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</p:sldIdLst>
  <p:sldSz cx="13004800" cy="9753600"/>
  <p:notesSz cx="6858000" cy="9144000"/>
  <p:defaultTextStyle>
    <a:lvl1pPr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1pPr>
    <a:lvl2pPr indent="2286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2pPr>
    <a:lvl3pPr indent="4572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3pPr>
    <a:lvl4pPr indent="6858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4pPr>
    <a:lvl5pPr indent="9144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5pPr>
    <a:lvl6pPr indent="11430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6pPr>
    <a:lvl7pPr indent="13716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7pPr>
    <a:lvl8pPr indent="16002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8pPr>
    <a:lvl9pPr indent="1828800" algn="ctr" defTabSz="457200">
      <a:defRPr sz="3000">
        <a:solidFill>
          <a:srgbClr val="363929"/>
        </a:solidFill>
        <a:latin typeface="+mn-lt"/>
        <a:ea typeface="+mn-ea"/>
        <a:cs typeface="+mn-cs"/>
        <a:sym typeface="Opti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7D39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254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52F36"/>
              </a:solidFill>
              <a:prstDash val="solid"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solidFill>
                <a:srgbClr val="252F36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38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8A8F">
              <a:alpha val="7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363D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363D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BF8A">
              <a:alpha val="3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4C4C4"/>
              </a:solidFill>
              <a:prstDash val="solid"/>
              <a:miter lim="400000"/>
            </a:ln>
          </a:left>
          <a:right>
            <a:ln w="12700" cap="flat">
              <a:solidFill>
                <a:srgbClr val="C4C4C4"/>
              </a:solidFill>
              <a:prstDash val="solid"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solidFill>
                <a:srgbClr val="C4C4C4"/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4C4C4"/>
              </a:solidFill>
              <a:prstDash val="solid"/>
              <a:miter lim="400000"/>
            </a:ln>
          </a:top>
          <a:bottom>
            <a:ln w="12700" cap="flat">
              <a:solidFill>
                <a:srgbClr val="C4C4C4"/>
              </a:solidFill>
              <a:prstDash val="solid"/>
              <a:miter lim="400000"/>
            </a:ln>
          </a:bottom>
          <a:insideH>
            <a:ln w="12700" cap="flat">
              <a:solidFill>
                <a:srgbClr val="C4C4C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2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8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914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BCBCB">
                  <a:alpha val="81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914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3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252F36"/>
              </a:solidFill>
              <a:prstDash val="solid"/>
              <a:miter lim="400000"/>
            </a:ln>
          </a:right>
          <a:top>
            <a:ln w="12700" cap="flat">
              <a:solidFill>
                <a:srgbClr val="252F36"/>
              </a:solidFill>
              <a:prstDash val="solid"/>
              <a:miter lim="400000"/>
            </a:ln>
          </a:top>
          <a:bottom>
            <a:ln w="12700" cap="flat">
              <a:solidFill>
                <a:srgbClr val="252F36"/>
              </a:solidFill>
              <a:prstDash val="solid"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F6F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252F3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6F6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AAAAA">
              <a:alpha val="20000"/>
            </a:srgbClr>
          </a:solidFill>
        </a:fill>
      </a:tcStyle>
    </a:band2H>
    <a:firstCol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63929"/>
        </a:fontRef>
        <a:srgbClr val="363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1765300"/>
            <a:ext cx="10464800" cy="3124200"/>
          </a:xfrm>
          <a:prstGeom prst="rect">
            <a:avLst/>
          </a:prstGeom>
        </p:spPr>
        <p:txBody>
          <a:bodyPr anchor="b"/>
          <a:lstStyle>
            <a:lvl1pPr>
              <a:tabLst>
                <a:tab pos="1485900" algn="l"/>
              </a:tabLst>
              <a:defRPr sz="9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4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5029200"/>
            <a:ext cx="10464800" cy="154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955800" y="1663700"/>
            <a:ext cx="9753600" cy="6413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778000" y="6019800"/>
            <a:ext cx="10464800" cy="2019300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  <a:defRPr sz="94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4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778000" y="7861300"/>
            <a:ext cx="10464800" cy="147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2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222500" y="3581400"/>
            <a:ext cx="9575800" cy="2590800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 anchor="b"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104900" y="5257800"/>
            <a:ext cx="6299200" cy="284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In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2044700" y="3581400"/>
            <a:ext cx="9575800" cy="2590800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968500" y="2743200"/>
            <a:ext cx="4876800" cy="58420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0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0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0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0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One</a:t>
            </a:r>
            <a:endParaRPr sz="3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Two</a:t>
            </a:r>
            <a:endParaRPr sz="3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Three</a:t>
            </a:r>
            <a:endParaRPr sz="3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Four</a:t>
            </a:r>
            <a:endParaRPr sz="3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Pho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104900" y="1993900"/>
            <a:ext cx="6299200" cy="3124200"/>
          </a:xfrm>
          <a:prstGeom prst="rect">
            <a:avLst/>
          </a:prstGeom>
        </p:spPr>
        <p:txBody>
          <a:bodyPr anchor="b"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104900" y="5257800"/>
            <a:ext cx="6299200" cy="285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One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Two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Three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Four</a:t>
            </a:r>
            <a:endParaRPr sz="40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968500" y="152400"/>
            <a:ext cx="97536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968500" y="2743200"/>
            <a:ext cx="97536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One</a:t>
            </a:r>
            <a:endParaRPr sz="4000">
              <a:solidFill>
                <a:srgbClr val="363929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Two</a:t>
            </a:r>
            <a:endParaRPr sz="4000">
              <a:solidFill>
                <a:srgbClr val="363929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Three</a:t>
            </a:r>
            <a:endParaRPr sz="4000">
              <a:solidFill>
                <a:srgbClr val="363929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Four</a:t>
            </a:r>
            <a:endParaRPr sz="4000">
              <a:solidFill>
                <a:srgbClr val="363929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transition spd="med" advClick="1"/>
  <p:txStyles>
    <p:titleStyle>
      <a:lvl1pPr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1pPr>
      <a:lvl2pPr indent="2286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2pPr>
      <a:lvl3pPr indent="4572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3pPr>
      <a:lvl4pPr indent="6858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4pPr>
      <a:lvl5pPr indent="9144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5pPr>
      <a:lvl6pPr indent="11430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6pPr>
      <a:lvl7pPr indent="13716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7pPr>
      <a:lvl8pPr indent="16002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8pPr>
      <a:lvl9pPr indent="1828800" algn="ctr" defTabSz="457200">
        <a:tabLst>
          <a:tab pos="1485900" algn="l"/>
        </a:tabLst>
        <a:defRPr sz="6800">
          <a:solidFill>
            <a:srgbClr val="363929"/>
          </a:solidFill>
          <a:effectLst>
            <a:outerShdw sx="100000" sy="100000" kx="0" ky="0" algn="b" rotWithShape="0" blurRad="25400" dist="25400" dir="2700000">
              <a:srgbClr val="FFFFFF">
                <a:alpha val="50000"/>
              </a:srgbClr>
            </a:outerShdw>
          </a:effectLst>
          <a:latin typeface="+mn-lt"/>
          <a:ea typeface="+mn-ea"/>
          <a:cs typeface="+mn-cs"/>
          <a:sym typeface="Optima"/>
        </a:defRPr>
      </a:lvl9pPr>
    </p:titleStyle>
    <p:bodyStyle>
      <a:lvl1pPr marL="5461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1pPr>
      <a:lvl2pPr marL="10922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2pPr>
      <a:lvl3pPr marL="16383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3pPr>
      <a:lvl4pPr marL="21844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4pPr>
      <a:lvl5pPr marL="27305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5pPr>
      <a:lvl6pPr marL="32766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6pPr>
      <a:lvl7pPr marL="38227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7pPr>
      <a:lvl8pPr marL="43688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8pPr>
      <a:lvl9pPr marL="4914900" indent="-546100" defTabSz="457200">
        <a:spcBef>
          <a:spcPts val="5000"/>
        </a:spcBef>
        <a:buSzPct val="35000"/>
        <a:buBlip>
          <a:blip r:embed="rId3"/>
        </a:buBlip>
        <a:defRPr sz="4000">
          <a:solidFill>
            <a:srgbClr val="363929"/>
          </a:solidFill>
          <a:latin typeface="+mn-lt"/>
          <a:ea typeface="+mn-ea"/>
          <a:cs typeface="+mn-cs"/>
          <a:sym typeface="Optima"/>
        </a:defRPr>
      </a:lvl9pPr>
    </p:bodyStyle>
    <p:otherStyle>
      <a:lvl1pPr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1pPr>
      <a:lvl2pPr indent="2286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2pPr>
      <a:lvl3pPr indent="4572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3pPr>
      <a:lvl4pPr indent="6858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4pPr>
      <a:lvl5pPr indent="9144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5pPr>
      <a:lvl6pPr indent="11430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6pPr>
      <a:lvl7pPr indent="13716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7pPr>
      <a:lvl8pPr indent="16002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8pPr>
      <a:lvl9pPr indent="1828800" algn="r" defTabSz="457200">
        <a:defRPr sz="2400">
          <a:solidFill>
            <a:schemeClr val="tx1"/>
          </a:solidFill>
          <a:latin typeface="+mn-lt"/>
          <a:ea typeface="+mn-ea"/>
          <a:cs typeface="+mn-cs"/>
          <a:sym typeface="Optim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kennyncsu/drf-restaurant-api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bootstrap.pypa.io/get-pip.py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localhost:8000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kennyncsu/drf-restaurant-api/blob/master/section1.zip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kennyncsu/drf-restaurant-api/blob/master/section1.zip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localhost:8000/" TargetMode="External"/><Relationship Id="rId4" Type="http://schemas.openxmlformats.org/officeDocument/2006/relationships/hyperlink" Target="http://localhost:8000/menu/" TargetMode="Externa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github.com/kennyncsu/drf-restaurant-api/blob/master/section2.zip" TargetMode="Externa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en.wikipedia.org/wiki/Representational_state_transfer" TargetMode="External"/><Relationship Id="rId3" Type="http://schemas.openxmlformats.org/officeDocument/2006/relationships/hyperlink" Target="https://www.djangoproject.com" TargetMode="External"/><Relationship Id="rId4" Type="http://schemas.openxmlformats.org/officeDocument/2006/relationships/hyperlink" Target="http://www.django-rest-framework.org" TargetMode="Externa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kenny.yarboro@gmail.com?subject=" TargetMode="External"/><Relationship Id="rId3" Type="http://schemas.openxmlformats.org/officeDocument/2006/relationships/hyperlink" Target="http://github.com/kennyncsu/drf-restaurant-api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15468">
              <a:tabLst>
                <a:tab pos="10287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  <a:t>Building a REST API </a:t>
            </a:r>
            <a:b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  <a:t>Using Django &amp; </a:t>
            </a:r>
            <a:b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486">
                <a:solidFill>
                  <a:srgbClr val="363929"/>
                </a:solidFill>
                <a:effectLst>
                  <a:outerShdw sx="100000" sy="100000" kx="0" ky="0" algn="b" rotWithShape="0" blurRad="17526" dist="17526" dir="2700000">
                    <a:srgbClr val="FFFFFF">
                      <a:alpha val="50000"/>
                    </a:srgbClr>
                  </a:outerShdw>
                </a:effectLst>
              </a:rPr>
              <a:t>Django REST Framework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Kenny Yarboro</a:t>
            </a:r>
          </a:p>
        </p:txBody>
      </p:sp>
      <p:sp>
        <p:nvSpPr>
          <p:cNvPr id="42" name="Shape 42"/>
          <p:cNvSpPr/>
          <p:nvPr/>
        </p:nvSpPr>
        <p:spPr>
          <a:xfrm>
            <a:off x="1778000" y="7023100"/>
            <a:ext cx="10464800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  <a:hlinkClick r:id="rId2" invalidUrl="" action="" tgtFrame="" tooltip="" history="1" highlightClick="0" endSnd="0"/>
              </a:rPr>
              <a:t>http://github.com/kennyncsu/drf-restaurant-api</a:t>
            </a:r>
            <a:r>
              <a:rPr sz="3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Necessary Setup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40284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pip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https://bootstrap.pypa.io/get-pip.py</a:t>
            </a:r>
            <a:endParaRPr sz="1760">
              <a:solidFill>
                <a:srgbClr val="363929"/>
              </a:solidFill>
            </a:endParaRPr>
          </a:p>
          <a:p>
            <a:pPr lvl="2" marL="720851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Windows: Add to System Path: C:\&lt;path_to_python&gt;\Scripts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python get-pip.py</a:t>
            </a:r>
            <a:endParaRPr sz="1760">
              <a:solidFill>
                <a:srgbClr val="363929"/>
              </a:solidFill>
            </a:endParaRPr>
          </a:p>
          <a:p>
            <a:pPr lvl="0" marL="240284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virtualenv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pip install virtualenv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cd &lt;folder_to_use_for_project&gt;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virtualenv venv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. venv/bin/activate</a:t>
            </a:r>
            <a:endParaRPr sz="1760">
              <a:solidFill>
                <a:srgbClr val="363929"/>
              </a:solidFill>
            </a:endParaRPr>
          </a:p>
          <a:p>
            <a:pPr lvl="2" marL="720851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Windows: venv\Scripts\activate</a:t>
            </a:r>
            <a:endParaRPr sz="1760">
              <a:solidFill>
                <a:srgbClr val="363929"/>
              </a:solidFill>
            </a:endParaRPr>
          </a:p>
          <a:p>
            <a:pPr lvl="1" marL="480568" indent="-240284" defTabSz="201168">
              <a:spcBef>
                <a:spcPts val="2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1760">
                <a:solidFill>
                  <a:srgbClr val="363929"/>
                </a:solidFill>
              </a:rPr>
              <a:t>deactivate</a:t>
            </a:r>
          </a:p>
        </p:txBody>
      </p:sp>
      <p:sp>
        <p:nvSpPr>
          <p:cNvPr id="84" name="Shape 8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Necessary Setup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968500" y="2743200"/>
            <a:ext cx="9889431" cy="5842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Django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pip install django==1.7.4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Django REST Framework (DRF)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pip install djangorestframework==3.0.4</a:t>
            </a:r>
          </a:p>
        </p:txBody>
      </p:sp>
      <p:sp>
        <p:nvSpPr>
          <p:cNvPr id="88" name="Shape 8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91" name="Shape 91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92" name="Shape 92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93" name="Shape 93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94" name="Shape 94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95" name="Shape 95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96" name="Shape 96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97" name="Shape 97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98" name="Connector 98"/>
          <p:cNvCxnSpPr>
            <a:stCxn id="90" idx="0"/>
            <a:endCxn id="93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99" name="Connector 99"/>
          <p:cNvCxnSpPr>
            <a:stCxn id="90" idx="0"/>
            <a:endCxn id="96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0" name="Connector 100"/>
          <p:cNvCxnSpPr>
            <a:stCxn id="92" idx="0"/>
            <a:endCxn id="90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1" name="Connector 101"/>
          <p:cNvCxnSpPr>
            <a:stCxn id="97" idx="0"/>
            <a:endCxn id="92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07" name="Shape 107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103" name="Connector 103"/>
          <p:cNvCxnSpPr>
            <a:stCxn id="94" idx="0"/>
            <a:endCxn id="95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4" name="Connector 104"/>
          <p:cNvCxnSpPr>
            <a:stCxn id="94" idx="0"/>
            <a:endCxn id="96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05" name="Connector 105"/>
          <p:cNvCxnSpPr>
            <a:stCxn id="90" idx="0"/>
            <a:endCxn id="91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06" name="Shape 10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Start Project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Use Django to Create Project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django-admin.py/exe startproject tutorial .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Several Files Created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manage.py - runs the project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tutorial Folder </a:t>
            </a:r>
            <a:r>
              <a:rPr sz="2400">
                <a:solidFill>
                  <a:srgbClr val="363929"/>
                </a:solidFill>
              </a:rPr>
              <a:t>(change to this directory) </a:t>
            </a:r>
            <a:r>
              <a:rPr sz="2400">
                <a:solidFill>
                  <a:srgbClr val="363929"/>
                </a:solidFill>
              </a:rPr>
              <a:t> </a:t>
            </a:r>
            <a:endParaRPr sz="2400">
              <a:solidFill>
                <a:srgbClr val="363929"/>
              </a:solidFill>
            </a:endParaRPr>
          </a:p>
          <a:p>
            <a:pPr lvl="2" marL="98298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settings.py - configuration of project</a:t>
            </a:r>
            <a:endParaRPr sz="2400">
              <a:solidFill>
                <a:srgbClr val="363929"/>
              </a:solidFill>
            </a:endParaRPr>
          </a:p>
          <a:p>
            <a:pPr lvl="2" marL="98298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urls.py - define addresses for resources</a:t>
            </a:r>
            <a:endParaRPr sz="2400">
              <a:solidFill>
                <a:srgbClr val="363929"/>
              </a:solidFill>
            </a:endParaRPr>
          </a:p>
          <a:p>
            <a:pPr lvl="2" marL="98298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wsgi.py - default WSGI configuration for web server</a:t>
            </a:r>
          </a:p>
        </p:txBody>
      </p:sp>
      <p:sp>
        <p:nvSpPr>
          <p:cNvPr id="111" name="Shape 11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Start Project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9432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Use Django to Create Application</a:t>
            </a:r>
            <a:endParaRPr sz="2120">
              <a:solidFill>
                <a:srgbClr val="363929"/>
              </a:solidFill>
            </a:endParaRPr>
          </a:p>
          <a:p>
            <a:pPr lvl="1" marL="578865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django-admin.py/exe startapp restaurantapi</a:t>
            </a:r>
            <a:endParaRPr sz="2120">
              <a:solidFill>
                <a:srgbClr val="363929"/>
              </a:solidFill>
            </a:endParaRPr>
          </a:p>
          <a:p>
            <a:pPr lvl="0" marL="289432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Several Files Created</a:t>
            </a:r>
            <a:endParaRPr sz="2120">
              <a:solidFill>
                <a:srgbClr val="363929"/>
              </a:solidFill>
            </a:endParaRPr>
          </a:p>
          <a:p>
            <a:pPr lvl="1" marL="578865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restaurantapi Folder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admin.py - set up Admin views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models.py - define data objects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views.py - callable functions or classes</a:t>
            </a:r>
            <a:endParaRPr sz="2120">
              <a:solidFill>
                <a:srgbClr val="363929"/>
              </a:solidFill>
            </a:endParaRPr>
          </a:p>
          <a:p>
            <a:pPr lvl="3" marL="1157731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Take Request, Return Response</a:t>
            </a:r>
            <a:endParaRPr sz="2120">
              <a:solidFill>
                <a:srgbClr val="363929"/>
              </a:solidFill>
            </a:endParaRPr>
          </a:p>
          <a:p>
            <a:pPr lvl="2" marL="868298" indent="-289432" defTabSz="242315">
              <a:spcBef>
                <a:spcPts val="26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120">
                <a:solidFill>
                  <a:srgbClr val="363929"/>
                </a:solidFill>
              </a:rPr>
              <a:t>migrations Folder - think version control for models</a:t>
            </a:r>
          </a:p>
        </p:txBody>
      </p:sp>
      <p:sp>
        <p:nvSpPr>
          <p:cNvPr id="115" name="Shape 11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118" name="Shape 118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19" name="Shape 119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120" name="Shape 120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121" name="Shape 121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22" name="Shape 122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123" name="Shape 123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124" name="Shape 124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125" name="Connector 125"/>
          <p:cNvCxnSpPr>
            <a:stCxn id="117" idx="0"/>
            <a:endCxn id="120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26" name="Connector 126"/>
          <p:cNvCxnSpPr>
            <a:stCxn id="117" idx="0"/>
            <a:endCxn id="123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27" name="Connector 127"/>
          <p:cNvCxnSpPr>
            <a:stCxn id="119" idx="0"/>
            <a:endCxn id="117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28" name="Connector 128"/>
          <p:cNvCxnSpPr>
            <a:stCxn id="124" idx="0"/>
            <a:endCxn id="119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34" name="Shape 134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130" name="Connector 130"/>
          <p:cNvCxnSpPr>
            <a:stCxn id="121" idx="0"/>
            <a:endCxn id="122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31" name="Connector 131"/>
          <p:cNvCxnSpPr>
            <a:stCxn id="121" idx="0"/>
            <a:endCxn id="123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132" name="Connector 132"/>
          <p:cNvCxnSpPr>
            <a:stCxn id="117" idx="0"/>
            <a:endCxn id="118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Start Project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Create Initial Database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python manage.py migrate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New File: db.sqlite3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Create Superuser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python manage.py createsuperuser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Start Project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python manage.py runserver --noreload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http://localhost:8000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Restaurant Menu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Restaurant Menu API Requirements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Building the Application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the Database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Generating Data for the Application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Restaurant Menu API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Requirements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Types of Users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Components of Menu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Menu Actions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Types of Users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Administrator/Manager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Manage the Application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Maintain Menu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Maintain Users &amp; Permissions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Chef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Maintain Menu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Customers (Other)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View Menu</a:t>
            </a:r>
          </a:p>
        </p:txBody>
      </p:sp>
      <p:sp>
        <p:nvSpPr>
          <p:cNvPr id="150" name="Shape 150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Getting Started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Quick Introductions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REST Architecture Overview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Django 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Django REST Framework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Necessary Setup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Start Project</a:t>
            </a:r>
          </a:p>
        </p:txBody>
      </p:sp>
      <p:sp>
        <p:nvSpPr>
          <p:cNvPr id="46" name="Shape 46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User &amp; Group Models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Default Models in Django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Benefits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User Management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Password Encryption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Authentication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Group Permissions</a:t>
            </a:r>
          </a:p>
        </p:txBody>
      </p:sp>
      <p:sp>
        <p:nvSpPr>
          <p:cNvPr id="154" name="Shape 15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Model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id - unique numeric value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name - text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description - text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chef - ForeignKey: User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available - boolean</a:t>
            </a:r>
          </a:p>
        </p:txBody>
      </p:sp>
      <p:sp>
        <p:nvSpPr>
          <p:cNvPr id="158" name="Shape 15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Item Model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id - unique numeric value 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name - text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description - text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cost_to_make - Real number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sale_price - Real number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available - boolean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menu - ForeignKey: Menu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Models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models.py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Menu Model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</p:txBody>
      </p:sp>
      <p:pic>
        <p:nvPicPr>
          <p:cNvPr id="166" name="Screen Shot 2015-03-08 at 4.51.5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3937000"/>
            <a:ext cx="11760200" cy="345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Models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models.py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Menu Item Model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363929"/>
              </a:solidFill>
            </a:endParaRPr>
          </a:p>
        </p:txBody>
      </p:sp>
      <p:pic>
        <p:nvPicPr>
          <p:cNvPr id="171" name="Screen Shot 2015-03-08 at 4.56.3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6600" y="4324350"/>
            <a:ext cx="9677400" cy="2679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Modify Settings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Application to Installed Apps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176" name="Screen Shot 2015-03-08 at 4.57.57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0050" y="4559300"/>
            <a:ext cx="5270500" cy="2209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Create the Database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Create Migrations for New Models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manage.py makemigrations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Commit New Migrations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manage.py migrate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Start Project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manage.py runserver --noreload</a:t>
            </a:r>
          </a:p>
        </p:txBody>
      </p:sp>
      <p:sp>
        <p:nvSpPr>
          <p:cNvPr id="181" name="Shape 18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Generating Data for the Application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Menu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ID of New Menu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Menu Item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ID of New Menu Item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Query Database for Data</a:t>
            </a:r>
          </a:p>
        </p:txBody>
      </p:sp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Generating Data for the Application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More Menu Items 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Create Menus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Query Database for Data</a:t>
            </a:r>
          </a:p>
        </p:txBody>
      </p:sp>
      <p:sp>
        <p:nvSpPr>
          <p:cNvPr id="189" name="Shape 18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192" name="Shape 192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193" name="Shape 193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194" name="Shape 194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195" name="Shape 195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96" name="Shape 196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197" name="Shape 197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198" name="Shape 198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199" name="Connector 199"/>
          <p:cNvCxnSpPr>
            <a:stCxn id="191" idx="0"/>
            <a:endCxn id="194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0" name="Connector 200"/>
          <p:cNvCxnSpPr>
            <a:stCxn id="191" idx="0"/>
            <a:endCxn id="197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1" name="Connector 201"/>
          <p:cNvCxnSpPr>
            <a:stCxn id="193" idx="0"/>
            <a:endCxn id="191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2" name="Connector 202"/>
          <p:cNvCxnSpPr>
            <a:stCxn id="198" idx="0"/>
            <a:endCxn id="193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08" name="Shape 208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204" name="Connector 204"/>
          <p:cNvCxnSpPr>
            <a:stCxn id="195" idx="0"/>
            <a:endCxn id="196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5" name="Connector 205"/>
          <p:cNvCxnSpPr>
            <a:stCxn id="195" idx="0"/>
            <a:endCxn id="197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06" name="Connector 206"/>
          <p:cNvCxnSpPr>
            <a:stCxn id="191" idx="0"/>
            <a:endCxn id="192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07" name="Shape 20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 Architecture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Alternative Approach to Web Services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SOAP 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Typically HTTP-based</a:t>
            </a:r>
            <a:endParaRPr sz="2400">
              <a:solidFill>
                <a:srgbClr val="363929"/>
              </a:solidFill>
            </a:endParaRPr>
          </a:p>
          <a:p>
            <a:pPr lvl="0" marL="32766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Standard HTTP Methods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GET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PUT 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POST</a:t>
            </a:r>
            <a:endParaRPr sz="2400">
              <a:solidFill>
                <a:srgbClr val="363929"/>
              </a:solidFill>
            </a:endParaRPr>
          </a:p>
          <a:p>
            <a:pPr lvl="1" marL="655320" indent="-327660" defTabSz="274320">
              <a:spcBef>
                <a:spcPts val="30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929"/>
                </a:solidFill>
              </a:rPr>
              <a:t>DELETE</a:t>
            </a:r>
          </a:p>
        </p:txBody>
      </p:sp>
      <p:sp>
        <p:nvSpPr>
          <p:cNvPr id="50" name="Shape 50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Code from Section 1</a:t>
            </a:r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1247849" y="2743200"/>
            <a:ext cx="11194902" cy="5842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8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http://github.com/kennyncsu/drf-restaurant-api/blob/master/section1.zip</a:t>
            </a:r>
          </a:p>
        </p:txBody>
      </p:sp>
      <p:sp>
        <p:nvSpPr>
          <p:cNvPr id="212" name="Shape 21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215" name="Shape 21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Code from Section 1</a:t>
            </a:r>
          </a:p>
        </p:txBody>
      </p:sp>
      <p:sp>
        <p:nvSpPr>
          <p:cNvPr id="218" name="Shape 21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219" name="Shape 219"/>
          <p:cNvSpPr/>
          <p:nvPr>
            <p:ph type="body" idx="1"/>
          </p:nvPr>
        </p:nvSpPr>
        <p:spPr>
          <a:xfrm>
            <a:off x="1247849" y="2743200"/>
            <a:ext cx="11194902" cy="5842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8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http://github.com/kennyncsu/drf-restaurant-api/blob/master/section1.zip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222" name="Shape 222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23" name="Shape 223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224" name="Shape 224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225" name="Shape 225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226" name="Shape 226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227" name="Shape 227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228" name="Shape 228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229" name="Connector 229"/>
          <p:cNvCxnSpPr>
            <a:stCxn id="221" idx="0"/>
            <a:endCxn id="224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0" name="Connector 230"/>
          <p:cNvCxnSpPr>
            <a:stCxn id="221" idx="0"/>
            <a:endCxn id="227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1" name="Connector 231"/>
          <p:cNvCxnSpPr>
            <a:stCxn id="223" idx="0"/>
            <a:endCxn id="221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2" name="Connector 232"/>
          <p:cNvCxnSpPr>
            <a:stCxn id="228" idx="0"/>
            <a:endCxn id="223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38" name="Shape 238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234" name="Connector 234"/>
          <p:cNvCxnSpPr>
            <a:stCxn id="225" idx="0"/>
            <a:endCxn id="226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5" name="Connector 235"/>
          <p:cNvCxnSpPr>
            <a:stCxn id="225" idx="0"/>
            <a:endCxn id="227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36" name="Connector 236"/>
          <p:cNvCxnSpPr>
            <a:stCxn id="221" idx="0"/>
            <a:endCxn id="222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37" name="Shape 23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Benefits of Admin Interface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Immediately Available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Customizable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Supports Permissions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Potential User Interface</a:t>
            </a:r>
          </a:p>
        </p:txBody>
      </p:sp>
      <p:sp>
        <p:nvSpPr>
          <p:cNvPr id="242" name="Shape 24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Menu Admin admin.py</a:t>
            </a: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Default Admin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246" name="Screen Shot 2015-03-10 at 9.25.0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1950" y="3937000"/>
            <a:ext cx="7886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Build Menu Admin admin.py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Add Menu Fields to Admin List View</a:t>
            </a:r>
            <a:endParaRPr sz="3400">
              <a:solidFill>
                <a:srgbClr val="363929"/>
              </a:solidFill>
            </a:endParaRPr>
          </a:p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Add MenuItem Fields to Admin List View</a:t>
            </a: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</a:p>
        </p:txBody>
      </p:sp>
      <p:pic>
        <p:nvPicPr>
          <p:cNvPr id="251" name="Screen Shot 2015-03-08 at 5.03.5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8350" y="4781550"/>
            <a:ext cx="9588500" cy="36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255" name="Shape 255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56" name="Shape 256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257" name="Shape 257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258" name="Shape 258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259" name="Shape 259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260" name="Shape 260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261" name="Shape 261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262" name="Connector 262"/>
          <p:cNvCxnSpPr>
            <a:stCxn id="254" idx="0"/>
            <a:endCxn id="257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3" name="Connector 263"/>
          <p:cNvCxnSpPr>
            <a:stCxn id="254" idx="0"/>
            <a:endCxn id="260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4" name="Connector 264"/>
          <p:cNvCxnSpPr>
            <a:stCxn id="256" idx="0"/>
            <a:endCxn id="254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5" name="Connector 265"/>
          <p:cNvCxnSpPr>
            <a:stCxn id="261" idx="0"/>
            <a:endCxn id="256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71" name="Shape 271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267" name="Connector 267"/>
          <p:cNvCxnSpPr>
            <a:stCxn id="258" idx="0"/>
            <a:endCxn id="259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8" name="Connector 268"/>
          <p:cNvCxnSpPr>
            <a:stCxn id="258" idx="0"/>
            <a:endCxn id="260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269" name="Connector 269"/>
          <p:cNvCxnSpPr>
            <a:stCxn id="254" idx="0"/>
            <a:endCxn id="255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270" name="Shape 270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TIME FOR REST (API)?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Modify Settings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Add DRF to Installed Apps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278" name="Screen Shot 2015-03-08 at 5.08.4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7000" y="4457700"/>
            <a:ext cx="5130800" cy="241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 Architecture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Client-Server Model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Stateless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Links Determine State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Cacheable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Define Cacheable or Not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Layered System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Client Not Necessarily Communicating with End Server</a:t>
            </a:r>
          </a:p>
        </p:txBody>
      </p:sp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Serializers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Complex Data to/from Python Datatypes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Generically Represent Output Data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JSON 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XML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Validate Incoming Data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Customizable</a:t>
            </a:r>
          </a:p>
        </p:txBody>
      </p:sp>
      <p:sp>
        <p:nvSpPr>
          <p:cNvPr id="283" name="Shape 28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 Serializers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Automatically Generate Model Fields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Automatically Generate Validators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Default Functions: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Create New Object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Update Existing Object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HyperLinked Model Serializer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HyperLink Represents Relationship</a:t>
            </a:r>
          </a:p>
        </p:txBody>
      </p:sp>
      <p:sp>
        <p:nvSpPr>
          <p:cNvPr id="287" name="Shape 28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Create Serializers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serializers.py</a:t>
            </a:r>
          </a:p>
        </p:txBody>
      </p:sp>
      <p:pic>
        <p:nvPicPr>
          <p:cNvPr id="290" name="Screen Shot 2015-03-08 at 6.53.5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4550" y="2628900"/>
            <a:ext cx="9436100" cy="6070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294" name="Shape 294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295" name="Shape 295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296" name="Shape 296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297" name="Shape 297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298" name="Shape 298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299" name="Shape 299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300" name="Shape 300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301" name="Connector 301"/>
          <p:cNvCxnSpPr>
            <a:stCxn id="293" idx="0"/>
            <a:endCxn id="296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2" name="Connector 302"/>
          <p:cNvCxnSpPr>
            <a:stCxn id="293" idx="0"/>
            <a:endCxn id="299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3" name="Connector 303"/>
          <p:cNvCxnSpPr>
            <a:stCxn id="295" idx="0"/>
            <a:endCxn id="293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4" name="Connector 304"/>
          <p:cNvCxnSpPr>
            <a:stCxn id="300" idx="0"/>
            <a:endCxn id="295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10" name="Shape 310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306" name="Connector 306"/>
          <p:cNvCxnSpPr>
            <a:stCxn id="297" idx="0"/>
            <a:endCxn id="298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7" name="Connector 307"/>
          <p:cNvCxnSpPr>
            <a:stCxn id="297" idx="0"/>
            <a:endCxn id="299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08" name="Connector 308"/>
          <p:cNvCxnSpPr>
            <a:stCxn id="293" idx="0"/>
            <a:endCxn id="294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09" name="Shape 30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ViewSets</a:t>
            </a:r>
          </a:p>
        </p:txBody>
      </p:sp>
      <p:sp>
        <p:nvSpPr>
          <p:cNvPr id="313" name="Shape 3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Single Class for Set of Related Views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Predefined or Build Your Own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Read vs Get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Update vs Put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Minimize Coding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Less Explicit</a:t>
            </a:r>
          </a:p>
        </p:txBody>
      </p:sp>
      <p:sp>
        <p:nvSpPr>
          <p:cNvPr id="314" name="Shape 31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Add Viewsets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views.py</a:t>
            </a:r>
          </a:p>
        </p:txBody>
      </p:sp>
      <p:pic>
        <p:nvPicPr>
          <p:cNvPr id="317" name="Screen Shot 2015-03-08 at 7.17.4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100" y="2705100"/>
            <a:ext cx="7239000" cy="651510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Shape 31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321" name="Shape 321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22" name="Shape 322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323" name="Shape 323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324" name="Shape 324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25" name="Shape 325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326" name="Shape 326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327" name="Shape 327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328" name="Connector 328"/>
          <p:cNvCxnSpPr>
            <a:stCxn id="320" idx="0"/>
            <a:endCxn id="323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29" name="Connector 329"/>
          <p:cNvCxnSpPr>
            <a:stCxn id="320" idx="0"/>
            <a:endCxn id="326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0" name="Connector 330"/>
          <p:cNvCxnSpPr>
            <a:stCxn id="322" idx="0"/>
            <a:endCxn id="320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1" name="Connector 331"/>
          <p:cNvCxnSpPr>
            <a:stCxn id="327" idx="0"/>
            <a:endCxn id="322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37" name="Shape 337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333" name="Connector 333"/>
          <p:cNvCxnSpPr>
            <a:stCxn id="324" idx="0"/>
            <a:endCxn id="325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4" name="Connector 334"/>
          <p:cNvCxnSpPr>
            <a:stCxn id="324" idx="0"/>
            <a:endCxn id="326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35" name="Connector 335"/>
          <p:cNvCxnSpPr>
            <a:stCxn id="320" idx="0"/>
            <a:endCxn id="321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36" name="Shape 33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Routers for URLs</a:t>
            </a:r>
          </a:p>
        </p:txBody>
      </p:sp>
      <p:sp>
        <p:nvSpPr>
          <p:cNvPr id="340" name="Shape 3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Routers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Register ViewSets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Automatically Handles URL Config.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DefaultRouter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Customizable</a:t>
            </a:r>
          </a:p>
        </p:txBody>
      </p:sp>
      <p:sp>
        <p:nvSpPr>
          <p:cNvPr id="341" name="Shape 34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Add Router to URLs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urls.py</a:t>
            </a:r>
          </a:p>
        </p:txBody>
      </p:sp>
      <p:pic>
        <p:nvPicPr>
          <p:cNvPr id="344" name="Screen Shot 2015-03-08 at 7.20.5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50" y="3238500"/>
            <a:ext cx="11214100" cy="485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hape 34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348" name="Shape 348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49" name="Shape 349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350" name="Shape 350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351" name="Shape 351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352" name="Shape 352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353" name="Shape 353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354" name="Shape 354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355" name="Connector 355"/>
          <p:cNvCxnSpPr>
            <a:stCxn id="347" idx="0"/>
            <a:endCxn id="350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56" name="Connector 356"/>
          <p:cNvCxnSpPr>
            <a:stCxn id="347" idx="0"/>
            <a:endCxn id="353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57" name="Connector 357"/>
          <p:cNvCxnSpPr>
            <a:stCxn id="349" idx="0"/>
            <a:endCxn id="347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58" name="Connector 358"/>
          <p:cNvCxnSpPr>
            <a:stCxn id="354" idx="0"/>
            <a:endCxn id="349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64" name="Shape 364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360" name="Connector 360"/>
          <p:cNvCxnSpPr>
            <a:stCxn id="351" idx="0"/>
            <a:endCxn id="352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61" name="Connector 361"/>
          <p:cNvCxnSpPr>
            <a:stCxn id="351" idx="0"/>
            <a:endCxn id="353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362" name="Connector 362"/>
          <p:cNvCxnSpPr>
            <a:stCxn id="347" idx="0"/>
            <a:endCxn id="348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363" name="Shape 36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REST Architecture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Uniform Interface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Identification of Resources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Hypermedia as the Engine of App. State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HATEOAS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‘Plug-and-Play’ Services</a:t>
            </a:r>
          </a:p>
        </p:txBody>
      </p:sp>
      <p:sp>
        <p:nvSpPr>
          <p:cNvPr id="58" name="Shape 58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TRY IT OUT</a:t>
            </a:r>
          </a:p>
        </p:txBody>
      </p:sp>
      <p:sp>
        <p:nvSpPr>
          <p:cNvPr id="367" name="Shape 36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Usages</a:t>
            </a:r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Browsable API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Customizable via Serializers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CURL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External Services</a:t>
            </a:r>
          </a:p>
        </p:txBody>
      </p:sp>
      <p:sp>
        <p:nvSpPr>
          <p:cNvPr id="371" name="Shape 37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CURL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List of Services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curl </a:t>
            </a:r>
            <a:r>
              <a:rPr sz="400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http://localhost:8000/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Get List of Menus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curl </a:t>
            </a:r>
            <a:r>
              <a:rPr sz="4000" u="sng">
                <a:solidFill>
                  <a:srgbClr val="363929"/>
                </a:solidFill>
                <a:hlinkClick r:id="rId4" invalidUrl="" action="" tgtFrame="" tooltip="" history="1" highlightClick="0" endSnd="0"/>
              </a:rPr>
              <a:t>http://localhost:8000/menu/</a:t>
            </a:r>
          </a:p>
        </p:txBody>
      </p:sp>
      <p:sp>
        <p:nvSpPr>
          <p:cNvPr id="375" name="Shape 37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What’s Next?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No Permissions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Unable to Set User Password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No Validation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Enable XML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Public API </a:t>
            </a:r>
          </a:p>
        </p:txBody>
      </p:sp>
      <p:sp>
        <p:nvSpPr>
          <p:cNvPr id="379" name="Shape 37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Adding API Permissions</a:t>
            </a:r>
          </a:p>
        </p:txBody>
      </p:sp>
      <p:sp>
        <p:nvSpPr>
          <p:cNvPr id="382" name="Shape 3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 Permission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Entire API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Specific API Endpoints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Custom Permission Check</a:t>
            </a:r>
          </a:p>
        </p:txBody>
      </p:sp>
      <p:sp>
        <p:nvSpPr>
          <p:cNvPr id="383" name="Shape 38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Permission for Entire API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sp>
        <p:nvSpPr>
          <p:cNvPr id="386" name="Shape 3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Require Authenticated User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387" name="Screen Shot 2015-03-08 at 8.54.31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3650" y="4514850"/>
            <a:ext cx="11163300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Shape 38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43484">
              <a:tabLst>
                <a:tab pos="14478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596">
                <a:solidFill>
                  <a:srgbClr val="363929"/>
                </a:solidFill>
                <a:effectLst>
                  <a:outerShdw sx="100000" sy="100000" kx="0" ky="0" algn="b" rotWithShape="0" blurRad="24638" dist="24638" dir="2700000">
                    <a:srgbClr val="FFFFFF">
                      <a:alpha val="50000"/>
                    </a:srgbClr>
                  </a:outerShdw>
                </a:effectLst>
              </a:rPr>
              <a:t>Permission for Specific API</a:t>
            </a:r>
            <a:endParaRPr sz="6596">
              <a:solidFill>
                <a:srgbClr val="363929"/>
              </a:solidFill>
              <a:effectLst>
                <a:outerShdw sx="100000" sy="100000" kx="0" ky="0" algn="b" rotWithShape="0" blurRad="24638" dist="24638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 defTabSz="443484">
              <a:tabLst>
                <a:tab pos="14478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596">
                <a:solidFill>
                  <a:srgbClr val="363929"/>
                </a:solidFill>
                <a:effectLst>
                  <a:outerShdw sx="100000" sy="100000" kx="0" ky="0" algn="b" rotWithShape="0" blurRad="24638" dist="24638" dir="2700000">
                    <a:srgbClr val="FFFFFF">
                      <a:alpha val="50000"/>
                    </a:srgbClr>
                  </a:outerShdw>
                </a:effectLst>
              </a:rPr>
              <a:t>views.py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Restrict Access to Users, Groups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392" name="Screen Shot 2015-03-08 at 9.05.59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1950" y="3670300"/>
            <a:ext cx="7200900" cy="5422900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hape 39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396" name="Shape 396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398" name="Shape 398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399" name="Shape 399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00" name="Shape 400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401" name="Shape 401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402" name="Shape 402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403" name="Connector 403"/>
          <p:cNvCxnSpPr>
            <a:stCxn id="395" idx="0"/>
            <a:endCxn id="398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4" name="Connector 404"/>
          <p:cNvCxnSpPr>
            <a:stCxn id="395" idx="0"/>
            <a:endCxn id="401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5" name="Connector 405"/>
          <p:cNvCxnSpPr>
            <a:stCxn id="397" idx="0"/>
            <a:endCxn id="395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6" name="Connector 406"/>
          <p:cNvCxnSpPr>
            <a:stCxn id="402" idx="0"/>
            <a:endCxn id="397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12" name="Shape 412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408" name="Connector 408"/>
          <p:cNvCxnSpPr>
            <a:stCxn id="399" idx="0"/>
            <a:endCxn id="400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09" name="Connector 409"/>
          <p:cNvCxnSpPr>
            <a:stCxn id="399" idx="0"/>
            <a:endCxn id="401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10" name="Connector 410"/>
          <p:cNvCxnSpPr>
            <a:stCxn id="395" idx="0"/>
            <a:endCxn id="396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11" name="Shape 41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 Password</a:t>
            </a:r>
          </a:p>
        </p:txBody>
      </p:sp>
      <p:sp>
        <p:nvSpPr>
          <p:cNvPr id="415" name="Shape 4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Default Encryption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Enable Default Password</a:t>
            </a:r>
          </a:p>
        </p:txBody>
      </p:sp>
      <p:sp>
        <p:nvSpPr>
          <p:cNvPr id="416" name="Shape 41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 Default Password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serializers.py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Update UserSerializer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420" name="Screen Shot 2015-03-08 at 9.15.0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400" y="3956050"/>
            <a:ext cx="76200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Shape 42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High-level Python Web Framework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Quickly Develop Applications 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 Security 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Scalable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Built-In Administrative Interface</a:t>
            </a:r>
          </a:p>
        </p:txBody>
      </p:sp>
      <p:pic>
        <p:nvPicPr>
          <p:cNvPr id="62" name="django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560" y="183882"/>
            <a:ext cx="5555680" cy="252783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64" name="Shape 64"/>
          <p:cNvSpPr/>
          <p:nvPr/>
        </p:nvSpPr>
        <p:spPr>
          <a:xfrm>
            <a:off x="9298432" y="207961"/>
            <a:ext cx="326137" cy="56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424" name="Shape 424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425" name="Shape 425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426" name="Shape 426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427" name="Shape 427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28" name="Shape 428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429" name="Shape 429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430" name="Shape 430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431" name="Connector 431"/>
          <p:cNvCxnSpPr>
            <a:stCxn id="423" idx="0"/>
            <a:endCxn id="426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2" name="Connector 432"/>
          <p:cNvCxnSpPr>
            <a:stCxn id="423" idx="0"/>
            <a:endCxn id="429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3" name="Connector 433"/>
          <p:cNvCxnSpPr>
            <a:stCxn id="425" idx="0"/>
            <a:endCxn id="423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4" name="Connector 434"/>
          <p:cNvCxnSpPr>
            <a:stCxn id="430" idx="0"/>
            <a:endCxn id="425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40" name="Shape 440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436" name="Connector 436"/>
          <p:cNvCxnSpPr>
            <a:stCxn id="427" idx="0"/>
            <a:endCxn id="428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7" name="Connector 437"/>
          <p:cNvCxnSpPr>
            <a:stCxn id="427" idx="0"/>
            <a:endCxn id="429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38" name="Connector 438"/>
          <p:cNvCxnSpPr>
            <a:stCxn id="423" idx="0"/>
            <a:endCxn id="424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39" name="Shape 43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443" name="Shape 4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Validation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Forms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Models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Serializers</a:t>
            </a:r>
            <a:endParaRPr sz="4000">
              <a:solidFill>
                <a:srgbClr val="363929"/>
              </a:solidFill>
            </a:endParaRPr>
          </a:p>
          <a:p>
            <a:pPr lvl="1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Views/ViewSets</a:t>
            </a:r>
          </a:p>
        </p:txBody>
      </p:sp>
      <p:sp>
        <p:nvSpPr>
          <p:cNvPr id="444" name="Shape 44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Item Validation</a:t>
            </a:r>
          </a:p>
        </p:txBody>
      </p:sp>
      <p:sp>
        <p:nvSpPr>
          <p:cNvPr id="447" name="Shape 4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Validate Slug Field for Name (Built-In)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Letters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Numbers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Underscores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Hyphens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Validate Limit on Cost to Make (Custom)</a:t>
            </a:r>
          </a:p>
        </p:txBody>
      </p:sp>
      <p:sp>
        <p:nvSpPr>
          <p:cNvPr id="448" name="Shape 448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Custom Validator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validators.py</a:t>
            </a:r>
          </a:p>
        </p:txBody>
      </p:sp>
      <p:sp>
        <p:nvSpPr>
          <p:cNvPr id="451" name="Shape 4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Validate Cost to Make Limit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452" name="Screen Shot 2015-03-08 at 9.22.2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9300" y="3765550"/>
            <a:ext cx="9652000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Shape 453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Menu Item Validation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models.py</a:t>
            </a:r>
          </a:p>
        </p:txBody>
      </p:sp>
      <p:sp>
        <p:nvSpPr>
          <p:cNvPr id="456" name="Shape 4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Validate Slug Field for Name</a:t>
            </a:r>
            <a:endParaRPr sz="3400">
              <a:solidFill>
                <a:srgbClr val="363929"/>
              </a:solidFill>
            </a:endParaRPr>
          </a:p>
          <a:p>
            <a:pPr lvl="0" marL="464184" indent="-464184" defTabSz="388620">
              <a:spcBef>
                <a:spcPts val="42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363929"/>
                </a:solidFill>
              </a:rPr>
              <a:t>Validate Limit on Cost to Make</a:t>
            </a: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  <a:br>
              <a:rPr sz="3400">
                <a:solidFill>
                  <a:srgbClr val="363929"/>
                </a:solidFill>
              </a:rPr>
            </a:br>
          </a:p>
        </p:txBody>
      </p:sp>
      <p:pic>
        <p:nvPicPr>
          <p:cNvPr id="457" name="Screen Shot 2015-03-08 at 9.34.16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050" y="4616450"/>
            <a:ext cx="7924800" cy="520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Screen Shot 2015-03-08 at 9.34.36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2750" y="5473700"/>
            <a:ext cx="9639300" cy="3162300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462" name="Shape 462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463" name="Shape 463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464" name="Shape 464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465" name="Shape 465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466" name="Shape 466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467" name="Shape 467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468" name="Shape 468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469" name="Connector 469"/>
          <p:cNvCxnSpPr>
            <a:stCxn id="461" idx="0"/>
            <a:endCxn id="464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0" name="Connector 470"/>
          <p:cNvCxnSpPr>
            <a:stCxn id="461" idx="0"/>
            <a:endCxn id="467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1" name="Connector 471"/>
          <p:cNvCxnSpPr>
            <a:stCxn id="463" idx="0"/>
            <a:endCxn id="461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2" name="Connector 472"/>
          <p:cNvCxnSpPr>
            <a:stCxn id="468" idx="0"/>
            <a:endCxn id="463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78" name="Shape 478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474" name="Connector 474"/>
          <p:cNvCxnSpPr>
            <a:stCxn id="465" idx="0"/>
            <a:endCxn id="466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5" name="Connector 475"/>
          <p:cNvCxnSpPr>
            <a:stCxn id="465" idx="0"/>
            <a:endCxn id="467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476" name="Connector 476"/>
          <p:cNvCxnSpPr>
            <a:stCxn id="461" idx="0"/>
            <a:endCxn id="462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477" name="Shape 47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Renderers</a:t>
            </a:r>
            <a:r>
              <a:rPr baseline="31999"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81" name="Shape 4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Return Response of Specific Media Type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Content Negotiation: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Accept Header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URL Suffix such as .json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Built-In or Build Your Own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Enable Globally or Per View</a:t>
            </a:r>
          </a:p>
        </p:txBody>
      </p:sp>
      <p:sp>
        <p:nvSpPr>
          <p:cNvPr id="482" name="Shape 48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Enable XML Renderer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settings.py</a:t>
            </a:r>
          </a:p>
        </p:txBody>
      </p:sp>
      <p:pic>
        <p:nvPicPr>
          <p:cNvPr id="485" name="Screen Shot 2015-03-08 at 9.50.4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50" y="3905250"/>
            <a:ext cx="11290300" cy="1943100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Public API</a:t>
            </a:r>
          </a:p>
        </p:txBody>
      </p:sp>
      <p:sp>
        <p:nvSpPr>
          <p:cNvPr id="489" name="Shape 4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Support GET Action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Customization Options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ViewSet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API Views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Mixins for List, Create, Etc. 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Set No Permissions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Show All Available Menus</a:t>
            </a:r>
          </a:p>
        </p:txBody>
      </p:sp>
      <p:sp>
        <p:nvSpPr>
          <p:cNvPr id="490" name="Shape 490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Mixins</a:t>
            </a:r>
            <a:endParaRPr sz="6800">
              <a:solidFill>
                <a:srgbClr val="363929"/>
              </a:solidFill>
              <a:effectLst>
                <a:outerShdw sx="100000" sy="100000" kx="0" ky="0" algn="b" rotWithShape="0" blurRad="25400" dist="25400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views.py, urls.py</a:t>
            </a:r>
          </a:p>
        </p:txBody>
      </p:sp>
      <p:sp>
        <p:nvSpPr>
          <p:cNvPr id="493" name="Shape 4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Return List of Available Menus</a:t>
            </a: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  <a:br>
              <a:rPr sz="4000">
                <a:solidFill>
                  <a:srgbClr val="363929"/>
                </a:solidFill>
              </a:rPr>
            </a:br>
          </a:p>
        </p:txBody>
      </p:sp>
      <p:pic>
        <p:nvPicPr>
          <p:cNvPr id="494" name="Screen Shot 2015-03-08 at 10.18.02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6900" y="3594100"/>
            <a:ext cx="9956800" cy="364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Screen Shot 2015-03-08 at 10.18.20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1900" y="7581900"/>
            <a:ext cx="11201400" cy="1257300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Shape 496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MVC vs MTV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Model = Model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View = Template</a:t>
            </a:r>
            <a:endParaRPr sz="4000">
              <a:solidFill>
                <a:srgbClr val="363929"/>
              </a:solidFill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929"/>
                </a:solidFill>
              </a:rPr>
              <a:t>Controller = View</a:t>
            </a:r>
          </a:p>
        </p:txBody>
      </p:sp>
      <p:pic>
        <p:nvPicPr>
          <p:cNvPr id="68" name="django-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560" y="183882"/>
            <a:ext cx="5555680" cy="252783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70" name="Shape 70"/>
          <p:cNvSpPr/>
          <p:nvPr/>
        </p:nvSpPr>
        <p:spPr>
          <a:xfrm>
            <a:off x="9298432" y="207961"/>
            <a:ext cx="326137" cy="56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xfrm>
            <a:off x="1968500" y="185985"/>
            <a:ext cx="9753600" cy="1985715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API View: views.py</a:t>
            </a:r>
          </a:p>
        </p:txBody>
      </p:sp>
      <p:sp>
        <p:nvSpPr>
          <p:cNvPr id="499" name="Shape 499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pic>
        <p:nvPicPr>
          <p:cNvPr id="5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790700"/>
            <a:ext cx="8724900" cy="774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tabLst>
                <a:tab pos="14859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Using API View</a:t>
            </a:r>
            <a:b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</a:b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urls.py</a:t>
            </a:r>
          </a:p>
        </p:txBody>
      </p:sp>
      <p:pic>
        <p:nvPicPr>
          <p:cNvPr id="503" name="Screen Shot 2015-03-08 at 10.53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550" y="4146550"/>
            <a:ext cx="112141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Shape 504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4050026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Django</a:t>
            </a:r>
          </a:p>
        </p:txBody>
      </p:sp>
      <p:sp>
        <p:nvSpPr>
          <p:cNvPr id="507" name="Shape 507"/>
          <p:cNvSpPr/>
          <p:nvPr/>
        </p:nvSpPr>
        <p:spPr>
          <a:xfrm>
            <a:off x="4243031" y="633710"/>
            <a:ext cx="1861891" cy="1628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508" name="Shape 508"/>
          <p:cNvSpPr/>
          <p:nvPr/>
        </p:nvSpPr>
        <p:spPr>
          <a:xfrm>
            <a:off x="4050026" y="5512147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View/ViewSet</a:t>
            </a:r>
          </a:p>
        </p:txBody>
      </p:sp>
      <p:sp>
        <p:nvSpPr>
          <p:cNvPr id="509" name="Shape 509"/>
          <p:cNvSpPr/>
          <p:nvPr/>
        </p:nvSpPr>
        <p:spPr>
          <a:xfrm>
            <a:off x="882650" y="3435350"/>
            <a:ext cx="2247900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URLs</a:t>
            </a:r>
          </a:p>
        </p:txBody>
      </p:sp>
      <p:sp>
        <p:nvSpPr>
          <p:cNvPr id="510" name="Shape 510"/>
          <p:cNvSpPr/>
          <p:nvPr/>
        </p:nvSpPr>
        <p:spPr>
          <a:xfrm>
            <a:off x="7217402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511" name="Shape 511"/>
          <p:cNvSpPr/>
          <p:nvPr/>
        </p:nvSpPr>
        <p:spPr>
          <a:xfrm>
            <a:off x="10384779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Validator</a:t>
            </a:r>
          </a:p>
        </p:txBody>
      </p:sp>
      <p:sp>
        <p:nvSpPr>
          <p:cNvPr id="512" name="Shape 512"/>
          <p:cNvSpPr/>
          <p:nvPr/>
        </p:nvSpPr>
        <p:spPr>
          <a:xfrm>
            <a:off x="7217402" y="343535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Admin</a:t>
            </a:r>
          </a:p>
        </p:txBody>
      </p:sp>
      <p:sp>
        <p:nvSpPr>
          <p:cNvPr id="513" name="Shape 513"/>
          <p:cNvSpPr/>
          <p:nvPr/>
        </p:nvSpPr>
        <p:spPr>
          <a:xfrm>
            <a:off x="4050026" y="7663170"/>
            <a:ext cx="2247901" cy="1142306"/>
          </a:xfrm>
          <a:prstGeom prst="rect">
            <a:avLst/>
          </a:prstGeom>
          <a:ln w="508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Serializer</a:t>
            </a:r>
          </a:p>
        </p:txBody>
      </p:sp>
      <p:cxnSp>
        <p:nvCxnSpPr>
          <p:cNvPr id="514" name="Connector 514"/>
          <p:cNvCxnSpPr>
            <a:stCxn id="506" idx="0"/>
            <a:endCxn id="509" idx="0"/>
          </p:cNvCxnSpPr>
          <p:nvPr/>
        </p:nvCxnSpPr>
        <p:spPr>
          <a:xfrm flipH="1">
            <a:off x="2006600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15" name="Connector 515"/>
          <p:cNvCxnSpPr>
            <a:stCxn id="506" idx="0"/>
            <a:endCxn id="512" idx="0"/>
          </p:cNvCxnSpPr>
          <p:nvPr/>
        </p:nvCxnSpPr>
        <p:spPr>
          <a:xfrm>
            <a:off x="5173976" y="4006502"/>
            <a:ext cx="3167377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16" name="Connector 516"/>
          <p:cNvCxnSpPr>
            <a:stCxn id="508" idx="0"/>
            <a:endCxn id="506" idx="0"/>
          </p:cNvCxnSpPr>
          <p:nvPr/>
        </p:nvCxnSpPr>
        <p:spPr>
          <a:xfrm flipV="1">
            <a:off x="5173976" y="4006502"/>
            <a:ext cx="1" cy="2076798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17" name="Connector 517"/>
          <p:cNvCxnSpPr>
            <a:stCxn id="513" idx="0"/>
            <a:endCxn id="508" idx="0"/>
          </p:cNvCxnSpPr>
          <p:nvPr/>
        </p:nvCxnSpPr>
        <p:spPr>
          <a:xfrm flipV="1">
            <a:off x="5173976" y="6083300"/>
            <a:ext cx="1" cy="2151023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523" name="Shape 523"/>
          <p:cNvSpPr/>
          <p:nvPr/>
        </p:nvSpPr>
        <p:spPr>
          <a:xfrm>
            <a:off x="6332303" y="8235386"/>
            <a:ext cx="859700" cy="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/>
            <a:miter lim="400000"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cxnSp>
        <p:nvCxnSpPr>
          <p:cNvPr id="519" name="Connector 519"/>
          <p:cNvCxnSpPr>
            <a:stCxn id="510" idx="0"/>
            <a:endCxn id="511" idx="0"/>
          </p:cNvCxnSpPr>
          <p:nvPr/>
        </p:nvCxnSpPr>
        <p:spPr>
          <a:xfrm>
            <a:off x="8341352" y="8234322"/>
            <a:ext cx="3167378" cy="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0" name="Connector 520"/>
          <p:cNvCxnSpPr>
            <a:stCxn id="510" idx="0"/>
            <a:endCxn id="512" idx="0"/>
          </p:cNvCxnSpPr>
          <p:nvPr/>
        </p:nvCxnSpPr>
        <p:spPr>
          <a:xfrm flipV="1">
            <a:off x="8341352" y="4006502"/>
            <a:ext cx="1" cy="4227821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cxnSp>
        <p:nvCxnSpPr>
          <p:cNvPr id="521" name="Connector 521"/>
          <p:cNvCxnSpPr>
            <a:stCxn id="506" idx="0"/>
            <a:endCxn id="507" idx="0"/>
          </p:cNvCxnSpPr>
          <p:nvPr/>
        </p:nvCxnSpPr>
        <p:spPr>
          <a:xfrm flipV="1">
            <a:off x="5173976" y="1447799"/>
            <a:ext cx="1" cy="2558704"/>
          </a:xfrm>
          <a:prstGeom prst="straightConnector1">
            <a:avLst/>
          </a:prstGeom>
          <a:ln w="25400">
            <a:solidFill/>
            <a:miter lim="400000"/>
            <a:headEnd type="triangle"/>
            <a:tailEnd type="triangle"/>
          </a:ln>
        </p:spPr>
      </p:cxnSp>
      <p:sp>
        <p:nvSpPr>
          <p:cNvPr id="522" name="Shape 522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Code from Section 2</a:t>
            </a:r>
          </a:p>
        </p:txBody>
      </p:sp>
      <p:sp>
        <p:nvSpPr>
          <p:cNvPr id="526" name="Shape 526"/>
          <p:cNvSpPr/>
          <p:nvPr>
            <p:ph type="body" idx="1"/>
          </p:nvPr>
        </p:nvSpPr>
        <p:spPr>
          <a:xfrm>
            <a:off x="1284808" y="2743200"/>
            <a:ext cx="11095584" cy="5842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800"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8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http://github.com/kennyncsu/drf-restaurant-api/blob/master/section2.zip</a:t>
            </a:r>
          </a:p>
        </p:txBody>
      </p:sp>
      <p:sp>
        <p:nvSpPr>
          <p:cNvPr id="527" name="Shape 527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Exploration</a:t>
            </a:r>
          </a:p>
        </p:txBody>
      </p:sp>
      <p:sp>
        <p:nvSpPr>
          <p:cNvPr id="530" name="Shape 5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Enhance GET of Available Menus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Include Check on Available Menu Items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Add Ingredients for Menu Items</a:t>
            </a:r>
            <a:endParaRPr sz="2760">
              <a:solidFill>
                <a:srgbClr val="363929"/>
              </a:solidFill>
            </a:endParaRPr>
          </a:p>
          <a:p>
            <a:pPr lvl="1" marL="753618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Add Availability 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Add Additional Groups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Use More Validators</a:t>
            </a:r>
            <a:endParaRPr sz="2760">
              <a:solidFill>
                <a:srgbClr val="363929"/>
              </a:solidFill>
            </a:endParaRPr>
          </a:p>
          <a:p>
            <a:pPr lvl="0" marL="376809" indent="-376809" defTabSz="315468">
              <a:spcBef>
                <a:spcPts val="34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363929"/>
                </a:solidFill>
              </a:rPr>
              <a:t>Build More Views</a:t>
            </a:r>
          </a:p>
        </p:txBody>
      </p:sp>
      <p:sp>
        <p:nvSpPr>
          <p:cNvPr id="531" name="Shape 531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534" name="Shape 5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11200" indent="-7112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000" u="sng">
                <a:solidFill>
                  <a:srgbClr val="363929"/>
                </a:solidFill>
                <a:hlinkClick r:id="rId2" invalidUrl="" action="" tgtFrame="" tooltip="" history="1" highlightClick="0" endSnd="0"/>
              </a:rPr>
              <a:t>Representational State Transfer</a:t>
            </a:r>
            <a:endParaRPr sz="4000">
              <a:solidFill>
                <a:srgbClr val="363929"/>
              </a:solidFill>
            </a:endParaRPr>
          </a:p>
          <a:p>
            <a:pPr lvl="0" marL="711200" indent="-7112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000" u="sng">
                <a:solidFill>
                  <a:srgbClr val="363929"/>
                </a:solidFill>
                <a:hlinkClick r:id="rId3" invalidUrl="" action="" tgtFrame="" tooltip="" history="1" highlightClick="0" endSnd="0"/>
              </a:rPr>
              <a:t>Django</a:t>
            </a:r>
            <a:endParaRPr sz="4000">
              <a:solidFill>
                <a:srgbClr val="363929"/>
              </a:solidFill>
            </a:endParaRPr>
          </a:p>
          <a:p>
            <a:pPr lvl="0" marL="711200" indent="-711200">
              <a:buSzPct val="100000"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4000" u="sng">
                <a:solidFill>
                  <a:srgbClr val="363929"/>
                </a:solidFill>
                <a:hlinkClick r:id="rId4" invalidUrl="" action="" tgtFrame="" tooltip="" history="1" highlightClick="0" endSnd="0"/>
              </a:rPr>
              <a:t>Django REST Framework</a:t>
            </a:r>
          </a:p>
        </p:txBody>
      </p:sp>
      <p:sp>
        <p:nvSpPr>
          <p:cNvPr id="535" name="Shape 535"/>
          <p:cNvSpPr/>
          <p:nvPr>
            <p:ph type="sldNum" sz="quarter" idx="4294967295"/>
          </p:nvPr>
        </p:nvSpPr>
        <p:spPr>
          <a:xfrm>
            <a:off x="12153899" y="9169400"/>
            <a:ext cx="453239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type="title" idx="4294967295"/>
          </p:nvPr>
        </p:nvSpPr>
        <p:spPr>
          <a:xfrm>
            <a:off x="1625600" y="3581400"/>
            <a:ext cx="9753600" cy="2590800"/>
          </a:xfrm>
          <a:prstGeom prst="rect">
            <a:avLst/>
          </a:prstGeom>
        </p:spPr>
        <p:txBody>
          <a:bodyPr/>
          <a:lstStyle/>
          <a:p>
            <a:pPr lvl="0" defTabSz="452627">
              <a:tabLst>
                <a:tab pos="1473200" algn="l"/>
              </a:tabLst>
              <a:defRPr sz="1800">
                <a:solidFill>
                  <a:srgbClr val="000000"/>
                </a:solidFill>
                <a:effectLst/>
              </a:defRPr>
            </a:pPr>
            <a:r>
              <a:rPr sz="6732">
                <a:solidFill>
                  <a:srgbClr val="363929"/>
                </a:solidFill>
                <a:effectLst>
                  <a:outerShdw sx="100000" sy="100000" kx="0" ky="0" algn="b" rotWithShape="0" blurRad="25146" dist="25146" dir="2700000">
                    <a:srgbClr val="FFFFFF">
                      <a:alpha val="50000"/>
                    </a:srgbClr>
                  </a:outerShdw>
                </a:effectLst>
              </a:rPr>
              <a:t>Thank you!</a:t>
            </a:r>
            <a:endParaRPr sz="6732">
              <a:solidFill>
                <a:srgbClr val="363929"/>
              </a:solidFill>
              <a:effectLst>
                <a:outerShdw sx="100000" sy="100000" kx="0" ky="0" algn="b" rotWithShape="0" blurRad="25146" dist="25146" dir="2700000">
                  <a:srgbClr val="FFFFFF">
                    <a:alpha val="50000"/>
                  </a:srgbClr>
                </a:outerShdw>
              </a:effectLst>
            </a:endParaRPr>
          </a:p>
          <a:p>
            <a:pPr lvl="0" algn="l" defTabSz="578358">
              <a:tabLst/>
              <a:defRPr sz="1800">
                <a:solidFill>
                  <a:srgbClr val="000000"/>
                </a:solidFill>
                <a:effectLst/>
              </a:defRPr>
            </a:pPr>
            <a:br>
              <a:rPr b="1" sz="2970">
                <a:solidFill>
                  <a:srgbClr val="306944"/>
                </a:solidFill>
              </a:rPr>
            </a:br>
            <a:r>
              <a:rPr b="1" sz="2970">
                <a:solidFill>
                  <a:srgbClr val="306944"/>
                </a:solidFill>
              </a:rPr>
              <a:t>			Email: </a:t>
            </a:r>
            <a:r>
              <a:rPr b="1" sz="2970" u="sng">
                <a:solidFill>
                  <a:srgbClr val="306944"/>
                </a:solidFill>
                <a:hlinkClick r:id="rId2" invalidUrl="" action="" tgtFrame="" tooltip="" history="1" highlightClick="0" endSnd="0"/>
              </a:rPr>
              <a:t>kenny.yarboro@gmail.com</a:t>
            </a:r>
            <a:endParaRPr b="1" sz="2970">
              <a:solidFill>
                <a:srgbClr val="306944"/>
              </a:solidFill>
            </a:endParaRPr>
          </a:p>
          <a:p>
            <a:pPr lvl="0" algn="l" defTabSz="578358">
              <a:tabLst/>
              <a:defRPr sz="1800">
                <a:solidFill>
                  <a:srgbClr val="000000"/>
                </a:solidFill>
                <a:effectLst/>
              </a:defRPr>
            </a:pPr>
            <a:r>
              <a:rPr b="1" sz="2970">
                <a:solidFill>
                  <a:srgbClr val="306944"/>
                </a:solidFill>
              </a:rPr>
              <a:t>			</a:t>
            </a:r>
            <a:r>
              <a:rPr b="1" sz="2970" u="sng">
                <a:solidFill>
                  <a:srgbClr val="306944"/>
                </a:solidFill>
                <a:hlinkClick r:id="rId3" invalidUrl="" action="" tgtFrame="" tooltip="" history="1" highlightClick="0" endSnd="0"/>
              </a:rPr>
              <a:t>http://github.com/kennyncsu/drf-restaurant-api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Extension Based on Django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Toolkit to Easily Build Web APIs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Built-In Web Browsable API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Customizable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Basic Features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Enhanced Features</a:t>
            </a:r>
          </a:p>
        </p:txBody>
      </p:sp>
      <p:pic>
        <p:nvPicPr>
          <p:cNvPr id="7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1305" y="184150"/>
            <a:ext cx="572219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  <p:sp>
        <p:nvSpPr>
          <p:cNvPr id="76" name="Shape 76"/>
          <p:cNvSpPr/>
          <p:nvPr/>
        </p:nvSpPr>
        <p:spPr>
          <a:xfrm>
            <a:off x="9298432" y="207961"/>
            <a:ext cx="326137" cy="56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63929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363929"/>
                </a:solidFill>
                <a:effectLst>
                  <a:outerShdw sx="100000" sy="100000" kx="0" ky="0" algn="b" rotWithShape="0" blurRad="25400" dist="25400" dir="2700000">
                    <a:srgbClr val="FFFFFF">
                      <a:alpha val="50000"/>
                    </a:srgbClr>
                  </a:outerShdw>
                </a:effectLst>
              </a:rPr>
              <a:t>Necessary Setup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2 vs 3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2.x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Supported by More Libraries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2.7 Pre-Loaded on Mac</a:t>
            </a:r>
            <a:endParaRPr sz="3280">
              <a:solidFill>
                <a:srgbClr val="363929"/>
              </a:solidFill>
            </a:endParaRPr>
          </a:p>
          <a:p>
            <a:pPr lvl="0" marL="447801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Python 3.x</a:t>
            </a:r>
            <a:endParaRPr sz="3280">
              <a:solidFill>
                <a:srgbClr val="363929"/>
              </a:solidFill>
            </a:endParaRPr>
          </a:p>
          <a:p>
            <a:pPr lvl="1" marL="895603" indent="-447801" defTabSz="374904">
              <a:spcBef>
                <a:spcPts val="4100"/>
              </a:spcBef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280">
                <a:solidFill>
                  <a:srgbClr val="363929"/>
                </a:solidFill>
              </a:rPr>
              <a:t>Continually Building Support</a:t>
            </a:r>
          </a:p>
        </p:txBody>
      </p:sp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12323368" y="9169400"/>
            <a:ext cx="283770" cy="46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36392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inenBook">
  <a:themeElements>
    <a:clrScheme name="LinenBook">
      <a:dk1>
        <a:srgbClr val="363929"/>
      </a:dk1>
      <a:lt1>
        <a:srgbClr val="181039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inenBook">
  <a:themeElements>
    <a:clrScheme name="LinenBook">
      <a:dk1>
        <a:srgbClr val="000000"/>
      </a:dk1>
      <a:lt1>
        <a:srgbClr val="FFFFFF"/>
      </a:lt1>
      <a:dk2>
        <a:srgbClr val="5C5C5C"/>
      </a:dk2>
      <a:lt2>
        <a:srgbClr val="E0E0E0"/>
      </a:lt2>
      <a:accent1>
        <a:srgbClr val="768893"/>
      </a:accent1>
      <a:accent2>
        <a:srgbClr val="81914E"/>
      </a:accent2>
      <a:accent3>
        <a:srgbClr val="CCA156"/>
      </a:accent3>
      <a:accent4>
        <a:srgbClr val="AD6D3D"/>
      </a:accent4>
      <a:accent5>
        <a:srgbClr val="A5322E"/>
      </a:accent5>
      <a:accent6>
        <a:srgbClr val="705A64"/>
      </a:accent6>
      <a:hlink>
        <a:srgbClr val="0000FF"/>
      </a:hlink>
      <a:folHlink>
        <a:srgbClr val="FF00FF"/>
      </a:folHlink>
    </a:clrScheme>
    <a:fontScheme name="Linen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inen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63929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