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5.jpg" ContentType="image/jpeg"/>
  <Override PartName="/ppt/media/image12.jpg" ContentType="image/jpeg"/>
  <Override PartName="/ppt/media/image15.jpg" ContentType="image/jpeg"/>
  <Override PartName="/ppt/media/image16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60" r:id="rId3"/>
    <p:sldId id="259" r:id="rId4"/>
    <p:sldId id="257" r:id="rId5"/>
    <p:sldId id="258" r:id="rId6"/>
    <p:sldId id="265" r:id="rId7"/>
    <p:sldId id="267" r:id="rId8"/>
    <p:sldId id="268" r:id="rId9"/>
    <p:sldId id="270" r:id="rId10"/>
    <p:sldId id="285" r:id="rId11"/>
    <p:sldId id="269" r:id="rId12"/>
    <p:sldId id="283" r:id="rId13"/>
    <p:sldId id="271" r:id="rId14"/>
    <p:sldId id="261" r:id="rId15"/>
    <p:sldId id="278" r:id="rId16"/>
    <p:sldId id="281" r:id="rId17"/>
    <p:sldId id="282" r:id="rId18"/>
    <p:sldId id="262" r:id="rId19"/>
    <p:sldId id="276" r:id="rId20"/>
    <p:sldId id="264" r:id="rId21"/>
    <p:sldId id="275" r:id="rId22"/>
    <p:sldId id="272" r:id="rId23"/>
    <p:sldId id="284" r:id="rId24"/>
    <p:sldId id="274" r:id="rId25"/>
    <p:sldId id="277" r:id="rId26"/>
    <p:sldId id="266" r:id="rId27"/>
    <p:sldId id="28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46" autoAdjust="0"/>
  </p:normalViewPr>
  <p:slideViewPr>
    <p:cSldViewPr>
      <p:cViewPr varScale="1">
        <p:scale>
          <a:sx n="88" d="100"/>
          <a:sy n="88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043C5-5620-4BCB-8638-BB56609F3F86}" type="datetimeFigureOut">
              <a:rPr lang="zh-CN" altLang="en-US" smtClean="0"/>
              <a:pPr/>
              <a:t>13-11-23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09C8E-8DA7-49E1-999B-CE841B66A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7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13-11-23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13-11-23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13-11-23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13-11-23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21297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漫谈移动应用架构设计</a:t>
            </a:r>
            <a:endParaRPr lang="zh-CN" altLang="en-US" sz="3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1960" y="43651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天猫</a:t>
            </a:r>
            <a:r>
              <a:rPr lang="zh-CN" altLang="en-US" dirty="0" smtClean="0">
                <a:solidFill>
                  <a:schemeClr val="bg1"/>
                </a:solidFill>
              </a:rPr>
              <a:t>产品技术部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田径杯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嗷啸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vantage.jpg"/>
          <p:cNvPicPr>
            <a:picLocks noChangeAspect="1"/>
          </p:cNvPicPr>
          <p:nvPr/>
        </p:nvPicPr>
        <p:blipFill>
          <a:blip r:embed="rId2" cstate="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8125968" cy="3392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784" y="260648"/>
            <a:ext cx="4420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这种</a:t>
            </a:r>
            <a:r>
              <a:rPr lang="en-US" altLang="zh-CN" sz="3600" dirty="0" smtClean="0"/>
              <a:t>MVC</a:t>
            </a:r>
            <a:r>
              <a:rPr lang="zh-CN" altLang="en-US" sz="3600" dirty="0" smtClean="0"/>
              <a:t>结构的优点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/>
              <a:t>对业务逻辑分而治之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3200" dirty="0" smtClean="0"/>
              <a:t>Controller</a:t>
            </a:r>
            <a:r>
              <a:rPr lang="zh-CN" altLang="en-US" sz="3200" dirty="0" smtClean="0"/>
              <a:t>只处理抽象的逻辑事件，便于处理通用逻辑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/>
              <a:t>定位问题非常迅速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/>
              <a:t>框架非常精简，没有过多冗余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/>
              <a:t>代码分布相对平衡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0797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9792" y="18864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分类的消息传递机制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395536" y="1124744"/>
            <a:ext cx="2304256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Actvity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2780928"/>
            <a:ext cx="2304256" cy="23762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5" name="Straight Connector 4"/>
          <p:cNvCxnSpPr>
            <a:stCxn id="3" idx="2"/>
            <a:endCxn id="4" idx="0"/>
          </p:cNvCxnSpPr>
          <p:nvPr/>
        </p:nvCxnSpPr>
        <p:spPr>
          <a:xfrm>
            <a:off x="1547664" y="2276872"/>
            <a:ext cx="0" cy="504056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39552" y="4149080"/>
            <a:ext cx="1872208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Sta</a:t>
            </a:r>
            <a:r>
              <a:rPr lang="en-US" sz="2400" dirty="0" smtClean="0"/>
              <a:t> 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444208" y="1124744"/>
            <a:ext cx="2304256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Actvity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444208" y="2780928"/>
            <a:ext cx="2304256" cy="26642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7596336" y="2276872"/>
            <a:ext cx="0" cy="504056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60232" y="3861048"/>
            <a:ext cx="1872208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Sta</a:t>
            </a:r>
            <a:r>
              <a:rPr lang="en-US" sz="2400" dirty="0" smtClean="0"/>
              <a:t> Data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2915816" y="836712"/>
            <a:ext cx="3456384" cy="2304256"/>
          </a:xfrm>
          <a:prstGeom prst="rightArrow">
            <a:avLst>
              <a:gd name="adj1" fmla="val 70225"/>
              <a:gd name="adj2" fmla="val 508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87824" y="1772816"/>
            <a:ext cx="2520280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Sta</a:t>
            </a:r>
            <a:r>
              <a:rPr lang="en-US" sz="2400" dirty="0" smtClean="0"/>
              <a:t> Data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923928" y="282331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Intent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2987824" y="1268760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Parameter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6588224" y="3356992"/>
            <a:ext cx="201622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</a:t>
            </a:r>
            <a:r>
              <a:rPr lang="en-US" sz="2400" dirty="0" err="1" smtClean="0"/>
              <a:t>Params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5589240"/>
            <a:ext cx="2304256" cy="8640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Fast Cache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 rot="1142479">
            <a:off x="1508416" y="5366325"/>
            <a:ext cx="1808006" cy="504056"/>
          </a:xfrm>
          <a:prstGeom prst="rightArrow">
            <a:avLst>
              <a:gd name="adj1" fmla="val 70225"/>
              <a:gd name="adj2" fmla="val 508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20414313">
            <a:off x="5624928" y="5586705"/>
            <a:ext cx="1371875" cy="504056"/>
          </a:xfrm>
          <a:prstGeom prst="rightArrow">
            <a:avLst>
              <a:gd name="adj1" fmla="val 70225"/>
              <a:gd name="adj2" fmla="val 508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660232" y="4581128"/>
            <a:ext cx="1872208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Big Data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2987824" y="2276872"/>
            <a:ext cx="2520280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Key of Big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24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4" grpId="0" animBg="1"/>
      <p:bldP spid="17" grpId="0" animBg="1"/>
      <p:bldP spid="29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8863" y="188640"/>
            <a:ext cx="2497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网络层设计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1043608" y="2924944"/>
            <a:ext cx="7344816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Network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Layer</a:t>
            </a:r>
            <a:endParaRPr lang="en-US" sz="3200" dirty="0"/>
          </a:p>
        </p:txBody>
      </p:sp>
      <p:sp>
        <p:nvSpPr>
          <p:cNvPr id="18" name="Up Arrow 17"/>
          <p:cNvSpPr/>
          <p:nvPr/>
        </p:nvSpPr>
        <p:spPr>
          <a:xfrm>
            <a:off x="2483768" y="4365104"/>
            <a:ext cx="1944216" cy="1584176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</a:p>
          <a:p>
            <a:pPr algn="ctr"/>
            <a:r>
              <a:rPr lang="zh-CN" altLang="zh-CN" dirty="0" smtClean="0"/>
              <a:t>X</a:t>
            </a:r>
            <a:r>
              <a:rPr lang="en-US" altLang="zh-CN" dirty="0" smtClean="0"/>
              <a:t>ML</a:t>
            </a:r>
            <a:endParaRPr lang="en-US" altLang="zh-CN" dirty="0"/>
          </a:p>
          <a:p>
            <a:pPr algn="ctr"/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>
            <a:off x="2267744" y="1052736"/>
            <a:ext cx="2376264" cy="1584176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Datatype</a:t>
            </a:r>
            <a:endParaRPr lang="en-US" sz="2000" dirty="0"/>
          </a:p>
        </p:txBody>
      </p:sp>
      <p:sp>
        <p:nvSpPr>
          <p:cNvPr id="19" name="Down Arrow 18"/>
          <p:cNvSpPr/>
          <p:nvPr/>
        </p:nvSpPr>
        <p:spPr>
          <a:xfrm>
            <a:off x="5004048" y="1124744"/>
            <a:ext cx="2304256" cy="1584176"/>
          </a:xfrm>
          <a:prstGeom prst="downArrow">
            <a:avLst>
              <a:gd name="adj1" fmla="val 50000"/>
              <a:gd name="adj2" fmla="val 4815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Datatype</a:t>
            </a:r>
            <a:endParaRPr lang="en-US" sz="2000" dirty="0"/>
          </a:p>
        </p:txBody>
      </p:sp>
      <p:sp>
        <p:nvSpPr>
          <p:cNvPr id="26" name="Down Arrow 25"/>
          <p:cNvSpPr/>
          <p:nvPr/>
        </p:nvSpPr>
        <p:spPr>
          <a:xfrm>
            <a:off x="5364088" y="4437112"/>
            <a:ext cx="1800200" cy="158417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</a:p>
          <a:p>
            <a:pPr algn="ctr"/>
            <a:r>
              <a:rPr lang="zh-CN" altLang="zh-CN" dirty="0" smtClean="0"/>
              <a:t>X</a:t>
            </a:r>
            <a:r>
              <a:rPr lang="en-US" altLang="zh-CN" dirty="0" smtClean="0"/>
              <a:t>ML</a:t>
            </a:r>
          </a:p>
          <a:p>
            <a:pPr algn="ctr"/>
            <a:r>
              <a:rPr lang="en-US" altLang="zh-CN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6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y-us.jpg"/>
          <p:cNvPicPr>
            <a:picLocks noChangeAspect="1"/>
          </p:cNvPicPr>
          <p:nvPr/>
        </p:nvPicPr>
        <p:blipFill rotWithShape="1"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1" r="16927"/>
          <a:stretch/>
        </p:blipFill>
        <p:spPr>
          <a:xfrm>
            <a:off x="4953600" y="1700808"/>
            <a:ext cx="4190400" cy="410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0966" y="18864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 smtClean="0"/>
              <a:t>第一次架构变更的诱因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340768"/>
            <a:ext cx="64807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3600" dirty="0" smtClean="0"/>
              <a:t>多项目的</a:t>
            </a:r>
            <a:r>
              <a:rPr lang="zh-CN" altLang="en-US" sz="3600" dirty="0" smtClean="0"/>
              <a:t>预判</a:t>
            </a:r>
            <a:endParaRPr lang="en-US" sz="3600" dirty="0" smtClean="0"/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zh-CN" altLang="en-US" sz="3600" dirty="0" smtClean="0"/>
              <a:t>架构明晰的需要</a:t>
            </a:r>
            <a:endParaRPr lang="en-US" sz="3600" dirty="0"/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zh-CN" altLang="en-US" sz="3600" dirty="0" smtClean="0"/>
              <a:t>分别维护的可能</a:t>
            </a:r>
            <a:endParaRPr lang="en-US" sz="3600" dirty="0"/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zh-CN" altLang="en-US" sz="3600" dirty="0" smtClean="0"/>
              <a:t>保证代码质量的手段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958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43608" y="1196752"/>
            <a:ext cx="2982416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5805264"/>
            <a:ext cx="7560840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SDK Layer (</a:t>
            </a:r>
            <a:r>
              <a:rPr lang="en-US" sz="2800" dirty="0" err="1" smtClean="0"/>
              <a:t>TaoSDK</a:t>
            </a:r>
            <a:r>
              <a:rPr lang="en-US" sz="2800" dirty="0" smtClean="0"/>
              <a:t>, </a:t>
            </a:r>
            <a:r>
              <a:rPr lang="en-US" sz="2800" dirty="0" err="1" smtClean="0"/>
              <a:t>UserTrack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3933056"/>
            <a:ext cx="756084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908720"/>
            <a:ext cx="7560840" cy="28803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971600" y="5157192"/>
            <a:ext cx="720080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Datatype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491880" y="4077072"/>
            <a:ext cx="1872208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Base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Util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971600" y="4077072"/>
            <a:ext cx="2376264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Base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UI Lib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5508104" y="4077072"/>
            <a:ext cx="2664296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Base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Network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971600" y="1196752"/>
            <a:ext cx="237626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MVC Logic Module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3491880" y="1196752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4716016" y="1196752"/>
            <a:ext cx="165618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Widget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16216" y="1196752"/>
            <a:ext cx="180020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Statistics</a:t>
            </a:r>
            <a:endParaRPr lang="en-US" sz="2800" dirty="0"/>
          </a:p>
        </p:txBody>
      </p:sp>
      <p:sp>
        <p:nvSpPr>
          <p:cNvPr id="18" name="Down Arrow 17"/>
          <p:cNvSpPr/>
          <p:nvPr/>
        </p:nvSpPr>
        <p:spPr>
          <a:xfrm>
            <a:off x="7164288" y="5301208"/>
            <a:ext cx="1008112" cy="72008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3099896" y="18864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第一次架构变动</a:t>
            </a:r>
            <a:endParaRPr lang="en-US" sz="3600" dirty="0"/>
          </a:p>
        </p:txBody>
      </p:sp>
      <p:sp>
        <p:nvSpPr>
          <p:cNvPr id="20" name="Rounded Rectangle 19"/>
          <p:cNvSpPr/>
          <p:nvPr/>
        </p:nvSpPr>
        <p:spPr>
          <a:xfrm>
            <a:off x="971600" y="4653136"/>
            <a:ext cx="720080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Interfaces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2411760" y="1916832"/>
            <a:ext cx="1224136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Util</a:t>
            </a:r>
            <a:endParaRPr lang="en-US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971600" y="1916832"/>
            <a:ext cx="129614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UI Lib</a:t>
            </a:r>
            <a:endParaRPr lang="en-US" sz="3200" dirty="0"/>
          </a:p>
        </p:txBody>
      </p:sp>
      <p:sp>
        <p:nvSpPr>
          <p:cNvPr id="25" name="Rounded Rectangle 24"/>
          <p:cNvSpPr/>
          <p:nvPr/>
        </p:nvSpPr>
        <p:spPr>
          <a:xfrm>
            <a:off x="5580112" y="1916832"/>
            <a:ext cx="864096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DB</a:t>
            </a:r>
            <a:endParaRPr lang="en-US" sz="3200" dirty="0"/>
          </a:p>
        </p:txBody>
      </p:sp>
      <p:sp>
        <p:nvSpPr>
          <p:cNvPr id="26" name="Rounded Rectangle 25"/>
          <p:cNvSpPr/>
          <p:nvPr/>
        </p:nvSpPr>
        <p:spPr>
          <a:xfrm>
            <a:off x="6516216" y="1916832"/>
            <a:ext cx="1728192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Network</a:t>
            </a:r>
            <a:endParaRPr lang="en-US" sz="3200" dirty="0"/>
          </a:p>
        </p:txBody>
      </p:sp>
      <p:sp>
        <p:nvSpPr>
          <p:cNvPr id="27" name="Rounded Rectangle 26"/>
          <p:cNvSpPr/>
          <p:nvPr/>
        </p:nvSpPr>
        <p:spPr>
          <a:xfrm>
            <a:off x="3779912" y="1916832"/>
            <a:ext cx="165618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Loading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43608" y="3212976"/>
            <a:ext cx="7200800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Datatype</a:t>
            </a:r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1043608" y="2708920"/>
            <a:ext cx="7200800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Interfaces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7236296" y="3501008"/>
            <a:ext cx="1008112" cy="64807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751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8127" y="188640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核心类获取的变化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43711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ParameterProxyFactory.registerProxy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ParameterProxy.class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IDataManager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dm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ParameterProxyFactory.getProxy</a:t>
            </a:r>
            <a:r>
              <a:rPr lang="en-US" altLang="zh-CN" sz="2000" dirty="0" smtClean="0"/>
              <a:t>().</a:t>
            </a:r>
            <a:r>
              <a:rPr lang="en-US" altLang="zh-CN" sz="2000" dirty="0" err="1" smtClean="0"/>
              <a:t>getDataManager</a:t>
            </a:r>
            <a:r>
              <a:rPr lang="en-US" altLang="zh-CN" sz="2000" dirty="0" smtClean="0"/>
              <a:t>();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784976" cy="21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6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8127" y="18864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核心类获取</a:t>
            </a:r>
            <a:r>
              <a:rPr lang="zh-CN" altLang="en-US" sz="3600" dirty="0" smtClean="0"/>
              <a:t>再次</a:t>
            </a:r>
            <a:r>
              <a:rPr lang="en-US" sz="3600" dirty="0" smtClean="0"/>
              <a:t>变化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5301208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ParameterProxyFactory.registerProxy</a:t>
            </a:r>
            <a:r>
              <a:rPr lang="en-US" altLang="zh-CN" dirty="0"/>
              <a:t>(</a:t>
            </a:r>
            <a:r>
              <a:rPr lang="en-US" altLang="zh-CN" dirty="0" err="1"/>
              <a:t>ParameterProxy.class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IDataManager</a:t>
            </a:r>
            <a:r>
              <a:rPr lang="zh-CN" altLang="en-US" dirty="0"/>
              <a:t> </a:t>
            </a:r>
            <a:r>
              <a:rPr lang="en-US" altLang="zh-CN" dirty="0" err="1"/>
              <a:t>dm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 smtClean="0"/>
              <a:t>ParameterProxyFactory</a:t>
            </a:r>
            <a:r>
              <a:rPr lang="en-US" altLang="zh-CN" dirty="0" smtClean="0"/>
              <a:t>.&lt;</a:t>
            </a:r>
            <a:r>
              <a:rPr lang="en-US" altLang="zh-CN" dirty="0" err="1" smtClean="0"/>
              <a:t>IParameterProxy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getProxy</a:t>
            </a:r>
            <a:r>
              <a:rPr lang="en-US" altLang="zh-CN" dirty="0"/>
              <a:t>().</a:t>
            </a:r>
            <a:r>
              <a:rPr lang="en-US" altLang="zh-CN" dirty="0" err="1"/>
              <a:t>getDataManager</a:t>
            </a:r>
            <a:r>
              <a:rPr lang="en-US" altLang="zh-CN" dirty="0"/>
              <a:t>();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72579"/>
            <a:ext cx="8841828" cy="33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50" y="1700808"/>
            <a:ext cx="4102100" cy="410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0966" y="18864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 smtClean="0"/>
              <a:t>第二次架构变更的诱因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207393"/>
            <a:ext cx="7992888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zh-CN" altLang="en-US" sz="3200" dirty="0" smtClean="0"/>
              <a:t>业务逻辑也有共同部分，同一个业务逻辑改动</a:t>
            </a:r>
            <a:r>
              <a:rPr lang="zh-CN" altLang="en-US" sz="3200" dirty="0"/>
              <a:t>要在多个项目</a:t>
            </a:r>
            <a:r>
              <a:rPr lang="zh-CN" altLang="en-US" sz="3200" dirty="0" smtClean="0"/>
              <a:t>中同步</a:t>
            </a: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zh-CN" altLang="en-US" sz="3200" dirty="0" smtClean="0"/>
              <a:t>共同的业务逻辑不方便提取到核心层</a:t>
            </a:r>
            <a:endParaRPr lang="en-US" altLang="zh-CN" sz="3200" dirty="0" smtClean="0"/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zh-CN" altLang="en-US" sz="3200" dirty="0" smtClean="0"/>
              <a:t>业务逻辑层还不够薄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149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955880" y="44624"/>
            <a:ext cx="341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第三次架构变动</a:t>
            </a:r>
            <a:endParaRPr lang="en-US" sz="3600" dirty="0"/>
          </a:p>
        </p:txBody>
      </p:sp>
      <p:sp>
        <p:nvSpPr>
          <p:cNvPr id="21" name="Rounded Rectangle 20"/>
          <p:cNvSpPr/>
          <p:nvPr/>
        </p:nvSpPr>
        <p:spPr>
          <a:xfrm>
            <a:off x="827584" y="5877272"/>
            <a:ext cx="7560840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SDK Layer (</a:t>
            </a:r>
            <a:r>
              <a:rPr lang="en-US" sz="2800" dirty="0" err="1" smtClean="0"/>
              <a:t>TaoSDK</a:t>
            </a:r>
            <a:r>
              <a:rPr lang="en-US" sz="2800" dirty="0" smtClean="0"/>
              <a:t>, </a:t>
            </a:r>
            <a:r>
              <a:rPr lang="en-US" sz="2800" dirty="0" err="1" smtClean="0"/>
              <a:t>UserTrack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2" name="Rounded Rectangle 21"/>
          <p:cNvSpPr/>
          <p:nvPr/>
        </p:nvSpPr>
        <p:spPr>
          <a:xfrm>
            <a:off x="827584" y="4221088"/>
            <a:ext cx="7560840" cy="15841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ounded Rectangle 23"/>
          <p:cNvSpPr/>
          <p:nvPr/>
        </p:nvSpPr>
        <p:spPr>
          <a:xfrm>
            <a:off x="971600" y="5301208"/>
            <a:ext cx="720080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Datatype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3491880" y="4293096"/>
            <a:ext cx="1872208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Base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Util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971600" y="4293096"/>
            <a:ext cx="2376264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Base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UI Lib</a:t>
            </a:r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5508104" y="4293096"/>
            <a:ext cx="2664296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Base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Network</a:t>
            </a:r>
            <a:endParaRPr lang="en-US" sz="2800" dirty="0"/>
          </a:p>
        </p:txBody>
      </p:sp>
      <p:sp>
        <p:nvSpPr>
          <p:cNvPr id="32" name="Down Arrow 31"/>
          <p:cNvSpPr/>
          <p:nvPr/>
        </p:nvSpPr>
        <p:spPr>
          <a:xfrm>
            <a:off x="7164288" y="5373216"/>
            <a:ext cx="1008112" cy="72008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971600" y="4797152"/>
            <a:ext cx="720080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Interfaces</a:t>
            </a:r>
            <a:endParaRPr lang="en-US" sz="2800" dirty="0"/>
          </a:p>
        </p:txBody>
      </p:sp>
      <p:sp>
        <p:nvSpPr>
          <p:cNvPr id="40" name="Rounded Rectangle 39"/>
          <p:cNvSpPr/>
          <p:nvPr/>
        </p:nvSpPr>
        <p:spPr>
          <a:xfrm>
            <a:off x="827584" y="3573016"/>
            <a:ext cx="7560840" cy="512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dirty="0" smtClean="0"/>
              <a:t>R</a:t>
            </a:r>
            <a:r>
              <a:rPr lang="en-US" altLang="zh-CN" sz="2800" dirty="0" err="1" smtClean="0"/>
              <a:t>eference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Implementation</a:t>
            </a:r>
            <a:endParaRPr lang="en-US" sz="2800" dirty="0"/>
          </a:p>
        </p:txBody>
      </p:sp>
      <p:sp>
        <p:nvSpPr>
          <p:cNvPr id="39" name="Down Arrow 38"/>
          <p:cNvSpPr/>
          <p:nvPr/>
        </p:nvSpPr>
        <p:spPr>
          <a:xfrm>
            <a:off x="7236296" y="3861048"/>
            <a:ext cx="1008112" cy="64807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ounded Rectangle 54"/>
          <p:cNvSpPr/>
          <p:nvPr/>
        </p:nvSpPr>
        <p:spPr>
          <a:xfrm>
            <a:off x="1043608" y="836712"/>
            <a:ext cx="2982416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6" name="Rounded Rectangle 55"/>
          <p:cNvSpPr/>
          <p:nvPr/>
        </p:nvSpPr>
        <p:spPr>
          <a:xfrm>
            <a:off x="827584" y="692696"/>
            <a:ext cx="7560840" cy="27363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7" name="Rounded Rectangle 56"/>
          <p:cNvSpPr/>
          <p:nvPr/>
        </p:nvSpPr>
        <p:spPr>
          <a:xfrm>
            <a:off x="971600" y="836712"/>
            <a:ext cx="237626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MVC Logic Module</a:t>
            </a:r>
            <a:endParaRPr lang="en-US" sz="2800" dirty="0"/>
          </a:p>
        </p:txBody>
      </p:sp>
      <p:sp>
        <p:nvSpPr>
          <p:cNvPr id="58" name="Rounded Rectangle 57"/>
          <p:cNvSpPr/>
          <p:nvPr/>
        </p:nvSpPr>
        <p:spPr>
          <a:xfrm>
            <a:off x="3491880" y="836712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</a:t>
            </a:r>
            <a:endParaRPr lang="en-US" sz="2800" dirty="0"/>
          </a:p>
        </p:txBody>
      </p:sp>
      <p:sp>
        <p:nvSpPr>
          <p:cNvPr id="59" name="Rounded Rectangle 58"/>
          <p:cNvSpPr/>
          <p:nvPr/>
        </p:nvSpPr>
        <p:spPr>
          <a:xfrm>
            <a:off x="4716016" y="836712"/>
            <a:ext cx="165618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Widget</a:t>
            </a:r>
            <a:endParaRPr lang="en-US" sz="2800" dirty="0"/>
          </a:p>
        </p:txBody>
      </p:sp>
      <p:sp>
        <p:nvSpPr>
          <p:cNvPr id="60" name="Rounded Rectangle 59"/>
          <p:cNvSpPr/>
          <p:nvPr/>
        </p:nvSpPr>
        <p:spPr>
          <a:xfrm>
            <a:off x="6516216" y="836712"/>
            <a:ext cx="180020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Statistics</a:t>
            </a:r>
            <a:endParaRPr lang="en-US" sz="2800" dirty="0"/>
          </a:p>
        </p:txBody>
      </p:sp>
      <p:sp>
        <p:nvSpPr>
          <p:cNvPr id="61" name="Rounded Rectangle 60"/>
          <p:cNvSpPr/>
          <p:nvPr/>
        </p:nvSpPr>
        <p:spPr>
          <a:xfrm>
            <a:off x="2411760" y="1556792"/>
            <a:ext cx="1224136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Util</a:t>
            </a:r>
            <a:endParaRPr lang="en-US" sz="3200" dirty="0"/>
          </a:p>
        </p:txBody>
      </p:sp>
      <p:sp>
        <p:nvSpPr>
          <p:cNvPr id="62" name="Rounded Rectangle 61"/>
          <p:cNvSpPr/>
          <p:nvPr/>
        </p:nvSpPr>
        <p:spPr>
          <a:xfrm>
            <a:off x="971600" y="1556792"/>
            <a:ext cx="129614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UI Lib</a:t>
            </a:r>
            <a:endParaRPr lang="en-US" sz="3200" dirty="0"/>
          </a:p>
        </p:txBody>
      </p:sp>
      <p:sp>
        <p:nvSpPr>
          <p:cNvPr id="63" name="Rounded Rectangle 62"/>
          <p:cNvSpPr/>
          <p:nvPr/>
        </p:nvSpPr>
        <p:spPr>
          <a:xfrm>
            <a:off x="5580112" y="1556792"/>
            <a:ext cx="864096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DB</a:t>
            </a:r>
            <a:endParaRPr lang="en-US" sz="3200" dirty="0"/>
          </a:p>
        </p:txBody>
      </p:sp>
      <p:sp>
        <p:nvSpPr>
          <p:cNvPr id="64" name="Rounded Rectangle 63"/>
          <p:cNvSpPr/>
          <p:nvPr/>
        </p:nvSpPr>
        <p:spPr>
          <a:xfrm>
            <a:off x="6516216" y="1556792"/>
            <a:ext cx="1728192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Network</a:t>
            </a:r>
            <a:endParaRPr lang="en-US" sz="3200" dirty="0"/>
          </a:p>
        </p:txBody>
      </p:sp>
      <p:sp>
        <p:nvSpPr>
          <p:cNvPr id="65" name="Rounded Rectangle 64"/>
          <p:cNvSpPr/>
          <p:nvPr/>
        </p:nvSpPr>
        <p:spPr>
          <a:xfrm>
            <a:off x="3779912" y="1556792"/>
            <a:ext cx="165618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Loading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043608" y="2852936"/>
            <a:ext cx="7200800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Datatype</a:t>
            </a:r>
            <a:endParaRPr lang="en-US" sz="2800" dirty="0"/>
          </a:p>
        </p:txBody>
      </p:sp>
      <p:sp>
        <p:nvSpPr>
          <p:cNvPr id="67" name="Rounded Rectangle 66"/>
          <p:cNvSpPr/>
          <p:nvPr/>
        </p:nvSpPr>
        <p:spPr>
          <a:xfrm>
            <a:off x="1043608" y="2348880"/>
            <a:ext cx="7200800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Interfaces</a:t>
            </a:r>
            <a:endParaRPr lang="en-US" sz="2800" dirty="0"/>
          </a:p>
        </p:txBody>
      </p:sp>
      <p:sp>
        <p:nvSpPr>
          <p:cNvPr id="41" name="Down Arrow 40"/>
          <p:cNvSpPr/>
          <p:nvPr/>
        </p:nvSpPr>
        <p:spPr>
          <a:xfrm>
            <a:off x="7164288" y="3068960"/>
            <a:ext cx="1008112" cy="64807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0084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43808" y="26064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设计中的一些疑问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76864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3200" dirty="0" smtClean="0"/>
              <a:t>API</a:t>
            </a:r>
            <a:r>
              <a:rPr lang="zh-CN" altLang="en-US" sz="3200" dirty="0" smtClean="0"/>
              <a:t>设计时要有多灵活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/>
              <a:t>如何实现平滑过渡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3200" dirty="0" smtClean="0"/>
              <a:t>Native, HTML5, Hybrid</a:t>
            </a:r>
            <a:r>
              <a:rPr lang="zh-CN" altLang="en-US" sz="3200" dirty="0" smtClean="0"/>
              <a:t> </a:t>
            </a:r>
            <a:r>
              <a:rPr lang="en-US" altLang="en-US" sz="3200" dirty="0" smtClean="0">
                <a:latin typeface="宋体"/>
                <a:ea typeface="宋体"/>
                <a:cs typeface="宋体"/>
              </a:rPr>
              <a:t>用哪个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>
                <a:latin typeface="宋体"/>
                <a:ea typeface="宋体"/>
                <a:cs typeface="宋体"/>
              </a:rPr>
              <a:t>如何满足多样的运营需求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>
                <a:latin typeface="宋体"/>
                <a:cs typeface="宋体"/>
              </a:rPr>
              <a:t>架构统一的必要性</a:t>
            </a:r>
            <a:endParaRPr lang="en-US" altLang="zh-CN" sz="32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06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56992"/>
            <a:ext cx="1080120" cy="1080120"/>
          </a:xfrm>
          <a:prstGeom prst="rect">
            <a:avLst/>
          </a:prstGeom>
        </p:spPr>
      </p:pic>
      <p:pic>
        <p:nvPicPr>
          <p:cNvPr id="3" name="Picture 2" descr="ap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56792"/>
            <a:ext cx="1296144" cy="1328017"/>
          </a:xfrm>
          <a:prstGeom prst="rect">
            <a:avLst/>
          </a:prstGeom>
        </p:spPr>
      </p:pic>
      <p:pic>
        <p:nvPicPr>
          <p:cNvPr id="4" name="Picture 3" descr="wp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5013176"/>
            <a:ext cx="2032066" cy="1224136"/>
          </a:xfrm>
          <a:prstGeom prst="rect">
            <a:avLst/>
          </a:prstGeom>
        </p:spPr>
      </p:pic>
      <p:pic>
        <p:nvPicPr>
          <p:cNvPr id="5" name="Picture 4" descr="android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12976"/>
            <a:ext cx="1368152" cy="136815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724128" y="1340768"/>
            <a:ext cx="2736304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天猫</a:t>
            </a:r>
            <a:r>
              <a:rPr lang="en-US" altLang="zh-CN" dirty="0"/>
              <a:t>iPhone</a:t>
            </a:r>
            <a:r>
              <a:rPr lang="zh-CN" altLang="en-US" dirty="0"/>
              <a:t>客户端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24128" y="1916832"/>
            <a:ext cx="2736304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天猫</a:t>
            </a:r>
            <a:r>
              <a:rPr lang="en-US" altLang="zh-CN" dirty="0" err="1"/>
              <a:t>iPad</a:t>
            </a:r>
            <a:r>
              <a:rPr lang="zh-CN" altLang="en-US" dirty="0"/>
              <a:t>客户端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24128" y="2492896"/>
            <a:ext cx="2736304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天猫</a:t>
            </a:r>
            <a:r>
              <a:rPr lang="en-US" altLang="zh-CN" dirty="0"/>
              <a:t>iPhone</a:t>
            </a:r>
            <a:r>
              <a:rPr lang="zh-CN" altLang="en-US" dirty="0"/>
              <a:t>插件</a:t>
            </a:r>
            <a:r>
              <a:rPr lang="en-US" altLang="zh-CN" dirty="0"/>
              <a:t>SDK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24128" y="3140968"/>
            <a:ext cx="2736304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天猫</a:t>
            </a:r>
            <a:r>
              <a:rPr lang="en-US" altLang="zh-CN" dirty="0"/>
              <a:t>Android</a:t>
            </a:r>
            <a:r>
              <a:rPr lang="zh-CN" altLang="en-US" dirty="0"/>
              <a:t>客户端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27576" y="3717032"/>
            <a:ext cx="273910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天猫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Pad</a:t>
            </a:r>
            <a:r>
              <a:rPr lang="zh-CN" altLang="en-US" dirty="0"/>
              <a:t>客户端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24128" y="4293096"/>
            <a:ext cx="2736304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天猫</a:t>
            </a:r>
            <a:r>
              <a:rPr lang="en-US" altLang="zh-CN" dirty="0"/>
              <a:t>Android</a:t>
            </a:r>
            <a:r>
              <a:rPr lang="zh-CN" altLang="en-US" dirty="0"/>
              <a:t>插件</a:t>
            </a:r>
            <a:r>
              <a:rPr lang="en-US" altLang="zh-CN" dirty="0"/>
              <a:t>SDK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24128" y="5373216"/>
            <a:ext cx="3024336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天猫</a:t>
            </a:r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Phone</a:t>
            </a:r>
            <a:r>
              <a:rPr lang="zh-CN" altLang="en-US" dirty="0"/>
              <a:t>客户端</a:t>
            </a:r>
            <a:endParaRPr lang="en-US" dirty="0"/>
          </a:p>
        </p:txBody>
      </p:sp>
      <p:cxnSp>
        <p:nvCxnSpPr>
          <p:cNvPr id="13" name="Elbow Connector 12"/>
          <p:cNvCxnSpPr>
            <a:stCxn id="2" idx="3"/>
            <a:endCxn id="3" idx="1"/>
          </p:cNvCxnSpPr>
          <p:nvPr/>
        </p:nvCxnSpPr>
        <p:spPr>
          <a:xfrm flipV="1">
            <a:off x="1619672" y="2220801"/>
            <a:ext cx="1080120" cy="16762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" idx="3"/>
            <a:endCxn id="4" idx="1"/>
          </p:cNvCxnSpPr>
          <p:nvPr/>
        </p:nvCxnSpPr>
        <p:spPr>
          <a:xfrm>
            <a:off x="1619672" y="3897052"/>
            <a:ext cx="1136286" cy="1728192"/>
          </a:xfrm>
          <a:prstGeom prst="bentConnector3">
            <a:avLst>
              <a:gd name="adj1" fmla="val 463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5" idx="1"/>
          </p:cNvCxnSpPr>
          <p:nvPr/>
        </p:nvCxnSpPr>
        <p:spPr>
          <a:xfrm>
            <a:off x="1619672" y="38970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6" idx="1"/>
          </p:cNvCxnSpPr>
          <p:nvPr/>
        </p:nvCxnSpPr>
        <p:spPr>
          <a:xfrm flipV="1">
            <a:off x="3995936" y="1592796"/>
            <a:ext cx="1728192" cy="62800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" idx="3"/>
          </p:cNvCxnSpPr>
          <p:nvPr/>
        </p:nvCxnSpPr>
        <p:spPr>
          <a:xfrm>
            <a:off x="3995936" y="2220801"/>
            <a:ext cx="1728192" cy="5601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9" idx="1"/>
          </p:cNvCxnSpPr>
          <p:nvPr/>
        </p:nvCxnSpPr>
        <p:spPr>
          <a:xfrm flipV="1">
            <a:off x="4067944" y="3392996"/>
            <a:ext cx="1656184" cy="5199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067944" y="3912990"/>
            <a:ext cx="1656184" cy="6681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</p:cNvCxnSpPr>
          <p:nvPr/>
        </p:nvCxnSpPr>
        <p:spPr>
          <a:xfrm flipV="1">
            <a:off x="3995936" y="2204864"/>
            <a:ext cx="1728192" cy="15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67944" y="3933056"/>
            <a:ext cx="1656184" cy="15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860032" y="5605178"/>
            <a:ext cx="864096" cy="2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36606" y="33265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天猫移动</a:t>
            </a:r>
            <a:r>
              <a:rPr lang="zh-CN" altLang="en-US" sz="3600" dirty="0" smtClean="0"/>
              <a:t>端开发</a:t>
            </a:r>
            <a:r>
              <a:rPr lang="en-US" sz="3600" dirty="0" smtClean="0"/>
              <a:t>现状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872" y="40466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收还是放</a:t>
            </a:r>
            <a:r>
              <a:rPr lang="zh-CN" altLang="zh-CN" sz="3600" dirty="0"/>
              <a:t>？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268760"/>
            <a:ext cx="8064896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 smtClean="0"/>
              <a:t>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IParametersProxy</a:t>
            </a:r>
            <a:r>
              <a:rPr lang="zh-CN" altLang="en-US" dirty="0" smtClean="0"/>
              <a:t>  </a:t>
            </a:r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IDataManager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getDataManager</a:t>
            </a:r>
            <a:r>
              <a:rPr lang="en-US" altLang="zh-CN" dirty="0" smtClean="0"/>
              <a:t>(Context context);</a:t>
            </a:r>
          </a:p>
          <a:p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IDataBaseManager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getDatamanager</a:t>
            </a:r>
            <a:r>
              <a:rPr lang="en-US" altLang="zh-CN" dirty="0" smtClean="0"/>
              <a:t>(Context context);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INetworkManager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getNetworkManager</a:t>
            </a:r>
            <a:r>
              <a:rPr lang="en-US" altLang="zh-CN" dirty="0" smtClean="0"/>
              <a:t>(Context context);</a:t>
            </a:r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365779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VS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676943"/>
            <a:ext cx="806489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 smtClean="0"/>
              <a:t>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IParametersProxy</a:t>
            </a:r>
            <a:r>
              <a:rPr lang="zh-CN" altLang="en-US" dirty="0" smtClean="0"/>
              <a:t>  </a:t>
            </a:r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 Object </a:t>
            </a:r>
            <a:r>
              <a:rPr lang="en-US" altLang="zh-CN" dirty="0" err="1" smtClean="0"/>
              <a:t>getManager</a:t>
            </a:r>
            <a:r>
              <a:rPr lang="en-US" altLang="zh-CN" dirty="0" smtClean="0"/>
              <a:t>(Context context, String key);</a:t>
            </a:r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7380312" y="1988840"/>
            <a:ext cx="1008112" cy="936104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92590" y="18864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架构转换的平滑过渡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4221088"/>
            <a:ext cx="7560840" cy="20162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Common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Project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1196752"/>
            <a:ext cx="7560840" cy="28803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Client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Project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22" name="Rounded Rectangle 21"/>
          <p:cNvSpPr/>
          <p:nvPr/>
        </p:nvSpPr>
        <p:spPr>
          <a:xfrm>
            <a:off x="1043608" y="3501008"/>
            <a:ext cx="712879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Datatype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1043608" y="2996952"/>
            <a:ext cx="712879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Interfaces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1043608" y="2996952"/>
            <a:ext cx="7128792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Interfaces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043608" y="3501008"/>
            <a:ext cx="7128792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Datatype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3419872" y="2132856"/>
            <a:ext cx="1728192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Util</a:t>
            </a:r>
            <a:endParaRPr lang="en-US" sz="3200" dirty="0"/>
          </a:p>
        </p:txBody>
      </p:sp>
      <p:sp>
        <p:nvSpPr>
          <p:cNvPr id="26" name="Rounded Rectangle 25"/>
          <p:cNvSpPr/>
          <p:nvPr/>
        </p:nvSpPr>
        <p:spPr>
          <a:xfrm>
            <a:off x="1043608" y="2132856"/>
            <a:ext cx="201622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UI Lib</a:t>
            </a:r>
            <a:endParaRPr lang="en-US" sz="3200" dirty="0"/>
          </a:p>
        </p:txBody>
      </p:sp>
      <p:sp>
        <p:nvSpPr>
          <p:cNvPr id="28" name="Rounded Rectangle 27"/>
          <p:cNvSpPr/>
          <p:nvPr/>
        </p:nvSpPr>
        <p:spPr>
          <a:xfrm>
            <a:off x="5436096" y="2132856"/>
            <a:ext cx="2736304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Network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3419872" y="2132856"/>
            <a:ext cx="1728192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Util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5436096" y="2132856"/>
            <a:ext cx="2736304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043608" y="2132856"/>
            <a:ext cx="2016224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UI Lib</a:t>
            </a:r>
            <a:endParaRPr lang="en-US" sz="2800" dirty="0"/>
          </a:p>
        </p:txBody>
      </p:sp>
      <p:sp>
        <p:nvSpPr>
          <p:cNvPr id="30" name="Rounded Rectangle 29"/>
          <p:cNvSpPr/>
          <p:nvPr/>
        </p:nvSpPr>
        <p:spPr>
          <a:xfrm>
            <a:off x="3419872" y="4509120"/>
            <a:ext cx="1800200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Base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Util</a:t>
            </a:r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5436096" y="4509120"/>
            <a:ext cx="2736304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Base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Network</a:t>
            </a:r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043608" y="4509120"/>
            <a:ext cx="2016224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Base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UI Lib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831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715E-6 2.61453E-6 L 0.004 0.325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6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715E-6 -1.71217E-6 L 0.004 0.325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6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224E-6 2.48496E-6 L -2.44224E-6 0.3514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3531E-6 2.48496E-6 L 0.00017 0.351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481E-6 2.48496E-6 L 0.008 0.3514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175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8" grpId="0" animBg="1"/>
      <p:bldP spid="9" grpId="0" animBg="1"/>
      <p:bldP spid="9" grpId="1" animBg="1"/>
      <p:bldP spid="11" grpId="0" animBg="1"/>
      <p:bldP spid="11" grpId="1" animBg="1"/>
      <p:bldP spid="10" grpId="0" animBg="1"/>
      <p:bldP spid="10" grpId="1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51520" y="1340768"/>
            <a:ext cx="2736304" cy="19442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75856" y="1340768"/>
            <a:ext cx="2736304" cy="19442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228184" y="1340768"/>
            <a:ext cx="2736304" cy="19442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79712" y="260648"/>
            <a:ext cx="520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Native or HTML5 or Hybrid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3573016"/>
            <a:ext cx="66967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/>
              <a:t>高度运营的内容可以选</a:t>
            </a:r>
            <a:r>
              <a:rPr lang="en-US" altLang="zh-CN" sz="2400" dirty="0" smtClean="0"/>
              <a:t>HTML5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/>
              <a:t>新功能可以先用</a:t>
            </a:r>
            <a:r>
              <a:rPr lang="en-US" altLang="zh-CN" sz="2400" dirty="0" smtClean="0"/>
              <a:t>HTML5</a:t>
            </a:r>
            <a:r>
              <a:rPr lang="zh-CN" altLang="en-US" sz="2400" dirty="0" smtClean="0"/>
              <a:t>试水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/>
              <a:t>功能成熟的</a:t>
            </a:r>
            <a:r>
              <a:rPr lang="en-US" altLang="zh-CN" sz="2400" dirty="0" smtClean="0"/>
              <a:t>HTML5</a:t>
            </a:r>
            <a:r>
              <a:rPr lang="zh-CN" altLang="en-US" sz="2400" dirty="0" smtClean="0"/>
              <a:t>转成</a:t>
            </a:r>
            <a:r>
              <a:rPr lang="en-US" altLang="zh-CN" sz="2400" dirty="0" smtClean="0"/>
              <a:t>native</a:t>
            </a:r>
            <a:r>
              <a:rPr lang="zh-CN" altLang="en-US" sz="2400" dirty="0" smtClean="0"/>
              <a:t>以获得更好地用户体验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敏感操作宜用Hybrid方案实现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Native</a:t>
            </a:r>
            <a:endParaRPr lang="en-US" altLang="zh-CN" sz="2400" dirty="0"/>
          </a:p>
          <a:p>
            <a:r>
              <a:rPr lang="zh-CN" altLang="en-US" sz="2400" dirty="0" smtClean="0"/>
              <a:t>速度快，用户体验好，开发成本高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1484784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HTML5</a:t>
            </a:r>
          </a:p>
          <a:p>
            <a:r>
              <a:rPr lang="zh-CN" altLang="en-US" sz="2400" dirty="0" smtClean="0"/>
              <a:t>更新灵活，开发成本低，兼容性差，慢</a:t>
            </a:r>
            <a:endParaRPr lang="en-US" altLang="zh-C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1340768"/>
            <a:ext cx="230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Hybrid</a:t>
            </a:r>
          </a:p>
          <a:p>
            <a:r>
              <a:rPr lang="zh-CN" altLang="en-US" sz="2400" dirty="0" smtClean="0"/>
              <a:t>兼顾二者优点，但也同时带有一些二者的缺点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772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cate.jp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6984776" cy="521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848" y="26238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统一资源定位</a:t>
            </a:r>
            <a:endParaRPr lang="en-US" sz="3600" dirty="0"/>
          </a:p>
        </p:txBody>
      </p:sp>
      <p:sp>
        <p:nvSpPr>
          <p:cNvPr id="4" name="Content Placeholder 16"/>
          <p:cNvSpPr txBox="1">
            <a:spLocks/>
          </p:cNvSpPr>
          <p:nvPr/>
        </p:nvSpPr>
        <p:spPr>
          <a:xfrm>
            <a:off x="1115616" y="2348880"/>
            <a:ext cx="4176463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800" dirty="0" smtClean="0"/>
              <a:t>本地页面定位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化</a:t>
            </a:r>
            <a:endParaRPr lang="en-US" altLang="zh-CN" sz="2800" dirty="0"/>
          </a:p>
        </p:txBody>
      </p:sp>
      <p:sp>
        <p:nvSpPr>
          <p:cNvPr id="6" name="Content Placeholder 16"/>
          <p:cNvSpPr txBox="1">
            <a:spLocks/>
          </p:cNvSpPr>
          <p:nvPr/>
        </p:nvSpPr>
        <p:spPr>
          <a:xfrm>
            <a:off x="1115616" y="3212976"/>
            <a:ext cx="4176463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800" dirty="0" smtClean="0"/>
              <a:t>高可配置性和扩展性</a:t>
            </a:r>
            <a:endParaRPr lang="en-US" altLang="zh-CN" sz="2800" dirty="0"/>
          </a:p>
        </p:txBody>
      </p:sp>
      <p:sp>
        <p:nvSpPr>
          <p:cNvPr id="9" name="Content Placeholder 16"/>
          <p:cNvSpPr txBox="1">
            <a:spLocks/>
          </p:cNvSpPr>
          <p:nvPr/>
        </p:nvSpPr>
        <p:spPr>
          <a:xfrm>
            <a:off x="1115616" y="4077072"/>
            <a:ext cx="4176463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800" dirty="0" smtClean="0"/>
              <a:t>跨平台设计</a:t>
            </a:r>
            <a:endParaRPr lang="en-US" altLang="zh-CN" sz="2800" dirty="0"/>
          </a:p>
        </p:txBody>
      </p:sp>
      <p:sp>
        <p:nvSpPr>
          <p:cNvPr id="11" name="Content Placeholder 16"/>
          <p:cNvSpPr txBox="1">
            <a:spLocks/>
          </p:cNvSpPr>
          <p:nvPr/>
        </p:nvSpPr>
        <p:spPr>
          <a:xfrm>
            <a:off x="1115616" y="5013176"/>
            <a:ext cx="4176463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800" dirty="0" smtClean="0"/>
              <a:t>完全兼容原有代码</a:t>
            </a:r>
            <a:endParaRPr lang="en-US" altLang="zh-CN" sz="2800" dirty="0"/>
          </a:p>
        </p:txBody>
      </p:sp>
      <p:pic>
        <p:nvPicPr>
          <p:cNvPr id="14" name="Picture 13" descr="item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88840"/>
            <a:ext cx="2635493" cy="4392488"/>
          </a:xfrm>
          <a:prstGeom prst="rect">
            <a:avLst/>
          </a:prstGeom>
        </p:spPr>
      </p:pic>
      <p:sp>
        <p:nvSpPr>
          <p:cNvPr id="3" name="Content Placeholder 16"/>
          <p:cNvSpPr>
            <a:spLocks noGrp="1"/>
          </p:cNvSpPr>
          <p:nvPr>
            <p:ph idx="1"/>
          </p:nvPr>
        </p:nvSpPr>
        <p:spPr>
          <a:xfrm>
            <a:off x="971600" y="3140968"/>
            <a:ext cx="7200800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demo://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demo.alibaba.com</a:t>
            </a:r>
            <a:r>
              <a:rPr lang="en-US" altLang="zh-CN" sz="2800" dirty="0" smtClean="0">
                <a:solidFill>
                  <a:srgbClr val="FF0000"/>
                </a:solidFill>
              </a:rPr>
              <a:t>/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item?id</a:t>
            </a:r>
            <a:r>
              <a:rPr lang="en-US" altLang="zh-CN" sz="2800" dirty="0" smtClean="0">
                <a:solidFill>
                  <a:srgbClr val="FF0000"/>
                </a:solidFill>
              </a:rPr>
              <a:t>=100568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5229 L -0.00452 -0.3000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2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ame.jpg"/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135436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752" y="260648"/>
            <a:ext cx="403082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架构统一的必要性</a:t>
            </a:r>
            <a:endParaRPr lang="en-US" altLang="zh-C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76864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/>
              <a:t>维护成本低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>
                <a:latin typeface="宋体"/>
                <a:cs typeface="宋体"/>
              </a:rPr>
              <a:t>学习成本低</a:t>
            </a:r>
            <a:endParaRPr lang="en-US" altLang="zh-CN" sz="3200" dirty="0" smtClean="0">
              <a:latin typeface="宋体"/>
              <a:cs typeface="宋体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>
                <a:latin typeface="宋体"/>
                <a:cs typeface="宋体"/>
              </a:rPr>
              <a:t>资源易调配</a:t>
            </a:r>
            <a:endParaRPr lang="en-US" altLang="zh-CN" sz="3200" dirty="0" smtClean="0">
              <a:latin typeface="宋体"/>
              <a:cs typeface="宋体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宋体"/>
              <a:cs typeface="宋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4221088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遵循架构像写八股分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具体业务逻辑可以写散文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11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1720" y="26064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移动应用架构设计的原则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522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dirty="0" smtClean="0"/>
              <a:t>简洁好用，符合实际需要易于开发人员理解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dirty="0" smtClean="0"/>
              <a:t>层级清晰，单向依赖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dirty="0" smtClean="0"/>
              <a:t>即控制核心逻辑，又要给开发人员发挥空间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dirty="0" smtClean="0"/>
              <a:t>合理适当抽象，保持架构灵活性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dirty="0" smtClean="0"/>
              <a:t>设计架构时要有一定的前瞻性，使架构可扩展，在发生变动时能够实现平滑地过渡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dirty="0" smtClean="0"/>
              <a:t>业务逻辑层越薄越好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dirty="0" smtClean="0"/>
              <a:t>功能模块化，不同功能之间要解耦合</a:t>
            </a:r>
            <a:endParaRPr lang="en-US" altLang="zh-CN" sz="2800" dirty="0" smtClean="0"/>
          </a:p>
        </p:txBody>
      </p:sp>
      <p:pic>
        <p:nvPicPr>
          <p:cNvPr id="4" name="Picture 3" descr="principal.jpg"/>
          <p:cNvPicPr>
            <a:picLocks noChangeAspect="1"/>
          </p:cNvPicPr>
          <p:nvPr/>
        </p:nvPicPr>
        <p:blipFill>
          <a:blip r:embed="rId2">
            <a:biLevel thresh="75000"/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96752"/>
            <a:ext cx="6192688" cy="4971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89602" y="38980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2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A.jpg"/>
          <p:cNvPicPr>
            <a:picLocks noChangeAspect="1"/>
          </p:cNvPicPr>
          <p:nvPr/>
        </p:nvPicPr>
        <p:blipFill rotWithShape="1"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9265" r="10118" b="8066"/>
          <a:stretch/>
        </p:blipFill>
        <p:spPr>
          <a:xfrm>
            <a:off x="1879200" y="518400"/>
            <a:ext cx="5529600" cy="5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7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844824"/>
            <a:ext cx="576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cs typeface="Baskerville Old Face"/>
              </a:rPr>
              <a:t>Thank you</a:t>
            </a:r>
            <a:endParaRPr lang="en-US" sz="8800" dirty="0">
              <a:cs typeface="Baskerville Old Face"/>
            </a:endParaRPr>
          </a:p>
        </p:txBody>
      </p:sp>
      <p:pic>
        <p:nvPicPr>
          <p:cNvPr id="3" name="Picture 2" descr="handshake.jpg"/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7984" y="436510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 alext1981@gmail.com</a:t>
            </a:r>
          </a:p>
          <a:p>
            <a:r>
              <a:rPr lang="en-US" dirty="0" smtClean="0"/>
              <a:t>新浪微博： 天马凌烟</a:t>
            </a:r>
          </a:p>
          <a:p>
            <a:r>
              <a:rPr lang="en-US" dirty="0" smtClean="0"/>
              <a:t>手机：18600207228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.gif"/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7"/>
            <a:ext cx="9144000" cy="52565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6606" y="33265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当前的一些业务数据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35242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日</a:t>
            </a:r>
            <a:r>
              <a:rPr lang="en-US" altLang="zh-CN" sz="3200" dirty="0" smtClean="0"/>
              <a:t>UV</a:t>
            </a:r>
            <a:r>
              <a:rPr lang="zh-CN" altLang="en-US" sz="3200" dirty="0" smtClean="0"/>
              <a:t>： </a:t>
            </a:r>
            <a:r>
              <a:rPr lang="zh-CN" altLang="zh-CN" sz="3200" dirty="0"/>
              <a:t>4</a:t>
            </a:r>
            <a:r>
              <a:rPr lang="en-US" altLang="zh-CN" sz="3200" dirty="0" smtClean="0"/>
              <a:t>00</a:t>
            </a:r>
            <a:r>
              <a:rPr lang="zh-CN" altLang="en-US" sz="3200" dirty="0" smtClean="0"/>
              <a:t>万以上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版本更新频繁： 小于一个月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版本</a:t>
            </a:r>
            <a:r>
              <a:rPr lang="en-US" altLang="zh-CN" sz="3200" dirty="0" smtClean="0"/>
              <a:t>Crash</a:t>
            </a:r>
            <a:r>
              <a:rPr lang="zh-CN" altLang="en-US" sz="3200" dirty="0" smtClean="0"/>
              <a:t>率： 小于 </a:t>
            </a:r>
            <a:r>
              <a:rPr lang="en-US" altLang="zh-CN" sz="3200" dirty="0" smtClean="0"/>
              <a:t>0.2%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双十一当天成交金额： 大于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亿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40466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架构变迁历史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827584" y="3068960"/>
            <a:ext cx="2088232" cy="27363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Project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419872" y="1916832"/>
            <a:ext cx="2088232" cy="1944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Logic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419872" y="4077072"/>
            <a:ext cx="2088232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Core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012160" y="1412776"/>
            <a:ext cx="2088232" cy="12961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Logic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6012160" y="3933056"/>
            <a:ext cx="2088232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Core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6012160" y="2924944"/>
            <a:ext cx="2088232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RI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9592" y="6165304"/>
            <a:ext cx="2016224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91880" y="5517232"/>
            <a:ext cx="2016224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915816" y="5517232"/>
            <a:ext cx="576064" cy="648072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508104" y="5085184"/>
            <a:ext cx="576064" cy="432048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4168" y="5085184"/>
            <a:ext cx="2448272" cy="0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7584" y="5589240"/>
            <a:ext cx="7560840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SDK Layer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1124744"/>
            <a:ext cx="7560840" cy="43204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1115616" y="4653136"/>
            <a:ext cx="6984776" cy="576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Datatype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2411760" y="2852936"/>
            <a:ext cx="1224136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Util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971600" y="2852936"/>
            <a:ext cx="1296144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UI Lib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5580112" y="2852936"/>
            <a:ext cx="864096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DB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6516216" y="2852936"/>
            <a:ext cx="1728192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Network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3779912" y="2852936"/>
            <a:ext cx="1656184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Loading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971600" y="1556792"/>
            <a:ext cx="2376264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MVC Logic Module</a:t>
            </a:r>
            <a:endParaRPr lang="en-US" sz="3200" dirty="0"/>
          </a:p>
        </p:txBody>
      </p:sp>
      <p:sp>
        <p:nvSpPr>
          <p:cNvPr id="14" name="Rounded Rectangle 13"/>
          <p:cNvSpPr/>
          <p:nvPr/>
        </p:nvSpPr>
        <p:spPr>
          <a:xfrm>
            <a:off x="3491880" y="1556792"/>
            <a:ext cx="108012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</a:t>
            </a:r>
            <a:endParaRPr lang="en-US" sz="3200" dirty="0"/>
          </a:p>
        </p:txBody>
      </p:sp>
      <p:sp>
        <p:nvSpPr>
          <p:cNvPr id="15" name="Rounded Rectangle 14"/>
          <p:cNvSpPr/>
          <p:nvPr/>
        </p:nvSpPr>
        <p:spPr>
          <a:xfrm>
            <a:off x="4716016" y="1556792"/>
            <a:ext cx="1656184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Widget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6516216" y="1556792"/>
            <a:ext cx="180020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Statistics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47162" y="40466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初始的架构</a:t>
            </a:r>
            <a:endParaRPr lang="en-US" sz="3600" dirty="0"/>
          </a:p>
        </p:txBody>
      </p:sp>
      <p:sp>
        <p:nvSpPr>
          <p:cNvPr id="20" name="Rounded Rectangle 19"/>
          <p:cNvSpPr/>
          <p:nvPr/>
        </p:nvSpPr>
        <p:spPr>
          <a:xfrm>
            <a:off x="1115616" y="3933056"/>
            <a:ext cx="6984776" cy="576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Interfaces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19872" y="404664"/>
            <a:ext cx="293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核心类的获取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86916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IDataManager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dm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ParameterProxy.getInstance</a:t>
            </a:r>
            <a:r>
              <a:rPr lang="en-US" altLang="zh-CN" sz="2000" dirty="0" smtClean="0"/>
              <a:t>().</a:t>
            </a:r>
            <a:r>
              <a:rPr lang="en-US" altLang="zh-CN" sz="2000" dirty="0" err="1" smtClean="0"/>
              <a:t>getDataManager</a:t>
            </a:r>
            <a:r>
              <a:rPr lang="en-US" altLang="zh-CN" sz="2000" dirty="0" smtClean="0"/>
              <a:t>();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49694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404664"/>
            <a:ext cx="339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变种的</a:t>
            </a:r>
            <a:r>
              <a:rPr lang="en-US" altLang="zh-CN" sz="3600" dirty="0" smtClean="0"/>
              <a:t>MVC</a:t>
            </a:r>
            <a:r>
              <a:rPr lang="zh-CN" altLang="en-US" sz="3600" dirty="0" smtClean="0"/>
              <a:t>结构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333624"/>
            <a:ext cx="8648700" cy="2311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619672" y="4437112"/>
            <a:ext cx="2016224" cy="15121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084168" y="4437112"/>
            <a:ext cx="2016224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3707904" y="4682753"/>
            <a:ext cx="2304256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 rot="10800000">
            <a:off x="3707904" y="5373215"/>
            <a:ext cx="2304256" cy="216024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24731" y="4365104"/>
            <a:ext cx="101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invoke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41844" y="5415607"/>
            <a:ext cx="158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01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563888" y="1196752"/>
            <a:ext cx="2520280" cy="51845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Model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04248" y="1196752"/>
            <a:ext cx="2160240" cy="51845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Controller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7544" y="1124744"/>
            <a:ext cx="2304256" cy="52565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View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4664"/>
            <a:ext cx="339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变种的</a:t>
            </a:r>
            <a:r>
              <a:rPr lang="en-US" altLang="zh-CN" sz="3600" dirty="0" smtClean="0"/>
              <a:t>MVC</a:t>
            </a:r>
            <a:r>
              <a:rPr lang="zh-CN" altLang="en-US" sz="3600" dirty="0" smtClean="0"/>
              <a:t>结构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7092280" y="2780928"/>
            <a:ext cx="1728192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交给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处理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611560" y="2780928"/>
            <a:ext cx="2016224" cy="129614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</a:t>
            </a:r>
            <a:r>
              <a:rPr lang="en-US" dirty="0" err="1" smtClean="0"/>
              <a:t>事件触发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3707904" y="2708920"/>
            <a:ext cx="2232248" cy="144016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是否是页面内部事件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79912" y="4941168"/>
            <a:ext cx="2016224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内部处理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555776" y="3284984"/>
            <a:ext cx="115212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12160" y="3284984"/>
            <a:ext cx="1008112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4427984" y="4365104"/>
            <a:ext cx="79208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28184" y="299695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/>
                <a:ea typeface="黑体"/>
                <a:cs typeface="黑体"/>
              </a:rPr>
              <a:t>否</a:t>
            </a:r>
            <a:endParaRPr lang="en-US" sz="2000" dirty="0">
              <a:latin typeface="黑体"/>
              <a:ea typeface="黑体"/>
              <a:cs typeface="黑体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42930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/>
                <a:ea typeface="黑体"/>
                <a:cs typeface="黑体"/>
              </a:rPr>
              <a:t>是</a:t>
            </a:r>
            <a:endParaRPr lang="en-US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51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188640"/>
            <a:ext cx="339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变种的</a:t>
            </a:r>
            <a:r>
              <a:rPr lang="en-US" altLang="zh-CN" sz="3600" dirty="0" smtClean="0"/>
              <a:t>MVC</a:t>
            </a:r>
            <a:r>
              <a:rPr lang="zh-CN" altLang="en-US" sz="3600" dirty="0" smtClean="0"/>
              <a:t>结构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892899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617</Words>
  <Application>Microsoft Macintosh PowerPoint</Application>
  <PresentationFormat>On-screen Show (4:3)</PresentationFormat>
  <Paragraphs>262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Alex</cp:lastModifiedBy>
  <cp:revision>73</cp:revision>
  <dcterms:created xsi:type="dcterms:W3CDTF">2013-03-11T09:12:52Z</dcterms:created>
  <dcterms:modified xsi:type="dcterms:W3CDTF">2013-11-23T04:23:16Z</dcterms:modified>
</cp:coreProperties>
</file>