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2"/>
  </p:notesMasterIdLst>
  <p:sldIdLst>
    <p:sldId id="298" r:id="rId2"/>
    <p:sldId id="257" r:id="rId3"/>
    <p:sldId id="258" r:id="rId4"/>
    <p:sldId id="259" r:id="rId5"/>
    <p:sldId id="264" r:id="rId6"/>
    <p:sldId id="267" r:id="rId7"/>
    <p:sldId id="270" r:id="rId8"/>
    <p:sldId id="271" r:id="rId9"/>
    <p:sldId id="299" r:id="rId10"/>
    <p:sldId id="273" r:id="rId11"/>
    <p:sldId id="274" r:id="rId12"/>
    <p:sldId id="276" r:id="rId13"/>
    <p:sldId id="278" r:id="rId14"/>
    <p:sldId id="279" r:id="rId15"/>
    <p:sldId id="281" r:id="rId16"/>
    <p:sldId id="292" r:id="rId17"/>
    <p:sldId id="293" r:id="rId18"/>
    <p:sldId id="297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93011" autoAdjust="0"/>
  </p:normalViewPr>
  <p:slideViewPr>
    <p:cSldViewPr>
      <p:cViewPr varScale="1">
        <p:scale>
          <a:sx n="100" d="100"/>
          <a:sy n="100" d="100"/>
        </p:scale>
        <p:origin x="10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6"/>
    </p:cViewPr>
  </p:sorterViewPr>
  <p:notesViewPr>
    <p:cSldViewPr>
      <p:cViewPr varScale="1">
        <p:scale>
          <a:sx n="46" d="100"/>
          <a:sy n="46" d="100"/>
        </p:scale>
        <p:origin x="247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1286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87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98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16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104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2e/ho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0866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tr-TR" sz="4000" dirty="0"/>
              <a:t>BBM341 </a:t>
            </a:r>
            <a:r>
              <a:rPr lang="tr-TR" sz="4000" dirty="0" err="1"/>
              <a:t>Systems</a:t>
            </a:r>
            <a:r>
              <a:rPr lang="tr-TR" sz="4000" dirty="0"/>
              <a:t> Programming</a:t>
            </a:r>
          </a:p>
          <a:p>
            <a:pPr marL="0" indent="0" algn="ctr">
              <a:buNone/>
            </a:pPr>
            <a:endParaRPr lang="tr-TR" sz="3200" dirty="0"/>
          </a:p>
          <a:p>
            <a:pPr marL="0" indent="0" algn="ctr">
              <a:buNone/>
            </a:pPr>
            <a:r>
              <a:rPr lang="tr-TR" sz="2800" dirty="0"/>
              <a:t>Kayhan İmre</a:t>
            </a:r>
          </a:p>
        </p:txBody>
      </p:sp>
    </p:spTree>
    <p:extLst>
      <p:ext uri="{BB962C8B-B14F-4D97-AF65-F5344CB8AC3E}">
        <p14:creationId xmlns:p14="http://schemas.microsoft.com/office/powerpoint/2010/main" val="6682531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/>
              <a:t>Great Reality #4: There’s more to performance than asymptotic complexity</a:t>
            </a:r>
            <a:br>
              <a:rPr lang="en-US"/>
            </a:b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en-US"/>
              <a:t>Constant factors matter too!</a:t>
            </a:r>
          </a:p>
          <a:p>
            <a:r>
              <a:rPr lang="en-US"/>
              <a:t>And even exact op count does not predict performance</a:t>
            </a:r>
          </a:p>
          <a:p>
            <a:pPr marL="552450" lvl="1"/>
            <a:r>
              <a:rPr lang="en-US"/>
              <a:t>Easily see 10:1 performance range depending on how code written</a:t>
            </a:r>
          </a:p>
          <a:p>
            <a:pPr marL="552450" lvl="1"/>
            <a:r>
              <a:rPr lang="en-US"/>
              <a:t>Must optimize at multiple levels: algorithm, data representations, procedures, and loops</a:t>
            </a:r>
          </a:p>
          <a:p>
            <a:r>
              <a:rPr lang="en-US"/>
              <a:t>Must understand system to optimize performance</a:t>
            </a:r>
          </a:p>
          <a:p>
            <a:pPr marL="552450" lvl="1"/>
            <a:r>
              <a:rPr lang="en-US"/>
              <a:t>How programs compiled and executed</a:t>
            </a:r>
          </a:p>
          <a:p>
            <a:pPr marL="552450" lvl="1"/>
            <a:r>
              <a:rPr lang="en-US"/>
              <a:t>How to measure program performance and identify bottlenecks</a:t>
            </a:r>
          </a:p>
          <a:p>
            <a:pPr marL="552450" lvl="1"/>
            <a:r>
              <a:rPr lang="en-US"/>
              <a:t>How to improve performance without destroying code modularity and generality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Chart" r:id="rId4" imgW="11534720" imgH="5923890" progId="MSGraph.Chart.8">
                  <p:embed/>
                </p:oleObj>
              </mc:Choice>
              <mc:Fallback>
                <p:oleObj name="Chart" r:id="rId4" imgW="11534720" imgH="5923890" progId="MSGraph.Char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2" y="656"/>
              <a:ext cx="340" cy="2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160x</a:t>
              </a: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code (K. Goto)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68400"/>
          </a:xfrm>
          <a:ln/>
        </p:spPr>
        <p:txBody>
          <a:bodyPr/>
          <a:lstStyle/>
          <a:p>
            <a:pPr marL="119063" indent="-119063"/>
            <a:r>
              <a:rPr lang="en-US"/>
              <a:t>Great Reality #5:</a:t>
            </a:r>
            <a:br>
              <a:rPr lang="en-US"/>
            </a:br>
            <a:r>
              <a:rPr lang="en-US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/>
              <a:t>They need to get data in and out</a:t>
            </a:r>
          </a:p>
          <a:p>
            <a:pPr marL="552450" lvl="1"/>
            <a:r>
              <a:rPr lang="en-US"/>
              <a:t>I/O system critical to program reliability and performance</a:t>
            </a:r>
          </a:p>
          <a:p>
            <a:endParaRPr lang="en-US"/>
          </a:p>
          <a:p>
            <a:r>
              <a:rPr lang="en-US"/>
              <a:t>They communicate with each other over networks</a:t>
            </a:r>
          </a:p>
          <a:p>
            <a:pPr marL="552450" lvl="1"/>
            <a:r>
              <a:rPr lang="en-US"/>
              <a:t>Many system-level issues arise in presence of network</a:t>
            </a:r>
          </a:p>
          <a:p>
            <a:pPr marL="838200" lvl="2"/>
            <a:r>
              <a:rPr lang="en-US"/>
              <a:t>Concurrent operations by autonomous processes</a:t>
            </a:r>
          </a:p>
          <a:p>
            <a:pPr marL="838200" lvl="2"/>
            <a:r>
              <a:rPr lang="en-US"/>
              <a:t>Coping with unreliable media</a:t>
            </a:r>
          </a:p>
          <a:p>
            <a:pPr marL="838200" lvl="2"/>
            <a:r>
              <a:rPr lang="en-US"/>
              <a:t>Cross platform compatibility</a:t>
            </a:r>
          </a:p>
          <a:p>
            <a:pPr marL="838200" lvl="2"/>
            <a:r>
              <a:rPr lang="en-US"/>
              <a:t>Complex performance issues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Perspective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Systems Courses are Builder-Centric</a:t>
            </a:r>
          </a:p>
          <a:p>
            <a:pPr lvl="1"/>
            <a:r>
              <a:rPr lang="en-US"/>
              <a:t>Computer Architecture</a:t>
            </a:r>
          </a:p>
          <a:p>
            <a:pPr lvl="2"/>
            <a:r>
              <a:rPr lang="en-US"/>
              <a:t>Design pipelined processor in Verilog</a:t>
            </a:r>
          </a:p>
          <a:p>
            <a:pPr lvl="1"/>
            <a:r>
              <a:rPr lang="en-US"/>
              <a:t>Operating Systems</a:t>
            </a:r>
          </a:p>
          <a:p>
            <a:pPr lvl="2"/>
            <a:r>
              <a:rPr lang="en-US"/>
              <a:t>Implement large portions of operating system</a:t>
            </a:r>
          </a:p>
          <a:p>
            <a:pPr lvl="1"/>
            <a:r>
              <a:rPr lang="en-US"/>
              <a:t>Compilers</a:t>
            </a:r>
          </a:p>
          <a:p>
            <a:pPr lvl="2"/>
            <a:r>
              <a:rPr lang="en-US"/>
              <a:t>Write compiler for simple language</a:t>
            </a:r>
          </a:p>
          <a:p>
            <a:pPr lvl="1"/>
            <a:r>
              <a:rPr lang="en-US"/>
              <a:t>Networking</a:t>
            </a:r>
          </a:p>
          <a:p>
            <a:pPr lvl="2"/>
            <a:r>
              <a:rPr lang="en-US"/>
              <a:t>Implement and simulate network protocols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Perspective (Cont.)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Course is Programmer-Centric</a:t>
            </a:r>
          </a:p>
          <a:p>
            <a:pPr lvl="1"/>
            <a:r>
              <a:rPr lang="en-US"/>
              <a:t>Purpose is to show how by knowing more about the underlying system, one can be more effective as a programmer</a:t>
            </a:r>
          </a:p>
          <a:p>
            <a:pPr lvl="1"/>
            <a:r>
              <a:rPr lang="en-US"/>
              <a:t>Enable you to</a:t>
            </a:r>
          </a:p>
          <a:p>
            <a:pPr lvl="2"/>
            <a:r>
              <a:rPr lang="en-US"/>
              <a:t>Write programs that are more reliable and efficient</a:t>
            </a:r>
          </a:p>
          <a:p>
            <a:pPr lvl="2"/>
            <a:r>
              <a:rPr lang="en-US"/>
              <a:t>Incorporate features that require hooks into OS</a:t>
            </a:r>
          </a:p>
          <a:p>
            <a:pPr lvl="3"/>
            <a:r>
              <a:rPr lang="en-US"/>
              <a:t>E.g., concurrency, signal handlers</a:t>
            </a:r>
          </a:p>
          <a:p>
            <a:pPr lvl="1"/>
            <a:r>
              <a:rPr lang="en-US"/>
              <a:t>Not just a course for dedicated hackers</a:t>
            </a:r>
          </a:p>
          <a:p>
            <a:pPr lvl="2"/>
            <a:r>
              <a:rPr lang="en-US"/>
              <a:t>We bring out the hidden hacker in everyone</a:t>
            </a:r>
          </a:p>
          <a:p>
            <a:pPr lvl="1"/>
            <a:r>
              <a:rPr lang="en-US"/>
              <a:t>Cover material in this course that you won’t see elsewhere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“Computer Systems: A Programmer’s Perspective, Second Edition” (CS:APP2e), Prentice Hall, 2011</a:t>
            </a:r>
          </a:p>
          <a:p>
            <a:pPr lvl="1"/>
            <a:r>
              <a:rPr lang="en-US" dirty="0">
                <a:hlinkClick r:id="rId2"/>
              </a:rPr>
              <a:t>http://csapp.cs.cmu.edu/2e/home.html</a:t>
            </a:r>
            <a:endParaRPr lang="en-US" dirty="0"/>
          </a:p>
          <a:p>
            <a:pPr lvl="1"/>
            <a:r>
              <a:rPr lang="en-US" dirty="0"/>
              <a:t>This book really matters for the course!</a:t>
            </a:r>
          </a:p>
          <a:p>
            <a:pPr lvl="2"/>
            <a:r>
              <a:rPr lang="en-US" dirty="0"/>
              <a:t>How to solve labs</a:t>
            </a:r>
          </a:p>
          <a:p>
            <a:pPr lvl="2"/>
            <a:r>
              <a:rPr lang="en-US" dirty="0"/>
              <a:t>Practice problems typical of exam problems</a:t>
            </a:r>
          </a:p>
          <a:p>
            <a:endParaRPr lang="en-US" dirty="0"/>
          </a:p>
          <a:p>
            <a:r>
              <a:rPr lang="en-US" dirty="0"/>
              <a:t>Brian Kernighan and Dennis Ritchie, </a:t>
            </a:r>
          </a:p>
          <a:p>
            <a:pPr lvl="1"/>
            <a:r>
              <a:rPr lang="en-US" dirty="0"/>
              <a:t>“The C Programming Language, Second Edition”, Prentice Hall, 1988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Programs and Data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Topics</a:t>
            </a:r>
          </a:p>
          <a:p>
            <a:pPr marL="552450" lvl="1"/>
            <a:r>
              <a:rPr lang="en-US"/>
              <a:t>Bits operations, arithmetic, assembly language programs</a:t>
            </a:r>
          </a:p>
          <a:p>
            <a:pPr marL="552450" lvl="1"/>
            <a:r>
              <a:rPr lang="en-US"/>
              <a:t>Representation of C control and data structures</a:t>
            </a:r>
          </a:p>
          <a:p>
            <a:pPr marL="552450" lvl="1"/>
            <a:r>
              <a:rPr lang="en-US"/>
              <a:t>Includes aspects of architecture and compilers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Hierarchy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Topics</a:t>
            </a:r>
          </a:p>
          <a:p>
            <a:pPr marL="552450" lvl="1"/>
            <a:r>
              <a:rPr lang="en-US"/>
              <a:t>Memory technology, memory hierarchy, caches, disks, locality</a:t>
            </a:r>
          </a:p>
          <a:p>
            <a:pPr marL="552450" lvl="1"/>
            <a:r>
              <a:rPr lang="en-US"/>
              <a:t>Includes aspects of architecture and OS</a:t>
            </a:r>
          </a:p>
          <a:p>
            <a:pPr marL="552450" lvl="1"/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Performance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  <a:p>
            <a:r>
              <a:rPr lang="en-US"/>
              <a:t>Topics</a:t>
            </a:r>
          </a:p>
          <a:p>
            <a:pPr marL="552450" lvl="1"/>
            <a:r>
              <a:rPr lang="en-US"/>
              <a:t>Co-optimization (control and data), measuring time on a computer</a:t>
            </a:r>
          </a:p>
          <a:p>
            <a:pPr marL="552450" lvl="1"/>
            <a:r>
              <a:rPr lang="en-US"/>
              <a:t>Includes aspects of architecture, compilers, and OS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Exceptional  Control Flow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7823200" cy="5435600"/>
          </a:xfrm>
          <a:ln/>
        </p:spPr>
        <p:txBody>
          <a:bodyPr/>
          <a:lstStyle/>
          <a:p>
            <a:r>
              <a:rPr lang="en-US"/>
              <a:t>Topics</a:t>
            </a:r>
          </a:p>
          <a:p>
            <a:pPr marL="552450" lvl="1"/>
            <a:r>
              <a:rPr lang="en-US"/>
              <a:t>Hardware exceptions, processes, process control, Unix signals, nonlocal jumps</a:t>
            </a:r>
          </a:p>
          <a:p>
            <a:pPr marL="552450" lvl="1"/>
            <a:r>
              <a:rPr lang="en-US"/>
              <a:t>Includes aspects of compilers, OS, and architecture</a:t>
            </a:r>
          </a:p>
          <a:p>
            <a:pPr marL="552450" lvl="1"/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theme</a:t>
            </a:r>
          </a:p>
          <a:p>
            <a:r>
              <a:rPr lang="en-US"/>
              <a:t>Five realities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Virtual Memory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Topics</a:t>
            </a:r>
          </a:p>
          <a:p>
            <a:pPr marL="552450" lvl="1"/>
            <a:r>
              <a:rPr lang="en-US"/>
              <a:t>Virtual memory, address translation, dynamic storage allocation</a:t>
            </a:r>
          </a:p>
          <a:p>
            <a:pPr marL="552450" lvl="1"/>
            <a:r>
              <a:rPr lang="en-US"/>
              <a:t>Includes aspects of architecture and OS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Theme:</a:t>
            </a:r>
            <a:br>
              <a:rPr lang="en-US"/>
            </a:br>
            <a:r>
              <a:rPr lang="en-US"/>
              <a:t>Abstraction Is Good But Don’t Forget Reality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CS and CE courses emphasize abstraction</a:t>
            </a:r>
          </a:p>
          <a:p>
            <a:pPr lvl="1"/>
            <a:r>
              <a:rPr lang="en-US"/>
              <a:t>Abstract data types</a:t>
            </a:r>
          </a:p>
          <a:p>
            <a:pPr lvl="1"/>
            <a:r>
              <a:rPr lang="en-US"/>
              <a:t>Asymptotic analysis</a:t>
            </a:r>
          </a:p>
          <a:p>
            <a:r>
              <a:rPr lang="en-US"/>
              <a:t>These abstractions have limits</a:t>
            </a:r>
          </a:p>
          <a:p>
            <a:pPr lvl="1"/>
            <a:r>
              <a:rPr lang="en-US"/>
              <a:t>Especially in the presence of bugs</a:t>
            </a:r>
          </a:p>
          <a:p>
            <a:pPr lvl="1"/>
            <a:r>
              <a:rPr lang="en-US"/>
              <a:t>Need to understand details of underlying implementations</a:t>
            </a:r>
          </a:p>
          <a:p>
            <a:r>
              <a:rPr lang="en-US"/>
              <a:t>Useful outcomes</a:t>
            </a:r>
          </a:p>
          <a:p>
            <a:pPr lvl="1"/>
            <a:r>
              <a:rPr lang="en-US"/>
              <a:t>Become more effective programmers</a:t>
            </a:r>
          </a:p>
          <a:p>
            <a:pPr lvl="2"/>
            <a:r>
              <a:rPr lang="en-US"/>
              <a:t>Able to find and eliminate bugs efficiently</a:t>
            </a:r>
          </a:p>
          <a:p>
            <a:pPr lvl="2"/>
            <a:r>
              <a:rPr lang="en-US"/>
              <a:t>Able to understand and tune for program performance</a:t>
            </a:r>
          </a:p>
          <a:p>
            <a:pPr lvl="1"/>
            <a:r>
              <a:rPr lang="en-US"/>
              <a:t>Prepare for later “systems” classes in CS &amp; ECE</a:t>
            </a:r>
          </a:p>
          <a:p>
            <a:pPr lvl="2"/>
            <a:r>
              <a:rPr lang="en-US"/>
              <a:t>Compilers, Operating Systems, Networks, Computer Architecture, Embedded Systems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Great Reality #1: </a:t>
            </a:r>
            <a:br>
              <a:rPr lang="en-US"/>
            </a:br>
            <a:r>
              <a:rPr lang="en-US" err="1"/>
              <a:t>Ints</a:t>
            </a:r>
            <a:r>
              <a:rPr lang="en-US"/>
              <a:t> are not Integers, Floats are not </a:t>
            </a:r>
            <a:r>
              <a:rPr lang="en-US" err="1"/>
              <a:t>Reals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Example 1: Is x</a:t>
            </a:r>
            <a:r>
              <a:rPr lang="en-US" baseline="32000"/>
              <a:t>2</a:t>
            </a:r>
            <a:r>
              <a:rPr lang="en-US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err="1"/>
              <a:t>Int’s</a:t>
            </a:r>
            <a:r>
              <a:rPr lang="en-US"/>
              <a:t>:</a:t>
            </a:r>
          </a:p>
          <a:p>
            <a:pPr marL="838200" lvl="2"/>
            <a:r>
              <a:rPr lang="en-US">
                <a:ea typeface="Zapf Dingbats" charset="2"/>
                <a:cs typeface="Zapf Dingbats" charset="2"/>
              </a:rPr>
              <a:t> 40000 * 40000  ➙ 1600000000</a:t>
            </a:r>
            <a:endParaRPr lang="en-US"/>
          </a:p>
          <a:p>
            <a:pPr marL="838200" lvl="2"/>
            <a:r>
              <a:rPr lang="en-US">
                <a:ea typeface="Zapf Dingbats" charset="2"/>
                <a:cs typeface="Zapf Dingbats" charset="2"/>
              </a:rPr>
              <a:t> 50000 * 50000  ➙ ??</a:t>
            </a:r>
            <a:endParaRPr lang="en-US"/>
          </a:p>
          <a:p>
            <a:r>
              <a:rPr lang="en-US"/>
              <a:t>Example 2: Is (</a:t>
            </a:r>
            <a:r>
              <a:rPr lang="en-US" err="1"/>
              <a:t>x</a:t>
            </a:r>
            <a:r>
              <a:rPr lang="en-US"/>
              <a:t> + </a:t>
            </a:r>
            <a:r>
              <a:rPr lang="en-US" err="1"/>
              <a:t>y</a:t>
            </a:r>
            <a:r>
              <a:rPr lang="en-US"/>
              <a:t>) + </a:t>
            </a:r>
            <a:r>
              <a:rPr lang="en-US" err="1"/>
              <a:t>z</a:t>
            </a:r>
            <a:r>
              <a:rPr lang="en-US"/>
              <a:t>  =  </a:t>
            </a:r>
            <a:r>
              <a:rPr lang="en-US" err="1"/>
              <a:t>x</a:t>
            </a:r>
            <a:r>
              <a:rPr lang="en-US"/>
              <a:t> + (</a:t>
            </a:r>
            <a:r>
              <a:rPr lang="en-US" err="1"/>
              <a:t>y</a:t>
            </a:r>
            <a:r>
              <a:rPr lang="en-US"/>
              <a:t> + </a:t>
            </a:r>
            <a:r>
              <a:rPr lang="en-US" err="1"/>
              <a:t>z</a:t>
            </a:r>
            <a:r>
              <a:rPr lang="en-US"/>
              <a:t>)?</a:t>
            </a:r>
          </a:p>
          <a:p>
            <a:pPr marL="552450" lvl="1"/>
            <a:r>
              <a:rPr lang="en-US"/>
              <a:t>Unsigned &amp; Signed </a:t>
            </a:r>
            <a:r>
              <a:rPr lang="en-US" err="1"/>
              <a:t>Int’s</a:t>
            </a:r>
            <a:r>
              <a:rPr lang="en-US"/>
              <a:t>: Yes!</a:t>
            </a:r>
          </a:p>
          <a:p>
            <a:pPr marL="552450" lvl="1"/>
            <a:r>
              <a:rPr lang="en-US"/>
              <a:t>Float’s:	</a:t>
            </a:r>
          </a:p>
          <a:p>
            <a:pPr marL="838200" lvl="2"/>
            <a:r>
              <a:rPr lang="en-US"/>
              <a:t> (1e20 + -1e20) + 3.14 --&gt; 3.14</a:t>
            </a:r>
          </a:p>
          <a:p>
            <a:pPr marL="838200" lvl="2"/>
            <a:r>
              <a:rPr lang="en-US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Reality #2: </a:t>
            </a:r>
            <a:br>
              <a:rPr lang="en-US"/>
            </a:br>
            <a:r>
              <a:rPr lang="en-US"/>
              <a:t>You’ve Got to Know Assembly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Chances are, you’ll never write programs in assembly</a:t>
            </a:r>
          </a:p>
          <a:p>
            <a:pPr lvl="1"/>
            <a:r>
              <a:rPr lang="en-US"/>
              <a:t>Compilers are much better &amp; more patient than you are</a:t>
            </a:r>
          </a:p>
          <a:p>
            <a:r>
              <a:rPr lang="en-US"/>
              <a:t>But: Understanding assembly is key to machine-level execution model</a:t>
            </a:r>
          </a:p>
          <a:p>
            <a:pPr lvl="1"/>
            <a:r>
              <a:rPr lang="en-US"/>
              <a:t>Behavior of programs in presence of bugs</a:t>
            </a:r>
          </a:p>
          <a:p>
            <a:pPr lvl="2"/>
            <a:r>
              <a:rPr lang="en-US"/>
              <a:t>High-level language models break down</a:t>
            </a:r>
          </a:p>
          <a:p>
            <a:pPr lvl="1"/>
            <a:r>
              <a:rPr lang="en-US"/>
              <a:t>Tuning program performance</a:t>
            </a:r>
          </a:p>
          <a:p>
            <a:pPr lvl="2"/>
            <a:r>
              <a:rPr lang="en-US"/>
              <a:t>Understand optimizations done / not done by the compiler</a:t>
            </a:r>
          </a:p>
          <a:p>
            <a:pPr lvl="2"/>
            <a:r>
              <a:rPr lang="en-US"/>
              <a:t>Understanding sources of program inefficiency</a:t>
            </a:r>
          </a:p>
          <a:p>
            <a:pPr lvl="1"/>
            <a:r>
              <a:rPr lang="en-US"/>
              <a:t>Implementing system software</a:t>
            </a:r>
          </a:p>
          <a:p>
            <a:pPr lvl="2"/>
            <a:r>
              <a:rPr lang="en-US"/>
              <a:t>Compiler has machine code as target</a:t>
            </a:r>
          </a:p>
          <a:p>
            <a:pPr lvl="2"/>
            <a:r>
              <a:rPr lang="en-US"/>
              <a:t>Operating systems must manage process state</a:t>
            </a:r>
          </a:p>
          <a:p>
            <a:pPr lvl="1"/>
            <a:r>
              <a:rPr lang="en-US"/>
              <a:t>Creating / fighting malware</a:t>
            </a:r>
          </a:p>
          <a:p>
            <a:pPr lvl="2"/>
            <a:r>
              <a:rPr lang="en-US"/>
              <a:t>x86 assembly is the language of choice!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Great Reality #3: Memory Matters</a:t>
            </a:r>
            <a:br>
              <a:rPr lang="en-US"/>
            </a:br>
            <a:r>
              <a:rPr lang="en-US" sz="2900"/>
              <a:t>Random Access Memory Is an Unphysical Abstraction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/>
          </a:p>
          <a:p>
            <a:r>
              <a:rPr lang="en-US"/>
              <a:t>Memory is not unbounded</a:t>
            </a:r>
          </a:p>
          <a:p>
            <a:pPr marL="552450" lvl="1"/>
            <a:r>
              <a:rPr lang="en-US"/>
              <a:t>It must be allocated and managed</a:t>
            </a:r>
          </a:p>
          <a:p>
            <a:pPr marL="552450" lvl="1"/>
            <a:r>
              <a:rPr lang="en-US"/>
              <a:t>Many applications are memory dominated</a:t>
            </a:r>
          </a:p>
          <a:p>
            <a:r>
              <a:rPr lang="en-US"/>
              <a:t>Memory referencing bugs especially pernicious</a:t>
            </a:r>
          </a:p>
          <a:p>
            <a:pPr marL="552450" lvl="1"/>
            <a:r>
              <a:rPr lang="en-US"/>
              <a:t>Effects are distant in both time and space</a:t>
            </a:r>
          </a:p>
          <a:p>
            <a:r>
              <a:rPr lang="en-US"/>
              <a:t>Memory performance is not uniform</a:t>
            </a:r>
          </a:p>
          <a:p>
            <a:pPr marL="552450" lvl="1"/>
            <a:r>
              <a:rPr lang="en-US"/>
              <a:t>Cache and virtual memory effects can greatly affect program performance</a:t>
            </a:r>
          </a:p>
          <a:p>
            <a:pPr marL="552450" lvl="1"/>
            <a:r>
              <a:rPr lang="en-US"/>
              <a:t>Adapting program to characteristics of memory system can lead to major speed improvements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and C++ do not provide any memory protection</a:t>
            </a:r>
          </a:p>
          <a:p>
            <a:pPr marL="552450" lvl="1"/>
            <a:r>
              <a:rPr lang="en-US"/>
              <a:t>Out of bounds array references</a:t>
            </a:r>
          </a:p>
          <a:p>
            <a:pPr marL="552450" lvl="1"/>
            <a:r>
              <a:rPr lang="en-US"/>
              <a:t>Invalid pointer values</a:t>
            </a:r>
          </a:p>
          <a:p>
            <a:pPr marL="552450" lvl="1"/>
            <a:r>
              <a:rPr lang="en-US"/>
              <a:t>Abuses of </a:t>
            </a:r>
            <a:r>
              <a:rPr lang="en-US" err="1"/>
              <a:t>malloc</a:t>
            </a:r>
            <a:r>
              <a:rPr lang="en-US"/>
              <a:t>/free</a:t>
            </a:r>
          </a:p>
          <a:p>
            <a:r>
              <a:rPr lang="en-US"/>
              <a:t>Can lead to nasty bugs</a:t>
            </a:r>
          </a:p>
          <a:p>
            <a:pPr marL="552450" lvl="1"/>
            <a:r>
              <a:rPr lang="en-US"/>
              <a:t>Whether or not bug has any effect depends on system and compiler</a:t>
            </a:r>
          </a:p>
          <a:p>
            <a:pPr marL="552450" lvl="1"/>
            <a:r>
              <a:rPr lang="en-US"/>
              <a:t>Action at a distance</a:t>
            </a:r>
          </a:p>
          <a:p>
            <a:pPr marL="838200" lvl="2"/>
            <a:r>
              <a:rPr lang="en-US"/>
              <a:t>Corrupted object logically unrelated to one being accessed</a:t>
            </a:r>
          </a:p>
          <a:p>
            <a:pPr marL="838200" lvl="2"/>
            <a:r>
              <a:rPr lang="en-US"/>
              <a:t>Effect of bug may be first observed long after it is generated</a:t>
            </a:r>
          </a:p>
          <a:p>
            <a:r>
              <a:rPr lang="en-US"/>
              <a:t>How can I deal with this?</a:t>
            </a:r>
          </a:p>
          <a:p>
            <a:pPr marL="552450" lvl="1"/>
            <a:r>
              <a:rPr lang="en-US"/>
              <a:t>Program in Java, Ruby or ML</a:t>
            </a:r>
          </a:p>
          <a:p>
            <a:pPr marL="552450" lvl="1"/>
            <a:r>
              <a:rPr lang="en-US"/>
              <a:t>Understand what possible interactions may occur</a:t>
            </a:r>
          </a:p>
          <a:p>
            <a:pPr marL="552450" lvl="1"/>
            <a:r>
              <a:rPr lang="en-US"/>
              <a:t>Use or develop tools to detect referencing errors (e.g. </a:t>
            </a:r>
            <a:r>
              <a:rPr lang="en-US" err="1"/>
              <a:t>Valgrind</a:t>
            </a:r>
            <a:r>
              <a:rPr lang="en-US"/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/>
              <a:t>Hierarchical memory organization</a:t>
            </a:r>
          </a:p>
          <a:p>
            <a:r>
              <a:rPr lang="en-US"/>
              <a:t>Performance depends on access patterns</a:t>
            </a:r>
          </a:p>
          <a:p>
            <a:pPr marL="552450" lvl="1"/>
            <a:r>
              <a:rPr lang="en-US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copyji(int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copyij(int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318125" y="3886200"/>
            <a:ext cx="3716338" cy="1371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slower</a:t>
            </a:r>
            <a:b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(Pentium 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0" y="914400"/>
            <a:ext cx="8917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28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Pages>0</Pages>
  <Words>1099</Words>
  <Characters>0</Characters>
  <Application>Microsoft Macintosh PowerPoint</Application>
  <PresentationFormat>On-screen Show (4:3)</PresentationFormat>
  <Lines>0</Lines>
  <Paragraphs>188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ヒラギノ角ゴ ProN W3</vt:lpstr>
      <vt:lpstr>ヒラギノ角ゴ ProN W6</vt:lpstr>
      <vt:lpstr>Arial Black</vt:lpstr>
      <vt:lpstr>Arial Narrow</vt:lpstr>
      <vt:lpstr>Calibri</vt:lpstr>
      <vt:lpstr>Calibri Bold</vt:lpstr>
      <vt:lpstr>Gill Sans</vt:lpstr>
      <vt:lpstr>Helvetica Neue</vt:lpstr>
      <vt:lpstr>Monaco</vt:lpstr>
      <vt:lpstr>Wingdings</vt:lpstr>
      <vt:lpstr>Wingdings 2</vt:lpstr>
      <vt:lpstr>Zapf Dingbats</vt:lpstr>
      <vt:lpstr>Title and Content</vt:lpstr>
      <vt:lpstr>Chart</vt:lpstr>
      <vt:lpstr>PowerPoint Presentation</vt:lpstr>
      <vt:lpstr>Overview</vt:lpstr>
      <vt:lpstr>Course Theme: Abstraction Is Good But Don’t Forget Reality</vt:lpstr>
      <vt:lpstr>Great Reality #1:  Ints are not Integers, Floats are not Reals</vt:lpstr>
      <vt:lpstr>Great Reality #2:  You’ve Got to Know Assembly</vt:lpstr>
      <vt:lpstr>Great Reality #3: Memory Matters Random Access Memory Is an Unphysical Abstraction</vt:lpstr>
      <vt:lpstr>Memory Referencing Errors</vt:lpstr>
      <vt:lpstr>Memory System Performance Example</vt:lpstr>
      <vt:lpstr>PowerPoint Presentation</vt:lpstr>
      <vt:lpstr>Great Reality #4: There’s more to performance than asymptotic complexity </vt:lpstr>
      <vt:lpstr>Example Matrix Multiplication</vt:lpstr>
      <vt:lpstr>Great Reality #5: Computers do more than execute programs</vt:lpstr>
      <vt:lpstr>Course Perspective</vt:lpstr>
      <vt:lpstr>Course Perspective (Cont.)</vt:lpstr>
      <vt:lpstr>Textbooks</vt:lpstr>
      <vt:lpstr>Programs and Data</vt:lpstr>
      <vt:lpstr>The Memory Hierarchy</vt:lpstr>
      <vt:lpstr>Performance</vt:lpstr>
      <vt:lpstr>Exceptional  Control Flow</vt:lpstr>
      <vt:lpstr> Virtual Memory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Microsoft Office User</cp:lastModifiedBy>
  <cp:revision>30</cp:revision>
  <cp:lastPrinted>2010-08-23T15:08:39Z</cp:lastPrinted>
  <dcterms:created xsi:type="dcterms:W3CDTF">2011-01-05T18:04:29Z</dcterms:created>
  <dcterms:modified xsi:type="dcterms:W3CDTF">2018-10-08T19:35:33Z</dcterms:modified>
</cp:coreProperties>
</file>