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542" r:id="rId3"/>
    <p:sldId id="1204" r:id="rId5"/>
    <p:sldId id="1202" r:id="rId6"/>
    <p:sldId id="1205" r:id="rId7"/>
    <p:sldId id="1206" r:id="rId8"/>
    <p:sldId id="1252" r:id="rId9"/>
    <p:sldId id="1213" r:id="rId10"/>
    <p:sldId id="1214" r:id="rId11"/>
    <p:sldId id="1215" r:id="rId12"/>
    <p:sldId id="1216" r:id="rId13"/>
    <p:sldId id="1217" r:id="rId14"/>
    <p:sldId id="1249" r:id="rId15"/>
    <p:sldId id="1218" r:id="rId16"/>
    <p:sldId id="1219" r:id="rId17"/>
    <p:sldId id="1220" r:id="rId18"/>
    <p:sldId id="1221" r:id="rId19"/>
    <p:sldId id="1222" r:id="rId20"/>
    <p:sldId id="1223" r:id="rId21"/>
    <p:sldId id="1224" r:id="rId22"/>
    <p:sldId id="1253" r:id="rId23"/>
    <p:sldId id="1254" r:id="rId24"/>
    <p:sldId id="1225" r:id="rId25"/>
    <p:sldId id="1226" r:id="rId26"/>
    <p:sldId id="1227" r:id="rId27"/>
    <p:sldId id="1228" r:id="rId28"/>
    <p:sldId id="1229" r:id="rId29"/>
    <p:sldId id="1230" r:id="rId30"/>
    <p:sldId id="1247" r:id="rId31"/>
    <p:sldId id="1255" r:id="rId32"/>
    <p:sldId id="1256" r:id="rId33"/>
    <p:sldId id="1257" r:id="rId34"/>
    <p:sldId id="1258" r:id="rId35"/>
    <p:sldId id="1259" r:id="rId36"/>
    <p:sldId id="1260" r:id="rId37"/>
    <p:sldId id="1250" r:id="rId38"/>
    <p:sldId id="1232" r:id="rId39"/>
    <p:sldId id="1233" r:id="rId40"/>
    <p:sldId id="1234" r:id="rId41"/>
    <p:sldId id="1235" r:id="rId42"/>
    <p:sldId id="1236" r:id="rId43"/>
    <p:sldId id="1237" r:id="rId44"/>
    <p:sldId id="1238" r:id="rId45"/>
  </p:sldIdLst>
  <p:sldSz cx="9144000" cy="6858000" type="screen4x3"/>
  <p:notesSz cx="7302500" cy="95865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70" d="100"/>
          <a:sy n="70" d="100"/>
        </p:scale>
        <p:origin x="1166" y="62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/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/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/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  <a:endParaRPr lang="en-GB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</p:spPr>
        <p:txBody>
          <a:bodyPr lIns="90360" tIns="44280" rIns="90360" bIns="44280"/>
          <a:lstStyle/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Our example shell correctly waits for and reaps foreground jobs</a:t>
            </a:r>
            <a:endParaRPr lang="en-GB" dirty="0" smtClean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But what about background jobs?</a:t>
            </a:r>
            <a:endParaRPr lang="en-GB" dirty="0" smtClean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Will become zombies when they terminate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Will never be reaped because shell (typically) will not terminate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memory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</a:t>
            </a:r>
            <a:r>
              <a:rPr lang="en-GB" dirty="0" smtClean="0"/>
              <a:t>1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6324600" cy="113661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err="1" smtClean="0">
                <a:latin typeface="Courier New" panose="02070309020205020404" pitchFamily="49" charset="0"/>
              </a:rPr>
              <a:t>unix</a:t>
            </a:r>
            <a:r>
              <a:rPr lang="en-GB" sz="1800" dirty="0" smtClean="0">
                <a:latin typeface="Courier New" panose="02070309020205020404" pitchFamily="49" charset="0"/>
              </a:rPr>
              <a:t>&gt; limit </a:t>
            </a:r>
            <a:r>
              <a:rPr lang="en-GB" sz="1800" dirty="0" err="1" smtClean="0">
                <a:latin typeface="Courier New" panose="02070309020205020404" pitchFamily="49" charset="0"/>
              </a:rPr>
              <a:t>maxproc</a:t>
            </a:r>
            <a:r>
              <a:rPr lang="en-GB" sz="1800" dirty="0" smtClean="0">
                <a:latin typeface="Courier New" panose="02070309020205020404" pitchFamily="49" charset="0"/>
              </a:rPr>
              <a:t>       # </a:t>
            </a:r>
            <a:r>
              <a:rPr lang="en-GB" sz="1800" dirty="0" err="1" smtClean="0">
                <a:latin typeface="Courier New" panose="02070309020205020404" pitchFamily="49" charset="0"/>
              </a:rPr>
              <a:t>csh</a:t>
            </a:r>
            <a:r>
              <a:rPr lang="en-GB" sz="1800" dirty="0" smtClean="0">
                <a:latin typeface="Courier New" panose="02070309020205020404" pitchFamily="49" charset="0"/>
              </a:rPr>
              <a:t> syntax</a:t>
            </a:r>
            <a:endParaRPr lang="en-GB" sz="1800" dirty="0" smtClean="0">
              <a:latin typeface="Courier New" panose="02070309020205020404" pitchFamily="49" charset="0"/>
            </a:endParaRPr>
          </a:p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err="1" smtClean="0">
                <a:latin typeface="Courier New" panose="02070309020205020404" pitchFamily="49" charset="0"/>
              </a:rPr>
              <a:t>maxproc</a:t>
            </a:r>
            <a:r>
              <a:rPr lang="en-GB" sz="1800" dirty="0" smtClean="0">
                <a:latin typeface="Courier New" panose="02070309020205020404" pitchFamily="49" charset="0"/>
              </a:rPr>
              <a:t>      202752</a:t>
            </a:r>
            <a:endParaRPr lang="en-GB" sz="1800" dirty="0" smtClean="0"/>
          </a:p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err="1" smtClean="0">
                <a:latin typeface="Courier New" panose="02070309020205020404" pitchFamily="49" charset="0"/>
              </a:rPr>
              <a:t>unix</a:t>
            </a:r>
            <a:r>
              <a:rPr lang="en-GB" sz="1800" dirty="0" smtClean="0">
                <a:latin typeface="Courier New" panose="02070309020205020404" pitchFamily="49" charset="0"/>
              </a:rPr>
              <a:t>&gt; </a:t>
            </a:r>
            <a:r>
              <a:rPr lang="en-GB" sz="1800" dirty="0" err="1" smtClean="0">
                <a:latin typeface="Courier New" panose="02070309020205020404" pitchFamily="49" charset="0"/>
              </a:rPr>
              <a:t>ulimit</a:t>
            </a:r>
            <a:r>
              <a:rPr lang="en-GB" sz="1800" dirty="0" smtClean="0">
                <a:latin typeface="Courier New" panose="02070309020205020404" pitchFamily="49" charset="0"/>
              </a:rPr>
              <a:t> -</a:t>
            </a:r>
            <a:r>
              <a:rPr lang="en-GB" sz="1800" dirty="0" err="1" smtClean="0">
                <a:latin typeface="Courier New" panose="02070309020205020404" pitchFamily="49" charset="0"/>
              </a:rPr>
              <a:t>u</a:t>
            </a:r>
            <a:r>
              <a:rPr lang="en-GB" sz="1800" dirty="0" smtClean="0">
                <a:latin typeface="Courier New" panose="02070309020205020404" pitchFamily="49" charset="0"/>
              </a:rPr>
              <a:t>           # bash syntax</a:t>
            </a:r>
            <a:endParaRPr lang="en-GB" sz="1800" dirty="0" smtClean="0">
              <a:latin typeface="Courier New" panose="02070309020205020404" pitchFamily="49" charset="0"/>
            </a:endParaRPr>
          </a:p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>
                <a:latin typeface="Courier New" panose="02070309020205020404" pitchFamily="49" charset="0"/>
              </a:rPr>
              <a:t>202752</a:t>
            </a:r>
            <a:endParaRPr lang="en-GB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  <a:endParaRPr lang="en-GB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</p:spPr>
        <p:txBody>
          <a:bodyPr lIns="90360" tIns="44280" rIns="90360" bIns="44280"/>
          <a:lstStyle/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Problem</a:t>
            </a:r>
            <a:endParaRPr lang="en-GB" dirty="0" smtClean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The shell doesn't know when a background job will finish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By nature, it could happen at any time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The shell's regular control flow can't reap exited background processes in a timely fashion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Regular control flow is “wait until running job completes, then reap it”</a:t>
            </a:r>
            <a:endParaRPr lang="en-GB" dirty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Solution: Exceptional control flow</a:t>
            </a:r>
            <a:endParaRPr lang="en-GB" dirty="0" smtClean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The kernel will interrupt regular processing to alert us when a background process completes</a:t>
            </a:r>
            <a:endParaRPr lang="en-GB" dirty="0"/>
          </a:p>
          <a:p>
            <a:pPr marL="631825" lvl="1" indent="-2667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  <a:endParaRPr lang="en-GB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Signals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  <a:endParaRPr lang="en-US"/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  <a:endParaRPr lang="en-US" dirty="0"/>
          </a:p>
          <a:p>
            <a:pPr lvl="1"/>
            <a:r>
              <a:rPr lang="en-US" dirty="0"/>
              <a:t>akin to exceptions and interrupts</a:t>
            </a:r>
            <a:endParaRPr lang="en-US" dirty="0"/>
          </a:p>
          <a:p>
            <a:pPr lvl="1"/>
            <a:r>
              <a:rPr lang="en-US" dirty="0"/>
              <a:t>sent from the kernel (sometimes at the request of another process) to a process</a:t>
            </a:r>
            <a:endParaRPr lang="en-US" dirty="0"/>
          </a:p>
          <a:p>
            <a:pPr lvl="1"/>
            <a:r>
              <a:rPr lang="en-US" dirty="0"/>
              <a:t>signal type is identified by small integer ID’s (1-30)</a:t>
            </a:r>
            <a:endParaRPr lang="en-US" dirty="0"/>
          </a:p>
          <a:p>
            <a:pPr lvl="1"/>
            <a:r>
              <a:rPr lang="en-US" dirty="0"/>
              <a:t>only information in a signal is its ID and the fact that it arrived</a:t>
            </a:r>
            <a:endParaRPr lang="en-US" dirty="0"/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  <a:endParaRPr lang="en-US" smtClean="0"/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  <a:endParaRPr lang="en-US" smtClean="0"/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anose="02070309020205020404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  <a:endParaRPr lang="en-US" smtClean="0"/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Akin to a hardware exception handler being called in response to an asynchronous interrupt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  <a:endParaRPr lang="en-US" dirty="0"/>
          </a:p>
          <a:p>
            <a:pPr lvl="1"/>
            <a:r>
              <a:rPr lang="en-US" dirty="0"/>
              <a:t>There can be at most one pending signal of any particular type</a:t>
            </a:r>
            <a:endParaRPr lang="en-US" dirty="0"/>
          </a:p>
          <a:p>
            <a:pPr lvl="1"/>
            <a:r>
              <a:rPr lang="en-US" dirty="0"/>
              <a:t>Important: Signals are not queued</a:t>
            </a:r>
            <a:endParaRPr lang="en-US" dirty="0"/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  <a:endParaRPr lang="en-US" dirty="0"/>
          </a:p>
          <a:p>
            <a:pPr lvl="1"/>
            <a:r>
              <a:rPr lang="en-US" dirty="0"/>
              <a:t>Blocked signals can be delivered, but will not be received until the signal is unblocked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anose="02070309020205020404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pending</a:t>
            </a:r>
            <a:r>
              <a:rPr lang="en-US" dirty="0" smtClean="0"/>
              <a:t>: represents the set of pending signals</a:t>
            </a:r>
            <a:endParaRPr lang="en-US" dirty="0" smtClean="0"/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anose="02070309020205020404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  <a:endParaRPr lang="en-US" dirty="0" smtClean="0"/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anose="02070309020205020404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  <a:endParaRPr lang="en-US" dirty="0" smtClean="0"/>
          </a:p>
          <a:p>
            <a:pPr lvl="1"/>
            <a:endParaRPr lang="en-US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blocked</a:t>
            </a:r>
            <a:r>
              <a:rPr lang="en-US" dirty="0" smtClean="0"/>
              <a:t>: represents the set of blocked signals</a:t>
            </a:r>
            <a:endParaRPr lang="en-US" dirty="0" smtClean="0"/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anose="02070309020205020404" pitchFamily="49" charset="0"/>
              </a:rPr>
              <a:t>sigprocmask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  <a:endParaRPr lang="en-US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  <a:endParaRPr lang="en-US"/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Fore-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job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Back-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job #1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Back-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job #2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Shell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Child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Child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pid=10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pgid=10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Foreground </a:t>
            </a:r>
            <a:endParaRPr lang="en-US" sz="1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group 20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Background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 group 32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Background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 group 40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pid=20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pid=32</a:t>
            </a:r>
            <a:endParaRPr lang="en-US" sz="1200" b="1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pgid=32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pid=40</a:t>
            </a:r>
            <a:endParaRPr lang="en-US" sz="1200" b="1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pgid=40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pid=21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pid=22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process group of current process</a:t>
            </a:r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anose="02070309020205020404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anose="02070309020205020404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  <a:endParaRPr lang="en-US" dirty="0"/>
          </a:p>
          <a:p>
            <a:pPr marL="282575" lvl="1" indent="-282575"/>
            <a:endParaRPr lang="en-US" dirty="0">
              <a:latin typeface="Courier New" panose="02070309020205020404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/bin/kill </a:t>
            </a:r>
            <a:r>
              <a:rPr lang="en-US" b="1" dirty="0">
                <a:latin typeface="Courier New" panose="02070309020205020404" pitchFamily="49" charset="0"/>
              </a:rPr>
              <a:t>–9 </a:t>
            </a:r>
            <a:r>
              <a:rPr lang="en-US" b="1" dirty="0" smtClean="0">
                <a:latin typeface="Courier New" panose="02070309020205020404" pitchFamily="49" charset="0"/>
              </a:rPr>
              <a:t>24818</a:t>
            </a:r>
            <a:br>
              <a:rPr lang="en-US" b="1" dirty="0" smtClean="0">
                <a:latin typeface="Courier New" panose="02070309020205020404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  <a:endParaRPr lang="en-US" sz="1800" dirty="0">
              <a:ea typeface="+mn-ea"/>
              <a:cs typeface="+mn-cs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/bin/kill </a:t>
            </a:r>
            <a:r>
              <a:rPr lang="en-US" b="1" dirty="0">
                <a:latin typeface="Courier New" panose="02070309020205020404" pitchFamily="49" charset="0"/>
              </a:rPr>
              <a:t>–9 –</a:t>
            </a:r>
            <a:r>
              <a:rPr lang="en-US" b="1" dirty="0" smtClean="0">
                <a:latin typeface="Courier New" panose="02070309020205020404" pitchFamily="49" charset="0"/>
              </a:rPr>
              <a:t>24817</a:t>
            </a:r>
            <a:br>
              <a:rPr lang="en-US" b="1" dirty="0" smtClean="0">
                <a:latin typeface="Courier New" panose="02070309020205020404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 ./forks 16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 pitchFamily="49" charset="0"/>
              </a:rPr>
              <a:t>Child1</a:t>
            </a:r>
            <a:r>
              <a:rPr lang="en-US" sz="1600" b="1" dirty="0">
                <a:latin typeface="Courier New" panose="02070309020205020404" pitchFamily="49" charset="0"/>
              </a:rPr>
              <a:t>: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=24818 </a:t>
            </a:r>
            <a:r>
              <a:rPr lang="en-US" sz="1600" b="1" dirty="0" err="1">
                <a:latin typeface="Courier New" panose="02070309020205020404" pitchFamily="49" charset="0"/>
              </a:rPr>
              <a:t>pgrp</a:t>
            </a:r>
            <a:r>
              <a:rPr lang="en-US" sz="1600" b="1" dirty="0">
                <a:latin typeface="Courier New" panose="02070309020205020404" pitchFamily="49" charset="0"/>
              </a:rPr>
              <a:t>=24817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Child2: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=24819 </a:t>
            </a:r>
            <a:r>
              <a:rPr lang="en-US" sz="1600" b="1" dirty="0" err="1">
                <a:latin typeface="Courier New" panose="02070309020205020404" pitchFamily="49" charset="0"/>
              </a:rPr>
              <a:t>pgrp</a:t>
            </a:r>
            <a:r>
              <a:rPr lang="en-US" sz="1600" b="1" dirty="0">
                <a:latin typeface="Courier New" panose="02070309020205020404" pitchFamily="49" charset="0"/>
              </a:rPr>
              <a:t>=24817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PID TTY          TIME CMD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24788 pts/2    00:00:00 </a:t>
            </a:r>
            <a:r>
              <a:rPr lang="en-US" sz="1600" b="1" dirty="0" err="1">
                <a:latin typeface="Courier New" panose="02070309020205020404" pitchFamily="49" charset="0"/>
              </a:rPr>
              <a:t>tcsh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24818 pts/2    00:00:02 forks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24819 pts/2    00:00:02 forks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24820 pts/2    00:00:00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</a:t>
            </a:r>
            <a:r>
              <a:rPr lang="en-US" sz="1600" b="1" dirty="0" smtClean="0">
                <a:latin typeface="Courier New" panose="02070309020205020404" pitchFamily="49" charset="0"/>
              </a:rPr>
              <a:t> /bin/kill </a:t>
            </a:r>
            <a:r>
              <a:rPr lang="en-US" sz="1600" b="1" dirty="0">
                <a:latin typeface="Courier New" panose="02070309020205020404" pitchFamily="49" charset="0"/>
              </a:rPr>
              <a:t>-9 -24817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PID TTY          TIME CMD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24788 pts/2    00:00:00 </a:t>
            </a:r>
            <a:r>
              <a:rPr lang="en-US" sz="1600" b="1" dirty="0" err="1">
                <a:latin typeface="Courier New" panose="02070309020205020404" pitchFamily="49" charset="0"/>
              </a:rPr>
              <a:t>tcsh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24823 pts/2    00:00:00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en-US" smtClean="0"/>
          </a:p>
          <a:p>
            <a:pPr lvl="1"/>
            <a:r>
              <a:rPr lang="en-US" smtClean="0"/>
              <a:t>Hardware and operating system kernel software</a:t>
            </a:r>
            <a:endParaRPr lang="en-US" smtClean="0"/>
          </a:p>
          <a:p>
            <a:r>
              <a:rPr lang="en-US" smtClean="0"/>
              <a:t>Process Context Switch</a:t>
            </a:r>
            <a:endParaRPr lang="en-US" smtClean="0"/>
          </a:p>
          <a:p>
            <a:pPr lvl="1"/>
            <a:r>
              <a:rPr lang="en-US" smtClean="0"/>
              <a:t>Hardware timer and kernel software</a:t>
            </a:r>
            <a:endParaRPr lang="en-US" smtClean="0"/>
          </a:p>
          <a:p>
            <a:r>
              <a:rPr lang="en-US" smtClean="0"/>
              <a:t>Signals</a:t>
            </a:r>
            <a:endParaRPr lang="en-US" smtClean="0"/>
          </a:p>
          <a:p>
            <a:pPr lvl="1"/>
            <a:r>
              <a:rPr lang="en-US" smtClean="0"/>
              <a:t>Kernel software</a:t>
            </a:r>
            <a:endParaRPr lang="en-US" smtClean="0"/>
          </a:p>
          <a:p>
            <a:r>
              <a:rPr lang="en-US" smtClean="0"/>
              <a:t>Nonlocal jumps</a:t>
            </a:r>
            <a:endParaRPr lang="en-US" smtClean="0"/>
          </a:p>
          <a:p>
            <a:pPr lvl="1"/>
            <a:r>
              <a:rPr lang="en-US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/>
          <p:nvPr/>
        </p:nvSpPr>
        <p:spPr bwMode="auto">
          <a:xfrm>
            <a:off x="6248400" y="1524000"/>
            <a:ext cx="15240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Previous Lecture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8" name="AutoShape 1029"/>
          <p:cNvSpPr/>
          <p:nvPr/>
        </p:nvSpPr>
        <p:spPr bwMode="auto">
          <a:xfrm>
            <a:off x="6248400" y="35052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4004641"/>
            <a:ext cx="16245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This Lecture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  <a:endParaRPr lang="en-US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  <a:endParaRPr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Fore-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job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Back-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job #1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Back-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ground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job #2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Shell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Child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Child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pid=10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pgid=10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Foreground </a:t>
            </a:r>
            <a:endParaRPr lang="en-US" sz="1600" b="1" i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anose="020F0502020204030204" pitchFamily="34" charset="0"/>
              </a:rPr>
              <a:t>group 20</a:t>
            </a:r>
            <a:endParaRPr lang="en-US" sz="16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Background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 group 32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Background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process group 40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pid=20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pid=32</a:t>
            </a:r>
            <a:endParaRPr lang="en-US" sz="1200" b="1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pgid=32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pid=40</a:t>
            </a:r>
            <a:endParaRPr lang="en-US" sz="1200" b="1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pgid=40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pid=21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pid=22</a:t>
            </a:r>
            <a:endParaRPr lang="en-US" sz="1200" b="1">
              <a:latin typeface="Courier New" panose="02070309020205020404" pitchFamily="49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anose="02070309020205020404" pitchFamily="49" charset="0"/>
              </a:rPr>
              <a:t>pgid=20</a:t>
            </a:r>
            <a:endParaRPr lang="en-US" sz="1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anose="02070309020205020404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</a:rPr>
              <a:t>ctrl-z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anose="02070309020205020404" pitchFamily="49" charset="0"/>
              </a:rPr>
              <a:t>bluefish&gt; ./forks 17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Child: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=28108 </a:t>
            </a:r>
            <a:r>
              <a:rPr lang="en-US" sz="1600" b="1" dirty="0" err="1">
                <a:latin typeface="Courier New" panose="02070309020205020404" pitchFamily="49" charset="0"/>
              </a:rPr>
              <a:t>pgrp</a:t>
            </a:r>
            <a:r>
              <a:rPr lang="en-US" sz="1600" b="1" dirty="0">
                <a:latin typeface="Courier New" panose="02070309020205020404" pitchFamily="49" charset="0"/>
              </a:rPr>
              <a:t>=28107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Parent: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=28107 </a:t>
            </a:r>
            <a:r>
              <a:rPr lang="en-US" sz="1600" b="1" dirty="0" err="1">
                <a:latin typeface="Courier New" panose="02070309020205020404" pitchFamily="49" charset="0"/>
              </a:rPr>
              <a:t>pgrp</a:t>
            </a:r>
            <a:r>
              <a:rPr lang="en-US" sz="1600" b="1" dirty="0">
                <a:latin typeface="Courier New" panose="02070309020205020404" pitchFamily="49" charset="0"/>
              </a:rPr>
              <a:t>=28107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&lt;types ctrl-</a:t>
            </a:r>
            <a:r>
              <a:rPr lang="en-US" sz="1600" b="1" dirty="0" err="1">
                <a:latin typeface="Courier New" panose="02070309020205020404" pitchFamily="49" charset="0"/>
              </a:rPr>
              <a:t>z</a:t>
            </a:r>
            <a:r>
              <a:rPr lang="en-US" sz="1600" b="1" dirty="0">
                <a:latin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Suspended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bluefish&gt;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w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  PID TTY      STAT   TIME COMMAND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27699 pts/8    Ss     0:00 -</a:t>
            </a:r>
            <a:r>
              <a:rPr lang="en-US" sz="1600" b="1" dirty="0" err="1">
                <a:latin typeface="Courier New" panose="02070309020205020404" pitchFamily="49" charset="0"/>
              </a:rPr>
              <a:t>tcsh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28107 pts/8    T      0:01 ./forks 17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28108 pts/8    T      0:01 ./forks 17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28109 pts/8    R+     0:00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w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bluefish&gt; </a:t>
            </a:r>
            <a:r>
              <a:rPr lang="en-US" sz="1600" b="1" dirty="0" err="1">
                <a:latin typeface="Courier New" panose="02070309020205020404" pitchFamily="49" charset="0"/>
              </a:rPr>
              <a:t>fg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./forks 17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&lt;types ctrl-</a:t>
            </a:r>
            <a:r>
              <a:rPr lang="en-US" sz="1600" b="1" dirty="0" err="1">
                <a:latin typeface="Courier New" panose="02070309020205020404" pitchFamily="49" charset="0"/>
              </a:rPr>
              <a:t>c</a:t>
            </a:r>
            <a:r>
              <a:rPr lang="en-US" sz="1600" b="1" dirty="0">
                <a:latin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bluefish&gt;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w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  PID TTY      STAT   TIME COMMAND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27699 pts/8    Ss     0:00 -</a:t>
            </a:r>
            <a:r>
              <a:rPr lang="en-US" sz="1600" b="1" dirty="0" err="1">
                <a:latin typeface="Courier New" panose="02070309020205020404" pitchFamily="49" charset="0"/>
              </a:rPr>
              <a:t>tcsh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28110 pts/8    R+     0:00 </a:t>
            </a:r>
            <a:r>
              <a:rPr lang="en-US" sz="1600" b="1" dirty="0" err="1">
                <a:latin typeface="Courier New" panose="02070309020205020404" pitchFamily="49" charset="0"/>
              </a:rPr>
              <a:t>ps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w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</a:rPr>
              <a:t>STAT (process state) Legend: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First letter: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S: sleeping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T: stopped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R: running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Second letter: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s: session leader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+: foreground proc group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See “man </a:t>
            </a:r>
            <a:r>
              <a:rPr lang="en-US" sz="1800" dirty="0" err="1">
                <a:latin typeface="Calibri" panose="020F0502020204030204" pitchFamily="34" charset="0"/>
              </a:rPr>
              <a:t>ps</a:t>
            </a:r>
            <a:r>
              <a:rPr lang="en-US" sz="1800" dirty="0">
                <a:latin typeface="Calibri" panose="020F0502020204030204" pitchFamily="34" charset="0"/>
              </a:rPr>
              <a:t>” for more </a:t>
            </a:r>
            <a:endParaRPr lang="en-US" sz="1800" dirty="0">
              <a:latin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Calibri" panose="020F0502020204030204" pitchFamily="34" charset="0"/>
              </a:rPr>
              <a:t>details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anose="02070309020205020404" pitchFamily="49" charset="0"/>
              </a:rPr>
              <a:t>kill</a:t>
            </a:r>
            <a:r>
              <a:rPr lang="en-US"/>
              <a:t> Function</a:t>
            </a:r>
            <a:endParaRPr lang="en-US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void fork12()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pid_t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[N];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for (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&lt; N;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++)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if ((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] = fork()) == 0)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    while(1); /* Child infinite loop */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Parent terminates the child processes */</a:t>
            </a:r>
            <a:endParaRPr lang="en-US" sz="1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for (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&lt; N;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++) 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</a:rPr>
              <a:t>("Killing process %d\n", 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]);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kill(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], SIGINT);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Parent reaps terminated children */</a:t>
            </a:r>
            <a:endParaRPr lang="en-US" sz="1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for (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&lt; N;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++) 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</a:rPr>
              <a:t>pid_t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wpid</a:t>
            </a:r>
            <a:r>
              <a:rPr lang="en-US" sz="1400" b="1" dirty="0">
                <a:latin typeface="Courier New" panose="02070309020205020404" pitchFamily="49" charset="0"/>
              </a:rPr>
              <a:t> = wait(&amp;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if (WIFEXITED(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))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    </a:t>
            </a:r>
            <a:r>
              <a:rPr 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</a:rPr>
              <a:t>("Child %d terminated with exit status %d\n",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	   </a:t>
            </a:r>
            <a:r>
              <a:rPr lang="en-US" sz="1400" b="1" dirty="0" err="1">
                <a:latin typeface="Courier New" panose="02070309020205020404" pitchFamily="49" charset="0"/>
              </a:rPr>
              <a:t>wpid</a:t>
            </a:r>
            <a:r>
              <a:rPr lang="en-US" sz="1400" b="1" dirty="0">
                <a:latin typeface="Courier New" panose="02070309020205020404" pitchFamily="49" charset="0"/>
              </a:rPr>
              <a:t>, WEXITSTATUS(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));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else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    </a:t>
            </a:r>
            <a:r>
              <a:rPr 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</a:rPr>
              <a:t>("Child %d terminated abnormally\n", </a:t>
            </a:r>
            <a:r>
              <a:rPr lang="en-US" sz="1400" b="1" dirty="0" err="1">
                <a:latin typeface="Courier New" panose="02070309020205020404" pitchFamily="49" charset="0"/>
              </a:rPr>
              <a:t>wpid</a:t>
            </a:r>
            <a:r>
              <a:rPr lang="en-US" sz="1400" b="1" dirty="0">
                <a:latin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Signals</a:t>
            </a:r>
            <a:endParaRPr 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pnb</a:t>
            </a:r>
            <a:r>
              <a:rPr lang="en-US" dirty="0">
                <a:latin typeface="Courier New" panose="02070309020205020404" pitchFamily="49" charset="0"/>
              </a:rPr>
              <a:t> = pending &amp; ~blocked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</a:rPr>
              <a:t>pnb</a:t>
            </a:r>
            <a:r>
              <a:rPr lang="en-US" dirty="0">
                <a:latin typeface="Courier New" panose="02070309020205020404" pitchFamily="49" charset="0"/>
              </a:rPr>
              <a:t> == 0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  <a:endParaRPr lang="en-US" dirty="0"/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anose="02070309020205020404" pitchFamily="49" charset="0"/>
              </a:rPr>
              <a:t>pnb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  <a:endParaRPr lang="en-US" i="1" dirty="0"/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  <a:endParaRPr lang="en-US" i="1" dirty="0"/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anose="02070309020205020404" pitchFamily="49" charset="0"/>
              </a:rPr>
              <a:t>pnb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  <a:endParaRPr lang="en-US" dirty="0"/>
          </a:p>
          <a:p>
            <a:pPr lvl="1"/>
            <a:r>
              <a:rPr lang="en-US" dirty="0"/>
              <a:t>The process terminates</a:t>
            </a:r>
            <a:endParaRPr lang="en-US" dirty="0"/>
          </a:p>
          <a:p>
            <a:pPr lvl="1"/>
            <a:r>
              <a:rPr lang="en-US" dirty="0"/>
              <a:t>The process terminates and dumps core</a:t>
            </a:r>
            <a:endParaRPr lang="en-US" dirty="0"/>
          </a:p>
          <a:p>
            <a:pPr lvl="1"/>
            <a:r>
              <a:rPr lang="en-US" dirty="0"/>
              <a:t>The process stops until restarted by a SIGCONT signal</a:t>
            </a:r>
            <a:endParaRPr lang="en-US" dirty="0"/>
          </a:p>
          <a:p>
            <a:pPr lvl="1"/>
            <a:r>
              <a:rPr lang="en-US" dirty="0"/>
              <a:t>The process ignores the signal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  <a:endParaRPr lang="en-US"/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anose="02070309020205020404" pitchFamily="49" charset="0"/>
              </a:rPr>
              <a:t>signum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</a:rPr>
              <a:t>handler_t</a:t>
            </a:r>
            <a:r>
              <a:rPr lang="en-US" b="1" dirty="0">
                <a:latin typeface="Courier New" panose="02070309020205020404" pitchFamily="49" charset="0"/>
              </a:rPr>
              <a:t> *signal(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signum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handler_t</a:t>
            </a:r>
            <a:r>
              <a:rPr lang="en-US" b="1" dirty="0">
                <a:latin typeface="Courier New" panose="02070309020205020404" pitchFamily="49" charset="0"/>
              </a:rPr>
              <a:t> *handler)</a:t>
            </a:r>
            <a:endParaRPr lang="en-US" b="1" dirty="0"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anose="02070309020205020404" pitchFamily="49" charset="0"/>
              </a:rPr>
              <a:t>handler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anose="02070309020205020404" pitchFamily="49" charset="0"/>
              </a:rPr>
              <a:t>signum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anose="02070309020205020404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anose="02070309020205020404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  <a:endParaRPr lang="en-US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</a:rPr>
              <a:t>int_handler(int</a:t>
            </a:r>
            <a:r>
              <a:rPr lang="en-US" sz="1400" dirty="0" smtClean="0">
                <a:latin typeface="Courier New" panose="02070309020205020404" pitchFamily="49" charset="0"/>
              </a:rPr>
              <a:t> sig) {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</a:rPr>
              <a:t>safe_printf("Process</a:t>
            </a:r>
            <a:r>
              <a:rPr lang="en-US" sz="1400" dirty="0" smtClean="0">
                <a:latin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</a:rPr>
              <a:t> received signal %</a:t>
            </a:r>
            <a:r>
              <a:rPr lang="en-US" sz="1400" dirty="0" err="1" smtClean="0">
                <a:latin typeface="Courier New" panose="02070309020205020404" pitchFamily="49" charset="0"/>
              </a:rPr>
              <a:t>d\n</a:t>
            </a:r>
            <a:r>
              <a:rPr lang="en-US" sz="1400" dirty="0" smtClean="0">
                <a:latin typeface="Courier New" panose="02070309020205020404" pitchFamily="49" charset="0"/>
              </a:rPr>
              <a:t>", </a:t>
            </a:r>
            <a:r>
              <a:rPr lang="en-US" sz="1400" dirty="0" err="1" smtClean="0">
                <a:latin typeface="Courier New" panose="02070309020205020404" pitchFamily="49" charset="0"/>
              </a:rPr>
              <a:t>getpid</a:t>
            </a:r>
            <a:r>
              <a:rPr lang="en-US" sz="1400" dirty="0" smtClean="0">
                <a:latin typeface="Courier New" panose="02070309020205020404" pitchFamily="49" charset="0"/>
              </a:rPr>
              <a:t>(), sig);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exit(0);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void fork13() {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</a:rPr>
              <a:t>pid_t</a:t>
            </a:r>
            <a:r>
              <a:rPr lang="en-US" sz="1400" dirty="0" smtClean="0"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</a:rPr>
              <a:t>pid[N</a:t>
            </a:r>
            <a:r>
              <a:rPr lang="en-US" sz="1400" dirty="0" smtClean="0">
                <a:latin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</a:rPr>
              <a:t>child_status</a:t>
            </a:r>
            <a:r>
              <a:rPr lang="en-US" sz="1400" dirty="0" smtClean="0">
                <a:latin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</a:rPr>
              <a:t>signal(SIGINT</a:t>
            </a:r>
            <a:r>
              <a:rPr lang="en-US" sz="1400" dirty="0" smtClean="0"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</a:rPr>
              <a:t>int_handler</a:t>
            </a:r>
            <a:r>
              <a:rPr lang="en-US" sz="1400" dirty="0" smtClean="0">
                <a:latin typeface="Courier New" panose="02070309020205020404" pitchFamily="49" charset="0"/>
              </a:rPr>
              <a:t>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for (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&lt; N;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++)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if ((</a:t>
            </a:r>
            <a:r>
              <a:rPr lang="en-US" sz="1400" dirty="0" err="1" smtClean="0">
                <a:latin typeface="Courier New" panose="02070309020205020404" pitchFamily="49" charset="0"/>
              </a:rPr>
              <a:t>pid[i</a:t>
            </a:r>
            <a:r>
              <a:rPr lang="en-US" sz="1400" dirty="0" smtClean="0">
                <a:latin typeface="Courier New" panose="02070309020205020404" pitchFamily="49" charset="0"/>
              </a:rPr>
              <a:t>] = fork()) == 0) {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    while(1); /* child infinite loop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for (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&lt; N;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++) {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</a:rPr>
              <a:t>printf("Killing</a:t>
            </a:r>
            <a:r>
              <a:rPr lang="en-US" sz="1400" dirty="0" smtClean="0">
                <a:latin typeface="Courier New" panose="02070309020205020404" pitchFamily="49" charset="0"/>
              </a:rPr>
              <a:t> process %</a:t>
            </a:r>
            <a:r>
              <a:rPr lang="en-US" sz="1400" dirty="0" err="1" smtClean="0">
                <a:latin typeface="Courier New" panose="02070309020205020404" pitchFamily="49" charset="0"/>
              </a:rPr>
              <a:t>d\n</a:t>
            </a:r>
            <a:r>
              <a:rPr lang="en-US" sz="1400" dirty="0" smtClean="0">
                <a:latin typeface="Courier New" panose="02070309020205020404" pitchFamily="49" charset="0"/>
              </a:rPr>
              <a:t>", </a:t>
            </a:r>
            <a:r>
              <a:rPr lang="en-US" sz="1400" dirty="0" err="1" smtClean="0">
                <a:latin typeface="Courier New" panose="02070309020205020404" pitchFamily="49" charset="0"/>
              </a:rPr>
              <a:t>pid[i</a:t>
            </a:r>
            <a:r>
              <a:rPr lang="en-US" sz="1400" dirty="0" smtClean="0">
                <a:latin typeface="Courier New" panose="02070309020205020404" pitchFamily="49" charset="0"/>
              </a:rPr>
              <a:t>]);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</a:rPr>
              <a:t>kill(pid[i</a:t>
            </a:r>
            <a:r>
              <a:rPr lang="en-US" sz="1400" dirty="0" smtClean="0">
                <a:latin typeface="Courier New" panose="02070309020205020404" pitchFamily="49" charset="0"/>
              </a:rPr>
              <a:t>], SIGINT);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for (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 &lt; N; </a:t>
            </a:r>
            <a:r>
              <a:rPr lang="en-US" sz="1400" dirty="0" err="1" smtClean="0">
                <a:latin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</a:rPr>
              <a:t>++) {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</a:rPr>
              <a:t>pid_t</a:t>
            </a:r>
            <a:r>
              <a:rPr lang="en-US" sz="1400" dirty="0" smtClean="0"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</a:rPr>
              <a:t>wpid</a:t>
            </a:r>
            <a:r>
              <a:rPr lang="en-US" sz="1400" dirty="0" smtClean="0">
                <a:latin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</a:rPr>
              <a:t>wait(&amp;child_status</a:t>
            </a:r>
            <a:r>
              <a:rPr lang="en-US" sz="1400" dirty="0" smtClean="0">
                <a:latin typeface="Courier New" panose="02070309020205020404" pitchFamily="49" charset="0"/>
              </a:rPr>
              <a:t>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if (</a:t>
            </a:r>
            <a:r>
              <a:rPr lang="en-US" sz="1400" dirty="0" err="1" smtClean="0">
                <a:latin typeface="Courier New" panose="02070309020205020404" pitchFamily="49" charset="0"/>
              </a:rPr>
              <a:t>WIFEXITED(child_status</a:t>
            </a:r>
            <a:r>
              <a:rPr lang="en-US" sz="1400" dirty="0" smtClean="0">
                <a:latin typeface="Courier New" panose="02070309020205020404" pitchFamily="49" charset="0"/>
              </a:rPr>
              <a:t>))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</a:rPr>
              <a:t>printf("Child</a:t>
            </a:r>
            <a:r>
              <a:rPr lang="en-US" sz="1400" dirty="0" smtClean="0">
                <a:latin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</a:rPr>
              <a:t> terminated with exit status %</a:t>
            </a:r>
            <a:r>
              <a:rPr lang="en-US" sz="1400" dirty="0" err="1" smtClean="0">
                <a:latin typeface="Courier New" panose="02070309020205020404" pitchFamily="49" charset="0"/>
              </a:rPr>
              <a:t>d\n</a:t>
            </a:r>
            <a:r>
              <a:rPr lang="en-US" sz="1400" dirty="0" smtClean="0">
                <a:latin typeface="Courier New" panose="02070309020205020404" pitchFamily="49" charset="0"/>
              </a:rPr>
              <a:t>",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           </a:t>
            </a:r>
            <a:r>
              <a:rPr lang="en-US" sz="1400" dirty="0" err="1" smtClean="0">
                <a:latin typeface="Courier New" panose="02070309020205020404" pitchFamily="49" charset="0"/>
              </a:rPr>
              <a:t>wpid</a:t>
            </a:r>
            <a:r>
              <a:rPr lang="en-US" sz="1400" dirty="0" smtClean="0">
                <a:latin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</a:rPr>
              <a:t>WEXITSTATUS(child_status</a:t>
            </a:r>
            <a:r>
              <a:rPr lang="en-US" sz="1400" dirty="0" smtClean="0">
                <a:latin typeface="Courier New" panose="02070309020205020404" pitchFamily="49" charset="0"/>
              </a:rPr>
              <a:t>));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else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</a:rPr>
              <a:t>printf("Child</a:t>
            </a:r>
            <a:r>
              <a:rPr lang="en-US" sz="1400" dirty="0" smtClean="0">
                <a:latin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</a:rPr>
              <a:t> terminated abnormally\</a:t>
            </a:r>
            <a:r>
              <a:rPr lang="en-US" sz="1400" dirty="0" err="1" smtClean="0">
                <a:latin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</a:rPr>
              <a:t>", </a:t>
            </a:r>
            <a:r>
              <a:rPr lang="en-US" sz="1400" dirty="0" err="1" smtClean="0">
                <a:latin typeface="Courier New" panose="02070309020205020404" pitchFamily="49" charset="0"/>
              </a:rPr>
              <a:t>wpid</a:t>
            </a:r>
            <a:r>
              <a:rPr lang="en-US" sz="1400" dirty="0" smtClean="0">
                <a:latin typeface="Courier New" panose="02070309020205020404" pitchFamily="49" charset="0"/>
              </a:rPr>
              <a:t>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5496560" y="1609725"/>
            <a:ext cx="3490595" cy="28378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50" b="1" dirty="0" err="1">
                <a:latin typeface="Courier New" panose="02070309020205020404" pitchFamily="49" charset="0"/>
              </a:rPr>
              <a:t>linux</a:t>
            </a:r>
            <a:r>
              <a:rPr lang="en-US" sz="1050" b="1" dirty="0">
                <a:latin typeface="Courier New" panose="02070309020205020404" pitchFamily="49" charset="0"/>
              </a:rPr>
              <a:t>&gt; ./forks 13</a:t>
            </a:r>
            <a:r>
              <a:rPr lang="en-US" sz="1050" b="1" dirty="0" smtClean="0">
                <a:latin typeface="Courier New" panose="02070309020205020404" pitchFamily="49" charset="0"/>
              </a:rPr>
              <a:t> </a:t>
            </a:r>
            <a:endParaRPr lang="en-US" sz="1050" b="1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Killing process 25417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Killing process 25418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Killing process 25419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Killing process 25420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Killing process 25421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Process 25417 received signal 2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Process 25418 received signal 2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Process 25420 received signal 2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Process 25421 received signal 2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Process 25419 received signal 2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Child 25417 terminated with exit status 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Child 25418 terminated with exit status 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Child 25420 terminated with exit status 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Child 25419 terminated with exit status 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</a:rPr>
              <a:t>Child 25421 terminated with exit status 0</a:t>
            </a:r>
            <a:endParaRPr lang="en-US" sz="1050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050" b="1" dirty="0" err="1" smtClean="0">
                <a:latin typeface="Courier New" panose="02070309020205020404" pitchFamily="49" charset="0"/>
              </a:rPr>
              <a:t>linux</a:t>
            </a:r>
            <a:r>
              <a:rPr lang="en-US" sz="1050" b="1" dirty="0" smtClean="0">
                <a:latin typeface="Courier New" panose="02070309020205020404" pitchFamily="49" charset="0"/>
              </a:rPr>
              <a:t>&gt;</a:t>
            </a:r>
            <a:endParaRPr lang="en-US" sz="10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  <a:endParaRPr lang="en-US" sz="340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program	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“concurrently</a:t>
            </a:r>
            <a:r>
              <a:rPr lang="en-US" dirty="0" smtClean="0"/>
              <a:t>” </a:t>
            </a:r>
            <a:r>
              <a:rPr lang="en-US" dirty="0"/>
              <a:t>in the “not sequential” sense	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anose="020F0502020204030204" pitchFamily="34" charset="0"/>
              </a:rPr>
              <a:t>Process A </a:t>
            </a:r>
            <a:endParaRPr lang="en-US" sz="16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while (1)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;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anose="020F0502020204030204" pitchFamily="34" charset="0"/>
              </a:rPr>
              <a:t>Process A</a:t>
            </a:r>
            <a:endParaRPr lang="en-US" sz="16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handler(){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…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anose="020F0502020204030204" pitchFamily="34" charset="0"/>
              </a:rPr>
              <a:t>Process B</a:t>
            </a:r>
            <a:endParaRPr lang="en-US" sz="16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Time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  <a:endParaRPr lang="en-US" sz="3400" dirty="0"/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Signal delivered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Signal received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anose="020F0502020204030204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</a:t>
            </a:r>
            <a:r>
              <a:rPr lang="en-US" sz="1600" dirty="0" smtClean="0">
                <a:latin typeface="Calibri" panose="020F0502020204030204" pitchFamily="34" charset="0"/>
              </a:rPr>
              <a:t>code (main)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kernel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</a:t>
            </a:r>
            <a:r>
              <a:rPr lang="en-US" sz="1600" dirty="0" smtClean="0">
                <a:latin typeface="Calibri" panose="020F0502020204030204" pitchFamily="34" charset="0"/>
              </a:rPr>
              <a:t>code (main)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kernel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</a:t>
            </a:r>
            <a:r>
              <a:rPr lang="en-US" sz="1600" dirty="0" smtClean="0">
                <a:latin typeface="Calibri" panose="020F0502020204030204" pitchFamily="34" charset="0"/>
              </a:rPr>
              <a:t>code (handler)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5" name="AutoShape 27"/>
          <p:cNvSpPr/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context switch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7" name="AutoShape 29"/>
          <p:cNvSpPr/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context switch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kernel code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user </a:t>
            </a:r>
            <a:r>
              <a:rPr lang="en-US" sz="1600" dirty="0" smtClean="0">
                <a:latin typeface="Calibri" panose="020F0502020204030204" pitchFamily="34" charset="0"/>
              </a:rPr>
              <a:t>code (main)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</a:rPr>
              <a:t>I</a:t>
            </a:r>
            <a:r>
              <a:rPr lang="en-US" sz="1600" baseline="-25000" dirty="0" err="1">
                <a:latin typeface="Calibri" panose="020F0502020204030204" pitchFamily="34" charset="0"/>
              </a:rPr>
              <a:t>curr</a:t>
            </a:r>
            <a:endParaRPr lang="en-US" sz="1600" baseline="-25000" dirty="0">
              <a:latin typeface="Calibri" panose="020F0502020204030204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</a:rPr>
              <a:t>I</a:t>
            </a:r>
            <a:r>
              <a:rPr lang="en-US" sz="1600" baseline="-25000" dirty="0" err="1">
                <a:latin typeface="Calibri" panose="020F0502020204030204" pitchFamily="34" charset="0"/>
              </a:rPr>
              <a:t>next</a:t>
            </a:r>
            <a:endParaRPr lang="en-US" sz="1600" baseline="-25000" dirty="0">
              <a:latin typeface="Calibri" panose="020F050202020403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505" indent="-230505"/>
            <a:r>
              <a:rPr lang="en-US" sz="2000" dirty="0"/>
              <a:t>Pending signals are not queued</a:t>
            </a:r>
            <a:endParaRPr lang="en-US" sz="2000" dirty="0"/>
          </a:p>
          <a:p>
            <a:pPr marL="401955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  <a:endParaRPr lang="en-US" sz="1800" dirty="0"/>
          </a:p>
          <a:p>
            <a:pPr marL="401955" lvl="1" indent="-171450"/>
            <a:endParaRPr lang="en-US" sz="1800" dirty="0" smtClean="0"/>
          </a:p>
          <a:p>
            <a:pPr marL="401955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signal</a:t>
            </a:r>
            <a:endParaRPr lang="en-US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ccount</a:t>
            </a:r>
            <a:r>
              <a:rPr lang="en-US" sz="1400" b="1" dirty="0">
                <a:latin typeface="Courier New" panose="02070309020205020404" pitchFamily="49" charset="0"/>
              </a:rPr>
              <a:t> = 0;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</a:rPr>
              <a:t>child_handler</a:t>
            </a:r>
            <a:r>
              <a:rPr lang="en-US" sz="1400" b="1" dirty="0"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sig)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pid_t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 = wait(&amp;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ccount</a:t>
            </a:r>
            <a:r>
              <a:rPr lang="en-US" sz="1400" b="1" dirty="0">
                <a:latin typeface="Courier New" panose="02070309020205020404" pitchFamily="49" charset="0"/>
              </a:rPr>
              <a:t>--;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400" b="1" dirty="0" smtClean="0">
                <a:latin typeface="Courier New" panose="02070309020205020404" pitchFamily="49" charset="0"/>
              </a:rPr>
              <a:t>(</a:t>
            </a:r>
            <a:endParaRPr lang="en-US" sz="14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latin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</a:rPr>
              <a:t>Received signal %d from process %d\n",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       sig, 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void fork14()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pid_t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[N];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</a:rPr>
              <a:t>child_status</a:t>
            </a:r>
            <a:r>
              <a:rPr lang="en-US" sz="1400" b="1" dirty="0">
                <a:latin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ccount</a:t>
            </a:r>
            <a:r>
              <a:rPr lang="en-US" sz="1400" b="1" dirty="0">
                <a:latin typeface="Courier New" panose="02070309020205020404" pitchFamily="49" charset="0"/>
              </a:rPr>
              <a:t> = N;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signal(SIGCHLD, </a:t>
            </a:r>
            <a:r>
              <a:rPr lang="en-US" sz="1400" b="1" dirty="0" err="1">
                <a:latin typeface="Courier New" panose="02070309020205020404" pitchFamily="49" charset="0"/>
              </a:rPr>
              <a:t>child_handler</a:t>
            </a:r>
            <a:r>
              <a:rPr lang="en-US" sz="1400" b="1" dirty="0">
                <a:latin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for (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 &lt; N; 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++)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if ((</a:t>
            </a:r>
            <a:r>
              <a:rPr lang="en-US" sz="1400" b="1" dirty="0" err="1">
                <a:latin typeface="Courier New" panose="02070309020205020404" pitchFamily="49" charset="0"/>
              </a:rPr>
              <a:t>pid</a:t>
            </a:r>
            <a:r>
              <a:rPr lang="en-US" sz="1400" b="1" dirty="0">
                <a:latin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</a:rPr>
              <a:t>] = fork()) == 0) 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 child */</a:t>
            </a:r>
            <a:endParaRPr lang="en-US" sz="1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    exit(0); </a:t>
            </a:r>
            <a:r>
              <a:rPr lang="en-US" sz="1400" b="1" dirty="0" smtClean="0"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Child: Exit */</a:t>
            </a:r>
            <a:endParaRPr lang="en-US" sz="1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</a:rPr>
              <a:t>ccount</a:t>
            </a:r>
            <a:r>
              <a:rPr lang="en-US" sz="1400" b="1" dirty="0">
                <a:latin typeface="Courier New" panose="02070309020205020404" pitchFamily="49" charset="0"/>
              </a:rPr>
              <a:t> &gt; 0)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	pause</a:t>
            </a:r>
            <a:r>
              <a:rPr lang="en-US" sz="1400" b="1" dirty="0" smtClean="0">
                <a:latin typeface="Courier New" panose="02070309020205020404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</a:rPr>
              <a:t>Suspend until signal occurs */</a:t>
            </a:r>
            <a:endParaRPr lang="en-US" sz="1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3410" y="4248785"/>
            <a:ext cx="4327525" cy="829945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200" dirty="0" smtClean="0">
                <a:latin typeface="Courier New" panose="02070309020205020404"/>
                <a:cs typeface="Courier New" panose="02070309020205020404"/>
              </a:rPr>
              <a:t>&gt; ./forks 14</a:t>
            </a:r>
            <a:endParaRPr lang="en-US" sz="12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200" dirty="0" smtClean="0">
                <a:latin typeface="Courier New" panose="02070309020205020404"/>
                <a:cs typeface="Courier New" panose="02070309020205020404"/>
              </a:rPr>
              <a:t>Received SIGCHLD signal 17 for process 21344</a:t>
            </a:r>
            <a:endParaRPr lang="en-US" sz="12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200" dirty="0" smtClean="0">
                <a:latin typeface="Courier New" panose="02070309020205020404"/>
                <a:cs typeface="Courier New" panose="02070309020205020404"/>
              </a:rPr>
              <a:t>Received SIGCHLD signal 17 for process 21345</a:t>
            </a:r>
            <a:endParaRPr lang="en-US" sz="1200" dirty="0" smtClean="0">
              <a:latin typeface="Courier New" panose="02070309020205020404"/>
              <a:cs typeface="Courier New" panose="02070309020205020404"/>
            </a:endParaRPr>
          </a:p>
          <a:p>
            <a:endParaRPr lang="en-US" sz="1200" dirty="0" smtClean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Multitasking, shells</a:t>
            </a:r>
            <a:endParaRPr lang="en-US" smtClean="0"/>
          </a:p>
          <a:p>
            <a:r>
              <a:rPr lang="en-US" smtClean="0">
                <a:solidFill>
                  <a:srgbClr val="7F7F7F"/>
                </a:solidFill>
              </a:rPr>
              <a:t>Signals</a:t>
            </a:r>
            <a:endParaRPr lang="en-US" smtClean="0">
              <a:solidFill>
                <a:srgbClr val="7F7F7F"/>
              </a:solidFill>
            </a:endParaRPr>
          </a:p>
          <a:p>
            <a:r>
              <a:rPr lang="en-US" smtClean="0">
                <a:solidFill>
                  <a:srgbClr val="7F7F7F"/>
                </a:solidFill>
              </a:rPr>
              <a:t>Nonlocal jumps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/>
              <a:t>Living With Nonqueuing Signals</a:t>
            </a:r>
            <a:endParaRPr lang="en-US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check for all terminated jobs</a:t>
            </a:r>
            <a:endParaRPr lang="en-US" dirty="0"/>
          </a:p>
          <a:p>
            <a:pPr lvl="1"/>
            <a:r>
              <a:rPr lang="en-US" dirty="0"/>
              <a:t>Typically loop with </a:t>
            </a:r>
            <a:r>
              <a:rPr lang="en-US" b="1" dirty="0">
                <a:latin typeface="Courier New" panose="02070309020205020404" pitchFamily="49" charset="0"/>
              </a:rPr>
              <a:t>wait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15340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void child_handler2(int sig)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child_status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pid_t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while ((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 = waitpid(-1, &amp;</a:t>
            </a:r>
            <a:r>
              <a:rPr lang="en-US" sz="1600" b="1" dirty="0" err="1">
                <a:latin typeface="Courier New" panose="02070309020205020404" pitchFamily="49" charset="0"/>
              </a:rPr>
              <a:t>child_status</a:t>
            </a:r>
            <a:r>
              <a:rPr lang="en-US" sz="1600" b="1" dirty="0">
                <a:latin typeface="Courier New" panose="02070309020205020404" pitchFamily="49" charset="0"/>
              </a:rPr>
              <a:t>, WNOHANG)) &gt; 0)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ccount</a:t>
            </a:r>
            <a:r>
              <a:rPr lang="en-US" sz="1600" b="1" dirty="0">
                <a:latin typeface="Courier New" panose="02070309020205020404" pitchFamily="49" charset="0"/>
              </a:rPr>
              <a:t>--;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600" b="1" dirty="0" err="1">
                <a:latin typeface="Courier New" panose="02070309020205020404" pitchFamily="49" charset="0"/>
              </a:rPr>
              <a:t>("Received</a:t>
            </a:r>
            <a:r>
              <a:rPr lang="en-US" sz="1600" b="1" dirty="0">
                <a:latin typeface="Courier New" panose="02070309020205020404" pitchFamily="49" charset="0"/>
              </a:rPr>
              <a:t> signal %</a:t>
            </a:r>
            <a:r>
              <a:rPr lang="en-US" sz="1600" b="1" dirty="0" err="1">
                <a:latin typeface="Courier New" panose="02070309020205020404" pitchFamily="49" charset="0"/>
              </a:rPr>
              <a:t>d</a:t>
            </a:r>
            <a:r>
              <a:rPr lang="en-US" sz="1600" b="1" dirty="0">
                <a:latin typeface="Courier New" panose="02070309020205020404" pitchFamily="49" charset="0"/>
              </a:rPr>
              <a:t> from process %</a:t>
            </a:r>
            <a:r>
              <a:rPr lang="en-US" sz="1600" b="1" dirty="0" err="1">
                <a:latin typeface="Courier New" panose="02070309020205020404" pitchFamily="49" charset="0"/>
              </a:rPr>
              <a:t>d\n</a:t>
            </a:r>
            <a:r>
              <a:rPr lang="en-US" sz="1600" b="1" dirty="0">
                <a:latin typeface="Courier New" panose="02070309020205020404" pitchFamily="49" charset="0"/>
              </a:rPr>
              <a:t>",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anose="02070309020205020404" pitchFamily="49" charset="0"/>
              </a:rPr>
              <a:t>                     </a:t>
            </a:r>
            <a:r>
              <a:rPr lang="en-US" sz="1600" b="1" dirty="0" smtClean="0">
                <a:latin typeface="Courier New" panose="02070309020205020404" pitchFamily="49" charset="0"/>
              </a:rPr>
              <a:t>sig</a:t>
            </a:r>
            <a:r>
              <a:rPr lang="en-US" sz="1600" b="1" dirty="0"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</a:rPr>
              <a:t>pid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void fork15()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. . .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</a:rPr>
              <a:t>signal(SIGCHLD</a:t>
            </a:r>
            <a:r>
              <a:rPr lang="en-US" sz="1600" b="1" dirty="0">
                <a:latin typeface="Courier New" panose="02070309020205020404" pitchFamily="49" charset="0"/>
              </a:rPr>
              <a:t>, child_handler2);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. . .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800600"/>
            <a:ext cx="65786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greatwhite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&gt; forks 15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Received signal 17 from process 27476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Received signal 17 from process 27477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Received signal 17 from process 27478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Received signal 17 from process 27479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Received signal 17 from process 27480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greatwhite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&gt; 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More Signal </a:t>
            </a:r>
            <a:r>
              <a:rPr lang="en-US" dirty="0"/>
              <a:t>Handler </a:t>
            </a:r>
            <a:r>
              <a:rPr lang="en-US" dirty="0" smtClean="0"/>
              <a:t>Funkiness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dirty="0"/>
              <a:t>Signal arrival during long system calls (say a </a:t>
            </a:r>
            <a:r>
              <a:rPr lang="en-US" dirty="0" smtClean="0">
                <a:latin typeface="Courier New" panose="02070309020205020404" pitchFamily="49" charset="0"/>
              </a:rPr>
              <a:t>read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Signal </a:t>
            </a:r>
            <a:r>
              <a:rPr lang="en-US" dirty="0"/>
              <a:t>handler interrupts </a:t>
            </a:r>
            <a:r>
              <a:rPr lang="en-US" dirty="0" smtClean="0">
                <a:latin typeface="Courier New" panose="02070309020205020404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</a:t>
            </a:r>
            <a:endParaRPr lang="en-US" dirty="0"/>
          </a:p>
          <a:p>
            <a:pPr lvl="1"/>
            <a:r>
              <a:rPr lang="en-US" dirty="0"/>
              <a:t>Linux: upon return from signal handler, the </a:t>
            </a:r>
            <a:r>
              <a:rPr lang="en-US" b="1" dirty="0" smtClean="0">
                <a:latin typeface="Courier New" panose="02070309020205020404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 is restarted automatically</a:t>
            </a:r>
            <a:endParaRPr lang="en-US" dirty="0"/>
          </a:p>
          <a:p>
            <a:pPr lvl="1"/>
            <a:r>
              <a:rPr lang="en-US" dirty="0"/>
              <a:t>Some other flavors of Unix can cause the </a:t>
            </a:r>
            <a:r>
              <a:rPr lang="en-US" b="1" dirty="0" smtClean="0">
                <a:latin typeface="Courier New" panose="02070309020205020404" pitchFamily="49" charset="0"/>
              </a:rPr>
              <a:t>read </a:t>
            </a:r>
            <a:r>
              <a:rPr lang="en-US" dirty="0" smtClean="0"/>
              <a:t>call </a:t>
            </a:r>
            <a:r>
              <a:rPr lang="en-US" dirty="0"/>
              <a:t>to fail with an </a:t>
            </a:r>
            <a:r>
              <a:rPr lang="en-US" b="1" dirty="0">
                <a:latin typeface="Courier New" panose="02070309020205020404" pitchFamily="49" charset="0"/>
              </a:rPr>
              <a:t>EINTER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error number (</a:t>
            </a:r>
            <a:r>
              <a:rPr lang="en-US" b="1" dirty="0" err="1">
                <a:latin typeface="Courier New" panose="02070309020205020404" pitchFamily="49" charset="0"/>
              </a:rPr>
              <a:t>errno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this case, the application program can restart the slow system call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Subtle </a:t>
            </a:r>
            <a:r>
              <a:rPr lang="en-US" dirty="0"/>
              <a:t>differences like these complicate the writing of portable code that uses </a:t>
            </a:r>
            <a:r>
              <a:rPr lang="en-US" dirty="0" smtClean="0"/>
              <a:t>signals</a:t>
            </a:r>
            <a:endParaRPr lang="en-US" dirty="0" smtClean="0"/>
          </a:p>
          <a:p>
            <a:pPr lvl="1"/>
            <a:r>
              <a:rPr lang="en-US" dirty="0" smtClean="0"/>
              <a:t>Consult your textbook for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8065028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stdlib.h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signal.h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void handler(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sig)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600" b="1" dirty="0" err="1">
                <a:latin typeface="Courier New" panose="02070309020205020404" pitchFamily="49" charset="0"/>
              </a:rPr>
              <a:t>("You</a:t>
            </a:r>
            <a:r>
              <a:rPr lang="en-US" sz="1600" b="1" dirty="0">
                <a:latin typeface="Courier New" panose="02070309020205020404" pitchFamily="49" charset="0"/>
              </a:rPr>
              <a:t> think hitting ctrl-c will stop the bomb?\n");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sleep(2);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600" b="1" dirty="0" err="1">
                <a:latin typeface="Courier New" panose="02070309020205020404" pitchFamily="49" charset="0"/>
              </a:rPr>
              <a:t>("Well</a:t>
            </a:r>
            <a:r>
              <a:rPr lang="en-US" sz="1600" b="1" dirty="0">
                <a:latin typeface="Courier New" panose="02070309020205020404" pitchFamily="49" charset="0"/>
              </a:rPr>
              <a:t>...");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 pitchFamily="49" charset="0"/>
              </a:rPr>
              <a:t>  sleep</a:t>
            </a:r>
            <a:r>
              <a:rPr lang="en-US" sz="1600" b="1" dirty="0">
                <a:latin typeface="Courier New" panose="02070309020205020404" pitchFamily="49" charset="0"/>
              </a:rPr>
              <a:t>(1);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("OK\n");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exit(0);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main()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-c handler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while(1)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48" y="6172200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external.c</a:t>
            </a:r>
            <a:endParaRPr lang="en-US" sz="18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5814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&gt; ./external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&lt;ctrl-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&gt;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You think hitting ctrl-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c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will stop the bomb?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Well...OK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&gt; 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  <a:endParaRPr lang="en-US" dirty="0"/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signal.h</a:t>
            </a:r>
            <a:r>
              <a:rPr lang="en-US" sz="1600" b="1" dirty="0">
                <a:latin typeface="Courier New" panose="02070309020205020404" pitchFamily="49" charset="0"/>
              </a:rPr>
              <a:t>&gt;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beeps = 0;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SIGALRM handler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void handler(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sig)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600" b="1" dirty="0" err="1">
                <a:latin typeface="Courier New" panose="02070309020205020404" pitchFamily="49" charset="0"/>
              </a:rPr>
              <a:t>("BEEP\n</a:t>
            </a:r>
            <a:r>
              <a:rPr lang="en-US" sz="1600" b="1" dirty="0">
                <a:latin typeface="Courier New" panose="02070309020205020404" pitchFamily="49" charset="0"/>
              </a:rPr>
              <a:t>");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if (++beeps &lt; 5)  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alarm(1);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else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safe_printf</a:t>
            </a:r>
            <a:r>
              <a:rPr lang="en-US" sz="1600" b="1" dirty="0" err="1">
                <a:latin typeface="Courier New" panose="02070309020205020404" pitchFamily="49" charset="0"/>
              </a:rPr>
              <a:t>("BOOM!\n</a:t>
            </a:r>
            <a:r>
              <a:rPr lang="en-US" sz="1600" b="1" dirty="0">
                <a:latin typeface="Courier New" panose="02070309020205020404" pitchFamily="49" charset="0"/>
              </a:rPr>
              <a:t>");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exit(0);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main()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signal(SIGALRM, handler); 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send SIGALRM in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              1 second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while (1) {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handler returns here */ 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linux</a:t>
            </a:r>
            <a:r>
              <a:rPr lang="en-US" sz="1600" b="1" dirty="0">
                <a:latin typeface="Courier New" panose="02070309020205020404" pitchFamily="49" charset="0"/>
              </a:rPr>
              <a:t>&gt;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./internal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BEEP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BEEP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BEEP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BEEP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BEEP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BOOM!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bass&gt;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2066925"/>
          </a:xfrm>
        </p:spPr>
        <p:txBody>
          <a:bodyPr/>
          <a:lstStyle/>
          <a:p>
            <a:r>
              <a:rPr lang="en-US" dirty="0" smtClean="0">
                <a:latin typeface="Calibri" panose="020F0502020204030204"/>
                <a:cs typeface="Calibri" panose="020F0502020204030204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 panose="020F0502020204030204"/>
                <a:cs typeface="Calibri" panose="020F0502020204030204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 panose="020F0502020204030204"/>
                <a:cs typeface="Calibri" panose="020F0502020204030204"/>
              </a:rPr>
              <a:t>-signal-safe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if either reentrant (all variables stored on stack frame, CS:APP2e 12.7.2) or non-interruptible by signals.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dirty="0" err="1" smtClean="0">
                <a:latin typeface="Calibri" panose="020F0502020204030204"/>
                <a:cs typeface="Calibri" panose="020F0502020204030204"/>
              </a:rPr>
              <a:t>Posix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guarantees 117 functions to be </a:t>
            </a:r>
            <a:r>
              <a:rPr lang="en-US" dirty="0" err="1" smtClean="0">
                <a:latin typeface="Calibri" panose="020F0502020204030204"/>
                <a:cs typeface="Calibri" panose="020F0502020204030204"/>
              </a:rPr>
              <a:t>async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-signal-safe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b="1" dirty="0" smtClean="0">
                <a:latin typeface="Courier New" panose="02070309020205020404"/>
                <a:cs typeface="Courier New" panose="02070309020205020404"/>
              </a:rPr>
              <a:t>write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is on the list, </a:t>
            </a:r>
            <a:r>
              <a:rPr lang="en-US" b="1" dirty="0" err="1" smtClean="0"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i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s not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dirty="0" smtClean="0">
                <a:latin typeface="Calibri" panose="020F0502020204030204"/>
                <a:cs typeface="Calibri" panose="020F0502020204030204"/>
              </a:rPr>
              <a:t>One solution: </a:t>
            </a:r>
            <a:r>
              <a:rPr lang="en-US" dirty="0" err="1" smtClean="0">
                <a:latin typeface="Calibri" panose="020F0502020204030204"/>
                <a:cs typeface="Calibri" panose="020F0502020204030204"/>
              </a:rPr>
              <a:t>async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-signal-safe wrapper for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printf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: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168676"/>
            <a:ext cx="8915400" cy="2308324"/>
          </a:xfrm>
          <a:prstGeom prst="rect">
            <a:avLst/>
          </a:prstGeom>
          <a:solidFill>
            <a:srgbClr val="F6F5BD"/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safe_printf(const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char *format, ...) {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char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buf[MAXS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];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va_list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args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;</a:t>
            </a:r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endParaRPr lang="en-US" sz="1600" dirty="0" smtClean="0"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va_start(args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, format);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/* reentrant */</a:t>
            </a:r>
            <a:endParaRPr lang="en-US" sz="1600" dirty="0" smtClean="0">
              <a:solidFill>
                <a:srgbClr val="99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vsnprintf(buf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sizeof(buf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), format,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args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);  </a:t>
            </a:r>
            <a:r>
              <a:rPr lang="en-US" sz="16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/* reentrant */</a:t>
            </a:r>
            <a:endParaRPr lang="en-US" sz="1600" dirty="0" smtClean="0">
              <a:solidFill>
                <a:srgbClr val="99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va_end(args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);      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/* reentrant */</a:t>
            </a:r>
            <a:endParaRPr lang="en-US" sz="1600" dirty="0" smtClean="0">
              <a:solidFill>
                <a:srgbClr val="99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   write(1,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buf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strlen(buf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));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async</a:t>
            </a:r>
            <a:r>
              <a:rPr lang="en-US" sz="16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rPr>
              <a:t>-signal-safe */</a:t>
            </a:r>
            <a:endParaRPr lang="en-US" sz="1600" dirty="0" smtClean="0">
              <a:solidFill>
                <a:srgbClr val="990000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12468"/>
            <a:ext cx="137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safe_printf.c</a:t>
            </a:r>
            <a:endParaRPr lang="en-US" sz="18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Nonlocal jumps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anose="02070309020205020404" pitchFamily="49" charset="0"/>
              </a:rPr>
              <a:t>setjmp/longjmp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  <a:endParaRPr lang="en-US" dirty="0"/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setjmp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jmp_buf</a:t>
            </a:r>
            <a:r>
              <a:rPr lang="en-US" dirty="0">
                <a:latin typeface="Courier New" panose="02070309020205020404" pitchFamily="49" charset="0"/>
              </a:rPr>
              <a:t> j)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jmp_buf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</a:rPr>
              <a:t>setjmp/longjmp</a:t>
            </a:r>
            <a:r>
              <a:rPr lang="en-US"/>
              <a:t> (cont)</a:t>
            </a:r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longjmp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jmp_buf</a:t>
            </a:r>
            <a:r>
              <a:rPr lang="en-US" dirty="0">
                <a:latin typeface="Courier New" panose="02070309020205020404" pitchFamily="49" charset="0"/>
              </a:rPr>
              <a:t> j,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  <a:endParaRPr lang="en-US" dirty="0"/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anose="02070309020205020404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anose="02070309020205020404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dirty="0"/>
              <a:t> instead of 0</a:t>
            </a:r>
            <a:endParaRPr lang="en-US" dirty="0"/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anose="02070309020205020404" pitchFamily="49" charset="0"/>
              </a:rPr>
              <a:t>setjmp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Called once, but never returns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</a:rPr>
              <a:t>longjmp</a:t>
            </a:r>
            <a:r>
              <a:rPr lang="en-US" dirty="0"/>
              <a:t> Implementation:</a:t>
            </a:r>
            <a:endParaRPr lang="en-US" dirty="0"/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anose="02070309020205020404" pitchFamily="49" charset="0"/>
              </a:rPr>
              <a:t>j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anose="02070309020205020404" pitchFamily="49" charset="0"/>
              </a:rPr>
              <a:t>longjmp</a:t>
            </a:r>
            <a:r>
              <a:rPr lang="en-US"/>
              <a:t> Example</a:t>
            </a:r>
            <a:endParaRPr lang="en-US"/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</a:rPr>
              <a:t>setjmp.h</a:t>
            </a:r>
            <a:r>
              <a:rPr lang="en-US" sz="1600" b="1" dirty="0">
                <a:latin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jmp_buf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main()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if (</a:t>
            </a:r>
            <a:r>
              <a:rPr lang="en-US" sz="1600" b="1" dirty="0" err="1">
                <a:latin typeface="Courier New" panose="02070309020205020404" pitchFamily="49" charset="0"/>
              </a:rPr>
              <a:t>setjmp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</a:rPr>
              <a:t>) != 0)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("back in main due to an error\n");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else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("first time through\n");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p1 calls p2, which calls p3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...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p3()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&lt;error checking code&gt;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if (error)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</a:rPr>
              <a:t>longjmp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latin typeface="Courier New" panose="02070309020205020404" pitchFamily="49" charset="0"/>
              </a:rPr>
              <a:t>, 1)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   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  <a:endParaRPr lang="en-US"/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  <a:endParaRPr lang="en-US"/>
          </a:p>
          <a:p>
            <a:pPr lvl="1"/>
            <a:r>
              <a:rPr lang="en-US"/>
              <a:t>Can only long jump to environment of function that has been called but not yet completed</a:t>
            </a:r>
            <a:endParaRPr lang="en-US"/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jmp_buf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P1()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if (</a:t>
            </a:r>
            <a:r>
              <a:rPr lang="en-US" sz="1600" b="1" dirty="0" err="1">
                <a:latin typeface="Courier New" panose="02070309020205020404" pitchFamily="49" charset="0"/>
              </a:rPr>
              <a:t>setjmp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))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Long Jump to here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 else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P2();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P2()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  . . . P2(); . . . P3(); 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P3()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longjmp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, 1);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P1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P2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P2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P2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P3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anose="02070309020205020404" pitchFamily="49" charset="0"/>
              </a:rPr>
              <a:t>env</a:t>
            </a:r>
            <a:endParaRPr lang="en-US" sz="1600" b="1">
              <a:latin typeface="Courier New" panose="02070309020205020404" pitchFamily="49" charset="0"/>
            </a:endParaRP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P1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Before </a:t>
            </a:r>
            <a:r>
              <a:rPr lang="en-US" sz="1600" b="1" dirty="0" err="1">
                <a:latin typeface="Calibri" panose="020F0502020204030204" pitchFamily="34" charset="0"/>
              </a:rPr>
              <a:t>longjmp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anose="020F0502020204030204" pitchFamily="34" charset="0"/>
              </a:rPr>
              <a:t>After </a:t>
            </a:r>
            <a:r>
              <a:rPr lang="en-US" sz="1600" b="1" dirty="0" err="1">
                <a:latin typeface="Calibri" panose="020F0502020204030204" pitchFamily="34" charset="0"/>
              </a:rPr>
              <a:t>longjmp</a:t>
            </a:r>
            <a:endParaRPr lang="en-US" sz="16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of 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  <a:endParaRPr lang="en-US" dirty="0" smtClean="0"/>
          </a:p>
          <a:p>
            <a:pPr lvl="1"/>
            <a:r>
              <a:rPr lang="en-US" dirty="0" smtClean="0"/>
              <a:t>State includes memory image + register values + program counter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  <a:endParaRPr lang="en-US" dirty="0" smtClean="0"/>
          </a:p>
          <a:p>
            <a:pPr lvl="1"/>
            <a:r>
              <a:rPr lang="en-US" dirty="0" smtClean="0"/>
              <a:t>Suspend process when it needs I/O resource or timer event occurs</a:t>
            </a:r>
            <a:endParaRPr lang="en-US" dirty="0" smtClean="0"/>
          </a:p>
          <a:p>
            <a:pPr lvl="1"/>
            <a:r>
              <a:rPr lang="en-US" dirty="0" smtClean="0"/>
              <a:t>Resume process when I/O available or given scheduling priority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  <a:endParaRPr lang="en-US" dirty="0" smtClean="0"/>
          </a:p>
          <a:p>
            <a:pPr lvl="1"/>
            <a:r>
              <a:rPr lang="en-US" dirty="0" smtClean="0"/>
              <a:t>Even though most systems can only execute one process at a time</a:t>
            </a:r>
            <a:endParaRPr lang="en-US" dirty="0" smtClean="0"/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  <a:endParaRPr lang="en-US"/>
          </a:p>
          <a:p>
            <a:pPr lvl="1"/>
            <a:r>
              <a:rPr lang="en-US"/>
              <a:t>Can only long jump to environment of function that has been called but not yet completed</a:t>
            </a:r>
            <a:endParaRPr lang="en-US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jmp_buf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P1()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P2(); P3();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P2()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if (</a:t>
            </a:r>
            <a:r>
              <a:rPr lang="en-US" sz="1600" b="1" dirty="0" err="1">
                <a:latin typeface="Courier New" panose="02070309020205020404" pitchFamily="49" charset="0"/>
              </a:rPr>
              <a:t>setjmp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))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Long Jump to here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P3()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</a:rPr>
              <a:t>longjmp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env</a:t>
            </a:r>
            <a:r>
              <a:rPr lang="en-US" sz="1600" b="1" dirty="0">
                <a:latin typeface="Courier New" panose="02070309020205020404" pitchFamily="49" charset="0"/>
              </a:rPr>
              <a:t>, 1);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anose="02070309020205020404" pitchFamily="49" charset="0"/>
                </a:rPr>
                <a:t>env</a:t>
              </a:r>
              <a:endParaRPr lang="en-US" sz="1600" b="1">
                <a:latin typeface="Courier New" panose="02070309020205020404" pitchFamily="49" charset="0"/>
              </a:endParaRPr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anose="02070309020205020404" pitchFamily="49" charset="0"/>
                  </a:rPr>
                  <a:t>P1</a:t>
                </a:r>
                <a:endParaRPr lang="en-US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anose="02070309020205020404" pitchFamily="49" charset="0"/>
                  </a:rPr>
                  <a:t>P2</a:t>
                </a:r>
                <a:endParaRPr lang="en-US" sz="2000" b="1">
                  <a:latin typeface="Courier New" panose="02070309020205020404" pitchFamily="49" charset="0"/>
                </a:endParaRP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anose="020F0502020204030204" pitchFamily="34" charset="0"/>
                  </a:rPr>
                  <a:t>At </a:t>
                </a:r>
                <a:r>
                  <a:rPr lang="en-US" sz="1600" b="1" dirty="0" err="1">
                    <a:latin typeface="Calibri" panose="020F0502020204030204" pitchFamily="34" charset="0"/>
                  </a:rPr>
                  <a:t>setjmp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4" name="Group 12"/>
          <p:cNvGrpSpPr/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P1</a:t>
              </a:r>
              <a:endParaRPr 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P3</a:t>
              </a:r>
              <a:endParaRPr 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anose="02070309020205020404" pitchFamily="49" charset="0"/>
                </a:rPr>
                <a:t>env</a:t>
              </a:r>
              <a:endParaRPr 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anose="020F0502020204030204" pitchFamily="34" charset="0"/>
                </a:rPr>
                <a:t>At </a:t>
              </a:r>
              <a:r>
                <a:rPr lang="en-US" sz="1600" b="1" dirty="0" err="1">
                  <a:latin typeface="Calibri" panose="020F0502020204030204" pitchFamily="34" charset="0"/>
                </a:rPr>
                <a:t>longjmp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anose="020F0502020204030204" pitchFamily="34" charset="0"/>
                </a:rPr>
                <a:t>X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P1</a:t>
              </a:r>
              <a:endParaRPr 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P2</a:t>
              </a:r>
              <a:endParaRPr 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anose="020F0502020204030204" pitchFamily="34" charset="0"/>
                </a:rPr>
                <a:t>P2 returns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anose="02070309020205020404" pitchFamily="49" charset="0"/>
                </a:rPr>
                <a:t>env</a:t>
              </a:r>
              <a:endParaRPr 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anose="020F0502020204030204" pitchFamily="34" charset="0"/>
                </a:rPr>
                <a:t>X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anose="02070309020205020404" pitchFamily="49" charset="0"/>
              </a:rPr>
              <a:t>ctrl-</a:t>
            </a:r>
            <a:r>
              <a:rPr lang="en-US" dirty="0" err="1">
                <a:latin typeface="Courier New" panose="02070309020205020404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</a:rPr>
              <a:t>&gt;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</a:rPr>
              <a:t>signal.h</a:t>
            </a:r>
            <a:r>
              <a:rPr lang="en-US" sz="1400" b="1" dirty="0">
                <a:latin typeface="Courier New" panose="02070309020205020404" pitchFamily="49" charset="0"/>
              </a:rPr>
              <a:t>&gt;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</a:rPr>
              <a:t>setjmp.h</a:t>
            </a:r>
            <a:r>
              <a:rPr lang="en-US" sz="1400" b="1" dirty="0">
                <a:latin typeface="Courier New" panose="02070309020205020404" pitchFamily="49" charset="0"/>
              </a:rPr>
              <a:t>&gt;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anose="02070309020205020404" pitchFamily="49" charset="0"/>
              </a:rPr>
              <a:t>sigjmp_buf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</a:rPr>
              <a:t>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void handler(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sig) {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</a:rPr>
              <a:t>siglongjmp</a:t>
            </a:r>
            <a:r>
              <a:rPr lang="en-US" sz="1400" b="1" dirty="0"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</a:rPr>
              <a:t>, 1);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}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main() {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signal(SIGINT, handler);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if (!</a:t>
            </a:r>
            <a:r>
              <a:rPr lang="en-US" sz="1400" b="1" dirty="0" err="1">
                <a:latin typeface="Courier New" panose="02070309020205020404" pitchFamily="49" charset="0"/>
              </a:rPr>
              <a:t>sigsetjmp</a:t>
            </a:r>
            <a:r>
              <a:rPr lang="en-US" sz="1400" b="1" dirty="0"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</a:rPr>
              <a:t>buf</a:t>
            </a:r>
            <a:r>
              <a:rPr lang="en-US" sz="1400" b="1" dirty="0">
                <a:latin typeface="Courier New" panose="02070309020205020404" pitchFamily="49" charset="0"/>
              </a:rPr>
              <a:t>, 1)) 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</a:rPr>
              <a:t>("starting\n");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else  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</a:rPr>
              <a:t>("restarting\n"); </a:t>
            </a:r>
            <a:endParaRPr lang="en-US" sz="1400" b="1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anose="02070309020205020404" pitchFamily="49" charset="0"/>
              </a:rPr>
              <a:t>  while(1) 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</a:rPr>
              <a:t>sleep(1);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</a:rPr>
              <a:t>printf</a:t>
            </a:r>
            <a:r>
              <a:rPr lang="en-US" sz="1400" dirty="0" smtClean="0">
                <a:latin typeface="Courier New" panose="02070309020205020404" pitchFamily="49" charset="0"/>
              </a:rPr>
              <a:t>("processing...\n");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6343" y="6232981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anose="020F0502020204030204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/>
                  <a:cs typeface="Courier New" panose="02070309020205020404"/>
                </a:rPr>
                <a:t>greatwhite</a:t>
              </a:r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&gt; ./restart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starting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restarting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restarting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 smtClean="0">
                <a:latin typeface="Courier New" panose="02070309020205020404"/>
                <a:cs typeface="Courier New" panose="02070309020205020404"/>
              </a:endParaRPr>
            </a:p>
            <a:p>
              <a:r>
                <a:rPr lang="en-US" sz="1600" dirty="0" smtClean="0">
                  <a:latin typeface="Courier New" panose="02070309020205020404"/>
                  <a:cs typeface="Courier New" panose="02070309020205020404"/>
                </a:rPr>
                <a:t>processing...</a:t>
              </a:r>
              <a:endParaRPr lang="en-US" sz="1600" dirty="0">
                <a:latin typeface="Courier New" panose="02070309020205020404"/>
                <a:cs typeface="Courier New" panose="02070309020205020404"/>
              </a:endParaRPr>
            </a:p>
          </p:txBody>
        </p:sp>
        <p:grpSp>
          <p:nvGrpSpPr>
            <p:cNvPr id="3" name="Group 12"/>
            <p:cNvGrpSpPr/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Ctrl-c</a:t>
                </a:r>
                <a:endParaRPr lang="en-US" sz="16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Ctrl-c</a:t>
              </a:r>
              <a:endParaRPr lang="en-US" sz="16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  <a:endParaRPr lang="en-US" dirty="0"/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  <a:endParaRPr lang="en-US" dirty="0"/>
          </a:p>
          <a:p>
            <a:r>
              <a:rPr lang="en-US" dirty="0"/>
              <a:t>Some caveats</a:t>
            </a:r>
            <a:endParaRPr lang="en-US" dirty="0"/>
          </a:p>
          <a:p>
            <a:pPr lvl="1"/>
            <a:r>
              <a:rPr lang="en-US" dirty="0"/>
              <a:t>Very high overhead</a:t>
            </a:r>
            <a:endParaRPr lang="en-US" dirty="0"/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  <a:endParaRPr lang="en-US" dirty="0"/>
          </a:p>
          <a:p>
            <a:pPr lvl="2"/>
            <a:r>
              <a:rPr lang="en-US" dirty="0"/>
              <a:t>Only use for exceptional conditions</a:t>
            </a:r>
            <a:endParaRPr lang="en-US" dirty="0"/>
          </a:p>
          <a:p>
            <a:pPr lvl="1"/>
            <a:r>
              <a:rPr lang="en-US" dirty="0"/>
              <a:t>Don’t have queues</a:t>
            </a:r>
            <a:endParaRPr lang="en-US" dirty="0"/>
          </a:p>
          <a:p>
            <a:pPr lvl="2"/>
            <a:r>
              <a:rPr lang="en-US" dirty="0"/>
              <a:t>Just one bit for each pending signal type</a:t>
            </a:r>
            <a:endParaRPr lang="en-US" dirty="0"/>
          </a:p>
          <a:p>
            <a:r>
              <a:rPr lang="en-US" dirty="0"/>
              <a:t>Nonlocal jumps provide exceptional control flow within process</a:t>
            </a:r>
            <a:endParaRPr lang="en-US" dirty="0"/>
          </a:p>
          <a:p>
            <a:pPr lvl="1"/>
            <a:r>
              <a:rPr lang="en-US" dirty="0"/>
              <a:t>Within constraints of stack discipline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  <a:endParaRPr lang="en-US" dirty="0"/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  <a:endParaRPr lang="en-US" dirty="0"/>
          </a:p>
          <a:p>
            <a:pPr lvl="2"/>
            <a:r>
              <a:rPr lang="en-US" dirty="0"/>
              <a:t>Called once, never returns</a:t>
            </a:r>
            <a:endParaRPr lang="en-US" dirty="0"/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anose="02070309020205020404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  <a:endParaRPr lang="en-US" dirty="0"/>
          </a:p>
          <a:p>
            <a:pPr lvl="2"/>
            <a:r>
              <a:rPr lang="en-US" dirty="0"/>
              <a:t>Called once, (normally) never returns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  <a:endParaRPr lang="en-US" sz="2000" b="1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  <a:endParaRPr lang="en-US" sz="2000" b="1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  <a:endParaRPr lang="en-US" sz="2000" b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  <a:endParaRPr lang="en-US" sz="2000" b="1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  <a:endParaRPr lang="en-US" sz="2000" b="1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  <a:endParaRPr lang="en-US" sz="2000" b="1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[0]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  <a:endParaRPr lang="en-US" sz="2000" b="1"/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panose="02070309020205020404" pitchFamily="49" charset="0"/>
              </a:rPr>
              <a:t>httpd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panose="02070309020205020404" pitchFamily="49" charset="0"/>
              </a:rPr>
              <a:t>init [1]</a:t>
            </a:r>
            <a:endParaRPr 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  <a:endParaRPr lang="en-US" dirty="0"/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anose="02070309020205020404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  <a:endParaRPr lang="en-US" sz="1800" dirty="0"/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anose="02070309020205020404" pitchFamily="49" charset="0"/>
              </a:rPr>
              <a:t>csh</a:t>
            </a:r>
            <a:r>
              <a:rPr lang="en-US" sz="1800" dirty="0" smtClean="0">
                <a:latin typeface="Courier New" panose="02070309020205020404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anose="02070309020205020404" pitchFamily="49" charset="0"/>
              </a:rPr>
              <a:t>tcsh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csh</a:t>
            </a:r>
            <a:r>
              <a:rPr lang="en-US" sz="1800" dirty="0" smtClean="0"/>
              <a:t> at </a:t>
            </a:r>
            <a:r>
              <a:rPr lang="en-US" sz="1800" dirty="0"/>
              <a:t>CMU and elsewhere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r>
              <a:rPr lang="en-US" sz="1800" dirty="0"/>
              <a:t> </a:t>
            </a:r>
            <a:endParaRPr lang="en-US" sz="1800" dirty="0"/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anose="02070309020205020404" pitchFamily="49" charset="0"/>
              </a:rPr>
              <a:t>bash</a:t>
            </a:r>
            <a:r>
              <a:rPr lang="en-US" sz="1800" dirty="0" smtClean="0">
                <a:latin typeface="Courier New" panose="02070309020205020404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main()</a:t>
            </a:r>
            <a:r>
              <a:rPr lang="en-US" sz="1600" b="1" dirty="0" smtClean="0">
                <a:latin typeface="Courier New" panose="02070309020205020404" pitchFamily="49" charset="0"/>
              </a:rPr>
              <a:t>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    char </a:t>
            </a:r>
            <a:r>
              <a:rPr lang="en-US" sz="1600" b="1" dirty="0" err="1">
                <a:latin typeface="Courier New" panose="02070309020205020404" pitchFamily="49" charset="0"/>
              </a:rPr>
              <a:t>cmdline</a:t>
            </a:r>
            <a:r>
              <a:rPr lang="en-US" sz="1600" b="1" dirty="0">
                <a:latin typeface="Courier New" panose="02070309020205020404" pitchFamily="49" charset="0"/>
              </a:rPr>
              <a:t>[MAXLINE];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    while (1) {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read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</a:rPr>
              <a:t>("&gt; ");                  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Fgets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cmdline</a:t>
            </a:r>
            <a:r>
              <a:rPr lang="en-US" sz="1600" b="1" dirty="0">
                <a:latin typeface="Courier New" panose="02070309020205020404" pitchFamily="49" charset="0"/>
              </a:rPr>
              <a:t>, MAXLINE, </a:t>
            </a:r>
            <a:r>
              <a:rPr lang="en-US" sz="1600" b="1" dirty="0" err="1">
                <a:latin typeface="Courier New" panose="02070309020205020404" pitchFamily="49" charset="0"/>
              </a:rPr>
              <a:t>stdin</a:t>
            </a:r>
            <a:r>
              <a:rPr lang="en-US" sz="1600" b="1" dirty="0">
                <a:latin typeface="Courier New" panose="02070309020205020404" pitchFamily="49" charset="0"/>
              </a:rPr>
              <a:t>);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if (</a:t>
            </a:r>
            <a:r>
              <a:rPr lang="en-US" sz="1600" b="1" dirty="0" err="1">
                <a:latin typeface="Courier New" panose="02070309020205020404" pitchFamily="49" charset="0"/>
              </a:rPr>
              <a:t>feof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stdin</a:t>
            </a:r>
            <a:r>
              <a:rPr lang="en-US" sz="1600" b="1" dirty="0">
                <a:latin typeface="Courier New" panose="02070309020205020404" pitchFamily="49" charset="0"/>
              </a:rPr>
              <a:t>))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    exit(0);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/* evaluate */</a:t>
            </a:r>
            <a:endParaRPr lang="en-US" sz="16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eval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cmdline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    } </a:t>
            </a:r>
            <a:endParaRPr lang="en-US" sz="1600" b="1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latin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steps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anose="02070309020205020404" pitchFamily="49" charset="0"/>
              </a:rPr>
              <a:t>eval</a:t>
            </a:r>
            <a:r>
              <a:rPr lang="en-US" dirty="0"/>
              <a:t> Function</a:t>
            </a:r>
            <a:endParaRPr lang="en-US" dirty="0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void eval(char *cmdline)</a:t>
            </a:r>
            <a:r>
              <a:rPr lang="en-US" sz="1600" dirty="0" smtClean="0">
                <a:latin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execve()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    int bg;             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/* should the job run in bg or fg?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    pid_t pid;          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/* process id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</a:rPr>
              <a:t> = parseline(cmdline, argv); 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    if (!builtin_command(argv)) { 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if ((pid = Fork()) == 0) {  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/* child runs user job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	    if (</a:t>
            </a:r>
            <a:r>
              <a:rPr lang="en-US" sz="1600" dirty="0" err="1">
                <a:latin typeface="Courier New" panose="02070309020205020404" pitchFamily="49" charset="0"/>
              </a:rPr>
              <a:t>execve</a:t>
            </a:r>
            <a:r>
              <a:rPr lang="en-US" sz="1600" dirty="0">
                <a:latin typeface="Courier New" panose="02070309020205020404" pitchFamily="49" charset="0"/>
              </a:rPr>
              <a:t>(argv[0], argv, environ) &lt; 0) {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	printf("%s: Command not found.\n", argv[0]);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	exit(0);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    }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}</a:t>
            </a:r>
            <a:endParaRPr lang="en-US" sz="1600" dirty="0" err="1">
              <a:latin typeface="Courier New" panose="02070309020205020404" pitchFamily="49" charset="0"/>
            </a:endParaRPr>
          </a:p>
          <a:p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if (!bg) {  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/* parent waits for fg job to terminate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           int status;</a:t>
            </a:r>
            <a:endParaRPr lang="en-US" sz="1600" dirty="0" err="1">
              <a:latin typeface="Courier New" panose="02070309020205020404" pitchFamily="49" charset="0"/>
            </a:endParaRP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</a:rPr>
              <a:t>, &amp;status, 0) &lt; 0)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	unix_error("waitfg: waitpid error");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}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	else         </a:t>
            </a:r>
            <a:r>
              <a:rPr 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/* otherwise, don’t wait for bg job */</a:t>
            </a:r>
            <a:endParaRPr lang="en-US" sz="1600" dirty="0" err="1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	  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%s", </a:t>
            </a:r>
            <a:r>
              <a:rPr lang="en-US" sz="1600" dirty="0" err="1">
                <a:latin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</a:rPr>
              <a:t>, cmdline);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    }</a:t>
            </a:r>
            <a:endParaRPr lang="en-US" sz="1600" dirty="0" err="1"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}</a:t>
            </a:r>
            <a:endParaRPr lang="en-US" sz="1600" dirty="0" err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  <a:endParaRPr lang="en-GB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</p:spPr>
        <p:txBody>
          <a:bodyPr lIns="90360" tIns="44280" rIns="90360" bIns="44280"/>
          <a:lstStyle/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  <a:endParaRPr lang="en-GB" dirty="0"/>
          </a:p>
          <a:p>
            <a:pPr marL="571500" lvl="1" indent="-2286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Type command, read output, type another command</a:t>
            </a:r>
            <a:endParaRPr lang="en-GB" dirty="0"/>
          </a:p>
          <a:p>
            <a:pPr marL="101600" indent="-136525" defTabSz="457200"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Some programs run “for a long time”</a:t>
            </a:r>
            <a:endParaRPr lang="en-GB" dirty="0"/>
          </a:p>
          <a:p>
            <a:pPr marL="571500" lvl="1" indent="-228600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 marL="284480" indent="-319405" defTabSz="457200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18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anose="02070309020205020404" pitchFamily="49" charset="0"/>
              </a:rPr>
              <a:t>unix</a:t>
            </a:r>
            <a:r>
              <a:rPr lang="en-GB" sz="1600" dirty="0" smtClean="0">
                <a:latin typeface="Courier New" panose="02070309020205020404" pitchFamily="49" charset="0"/>
              </a:rPr>
              <a:t>&gt; sleep 7200; </a:t>
            </a:r>
            <a:r>
              <a:rPr lang="en-GB" sz="1600" dirty="0" err="1" smtClean="0">
                <a:latin typeface="Courier New" panose="02070309020205020404" pitchFamily="49" charset="0"/>
              </a:rPr>
              <a:t>rm</a:t>
            </a:r>
            <a:r>
              <a:rPr lang="en-GB" sz="1600" dirty="0" smtClean="0">
                <a:latin typeface="Courier New" panose="02070309020205020404" pitchFamily="49" charset="0"/>
              </a:rPr>
              <a:t> /</a:t>
            </a:r>
            <a:r>
              <a:rPr lang="en-GB" sz="1600" dirty="0" err="1" smtClean="0">
                <a:latin typeface="Courier New" panose="02070309020205020404" pitchFamily="49" charset="0"/>
              </a:rPr>
              <a:t>tmp</a:t>
            </a:r>
            <a:r>
              <a:rPr lang="en-GB" sz="1600" dirty="0" smtClean="0">
                <a:latin typeface="Courier New" panose="02070309020205020404" pitchFamily="49" charset="0"/>
              </a:rPr>
              <a:t>/junk  # shell stuck for 2 hours</a:t>
            </a:r>
            <a:endParaRPr lang="en-GB" sz="1600" dirty="0" smtClean="0">
              <a:latin typeface="Courier New" panose="02070309020205020404" pitchFamily="49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600" dirty="0" err="1" smtClean="0">
                <a:latin typeface="Courier New" panose="02070309020205020404" pitchFamily="49" charset="0"/>
              </a:rPr>
              <a:t>unix</a:t>
            </a:r>
            <a:r>
              <a:rPr lang="en-GB" sz="1600" dirty="0" smtClean="0">
                <a:latin typeface="Courier New" panose="02070309020205020404" pitchFamily="49" charset="0"/>
              </a:rPr>
              <a:t>&gt; (sleep 7200 ; </a:t>
            </a:r>
            <a:r>
              <a:rPr lang="en-GB" sz="1600" dirty="0" err="1" smtClean="0">
                <a:latin typeface="Courier New" panose="02070309020205020404" pitchFamily="49" charset="0"/>
              </a:rPr>
              <a:t>rm</a:t>
            </a:r>
            <a:r>
              <a:rPr lang="en-GB" sz="1600" dirty="0" smtClean="0">
                <a:latin typeface="Courier New" panose="02070309020205020404" pitchFamily="49" charset="0"/>
              </a:rPr>
              <a:t> /</a:t>
            </a:r>
            <a:r>
              <a:rPr lang="en-GB" sz="1600" dirty="0" err="1" smtClean="0">
                <a:latin typeface="Courier New" panose="02070309020205020404" pitchFamily="49" charset="0"/>
              </a:rPr>
              <a:t>tmp</a:t>
            </a:r>
            <a:r>
              <a:rPr lang="en-GB" sz="1600" dirty="0" smtClean="0">
                <a:latin typeface="Courier New" panose="02070309020205020404" pitchFamily="49" charset="0"/>
              </a:rPr>
              <a:t>/junk) &amp;</a:t>
            </a:r>
            <a:endParaRPr lang="en-GB" sz="1600" dirty="0" smtClean="0">
              <a:latin typeface="Courier New" panose="02070309020205020404" pitchFamily="49" charset="0"/>
            </a:endParaRPr>
          </a:p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600" dirty="0" smtClean="0">
                <a:latin typeface="Courier New" panose="02070309020205020404" pitchFamily="49" charset="0"/>
              </a:rPr>
              <a:t>[1] 907</a:t>
            </a:r>
            <a:endParaRPr lang="en-GB" sz="1600" dirty="0" smtClean="0">
              <a:latin typeface="Courier New" panose="02070309020205020404" pitchFamily="49" charset="0"/>
            </a:endParaRPr>
          </a:p>
          <a:p>
            <a:pPr marL="136525" lvl="2" indent="-136525" defTabSz="457200">
              <a:lnSpc>
                <a:spcPct val="94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600" dirty="0" err="1" smtClean="0">
                <a:latin typeface="Courier New" panose="02070309020205020404" pitchFamily="49" charset="0"/>
              </a:rPr>
              <a:t>unix</a:t>
            </a:r>
            <a:r>
              <a:rPr lang="en-GB" sz="1600" dirty="0" smtClean="0">
                <a:latin typeface="Courier New" panose="02070309020205020404" pitchFamily="49" charset="0"/>
              </a:rPr>
              <a:t>&gt; # ready for next command</a:t>
            </a:r>
            <a:endParaRPr lang="en-GB" sz="1600" dirty="0" smtClean="0">
              <a:latin typeface="Courier New" panose="02070309020205020404" pitchFamily="49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18167</Words>
  <Application>WPS Presentation</Application>
  <PresentationFormat>On-screen Show (4:3)</PresentationFormat>
  <Paragraphs>978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SimSun</vt:lpstr>
      <vt:lpstr>Wingdings</vt:lpstr>
      <vt:lpstr>Arial Narrow</vt:lpstr>
      <vt:lpstr>Calibri</vt:lpstr>
      <vt:lpstr>Times New Roman</vt:lpstr>
      <vt:lpstr>MS PGothic</vt:lpstr>
      <vt:lpstr>Wingdings 2</vt:lpstr>
      <vt:lpstr>Courier New</vt:lpstr>
      <vt:lpstr>Courier New</vt:lpstr>
      <vt:lpstr>Microsoft YaHei</vt:lpstr>
      <vt:lpstr/>
      <vt:lpstr>Arial Unicode MS</vt:lpstr>
      <vt:lpstr>Calibri</vt:lpstr>
      <vt:lpstr>Crimes Times Six</vt:lpstr>
      <vt:lpstr>template2007</vt:lpstr>
      <vt:lpstr>Exceptional Control Flow:  Signals and Nonlocal Jumps  </vt:lpstr>
      <vt:lpstr>ECF Exists at All Levels of a System</vt:lpstr>
      <vt:lpstr>Today</vt:lpstr>
      <vt:lpstr>The World of Multitasking</vt:lpstr>
      <vt:lpstr>Programmer’s Model of Multitasking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Today</vt:lpstr>
      <vt:lpstr>Signals</vt:lpstr>
      <vt:lpstr>Sending a Signal</vt:lpstr>
      <vt:lpstr>Receiving a Signal</vt:lpstr>
      <vt:lpstr>Pending and Blocked Signals</vt:lpstr>
      <vt:lpstr>Signal Concepts	</vt:lpstr>
      <vt:lpstr>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Signal Handler Funkiness</vt:lpstr>
      <vt:lpstr>Living With Nonqueuing Signals</vt:lpstr>
      <vt:lpstr>More Signal Handler Funkiness</vt:lpstr>
      <vt:lpstr>A Program That Reacts to Externally Generated Events (Ctrl-c)</vt:lpstr>
      <vt:lpstr>A Program That Reacts to Internally Generated Events</vt:lpstr>
      <vt:lpstr>Async-Signal-Safety	</vt:lpstr>
      <vt:lpstr>Today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Berat</cp:lastModifiedBy>
  <cp:revision>508</cp:revision>
  <cp:lastPrinted>1999-09-20T15:19:00Z</cp:lastPrinted>
  <dcterms:created xsi:type="dcterms:W3CDTF">2011-01-05T23:09:00Z</dcterms:created>
  <dcterms:modified xsi:type="dcterms:W3CDTF">2019-01-27T11:18:14Z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