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1"/>
  </p:sldMasterIdLst>
  <p:notesMasterIdLst>
    <p:notesMasterId r:id="rId75"/>
  </p:notesMasterIdLst>
  <p:handoutMasterIdLst>
    <p:handoutMasterId r:id="rId76"/>
  </p:handoutMasterIdLst>
  <p:sldIdLst>
    <p:sldId id="257" r:id="rId2"/>
    <p:sldId id="500" r:id="rId3"/>
    <p:sldId id="420" r:id="rId4"/>
    <p:sldId id="502" r:id="rId5"/>
    <p:sldId id="422" r:id="rId6"/>
    <p:sldId id="423" r:id="rId7"/>
    <p:sldId id="424" r:id="rId8"/>
    <p:sldId id="427" r:id="rId9"/>
    <p:sldId id="428" r:id="rId10"/>
    <p:sldId id="432" r:id="rId11"/>
    <p:sldId id="49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504" r:id="rId28"/>
    <p:sldId id="455" r:id="rId29"/>
    <p:sldId id="456" r:id="rId30"/>
    <p:sldId id="457" r:id="rId31"/>
    <p:sldId id="458" r:id="rId32"/>
    <p:sldId id="459" r:id="rId33"/>
    <p:sldId id="460" r:id="rId34"/>
    <p:sldId id="461" r:id="rId35"/>
    <p:sldId id="462" r:id="rId36"/>
    <p:sldId id="463" r:id="rId37"/>
    <p:sldId id="464" r:id="rId38"/>
    <p:sldId id="465" r:id="rId39"/>
    <p:sldId id="466" r:id="rId40"/>
    <p:sldId id="467" r:id="rId41"/>
    <p:sldId id="468" r:id="rId42"/>
    <p:sldId id="469" r:id="rId43"/>
    <p:sldId id="470" r:id="rId44"/>
    <p:sldId id="471" r:id="rId45"/>
    <p:sldId id="472" r:id="rId46"/>
    <p:sldId id="473" r:id="rId47"/>
    <p:sldId id="474" r:id="rId48"/>
    <p:sldId id="475" r:id="rId49"/>
    <p:sldId id="476" r:id="rId50"/>
    <p:sldId id="477" r:id="rId51"/>
    <p:sldId id="478" r:id="rId52"/>
    <p:sldId id="479" r:id="rId53"/>
    <p:sldId id="480" r:id="rId54"/>
    <p:sldId id="481" r:id="rId55"/>
    <p:sldId id="482" r:id="rId56"/>
    <p:sldId id="483" r:id="rId57"/>
    <p:sldId id="484" r:id="rId58"/>
    <p:sldId id="485" r:id="rId59"/>
    <p:sldId id="486" r:id="rId60"/>
    <p:sldId id="487" r:id="rId61"/>
    <p:sldId id="488" r:id="rId62"/>
    <p:sldId id="489" r:id="rId63"/>
    <p:sldId id="490" r:id="rId64"/>
    <p:sldId id="491" r:id="rId65"/>
    <p:sldId id="492" r:id="rId66"/>
    <p:sldId id="493" r:id="rId67"/>
    <p:sldId id="494" r:id="rId68"/>
    <p:sldId id="505" r:id="rId69"/>
    <p:sldId id="506" r:id="rId70"/>
    <p:sldId id="507" r:id="rId71"/>
    <p:sldId id="508" r:id="rId72"/>
    <p:sldId id="509" r:id="rId73"/>
    <p:sldId id="510" r:id="rId74"/>
  </p:sldIdLst>
  <p:sldSz cx="9144000" cy="6858000" type="screen4x3"/>
  <p:notesSz cx="9855200" cy="6718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7D"/>
    <a:srgbClr val="006666"/>
    <a:srgbClr val="A50021"/>
    <a:srgbClr val="DEE5A9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2048" y="-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handoutMaster" Target="handoutMasters/handout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1963" cy="334963"/>
          </a:xfrm>
          <a:prstGeom prst="rect">
            <a:avLst/>
          </a:prstGeom>
        </p:spPr>
        <p:txBody>
          <a:bodyPr vert="horz" lIns="90992" tIns="45496" rIns="90992" bIns="45496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1650" y="0"/>
            <a:ext cx="4271963" cy="334963"/>
          </a:xfrm>
          <a:prstGeom prst="rect">
            <a:avLst/>
          </a:prstGeom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A071725-530E-B141-9AE9-E650176D9E8F}" type="datetimeFigureOut">
              <a:rPr lang="en-US"/>
              <a:pPr>
                <a:defRPr/>
              </a:pPr>
              <a:t>23.10.18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80163"/>
            <a:ext cx="4271963" cy="336550"/>
          </a:xfrm>
          <a:prstGeom prst="rect">
            <a:avLst/>
          </a:prstGeom>
        </p:spPr>
        <p:txBody>
          <a:bodyPr vert="horz" lIns="90992" tIns="45496" rIns="90992" bIns="45496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1650" y="6380163"/>
            <a:ext cx="4271963" cy="336550"/>
          </a:xfrm>
          <a:prstGeom prst="rect">
            <a:avLst/>
          </a:prstGeom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ABB102C-37FD-DB41-AF21-681AA56FF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205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1963" cy="334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1650" y="0"/>
            <a:ext cx="4271963" cy="334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03238"/>
            <a:ext cx="3359150" cy="2519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838" y="3190875"/>
            <a:ext cx="7883525" cy="3022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80163"/>
            <a:ext cx="4271963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1650" y="6380163"/>
            <a:ext cx="4271963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15BE0E2-F8F9-6F44-AB7A-8CAB6E017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037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3AE2211-C9F3-3D4F-B90D-73DA8AB9D580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tr-T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D267869-4822-8446-92E0-01D59A79C7C3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tr-T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ECB1895-A48A-4E4A-9169-9EB9E1F8B683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tr-T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7CCE927-AEF3-6E48-83E3-157114B3186C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tr-T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E197A54-01A1-B54E-AD30-68EAA77EDFD0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tr-T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7967393-FCED-354F-8940-9503A0180ED7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tr-T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AD07ECC-123B-ED46-B61F-0C7F69AEBB50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tr-T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C9F4B60-5825-5F49-A45E-F03658B1BEC0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5583238" y="6383338"/>
            <a:ext cx="4271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2" tIns="45496" rIns="90992" bIns="45496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fld id="{A6864452-798C-2B4C-B91B-400CF8C7943A}" type="slidenum">
              <a:rPr lang="en-US" sz="1200">
                <a:latin typeface="Times" charset="0"/>
              </a:rPr>
              <a:pPr algn="r"/>
              <a:t>26</a:t>
            </a:fld>
            <a:endParaRPr lang="en-US" sz="1200">
              <a:latin typeface="Times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3190875"/>
            <a:ext cx="7226300" cy="302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C9F4B60-5825-5F49-A45E-F03658B1BEC0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5583238" y="6383338"/>
            <a:ext cx="4271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2" tIns="45496" rIns="90992" bIns="45496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fld id="{A6864452-798C-2B4C-B91B-400CF8C7943A}" type="slidenum">
              <a:rPr lang="en-US" sz="1200">
                <a:latin typeface="Times" charset="0"/>
              </a:rPr>
              <a:pPr algn="r"/>
              <a:t>27</a:t>
            </a:fld>
            <a:endParaRPr lang="en-US" sz="1200">
              <a:latin typeface="Times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3190875"/>
            <a:ext cx="7226300" cy="302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64922B8-1E14-7448-8D78-F794880FDDA0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5583238" y="6383338"/>
            <a:ext cx="4271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2" tIns="45496" rIns="90992" bIns="45496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fld id="{09E8AB21-DF06-7742-B8D7-06013C669EA0}" type="slidenum">
              <a:rPr lang="en-US" sz="1200">
                <a:latin typeface="Times" charset="0"/>
              </a:rPr>
              <a:pPr algn="r"/>
              <a:t>29</a:t>
            </a:fld>
            <a:endParaRPr lang="en-US" sz="1200">
              <a:latin typeface="Times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3190875"/>
            <a:ext cx="7226300" cy="302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57524B0-1AAD-3047-B8D2-A153CB27A38D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5583238" y="6383338"/>
            <a:ext cx="4271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2" tIns="45496" rIns="90992" bIns="45496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fld id="{AF62EA8C-306E-0D4F-9063-F0BD8C9DCFC5}" type="slidenum">
              <a:rPr lang="en-US" sz="1200">
                <a:latin typeface="Times" charset="0"/>
              </a:rPr>
              <a:pPr algn="r"/>
              <a:t>43</a:t>
            </a:fld>
            <a:endParaRPr lang="en-US" sz="1200">
              <a:latin typeface="Times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3190875"/>
            <a:ext cx="7226300" cy="302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3C818D8-D944-4D47-90C9-0572FA429CED}" type="slidenum">
              <a:rPr lang="en-US" sz="1200">
                <a:latin typeface="Times" charset="0"/>
                <a:cs typeface="Lucida Sans Unicode" charset="0"/>
              </a:rPr>
              <a:pPr/>
              <a:t>3</a:t>
            </a:fld>
            <a:endParaRPr lang="en-US" sz="1200">
              <a:latin typeface="Times" charset="0"/>
              <a:cs typeface="Lucida Sans Unicode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>
              <a:latin typeface="Times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DD7BCBA-85DA-804E-88E8-F6EE1A49B442}" type="slidenum">
              <a:rPr lang="en-US" sz="1200">
                <a:latin typeface="Times" charset="0"/>
                <a:cs typeface="Lucida Sans Unicode" charset="0"/>
              </a:rPr>
              <a:pPr/>
              <a:t>45</a:t>
            </a:fld>
            <a:endParaRPr lang="en-US" sz="1200">
              <a:latin typeface="Times" charset="0"/>
              <a:cs typeface="Lucida Sans Unicode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>
              <a:latin typeface="Times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00DF98B-8B78-8541-8637-620FD7215F90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5583238" y="6383338"/>
            <a:ext cx="4271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2" tIns="45496" rIns="90992" bIns="45496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fld id="{E3D9F71A-9B1D-1245-8F5D-A1943E9882B8}" type="slidenum">
              <a:rPr lang="en-US" sz="1200">
                <a:latin typeface="Times" charset="0"/>
              </a:rPr>
              <a:pPr algn="r"/>
              <a:t>48</a:t>
            </a:fld>
            <a:endParaRPr lang="en-US" sz="1200">
              <a:latin typeface="Times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3190875"/>
            <a:ext cx="7226300" cy="302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481E52C-C601-3E4C-96A3-DF1A9DC76D2A}" type="slidenum">
              <a:rPr lang="en-US" sz="1200"/>
              <a:pPr/>
              <a:t>51</a:t>
            </a:fld>
            <a:endParaRPr lang="en-US" sz="1200"/>
          </a:p>
        </p:txBody>
      </p:sp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5583238" y="6383338"/>
            <a:ext cx="4271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2" tIns="45496" rIns="90992" bIns="45496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fld id="{9DBE6639-2F43-1A44-9973-63D177270128}" type="slidenum">
              <a:rPr lang="en-US" sz="1200">
                <a:latin typeface="Times" charset="0"/>
              </a:rPr>
              <a:pPr algn="r"/>
              <a:t>51</a:t>
            </a:fld>
            <a:endParaRPr lang="en-US" sz="1200">
              <a:latin typeface="Times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3190875"/>
            <a:ext cx="7226300" cy="302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7EAB8FC-2E22-B04D-B0C2-CD292CB7A57E}" type="slidenum">
              <a:rPr lang="en-US" sz="1200"/>
              <a:pPr/>
              <a:t>58</a:t>
            </a:fld>
            <a:endParaRPr lang="en-US" sz="1200"/>
          </a:p>
        </p:txBody>
      </p:sp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5583238" y="6383338"/>
            <a:ext cx="4271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2" tIns="45496" rIns="90992" bIns="45496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fld id="{8E010FB2-CB1E-404F-B929-83095B262E03}" type="slidenum">
              <a:rPr lang="en-US" sz="1200">
                <a:latin typeface="Times" charset="0"/>
              </a:rPr>
              <a:pPr algn="r"/>
              <a:t>58</a:t>
            </a:fld>
            <a:endParaRPr lang="en-US" sz="1200">
              <a:latin typeface="Times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3190875"/>
            <a:ext cx="7226300" cy="302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95D49CD-AF86-8948-987A-D42EE7A8AEB6}" type="slidenum">
              <a:rPr lang="en-US" sz="1200">
                <a:latin typeface="Times" charset="0"/>
                <a:cs typeface="Lucida Sans Unicode" charset="0"/>
              </a:rPr>
              <a:pPr/>
              <a:t>67</a:t>
            </a:fld>
            <a:endParaRPr lang="en-US" sz="1200">
              <a:latin typeface="Times" charset="0"/>
              <a:cs typeface="Lucida Sans Unicode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>
              <a:latin typeface="Times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610B15D-550D-5D4D-ACBB-42D71BF51C98}" type="slidenum">
              <a:rPr lang="en-US" sz="1200">
                <a:latin typeface="Times" charset="0"/>
                <a:cs typeface="Lucida Sans Unicode" charset="0"/>
              </a:rPr>
              <a:pPr/>
              <a:t>5</a:t>
            </a:fld>
            <a:endParaRPr lang="en-US" sz="1200">
              <a:latin typeface="Times" charset="0"/>
              <a:cs typeface="Lucida Sans Unicode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>
              <a:latin typeface="Times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5F50780-CF92-484F-93D4-A1F69E492806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5583238" y="6383338"/>
            <a:ext cx="4271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2" tIns="45496" rIns="90992" bIns="45496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fld id="{47A1C5CB-D4FA-6744-BAC5-C0898995E16B}" type="slidenum">
              <a:rPr lang="en-US" sz="1200">
                <a:latin typeface="Times" charset="0"/>
              </a:rPr>
              <a:pPr algn="r"/>
              <a:t>8</a:t>
            </a:fld>
            <a:endParaRPr lang="en-US" sz="1200">
              <a:latin typeface="Times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3190875"/>
            <a:ext cx="7226300" cy="302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34CAA29-D7A7-D64A-875E-AFE4343202CC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583238" y="6383338"/>
            <a:ext cx="4271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2" tIns="45496" rIns="90992" bIns="45496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fld id="{05A1FF62-306F-7247-BDEA-56938FA746CA}" type="slidenum">
              <a:rPr lang="en-US" sz="1200">
                <a:latin typeface="Times" charset="0"/>
              </a:rPr>
              <a:pPr algn="r"/>
              <a:t>9</a:t>
            </a:fld>
            <a:endParaRPr lang="en-US" sz="1200">
              <a:latin typeface="Times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3190875"/>
            <a:ext cx="7226300" cy="302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23D1BC4-7583-1C43-9837-0421F2FB1070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5583238" y="6383338"/>
            <a:ext cx="4271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2" tIns="45496" rIns="90992" bIns="45496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fld id="{CE435B11-6ED4-8241-ACFB-A88CEC8EE775}" type="slidenum">
              <a:rPr lang="en-US" sz="1200">
                <a:latin typeface="Times" charset="0"/>
              </a:rPr>
              <a:pPr algn="r"/>
              <a:t>10</a:t>
            </a:fld>
            <a:endParaRPr lang="en-US" sz="1200">
              <a:latin typeface="Times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3190875"/>
            <a:ext cx="7226300" cy="302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6A698E0-A9F6-F44C-9BAD-D38D5C6E99E5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5583238" y="6383338"/>
            <a:ext cx="4271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2" tIns="45496" rIns="90992" bIns="45496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fld id="{FFB27C03-94CB-AA43-B871-13D89BE5F272}" type="slidenum">
              <a:rPr lang="en-US" sz="1200">
                <a:latin typeface="Times" charset="0"/>
              </a:rPr>
              <a:pPr algn="r"/>
              <a:t>17</a:t>
            </a:fld>
            <a:endParaRPr lang="en-US" sz="1200">
              <a:latin typeface="Times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3190875"/>
            <a:ext cx="7226300" cy="302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B910B26-9FA9-9445-BC33-88472F59D6BD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i="1">
                <a:ea typeface="MS PGothic" charset="0"/>
              </a:rPr>
              <a:t>(Consider the word static in C) </a:t>
            </a:r>
            <a:endParaRPr lang="tr-T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2993EBB-EE84-764F-BF1F-742E1A4D9779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5583238" y="6383338"/>
            <a:ext cx="4271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2" tIns="45496" rIns="90992" bIns="45496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fld id="{C634651D-D285-8348-8D85-3DD6AD404305}" type="slidenum">
              <a:rPr lang="en-US" sz="1200">
                <a:latin typeface="Times" charset="0"/>
              </a:rPr>
              <a:pPr algn="r"/>
              <a:t>19</a:t>
            </a:fld>
            <a:endParaRPr lang="en-US" sz="1200">
              <a:latin typeface="Times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3190875"/>
            <a:ext cx="7226300" cy="302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2DAD0-14F0-4644-806C-A69A7C5EC6B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791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C89DC-196D-9042-A996-B19A450859D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387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74638"/>
            <a:ext cx="21907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419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92C06-1CDC-6C49-97D9-F29B10EE283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916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F38F1-0157-4640-987C-003E5C58C76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3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B0C2C-4A96-7741-87C4-29B380AE349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25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053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3053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782FF-F7D5-7A48-8E86-71B7CA9D2DF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28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DC3E8-B9ED-CC4E-A8ED-366ADB07938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930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B214C-0854-8D43-AB07-3275826AC49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449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0266C-1A74-A343-8881-448E4EA95B2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06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317B5-4ABF-CD46-A2CA-CD97A60A847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963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FB61E-E231-C244-9FFE-1DC03D71B51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169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74638"/>
            <a:ext cx="87630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7630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0318A82-E83D-F84E-B9B5-88911B016B2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80772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latin typeface="Arial" charset="0"/>
                <a:ea typeface="MS PGothic" charset="0"/>
              </a:rPr>
              <a:t>BBM 301 – </a:t>
            </a:r>
            <a:br>
              <a:rPr lang="en-US" sz="4400" dirty="0">
                <a:latin typeface="Arial" charset="0"/>
                <a:ea typeface="MS PGothic" charset="0"/>
              </a:rPr>
            </a:br>
            <a:r>
              <a:rPr lang="en-US" sz="4400" dirty="0">
                <a:latin typeface="Arial" charset="0"/>
                <a:ea typeface="MS PGothic" charset="0"/>
              </a:rPr>
              <a:t>Programming Languages</a:t>
            </a:r>
            <a:br>
              <a:rPr lang="en-US" sz="4400" dirty="0">
                <a:latin typeface="Arial" charset="0"/>
                <a:ea typeface="MS PGothic" charset="0"/>
              </a:rPr>
            </a:br>
            <a:r>
              <a:rPr lang="en-US" sz="3200" b="0" i="1" dirty="0">
                <a:latin typeface="Arial" charset="0"/>
                <a:ea typeface="MS PGothic" charset="0"/>
              </a:rPr>
              <a:t>Fall </a:t>
            </a:r>
            <a:r>
              <a:rPr lang="en-US" sz="3200" b="0" i="1" dirty="0" smtClean="0">
                <a:latin typeface="Arial" charset="0"/>
                <a:ea typeface="MS PGothic" charset="0"/>
              </a:rPr>
              <a:t>2018, </a:t>
            </a:r>
            <a:r>
              <a:rPr lang="en-US" sz="3200" b="0" i="1" dirty="0">
                <a:latin typeface="Arial" charset="0"/>
                <a:ea typeface="MS PGothic" charset="0"/>
              </a:rPr>
              <a:t>Lecture 2</a:t>
            </a:r>
            <a:endParaRPr lang="en-US" sz="4400" b="0" i="1" dirty="0">
              <a:latin typeface="Arial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6477000" cy="990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800" dirty="0" smtClean="0">
                <a:ea typeface="+mj-ea"/>
              </a:rPr>
              <a:t>Hybrid Implementation </a:t>
            </a:r>
            <a:br>
              <a:rPr lang="en-US" sz="3800" dirty="0" smtClean="0">
                <a:ea typeface="+mj-ea"/>
              </a:rPr>
            </a:br>
            <a:r>
              <a:rPr lang="en-US" sz="3800" dirty="0" smtClean="0">
                <a:ea typeface="+mj-ea"/>
              </a:rPr>
              <a:t>Systems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24000"/>
            <a:ext cx="5029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 smtClean="0">
                <a:ea typeface="+mn-ea"/>
              </a:rPr>
              <a:t>A compromise between compilers and pure interpreters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 smtClean="0">
                <a:ea typeface="+mn-ea"/>
              </a:rPr>
              <a:t>A high-level language program is translated to an intermediate language that allows easy interpretation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 smtClean="0">
                <a:ea typeface="+mn-ea"/>
              </a:rPr>
              <a:t>Faster than pure interpretation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0" dirty="0" smtClean="0">
                <a:ea typeface="Arial" panose="020B0604020202020204" pitchFamily="34" charset="0"/>
              </a:rPr>
              <a:t>Example: Perl </a:t>
            </a:r>
            <a:r>
              <a:rPr lang="en-US" sz="2400" b="0" dirty="0">
                <a:ea typeface="Arial" panose="020B0604020202020204" pitchFamily="34" charset="0"/>
              </a:rPr>
              <a:t>programs are partially compiled to detect errors before interpretation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b="0" dirty="0" smtClean="0">
              <a:ea typeface="+mn-ea"/>
            </a:endParaRP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50" y="228600"/>
            <a:ext cx="210185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42B1FEE-05C1-C449-B110-A6B7D6D7A3A1}" type="slidenum">
              <a:rPr lang="tr-TR" sz="1400">
                <a:cs typeface="Arial" charset="0"/>
              </a:rPr>
              <a:pPr/>
              <a:t>10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Today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0" dirty="0" smtClean="0">
                <a:ea typeface="+mn-ea"/>
              </a:rPr>
              <a:t>Implementation Methods</a:t>
            </a:r>
          </a:p>
          <a:p>
            <a:pPr>
              <a:defRPr/>
            </a:pPr>
            <a:r>
              <a:rPr lang="en-US" sz="2800" b="0" dirty="0" smtClean="0">
                <a:ea typeface="+mn-ea"/>
              </a:rPr>
              <a:t>Describing Syntax and Semantics (Chapter 3)</a:t>
            </a:r>
            <a:endParaRPr lang="en-US" sz="2800" b="0" dirty="0">
              <a:ea typeface="+mn-ea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E28C214-E085-2344-8F67-2EBA355C23CD}" type="slidenum">
              <a:rPr lang="tr-TR" sz="1400">
                <a:cs typeface="Arial" charset="0"/>
              </a:rPr>
              <a:pPr/>
              <a:t>11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Creating computer programs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ea typeface="+mn-ea"/>
              </a:rPr>
              <a:t>Each programming language provides </a:t>
            </a:r>
            <a:r>
              <a:rPr lang="en-US" dirty="0">
                <a:ea typeface="+mn-ea"/>
              </a:rPr>
              <a:t>a set of </a:t>
            </a:r>
            <a:r>
              <a:rPr lang="en-US" dirty="0" smtClean="0">
                <a:ea typeface="+mn-ea"/>
              </a:rPr>
              <a:t>primitive operations </a:t>
            </a:r>
          </a:p>
          <a:p>
            <a:pPr>
              <a:defRPr/>
            </a:pPr>
            <a:endParaRPr lang="en-US" sz="1000" b="0" dirty="0" smtClean="0">
              <a:ea typeface="+mn-ea"/>
            </a:endParaRPr>
          </a:p>
          <a:p>
            <a:pPr>
              <a:defRPr/>
            </a:pPr>
            <a:r>
              <a:rPr lang="en-US" b="0" dirty="0" smtClean="0">
                <a:ea typeface="+mn-ea"/>
              </a:rPr>
              <a:t>Each </a:t>
            </a:r>
            <a:r>
              <a:rPr lang="en-US" b="0" dirty="0">
                <a:ea typeface="+mn-ea"/>
              </a:rPr>
              <a:t>programming language provides </a:t>
            </a:r>
            <a:r>
              <a:rPr lang="en-US" dirty="0">
                <a:ea typeface="+mn-ea"/>
              </a:rPr>
              <a:t>mechanisms for combining </a:t>
            </a:r>
            <a:r>
              <a:rPr lang="en-US" dirty="0" smtClean="0">
                <a:ea typeface="+mn-ea"/>
              </a:rPr>
              <a:t>primitives </a:t>
            </a:r>
            <a:r>
              <a:rPr lang="en-US" b="0" dirty="0">
                <a:ea typeface="+mn-ea"/>
              </a:rPr>
              <a:t>to form more complex, but legal, expressions </a:t>
            </a:r>
            <a:endParaRPr lang="en-US" b="0" dirty="0" smtClean="0">
              <a:ea typeface="+mn-ea"/>
            </a:endParaRPr>
          </a:p>
          <a:p>
            <a:pPr>
              <a:defRPr/>
            </a:pPr>
            <a:endParaRPr lang="en-US" sz="1000" b="0" dirty="0" smtClean="0">
              <a:ea typeface="+mn-ea"/>
            </a:endParaRPr>
          </a:p>
          <a:p>
            <a:pPr>
              <a:defRPr/>
            </a:pPr>
            <a:r>
              <a:rPr lang="en-US" b="0" dirty="0" smtClean="0">
                <a:ea typeface="+mn-ea"/>
              </a:rPr>
              <a:t>Each </a:t>
            </a:r>
            <a:r>
              <a:rPr lang="en-US" b="0" dirty="0">
                <a:ea typeface="+mn-ea"/>
              </a:rPr>
              <a:t>programming language provides </a:t>
            </a:r>
            <a:r>
              <a:rPr lang="en-US" dirty="0">
                <a:ea typeface="+mn-ea"/>
              </a:rPr>
              <a:t>mechanisms for deducing meanings </a:t>
            </a:r>
            <a:r>
              <a:rPr lang="en-US" b="0" dirty="0">
                <a:ea typeface="+mn-ea"/>
              </a:rPr>
              <a:t>or values associated with </a:t>
            </a:r>
            <a:r>
              <a:rPr lang="en-US" b="0" dirty="0" smtClean="0">
                <a:ea typeface="+mn-ea"/>
              </a:rPr>
              <a:t>computations </a:t>
            </a:r>
            <a:r>
              <a:rPr lang="en-US" b="0" dirty="0">
                <a:ea typeface="+mn-ea"/>
              </a:rPr>
              <a:t>or expressions </a:t>
            </a:r>
            <a:endParaRPr lang="en-US" b="0" dirty="0" smtClean="0">
              <a:ea typeface="+mn-ea"/>
            </a:endParaRPr>
          </a:p>
          <a:p>
            <a:pPr>
              <a:defRPr/>
            </a:pPr>
            <a:endParaRPr lang="en-US" b="0" dirty="0">
              <a:ea typeface="+mn-ea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81E0038-1905-B74B-97D4-A2AB6DDD71F2}" type="slidenum">
              <a:rPr lang="tr-TR" sz="1400">
                <a:cs typeface="Arial" charset="0"/>
              </a:rPr>
              <a:pPr/>
              <a:t>12</a:t>
            </a:fld>
            <a:endParaRPr lang="tr-TR" sz="1400"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467475"/>
            <a:ext cx="39782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Grimson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, J.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Guttag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and C.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Terman</a:t>
            </a:r>
            <a:endParaRPr lang="en-US" dirty="0">
              <a:solidFill>
                <a:schemeClr val="bg1">
                  <a:lumMod val="75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Aspects of languages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Arial" charset="0"/>
                <a:ea typeface="MS PGothic" charset="0"/>
              </a:rPr>
              <a:t>Primitive constructs 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Programming language</a:t>
            </a:r>
            <a:r>
              <a:rPr lang="en-US" b="0" dirty="0">
                <a:latin typeface="Arial" charset="0"/>
                <a:cs typeface="Arial" charset="0"/>
              </a:rPr>
              <a:t>: numbers, strings, simple operators 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English </a:t>
            </a:r>
            <a:r>
              <a:rPr lang="en-US" b="0" dirty="0">
                <a:latin typeface="Arial" charset="0"/>
                <a:cs typeface="Arial" charset="0"/>
              </a:rPr>
              <a:t>: words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charset="0"/>
                <a:ea typeface="MS PGothic" charset="0"/>
              </a:rPr>
              <a:t>Syntax</a:t>
            </a:r>
            <a:r>
              <a:rPr lang="en-US" b="0" dirty="0" smtClean="0">
                <a:latin typeface="Arial" charset="0"/>
                <a:ea typeface="MS PGothic" charset="0"/>
              </a:rPr>
              <a:t>– </a:t>
            </a:r>
            <a:r>
              <a:rPr lang="en-US" b="0" dirty="0">
                <a:latin typeface="Arial" charset="0"/>
                <a:ea typeface="MS PGothic" charset="0"/>
              </a:rPr>
              <a:t>which strings of characters and symbols are well‐formed 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Programming language</a:t>
            </a:r>
            <a:r>
              <a:rPr lang="en-US" b="0" i="1" dirty="0">
                <a:latin typeface="Arial" charset="0"/>
                <a:cs typeface="Arial" charset="0"/>
              </a:rPr>
              <a:t>:</a:t>
            </a:r>
            <a:r>
              <a:rPr lang="en-US" b="0" dirty="0">
                <a:latin typeface="Arial" charset="0"/>
                <a:cs typeface="Arial" charset="0"/>
              </a:rPr>
              <a:t> 3.2 + 3.2 is a valid C expression 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English</a:t>
            </a:r>
            <a:r>
              <a:rPr lang="en-US" b="0" i="1" dirty="0">
                <a:latin typeface="Arial" charset="0"/>
                <a:cs typeface="Arial" charset="0"/>
              </a:rPr>
              <a:t>:</a:t>
            </a:r>
            <a:r>
              <a:rPr lang="en-US" b="0" dirty="0">
                <a:latin typeface="Arial" charset="0"/>
                <a:cs typeface="Arial" charset="0"/>
              </a:rPr>
              <a:t> “cat dog boy” is not syntactically valid, as not in form of acceptable sentence </a:t>
            </a:r>
          </a:p>
          <a:p>
            <a:endParaRPr lang="en-US" b="0" dirty="0">
              <a:latin typeface="Arial" charset="0"/>
              <a:ea typeface="MS PGothic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AD06060-91C0-FF42-A53B-715DD2F44D7A}" type="slidenum">
              <a:rPr lang="tr-TR" sz="1400">
                <a:cs typeface="Arial" charset="0"/>
              </a:rPr>
              <a:pPr/>
              <a:t>13</a:t>
            </a:fld>
            <a:endParaRPr lang="tr-TR" sz="1400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6467475"/>
            <a:ext cx="39782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Grimson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, J.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Guttag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and C.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Terman</a:t>
            </a:r>
            <a:endParaRPr lang="en-US" dirty="0">
              <a:solidFill>
                <a:schemeClr val="bg1">
                  <a:lumMod val="75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Aspects of languages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latin typeface="Arial" charset="0"/>
                <a:ea typeface="MS PGothic" charset="0"/>
              </a:rPr>
              <a:t>Static semantics – which syntactically valid strings have a meaning </a:t>
            </a:r>
          </a:p>
          <a:p>
            <a:pPr lvl="1"/>
            <a:r>
              <a:rPr lang="en-US" b="0">
                <a:latin typeface="Arial" charset="0"/>
                <a:cs typeface="Arial" charset="0"/>
              </a:rPr>
              <a:t>English – “</a:t>
            </a:r>
            <a:r>
              <a:rPr lang="en-US" altLang="ja-JP">
                <a:latin typeface="Arial" charset="0"/>
                <a:cs typeface="Arial" charset="0"/>
              </a:rPr>
              <a:t>I are big</a:t>
            </a:r>
            <a:r>
              <a:rPr lang="en-US" b="0">
                <a:latin typeface="Arial" charset="0"/>
                <a:cs typeface="Arial" charset="0"/>
              </a:rPr>
              <a:t>”</a:t>
            </a:r>
            <a:r>
              <a:rPr lang="en-US" altLang="ja-JP" b="0">
                <a:latin typeface="Arial" charset="0"/>
                <a:cs typeface="Arial" charset="0"/>
              </a:rPr>
              <a:t> has form &lt;noun&gt; &lt;intransitive verb&gt; &lt;noun&gt;, so syntactically valid, but is not valid English because </a:t>
            </a:r>
            <a:r>
              <a:rPr lang="en-US" b="0">
                <a:latin typeface="Arial" charset="0"/>
                <a:cs typeface="Arial" charset="0"/>
              </a:rPr>
              <a:t>“</a:t>
            </a:r>
            <a:r>
              <a:rPr lang="en-US" altLang="ja-JP" b="0">
                <a:latin typeface="Arial" charset="0"/>
                <a:cs typeface="Arial" charset="0"/>
              </a:rPr>
              <a:t>I</a:t>
            </a:r>
            <a:r>
              <a:rPr lang="en-US" b="0">
                <a:latin typeface="Arial" charset="0"/>
                <a:cs typeface="Arial" charset="0"/>
              </a:rPr>
              <a:t>”</a:t>
            </a:r>
            <a:r>
              <a:rPr lang="en-US" altLang="ja-JP" b="0">
                <a:latin typeface="Arial" charset="0"/>
                <a:cs typeface="Arial" charset="0"/>
              </a:rPr>
              <a:t> is singular, </a:t>
            </a:r>
            <a:r>
              <a:rPr lang="en-US" b="0">
                <a:latin typeface="Arial" charset="0"/>
                <a:cs typeface="Arial" charset="0"/>
              </a:rPr>
              <a:t>“</a:t>
            </a:r>
            <a:r>
              <a:rPr lang="en-US" altLang="ja-JP" b="0">
                <a:latin typeface="Arial" charset="0"/>
                <a:cs typeface="Arial" charset="0"/>
              </a:rPr>
              <a:t>are</a:t>
            </a:r>
            <a:r>
              <a:rPr lang="en-US" b="0">
                <a:latin typeface="Arial" charset="0"/>
                <a:cs typeface="Arial" charset="0"/>
              </a:rPr>
              <a:t>”</a:t>
            </a:r>
            <a:r>
              <a:rPr lang="en-US" altLang="ja-JP" b="0">
                <a:latin typeface="Arial" charset="0"/>
                <a:cs typeface="Arial" charset="0"/>
              </a:rPr>
              <a:t> is plural </a:t>
            </a:r>
          </a:p>
          <a:p>
            <a:pPr lvl="1"/>
            <a:r>
              <a:rPr lang="en-US" b="0">
                <a:latin typeface="Arial" charset="0"/>
                <a:cs typeface="Arial" charset="0"/>
              </a:rPr>
              <a:t>Programming language – for example, &lt;literal&gt; &lt;operator&gt; &lt;literal&gt; is a valid syntactic form, but </a:t>
            </a:r>
            <a:r>
              <a:rPr lang="en-US">
                <a:latin typeface="Arial" charset="0"/>
                <a:cs typeface="Arial" charset="0"/>
              </a:rPr>
              <a:t>2.3/”</a:t>
            </a:r>
            <a:r>
              <a:rPr lang="en-US" altLang="ja-JP">
                <a:latin typeface="Arial" charset="0"/>
                <a:ea typeface="MS PGothic" charset="0"/>
                <a:cs typeface="MS PGothic" charset="0"/>
              </a:rPr>
              <a:t>abc</a:t>
            </a:r>
            <a:r>
              <a:rPr lang="en-US">
                <a:latin typeface="Arial" charset="0"/>
                <a:cs typeface="Arial" charset="0"/>
              </a:rPr>
              <a:t>”</a:t>
            </a:r>
            <a:r>
              <a:rPr lang="en-US" altLang="ja-JP">
                <a:latin typeface="Arial" charset="0"/>
                <a:ea typeface="MS PGothic" charset="0"/>
                <a:cs typeface="MS PGothic" charset="0"/>
              </a:rPr>
              <a:t> </a:t>
            </a:r>
            <a:r>
              <a:rPr lang="en-US" altLang="ja-JP" b="0">
                <a:latin typeface="Arial" charset="0"/>
                <a:ea typeface="MS PGothic" charset="0"/>
                <a:cs typeface="MS PGothic" charset="0"/>
              </a:rPr>
              <a:t>is a static semantic error! </a:t>
            </a:r>
          </a:p>
          <a:p>
            <a:endParaRPr lang="en-US" b="0">
              <a:latin typeface="Arial" charset="0"/>
              <a:ea typeface="MS PGothic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B7E160F-EA11-4547-992F-D6BB646D0CD7}" type="slidenum">
              <a:rPr lang="tr-TR" sz="1400">
                <a:cs typeface="Arial" charset="0"/>
              </a:rPr>
              <a:pPr/>
              <a:t>14</a:t>
            </a:fld>
            <a:endParaRPr lang="tr-TR" sz="1400"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467475"/>
            <a:ext cx="39782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Grimson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, J.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Guttag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and C.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Terman</a:t>
            </a:r>
            <a:endParaRPr lang="en-US" dirty="0">
              <a:solidFill>
                <a:schemeClr val="bg1">
                  <a:lumMod val="75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Aspects of languages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  <a:ea typeface="MS PGothic" charset="0"/>
              </a:rPr>
              <a:t>Semantics</a:t>
            </a:r>
            <a:r>
              <a:rPr lang="en-US" b="0">
                <a:solidFill>
                  <a:srgbClr val="FF0000"/>
                </a:solidFill>
                <a:latin typeface="Arial" charset="0"/>
                <a:ea typeface="MS PGothic" charset="0"/>
              </a:rPr>
              <a:t> </a:t>
            </a:r>
            <a:r>
              <a:rPr lang="en-US" b="0">
                <a:latin typeface="Arial" charset="0"/>
                <a:ea typeface="MS PGothic" charset="0"/>
              </a:rPr>
              <a:t>– what is the meaning associated with a syntactically correct string of symbols with no static semantic errors </a:t>
            </a:r>
          </a:p>
          <a:p>
            <a:pPr lvl="1"/>
            <a:r>
              <a:rPr lang="en-US" b="0">
                <a:latin typeface="Arial" charset="0"/>
                <a:cs typeface="Arial" charset="0"/>
              </a:rPr>
              <a:t>English – can be ambiguous</a:t>
            </a:r>
          </a:p>
          <a:p>
            <a:pPr lvl="2"/>
            <a:r>
              <a:rPr lang="en-US" b="0">
                <a:latin typeface="Arial" charset="0"/>
                <a:cs typeface="Arial" charset="0"/>
              </a:rPr>
              <a:t>“</a:t>
            </a:r>
            <a:r>
              <a:rPr lang="en-US" altLang="ja-JP" b="0">
                <a:latin typeface="Arial" charset="0"/>
                <a:ea typeface="MS PGothic" charset="0"/>
                <a:cs typeface="MS PGothic" charset="0"/>
              </a:rPr>
              <a:t>I cannot praise this student too highly</a:t>
            </a:r>
            <a:r>
              <a:rPr lang="en-US" b="0">
                <a:latin typeface="Arial" charset="0"/>
                <a:cs typeface="Arial" charset="0"/>
              </a:rPr>
              <a:t>”</a:t>
            </a:r>
            <a:r>
              <a:rPr lang="en-US" altLang="ja-JP" b="0">
                <a:latin typeface="Arial" charset="0"/>
                <a:ea typeface="MS PGothic" charset="0"/>
                <a:cs typeface="MS PGothic" charset="0"/>
              </a:rPr>
              <a:t> </a:t>
            </a:r>
          </a:p>
          <a:p>
            <a:pPr lvl="2"/>
            <a:r>
              <a:rPr lang="en-US" b="0">
                <a:latin typeface="Arial" charset="0"/>
                <a:cs typeface="Arial" charset="0"/>
              </a:rPr>
              <a:t>“</a:t>
            </a:r>
            <a:r>
              <a:rPr lang="en-US" altLang="ja-JP" b="0">
                <a:latin typeface="Arial" charset="0"/>
                <a:ea typeface="MS PGothic" charset="0"/>
                <a:cs typeface="MS PGothic" charset="0"/>
              </a:rPr>
              <a:t>Yaşlı adamın yüzüne dalgın dalgın baktı.</a:t>
            </a:r>
            <a:r>
              <a:rPr lang="en-US" b="0">
                <a:latin typeface="Arial" charset="0"/>
                <a:cs typeface="Arial" charset="0"/>
              </a:rPr>
              <a:t>”</a:t>
            </a:r>
            <a:endParaRPr lang="en-US" altLang="ja-JP" b="0">
              <a:latin typeface="Arial" charset="0"/>
              <a:ea typeface="MS PGothic" charset="0"/>
              <a:cs typeface="MS PGothic" charset="0"/>
            </a:endParaRPr>
          </a:p>
          <a:p>
            <a:pPr lvl="1"/>
            <a:r>
              <a:rPr lang="en-US" b="0">
                <a:latin typeface="Arial" charset="0"/>
                <a:cs typeface="Arial" charset="0"/>
              </a:rPr>
              <a:t>Programming languages – always has exactly one meaning </a:t>
            </a:r>
          </a:p>
          <a:p>
            <a:pPr lvl="2"/>
            <a:r>
              <a:rPr lang="en-US" b="0">
                <a:latin typeface="Arial" charset="0"/>
                <a:cs typeface="Arial" charset="0"/>
              </a:rPr>
              <a:t>But meaning (or value) may not be what programmer intended </a:t>
            </a:r>
          </a:p>
          <a:p>
            <a:endParaRPr lang="en-US" b="0">
              <a:latin typeface="Arial" charset="0"/>
              <a:ea typeface="MS PGothic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7EEBD9B-FA29-D447-860B-EDBD13F9F248}" type="slidenum">
              <a:rPr lang="tr-TR" sz="1400">
                <a:cs typeface="Arial" charset="0"/>
              </a:rPr>
              <a:pPr/>
              <a:t>15</a:t>
            </a:fld>
            <a:endParaRPr lang="tr-TR" sz="1400"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467475"/>
            <a:ext cx="39782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Grimson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, J.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Guttag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and C.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Terman</a:t>
            </a:r>
            <a:endParaRPr lang="en-US" dirty="0">
              <a:solidFill>
                <a:schemeClr val="bg1">
                  <a:lumMod val="75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Where can things go wrong?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>
                <a:latin typeface="Arial" charset="0"/>
                <a:ea typeface="MS PGothic" charset="0"/>
              </a:rPr>
              <a:t>Syntactic errors </a:t>
            </a:r>
          </a:p>
          <a:p>
            <a:pPr lvl="1"/>
            <a:r>
              <a:rPr lang="en-US" sz="2400" b="0">
                <a:latin typeface="Arial" charset="0"/>
                <a:cs typeface="Arial" charset="0"/>
              </a:rPr>
              <a:t>Common but easily caught by computer </a:t>
            </a:r>
          </a:p>
          <a:p>
            <a:r>
              <a:rPr lang="en-US" sz="2800" b="0">
                <a:latin typeface="Arial" charset="0"/>
                <a:ea typeface="MS PGothic" charset="0"/>
              </a:rPr>
              <a:t>Static semantic errors </a:t>
            </a:r>
          </a:p>
          <a:p>
            <a:pPr lvl="1"/>
            <a:r>
              <a:rPr lang="en-US" sz="2400" b="0">
                <a:latin typeface="Arial" charset="0"/>
                <a:cs typeface="Arial" charset="0"/>
              </a:rPr>
              <a:t>Some languages check carefully before running, others check while interpreting the program </a:t>
            </a:r>
          </a:p>
          <a:p>
            <a:pPr lvl="1"/>
            <a:r>
              <a:rPr lang="en-US" sz="2400" b="0">
                <a:latin typeface="Arial" charset="0"/>
                <a:cs typeface="Arial" charset="0"/>
              </a:rPr>
              <a:t>If not caught, behavior of program unpredictable </a:t>
            </a:r>
          </a:p>
          <a:p>
            <a:r>
              <a:rPr lang="en-US" sz="2800" b="0">
                <a:latin typeface="Arial" charset="0"/>
                <a:ea typeface="MS PGothic" charset="0"/>
              </a:rPr>
              <a:t>Programs don’t have semantic errors, but meaning may not be what was intended</a:t>
            </a:r>
          </a:p>
          <a:p>
            <a:pPr lvl="1"/>
            <a:r>
              <a:rPr lang="en-US" sz="2400" b="0">
                <a:latin typeface="Arial" charset="0"/>
                <a:cs typeface="Arial" charset="0"/>
              </a:rPr>
              <a:t>Crashes (stops running) </a:t>
            </a:r>
          </a:p>
          <a:p>
            <a:pPr lvl="1"/>
            <a:r>
              <a:rPr lang="en-US" sz="2400" b="0">
                <a:latin typeface="Arial" charset="0"/>
                <a:cs typeface="Arial" charset="0"/>
              </a:rPr>
              <a:t>Runs forever</a:t>
            </a:r>
          </a:p>
          <a:p>
            <a:pPr lvl="1"/>
            <a:r>
              <a:rPr lang="en-US" sz="2400" b="0">
                <a:latin typeface="Arial" charset="0"/>
                <a:cs typeface="Arial" charset="0"/>
              </a:rPr>
              <a:t>Produces an answer, but not programmer’s intent </a:t>
            </a:r>
          </a:p>
          <a:p>
            <a:endParaRPr lang="en-US" sz="2800" b="0">
              <a:latin typeface="Arial" charset="0"/>
              <a:ea typeface="MS PGothic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8128AA4-0A10-D542-8FF1-FDBF6FBD4467}" type="slidenum">
              <a:rPr lang="tr-TR" sz="1400">
                <a:cs typeface="Arial" charset="0"/>
              </a:rPr>
              <a:pPr/>
              <a:t>16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Today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915400" cy="52578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rgbClr val="FF0000"/>
                </a:solidFill>
                <a:latin typeface="Arial" charset="0"/>
                <a:ea typeface="MS PGothic" charset="0"/>
              </a:rPr>
              <a:t>Syntax:</a:t>
            </a:r>
            <a:r>
              <a:rPr lang="en-US" sz="2800" b="0">
                <a:latin typeface="Arial" charset="0"/>
                <a:ea typeface="MS PGothic" charset="0"/>
              </a:rPr>
              <a:t> the form or structure of the expressions, statements, and program units</a:t>
            </a:r>
          </a:p>
          <a:p>
            <a:pPr eaLnBrk="1" hangingPunct="1"/>
            <a:r>
              <a:rPr lang="en-US" sz="2800">
                <a:solidFill>
                  <a:srgbClr val="FF0000"/>
                </a:solidFill>
                <a:latin typeface="Arial" charset="0"/>
                <a:ea typeface="MS PGothic" charset="0"/>
              </a:rPr>
              <a:t>Semantics:</a:t>
            </a:r>
            <a:r>
              <a:rPr lang="en-US" sz="2800" b="0">
                <a:latin typeface="Arial" charset="0"/>
                <a:ea typeface="MS PGothic" charset="0"/>
              </a:rPr>
              <a:t> the meaning of the expressions,  statements, and program units</a:t>
            </a:r>
          </a:p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Syntax and semantics provide a language</a:t>
            </a:r>
            <a:r>
              <a:rPr lang="ja-JP" altLang="en-US" sz="2800" b="0">
                <a:latin typeface="Arial" charset="0"/>
                <a:ea typeface="MS PGothic" charset="0"/>
              </a:rPr>
              <a:t>’</a:t>
            </a:r>
            <a:r>
              <a:rPr lang="en-US" altLang="ja-JP" sz="2800" b="0">
                <a:latin typeface="Arial" charset="0"/>
                <a:ea typeface="MS PGothic" charset="0"/>
              </a:rPr>
              <a:t>s definition</a:t>
            </a:r>
          </a:p>
          <a:p>
            <a:pPr lvl="1" eaLnBrk="1" hangingPunct="1"/>
            <a:r>
              <a:rPr lang="en-US" sz="2400" b="0">
                <a:latin typeface="Arial" charset="0"/>
                <a:cs typeface="Arial" charset="0"/>
              </a:rPr>
              <a:t> Users of a language definition</a:t>
            </a:r>
          </a:p>
          <a:p>
            <a:pPr lvl="2" eaLnBrk="1" hangingPunct="1"/>
            <a:r>
              <a:rPr lang="en-US" sz="2000" b="0">
                <a:latin typeface="Arial" charset="0"/>
                <a:cs typeface="Arial" charset="0"/>
              </a:rPr>
              <a:t>Other language designers</a:t>
            </a:r>
          </a:p>
          <a:p>
            <a:pPr lvl="2" eaLnBrk="1" hangingPunct="1"/>
            <a:r>
              <a:rPr lang="en-US" sz="2000" b="0">
                <a:latin typeface="Arial" charset="0"/>
                <a:cs typeface="Arial" charset="0"/>
              </a:rPr>
              <a:t>Implementers</a:t>
            </a:r>
          </a:p>
          <a:p>
            <a:pPr lvl="2" eaLnBrk="1" hangingPunct="1"/>
            <a:r>
              <a:rPr lang="en-US" sz="2000" b="0">
                <a:latin typeface="Arial" charset="0"/>
                <a:cs typeface="Arial" charset="0"/>
              </a:rPr>
              <a:t>Programmers (the users of the language)</a:t>
            </a:r>
          </a:p>
        </p:txBody>
      </p:sp>
      <p:sp>
        <p:nvSpPr>
          <p:cNvPr id="378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6688290-439B-D546-B164-21A69DCCC5FF}" type="slidenum">
              <a:rPr lang="tr-TR" sz="1400">
                <a:cs typeface="Arial" charset="0"/>
              </a:rPr>
              <a:pPr/>
              <a:t>17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>
                <a:ea typeface="+mj-ea"/>
              </a:rPr>
              <a:t>Example: Syntax and</a:t>
            </a:r>
            <a:r>
              <a:rPr lang="tr-TR" sz="3600" smtClean="0">
                <a:ea typeface="+mj-ea"/>
              </a:rPr>
              <a:t> </a:t>
            </a:r>
            <a:r>
              <a:rPr lang="en-US" sz="3600" smtClean="0">
                <a:ea typeface="+mj-ea"/>
              </a:rPr>
              <a:t>Semantics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378325"/>
          </a:xfrm>
        </p:spPr>
        <p:txBody>
          <a:bodyPr/>
          <a:lstStyle/>
          <a:p>
            <a:pPr eaLnBrk="1" hangingPunct="1">
              <a:defRPr/>
            </a:pPr>
            <a:r>
              <a:rPr lang="en-US" b="0" dirty="0" smtClean="0">
                <a:latin typeface="Courier New" charset="0"/>
                <a:ea typeface="+mn-ea"/>
              </a:rPr>
              <a:t>while</a:t>
            </a:r>
            <a:r>
              <a:rPr lang="en-US" dirty="0" smtClean="0">
                <a:ea typeface="+mn-ea"/>
              </a:rPr>
              <a:t> </a:t>
            </a:r>
            <a:r>
              <a:rPr lang="en-US" b="0" dirty="0" smtClean="0">
                <a:ea typeface="+mn-ea"/>
              </a:rPr>
              <a:t>statement in Java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syntax:</a:t>
            </a:r>
            <a:r>
              <a:rPr lang="en-US" dirty="0" smtClean="0">
                <a:ea typeface="+mn-ea"/>
              </a:rPr>
              <a:t> </a:t>
            </a:r>
            <a:r>
              <a:rPr lang="en-US" b="0" dirty="0" smtClean="0">
                <a:latin typeface="Courier New" charset="0"/>
                <a:ea typeface="+mn-ea"/>
              </a:rPr>
              <a:t>while</a:t>
            </a:r>
            <a:r>
              <a:rPr lang="en-US" dirty="0" smtClean="0">
                <a:ea typeface="+mn-ea"/>
              </a:rPr>
              <a:t> </a:t>
            </a:r>
            <a:r>
              <a:rPr lang="en-US" dirty="0" smtClean="0">
                <a:latin typeface="Courier New" charset="0"/>
                <a:ea typeface="+mn-ea"/>
              </a:rPr>
              <a:t>(</a:t>
            </a:r>
            <a:r>
              <a:rPr lang="en-US" dirty="0" smtClean="0">
                <a:ea typeface="+mn-ea"/>
              </a:rPr>
              <a:t>&lt;</a:t>
            </a:r>
            <a:r>
              <a:rPr lang="en-US" i="1" dirty="0" err="1" smtClean="0">
                <a:ea typeface="+mn-ea"/>
              </a:rPr>
              <a:t>boolean_expr</a:t>
            </a:r>
            <a:r>
              <a:rPr lang="en-US" dirty="0" smtClean="0">
                <a:ea typeface="+mn-ea"/>
              </a:rPr>
              <a:t>&gt;</a:t>
            </a:r>
            <a:r>
              <a:rPr lang="en-US" dirty="0" smtClean="0">
                <a:latin typeface="Courier New" charset="0"/>
                <a:ea typeface="+mn-ea"/>
              </a:rPr>
              <a:t>)</a:t>
            </a:r>
            <a:r>
              <a:rPr lang="en-US" dirty="0" smtClean="0">
                <a:ea typeface="+mn-ea"/>
              </a:rPr>
              <a:t> 					     &lt;</a:t>
            </a:r>
            <a:r>
              <a:rPr lang="en-US" i="1" dirty="0" smtClean="0">
                <a:ea typeface="+mn-ea"/>
              </a:rPr>
              <a:t>statement</a:t>
            </a:r>
            <a:r>
              <a:rPr lang="en-US" dirty="0" smtClean="0">
                <a:ea typeface="+mn-ea"/>
              </a:rPr>
              <a:t>&gt;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semantics:</a:t>
            </a:r>
            <a:r>
              <a:rPr lang="en-US" dirty="0" smtClean="0">
                <a:ea typeface="+mn-ea"/>
              </a:rPr>
              <a:t> </a:t>
            </a:r>
            <a:r>
              <a:rPr lang="en-US" b="0" dirty="0" smtClean="0">
                <a:ea typeface="+mn-ea"/>
              </a:rPr>
              <a:t>when</a:t>
            </a:r>
            <a:r>
              <a:rPr lang="en-US" dirty="0" smtClean="0">
                <a:ea typeface="+mn-ea"/>
              </a:rPr>
              <a:t> </a:t>
            </a:r>
            <a:r>
              <a:rPr lang="en-US" i="1" dirty="0" err="1" smtClean="0">
                <a:ea typeface="+mn-ea"/>
              </a:rPr>
              <a:t>boolean_expr</a:t>
            </a:r>
            <a:r>
              <a:rPr lang="en-US" dirty="0" smtClean="0">
                <a:ea typeface="+mn-ea"/>
              </a:rPr>
              <a:t> </a:t>
            </a:r>
            <a:r>
              <a:rPr lang="en-US" b="0" dirty="0" smtClean="0">
                <a:ea typeface="+mn-ea"/>
              </a:rPr>
              <a:t>is true, </a:t>
            </a:r>
            <a:r>
              <a:rPr lang="en-US" b="0" i="1" dirty="0" smtClean="0">
                <a:ea typeface="+mn-ea"/>
              </a:rPr>
              <a:t>statement</a:t>
            </a:r>
            <a:r>
              <a:rPr lang="en-US" b="0" dirty="0" smtClean="0">
                <a:ea typeface="+mn-ea"/>
              </a:rPr>
              <a:t> will be executed</a:t>
            </a:r>
          </a:p>
          <a:p>
            <a:pPr eaLnBrk="1" hangingPunct="1">
              <a:defRPr/>
            </a:pPr>
            <a:endParaRPr lang="en-US" dirty="0" smtClean="0">
              <a:ea typeface="+mn-ea"/>
            </a:endParaRPr>
          </a:p>
          <a:p>
            <a:pPr eaLnBrk="1" hangingPunct="1">
              <a:defRPr/>
            </a:pPr>
            <a:r>
              <a:rPr lang="en-US" b="0" i="1" dirty="0" smtClean="0">
                <a:ea typeface="+mn-ea"/>
              </a:rPr>
              <a:t>The meaning of a statement should be clear from its syntax (Why?)</a:t>
            </a:r>
          </a:p>
        </p:txBody>
      </p:sp>
      <p:sp>
        <p:nvSpPr>
          <p:cNvPr id="3993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7458645-C85A-F14D-9F70-9243B5031E97}" type="slidenum">
              <a:rPr lang="tr-TR" sz="1400">
                <a:cs typeface="Arial" charset="0"/>
              </a:rPr>
              <a:pPr/>
              <a:t>18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88925"/>
            <a:ext cx="8683625" cy="428625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sz="3600" smtClean="0">
                <a:ea typeface="+mj-ea"/>
              </a:rPr>
              <a:t> Describing Syntax: Terminology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3987800"/>
          </a:xfrm>
        </p:spPr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  <a:latin typeface="Arial" charset="0"/>
                <a:ea typeface="MS PGothic" charset="0"/>
              </a:rPr>
              <a:t>Alphabet</a:t>
            </a:r>
            <a:r>
              <a:rPr lang="en-US" b="0" i="1">
                <a:solidFill>
                  <a:srgbClr val="FF0000"/>
                </a:solidFill>
                <a:latin typeface="Arial" charset="0"/>
                <a:ea typeface="MS PGothic" charset="0"/>
              </a:rPr>
              <a:t>:</a:t>
            </a:r>
            <a:r>
              <a:rPr lang="en-US" b="0">
                <a:latin typeface="Arial" charset="0"/>
                <a:ea typeface="MS PGothic" charset="0"/>
              </a:rPr>
              <a:t> Σ, All strings: Σ* </a:t>
            </a:r>
          </a:p>
          <a:p>
            <a:pPr eaLnBrk="1" hangingPunct="1">
              <a:buFontTx/>
              <a:buNone/>
            </a:pPr>
            <a:endParaRPr lang="en-US" b="0">
              <a:latin typeface="Arial" charset="0"/>
              <a:ea typeface="MS PGothic" charset="0"/>
            </a:endParaRPr>
          </a:p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A </a:t>
            </a:r>
            <a:r>
              <a:rPr lang="en-US" i="1">
                <a:solidFill>
                  <a:srgbClr val="FF0000"/>
                </a:solidFill>
                <a:latin typeface="Arial" charset="0"/>
                <a:ea typeface="MS PGothic" charset="0"/>
              </a:rPr>
              <a:t>sentence</a:t>
            </a:r>
            <a:r>
              <a:rPr lang="en-US" b="0" i="1">
                <a:latin typeface="Arial" charset="0"/>
                <a:ea typeface="MS PGothic" charset="0"/>
              </a:rPr>
              <a:t> </a:t>
            </a:r>
            <a:r>
              <a:rPr lang="en-US" b="0">
                <a:latin typeface="Arial" charset="0"/>
                <a:ea typeface="MS PGothic" charset="0"/>
              </a:rPr>
              <a:t>is a string of characters over some alphabet</a:t>
            </a:r>
          </a:p>
          <a:p>
            <a:pPr eaLnBrk="1" hangingPunct="1">
              <a:buFontTx/>
              <a:buNone/>
            </a:pPr>
            <a:endParaRPr lang="en-US" b="0">
              <a:latin typeface="Arial" charset="0"/>
              <a:ea typeface="MS PGothic" charset="0"/>
            </a:endParaRPr>
          </a:p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A </a:t>
            </a:r>
            <a:r>
              <a:rPr lang="en-US" i="1">
                <a:solidFill>
                  <a:srgbClr val="FF0000"/>
                </a:solidFill>
                <a:latin typeface="Arial" charset="0"/>
                <a:ea typeface="MS PGothic" charset="0"/>
              </a:rPr>
              <a:t>language</a:t>
            </a:r>
            <a:r>
              <a:rPr lang="en-US" b="0">
                <a:latin typeface="Arial" charset="0"/>
                <a:ea typeface="MS PGothic" charset="0"/>
              </a:rPr>
              <a:t> is a set of sentences, L ⊆ Σ*</a:t>
            </a:r>
          </a:p>
          <a:p>
            <a:pPr eaLnBrk="1" hangingPunct="1">
              <a:buFontTx/>
              <a:buNone/>
            </a:pPr>
            <a:endParaRPr lang="en-US" b="0">
              <a:latin typeface="Arial" charset="0"/>
              <a:ea typeface="MS PGothic" charset="0"/>
            </a:endParaRPr>
          </a:p>
        </p:txBody>
      </p:sp>
      <p:sp>
        <p:nvSpPr>
          <p:cNvPr id="419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ECA3AC5-04E7-1641-9BA7-6AD2CEB43395}" type="slidenum">
              <a:rPr lang="tr-TR" sz="1400">
                <a:cs typeface="Arial" charset="0"/>
              </a:rPr>
              <a:pPr/>
              <a:t>19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Today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0" dirty="0" smtClean="0">
                <a:ea typeface="+mn-ea"/>
              </a:rPr>
              <a:t>Implementation Methods</a:t>
            </a:r>
          </a:p>
          <a:p>
            <a:pPr>
              <a:defRPr/>
            </a:pPr>
            <a:r>
              <a:rPr lang="en-US" sz="2800" b="0" dirty="0" smtClean="0">
                <a:ea typeface="+mn-ea"/>
              </a:rPr>
              <a:t>Describing Syntax and Semantics (Chapter 3)</a:t>
            </a:r>
            <a:endParaRPr lang="en-US" sz="2800" b="0" dirty="0">
              <a:ea typeface="+mn-ea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BB85F54-762F-5241-8B6D-27B36E57A480}" type="slidenum">
              <a:rPr lang="tr-TR" sz="1400">
                <a:cs typeface="Arial" charset="0"/>
              </a:rPr>
              <a:pPr/>
              <a:t>2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Describing Syntax: Terminology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86288"/>
          </a:xfrm>
        </p:spPr>
        <p:txBody>
          <a:bodyPr/>
          <a:lstStyle/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A </a:t>
            </a:r>
            <a:r>
              <a:rPr lang="en-US" i="1">
                <a:solidFill>
                  <a:srgbClr val="FF0000"/>
                </a:solidFill>
                <a:latin typeface="Arial" charset="0"/>
                <a:ea typeface="MS PGothic" charset="0"/>
              </a:rPr>
              <a:t>language</a:t>
            </a:r>
            <a:r>
              <a:rPr lang="en-US" b="0">
                <a:latin typeface="Arial" charset="0"/>
                <a:ea typeface="MS PGothic" charset="0"/>
              </a:rPr>
              <a:t> is a set of sentences</a:t>
            </a:r>
          </a:p>
          <a:p>
            <a:pPr lvl="1" eaLnBrk="1" hangingPunct="1"/>
            <a:r>
              <a:rPr lang="en-US" b="0">
                <a:latin typeface="Arial" charset="0"/>
                <a:cs typeface="Arial" charset="0"/>
              </a:rPr>
              <a:t>Natural languages: English, Turkish, …</a:t>
            </a:r>
          </a:p>
          <a:p>
            <a:pPr lvl="1" eaLnBrk="1" hangingPunct="1"/>
            <a:r>
              <a:rPr lang="en-US" b="0">
                <a:latin typeface="Arial" charset="0"/>
                <a:cs typeface="Arial" charset="0"/>
              </a:rPr>
              <a:t>Programming languages: C, Fortran, Java,…</a:t>
            </a:r>
          </a:p>
          <a:p>
            <a:pPr lvl="1" eaLnBrk="1" hangingPunct="1"/>
            <a:r>
              <a:rPr lang="en-US" b="0">
                <a:latin typeface="Arial" charset="0"/>
                <a:cs typeface="Arial" charset="0"/>
              </a:rPr>
              <a:t>Formal languages: a*b*, 0</a:t>
            </a:r>
            <a:r>
              <a:rPr lang="en-US" b="0" baseline="30000">
                <a:latin typeface="Arial" charset="0"/>
                <a:cs typeface="Arial" charset="0"/>
              </a:rPr>
              <a:t>n</a:t>
            </a:r>
            <a:r>
              <a:rPr lang="en-US" b="0">
                <a:latin typeface="Arial" charset="0"/>
                <a:cs typeface="Arial" charset="0"/>
              </a:rPr>
              <a:t>1</a:t>
            </a:r>
            <a:r>
              <a:rPr lang="en-US" b="0" baseline="30000">
                <a:latin typeface="Arial" charset="0"/>
                <a:cs typeface="Arial" charset="0"/>
              </a:rPr>
              <a:t>n</a:t>
            </a:r>
          </a:p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String of the language:</a:t>
            </a:r>
          </a:p>
          <a:p>
            <a:pPr lvl="1" eaLnBrk="1" hangingPunct="1"/>
            <a:r>
              <a:rPr lang="en-US" b="0">
                <a:latin typeface="Arial" charset="0"/>
                <a:cs typeface="Arial" charset="0"/>
              </a:rPr>
              <a:t>Sentences</a:t>
            </a:r>
          </a:p>
          <a:p>
            <a:pPr lvl="1" eaLnBrk="1" hangingPunct="1"/>
            <a:r>
              <a:rPr lang="en-US" b="0">
                <a:latin typeface="Arial" charset="0"/>
                <a:cs typeface="Arial" charset="0"/>
              </a:rPr>
              <a:t>Program statements</a:t>
            </a:r>
          </a:p>
          <a:p>
            <a:pPr lvl="1" eaLnBrk="1" hangingPunct="1"/>
            <a:r>
              <a:rPr lang="en-US" b="0">
                <a:latin typeface="Arial" charset="0"/>
                <a:cs typeface="Arial" charset="0"/>
              </a:rPr>
              <a:t>Words (aaaaabb, 000111) </a:t>
            </a:r>
          </a:p>
          <a:p>
            <a:pPr lvl="1" eaLnBrk="1" hangingPunct="1">
              <a:buFontTx/>
              <a:buNone/>
            </a:pPr>
            <a:endParaRPr lang="en-US" b="0" baseline="30000">
              <a:latin typeface="Arial" charset="0"/>
              <a:cs typeface="Arial" charset="0"/>
            </a:endParaRPr>
          </a:p>
        </p:txBody>
      </p:sp>
      <p:sp>
        <p:nvSpPr>
          <p:cNvPr id="4403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415216D-D60D-2343-8720-3DE71F6EEE30}" type="slidenum">
              <a:rPr lang="tr-TR" sz="1400">
                <a:cs typeface="Arial" charset="0"/>
              </a:rPr>
              <a:pPr/>
              <a:t>20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Lexemes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344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0" dirty="0" smtClean="0">
                <a:ea typeface="+mn-ea"/>
              </a:rPr>
              <a:t>A</a:t>
            </a:r>
            <a:r>
              <a:rPr lang="en-US" sz="2800" b="0" i="1" dirty="0" smtClean="0">
                <a:ea typeface="+mn-ea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ea typeface="+mn-ea"/>
              </a:rPr>
              <a:t>lexeme</a:t>
            </a:r>
            <a:r>
              <a:rPr lang="en-US" sz="2800" b="0" i="1" dirty="0" smtClean="0">
                <a:ea typeface="+mn-ea"/>
              </a:rPr>
              <a:t> </a:t>
            </a:r>
            <a:r>
              <a:rPr lang="en-US" sz="2800" b="0" dirty="0" smtClean="0">
                <a:ea typeface="+mn-ea"/>
              </a:rPr>
              <a:t>is the lowest level syntactic unit of a language (e.g.,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dirty="0" smtClean="0">
                <a:latin typeface="Courier New" charset="0"/>
                <a:ea typeface="+mn-ea"/>
              </a:rPr>
              <a:t>*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smtClean="0">
                <a:latin typeface="Courier New" charset="0"/>
                <a:ea typeface="+mn-ea"/>
              </a:rPr>
              <a:t>sum, begin</a:t>
            </a:r>
            <a:r>
              <a:rPr lang="en-US" sz="2800" b="0" dirty="0" smtClean="0"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sz="2800" b="0" dirty="0" smtClean="0">
                <a:ea typeface="+mn-ea"/>
              </a:rPr>
              <a:t>Lower level constructs are given not by the syntax but  by  lexical  specifications.</a:t>
            </a:r>
          </a:p>
          <a:p>
            <a:pPr eaLnBrk="1" hangingPunct="1">
              <a:defRPr/>
            </a:pPr>
            <a:r>
              <a:rPr lang="en-US" sz="2800" b="0" dirty="0" smtClean="0">
                <a:ea typeface="+mn-ea"/>
              </a:rPr>
              <a:t>Examples: identifiers, constants, operators, special words.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smtClean="0">
                <a:latin typeface="Courier New" charset="0"/>
              </a:rPr>
              <a:t>total, </a:t>
            </a:r>
            <a:r>
              <a:rPr lang="en-US" sz="2400" dirty="0" err="1" smtClean="0">
                <a:latin typeface="Courier New" charset="0"/>
              </a:rPr>
              <a:t>sum_of_products</a:t>
            </a:r>
            <a:r>
              <a:rPr lang="en-US" sz="2400" dirty="0" smtClean="0">
                <a:latin typeface="Courier New" charset="0"/>
              </a:rPr>
              <a:t>, 1254, ++, ( :</a:t>
            </a:r>
          </a:p>
          <a:p>
            <a:pPr eaLnBrk="1" hangingPunct="1">
              <a:defRPr/>
            </a:pPr>
            <a:r>
              <a:rPr lang="en-US" sz="2800" b="0" dirty="0" smtClean="0">
                <a:ea typeface="+mn-ea"/>
              </a:rPr>
              <a:t>So, a language is considered as </a:t>
            </a:r>
            <a:r>
              <a:rPr lang="en-US" sz="2800" dirty="0" smtClean="0">
                <a:solidFill>
                  <a:srgbClr val="FF0000"/>
                </a:solidFill>
                <a:ea typeface="+mn-ea"/>
              </a:rPr>
              <a:t>a set of strings of lexemes</a:t>
            </a:r>
            <a:r>
              <a:rPr lang="en-US" sz="2800" b="0" dirty="0" smtClean="0">
                <a:ea typeface="+mn-ea"/>
              </a:rPr>
              <a:t> rather than strings of chars.</a:t>
            </a:r>
          </a:p>
        </p:txBody>
      </p:sp>
      <p:sp>
        <p:nvSpPr>
          <p:cNvPr id="4608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CFAD6CA-F300-F94D-809F-3B9A1ED65354}" type="slidenum">
              <a:rPr lang="tr-TR" sz="1400">
                <a:cs typeface="Arial" charset="0"/>
              </a:rPr>
              <a:pPr/>
              <a:t>21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Token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4786313"/>
          </a:xfrm>
        </p:spPr>
        <p:txBody>
          <a:bodyPr/>
          <a:lstStyle/>
          <a:p>
            <a:pPr eaLnBrk="1" hangingPunct="1">
              <a:defRPr/>
            </a:pPr>
            <a:r>
              <a:rPr lang="en-US" b="0" dirty="0" smtClean="0">
                <a:ea typeface="+mn-ea"/>
              </a:rPr>
              <a:t>A </a:t>
            </a:r>
            <a:r>
              <a:rPr lang="en-US" i="1" dirty="0" smtClean="0">
                <a:solidFill>
                  <a:srgbClr val="FF0000"/>
                </a:solidFill>
                <a:ea typeface="+mn-ea"/>
              </a:rPr>
              <a:t>token</a:t>
            </a:r>
            <a:r>
              <a:rPr lang="en-US" b="0" i="1" dirty="0" smtClean="0">
                <a:ea typeface="+mn-ea"/>
              </a:rPr>
              <a:t> </a:t>
            </a:r>
            <a:r>
              <a:rPr lang="en-US" b="0" dirty="0" smtClean="0">
                <a:ea typeface="+mn-ea"/>
              </a:rPr>
              <a:t>of  a  language is a category of lexemes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</a:rPr>
              <a:t>For example, </a:t>
            </a:r>
            <a:r>
              <a:rPr lang="en-US" i="1" dirty="0" smtClean="0">
                <a:ea typeface="+mn-ea"/>
              </a:rPr>
              <a:t>identifier</a:t>
            </a:r>
            <a:r>
              <a:rPr lang="en-US" b="0" dirty="0" smtClean="0">
                <a:ea typeface="+mn-ea"/>
              </a:rPr>
              <a:t> is a token which may have lexemes, or instances, </a:t>
            </a:r>
            <a:r>
              <a:rPr lang="en-US" b="0" dirty="0" smtClean="0">
                <a:latin typeface="Courier New" charset="0"/>
                <a:ea typeface="+mn-ea"/>
              </a:rPr>
              <a:t>sum</a:t>
            </a:r>
            <a:r>
              <a:rPr lang="en-US" b="0" dirty="0" smtClean="0">
                <a:ea typeface="+mn-ea"/>
              </a:rPr>
              <a:t> and </a:t>
            </a:r>
            <a:r>
              <a:rPr lang="en-US" b="0" dirty="0" smtClean="0">
                <a:latin typeface="Courier New" charset="0"/>
                <a:ea typeface="+mn-ea"/>
              </a:rPr>
              <a:t>total</a:t>
            </a:r>
          </a:p>
        </p:txBody>
      </p:sp>
      <p:sp>
        <p:nvSpPr>
          <p:cNvPr id="4813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72F55B4-3AB9-F04B-B511-9A6B110EDF6F}" type="slidenum">
              <a:rPr lang="tr-TR" sz="1400">
                <a:cs typeface="Arial" charset="0"/>
              </a:rPr>
              <a:pPr/>
              <a:t>22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63976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ea typeface="+mj-ea"/>
              </a:rPr>
              <a:t>Example in Java Language</a:t>
            </a:r>
          </a:p>
        </p:txBody>
      </p:sp>
      <p:pic>
        <p:nvPicPr>
          <p:cNvPr id="28715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200"/>
            <a:ext cx="5043488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 Box 44"/>
          <p:cNvSpPr txBox="1">
            <a:spLocks noChangeArrowheads="1"/>
          </p:cNvSpPr>
          <p:nvPr/>
        </p:nvSpPr>
        <p:spPr bwMode="auto">
          <a:xfrm>
            <a:off x="228600" y="1143000"/>
            <a:ext cx="3652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FF"/>
                </a:solidFill>
                <a:latin typeface="Courier New" charset="0"/>
                <a:cs typeface="Arial" charset="0"/>
              </a:rPr>
              <a:t>x = (y+3.1) * z_5 ;</a:t>
            </a:r>
          </a:p>
        </p:txBody>
      </p:sp>
      <p:sp>
        <p:nvSpPr>
          <p:cNvPr id="501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887C5C5-7C69-914E-887D-0A3A4050C80B}" type="slidenum">
              <a:rPr lang="tr-TR" sz="1400">
                <a:cs typeface="Arial" charset="0"/>
              </a:rPr>
              <a:pPr/>
              <a:t>23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Describing Syntax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281488"/>
          </a:xfrm>
        </p:spPr>
        <p:txBody>
          <a:bodyPr/>
          <a:lstStyle/>
          <a:p>
            <a:pPr eaLnBrk="1" hangingPunct="1"/>
            <a:r>
              <a:rPr lang="en-US" b="0" i="1">
                <a:latin typeface="Arial" charset="0"/>
                <a:ea typeface="MS PGothic" charset="0"/>
              </a:rPr>
              <a:t>Higher level constructs are given by syntax rules.</a:t>
            </a:r>
            <a:r>
              <a:rPr lang="en-US" b="0">
                <a:latin typeface="Arial" charset="0"/>
                <a:ea typeface="MS PGothic" charset="0"/>
              </a:rPr>
              <a:t> </a:t>
            </a:r>
            <a:endParaRPr lang="en-US" b="0" i="1">
              <a:solidFill>
                <a:srgbClr val="FF0000"/>
              </a:solidFill>
              <a:latin typeface="Arial" charset="0"/>
              <a:ea typeface="MS PGothic" charset="0"/>
            </a:endParaRPr>
          </a:p>
          <a:p>
            <a:pPr eaLnBrk="1" hangingPunct="1"/>
            <a:r>
              <a:rPr lang="en-US" i="1">
                <a:solidFill>
                  <a:srgbClr val="FF0000"/>
                </a:solidFill>
                <a:latin typeface="Arial" charset="0"/>
                <a:ea typeface="MS PGothic" charset="0"/>
              </a:rPr>
              <a:t>Syntax rules</a:t>
            </a:r>
            <a:r>
              <a:rPr lang="en-US" b="0">
                <a:latin typeface="Arial" charset="0"/>
                <a:ea typeface="MS PGothic" charset="0"/>
              </a:rPr>
              <a:t> specify which strings from Σ* are in the language</a:t>
            </a:r>
          </a:p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Examples: organization of the program, loop structures, assignment, expressions, subprogram definitions, and calls.</a:t>
            </a:r>
          </a:p>
          <a:p>
            <a:pPr eaLnBrk="1" hangingPunct="1">
              <a:buFontTx/>
              <a:buNone/>
            </a:pPr>
            <a:endParaRPr lang="en-US" b="0">
              <a:latin typeface="Arial" charset="0"/>
              <a:ea typeface="MS PGothic" charset="0"/>
            </a:endParaRPr>
          </a:p>
        </p:txBody>
      </p:sp>
      <p:sp>
        <p:nvSpPr>
          <p:cNvPr id="5222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695A6CD-F268-2142-A91D-78777F349BA7}" type="slidenum">
              <a:rPr lang="tr-TR" sz="1400">
                <a:cs typeface="Arial" charset="0"/>
              </a:rPr>
              <a:pPr/>
              <a:t>24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Elements of Syntax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81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 smtClean="0">
                <a:ea typeface="+mn-ea"/>
              </a:rPr>
              <a:t>An alphabet of symbols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 smtClean="0">
                <a:ea typeface="+mn-ea"/>
              </a:rPr>
              <a:t>Symbols are </a:t>
            </a:r>
            <a:r>
              <a:rPr lang="en-US" sz="2800" b="0" dirty="0" smtClean="0">
                <a:solidFill>
                  <a:srgbClr val="FF0000"/>
                </a:solidFill>
                <a:ea typeface="+mn-ea"/>
              </a:rPr>
              <a:t>terminal</a:t>
            </a:r>
            <a:r>
              <a:rPr lang="en-US" sz="2800" b="0" dirty="0" smtClean="0">
                <a:ea typeface="+mn-ea"/>
              </a:rPr>
              <a:t> and </a:t>
            </a:r>
            <a:r>
              <a:rPr lang="en-US" sz="2800" b="0" dirty="0" smtClean="0">
                <a:solidFill>
                  <a:srgbClr val="FF0000"/>
                </a:solidFill>
                <a:ea typeface="+mn-ea"/>
              </a:rPr>
              <a:t>non-terminal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0" dirty="0" smtClean="0">
                <a:solidFill>
                  <a:srgbClr val="FF0000"/>
                </a:solidFill>
              </a:rPr>
              <a:t>Terminals</a:t>
            </a:r>
            <a:r>
              <a:rPr lang="en-US" sz="2400" b="0" dirty="0" smtClean="0"/>
              <a:t> cannot be broken down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0" dirty="0" smtClean="0">
                <a:solidFill>
                  <a:srgbClr val="FF0000"/>
                </a:solidFill>
              </a:rPr>
              <a:t>Non-terminals</a:t>
            </a:r>
            <a:r>
              <a:rPr lang="en-US" sz="2400" b="0" dirty="0" smtClean="0"/>
              <a:t> can be broken down further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 smtClean="0">
                <a:ea typeface="+mn-ea"/>
              </a:rPr>
              <a:t>Grammar rules that express how symbols are combined to make legal sentences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 smtClean="0">
                <a:ea typeface="+mn-ea"/>
              </a:rPr>
              <a:t>Rules are of the general form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>
                <a:ea typeface="+mn-ea"/>
              </a:rPr>
              <a:t>	</a:t>
            </a:r>
            <a:r>
              <a:rPr lang="en-US" sz="2400" b="0" dirty="0" smtClean="0">
                <a:latin typeface="Courier New" charset="0"/>
                <a:ea typeface="+mn-ea"/>
              </a:rPr>
              <a:t>non-terminal symbol ::= list of zero or more terminals or non-terminals</a:t>
            </a:r>
            <a:endParaRPr lang="en-US" sz="2800" b="0" dirty="0" smtClean="0">
              <a:latin typeface="Courier New" charset="0"/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 smtClean="0">
                <a:ea typeface="+mn-ea"/>
              </a:rPr>
              <a:t>One uses rules to recognize (parse) or generate legal sentences</a:t>
            </a:r>
          </a:p>
        </p:txBody>
      </p:sp>
      <p:sp>
        <p:nvSpPr>
          <p:cNvPr id="5427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6BF2BF4-CE83-6941-BECC-46F2902C7D43}" type="slidenum">
              <a:rPr lang="tr-TR" sz="1400">
                <a:cs typeface="Arial" charset="0"/>
              </a:rPr>
              <a:pPr/>
              <a:t>25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153400" cy="11430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Formal Definition of Languages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534400" cy="42687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</a:rPr>
              <a:t>Recognizers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0" dirty="0" smtClean="0">
                <a:ea typeface="Arial" pitchFamily="34" charset="0"/>
              </a:rPr>
              <a:t>A recognition device reads input strings over the alphabet of the language and decides whether the input strings belong to the language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0" dirty="0" smtClean="0">
                <a:ea typeface="Arial" pitchFamily="34" charset="0"/>
              </a:rPr>
              <a:t>Example: syntax analysis part of a compiler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ea typeface="Arial" pitchFamily="34" charset="0"/>
              </a:rPr>
              <a:t> 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</a:rPr>
              <a:t>Generators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0" dirty="0" smtClean="0">
                <a:ea typeface="Arial" pitchFamily="34" charset="0"/>
              </a:rPr>
              <a:t>A device that generates sentences of a language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0" dirty="0" smtClean="0">
                <a:ea typeface="Arial" pitchFamily="34" charset="0"/>
              </a:rPr>
              <a:t>One can determine if the syntax of a particular sentence is syntactically correct by comparing it to the structure of the generator</a:t>
            </a:r>
          </a:p>
        </p:txBody>
      </p:sp>
      <p:sp>
        <p:nvSpPr>
          <p:cNvPr id="5632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15D9219-EDE4-8141-A1E1-1BB520DAD12F}" type="slidenum">
              <a:rPr lang="tr-TR" sz="1400">
                <a:cs typeface="Arial" charset="0"/>
              </a:rPr>
              <a:pPr/>
              <a:t>26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9144000" cy="11430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sz="3600" dirty="0" smtClean="0">
                <a:ea typeface="+mj-ea"/>
              </a:rPr>
              <a:t>Formal Methods of Describing Syntax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839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</a:rPr>
              <a:t>Grammars: formal language-generation mechanisms.</a:t>
            </a:r>
          </a:p>
          <a:p>
            <a:r>
              <a:rPr lang="en-US" sz="2800" b="0" dirty="0" smtClean="0"/>
              <a:t>In </a:t>
            </a:r>
            <a:r>
              <a:rPr lang="en-US" sz="2800" b="0" dirty="0"/>
              <a:t>the mid-1950s, Chomsky, </a:t>
            </a:r>
            <a:r>
              <a:rPr lang="en-US" sz="2800" b="0" dirty="0" smtClean="0"/>
              <a:t>described</a:t>
            </a:r>
            <a:r>
              <a:rPr lang="en-US" sz="2800" b="0" dirty="0"/>
              <a:t> </a:t>
            </a:r>
            <a:r>
              <a:rPr lang="en-US" sz="2800" b="0" dirty="0" smtClean="0"/>
              <a:t>four </a:t>
            </a:r>
            <a:r>
              <a:rPr lang="en-US" sz="2800" b="0" dirty="0"/>
              <a:t>classes of generative devices (</a:t>
            </a:r>
            <a:r>
              <a:rPr lang="en-US" sz="2800" b="0" dirty="0" smtClean="0"/>
              <a:t>or grammars) </a:t>
            </a:r>
            <a:r>
              <a:rPr lang="en-US" sz="2800" b="0" dirty="0"/>
              <a:t>that define four classes </a:t>
            </a:r>
            <a:r>
              <a:rPr lang="en-US" sz="2800" b="0" dirty="0" smtClean="0"/>
              <a:t>of languages. </a:t>
            </a:r>
          </a:p>
          <a:p>
            <a:pPr lvl="1"/>
            <a:r>
              <a:rPr lang="en-US" sz="2400" b="0" dirty="0" smtClean="0"/>
              <a:t>Two </a:t>
            </a:r>
            <a:r>
              <a:rPr lang="en-US" sz="2400" b="0" dirty="0"/>
              <a:t>of these grammar classes, </a:t>
            </a:r>
            <a:r>
              <a:rPr lang="en-US" sz="2400" b="0" dirty="0" smtClean="0"/>
              <a:t>named context</a:t>
            </a:r>
            <a:r>
              <a:rPr lang="en-US" sz="2400" b="0" dirty="0"/>
              <a:t>-free  and regular,  turned out to be useful for describing the syntax </a:t>
            </a:r>
            <a:r>
              <a:rPr lang="en-US" sz="2400" b="0" dirty="0" smtClean="0"/>
              <a:t>of programming </a:t>
            </a:r>
            <a:r>
              <a:rPr lang="en-US" sz="2400" b="0" dirty="0"/>
              <a:t>languages. </a:t>
            </a:r>
            <a:endParaRPr lang="en-US" sz="2400" b="0" dirty="0" smtClean="0"/>
          </a:p>
          <a:p>
            <a:pPr lvl="1"/>
            <a:r>
              <a:rPr lang="en-US" sz="2400" b="0" dirty="0" smtClean="0">
                <a:solidFill>
                  <a:srgbClr val="FF0000"/>
                </a:solidFill>
              </a:rPr>
              <a:t>Regular grammars: </a:t>
            </a:r>
            <a:r>
              <a:rPr lang="en-US" sz="2400" b="0" dirty="0" smtClean="0"/>
              <a:t>The </a:t>
            </a:r>
            <a:r>
              <a:rPr lang="en-US" sz="2400" b="0" dirty="0"/>
              <a:t>forms of the tokens of programming </a:t>
            </a:r>
            <a:r>
              <a:rPr lang="en-US" sz="2400" b="0" dirty="0" smtClean="0"/>
              <a:t>languages </a:t>
            </a:r>
          </a:p>
          <a:p>
            <a:pPr lvl="1"/>
            <a:r>
              <a:rPr lang="en-US" sz="2400" b="0" dirty="0" smtClean="0">
                <a:solidFill>
                  <a:srgbClr val="FF0000"/>
                </a:solidFill>
              </a:rPr>
              <a:t>Context-free grammars: </a:t>
            </a:r>
            <a:r>
              <a:rPr lang="en-US" sz="2400" b="0" dirty="0" smtClean="0"/>
              <a:t>The </a:t>
            </a:r>
            <a:r>
              <a:rPr lang="en-US" sz="2400" b="0" dirty="0"/>
              <a:t>syntax of whole </a:t>
            </a:r>
            <a:r>
              <a:rPr lang="en-US" sz="2400" b="0" dirty="0" smtClean="0"/>
              <a:t>programming</a:t>
            </a:r>
            <a:endParaRPr lang="en-US" b="0" dirty="0" smtClean="0">
              <a:ea typeface="Arial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ea typeface="Arial" pitchFamily="34" charset="0"/>
              </a:rPr>
              <a:t>    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400" b="0" dirty="0" smtClean="0">
              <a:ea typeface="Arial" pitchFamily="34" charset="0"/>
            </a:endParaRPr>
          </a:p>
        </p:txBody>
      </p:sp>
      <p:sp>
        <p:nvSpPr>
          <p:cNvPr id="5632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15D9219-EDE4-8141-A1E1-1BB520DAD12F}" type="slidenum">
              <a:rPr lang="tr-TR" sz="1400">
                <a:cs typeface="Arial" charset="0"/>
              </a:rPr>
              <a:pPr/>
              <a:t>27</a:t>
            </a:fld>
            <a:endParaRPr lang="tr-TR" sz="14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42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Regular Language vs CFL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 smtClean="0">
                <a:ea typeface="+mn-ea"/>
              </a:rPr>
              <a:t>Tokens can be generated using three formal rules	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0" dirty="0" smtClean="0"/>
              <a:t>Concatenation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0" dirty="0" smtClean="0"/>
              <a:t>Alternation (|)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0" dirty="0" err="1" smtClean="0"/>
              <a:t>Kleene</a:t>
            </a:r>
            <a:r>
              <a:rPr lang="en-US" sz="2400" b="0" dirty="0" smtClean="0"/>
              <a:t> closure (repetition an arbitrary number of times)(*)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b="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 smtClean="0">
                <a:ea typeface="+mn-ea"/>
              </a:rPr>
              <a:t>Any sets of strings that can be defined by these three rules is called </a:t>
            </a:r>
            <a:r>
              <a:rPr lang="en-US" sz="2800" dirty="0" smtClean="0">
                <a:solidFill>
                  <a:srgbClr val="FF0000"/>
                </a:solidFill>
                <a:ea typeface="+mn-ea"/>
              </a:rPr>
              <a:t>a regular set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b="0" dirty="0" smtClean="0">
                <a:ea typeface="+mn-ea"/>
              </a:rPr>
              <a:t>or a </a:t>
            </a:r>
            <a:r>
              <a:rPr lang="en-US" sz="2800" dirty="0" smtClean="0">
                <a:solidFill>
                  <a:srgbClr val="FF0000"/>
                </a:solidFill>
                <a:ea typeface="+mn-ea"/>
              </a:rPr>
              <a:t>regular language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>
              <a:solidFill>
                <a:srgbClr val="FF0000"/>
              </a:solidFill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 smtClean="0">
                <a:ea typeface="+mn-ea"/>
              </a:rPr>
              <a:t>Any set of strings that can be defined if we add recursion is called </a:t>
            </a:r>
            <a:r>
              <a:rPr lang="en-US" sz="2800" dirty="0" smtClean="0">
                <a:solidFill>
                  <a:srgbClr val="FF0000"/>
                </a:solidFill>
                <a:ea typeface="+mn-ea"/>
              </a:rPr>
              <a:t>context-free language (CFL)</a:t>
            </a:r>
            <a:r>
              <a:rPr lang="en-US" sz="2800" dirty="0" smtClean="0">
                <a:ea typeface="+mn-ea"/>
              </a:rPr>
              <a:t>.</a:t>
            </a:r>
          </a:p>
        </p:txBody>
      </p:sp>
      <p:sp>
        <p:nvSpPr>
          <p:cNvPr id="5837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5EC6864-3DBB-BE4C-94FB-6E5A8E52FEDC}" type="slidenum">
              <a:rPr lang="tr-TR" sz="1400">
                <a:cs typeface="Arial" charset="0"/>
              </a:rPr>
              <a:pPr/>
              <a:t>28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>
              <a:defRPr/>
            </a:pPr>
            <a:r>
              <a:rPr lang="en-US" sz="3600" dirty="0" smtClean="0">
                <a:ea typeface="+mj-ea"/>
              </a:rPr>
              <a:t>Context-Free Grammars</a:t>
            </a:r>
            <a:r>
              <a:rPr lang="tr-TR" sz="3600" dirty="0" smtClean="0">
                <a:ea typeface="+mj-ea"/>
              </a:rPr>
              <a:t> </a:t>
            </a:r>
            <a:endParaRPr lang="en-US" sz="3600" dirty="0" smtClean="0">
              <a:ea typeface="+mj-ea"/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00"/>
            <a:ext cx="8686800" cy="3606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Arial" charset="0"/>
                <a:ea typeface="MS PGothic" charset="0"/>
              </a:rPr>
              <a:t>Context-Free Grammars</a:t>
            </a:r>
          </a:p>
          <a:p>
            <a:pPr lvl="1" eaLnBrk="1" hangingPunct="1"/>
            <a:r>
              <a:rPr lang="en-US" b="0">
                <a:latin typeface="Arial" charset="0"/>
                <a:cs typeface="Arial" charset="0"/>
              </a:rPr>
              <a:t>Developed by Noam Chomsky in the mid-1950s</a:t>
            </a:r>
          </a:p>
          <a:p>
            <a:pPr lvl="1" eaLnBrk="1" hangingPunct="1"/>
            <a:r>
              <a:rPr lang="en-US" b="0">
                <a:latin typeface="Arial" charset="0"/>
                <a:cs typeface="Arial" charset="0"/>
              </a:rPr>
              <a:t>Language generators, meant to describe the syntax of natural languages</a:t>
            </a:r>
          </a:p>
          <a:p>
            <a:pPr lvl="1" eaLnBrk="1" hangingPunct="1"/>
            <a:r>
              <a:rPr lang="en-US" b="0">
                <a:latin typeface="Arial" charset="0"/>
                <a:cs typeface="Arial" charset="0"/>
              </a:rPr>
              <a:t>Define the class of context-free languages</a:t>
            </a:r>
          </a:p>
          <a:p>
            <a:pPr lvl="1" eaLnBrk="1" hangingPunct="1"/>
            <a:r>
              <a:rPr lang="en-US" b="0">
                <a:latin typeface="Arial" charset="0"/>
                <a:cs typeface="Arial" charset="0"/>
              </a:rPr>
              <a:t>Programming languages are contained in the class of CFL</a:t>
            </a:r>
            <a:r>
              <a:rPr lang="ja-JP" altLang="en-US" b="0">
                <a:latin typeface="Arial" charset="0"/>
                <a:ea typeface="MS PGothic" charset="0"/>
                <a:cs typeface="MS PGothic" charset="0"/>
              </a:rPr>
              <a:t>’</a:t>
            </a:r>
            <a:r>
              <a:rPr lang="en-US" altLang="ja-JP" b="0">
                <a:latin typeface="Arial" charset="0"/>
                <a:ea typeface="MS PGothic" charset="0"/>
                <a:cs typeface="MS PGothic" charset="0"/>
              </a:rPr>
              <a:t>s.</a:t>
            </a:r>
            <a:endParaRPr lang="en-US" b="0">
              <a:latin typeface="Arial" charset="0"/>
              <a:cs typeface="Arial" charset="0"/>
            </a:endParaRPr>
          </a:p>
        </p:txBody>
      </p:sp>
      <p:sp>
        <p:nvSpPr>
          <p:cNvPr id="5939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936C8E1-7957-734D-B2B5-2A3173BA614B}" type="slidenum">
              <a:rPr lang="tr-TR" sz="1400">
                <a:cs typeface="Arial" charset="0"/>
              </a:rPr>
              <a:pPr/>
              <a:t>29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Garamond"/>
              </a:rPr>
              <a:t>Implementation Methods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6106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0" dirty="0">
                <a:latin typeface="Ara"/>
                <a:ea typeface="+mn-ea"/>
                <a:cs typeface="Ara"/>
              </a:rPr>
              <a:t>Compilation</a:t>
            </a:r>
          </a:p>
          <a:p>
            <a:pPr lvl="1" eaLnBrk="1" hangingPunct="1">
              <a:defRPr/>
            </a:pPr>
            <a:r>
              <a:rPr lang="en-US" sz="2000" b="0" dirty="0">
                <a:latin typeface="Ara"/>
                <a:ea typeface="Lucida Sans Unicode" charset="0"/>
                <a:cs typeface="Ara"/>
              </a:rPr>
              <a:t>Programs are translated into machine language; includes JIT systems</a:t>
            </a:r>
          </a:p>
          <a:p>
            <a:pPr lvl="1" eaLnBrk="1" hangingPunct="1">
              <a:defRPr/>
            </a:pPr>
            <a:r>
              <a:rPr lang="en-US" sz="2000" b="0" dirty="0">
                <a:latin typeface="Ara"/>
                <a:ea typeface="Lucida Sans Unicode" charset="0"/>
                <a:cs typeface="Ara"/>
              </a:rPr>
              <a:t>Use: Large commercial applications</a:t>
            </a:r>
          </a:p>
          <a:p>
            <a:pPr lvl="1" eaLnBrk="1" hangingPunct="1">
              <a:buFontTx/>
              <a:buNone/>
              <a:defRPr/>
            </a:pPr>
            <a:endParaRPr lang="en-US" sz="1000" b="0" dirty="0">
              <a:latin typeface="Ara"/>
              <a:ea typeface="Lucida Sans Unicode" charset="0"/>
              <a:cs typeface="Ara"/>
            </a:endParaRPr>
          </a:p>
          <a:p>
            <a:pPr eaLnBrk="1" hangingPunct="1">
              <a:defRPr/>
            </a:pPr>
            <a:r>
              <a:rPr lang="en-US" sz="2400" b="0" dirty="0">
                <a:latin typeface="Ara"/>
                <a:ea typeface="+mn-ea"/>
                <a:cs typeface="Ara"/>
              </a:rPr>
              <a:t>Pure Interpretation</a:t>
            </a:r>
          </a:p>
          <a:p>
            <a:pPr lvl="1" eaLnBrk="1" hangingPunct="1">
              <a:defRPr/>
            </a:pPr>
            <a:r>
              <a:rPr lang="en-US" sz="2000" b="0" dirty="0">
                <a:latin typeface="Ara"/>
                <a:ea typeface="Lucida Sans Unicode" charset="0"/>
                <a:cs typeface="Ara"/>
              </a:rPr>
              <a:t>Programs are interpreted by another program known as an interpreter</a:t>
            </a:r>
          </a:p>
          <a:p>
            <a:pPr lvl="1" eaLnBrk="1" hangingPunct="1">
              <a:defRPr/>
            </a:pPr>
            <a:r>
              <a:rPr lang="en-US" sz="2000" b="0" dirty="0">
                <a:latin typeface="Ara"/>
                <a:ea typeface="Lucida Sans Unicode" charset="0"/>
                <a:cs typeface="Ara"/>
              </a:rPr>
              <a:t>Use: Small programs or when efficiency is not an issue</a:t>
            </a:r>
          </a:p>
          <a:p>
            <a:pPr lvl="1" eaLnBrk="1" hangingPunct="1">
              <a:buFontTx/>
              <a:buNone/>
              <a:defRPr/>
            </a:pPr>
            <a:endParaRPr lang="en-US" sz="1000" b="0" dirty="0">
              <a:latin typeface="Ara"/>
              <a:ea typeface="Lucida Sans Unicode" charset="0"/>
              <a:cs typeface="Ara"/>
            </a:endParaRPr>
          </a:p>
          <a:p>
            <a:pPr eaLnBrk="1" hangingPunct="1">
              <a:defRPr/>
            </a:pPr>
            <a:r>
              <a:rPr lang="en-US" sz="2400" b="0" dirty="0">
                <a:latin typeface="Ara"/>
                <a:ea typeface="+mn-ea"/>
                <a:cs typeface="Ara"/>
              </a:rPr>
              <a:t>Hybrid Implementation Systems</a:t>
            </a:r>
          </a:p>
          <a:p>
            <a:pPr lvl="1" eaLnBrk="1" hangingPunct="1">
              <a:defRPr/>
            </a:pPr>
            <a:r>
              <a:rPr lang="en-US" sz="2000" b="0" dirty="0">
                <a:latin typeface="Ara"/>
                <a:ea typeface="Lucida Sans Unicode" charset="0"/>
                <a:cs typeface="Ara"/>
              </a:rPr>
              <a:t>A compromise between compilers and pure interpreters</a:t>
            </a:r>
          </a:p>
          <a:p>
            <a:pPr lvl="1" eaLnBrk="1" hangingPunct="1">
              <a:defRPr/>
            </a:pPr>
            <a:r>
              <a:rPr lang="en-US" sz="2000" b="0" dirty="0">
                <a:latin typeface="Ara"/>
                <a:ea typeface="Lucida Sans Unicode" charset="0"/>
                <a:cs typeface="Ara"/>
              </a:rPr>
              <a:t>Use: Small and medium systems when efficiency is not the first concern</a:t>
            </a:r>
          </a:p>
        </p:txBody>
      </p:sp>
      <p:sp>
        <p:nvSpPr>
          <p:cNvPr id="1843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AA892AC-6480-534D-8DEE-9EC3DD269060}" type="slidenum">
              <a:rPr lang="tr-TR" sz="1400">
                <a:cs typeface="Arial" charset="0"/>
              </a:rPr>
              <a:pPr/>
              <a:t>3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Backus-Naur Form (BNF)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4819650"/>
          </a:xfrm>
        </p:spPr>
        <p:txBody>
          <a:bodyPr/>
          <a:lstStyle/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A notation to describe the syntax of programming languages.</a:t>
            </a:r>
          </a:p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Named after </a:t>
            </a:r>
          </a:p>
          <a:p>
            <a:pPr lvl="1" eaLnBrk="1" hangingPunct="1"/>
            <a:r>
              <a:rPr lang="en-US" sz="2000" b="0">
                <a:latin typeface="Arial" charset="0"/>
                <a:cs typeface="Arial" charset="0"/>
              </a:rPr>
              <a:t>John Backus – Algol 58</a:t>
            </a:r>
          </a:p>
          <a:p>
            <a:pPr lvl="1" eaLnBrk="1" hangingPunct="1"/>
            <a:r>
              <a:rPr lang="en-US" sz="2000" b="0">
                <a:latin typeface="Arial" charset="0"/>
                <a:cs typeface="Arial" charset="0"/>
              </a:rPr>
              <a:t>Peter Naur  –</a:t>
            </a:r>
            <a:r>
              <a:rPr lang="tr-TR" sz="2000" b="0">
                <a:latin typeface="Arial" charset="0"/>
                <a:cs typeface="Arial" charset="0"/>
              </a:rPr>
              <a:t> </a:t>
            </a:r>
            <a:r>
              <a:rPr lang="en-US" sz="2000" b="0">
                <a:latin typeface="Arial" charset="0"/>
                <a:cs typeface="Arial" charset="0"/>
              </a:rPr>
              <a:t>Algol 60</a:t>
            </a:r>
          </a:p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A </a:t>
            </a:r>
            <a:r>
              <a:rPr lang="en-US" sz="2800" i="1">
                <a:solidFill>
                  <a:srgbClr val="FF0000"/>
                </a:solidFill>
                <a:latin typeface="Arial" charset="0"/>
                <a:ea typeface="MS PGothic" charset="0"/>
              </a:rPr>
              <a:t>metalanguage</a:t>
            </a:r>
            <a:r>
              <a:rPr lang="en-US" sz="2800" b="0">
                <a:latin typeface="Arial" charset="0"/>
                <a:ea typeface="MS PGothic" charset="0"/>
              </a:rPr>
              <a:t> is a language used to  describe  another language.</a:t>
            </a:r>
          </a:p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BNF is a metalanguage used to describe PL</a:t>
            </a:r>
            <a:r>
              <a:rPr lang="en-US" altLang="ja-JP" sz="2800">
                <a:latin typeface="Arial" charset="0"/>
                <a:ea typeface="MS PGothic" charset="0"/>
              </a:rPr>
              <a:t>s.</a:t>
            </a:r>
            <a:endParaRPr lang="en-US" sz="2800">
              <a:latin typeface="Arial" charset="0"/>
              <a:ea typeface="MS PGothic" charset="0"/>
            </a:endParaRPr>
          </a:p>
        </p:txBody>
      </p:sp>
      <p:sp>
        <p:nvSpPr>
          <p:cNvPr id="6144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8225004-6E58-DB42-89B9-8671FF8A52AD}" type="slidenum">
              <a:rPr lang="tr-TR" sz="1400">
                <a:cs typeface="Arial" charset="0"/>
              </a:rPr>
              <a:pPr/>
              <a:t>30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BNF Fundamentals 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72000"/>
          </a:xfrm>
        </p:spPr>
        <p:txBody>
          <a:bodyPr/>
          <a:lstStyle/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BNF uses abstractions for syntactic structures. </a:t>
            </a:r>
          </a:p>
          <a:p>
            <a:pPr eaLnBrk="1" hangingPunct="1">
              <a:buFontTx/>
              <a:buNone/>
            </a:pPr>
            <a:r>
              <a:rPr lang="en-US" b="0">
                <a:latin typeface="Arial" charset="0"/>
                <a:ea typeface="MS PGothic" charset="0"/>
              </a:rPr>
              <a:t>	&lt;LHS&gt; → &lt;RHS&gt;</a:t>
            </a:r>
          </a:p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LHS: abstraction being defined</a:t>
            </a:r>
          </a:p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RHS: definition</a:t>
            </a:r>
          </a:p>
          <a:p>
            <a:pPr eaLnBrk="1" hangingPunct="1"/>
            <a:r>
              <a:rPr lang="ja-JP" altLang="en-US" b="0">
                <a:latin typeface="Arial" charset="0"/>
                <a:ea typeface="MS PGothic" charset="0"/>
              </a:rPr>
              <a:t>“</a:t>
            </a:r>
            <a:r>
              <a:rPr lang="en-US" altLang="ja-JP" b="0">
                <a:latin typeface="Arial" charset="0"/>
                <a:ea typeface="MS PGothic" charset="0"/>
              </a:rPr>
              <a:t>→</a:t>
            </a:r>
            <a:r>
              <a:rPr lang="ja-JP" altLang="en-US" b="0">
                <a:latin typeface="Arial" charset="0"/>
                <a:ea typeface="MS PGothic" charset="0"/>
              </a:rPr>
              <a:t>”</a:t>
            </a:r>
            <a:r>
              <a:rPr lang="en-US" altLang="ja-JP" b="0">
                <a:latin typeface="Arial" charset="0"/>
                <a:ea typeface="MS PGothic" charset="0"/>
              </a:rPr>
              <a:t> means </a:t>
            </a:r>
            <a:r>
              <a:rPr lang="ja-JP" altLang="en-US" b="0">
                <a:latin typeface="Arial" charset="0"/>
                <a:ea typeface="MS PGothic" charset="0"/>
              </a:rPr>
              <a:t>“</a:t>
            </a:r>
            <a:r>
              <a:rPr lang="en-US" altLang="ja-JP" b="0">
                <a:latin typeface="Arial" charset="0"/>
                <a:ea typeface="MS PGothic" charset="0"/>
              </a:rPr>
              <a:t>can have the form</a:t>
            </a:r>
            <a:r>
              <a:rPr lang="ja-JP" altLang="en-US" b="0">
                <a:latin typeface="Arial" charset="0"/>
                <a:ea typeface="MS PGothic" charset="0"/>
              </a:rPr>
              <a:t>”</a:t>
            </a:r>
            <a:endParaRPr lang="en-US" altLang="ja-JP" b="0">
              <a:latin typeface="Arial" charset="0"/>
              <a:ea typeface="MS PGothic" charset="0"/>
            </a:endParaRPr>
          </a:p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Sometimes ::= is used for →</a:t>
            </a:r>
          </a:p>
          <a:p>
            <a:pPr eaLnBrk="1" hangingPunct="1">
              <a:buFontTx/>
              <a:buNone/>
            </a:pPr>
            <a:endParaRPr lang="en-US" b="0">
              <a:latin typeface="Arial" charset="0"/>
              <a:ea typeface="MS PGothic" charset="0"/>
            </a:endParaRPr>
          </a:p>
        </p:txBody>
      </p:sp>
      <p:sp>
        <p:nvSpPr>
          <p:cNvPr id="6246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C483C76-CDA9-3B43-A9BA-D524906229B8}" type="slidenum">
              <a:rPr lang="tr-TR" sz="1400">
                <a:cs typeface="Arial" charset="0"/>
              </a:rPr>
              <a:pPr/>
              <a:t>31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BNF Fundamentals 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6034088"/>
          </a:xfrm>
        </p:spPr>
        <p:txBody>
          <a:bodyPr/>
          <a:lstStyle/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Example, Java </a:t>
            </a:r>
            <a:r>
              <a:rPr lang="en-US" sz="2800" i="1">
                <a:latin typeface="Arial" charset="0"/>
                <a:ea typeface="MS PGothic" charset="0"/>
              </a:rPr>
              <a:t>assignment</a:t>
            </a:r>
            <a:r>
              <a:rPr lang="en-US" sz="2800" b="0">
                <a:latin typeface="Courier New" charset="0"/>
                <a:ea typeface="MS PGothic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</a:rPr>
              <a:t>statement can   be represented by the abstraction </a:t>
            </a:r>
            <a:r>
              <a:rPr lang="en-US" sz="2800">
                <a:solidFill>
                  <a:srgbClr val="0000FF"/>
                </a:solidFill>
                <a:latin typeface="Arial" charset="0"/>
                <a:ea typeface="MS PGothic" charset="0"/>
              </a:rPr>
              <a:t>&lt;assign&gt;</a:t>
            </a:r>
          </a:p>
          <a:p>
            <a:pPr eaLnBrk="1" hangingPunct="1"/>
            <a:r>
              <a:rPr lang="en-US" sz="2800">
                <a:solidFill>
                  <a:srgbClr val="0000FF"/>
                </a:solidFill>
                <a:latin typeface="Arial" charset="0"/>
                <a:ea typeface="MS PGothic" charset="0"/>
              </a:rPr>
              <a:t>&lt;assign&gt; → &lt;var&gt; = &lt;expression&gt;</a:t>
            </a:r>
          </a:p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This is a </a:t>
            </a:r>
            <a:r>
              <a:rPr lang="en-US" sz="2800" i="1">
                <a:solidFill>
                  <a:srgbClr val="FF0000"/>
                </a:solidFill>
                <a:latin typeface="Arial" charset="0"/>
                <a:ea typeface="MS PGothic" charset="0"/>
              </a:rPr>
              <a:t>rule</a:t>
            </a:r>
            <a:r>
              <a:rPr lang="en-US" sz="2800" b="0">
                <a:latin typeface="Arial" charset="0"/>
                <a:ea typeface="MS PGothic" charset="0"/>
              </a:rPr>
              <a:t> or </a:t>
            </a:r>
            <a:r>
              <a:rPr lang="en-US" sz="2800" i="1">
                <a:solidFill>
                  <a:srgbClr val="FF0000"/>
                </a:solidFill>
                <a:latin typeface="Arial" charset="0"/>
                <a:ea typeface="MS PGothic" charset="0"/>
              </a:rPr>
              <a:t>production</a:t>
            </a:r>
          </a:p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Here, </a:t>
            </a:r>
            <a:r>
              <a:rPr lang="en-US" sz="2800">
                <a:solidFill>
                  <a:srgbClr val="0000FF"/>
                </a:solidFill>
                <a:latin typeface="Arial" charset="0"/>
                <a:ea typeface="MS PGothic" charset="0"/>
              </a:rPr>
              <a:t>&lt;var&gt;</a:t>
            </a:r>
            <a:r>
              <a:rPr lang="en-US" sz="2800" b="0">
                <a:latin typeface="Arial" charset="0"/>
                <a:ea typeface="MS PGothic" charset="0"/>
              </a:rPr>
              <a:t> and </a:t>
            </a:r>
            <a:r>
              <a:rPr lang="en-US" sz="2800">
                <a:solidFill>
                  <a:srgbClr val="0000FF"/>
                </a:solidFill>
                <a:latin typeface="Arial" charset="0"/>
                <a:ea typeface="MS PGothic" charset="0"/>
              </a:rPr>
              <a:t>&lt;expression&gt;</a:t>
            </a:r>
            <a:r>
              <a:rPr lang="en-US" sz="2800" b="0">
                <a:latin typeface="Arial" charset="0"/>
                <a:ea typeface="MS PGothic" charset="0"/>
              </a:rPr>
              <a:t> must also be defined.</a:t>
            </a:r>
          </a:p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example instances of this abstraction can be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	</a:t>
            </a:r>
            <a:r>
              <a:rPr lang="en-US" sz="2800">
                <a:latin typeface="Courier New" charset="0"/>
                <a:ea typeface="MS PGothic" charset="0"/>
              </a:rPr>
              <a:t>total = sub1 + sub2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Courier New" charset="0"/>
                <a:ea typeface="MS PGothic" charset="0"/>
              </a:rPr>
              <a:t>	myVar = 4</a:t>
            </a:r>
          </a:p>
        </p:txBody>
      </p:sp>
      <p:sp>
        <p:nvSpPr>
          <p:cNvPr id="634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DA6403E-4E50-2847-A3E2-F9A4F8A4181E}" type="slidenum">
              <a:rPr lang="tr-TR" sz="1400">
                <a:cs typeface="Arial" charset="0"/>
              </a:rPr>
              <a:pPr/>
              <a:t>32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BNF Fundamentals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5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0">
                <a:latin typeface="Arial" charset="0"/>
                <a:ea typeface="MS PGothic" charset="0"/>
              </a:rPr>
              <a:t>These   abstractions are called </a:t>
            </a:r>
            <a:r>
              <a:rPr lang="en-US">
                <a:solidFill>
                  <a:srgbClr val="FF0000"/>
                </a:solidFill>
                <a:latin typeface="Arial" charset="0"/>
                <a:ea typeface="MS PGothic" charset="0"/>
              </a:rPr>
              <a:t>Variables</a:t>
            </a:r>
            <a:r>
              <a:rPr lang="en-US" b="0">
                <a:latin typeface="Arial" charset="0"/>
                <a:ea typeface="MS PGothic" charset="0"/>
              </a:rPr>
              <a:t> or </a:t>
            </a:r>
            <a:r>
              <a:rPr lang="en-US">
                <a:solidFill>
                  <a:srgbClr val="FF0000"/>
                </a:solidFill>
                <a:latin typeface="Arial" charset="0"/>
                <a:ea typeface="MS PGothic" charset="0"/>
              </a:rPr>
              <a:t>Nonterminals</a:t>
            </a:r>
            <a:r>
              <a:rPr lang="en-US" b="0">
                <a:latin typeface="Arial" charset="0"/>
                <a:ea typeface="MS PGothic" charset="0"/>
              </a:rPr>
              <a:t> of a Grammar.</a:t>
            </a:r>
          </a:p>
          <a:p>
            <a:pPr eaLnBrk="1" hangingPunct="1">
              <a:lnSpc>
                <a:spcPct val="90000"/>
              </a:lnSpc>
            </a:pPr>
            <a:r>
              <a:rPr lang="en-US" b="0">
                <a:latin typeface="Arial" charset="0"/>
                <a:ea typeface="MS PGothic" charset="0"/>
              </a:rPr>
              <a:t>Lexemes  and  tokens  are  the  </a:t>
            </a:r>
            <a:r>
              <a:rPr lang="en-US">
                <a:solidFill>
                  <a:srgbClr val="FF0000"/>
                </a:solidFill>
                <a:latin typeface="Arial" charset="0"/>
                <a:ea typeface="MS PGothic" charset="0"/>
              </a:rPr>
              <a:t>Terminals</a:t>
            </a:r>
            <a:r>
              <a:rPr lang="en-US" b="0">
                <a:latin typeface="Arial" charset="0"/>
                <a:ea typeface="MS PGothic" charset="0"/>
              </a:rPr>
              <a:t>  of  a grammar.</a:t>
            </a:r>
          </a:p>
          <a:p>
            <a:pPr eaLnBrk="1" hangingPunct="1">
              <a:lnSpc>
                <a:spcPct val="90000"/>
              </a:lnSpc>
            </a:pPr>
            <a:r>
              <a:rPr lang="en-US" b="0">
                <a:latin typeface="Arial" charset="0"/>
                <a:ea typeface="MS PGothic" charset="0"/>
              </a:rPr>
              <a:t>Nonterminals are often enclosed in angle brackets</a:t>
            </a:r>
          </a:p>
          <a:p>
            <a:pPr eaLnBrk="1" hangingPunct="1">
              <a:lnSpc>
                <a:spcPct val="90000"/>
              </a:lnSpc>
            </a:pPr>
            <a:endParaRPr lang="en-US" sz="1000" b="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0">
                <a:latin typeface="Arial" charset="0"/>
                <a:ea typeface="MS PGothic" charset="0"/>
              </a:rPr>
              <a:t>Examples of BNF rules: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  <a:cs typeface="Arial" charset="0"/>
              </a:rPr>
              <a:t>&lt;ident_list&gt; → identifier | identifier, &lt;ident_list&gt;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  <a:cs typeface="Arial" charset="0"/>
              </a:rPr>
              <a:t>&lt;if_stmt&gt; → </a:t>
            </a:r>
            <a:r>
              <a:rPr lang="en-US" sz="2000" b="0">
                <a:latin typeface="Courier New" charset="0"/>
                <a:cs typeface="Arial" charset="0"/>
              </a:rPr>
              <a:t>if</a:t>
            </a:r>
            <a:r>
              <a:rPr lang="en-US" sz="2000">
                <a:latin typeface="Courier New" charset="0"/>
                <a:cs typeface="Arial" charset="0"/>
              </a:rPr>
              <a:t> &lt;logic_expr&gt; </a:t>
            </a:r>
            <a:r>
              <a:rPr lang="en-US" sz="2000" b="0">
                <a:latin typeface="Courier New" charset="0"/>
                <a:cs typeface="Arial" charset="0"/>
              </a:rPr>
              <a:t>then</a:t>
            </a:r>
            <a:r>
              <a:rPr lang="en-US" sz="2000">
                <a:latin typeface="Courier New" charset="0"/>
                <a:cs typeface="Arial" charset="0"/>
              </a:rPr>
              <a:t> &lt;stmt&gt;</a:t>
            </a:r>
          </a:p>
        </p:txBody>
      </p:sp>
      <p:sp>
        <p:nvSpPr>
          <p:cNvPr id="6451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20A1145-09B7-EE46-BEBF-1573EE6F33D2}" type="slidenum">
              <a:rPr lang="tr-TR" sz="1400">
                <a:cs typeface="Arial" charset="0"/>
              </a:rPr>
              <a:pPr/>
              <a:t>33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BNF Fundamentals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0">
                <a:latin typeface="Arial" charset="0"/>
                <a:ea typeface="MS PGothic" charset="0"/>
              </a:rPr>
              <a:t>A formal definition of </a:t>
            </a:r>
            <a:r>
              <a:rPr lang="en-US" i="1">
                <a:solidFill>
                  <a:srgbClr val="FF0000"/>
                </a:solidFill>
                <a:latin typeface="Arial" charset="0"/>
                <a:ea typeface="MS PGothic" charset="0"/>
              </a:rPr>
              <a:t>rule</a:t>
            </a:r>
            <a:r>
              <a:rPr lang="en-US" b="0">
                <a:latin typeface="Arial" charset="0"/>
                <a:ea typeface="MS PGothic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0">
                <a:latin typeface="Arial" charset="0"/>
                <a:ea typeface="MS PGothic" charset="0"/>
              </a:rPr>
              <a:t>	A </a:t>
            </a:r>
            <a:r>
              <a:rPr lang="en-US" i="1">
                <a:solidFill>
                  <a:srgbClr val="FF0000"/>
                </a:solidFill>
                <a:latin typeface="Arial" charset="0"/>
                <a:ea typeface="MS PGothic" charset="0"/>
              </a:rPr>
              <a:t>rule</a:t>
            </a:r>
            <a:r>
              <a:rPr lang="en-US" b="0">
                <a:solidFill>
                  <a:srgbClr val="FF0000"/>
                </a:solidFill>
                <a:latin typeface="Arial" charset="0"/>
                <a:ea typeface="MS PGothic" charset="0"/>
              </a:rPr>
              <a:t> </a:t>
            </a:r>
            <a:r>
              <a:rPr lang="en-US" b="0">
                <a:latin typeface="Arial" charset="0"/>
                <a:ea typeface="MS PGothic" charset="0"/>
              </a:rPr>
              <a:t>has a left-hand side (LHS), which is a nonterminal, and a right-hand side (RHS), which is a string of terminals and/or nonterminals</a:t>
            </a:r>
          </a:p>
          <a:p>
            <a:pPr eaLnBrk="1" hangingPunct="1">
              <a:spcBef>
                <a:spcPct val="40000"/>
              </a:spcBef>
              <a:spcAft>
                <a:spcPct val="20000"/>
              </a:spcAft>
              <a:buFontTx/>
              <a:buNone/>
            </a:pPr>
            <a:r>
              <a:rPr lang="en-US" b="0">
                <a:latin typeface="Arial" charset="0"/>
                <a:ea typeface="MS PGothic" charset="0"/>
              </a:rPr>
              <a:t>			&lt;LHS&gt; → &lt;RHS&gt;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  <a:latin typeface="Arial" charset="0"/>
                <a:ea typeface="MS PGothic" charset="0"/>
              </a:rPr>
              <a:t>Grammar</a:t>
            </a:r>
            <a:r>
              <a:rPr lang="en-US" b="0">
                <a:solidFill>
                  <a:srgbClr val="FF0000"/>
                </a:solidFill>
                <a:latin typeface="Arial" charset="0"/>
                <a:ea typeface="MS PGothic" charset="0"/>
              </a:rPr>
              <a:t>:</a:t>
            </a:r>
            <a:r>
              <a:rPr lang="en-US" b="0">
                <a:latin typeface="Arial" charset="0"/>
                <a:ea typeface="MS PGothic" charset="0"/>
              </a:rPr>
              <a:t> a finite non-empty set of rules</a:t>
            </a:r>
          </a:p>
          <a:p>
            <a:pPr eaLnBrk="1" hangingPunct="1">
              <a:buFontTx/>
              <a:buNone/>
            </a:pPr>
            <a:endParaRPr lang="en-US" b="0">
              <a:latin typeface="Arial" charset="0"/>
              <a:ea typeface="MS PGothic" charset="0"/>
            </a:endParaRPr>
          </a:p>
          <a:p>
            <a:pPr eaLnBrk="1" hangingPunct="1"/>
            <a:endParaRPr lang="en-US" b="0">
              <a:latin typeface="Arial" charset="0"/>
              <a:ea typeface="MS PGothic" charset="0"/>
            </a:endParaRPr>
          </a:p>
        </p:txBody>
      </p:sp>
      <p:sp>
        <p:nvSpPr>
          <p:cNvPr id="6553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8FE24EF-DFBC-6540-89A4-88F1A23912D0}" type="slidenum">
              <a:rPr lang="tr-TR" sz="1400">
                <a:cs typeface="Arial" charset="0"/>
              </a:rPr>
              <a:pPr/>
              <a:t>34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Examples</a:t>
            </a:r>
            <a:endParaRPr lang="tr-TR" smtClean="0">
              <a:ea typeface="+mj-ea"/>
            </a:endParaRPr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tr-TR" smtClean="0">
              <a:ea typeface="+mn-ea"/>
            </a:endParaRPr>
          </a:p>
        </p:txBody>
      </p:sp>
      <p:sp>
        <p:nvSpPr>
          <p:cNvPr id="665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0F1CB57-BF87-BD47-802B-E5FF2BF46489}" type="slidenum">
              <a:rPr lang="tr-TR" sz="1400">
                <a:cs typeface="Arial" charset="0"/>
              </a:rPr>
              <a:pPr/>
              <a:t>35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An initial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311650"/>
          </a:xfrm>
        </p:spPr>
        <p:txBody>
          <a:bodyPr/>
          <a:lstStyle/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Consider the sentence </a:t>
            </a:r>
            <a:r>
              <a:rPr lang="ja-JP" altLang="en-US" sz="3000">
                <a:solidFill>
                  <a:srgbClr val="0000FF"/>
                </a:solidFill>
                <a:latin typeface="Arial" charset="0"/>
                <a:ea typeface="MS PGothic" charset="0"/>
              </a:rPr>
              <a:t>“</a:t>
            </a:r>
            <a:r>
              <a:rPr lang="en-US" altLang="ja-JP" sz="3000">
                <a:solidFill>
                  <a:srgbClr val="0000FF"/>
                </a:solidFill>
                <a:latin typeface="Bookman Old Style" charset="0"/>
                <a:ea typeface="MS PGothic" charset="0"/>
              </a:rPr>
              <a:t>Mary greets John</a:t>
            </a:r>
            <a:r>
              <a:rPr lang="ja-JP" altLang="en-US" sz="3000">
                <a:solidFill>
                  <a:srgbClr val="0000FF"/>
                </a:solidFill>
                <a:latin typeface="Arial" charset="0"/>
                <a:ea typeface="MS PGothic" charset="0"/>
              </a:rPr>
              <a:t>”</a:t>
            </a:r>
            <a:endParaRPr lang="en-US" altLang="ja-JP" sz="3000">
              <a:solidFill>
                <a:srgbClr val="0000FF"/>
              </a:solidFill>
              <a:latin typeface="Arial" charset="0"/>
              <a:ea typeface="MS PGothic" charset="0"/>
            </a:endParaRPr>
          </a:p>
          <a:p>
            <a:pPr eaLnBrk="1" hangingPunct="1"/>
            <a:endParaRPr lang="en-US" altLang="ja-JP">
              <a:solidFill>
                <a:srgbClr val="0000FF"/>
              </a:solidFill>
              <a:latin typeface="Bookman Old Style" charset="0"/>
              <a:ea typeface="MS PGothic" charset="0"/>
            </a:endParaRPr>
          </a:p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A simple grammar</a:t>
            </a:r>
          </a:p>
          <a:p>
            <a:pPr lvl="1" eaLnBrk="1" hangingPunct="1">
              <a:buFontTx/>
              <a:buNone/>
            </a:pPr>
            <a:r>
              <a:rPr lang="en-US">
                <a:latin typeface="Bookman Old Style" charset="0"/>
                <a:cs typeface="Arial" charset="0"/>
              </a:rPr>
              <a:t>&lt;sentence&gt; ::= &lt;subject&gt;&lt;predicate&gt;</a:t>
            </a:r>
          </a:p>
          <a:p>
            <a:pPr lvl="1" eaLnBrk="1" hangingPunct="1">
              <a:buFontTx/>
              <a:buNone/>
            </a:pPr>
            <a:r>
              <a:rPr lang="en-US">
                <a:latin typeface="Bookman Old Style" charset="0"/>
                <a:cs typeface="Arial" charset="0"/>
              </a:rPr>
              <a:t>&lt;subject&gt; ::= Mary</a:t>
            </a:r>
          </a:p>
          <a:p>
            <a:pPr lvl="1" eaLnBrk="1" hangingPunct="1">
              <a:buFontTx/>
              <a:buNone/>
            </a:pPr>
            <a:r>
              <a:rPr lang="en-US">
                <a:latin typeface="Bookman Old Style" charset="0"/>
                <a:cs typeface="Arial" charset="0"/>
              </a:rPr>
              <a:t>&lt;predicate&gt; ::= &lt;verb&gt;&lt;object&gt;</a:t>
            </a:r>
          </a:p>
          <a:p>
            <a:pPr lvl="1" eaLnBrk="1" hangingPunct="1">
              <a:buFontTx/>
              <a:buNone/>
            </a:pPr>
            <a:r>
              <a:rPr lang="en-US">
                <a:latin typeface="Bookman Old Style" charset="0"/>
                <a:cs typeface="Arial" charset="0"/>
              </a:rPr>
              <a:t>&lt;verb&gt; ::= greets</a:t>
            </a:r>
          </a:p>
          <a:p>
            <a:pPr lvl="1" eaLnBrk="1" hangingPunct="1">
              <a:buFontTx/>
              <a:buNone/>
            </a:pPr>
            <a:r>
              <a:rPr lang="en-US">
                <a:latin typeface="Bookman Old Style" charset="0"/>
                <a:cs typeface="Arial" charset="0"/>
              </a:rPr>
              <a:t>&lt;object&gt; ::= John</a:t>
            </a:r>
          </a:p>
        </p:txBody>
      </p:sp>
      <p:sp>
        <p:nvSpPr>
          <p:cNvPr id="675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5A94CA3-61CF-B04F-BBFD-ED7BFB51E4A9}" type="slidenum">
              <a:rPr lang="tr-TR" sz="1400">
                <a:cs typeface="Arial" charset="0"/>
              </a:rPr>
              <a:pPr/>
              <a:t>36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Alternations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6848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0">
                <a:latin typeface="Arial" charset="0"/>
                <a:ea typeface="MS PGothic" charset="0"/>
              </a:rPr>
              <a:t>Multiple definitions can be separated by | (OR).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	</a:t>
            </a:r>
            <a:r>
              <a:rPr lang="en-US" sz="2500">
                <a:latin typeface="Bookman Old Style" charset="0"/>
                <a:ea typeface="MS PGothic" charset="0"/>
              </a:rPr>
              <a:t>&lt;object&gt; ::= John | Alfred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000">
              <a:latin typeface="Bookman Old Style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0">
                <a:latin typeface="Arial" charset="0"/>
                <a:ea typeface="MS PGothic" charset="0"/>
              </a:rPr>
              <a:t>This adds </a:t>
            </a:r>
            <a:r>
              <a:rPr lang="ja-JP" altLang="en-US" sz="2800" b="0">
                <a:latin typeface="Arial" charset="0"/>
                <a:ea typeface="MS PGothic" charset="0"/>
              </a:rPr>
              <a:t>“</a:t>
            </a:r>
            <a:r>
              <a:rPr lang="en-US" altLang="ja-JP" sz="2800" b="0">
                <a:latin typeface="Arial" charset="0"/>
                <a:ea typeface="MS PGothic" charset="0"/>
              </a:rPr>
              <a:t>Mary greets Alfred</a:t>
            </a:r>
            <a:r>
              <a:rPr lang="ja-JP" altLang="en-US" sz="2800" b="0">
                <a:latin typeface="Arial" charset="0"/>
                <a:ea typeface="MS PGothic" charset="0"/>
              </a:rPr>
              <a:t>”</a:t>
            </a:r>
            <a:r>
              <a:rPr lang="en-US" altLang="ja-JP" sz="2800" b="0">
                <a:latin typeface="Arial" charset="0"/>
                <a:ea typeface="MS PGothic" charset="0"/>
              </a:rPr>
              <a:t> to legal sentences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Bookman Old Style" charset="0"/>
                <a:cs typeface="Arial" charset="0"/>
              </a:rPr>
              <a:t>&lt;subject&gt; ::= Mary | John | Alfred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Bookman Old Style" charset="0"/>
                <a:cs typeface="Arial" charset="0"/>
              </a:rPr>
              <a:t>&lt;object&gt; ::= Mary | John | Alfred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000">
              <a:latin typeface="Bookman Old Style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0">
                <a:latin typeface="Arial" charset="0"/>
                <a:ea typeface="MS PGothic" charset="0"/>
              </a:rPr>
              <a:t>Alternation to the previous grammar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>
                <a:latin typeface="Bookman Old Style" charset="0"/>
                <a:cs typeface="Arial" charset="0"/>
              </a:rPr>
              <a:t>&lt;sentence&gt; ::= &lt;subject&gt;&lt;predicate&gt;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>
                <a:latin typeface="Bookman Old Style" charset="0"/>
                <a:cs typeface="Arial" charset="0"/>
              </a:rPr>
              <a:t>&lt;subject&gt; ::= </a:t>
            </a:r>
            <a:r>
              <a:rPr lang="en-US" sz="2200">
                <a:solidFill>
                  <a:srgbClr val="0000FF"/>
                </a:solidFill>
                <a:latin typeface="Bookman Old Style" charset="0"/>
                <a:cs typeface="Arial" charset="0"/>
              </a:rPr>
              <a:t>&lt;noun&gt;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>
                <a:latin typeface="Bookman Old Style" charset="0"/>
                <a:cs typeface="Arial" charset="0"/>
              </a:rPr>
              <a:t>&lt;predicate&gt; ::= &lt;verb&gt;&lt;object&gt;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>
                <a:latin typeface="Bookman Old Style" charset="0"/>
                <a:cs typeface="Arial" charset="0"/>
              </a:rPr>
              <a:t>&lt;verb&gt; ::= greets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>
                <a:latin typeface="Bookman Old Style" charset="0"/>
                <a:cs typeface="Arial" charset="0"/>
              </a:rPr>
              <a:t>&lt;object&gt; ::= </a:t>
            </a:r>
            <a:r>
              <a:rPr lang="en-US" sz="2200">
                <a:solidFill>
                  <a:srgbClr val="0000FF"/>
                </a:solidFill>
                <a:latin typeface="Bookman Old Style" charset="0"/>
                <a:cs typeface="Arial" charset="0"/>
              </a:rPr>
              <a:t>&lt;noun&gt;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>
                <a:solidFill>
                  <a:srgbClr val="0000FF"/>
                </a:solidFill>
                <a:latin typeface="Bookman Old Style" charset="0"/>
                <a:cs typeface="Arial" charset="0"/>
              </a:rPr>
              <a:t>&lt;noun&gt; ::= Mary | John | Alfred</a:t>
            </a:r>
          </a:p>
        </p:txBody>
      </p:sp>
      <p:sp>
        <p:nvSpPr>
          <p:cNvPr id="6861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9567CC6-F9F7-4247-85B0-9F1A2D7071F7}" type="slidenum">
              <a:rPr lang="tr-TR" sz="1400">
                <a:cs typeface="Arial" charset="0"/>
              </a:rPr>
              <a:pPr/>
              <a:t>37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Infinite Number of Sentences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339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&lt;object&gt; ::= John |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			  John again | 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			  John again and again |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			    ….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Instead use recursive definition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&lt;object&gt; ::= John |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			  John &lt;repeat factor&gt;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&lt;repeat factor&gt; ::= again |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				    again and &lt;repeat factor&gt;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</a:rPr>
              <a:t>A rule is recursive if its LHS appears in its RHS</a:t>
            </a:r>
          </a:p>
        </p:txBody>
      </p:sp>
      <p:sp>
        <p:nvSpPr>
          <p:cNvPr id="6963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33D6193-9D34-D844-B113-F85E17D9164C}" type="slidenum">
              <a:rPr lang="tr-TR" sz="1400">
                <a:cs typeface="Arial" charset="0"/>
              </a:rPr>
              <a:pPr/>
              <a:t>38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Simple example for PLs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535613"/>
          </a:xfrm>
        </p:spPr>
        <p:txBody>
          <a:bodyPr/>
          <a:lstStyle/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How you can describe simple arithmetic?</a:t>
            </a:r>
          </a:p>
          <a:p>
            <a:pPr eaLnBrk="1" hangingPunct="1">
              <a:buFontTx/>
              <a:buNone/>
            </a:pPr>
            <a:endParaRPr lang="en-US" sz="2400">
              <a:latin typeface="Bookman Old Style" charset="0"/>
              <a:ea typeface="MS PGothic" charset="0"/>
            </a:endParaRPr>
          </a:p>
          <a:p>
            <a:pPr eaLnBrk="1" hangingPunct="1">
              <a:buFontTx/>
              <a:buNone/>
            </a:pPr>
            <a:r>
              <a:rPr lang="en-US" sz="2400">
                <a:latin typeface="Bookman Old Style" charset="0"/>
                <a:ea typeface="MS PGothic" charset="0"/>
              </a:rPr>
              <a:t>&lt;expr&gt; ::= &lt;expr&gt; &lt;operator&gt; &lt;expr&gt; |&lt;var&gt;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Bookman Old Style" charset="0"/>
                <a:ea typeface="MS PGothic" charset="0"/>
              </a:rPr>
              <a:t>&lt; operator &gt; ::= + | - | * | /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Bookman Old Style" charset="0"/>
                <a:ea typeface="MS PGothic" charset="0"/>
              </a:rPr>
              <a:t>&lt;var&gt; ::= a | b | c | …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Bookman Old Style" charset="0"/>
                <a:ea typeface="MS PGothic" charset="0"/>
              </a:rPr>
              <a:t>&lt;var&gt; ::= &lt;signed number&gt;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Bookman Old Style" charset="0"/>
                <a:ea typeface="MS PGothic" charset="0"/>
              </a:rPr>
              <a:t>&lt;signed number&gt; ::=  + &lt;number&gt; | - &lt;number&gt;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Bookman Old Style" charset="0"/>
                <a:ea typeface="MS PGothic" charset="0"/>
              </a:rPr>
              <a:t>&lt;number&gt; ::=  &lt;number&gt; &lt;digit&gt; | &lt;digit&gt;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Bookman Old Style" charset="0"/>
                <a:ea typeface="MS PGothic" charset="0"/>
              </a:rPr>
              <a:t>….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Bookman Old Style" charset="0"/>
                <a:ea typeface="MS PGothic" charset="0"/>
              </a:rPr>
              <a:t>….</a:t>
            </a:r>
          </a:p>
        </p:txBody>
      </p:sp>
      <p:sp>
        <p:nvSpPr>
          <p:cNvPr id="7065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629DB84-4073-8748-A3AC-B18A030BB6FE}" type="slidenum">
              <a:rPr lang="tr-TR" sz="1400">
                <a:cs typeface="Arial" charset="0"/>
              </a:rPr>
              <a:pPr/>
              <a:t>39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Compilation and Interpretation</a:t>
            </a:r>
          </a:p>
        </p:txBody>
      </p:sp>
      <p:pic>
        <p:nvPicPr>
          <p:cNvPr id="47001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0663" y="2633663"/>
            <a:ext cx="6248400" cy="1243012"/>
          </a:xfrm>
          <a:noFill/>
        </p:spPr>
      </p:pic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315913" y="1143000"/>
            <a:ext cx="85994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400" i="1"/>
              <a:t>Compiler</a:t>
            </a:r>
            <a:r>
              <a:rPr lang="en-US" sz="2400"/>
              <a:t> translates into target language (machine language), then goes away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400"/>
              <a:t>The target program is the locus of control at execution time</a:t>
            </a:r>
          </a:p>
        </p:txBody>
      </p:sp>
      <p:sp>
        <p:nvSpPr>
          <p:cNvPr id="470021" name="Rectangle 5"/>
          <p:cNvSpPr>
            <a:spLocks noChangeArrowheads="1"/>
          </p:cNvSpPr>
          <p:nvPr/>
        </p:nvSpPr>
        <p:spPr bwMode="auto">
          <a:xfrm>
            <a:off x="315913" y="4071938"/>
            <a:ext cx="85994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400" i="1">
                <a:solidFill>
                  <a:srgbClr val="000000"/>
                </a:solidFill>
              </a:rPr>
              <a:t>Interpreter</a:t>
            </a:r>
            <a:r>
              <a:rPr lang="en-US" sz="2400">
                <a:solidFill>
                  <a:srgbClr val="000000"/>
                </a:solidFill>
              </a:rPr>
              <a:t> stays around at execution time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400">
                <a:solidFill>
                  <a:srgbClr val="000000"/>
                </a:solidFill>
              </a:rPr>
              <a:t>Implements a virtual machine whose machine language is the high-level language</a:t>
            </a:r>
          </a:p>
        </p:txBody>
      </p:sp>
      <p:pic>
        <p:nvPicPr>
          <p:cNvPr id="47002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5486400"/>
            <a:ext cx="6019800" cy="1023938"/>
          </a:xfr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0" grpId="0"/>
      <p:bldP spid="4700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Identifiers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391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>
                <a:latin typeface="Bookman Old Style" charset="0"/>
                <a:ea typeface="MS PGothic" charset="0"/>
              </a:rPr>
              <a:t>&lt;identifier&gt; → &lt;letter&gt;	| </a:t>
            </a:r>
          </a:p>
          <a:p>
            <a:pPr eaLnBrk="1" hangingPunct="1">
              <a:buFontTx/>
              <a:buNone/>
            </a:pPr>
            <a:r>
              <a:rPr lang="fr-FR">
                <a:latin typeface="Bookman Old Style" charset="0"/>
                <a:ea typeface="MS PGothic" charset="0"/>
              </a:rPr>
              <a:t>				 &lt;identifier&gt;&lt;letter&gt; |</a:t>
            </a:r>
          </a:p>
          <a:p>
            <a:pPr eaLnBrk="1" hangingPunct="1">
              <a:buFontTx/>
              <a:buNone/>
            </a:pPr>
            <a:r>
              <a:rPr lang="fr-FR">
                <a:latin typeface="Bookman Old Style" charset="0"/>
                <a:ea typeface="MS PGothic" charset="0"/>
              </a:rPr>
              <a:t>				 &lt;identifier&gt;&lt;digit&gt;</a:t>
            </a:r>
            <a:endParaRPr lang="en-US">
              <a:latin typeface="Bookman Old Style" charset="0"/>
              <a:ea typeface="MS PGothic" charset="0"/>
            </a:endParaRPr>
          </a:p>
        </p:txBody>
      </p:sp>
      <p:sp>
        <p:nvSpPr>
          <p:cNvPr id="7168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1D1446E-747F-E942-8C03-523F71A71717}" type="slidenum">
              <a:rPr lang="tr-TR" sz="1400">
                <a:cs typeface="Arial" charset="0"/>
              </a:rPr>
              <a:pPr/>
              <a:t>40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PASCAL/Ada If Statement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48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&lt;if_stmt&gt; → if &lt;logic_expr&gt; then &lt;stmt&gt;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&lt;if_stmt&gt; → if  &lt;logic_expr&gt;  then  &lt;stmt&gt;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			     else &lt;stmt&gt;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>
              <a:latin typeface="Bookman Old Style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Or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>
              <a:latin typeface="Bookman Old Style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&lt;if_stmt&gt; → if &lt;logic_expr&gt; then &lt;stmt&gt;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|  if  &lt;logic_expr&gt;  then  &lt;stmt&gt;  else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&lt;stmt&gt;</a:t>
            </a:r>
          </a:p>
        </p:txBody>
      </p:sp>
      <p:sp>
        <p:nvSpPr>
          <p:cNvPr id="7270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F534F10-8251-0A49-9380-3EEF26095211}" type="slidenum">
              <a:rPr lang="tr-TR" sz="1400">
                <a:cs typeface="Arial" charset="0"/>
              </a:rPr>
              <a:pPr/>
              <a:t>41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ea typeface="+mj-ea"/>
              </a:rPr>
              <a:t>Grammars and Derivations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A grammar is a generative device for defining languages</a:t>
            </a:r>
          </a:p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The sentences of the language are </a:t>
            </a:r>
            <a:r>
              <a:rPr lang="en-US" sz="2800">
                <a:solidFill>
                  <a:srgbClr val="FF0000"/>
                </a:solidFill>
                <a:latin typeface="Arial" charset="0"/>
                <a:ea typeface="MS PGothic" charset="0"/>
              </a:rPr>
              <a:t>generated</a:t>
            </a:r>
            <a:r>
              <a:rPr lang="en-US" sz="2800" b="0">
                <a:latin typeface="Arial" charset="0"/>
                <a:ea typeface="MS PGothic" charset="0"/>
              </a:rPr>
              <a:t> through a sequence of</a:t>
            </a:r>
            <a:r>
              <a:rPr lang="tr-TR" sz="2800" b="0">
                <a:latin typeface="Arial" charset="0"/>
                <a:ea typeface="MS PGothic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</a:rPr>
              <a:t>applications of the  rules, starting  from  the special nonterminal called </a:t>
            </a:r>
            <a:r>
              <a:rPr lang="en-US" sz="2800" i="1">
                <a:solidFill>
                  <a:srgbClr val="FF0000"/>
                </a:solidFill>
                <a:latin typeface="Arial" charset="0"/>
                <a:ea typeface="MS PGothic" charset="0"/>
              </a:rPr>
              <a:t>start symbol</a:t>
            </a:r>
            <a:r>
              <a:rPr lang="en-US" sz="2800" b="0">
                <a:latin typeface="Arial" charset="0"/>
                <a:ea typeface="MS PGothic" charset="0"/>
              </a:rPr>
              <a:t>.</a:t>
            </a:r>
          </a:p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Such a generation is called a </a:t>
            </a:r>
            <a:r>
              <a:rPr lang="en-US" sz="2800">
                <a:solidFill>
                  <a:srgbClr val="FF0000"/>
                </a:solidFill>
                <a:latin typeface="Arial" charset="0"/>
                <a:ea typeface="MS PGothic" charset="0"/>
              </a:rPr>
              <a:t>derivation</a:t>
            </a:r>
            <a:r>
              <a:rPr lang="en-US" sz="2800" b="0">
                <a:latin typeface="Arial" charset="0"/>
                <a:ea typeface="MS PGothic" charset="0"/>
              </a:rPr>
              <a:t>. </a:t>
            </a:r>
          </a:p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Start symbol represents a complete program. So it is usually named as </a:t>
            </a:r>
            <a:r>
              <a:rPr lang="en-US" sz="2800" b="0">
                <a:solidFill>
                  <a:srgbClr val="0000FF"/>
                </a:solidFill>
                <a:latin typeface="Arial" charset="0"/>
                <a:ea typeface="MS PGothic" charset="0"/>
              </a:rPr>
              <a:t>&lt;program&gt;</a:t>
            </a:r>
            <a:r>
              <a:rPr lang="en-US" sz="2800" b="0">
                <a:latin typeface="Arial" charset="0"/>
                <a:ea typeface="MS PGothic" charset="0"/>
              </a:rPr>
              <a:t>.</a:t>
            </a:r>
          </a:p>
        </p:txBody>
      </p:sp>
      <p:sp>
        <p:nvSpPr>
          <p:cNvPr id="7373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9615901-F53D-094F-BAC1-32A4B13F87E2}" type="slidenum">
              <a:rPr lang="tr-TR" sz="1400">
                <a:cs typeface="Arial" charset="0"/>
              </a:rPr>
              <a:pPr/>
              <a:t>42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153400" cy="11430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An Example Grammar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1255713"/>
            <a:ext cx="8202612" cy="3524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  <a:ea typeface="MS PGothic" charset="0"/>
              </a:rPr>
              <a:t>	&lt;program&gt;   → begin &lt;stmt_list&gt; end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  <a:ea typeface="MS PGothic" charset="0"/>
              </a:rPr>
              <a:t>	&lt;stmt_list&gt; → &lt;stmt&gt; |    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  <a:ea typeface="MS PGothic" charset="0"/>
              </a:rPr>
              <a:t>				&lt;stmt&gt; ; &lt;stmt_list&gt;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  <a:ea typeface="MS PGothic" charset="0"/>
              </a:rPr>
              <a:t>	&lt;stmt&gt;      → &lt;var&gt; := &lt;expression&gt;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  <a:ea typeface="MS PGothic" charset="0"/>
              </a:rPr>
              <a:t>	&lt;var&gt;       → A | B | C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  <a:ea typeface="MS PGothic" charset="0"/>
              </a:rPr>
              <a:t>	&lt;expression&gt;→ &lt;var&gt; |    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  <a:ea typeface="MS PGothic" charset="0"/>
              </a:rPr>
              <a:t>				</a:t>
            </a:r>
            <a:r>
              <a:rPr lang="tr-TR" sz="2400">
                <a:latin typeface="Courier New" charset="0"/>
                <a:ea typeface="MS PGothic" charset="0"/>
              </a:rPr>
              <a:t>  </a:t>
            </a:r>
            <a:r>
              <a:rPr lang="en-US" sz="2400">
                <a:latin typeface="Courier New" charset="0"/>
                <a:ea typeface="MS PGothic" charset="0"/>
              </a:rPr>
              <a:t>&lt;var&gt; &lt;arith_op&gt; &lt;var&gt;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  <a:ea typeface="MS PGothic" charset="0"/>
              </a:rPr>
              <a:t>  &lt;arith_op&gt;</a:t>
            </a:r>
            <a:r>
              <a:rPr lang="tr-TR" sz="2400">
                <a:latin typeface="Courier New" charset="0"/>
                <a:ea typeface="MS PGothic" charset="0"/>
              </a:rPr>
              <a:t>  </a:t>
            </a:r>
            <a:r>
              <a:rPr lang="en-US" sz="2400">
                <a:latin typeface="Courier New" charset="0"/>
                <a:ea typeface="MS PGothic" charset="0"/>
              </a:rPr>
              <a:t>→        + | - | * | /</a:t>
            </a:r>
          </a:p>
        </p:txBody>
      </p:sp>
      <p:sp>
        <p:nvSpPr>
          <p:cNvPr id="7475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5F55DD6-66D9-004A-BB34-FD0DFDAC057B}" type="slidenum">
              <a:rPr lang="tr-TR" sz="1400">
                <a:cs typeface="Arial" charset="0"/>
              </a:rPr>
              <a:pPr/>
              <a:t>43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Derivation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68850"/>
          </a:xfrm>
        </p:spPr>
        <p:txBody>
          <a:bodyPr/>
          <a:lstStyle/>
          <a:p>
            <a:pPr eaLnBrk="1" hangingPunct="1">
              <a:defRPr/>
            </a:pPr>
            <a:r>
              <a:rPr lang="en-US" b="0" dirty="0" smtClean="0">
                <a:ea typeface="+mn-ea"/>
              </a:rPr>
              <a:t>In order to check if a given string represents a valid program  in  the  language,  we  try  to  derive  it  in  the grammar.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</a:rPr>
              <a:t>Derivation starts from the start symbol &lt;program&gt;.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</a:rPr>
              <a:t>At  each  step  we  replace  a  nonterminal  with  its definition (RHS of the rule).</a:t>
            </a:r>
          </a:p>
          <a:p>
            <a:pPr eaLnBrk="1" hangingPunct="1">
              <a:defRPr/>
            </a:pPr>
            <a:endParaRPr lang="en-US" b="0" dirty="0" smtClean="0">
              <a:latin typeface="Bookman Old Style" charset="0"/>
              <a:ea typeface="+mn-ea"/>
            </a:endParaRPr>
          </a:p>
        </p:txBody>
      </p:sp>
      <p:sp>
        <p:nvSpPr>
          <p:cNvPr id="7680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AEB0DF8-0741-2A42-9D20-7A63BC8E7E70}" type="slidenum">
              <a:rPr lang="tr-TR" sz="1400">
                <a:cs typeface="Arial" charset="0"/>
              </a:rPr>
              <a:pPr/>
              <a:t>44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000">
                <a:cs typeface="Lucida Sans Unicode" charset="0"/>
              </a:rPr>
              <a:t>1-</a:t>
            </a:r>
            <a:fld id="{3FE74A85-B33C-5A48-A6AC-5ECB367E8F2B}" type="slidenum">
              <a:rPr lang="en-US" sz="1000">
                <a:cs typeface="Lucida Sans Unicode" charset="0"/>
              </a:rPr>
              <a:pPr algn="ctr"/>
              <a:t>45</a:t>
            </a:fld>
            <a:endParaRPr lang="en-US" sz="1000">
              <a:cs typeface="Lucida Sans Unicode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Derivations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 smtClean="0">
                <a:ea typeface="+mn-ea"/>
              </a:rPr>
              <a:t>Every string of symbols in a derivation is a </a:t>
            </a:r>
            <a:r>
              <a:rPr lang="en-US" i="1" dirty="0" smtClean="0">
                <a:ea typeface="+mn-ea"/>
              </a:rPr>
              <a:t>sentential form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</a:rPr>
              <a:t>A </a:t>
            </a:r>
            <a:r>
              <a:rPr lang="en-US" i="1" dirty="0" smtClean="0">
                <a:ea typeface="+mn-ea"/>
              </a:rPr>
              <a:t>sentence</a:t>
            </a:r>
            <a:r>
              <a:rPr lang="en-US" b="0" dirty="0" smtClean="0">
                <a:ea typeface="+mn-ea"/>
              </a:rPr>
              <a:t> is a sentential form that has only terminal symbols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</a:rPr>
              <a:t>A </a:t>
            </a:r>
            <a:r>
              <a:rPr lang="en-US" i="1" dirty="0" smtClean="0">
                <a:ea typeface="+mn-ea"/>
              </a:rPr>
              <a:t>leftmost derivation</a:t>
            </a:r>
            <a:r>
              <a:rPr lang="en-US" b="0" dirty="0" smtClean="0">
                <a:ea typeface="+mn-ea"/>
              </a:rPr>
              <a:t> is one in which the leftmost nonterminal in each sentential form is the one that is expanded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</a:rPr>
              <a:t>A derivation may be neither leftmost nor rightmost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mtClean="0">
                <a:ea typeface="+mj-ea"/>
              </a:rPr>
              <a:t>An Example Derivation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tr-TR" smtClean="0">
              <a:ea typeface="+mn-ea"/>
            </a:endParaRPr>
          </a:p>
        </p:txBody>
      </p:sp>
      <p:sp>
        <p:nvSpPr>
          <p:cNvPr id="7987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BC85605-0694-844D-AD5C-EF24E5186CB2}" type="slidenum">
              <a:rPr lang="tr-TR" sz="1400">
                <a:cs typeface="Arial" charset="0"/>
              </a:rPr>
              <a:pPr/>
              <a:t>46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0175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An Example Derivation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5288" y="1676400"/>
            <a:ext cx="7100887" cy="47609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&lt;program&gt;   ⇒ begin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stmt_list</a:t>
            </a:r>
            <a:r>
              <a:rPr lang="en-US" sz="2000" dirty="0">
                <a:latin typeface="Bookman Old Style" charset="0"/>
                <a:ea typeface="MS PGothic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⇒ begin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stmt</a:t>
            </a:r>
            <a:r>
              <a:rPr lang="en-US" sz="2000" dirty="0">
                <a:latin typeface="Bookman Old Style" charset="0"/>
                <a:ea typeface="MS PGothic" charset="0"/>
              </a:rPr>
              <a:t>&gt; ;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stmt_list</a:t>
            </a:r>
            <a:r>
              <a:rPr lang="en-US" sz="2000" dirty="0">
                <a:latin typeface="Bookman Old Style" charset="0"/>
                <a:ea typeface="MS PGothic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⇒ begin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var</a:t>
            </a:r>
            <a:r>
              <a:rPr lang="en-US" sz="2000" dirty="0">
                <a:latin typeface="Bookman Old Style" charset="0"/>
                <a:ea typeface="MS PGothic" charset="0"/>
              </a:rPr>
              <a:t>&gt; := &lt;expression&gt;;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stmt_list</a:t>
            </a:r>
            <a:r>
              <a:rPr lang="en-US" sz="2000" dirty="0">
                <a:latin typeface="Bookman Old Style" charset="0"/>
                <a:ea typeface="MS PGothic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⇒ begin A := &lt;expression&gt;;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stmt_list</a:t>
            </a:r>
            <a:r>
              <a:rPr lang="en-US" sz="2000" dirty="0">
                <a:latin typeface="Bookman Old Style" charset="0"/>
                <a:ea typeface="MS PGothic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⇒ begin A := B;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stmt_list</a:t>
            </a:r>
            <a:r>
              <a:rPr lang="en-US" sz="2000" dirty="0">
                <a:latin typeface="Bookman Old Style" charset="0"/>
                <a:ea typeface="MS PGothic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⇒ begin A := B;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stmt</a:t>
            </a:r>
            <a:r>
              <a:rPr lang="en-US" sz="2000" dirty="0">
                <a:latin typeface="Bookman Old Style" charset="0"/>
                <a:ea typeface="MS PGothic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⇒ begin A := B;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var</a:t>
            </a:r>
            <a:r>
              <a:rPr lang="en-US" sz="2000" dirty="0">
                <a:latin typeface="Bookman Old Style" charset="0"/>
                <a:ea typeface="MS PGothic" charset="0"/>
              </a:rPr>
              <a:t>&gt; := &lt;expression&gt;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⇒ begin A := B; C := &lt;expression&gt;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⇒ begin A := B; C :=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var</a:t>
            </a:r>
            <a:r>
              <a:rPr lang="en-US" sz="2000" dirty="0">
                <a:latin typeface="Bookman Old Style" charset="0"/>
                <a:ea typeface="MS PGothic" charset="0"/>
              </a:rPr>
              <a:t>&gt;&lt;</a:t>
            </a:r>
            <a:r>
              <a:rPr lang="en-US" sz="2000" dirty="0" err="1">
                <a:latin typeface="Bookman Old Style" charset="0"/>
                <a:ea typeface="MS PGothic" charset="0"/>
              </a:rPr>
              <a:t>arith_op</a:t>
            </a:r>
            <a:r>
              <a:rPr lang="en-US" sz="2000" dirty="0">
                <a:latin typeface="Bookman Old Style" charset="0"/>
                <a:ea typeface="MS PGothic" charset="0"/>
              </a:rPr>
              <a:t>&gt;&lt;</a:t>
            </a:r>
            <a:r>
              <a:rPr lang="en-US" sz="2000" dirty="0" err="1">
                <a:latin typeface="Bookman Old Style" charset="0"/>
                <a:ea typeface="MS PGothic" charset="0"/>
              </a:rPr>
              <a:t>var</a:t>
            </a:r>
            <a:r>
              <a:rPr lang="en-US" sz="2000" dirty="0">
                <a:latin typeface="Bookman Old Style" charset="0"/>
                <a:ea typeface="MS PGothic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⇒ begin A := B; C := A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arith_op</a:t>
            </a:r>
            <a:r>
              <a:rPr lang="en-US" sz="2000" dirty="0">
                <a:latin typeface="Bookman Old Style" charset="0"/>
                <a:ea typeface="MS PGothic" charset="0"/>
              </a:rPr>
              <a:t>&gt;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var</a:t>
            </a:r>
            <a:r>
              <a:rPr lang="en-US" sz="2000" dirty="0">
                <a:latin typeface="Bookman Old Style" charset="0"/>
                <a:ea typeface="MS PGothic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⇒ begin A := B; C := A *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var</a:t>
            </a:r>
            <a:r>
              <a:rPr lang="en-US" sz="2000" dirty="0">
                <a:latin typeface="Bookman Old Style" charset="0"/>
                <a:ea typeface="MS PGothic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⇒ begin A := B; C := A * B end</a:t>
            </a:r>
          </a:p>
        </p:txBody>
      </p:sp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381000" y="5715000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dirty="0">
                <a:cs typeface="Arial" charset="0"/>
              </a:rPr>
              <a:t>If always the leftmost nonterminal is replaced, then it is called</a:t>
            </a:r>
            <a:r>
              <a:rPr lang="en-US" sz="2000" b="1" dirty="0">
                <a:cs typeface="Arial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leftmost derivation</a:t>
            </a:r>
            <a:r>
              <a:rPr lang="en-US" sz="2000" b="1" dirty="0">
                <a:cs typeface="Arial" charset="0"/>
              </a:rPr>
              <a:t>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2760663"/>
            <a:ext cx="1752600" cy="1524000"/>
            <a:chOff x="0" y="2760663"/>
            <a:chExt cx="1752600" cy="1524000"/>
          </a:xfrm>
        </p:grpSpPr>
        <p:sp>
          <p:nvSpPr>
            <p:cNvPr id="80900" name="Text Box 6"/>
            <p:cNvSpPr txBox="1">
              <a:spLocks noChangeArrowheads="1"/>
            </p:cNvSpPr>
            <p:nvPr/>
          </p:nvSpPr>
          <p:spPr bwMode="auto">
            <a:xfrm>
              <a:off x="0" y="3048000"/>
              <a:ext cx="1235075" cy="650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800" dirty="0">
                  <a:cs typeface="Arial" charset="0"/>
                </a:rPr>
                <a:t>sentential </a:t>
              </a:r>
            </a:p>
            <a:p>
              <a:pPr eaLnBrk="1" hangingPunct="1"/>
              <a:r>
                <a:rPr lang="en-US" sz="1800" dirty="0">
                  <a:cs typeface="Arial" charset="0"/>
                </a:rPr>
                <a:t>form</a:t>
              </a:r>
            </a:p>
          </p:txBody>
        </p:sp>
        <p:sp>
          <p:nvSpPr>
            <p:cNvPr id="80901" name="Line 7"/>
            <p:cNvSpPr>
              <a:spLocks noChangeShapeType="1"/>
            </p:cNvSpPr>
            <p:nvPr/>
          </p:nvSpPr>
          <p:spPr bwMode="auto">
            <a:xfrm flipV="1">
              <a:off x="1066800" y="2760663"/>
              <a:ext cx="685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2" name="Line 8"/>
            <p:cNvSpPr>
              <a:spLocks noChangeShapeType="1"/>
            </p:cNvSpPr>
            <p:nvPr/>
          </p:nvSpPr>
          <p:spPr bwMode="auto">
            <a:xfrm>
              <a:off x="1295400" y="3370263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3" name="Line 9"/>
            <p:cNvSpPr>
              <a:spLocks noChangeShapeType="1"/>
            </p:cNvSpPr>
            <p:nvPr/>
          </p:nvSpPr>
          <p:spPr bwMode="auto">
            <a:xfrm>
              <a:off x="914400" y="3827463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904" name="Rectangle 10"/>
          <p:cNvSpPr>
            <a:spLocks noChangeArrowheads="1"/>
          </p:cNvSpPr>
          <p:nvPr/>
        </p:nvSpPr>
        <p:spPr bwMode="auto">
          <a:xfrm>
            <a:off x="228600" y="11430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cs typeface="Arial" charset="0"/>
              </a:rPr>
              <a:t>Derive string:</a:t>
            </a:r>
            <a:r>
              <a:rPr lang="en-US" sz="240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Bookman Old Style" charset="0"/>
                <a:cs typeface="Arial" charset="0"/>
              </a:rPr>
              <a:t>begin A := B; C := A * B end</a:t>
            </a:r>
          </a:p>
        </p:txBody>
      </p:sp>
      <p:sp>
        <p:nvSpPr>
          <p:cNvPr id="8090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393BDDE-F808-0749-B0CD-5AB23421AB06}" type="slidenum">
              <a:rPr lang="tr-TR" sz="1400">
                <a:cs typeface="Arial" charset="0"/>
              </a:rPr>
              <a:pPr/>
              <a:t>47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51"/>
          <p:cNvSpPr>
            <a:spLocks noChangeArrowheads="1"/>
          </p:cNvSpPr>
          <p:nvPr/>
        </p:nvSpPr>
        <p:spPr bwMode="auto">
          <a:xfrm>
            <a:off x="4953000" y="1905000"/>
            <a:ext cx="3733800" cy="434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tr-TR">
              <a:cs typeface="Arial" charset="0"/>
            </a:endParaRPr>
          </a:p>
        </p:txBody>
      </p:sp>
      <p:sp>
        <p:nvSpPr>
          <p:cNvPr id="81922" name="Footer Placeholder 3"/>
          <p:cNvSpPr txBox="1">
            <a:spLocks noGrp="1"/>
          </p:cNvSpPr>
          <p:nvPr/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>
                <a:cs typeface="Arial" charset="0"/>
              </a:rPr>
              <a:t>Copyright © 2009 Addison-Wesley. All rights reserved.</a:t>
            </a:r>
          </a:p>
        </p:txBody>
      </p:sp>
      <p:sp>
        <p:nvSpPr>
          <p:cNvPr id="81923" name="Slide Number Placeholder 4"/>
          <p:cNvSpPr txBox="1">
            <a:spLocks noGrp="1"/>
          </p:cNvSpPr>
          <p:nvPr/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 sz="1000">
                <a:cs typeface="Arial" charset="0"/>
              </a:rPr>
              <a:t>1-</a:t>
            </a:r>
            <a:fld id="{A0FFB699-9A30-674D-B81D-DAB9B37D0248}" type="slidenum">
              <a:rPr lang="en-US" sz="1000">
                <a:cs typeface="Arial" charset="0"/>
              </a:rPr>
              <a:pPr algn="r"/>
              <a:t>48</a:t>
            </a:fld>
            <a:endParaRPr lang="en-US" sz="1000">
              <a:cs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Parse Tree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7630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b="0" dirty="0" smtClean="0">
                <a:ea typeface="+mn-ea"/>
              </a:rPr>
              <a:t>A hierarchical representation of a derivation</a:t>
            </a:r>
            <a:endParaRPr lang="en-US" sz="2800" b="0" dirty="0" smtClean="0">
              <a:latin typeface="Courier New" charset="0"/>
              <a:ea typeface="+mn-ea"/>
            </a:endParaRPr>
          </a:p>
        </p:txBody>
      </p:sp>
      <p:sp>
        <p:nvSpPr>
          <p:cNvPr id="81926" name="Line 16"/>
          <p:cNvSpPr>
            <a:spLocks noChangeShapeType="1"/>
          </p:cNvSpPr>
          <p:nvPr/>
        </p:nvSpPr>
        <p:spPr bwMode="auto">
          <a:xfrm>
            <a:off x="7810500" y="46482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27" name="Line 17"/>
          <p:cNvSpPr>
            <a:spLocks noChangeShapeType="1"/>
          </p:cNvSpPr>
          <p:nvPr/>
        </p:nvSpPr>
        <p:spPr bwMode="auto">
          <a:xfrm>
            <a:off x="6591300" y="4648200"/>
            <a:ext cx="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28" name="Line 18"/>
          <p:cNvSpPr>
            <a:spLocks noChangeShapeType="1"/>
          </p:cNvSpPr>
          <p:nvPr/>
        </p:nvSpPr>
        <p:spPr bwMode="auto">
          <a:xfrm>
            <a:off x="6573838" y="2438400"/>
            <a:ext cx="0" cy="1600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29" name="Line 19"/>
          <p:cNvSpPr>
            <a:spLocks noChangeShapeType="1"/>
          </p:cNvSpPr>
          <p:nvPr/>
        </p:nvSpPr>
        <p:spPr bwMode="auto">
          <a:xfrm>
            <a:off x="6667500" y="3733800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0" name="Line 20"/>
          <p:cNvSpPr>
            <a:spLocks noChangeShapeType="1"/>
          </p:cNvSpPr>
          <p:nvPr/>
        </p:nvSpPr>
        <p:spPr bwMode="auto">
          <a:xfrm>
            <a:off x="5981700" y="40386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1" name="Rectangle 21"/>
          <p:cNvSpPr>
            <a:spLocks noChangeArrowheads="1"/>
          </p:cNvSpPr>
          <p:nvPr/>
        </p:nvSpPr>
        <p:spPr bwMode="auto">
          <a:xfrm>
            <a:off x="6019800" y="2057400"/>
            <a:ext cx="12731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&lt;program&gt;</a:t>
            </a:r>
          </a:p>
        </p:txBody>
      </p:sp>
      <p:sp>
        <p:nvSpPr>
          <p:cNvPr id="81932" name="Rectangle 22"/>
          <p:cNvSpPr>
            <a:spLocks noChangeArrowheads="1"/>
          </p:cNvSpPr>
          <p:nvPr/>
        </p:nvSpPr>
        <p:spPr bwMode="auto">
          <a:xfrm>
            <a:off x="6126163" y="2727325"/>
            <a:ext cx="12858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&lt;stmt_list&gt;</a:t>
            </a:r>
          </a:p>
        </p:txBody>
      </p:sp>
      <p:sp>
        <p:nvSpPr>
          <p:cNvPr id="81933" name="Rectangle 23"/>
          <p:cNvSpPr>
            <a:spLocks noChangeArrowheads="1"/>
          </p:cNvSpPr>
          <p:nvPr/>
        </p:nvSpPr>
        <p:spPr bwMode="auto">
          <a:xfrm>
            <a:off x="6180138" y="3336925"/>
            <a:ext cx="8699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&lt;stmt&gt;</a:t>
            </a:r>
          </a:p>
        </p:txBody>
      </p:sp>
      <p:sp>
        <p:nvSpPr>
          <p:cNvPr id="81934" name="Rectangle 24"/>
          <p:cNvSpPr>
            <a:spLocks noChangeArrowheads="1"/>
          </p:cNvSpPr>
          <p:nvPr/>
        </p:nvSpPr>
        <p:spPr bwMode="auto">
          <a:xfrm>
            <a:off x="7505700" y="5089525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const</a:t>
            </a:r>
          </a:p>
        </p:txBody>
      </p:sp>
      <p:sp>
        <p:nvSpPr>
          <p:cNvPr id="81935" name="Rectangle 25"/>
          <p:cNvSpPr>
            <a:spLocks noChangeArrowheads="1"/>
          </p:cNvSpPr>
          <p:nvPr/>
        </p:nvSpPr>
        <p:spPr bwMode="auto">
          <a:xfrm>
            <a:off x="5829300" y="4479925"/>
            <a:ext cx="300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a</a:t>
            </a:r>
          </a:p>
        </p:txBody>
      </p:sp>
      <p:sp>
        <p:nvSpPr>
          <p:cNvPr id="81936" name="Line 26"/>
          <p:cNvSpPr>
            <a:spLocks noChangeShapeType="1"/>
          </p:cNvSpPr>
          <p:nvPr/>
        </p:nvSpPr>
        <p:spPr bwMode="auto">
          <a:xfrm flipV="1">
            <a:off x="5981700" y="3733800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7" name="Rectangle 27"/>
          <p:cNvSpPr>
            <a:spLocks noChangeArrowheads="1"/>
          </p:cNvSpPr>
          <p:nvPr/>
        </p:nvSpPr>
        <p:spPr bwMode="auto">
          <a:xfrm>
            <a:off x="5410200" y="4419600"/>
            <a:ext cx="741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&lt;var&gt;</a:t>
            </a:r>
          </a:p>
        </p:txBody>
      </p:sp>
      <p:sp>
        <p:nvSpPr>
          <p:cNvPr id="81938" name="Rectangle 28"/>
          <p:cNvSpPr>
            <a:spLocks noChangeArrowheads="1"/>
          </p:cNvSpPr>
          <p:nvPr/>
        </p:nvSpPr>
        <p:spPr bwMode="auto">
          <a:xfrm>
            <a:off x="6438900" y="3946525"/>
            <a:ext cx="306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=</a:t>
            </a:r>
          </a:p>
        </p:txBody>
      </p:sp>
      <p:sp>
        <p:nvSpPr>
          <p:cNvPr id="81939" name="Line 29"/>
          <p:cNvSpPr>
            <a:spLocks noChangeShapeType="1"/>
          </p:cNvSpPr>
          <p:nvPr/>
        </p:nvSpPr>
        <p:spPr bwMode="auto">
          <a:xfrm>
            <a:off x="7200900" y="40386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40" name="Line 30"/>
          <p:cNvSpPr>
            <a:spLocks noChangeShapeType="1"/>
          </p:cNvSpPr>
          <p:nvPr/>
        </p:nvSpPr>
        <p:spPr bwMode="auto">
          <a:xfrm>
            <a:off x="7277100" y="4267200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41" name="Line 31"/>
          <p:cNvSpPr>
            <a:spLocks noChangeShapeType="1"/>
          </p:cNvSpPr>
          <p:nvPr/>
        </p:nvSpPr>
        <p:spPr bwMode="auto">
          <a:xfrm flipV="1">
            <a:off x="6591300" y="4267200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42" name="Rectangle 32"/>
          <p:cNvSpPr>
            <a:spLocks noChangeArrowheads="1"/>
          </p:cNvSpPr>
          <p:nvPr/>
        </p:nvSpPr>
        <p:spPr bwMode="auto">
          <a:xfrm>
            <a:off x="6819900" y="3946525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&lt;expr&gt;</a:t>
            </a:r>
          </a:p>
        </p:txBody>
      </p:sp>
      <p:sp>
        <p:nvSpPr>
          <p:cNvPr id="81943" name="Rectangle 33"/>
          <p:cNvSpPr>
            <a:spLocks noChangeArrowheads="1"/>
          </p:cNvSpPr>
          <p:nvPr/>
        </p:nvSpPr>
        <p:spPr bwMode="auto">
          <a:xfrm>
            <a:off x="6210300" y="5089525"/>
            <a:ext cx="741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&lt;var&gt;</a:t>
            </a:r>
          </a:p>
        </p:txBody>
      </p:sp>
      <p:sp>
        <p:nvSpPr>
          <p:cNvPr id="81944" name="Rectangle 34"/>
          <p:cNvSpPr>
            <a:spLocks noChangeArrowheads="1"/>
          </p:cNvSpPr>
          <p:nvPr/>
        </p:nvSpPr>
        <p:spPr bwMode="auto">
          <a:xfrm>
            <a:off x="6438900" y="5622925"/>
            <a:ext cx="311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b</a:t>
            </a:r>
          </a:p>
        </p:txBody>
      </p:sp>
      <p:sp>
        <p:nvSpPr>
          <p:cNvPr id="81945" name="Rectangle 35"/>
          <p:cNvSpPr>
            <a:spLocks noChangeArrowheads="1"/>
          </p:cNvSpPr>
          <p:nvPr/>
        </p:nvSpPr>
        <p:spPr bwMode="auto">
          <a:xfrm>
            <a:off x="6199188" y="4479925"/>
            <a:ext cx="881062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&lt;term&gt;</a:t>
            </a:r>
          </a:p>
        </p:txBody>
      </p:sp>
      <p:sp>
        <p:nvSpPr>
          <p:cNvPr id="81946" name="Rectangle 36"/>
          <p:cNvSpPr>
            <a:spLocks noChangeArrowheads="1"/>
          </p:cNvSpPr>
          <p:nvPr/>
        </p:nvSpPr>
        <p:spPr bwMode="auto">
          <a:xfrm>
            <a:off x="7048500" y="4479925"/>
            <a:ext cx="3063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+</a:t>
            </a:r>
          </a:p>
        </p:txBody>
      </p:sp>
      <p:sp>
        <p:nvSpPr>
          <p:cNvPr id="81947" name="Rectangle 37"/>
          <p:cNvSpPr>
            <a:spLocks noChangeArrowheads="1"/>
          </p:cNvSpPr>
          <p:nvPr/>
        </p:nvSpPr>
        <p:spPr bwMode="auto">
          <a:xfrm>
            <a:off x="7445375" y="4479925"/>
            <a:ext cx="8810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&lt;term&gt;</a:t>
            </a:r>
          </a:p>
        </p:txBody>
      </p:sp>
      <p:sp>
        <p:nvSpPr>
          <p:cNvPr id="81948" name="Line 17"/>
          <p:cNvSpPr>
            <a:spLocks noChangeShapeType="1"/>
          </p:cNvSpPr>
          <p:nvPr/>
        </p:nvSpPr>
        <p:spPr bwMode="auto">
          <a:xfrm>
            <a:off x="5791200" y="4800600"/>
            <a:ext cx="0" cy="7016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49" name="Rectangle 3"/>
          <p:cNvSpPr>
            <a:spLocks noChangeArrowheads="1"/>
          </p:cNvSpPr>
          <p:nvPr/>
        </p:nvSpPr>
        <p:spPr bwMode="auto">
          <a:xfrm>
            <a:off x="228600" y="1905000"/>
            <a:ext cx="4648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000" b="1">
                <a:solidFill>
                  <a:srgbClr val="006666"/>
                </a:solidFill>
                <a:latin typeface="Bookman Old Style" charset="0"/>
                <a:cs typeface="Arial" charset="0"/>
              </a:rPr>
              <a:t>&lt;program&gt; </a:t>
            </a:r>
            <a:r>
              <a:rPr lang="en-US" sz="2000" b="1">
                <a:solidFill>
                  <a:srgbClr val="006666"/>
                </a:solidFill>
                <a:latin typeface="Bookman Old Style" charset="0"/>
                <a:cs typeface="Arial" charset="0"/>
                <a:sym typeface="Symbol" charset="0"/>
              </a:rPr>
              <a:t></a:t>
            </a:r>
            <a:r>
              <a:rPr lang="en-US" sz="2000" b="1">
                <a:solidFill>
                  <a:srgbClr val="006666"/>
                </a:solidFill>
                <a:latin typeface="Bookman Old Style" charset="0"/>
                <a:cs typeface="Arial" charset="0"/>
              </a:rPr>
              <a:t> &lt;stmt_list&gt;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000" b="1">
                <a:solidFill>
                  <a:srgbClr val="006666"/>
                </a:solidFill>
                <a:latin typeface="Bookman Old Style" charset="0"/>
                <a:cs typeface="Arial" charset="0"/>
              </a:rPr>
              <a:t>&lt;stmt_list&gt; </a:t>
            </a:r>
            <a:r>
              <a:rPr lang="en-US" sz="2000" b="1">
                <a:solidFill>
                  <a:srgbClr val="006666"/>
                </a:solidFill>
                <a:latin typeface="Bookman Old Style" charset="0"/>
                <a:cs typeface="Arial" charset="0"/>
                <a:sym typeface="Symbol" charset="0"/>
              </a:rPr>
              <a:t></a:t>
            </a:r>
            <a:r>
              <a:rPr lang="en-US" sz="2000" b="1">
                <a:solidFill>
                  <a:srgbClr val="006666"/>
                </a:solidFill>
                <a:latin typeface="Bookman Old Style" charset="0"/>
                <a:cs typeface="Arial" charset="0"/>
              </a:rPr>
              <a:t> &lt;stmt&gt;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000" b="1">
                <a:solidFill>
                  <a:srgbClr val="006666"/>
                </a:solidFill>
                <a:latin typeface="Bookman Old Style" charset="0"/>
                <a:cs typeface="Arial" charset="0"/>
              </a:rPr>
              <a:t>		     | &lt;stmt&gt; ; &lt;stmt_list&gt;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000" b="1">
                <a:solidFill>
                  <a:srgbClr val="006666"/>
                </a:solidFill>
                <a:latin typeface="Bookman Old Style" charset="0"/>
                <a:cs typeface="Arial" charset="0"/>
              </a:rPr>
              <a:t>&lt;stmt&gt; </a:t>
            </a:r>
            <a:r>
              <a:rPr lang="en-US" sz="2000" b="1">
                <a:solidFill>
                  <a:srgbClr val="006666"/>
                </a:solidFill>
                <a:latin typeface="Bookman Old Style" charset="0"/>
                <a:cs typeface="Arial" charset="0"/>
                <a:sym typeface="Symbol" charset="0"/>
              </a:rPr>
              <a:t></a:t>
            </a:r>
            <a:r>
              <a:rPr lang="en-US" sz="2000" b="1">
                <a:solidFill>
                  <a:srgbClr val="006666"/>
                </a:solidFill>
                <a:latin typeface="Bookman Old Style" charset="0"/>
                <a:cs typeface="Arial" charset="0"/>
              </a:rPr>
              <a:t> &lt;var&gt; = &lt;expr&gt;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000" b="1">
                <a:solidFill>
                  <a:srgbClr val="006666"/>
                </a:solidFill>
                <a:latin typeface="Bookman Old Style" charset="0"/>
                <a:cs typeface="Arial" charset="0"/>
              </a:rPr>
              <a:t>&lt;var&gt; </a:t>
            </a:r>
            <a:r>
              <a:rPr lang="en-US" sz="2000" b="1">
                <a:solidFill>
                  <a:srgbClr val="006666"/>
                </a:solidFill>
                <a:latin typeface="Bookman Old Style" charset="0"/>
                <a:cs typeface="Arial" charset="0"/>
                <a:sym typeface="Symbol" charset="0"/>
              </a:rPr>
              <a:t></a:t>
            </a:r>
            <a:r>
              <a:rPr lang="en-US" sz="2000" b="1">
                <a:solidFill>
                  <a:srgbClr val="006666"/>
                </a:solidFill>
                <a:latin typeface="Bookman Old Style" charset="0"/>
                <a:cs typeface="Arial" charset="0"/>
              </a:rPr>
              <a:t> a | b | c | d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000" b="1">
                <a:solidFill>
                  <a:srgbClr val="006666"/>
                </a:solidFill>
                <a:latin typeface="Bookman Old Style" charset="0"/>
                <a:cs typeface="Arial" charset="0"/>
              </a:rPr>
              <a:t>&lt;expr&gt; </a:t>
            </a:r>
            <a:r>
              <a:rPr lang="en-US" sz="2000" b="1">
                <a:solidFill>
                  <a:srgbClr val="006666"/>
                </a:solidFill>
                <a:latin typeface="Bookman Old Style" charset="0"/>
                <a:cs typeface="Arial" charset="0"/>
                <a:sym typeface="Symbol" charset="0"/>
              </a:rPr>
              <a:t></a:t>
            </a:r>
            <a:r>
              <a:rPr lang="en-US" sz="2000" b="1">
                <a:solidFill>
                  <a:srgbClr val="006666"/>
                </a:solidFill>
                <a:latin typeface="Bookman Old Style" charset="0"/>
                <a:cs typeface="Arial" charset="0"/>
              </a:rPr>
              <a:t> &lt;term&gt; + &lt;term&gt;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000" b="1">
                <a:solidFill>
                  <a:srgbClr val="006666"/>
                </a:solidFill>
                <a:latin typeface="Bookman Old Style" charset="0"/>
                <a:cs typeface="Arial" charset="0"/>
              </a:rPr>
              <a:t>		| &lt;term&gt; - &lt;term&gt;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000" b="1">
                <a:solidFill>
                  <a:srgbClr val="006666"/>
                </a:solidFill>
                <a:latin typeface="Bookman Old Style" charset="0"/>
                <a:cs typeface="Arial" charset="0"/>
              </a:rPr>
              <a:t>&lt;term&gt; </a:t>
            </a:r>
            <a:r>
              <a:rPr lang="en-US" sz="2000" b="1">
                <a:solidFill>
                  <a:srgbClr val="006666"/>
                </a:solidFill>
                <a:latin typeface="Bookman Old Style" charset="0"/>
                <a:cs typeface="Arial" charset="0"/>
                <a:sym typeface="Symbol" charset="0"/>
              </a:rPr>
              <a:t></a:t>
            </a:r>
            <a:r>
              <a:rPr lang="en-US" sz="2000" b="1">
                <a:solidFill>
                  <a:srgbClr val="006666"/>
                </a:solidFill>
                <a:latin typeface="Bookman Old Style" charset="0"/>
                <a:cs typeface="Arial" charset="0"/>
              </a:rPr>
              <a:t> &lt;var&gt; | const</a:t>
            </a:r>
          </a:p>
        </p:txBody>
      </p:sp>
      <p:sp>
        <p:nvSpPr>
          <p:cNvPr id="81950" name="Rectangle 34"/>
          <p:cNvSpPr>
            <a:spLocks noChangeArrowheads="1"/>
          </p:cNvSpPr>
          <p:nvPr/>
        </p:nvSpPr>
        <p:spPr bwMode="auto">
          <a:xfrm>
            <a:off x="5643563" y="5486400"/>
            <a:ext cx="300037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a</a:t>
            </a:r>
          </a:p>
        </p:txBody>
      </p:sp>
      <p:sp>
        <p:nvSpPr>
          <p:cNvPr id="8195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AD745AE-6402-974F-B129-44B32840849E}" type="slidenum">
              <a:rPr lang="tr-TR" sz="1400">
                <a:cs typeface="Arial" charset="0"/>
              </a:rPr>
              <a:pPr/>
              <a:t>48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mtClean="0">
                <a:ea typeface="+mj-ea"/>
              </a:rPr>
              <a:t>Parse Tree of the Example</a:t>
            </a: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tr-TR" smtClean="0">
              <a:ea typeface="+mn-ea"/>
            </a:endParaRPr>
          </a:p>
        </p:txBody>
      </p:sp>
      <p:sp>
        <p:nvSpPr>
          <p:cNvPr id="8397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C751D16-355A-C846-8906-2853E6CFB45C}" type="slidenum">
              <a:rPr lang="tr-TR" sz="1400">
                <a:cs typeface="Arial" charset="0"/>
              </a:rPr>
              <a:pPr/>
              <a:t>49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Garamond"/>
              </a:rPr>
              <a:t>Compilation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1534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0" dirty="0">
                <a:ea typeface="+mn-ea"/>
              </a:rPr>
              <a:t>Translate high-level program (source language) into machine code (machine language)</a:t>
            </a:r>
          </a:p>
          <a:p>
            <a:pPr eaLnBrk="1" hangingPunct="1">
              <a:defRPr/>
            </a:pPr>
            <a:r>
              <a:rPr lang="en-US" sz="2800" dirty="0">
                <a:ea typeface="+mn-ea"/>
              </a:rPr>
              <a:t>Slow translation</a:t>
            </a:r>
            <a:r>
              <a:rPr lang="en-US" sz="2800" b="0" dirty="0">
                <a:ea typeface="+mn-ea"/>
              </a:rPr>
              <a:t>, </a:t>
            </a:r>
            <a:r>
              <a:rPr lang="en-US" sz="2800" dirty="0">
                <a:ea typeface="+mn-ea"/>
              </a:rPr>
              <a:t>fast execution</a:t>
            </a:r>
          </a:p>
          <a:p>
            <a:pPr eaLnBrk="1" hangingPunct="1">
              <a:defRPr/>
            </a:pPr>
            <a:r>
              <a:rPr lang="en-US" sz="2800" b="0" dirty="0">
                <a:ea typeface="+mn-ea"/>
              </a:rPr>
              <a:t>Compilation process has several phases: </a:t>
            </a:r>
          </a:p>
          <a:p>
            <a:pPr lvl="1" eaLnBrk="1" hangingPunct="1">
              <a:defRPr/>
            </a:pPr>
            <a:r>
              <a:rPr lang="en-US" sz="2400" b="0" dirty="0">
                <a:ea typeface="Lucida Sans Unicode" charset="0"/>
              </a:rPr>
              <a:t>lexical analysis: converts characters in the source program into lexical units</a:t>
            </a:r>
          </a:p>
          <a:p>
            <a:pPr lvl="1" eaLnBrk="1" hangingPunct="1">
              <a:defRPr/>
            </a:pPr>
            <a:r>
              <a:rPr lang="en-US" sz="2400" b="0" dirty="0">
                <a:ea typeface="Lucida Sans Unicode" charset="0"/>
              </a:rPr>
              <a:t>syntax analysis: transforms lexical units into </a:t>
            </a:r>
            <a:r>
              <a:rPr lang="en-US" sz="2400" b="0" i="1" dirty="0">
                <a:ea typeface="Lucida Sans Unicode" charset="0"/>
              </a:rPr>
              <a:t>parse trees </a:t>
            </a:r>
            <a:r>
              <a:rPr lang="en-US" sz="2400" b="0" dirty="0">
                <a:ea typeface="Lucida Sans Unicode" charset="0"/>
              </a:rPr>
              <a:t>which represent the syntactic structure of program</a:t>
            </a:r>
          </a:p>
          <a:p>
            <a:pPr lvl="1" eaLnBrk="1" hangingPunct="1">
              <a:defRPr/>
            </a:pPr>
            <a:r>
              <a:rPr lang="en-US" sz="2400" b="0" dirty="0">
                <a:ea typeface="Lucida Sans Unicode" charset="0"/>
              </a:rPr>
              <a:t>Semantics analysis: generate intermediate code</a:t>
            </a:r>
          </a:p>
          <a:p>
            <a:pPr lvl="1" eaLnBrk="1" hangingPunct="1">
              <a:defRPr/>
            </a:pPr>
            <a:r>
              <a:rPr lang="en-US" sz="2400" b="0" dirty="0">
                <a:ea typeface="Lucida Sans Unicode" charset="0"/>
              </a:rPr>
              <a:t>code generation: machine code is </a:t>
            </a:r>
            <a:r>
              <a:rPr lang="en-US" sz="2400" b="0" dirty="0" smtClean="0">
                <a:ea typeface="Lucida Sans Unicode" charset="0"/>
              </a:rPr>
              <a:t>generated</a:t>
            </a:r>
          </a:p>
          <a:p>
            <a:pPr eaLnBrk="1" hangingPunct="1">
              <a:defRPr/>
            </a:pPr>
            <a:endParaRPr lang="en-US" sz="1050" b="0" dirty="0">
              <a:ea typeface="Lucida Sans Unicode" charset="0"/>
            </a:endParaRPr>
          </a:p>
          <a:p>
            <a:pPr eaLnBrk="1" hangingPunct="1">
              <a:defRPr/>
            </a:pPr>
            <a:r>
              <a:rPr lang="en-US" sz="2800" b="0" dirty="0" smtClean="0">
                <a:ea typeface="+mn-ea"/>
              </a:rPr>
              <a:t>Example: C, C++, COBOL, Ada</a:t>
            </a:r>
          </a:p>
          <a:p>
            <a:pPr marL="344487" lvl="1" indent="0" eaLnBrk="1" hangingPunct="1">
              <a:buFont typeface="Wingdings" charset="0"/>
              <a:buNone/>
              <a:defRPr/>
            </a:pPr>
            <a:endParaRPr lang="en-US" sz="2400" b="0" dirty="0">
              <a:ea typeface="Lucida Sans Unicode" charset="0"/>
            </a:endParaRPr>
          </a:p>
          <a:p>
            <a:pPr eaLnBrk="1" hangingPunct="1">
              <a:buFontTx/>
              <a:buNone/>
              <a:defRPr/>
            </a:pPr>
            <a:endParaRPr lang="en-US" sz="2800" b="0" dirty="0">
              <a:ea typeface="+mn-ea"/>
            </a:endParaRPr>
          </a:p>
        </p:txBody>
      </p:sp>
      <p:sp>
        <p:nvSpPr>
          <p:cNvPr id="2150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2A4EA0F-82E0-0C43-AABC-C49D02E110BE}" type="slidenum">
              <a:rPr lang="tr-TR" sz="1400">
                <a:cs typeface="Arial" charset="0"/>
              </a:rPr>
              <a:pPr/>
              <a:t>5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Parse Tree of the Example</a:t>
            </a:r>
          </a:p>
        </p:txBody>
      </p:sp>
      <p:pic>
        <p:nvPicPr>
          <p:cNvPr id="6349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4724400"/>
          </a:xfrm>
        </p:spPr>
      </p:pic>
      <p:sp>
        <p:nvSpPr>
          <p:cNvPr id="8499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23BA96F-339C-104C-A2EF-156824AE3A3F}" type="slidenum">
              <a:rPr lang="tr-TR" sz="1400">
                <a:cs typeface="Arial" charset="0"/>
              </a:rPr>
              <a:pPr/>
              <a:t>50</a:t>
            </a:fld>
            <a:endParaRPr lang="tr-TR" sz="1400">
              <a:cs typeface="Arial" charset="0"/>
            </a:endParaRPr>
          </a:p>
        </p:txBody>
      </p:sp>
      <p:sp>
        <p:nvSpPr>
          <p:cNvPr id="84996" name="TextBox 2"/>
          <p:cNvSpPr txBox="1">
            <a:spLocks noChangeArrowheads="1"/>
          </p:cNvSpPr>
          <p:nvPr/>
        </p:nvSpPr>
        <p:spPr bwMode="auto">
          <a:xfrm>
            <a:off x="7391400" y="5954713"/>
            <a:ext cx="5334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>
                <a:cs typeface="Arial" charset="0"/>
              </a:rPr>
              <a:t>B</a:t>
            </a:r>
            <a:endParaRPr lang="tr-TR" sz="1800"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oter Placeholder 3"/>
          <p:cNvSpPr txBox="1">
            <a:spLocks noGrp="1"/>
          </p:cNvSpPr>
          <p:nvPr/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>
                <a:cs typeface="Arial" charset="0"/>
              </a:rPr>
              <a:t>Copyright © 2009 Addison-Wesley. All rights reserved.</a:t>
            </a:r>
          </a:p>
        </p:txBody>
      </p:sp>
      <p:sp>
        <p:nvSpPr>
          <p:cNvPr id="86018" name="Slide Number Placeholder 4"/>
          <p:cNvSpPr txBox="1">
            <a:spLocks noGrp="1"/>
          </p:cNvSpPr>
          <p:nvPr/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 sz="1000">
                <a:cs typeface="Arial" charset="0"/>
              </a:rPr>
              <a:t>1-</a:t>
            </a:r>
            <a:fld id="{A3077748-DBAF-2D42-8352-597CF95AFB6A}" type="slidenum">
              <a:rPr lang="en-US" sz="1000">
                <a:cs typeface="Arial" charset="0"/>
              </a:rPr>
              <a:pPr algn="r"/>
              <a:t>51</a:t>
            </a:fld>
            <a:endParaRPr lang="en-US" sz="1000">
              <a:cs typeface="Arial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153400" cy="11430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sz="3600" dirty="0" smtClean="0">
                <a:ea typeface="+mj-ea"/>
              </a:rPr>
              <a:t>Ambiguity</a:t>
            </a:r>
            <a:r>
              <a:rPr lang="tr-TR" sz="3600" dirty="0" smtClean="0">
                <a:ea typeface="+mj-ea"/>
              </a:rPr>
              <a:t> (</a:t>
            </a:r>
            <a:r>
              <a:rPr lang="tr-TR" sz="3200" dirty="0" smtClean="0">
                <a:ea typeface="+mj-ea"/>
              </a:rPr>
              <a:t>Belirsizlik)</a:t>
            </a:r>
            <a:r>
              <a:rPr lang="en-US" sz="3600" dirty="0" smtClean="0">
                <a:ea typeface="+mj-ea"/>
              </a:rPr>
              <a:t> in Grammars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0225" y="1308100"/>
            <a:ext cx="7777163" cy="3478213"/>
          </a:xfrm>
        </p:spPr>
        <p:txBody>
          <a:bodyPr/>
          <a:lstStyle/>
          <a:p>
            <a:pPr eaLnBrk="1" hangingPunct="1">
              <a:defRPr/>
            </a:pPr>
            <a:r>
              <a:rPr lang="en-US" b="0" dirty="0" smtClean="0">
                <a:ea typeface="+mn-ea"/>
              </a:rPr>
              <a:t>A grammar is </a:t>
            </a:r>
            <a:r>
              <a:rPr lang="en-US" i="1" dirty="0" smtClean="0">
                <a:solidFill>
                  <a:srgbClr val="FF0000"/>
                </a:solidFill>
                <a:ea typeface="+mn-ea"/>
              </a:rPr>
              <a:t>ambiguous</a:t>
            </a:r>
            <a:r>
              <a:rPr lang="en-US" b="0" dirty="0" smtClean="0">
                <a:ea typeface="+mn-ea"/>
              </a:rPr>
              <a:t> if and only if it generates a sentential form that has two or more distinct parse trees</a:t>
            </a:r>
          </a:p>
        </p:txBody>
      </p:sp>
      <p:sp>
        <p:nvSpPr>
          <p:cNvPr id="8602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D7D1825-573C-1847-89C6-B134C1737349}" type="slidenum">
              <a:rPr lang="tr-TR" sz="1400">
                <a:cs typeface="Arial" charset="0"/>
              </a:rPr>
              <a:pPr/>
              <a:t>51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Example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084638"/>
          </a:xfrm>
        </p:spPr>
        <p:txBody>
          <a:bodyPr/>
          <a:lstStyle/>
          <a:p>
            <a:pPr eaLnBrk="1" hangingPunct="1">
              <a:defRPr/>
            </a:pPr>
            <a:r>
              <a:rPr lang="en-US" b="0" dirty="0" smtClean="0">
                <a:ea typeface="+mn-ea"/>
              </a:rPr>
              <a:t>Given the following grammar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latin typeface="Bookman Old Style" charset="0"/>
                <a:ea typeface="+mn-ea"/>
              </a:rPr>
              <a:t>&lt;assign&gt; ::= &lt;id&gt; = &lt;</a:t>
            </a:r>
            <a:r>
              <a:rPr lang="en-US" dirty="0" err="1" smtClean="0">
                <a:latin typeface="Bookman Old Style" charset="0"/>
                <a:ea typeface="+mn-ea"/>
              </a:rPr>
              <a:t>expr</a:t>
            </a:r>
            <a:r>
              <a:rPr lang="en-US" dirty="0" smtClean="0">
                <a:latin typeface="Bookman Old Style" charset="0"/>
                <a:ea typeface="+mn-ea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latin typeface="Bookman Old Style" charset="0"/>
                <a:ea typeface="+mn-ea"/>
              </a:rPr>
              <a:t>&lt;id&gt; ::= A | B | C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latin typeface="Bookman Old Style" charset="0"/>
                <a:ea typeface="+mn-ea"/>
              </a:rPr>
              <a:t>&lt;</a:t>
            </a:r>
            <a:r>
              <a:rPr lang="en-US" dirty="0" err="1" smtClean="0">
                <a:latin typeface="Bookman Old Style" charset="0"/>
                <a:ea typeface="+mn-ea"/>
              </a:rPr>
              <a:t>expr</a:t>
            </a:r>
            <a:r>
              <a:rPr lang="en-US" dirty="0" smtClean="0">
                <a:latin typeface="Bookman Old Style" charset="0"/>
                <a:ea typeface="+mn-ea"/>
              </a:rPr>
              <a:t>&gt; ::= &lt;</a:t>
            </a:r>
            <a:r>
              <a:rPr lang="en-US" dirty="0" err="1" smtClean="0">
                <a:latin typeface="Bookman Old Style" charset="0"/>
                <a:ea typeface="+mn-ea"/>
              </a:rPr>
              <a:t>expr</a:t>
            </a:r>
            <a:r>
              <a:rPr lang="en-US" dirty="0" smtClean="0">
                <a:latin typeface="Bookman Old Style" charset="0"/>
                <a:ea typeface="+mn-ea"/>
              </a:rPr>
              <a:t>&gt; + &lt;</a:t>
            </a:r>
            <a:r>
              <a:rPr lang="en-US" dirty="0" err="1" smtClean="0">
                <a:latin typeface="Bookman Old Style" charset="0"/>
                <a:ea typeface="+mn-ea"/>
              </a:rPr>
              <a:t>expr</a:t>
            </a:r>
            <a:r>
              <a:rPr lang="en-US" dirty="0" smtClean="0">
                <a:latin typeface="Bookman Old Style" charset="0"/>
                <a:ea typeface="+mn-ea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latin typeface="Bookman Old Style" charset="0"/>
                <a:ea typeface="+mn-ea"/>
              </a:rPr>
              <a:t>			| &lt;</a:t>
            </a:r>
            <a:r>
              <a:rPr lang="en-US" dirty="0" err="1" smtClean="0">
                <a:latin typeface="Bookman Old Style" charset="0"/>
                <a:ea typeface="+mn-ea"/>
              </a:rPr>
              <a:t>expr</a:t>
            </a:r>
            <a:r>
              <a:rPr lang="en-US" dirty="0" smtClean="0">
                <a:latin typeface="Bookman Old Style" charset="0"/>
                <a:ea typeface="+mn-ea"/>
              </a:rPr>
              <a:t>&gt; * &lt;</a:t>
            </a:r>
            <a:r>
              <a:rPr lang="en-US" dirty="0" err="1" smtClean="0">
                <a:latin typeface="Bookman Old Style" charset="0"/>
                <a:ea typeface="+mn-ea"/>
              </a:rPr>
              <a:t>expr</a:t>
            </a:r>
            <a:r>
              <a:rPr lang="en-US" dirty="0" smtClean="0">
                <a:latin typeface="Bookman Old Style" charset="0"/>
                <a:ea typeface="+mn-ea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latin typeface="Bookman Old Style" charset="0"/>
                <a:ea typeface="+mn-ea"/>
              </a:rPr>
              <a:t>			| (&lt;</a:t>
            </a:r>
            <a:r>
              <a:rPr lang="en-US" dirty="0" err="1" smtClean="0">
                <a:latin typeface="Bookman Old Style" charset="0"/>
                <a:ea typeface="+mn-ea"/>
              </a:rPr>
              <a:t>expr</a:t>
            </a:r>
            <a:r>
              <a:rPr lang="en-US" dirty="0" smtClean="0">
                <a:latin typeface="Bookman Old Style" charset="0"/>
                <a:ea typeface="+mn-ea"/>
              </a:rPr>
              <a:t>&gt;)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latin typeface="Bookman Old Style" charset="0"/>
                <a:ea typeface="+mn-ea"/>
              </a:rPr>
              <a:t>			| &lt;id&gt;</a:t>
            </a:r>
          </a:p>
        </p:txBody>
      </p:sp>
      <p:sp>
        <p:nvSpPr>
          <p:cNvPr id="88067" name="Rectangle 5"/>
          <p:cNvSpPr>
            <a:spLocks noChangeArrowheads="1"/>
          </p:cNvSpPr>
          <p:nvPr/>
        </p:nvSpPr>
        <p:spPr bwMode="auto">
          <a:xfrm>
            <a:off x="304800" y="5562600"/>
            <a:ext cx="807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A50021"/>
                </a:solidFill>
                <a:cs typeface="Arial" charset="0"/>
              </a:rPr>
              <a:t>Parse Tree</a:t>
            </a:r>
            <a:r>
              <a:rPr lang="tr-TR" sz="3200">
                <a:solidFill>
                  <a:srgbClr val="A50021"/>
                </a:solidFill>
                <a:cs typeface="Arial" charset="0"/>
              </a:rPr>
              <a:t>(</a:t>
            </a:r>
            <a:r>
              <a:rPr lang="en-US" sz="3200">
                <a:solidFill>
                  <a:srgbClr val="A50021"/>
                </a:solidFill>
                <a:cs typeface="Arial" charset="0"/>
              </a:rPr>
              <a:t>s</a:t>
            </a:r>
            <a:r>
              <a:rPr lang="tr-TR" sz="3200">
                <a:solidFill>
                  <a:srgbClr val="A50021"/>
                </a:solidFill>
                <a:cs typeface="Arial" charset="0"/>
              </a:rPr>
              <a:t>)</a:t>
            </a:r>
            <a:r>
              <a:rPr lang="en-US" sz="3200">
                <a:solidFill>
                  <a:srgbClr val="A50021"/>
                </a:solidFill>
                <a:cs typeface="Arial" charset="0"/>
              </a:rPr>
              <a:t> for A = B + C * A</a:t>
            </a:r>
          </a:p>
        </p:txBody>
      </p:sp>
      <p:sp>
        <p:nvSpPr>
          <p:cNvPr id="8806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91AA24F-E585-B04C-A0CD-C8EA21E6561A}" type="slidenum">
              <a:rPr lang="tr-TR" sz="1400">
                <a:cs typeface="Arial" charset="0"/>
              </a:rPr>
              <a:pPr/>
              <a:t>52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57200"/>
            <a:ext cx="8077200" cy="5794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mtClean="0">
                <a:ea typeface="+mn-ea"/>
              </a:rPr>
              <a:t>Parse Trees for A = B + C * A</a:t>
            </a:r>
          </a:p>
        </p:txBody>
      </p:sp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8861425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6CA6E0B-4C5B-5947-8726-82F9A79B057E}" type="slidenum">
              <a:rPr lang="tr-TR" sz="1400">
                <a:cs typeface="Arial" charset="0"/>
              </a:rPr>
              <a:pPr/>
              <a:t>53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ea typeface="+mj-ea"/>
              </a:rPr>
              <a:t>Ambiguity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3163888"/>
          </a:xfrm>
        </p:spPr>
        <p:txBody>
          <a:bodyPr/>
          <a:lstStyle/>
          <a:p>
            <a:pPr eaLnBrk="1" hangingPunct="1">
              <a:defRPr/>
            </a:pPr>
            <a:r>
              <a:rPr lang="en-US" b="0" dirty="0" smtClean="0">
                <a:ea typeface="+mn-ea"/>
              </a:rPr>
              <a:t>The grammar of a </a:t>
            </a:r>
            <a:r>
              <a:rPr lang="tr-TR" b="0" dirty="0" smtClean="0">
                <a:ea typeface="+mn-ea"/>
              </a:rPr>
              <a:t>PL</a:t>
            </a:r>
            <a:r>
              <a:rPr lang="en-US" b="0" dirty="0" smtClean="0">
                <a:ea typeface="+mn-ea"/>
              </a:rPr>
              <a:t> must not be ambiguous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</a:rPr>
              <a:t>There are solutions for correcting the</a:t>
            </a:r>
            <a:r>
              <a:rPr lang="tr-TR" b="0" dirty="0" smtClean="0">
                <a:ea typeface="+mn-ea"/>
              </a:rPr>
              <a:t> </a:t>
            </a:r>
            <a:r>
              <a:rPr lang="en-US" b="0" dirty="0" smtClean="0">
                <a:ea typeface="+mn-ea"/>
              </a:rPr>
              <a:t>ambiguity</a:t>
            </a:r>
          </a:p>
          <a:p>
            <a:pPr lvl="1" eaLnBrk="1" hangingPunct="1">
              <a:defRPr/>
            </a:pPr>
            <a:r>
              <a:rPr lang="en-US" b="0" dirty="0" smtClean="0"/>
              <a:t>Operator precedence</a:t>
            </a:r>
          </a:p>
          <a:p>
            <a:pPr lvl="1" eaLnBrk="1" hangingPunct="1">
              <a:defRPr/>
            </a:pPr>
            <a:r>
              <a:rPr lang="en-US" b="0" dirty="0" smtClean="0"/>
              <a:t>Associativity rules</a:t>
            </a:r>
          </a:p>
        </p:txBody>
      </p:sp>
      <p:sp>
        <p:nvSpPr>
          <p:cNvPr id="9011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4303048-3A15-AB48-8B92-E6A721DC842C}" type="slidenum">
              <a:rPr lang="tr-TR" sz="1400">
                <a:cs typeface="Arial" charset="0"/>
              </a:rPr>
              <a:pPr/>
              <a:t>54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3600" dirty="0" smtClean="0">
                <a:ea typeface="+mj-ea"/>
              </a:rPr>
              <a:t>Operator Precedence</a:t>
            </a:r>
            <a:endParaRPr lang="en-US" sz="3400" dirty="0" smtClean="0">
              <a:latin typeface="Arial Unicode MS" pitchFamily="34" charset="-128"/>
              <a:ea typeface="+mj-ea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4786313"/>
          </a:xfrm>
        </p:spPr>
        <p:txBody>
          <a:bodyPr/>
          <a:lstStyle/>
          <a:p>
            <a:pPr eaLnBrk="1" hangingPunct="1">
              <a:defRPr/>
            </a:pPr>
            <a:r>
              <a:rPr lang="en-US" b="0" dirty="0" smtClean="0">
                <a:ea typeface="+mn-ea"/>
              </a:rPr>
              <a:t>In mathematics * operation has a higher precedence than +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</a:rPr>
              <a:t>This can be implemented with extra </a:t>
            </a:r>
            <a:r>
              <a:rPr lang="en-US" b="0" dirty="0" err="1" smtClean="0">
                <a:ea typeface="+mn-ea"/>
              </a:rPr>
              <a:t>nonterminals</a:t>
            </a:r>
            <a:endParaRPr lang="en-US" b="0" dirty="0" smtClean="0">
              <a:ea typeface="+mn-ea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343400" y="3276600"/>
            <a:ext cx="4800600" cy="2771775"/>
          </a:xfrm>
          <a:prstGeom prst="rect">
            <a:avLst/>
          </a:prstGeom>
          <a:solidFill>
            <a:srgbClr val="FFD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&lt;assign&gt; ::= &lt;id&gt; = &lt;expr&gt;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&lt;id&gt; ::= A | B | C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&lt;expr&gt; ::= &lt;expr&gt; + &lt;term&gt;</a:t>
            </a:r>
          </a:p>
          <a:p>
            <a:pPr eaLnBrk="1" hangingPunct="1"/>
            <a:r>
              <a:rPr lang="tr-TR" sz="2200" b="1">
                <a:latin typeface="Bookman Old Style" charset="0"/>
                <a:cs typeface="Arial" charset="0"/>
              </a:rPr>
              <a:t>		</a:t>
            </a:r>
            <a:r>
              <a:rPr lang="en-US" sz="2200" b="1">
                <a:latin typeface="Bookman Old Style" charset="0"/>
                <a:cs typeface="Arial" charset="0"/>
              </a:rPr>
              <a:t>| &lt;term&gt;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&lt;term&gt; ::= &lt;term&gt; * &lt;factor&gt;</a:t>
            </a:r>
          </a:p>
          <a:p>
            <a:pPr eaLnBrk="1" hangingPunct="1"/>
            <a:r>
              <a:rPr lang="tr-TR" sz="2200" b="1">
                <a:latin typeface="Bookman Old Style" charset="0"/>
                <a:cs typeface="Arial" charset="0"/>
              </a:rPr>
              <a:t>		</a:t>
            </a:r>
            <a:r>
              <a:rPr lang="en-US" sz="2200" b="1">
                <a:latin typeface="Bookman Old Style" charset="0"/>
                <a:cs typeface="Arial" charset="0"/>
              </a:rPr>
              <a:t>| &lt;factor&gt;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&lt;factor&gt; ::= (&lt;expr&gt;)</a:t>
            </a:r>
          </a:p>
          <a:p>
            <a:pPr eaLnBrk="1" hangingPunct="1"/>
            <a:r>
              <a:rPr lang="tr-TR" sz="2200" b="1">
                <a:latin typeface="Bookman Old Style" charset="0"/>
                <a:cs typeface="Arial" charset="0"/>
              </a:rPr>
              <a:t>		</a:t>
            </a:r>
            <a:r>
              <a:rPr lang="en-US" sz="2200" b="1">
                <a:latin typeface="Bookman Old Style" charset="0"/>
                <a:cs typeface="Arial" charset="0"/>
              </a:rPr>
              <a:t>| &lt;id&gt;</a:t>
            </a:r>
          </a:p>
        </p:txBody>
      </p:sp>
      <p:sp>
        <p:nvSpPr>
          <p:cNvPr id="91140" name="Rectangle 6"/>
          <p:cNvSpPr>
            <a:spLocks noChangeArrowheads="1"/>
          </p:cNvSpPr>
          <p:nvPr/>
        </p:nvSpPr>
        <p:spPr bwMode="auto">
          <a:xfrm>
            <a:off x="152400" y="3276600"/>
            <a:ext cx="4038600" cy="2124075"/>
          </a:xfrm>
          <a:prstGeom prst="rect">
            <a:avLst/>
          </a:prstGeom>
          <a:solidFill>
            <a:srgbClr val="DEE5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&lt;assign&gt; ::= &lt;id&gt; =</a:t>
            </a:r>
            <a:r>
              <a:rPr lang="tr-TR" sz="2200" b="1">
                <a:latin typeface="Bookman Old Style" charset="0"/>
                <a:cs typeface="Arial" charset="0"/>
              </a:rPr>
              <a:t> </a:t>
            </a:r>
            <a:r>
              <a:rPr lang="en-US" sz="2200" b="1">
                <a:latin typeface="Bookman Old Style" charset="0"/>
                <a:cs typeface="Arial" charset="0"/>
              </a:rPr>
              <a:t>&lt;expr&gt;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&lt;id&gt; ::= A | B | C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&lt;expr&gt; ::= &lt;expr&gt; + &lt;expr&gt;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	| &lt;expr&gt; * &lt;expr&gt;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	| (&lt;expr&gt;)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	| &lt;id&gt;</a:t>
            </a:r>
          </a:p>
        </p:txBody>
      </p:sp>
      <p:sp>
        <p:nvSpPr>
          <p:cNvPr id="9114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E5C2E8D-3E0F-C041-A939-1E3C772A658E}" type="slidenum">
              <a:rPr lang="tr-TR" sz="1400">
                <a:cs typeface="Arial" charset="0"/>
              </a:rPr>
              <a:pPr/>
              <a:t>55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2900" smtClean="0">
                <a:solidFill>
                  <a:schemeClr val="tx1"/>
                </a:solidFill>
                <a:ea typeface="+mj-ea"/>
              </a:rPr>
              <a:t>Un</a:t>
            </a:r>
            <a:r>
              <a:rPr lang="en-US" sz="2900" smtClean="0">
                <a:solidFill>
                  <a:schemeClr val="tx1"/>
                </a:solidFill>
                <a:ea typeface="+mj-ea"/>
              </a:rPr>
              <a:t>ique Parse Tree for A = B + C * A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960438"/>
            <a:ext cx="4894262" cy="559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594176A-CCBF-8E45-AE8B-15FDB9568AEE}" type="slidenum">
              <a:rPr lang="tr-TR" sz="1400">
                <a:cs typeface="Arial" charset="0"/>
              </a:rPr>
              <a:pPr/>
              <a:t>56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ea typeface="+mj-ea"/>
              </a:rPr>
              <a:t>Associativity of Operators </a:t>
            </a:r>
            <a:endParaRPr lang="en-US" sz="3600" dirty="0" smtClean="0">
              <a:ea typeface="+mj-ea"/>
            </a:endParaRP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b="0">
                <a:latin typeface="Arial" charset="0"/>
                <a:ea typeface="MS PGothic" charset="0"/>
              </a:rPr>
              <a:t>What about equal precedence operators?</a:t>
            </a:r>
          </a:p>
          <a:p>
            <a:pPr eaLnBrk="1" hangingPunct="1">
              <a:lnSpc>
                <a:spcPct val="90000"/>
              </a:lnSpc>
            </a:pPr>
            <a:endParaRPr lang="en-US" sz="2200" b="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b="0">
                <a:latin typeface="Arial" charset="0"/>
                <a:ea typeface="MS PGothic" charset="0"/>
              </a:rPr>
              <a:t>In math addition and multiplication are associative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b="0">
                <a:latin typeface="Arial" charset="0"/>
                <a:ea typeface="MS PGothic" charset="0"/>
              </a:rPr>
              <a:t>	A+B+C = (A+B)+C = A+(B+C)</a:t>
            </a:r>
          </a:p>
          <a:p>
            <a:pPr eaLnBrk="1" hangingPunct="1">
              <a:lnSpc>
                <a:spcPct val="90000"/>
              </a:lnSpc>
            </a:pPr>
            <a:endParaRPr lang="en-US" sz="2200" b="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b="0">
                <a:latin typeface="Arial" charset="0"/>
                <a:ea typeface="MS PGothic" charset="0"/>
              </a:rPr>
              <a:t>However computer arithmetic may not be associative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b="0">
                <a:latin typeface="Arial" charset="0"/>
                <a:ea typeface="MS PGothic" charset="0"/>
              </a:rPr>
              <a:t>Ex: for floating point addition where floating points values store 7 digits of accuracy, adding eleven numbers together where one of the numbers is 10</a:t>
            </a:r>
            <a:r>
              <a:rPr lang="en-US" sz="2200" b="0" baseline="30000">
                <a:latin typeface="Arial" charset="0"/>
                <a:ea typeface="MS PGothic" charset="0"/>
              </a:rPr>
              <a:t>7</a:t>
            </a:r>
            <a:r>
              <a:rPr lang="en-US" sz="2200" b="0">
                <a:latin typeface="Arial" charset="0"/>
                <a:ea typeface="MS PGothic" charset="0"/>
              </a:rPr>
              <a:t> and the others are 1 result would be 1.000001 * 10</a:t>
            </a:r>
            <a:r>
              <a:rPr lang="en-US" sz="2200" b="0" baseline="30000">
                <a:latin typeface="Arial" charset="0"/>
                <a:ea typeface="MS PGothic" charset="0"/>
              </a:rPr>
              <a:t>7</a:t>
            </a:r>
            <a:r>
              <a:rPr lang="en-US" sz="2200" b="0">
                <a:latin typeface="Arial" charset="0"/>
                <a:ea typeface="MS PGothic" charset="0"/>
              </a:rPr>
              <a:t> only if the ten 1s are added first</a:t>
            </a:r>
          </a:p>
          <a:p>
            <a:pPr eaLnBrk="1" hangingPunct="1">
              <a:lnSpc>
                <a:spcPct val="90000"/>
              </a:lnSpc>
            </a:pPr>
            <a:endParaRPr lang="en-US" sz="2200" b="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b="0">
                <a:latin typeface="Arial" charset="0"/>
                <a:ea typeface="MS PGothic" charset="0"/>
              </a:rPr>
              <a:t>Subtraction and division are not associative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b="0">
                <a:latin typeface="Arial" charset="0"/>
                <a:ea typeface="MS PGothic" charset="0"/>
              </a:rPr>
              <a:t>	A/B/C/D = ?    ((A/B)/C)/D ≠A/(B/(C/D))</a:t>
            </a:r>
          </a:p>
        </p:txBody>
      </p:sp>
      <p:sp>
        <p:nvSpPr>
          <p:cNvPr id="931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6839094-F3E5-9E42-81E6-2E7D74A9E9B3}" type="slidenum">
              <a:rPr lang="tr-TR" sz="1400">
                <a:cs typeface="Arial" charset="0"/>
              </a:rPr>
              <a:pPr/>
              <a:t>57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Footer Placeholder 3"/>
          <p:cNvSpPr txBox="1">
            <a:spLocks noGrp="1"/>
          </p:cNvSpPr>
          <p:nvPr/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>
                <a:cs typeface="Arial" charset="0"/>
              </a:rPr>
              <a:t>Copyright © 2009 Addison-Wesley. All rights reserved.</a:t>
            </a:r>
          </a:p>
        </p:txBody>
      </p:sp>
      <p:sp>
        <p:nvSpPr>
          <p:cNvPr id="94210" name="Slide Number Placeholder 4"/>
          <p:cNvSpPr txBox="1">
            <a:spLocks noGrp="1"/>
          </p:cNvSpPr>
          <p:nvPr/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 sz="1000">
                <a:cs typeface="Arial" charset="0"/>
              </a:rPr>
              <a:t>1-</a:t>
            </a:r>
            <a:fld id="{2226BCA7-DB44-8E41-B011-B71FB54D28A2}" type="slidenum">
              <a:rPr lang="en-US" sz="1000">
                <a:cs typeface="Arial" charset="0"/>
              </a:rPr>
              <a:pPr algn="r"/>
              <a:t>58</a:t>
            </a:fld>
            <a:endParaRPr lang="en-US" sz="1000">
              <a:cs typeface="Arial" charset="0"/>
            </a:endParaRPr>
          </a:p>
        </p:txBody>
      </p:sp>
      <p:sp>
        <p:nvSpPr>
          <p:cNvPr id="1566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153400" cy="11430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Associativity of Operators</a:t>
            </a:r>
          </a:p>
        </p:txBody>
      </p:sp>
      <p:sp>
        <p:nvSpPr>
          <p:cNvPr id="1566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192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 smtClean="0">
                <a:ea typeface="+mn-ea"/>
              </a:rPr>
              <a:t>Operator associativity can also be indicated by a grammar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tr-TR" sz="2000" dirty="0" smtClean="0">
              <a:latin typeface="Courier New" charset="0"/>
              <a:ea typeface="+mn-ea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&lt;</a:t>
            </a:r>
            <a:r>
              <a:rPr lang="en-US" sz="2000" dirty="0" err="1" smtClean="0">
                <a:latin typeface="Courier New" charset="0"/>
                <a:ea typeface="+mn-ea"/>
              </a:rPr>
              <a:t>expr</a:t>
            </a:r>
            <a:r>
              <a:rPr lang="en-US" sz="2000" dirty="0" smtClean="0">
                <a:latin typeface="Courier New" charset="0"/>
                <a:ea typeface="+mn-ea"/>
              </a:rPr>
              <a:t>&gt; -&gt; &lt;</a:t>
            </a:r>
            <a:r>
              <a:rPr lang="en-US" sz="2000" dirty="0" err="1" smtClean="0">
                <a:latin typeface="Courier New" charset="0"/>
                <a:ea typeface="+mn-ea"/>
              </a:rPr>
              <a:t>expr</a:t>
            </a:r>
            <a:r>
              <a:rPr lang="en-US" sz="2000" dirty="0" smtClean="0">
                <a:latin typeface="Courier New" charset="0"/>
                <a:ea typeface="+mn-ea"/>
              </a:rPr>
              <a:t>&gt; + &lt;</a:t>
            </a:r>
            <a:r>
              <a:rPr lang="en-US" sz="2000" dirty="0" err="1" smtClean="0">
                <a:latin typeface="Courier New" charset="0"/>
                <a:ea typeface="+mn-ea"/>
              </a:rPr>
              <a:t>expr</a:t>
            </a:r>
            <a:r>
              <a:rPr lang="en-US" sz="2000" dirty="0" smtClean="0">
                <a:latin typeface="Courier New" charset="0"/>
                <a:ea typeface="+mn-ea"/>
              </a:rPr>
              <a:t>&gt; |  </a:t>
            </a:r>
            <a:r>
              <a:rPr lang="en-US" sz="2000" dirty="0" err="1" smtClean="0">
                <a:latin typeface="Courier New" charset="0"/>
                <a:ea typeface="+mn-ea"/>
              </a:rPr>
              <a:t>const</a:t>
            </a:r>
            <a:r>
              <a:rPr lang="en-US" sz="2000" dirty="0" smtClean="0">
                <a:latin typeface="Courier New" charset="0"/>
                <a:ea typeface="+mn-ea"/>
              </a:rPr>
              <a:t>  (ambiguous)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&lt;</a:t>
            </a:r>
            <a:r>
              <a:rPr lang="en-US" sz="2000" dirty="0" err="1" smtClean="0">
                <a:latin typeface="Courier New" charset="0"/>
                <a:ea typeface="+mn-ea"/>
              </a:rPr>
              <a:t>expr</a:t>
            </a:r>
            <a:r>
              <a:rPr lang="en-US" sz="2000" dirty="0" smtClean="0">
                <a:latin typeface="Courier New" charset="0"/>
                <a:ea typeface="+mn-ea"/>
              </a:rPr>
              <a:t>&gt; -&gt; &lt;</a:t>
            </a:r>
            <a:r>
              <a:rPr lang="en-US" sz="2000" dirty="0" err="1" smtClean="0">
                <a:latin typeface="Courier New" charset="0"/>
                <a:ea typeface="+mn-ea"/>
              </a:rPr>
              <a:t>expr</a:t>
            </a:r>
            <a:r>
              <a:rPr lang="en-US" sz="2000" dirty="0" smtClean="0">
                <a:latin typeface="Courier New" charset="0"/>
                <a:ea typeface="+mn-ea"/>
              </a:rPr>
              <a:t>&gt; + </a:t>
            </a:r>
            <a:r>
              <a:rPr lang="en-US" sz="2000" dirty="0" err="1" smtClean="0">
                <a:latin typeface="Courier New" charset="0"/>
                <a:ea typeface="+mn-ea"/>
              </a:rPr>
              <a:t>const</a:t>
            </a:r>
            <a:r>
              <a:rPr lang="en-US" sz="2000" dirty="0" smtClean="0">
                <a:latin typeface="Courier New" charset="0"/>
                <a:ea typeface="+mn-ea"/>
              </a:rPr>
              <a:t>  |  </a:t>
            </a:r>
            <a:r>
              <a:rPr lang="en-US" sz="2000" dirty="0" err="1" smtClean="0">
                <a:latin typeface="Courier New" charset="0"/>
                <a:ea typeface="+mn-ea"/>
              </a:rPr>
              <a:t>const</a:t>
            </a:r>
            <a:r>
              <a:rPr lang="en-US" sz="2000" dirty="0" smtClean="0">
                <a:latin typeface="Courier New" charset="0"/>
                <a:ea typeface="+mn-ea"/>
              </a:rPr>
              <a:t>  (unambiguous)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b="0" dirty="0" smtClean="0">
              <a:ea typeface="+mn-ea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b="0" dirty="0" smtClean="0">
              <a:ea typeface="+mn-ea"/>
            </a:endParaRPr>
          </a:p>
        </p:txBody>
      </p:sp>
      <p:sp>
        <p:nvSpPr>
          <p:cNvPr id="94213" name="Line 4"/>
          <p:cNvSpPr>
            <a:spLocks noChangeShapeType="1"/>
          </p:cNvSpPr>
          <p:nvPr/>
        </p:nvSpPr>
        <p:spPr bwMode="auto">
          <a:xfrm flipH="1">
            <a:off x="3679825" y="3962400"/>
            <a:ext cx="1143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14" name="Line 5"/>
          <p:cNvSpPr>
            <a:spLocks noChangeShapeType="1"/>
          </p:cNvSpPr>
          <p:nvPr/>
        </p:nvSpPr>
        <p:spPr bwMode="auto">
          <a:xfrm>
            <a:off x="4822825" y="3962400"/>
            <a:ext cx="1143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15" name="Line 6"/>
          <p:cNvSpPr>
            <a:spLocks noChangeShapeType="1"/>
          </p:cNvSpPr>
          <p:nvPr/>
        </p:nvSpPr>
        <p:spPr bwMode="auto">
          <a:xfrm>
            <a:off x="4822825" y="3962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16" name="Line 7"/>
          <p:cNvSpPr>
            <a:spLocks noChangeShapeType="1"/>
          </p:cNvSpPr>
          <p:nvPr/>
        </p:nvSpPr>
        <p:spPr bwMode="auto">
          <a:xfrm flipH="1">
            <a:off x="3298825" y="4800600"/>
            <a:ext cx="381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17" name="Line 8"/>
          <p:cNvSpPr>
            <a:spLocks noChangeShapeType="1"/>
          </p:cNvSpPr>
          <p:nvPr/>
        </p:nvSpPr>
        <p:spPr bwMode="auto">
          <a:xfrm>
            <a:off x="3679825" y="4800600"/>
            <a:ext cx="990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18" name="Line 9"/>
          <p:cNvSpPr>
            <a:spLocks noChangeShapeType="1"/>
          </p:cNvSpPr>
          <p:nvPr/>
        </p:nvSpPr>
        <p:spPr bwMode="auto">
          <a:xfrm>
            <a:off x="3679825" y="4800600"/>
            <a:ext cx="304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19" name="Line 10"/>
          <p:cNvSpPr>
            <a:spLocks noChangeShapeType="1"/>
          </p:cNvSpPr>
          <p:nvPr/>
        </p:nvSpPr>
        <p:spPr bwMode="auto">
          <a:xfrm>
            <a:off x="3298825" y="55626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20" name="Text Box 11"/>
          <p:cNvSpPr txBox="1">
            <a:spLocks noChangeArrowheads="1"/>
          </p:cNvSpPr>
          <p:nvPr/>
        </p:nvSpPr>
        <p:spPr bwMode="auto">
          <a:xfrm>
            <a:off x="4425950" y="3516313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1">
                <a:latin typeface="Arial Narrow" charset="0"/>
                <a:cs typeface="Arial" charset="0"/>
              </a:rPr>
              <a:t>&lt;expr&gt;</a:t>
            </a:r>
          </a:p>
        </p:txBody>
      </p:sp>
      <p:sp>
        <p:nvSpPr>
          <p:cNvPr id="94221" name="Text Box 12"/>
          <p:cNvSpPr txBox="1">
            <a:spLocks noChangeArrowheads="1"/>
          </p:cNvSpPr>
          <p:nvPr/>
        </p:nvSpPr>
        <p:spPr bwMode="auto">
          <a:xfrm>
            <a:off x="4365625" y="35052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1">
                <a:latin typeface="Arial Narrow" charset="0"/>
                <a:cs typeface="Arial" charset="0"/>
              </a:rPr>
              <a:t>&lt;expr&gt;</a:t>
            </a:r>
          </a:p>
        </p:txBody>
      </p:sp>
      <p:sp>
        <p:nvSpPr>
          <p:cNvPr id="94222" name="Text Box 13"/>
          <p:cNvSpPr txBox="1">
            <a:spLocks noChangeArrowheads="1"/>
          </p:cNvSpPr>
          <p:nvPr/>
        </p:nvSpPr>
        <p:spPr bwMode="auto">
          <a:xfrm>
            <a:off x="3298825" y="43434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1">
                <a:latin typeface="Arial Narrow" charset="0"/>
                <a:cs typeface="Arial" charset="0"/>
              </a:rPr>
              <a:t>&lt;expr&gt;</a:t>
            </a:r>
          </a:p>
        </p:txBody>
      </p:sp>
      <p:sp>
        <p:nvSpPr>
          <p:cNvPr id="94223" name="Text Box 14"/>
          <p:cNvSpPr txBox="1">
            <a:spLocks noChangeArrowheads="1"/>
          </p:cNvSpPr>
          <p:nvPr/>
        </p:nvSpPr>
        <p:spPr bwMode="auto">
          <a:xfrm>
            <a:off x="2841625" y="51816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1">
                <a:latin typeface="Arial Narrow" charset="0"/>
                <a:cs typeface="Arial" charset="0"/>
              </a:rPr>
              <a:t>&lt;expr&gt;</a:t>
            </a:r>
          </a:p>
        </p:txBody>
      </p:sp>
      <p:sp>
        <p:nvSpPr>
          <p:cNvPr id="94224" name="Text Box 15"/>
          <p:cNvSpPr txBox="1">
            <a:spLocks noChangeArrowheads="1"/>
          </p:cNvSpPr>
          <p:nvPr/>
        </p:nvSpPr>
        <p:spPr bwMode="auto">
          <a:xfrm>
            <a:off x="4213225" y="5181600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1">
                <a:latin typeface="Arial Narrow" charset="0"/>
                <a:cs typeface="Arial" charset="0"/>
              </a:rPr>
              <a:t>const</a:t>
            </a:r>
          </a:p>
        </p:txBody>
      </p:sp>
      <p:sp>
        <p:nvSpPr>
          <p:cNvPr id="94225" name="Text Box 16"/>
          <p:cNvSpPr txBox="1">
            <a:spLocks noChangeArrowheads="1"/>
          </p:cNvSpPr>
          <p:nvPr/>
        </p:nvSpPr>
        <p:spPr bwMode="auto">
          <a:xfrm>
            <a:off x="5432425" y="4343400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1">
                <a:latin typeface="Arial Narrow" charset="0"/>
                <a:cs typeface="Arial" charset="0"/>
              </a:rPr>
              <a:t>const</a:t>
            </a:r>
          </a:p>
        </p:txBody>
      </p:sp>
      <p:sp>
        <p:nvSpPr>
          <p:cNvPr id="94226" name="Text Box 17"/>
          <p:cNvSpPr txBox="1">
            <a:spLocks noChangeArrowheads="1"/>
          </p:cNvSpPr>
          <p:nvPr/>
        </p:nvSpPr>
        <p:spPr bwMode="auto">
          <a:xfrm>
            <a:off x="2917825" y="6019800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1">
                <a:latin typeface="Arial Narrow" charset="0"/>
                <a:cs typeface="Arial" charset="0"/>
              </a:rPr>
              <a:t>const</a:t>
            </a:r>
          </a:p>
        </p:txBody>
      </p:sp>
      <p:sp>
        <p:nvSpPr>
          <p:cNvPr id="94227" name="Text Box 18"/>
          <p:cNvSpPr txBox="1">
            <a:spLocks noChangeArrowheads="1"/>
          </p:cNvSpPr>
          <p:nvPr/>
        </p:nvSpPr>
        <p:spPr bwMode="auto">
          <a:xfrm>
            <a:off x="4670425" y="4343400"/>
            <a:ext cx="3063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1">
                <a:latin typeface="Arial Narrow" charset="0"/>
                <a:cs typeface="Arial" charset="0"/>
              </a:rPr>
              <a:t>+</a:t>
            </a:r>
          </a:p>
        </p:txBody>
      </p:sp>
      <p:sp>
        <p:nvSpPr>
          <p:cNvPr id="94228" name="Text Box 19"/>
          <p:cNvSpPr txBox="1">
            <a:spLocks noChangeArrowheads="1"/>
          </p:cNvSpPr>
          <p:nvPr/>
        </p:nvSpPr>
        <p:spPr bwMode="auto">
          <a:xfrm>
            <a:off x="3832225" y="5181600"/>
            <a:ext cx="3063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1">
                <a:latin typeface="Arial Narrow" charset="0"/>
                <a:cs typeface="Arial" charset="0"/>
              </a:rPr>
              <a:t>+</a:t>
            </a:r>
          </a:p>
        </p:txBody>
      </p:sp>
      <p:sp>
        <p:nvSpPr>
          <p:cNvPr id="9422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9A22496-7E90-4241-98EF-ED02C0904EE8}" type="slidenum">
              <a:rPr lang="tr-TR" sz="1400">
                <a:cs typeface="Arial" charset="0"/>
              </a:rPr>
              <a:pPr/>
              <a:t>58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Associativity (</a:t>
            </a:r>
            <a:r>
              <a:rPr lang="en-US" sz="3800">
                <a:latin typeface="Arial" charset="0"/>
                <a:ea typeface="MS PGothic" charset="0"/>
              </a:rPr>
              <a:t>birleşirlik)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0" dirty="0" smtClean="0">
                <a:ea typeface="+mn-ea"/>
              </a:rPr>
              <a:t>In a BNF rule, if the LHS appears at the beginning of the RHS, the rule is said to be </a:t>
            </a:r>
            <a:r>
              <a:rPr lang="en-US" sz="2400" b="0" dirty="0" smtClean="0">
                <a:solidFill>
                  <a:srgbClr val="0000FF"/>
                </a:solidFill>
                <a:ea typeface="+mn-ea"/>
              </a:rPr>
              <a:t>left recursive</a:t>
            </a:r>
          </a:p>
          <a:p>
            <a:pPr eaLnBrk="1" hangingPunct="1">
              <a:defRPr/>
            </a:pPr>
            <a:r>
              <a:rPr lang="en-US" sz="2400" b="0" dirty="0" smtClean="0">
                <a:solidFill>
                  <a:srgbClr val="0000FF"/>
                </a:solidFill>
                <a:ea typeface="+mn-ea"/>
              </a:rPr>
              <a:t>Left recursion specifies left associativity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latin typeface="Bookman Old Style" charset="0"/>
                <a:ea typeface="+mn-ea"/>
              </a:rPr>
              <a:t>		</a:t>
            </a:r>
            <a:r>
              <a:rPr lang="en-US" sz="2100" dirty="0" smtClean="0">
                <a:latin typeface="Bookman Old Style" charset="0"/>
                <a:ea typeface="+mn-ea"/>
              </a:rPr>
              <a:t>&lt;</a:t>
            </a:r>
            <a:r>
              <a:rPr lang="en-US" sz="2100" dirty="0" err="1" smtClean="0">
                <a:latin typeface="Bookman Old Style" charset="0"/>
                <a:ea typeface="+mn-ea"/>
              </a:rPr>
              <a:t>expr</a:t>
            </a:r>
            <a:r>
              <a:rPr lang="en-US" sz="2100" dirty="0" smtClean="0">
                <a:latin typeface="Bookman Old Style" charset="0"/>
                <a:ea typeface="+mn-ea"/>
              </a:rPr>
              <a:t>&gt; ::= &lt;</a:t>
            </a:r>
            <a:r>
              <a:rPr lang="en-US" sz="2100" dirty="0" err="1" smtClean="0">
                <a:latin typeface="Bookman Old Style" charset="0"/>
                <a:ea typeface="+mn-ea"/>
              </a:rPr>
              <a:t>expr</a:t>
            </a:r>
            <a:r>
              <a:rPr lang="en-US" sz="2100" dirty="0" smtClean="0">
                <a:latin typeface="Bookman Old Style" charset="0"/>
                <a:ea typeface="+mn-ea"/>
              </a:rPr>
              <a:t>&gt; + &lt;term&gt;</a:t>
            </a:r>
          </a:p>
          <a:p>
            <a:pPr eaLnBrk="1" hangingPunct="1">
              <a:buFontTx/>
              <a:buNone/>
              <a:defRPr/>
            </a:pPr>
            <a:r>
              <a:rPr lang="en-US" sz="2100" dirty="0" smtClean="0">
                <a:latin typeface="Bookman Old Style" charset="0"/>
                <a:ea typeface="+mn-ea"/>
              </a:rPr>
              <a:t>		| &lt;term&gt;</a:t>
            </a:r>
            <a:endParaRPr lang="tr-TR" sz="2100" dirty="0" smtClean="0">
              <a:latin typeface="Bookman Old Style" charset="0"/>
              <a:ea typeface="+mn-ea"/>
            </a:endParaRPr>
          </a:p>
          <a:p>
            <a:pPr eaLnBrk="1" hangingPunct="1">
              <a:buFontTx/>
              <a:buNone/>
              <a:defRPr/>
            </a:pPr>
            <a:endParaRPr lang="en-US" sz="2100" dirty="0" smtClean="0">
              <a:latin typeface="Bookman Old Style" charset="0"/>
              <a:ea typeface="+mn-ea"/>
            </a:endParaRPr>
          </a:p>
          <a:p>
            <a:pPr eaLnBrk="1" hangingPunct="1">
              <a:defRPr/>
            </a:pPr>
            <a:r>
              <a:rPr lang="en-US" sz="2400" b="0" dirty="0" smtClean="0">
                <a:ea typeface="+mn-ea"/>
              </a:rPr>
              <a:t>Similar for the right recursion</a:t>
            </a:r>
          </a:p>
          <a:p>
            <a:pPr eaLnBrk="1" hangingPunct="1">
              <a:defRPr/>
            </a:pPr>
            <a:r>
              <a:rPr lang="en-US" sz="2400" b="0" dirty="0" smtClean="0">
                <a:ea typeface="+mn-ea"/>
              </a:rPr>
              <a:t>In most of the languages exponential is defined as a right associative operation</a:t>
            </a:r>
            <a:endParaRPr lang="en-US" sz="2400" b="0" dirty="0" smtClean="0">
              <a:latin typeface="Bookman Old Style" charset="0"/>
              <a:ea typeface="+mn-ea"/>
            </a:endParaRPr>
          </a:p>
          <a:p>
            <a:pPr lvl="2" eaLnBrk="1" hangingPunct="1">
              <a:buFontTx/>
              <a:buNone/>
              <a:defRPr/>
            </a:pPr>
            <a:r>
              <a:rPr lang="en-US" sz="2000" dirty="0" smtClean="0">
                <a:latin typeface="Bookman Old Style" charset="0"/>
              </a:rPr>
              <a:t>&lt;factor&gt; ::= &lt;</a:t>
            </a:r>
            <a:r>
              <a:rPr lang="en-US" sz="2000" dirty="0" err="1" smtClean="0">
                <a:latin typeface="Bookman Old Style" charset="0"/>
              </a:rPr>
              <a:t>expr</a:t>
            </a:r>
            <a:r>
              <a:rPr lang="en-US" sz="2000" dirty="0" smtClean="0">
                <a:latin typeface="Bookman Old Style" charset="0"/>
              </a:rPr>
              <a:t>&gt; ** &lt;factor&gt;</a:t>
            </a:r>
          </a:p>
          <a:p>
            <a:pPr lvl="2" eaLnBrk="1" hangingPunct="1">
              <a:buFontTx/>
              <a:buNone/>
              <a:defRPr/>
            </a:pPr>
            <a:r>
              <a:rPr lang="en-US" sz="2000" dirty="0" smtClean="0">
                <a:latin typeface="Bookman Old Style" charset="0"/>
              </a:rPr>
              <a:t>                 | &lt;</a:t>
            </a:r>
            <a:r>
              <a:rPr lang="en-US" sz="2000" dirty="0" err="1" smtClean="0">
                <a:latin typeface="Bookman Old Style" charset="0"/>
              </a:rPr>
              <a:t>expr</a:t>
            </a:r>
            <a:r>
              <a:rPr lang="en-US" sz="2000" dirty="0" smtClean="0">
                <a:latin typeface="Bookman Old Style" charset="0"/>
              </a:rPr>
              <a:t>&gt;</a:t>
            </a:r>
          </a:p>
          <a:p>
            <a:pPr lvl="2" eaLnBrk="1" hangingPunct="1">
              <a:buFontTx/>
              <a:buNone/>
              <a:defRPr/>
            </a:pPr>
            <a:r>
              <a:rPr lang="en-US" sz="2000" dirty="0" smtClean="0">
                <a:latin typeface="Bookman Old Style" charset="0"/>
              </a:rPr>
              <a:t>&lt;</a:t>
            </a:r>
            <a:r>
              <a:rPr lang="en-US" sz="2000" dirty="0" err="1" smtClean="0">
                <a:latin typeface="Bookman Old Style" charset="0"/>
              </a:rPr>
              <a:t>expr</a:t>
            </a:r>
            <a:r>
              <a:rPr lang="en-US" sz="2000" dirty="0" smtClean="0">
                <a:latin typeface="Bookman Old Style" charset="0"/>
              </a:rPr>
              <a:t>&gt; ::= (&lt;</a:t>
            </a:r>
            <a:r>
              <a:rPr lang="en-US" sz="2000" dirty="0" err="1" smtClean="0">
                <a:latin typeface="Bookman Old Style" charset="0"/>
              </a:rPr>
              <a:t>expr</a:t>
            </a:r>
            <a:r>
              <a:rPr lang="en-US" sz="2000" dirty="0" smtClean="0">
                <a:latin typeface="Bookman Old Style" charset="0"/>
              </a:rPr>
              <a:t>&gt;)</a:t>
            </a:r>
          </a:p>
          <a:p>
            <a:pPr lvl="2" eaLnBrk="1" hangingPunct="1">
              <a:buFontTx/>
              <a:buNone/>
              <a:defRPr/>
            </a:pPr>
            <a:r>
              <a:rPr lang="en-US" sz="2000" dirty="0" smtClean="0">
                <a:latin typeface="Bookman Old Style" charset="0"/>
              </a:rPr>
              <a:t>                 | &lt;id&gt;</a:t>
            </a:r>
          </a:p>
        </p:txBody>
      </p:sp>
      <p:sp>
        <p:nvSpPr>
          <p:cNvPr id="9625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122AD1D-4E66-A545-84BA-5BF253239143}" type="slidenum">
              <a:rPr lang="tr-TR" sz="1400">
                <a:cs typeface="Arial" charset="0"/>
              </a:rPr>
              <a:pPr/>
              <a:t>59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ea typeface="+mj-ea"/>
              </a:rPr>
              <a:t>Compilation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4800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</a:rPr>
              <a:t>Source language: </a:t>
            </a:r>
            <a:r>
              <a:rPr lang="en-US" sz="2000" b="0" dirty="0" smtClean="0">
                <a:ea typeface="+mn-ea"/>
              </a:rPr>
              <a:t>The language that the compiler translates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000" dirty="0" smtClean="0">
                <a:ea typeface="+mn-ea"/>
              </a:rPr>
              <a:t>Lexical analyzer:</a:t>
            </a:r>
            <a:r>
              <a:rPr lang="en-US" sz="2000" b="0" dirty="0" smtClean="0">
                <a:ea typeface="+mn-ea"/>
              </a:rPr>
              <a:t> gathers the characters  of  the  source program into lexical units (e.g.  identifiers, special words,         operators, punctuation symbols)  Ignores the comments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000" dirty="0" smtClean="0">
                <a:ea typeface="+mn-ea"/>
              </a:rPr>
              <a:t>Syntax analyzer:</a:t>
            </a:r>
            <a:r>
              <a:rPr lang="en-US" sz="2000" b="0" dirty="0" smtClean="0">
                <a:ea typeface="+mn-ea"/>
              </a:rPr>
              <a:t> takes the lexical units, and use them to construct parse trees, which represent the syntactic structure of the program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000" dirty="0" smtClean="0">
                <a:ea typeface="+mn-ea"/>
              </a:rPr>
              <a:t>Intermediate code generator:</a:t>
            </a:r>
            <a:r>
              <a:rPr lang="en-US" sz="2000" b="0" dirty="0" smtClean="0">
                <a:ea typeface="+mn-ea"/>
              </a:rPr>
              <a:t> Produces a program at an intermediate level. Similar to assembly languages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000" b="0" dirty="0" smtClean="0">
              <a:ea typeface="+mn-ea"/>
            </a:endParaRP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457200"/>
            <a:ext cx="455295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7AE66A0-5ECD-0743-8E1F-DE783DA9E465}" type="slidenum">
              <a:rPr lang="tr-TR" sz="1400">
                <a:cs typeface="Arial" charset="0"/>
              </a:rPr>
              <a:pPr/>
              <a:t>6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900" smtClean="0">
                <a:solidFill>
                  <a:schemeClr val="tx1"/>
                </a:solidFill>
                <a:ea typeface="+mj-ea"/>
              </a:rPr>
              <a:t>A parse tree for A = B + C + A illustrating the associativity of addition</a:t>
            </a:r>
          </a:p>
        </p:txBody>
      </p:sp>
      <p:pic>
        <p:nvPicPr>
          <p:cNvPr id="972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2925763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Text Box 5"/>
          <p:cNvSpPr txBox="1">
            <a:spLocks noChangeArrowheads="1"/>
          </p:cNvSpPr>
          <p:nvPr/>
        </p:nvSpPr>
        <p:spPr bwMode="auto">
          <a:xfrm>
            <a:off x="4191000" y="1524000"/>
            <a:ext cx="452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Left associativity</a:t>
            </a:r>
          </a:p>
          <a:p>
            <a:pPr eaLnBrk="1" hangingPunct="1"/>
            <a:r>
              <a:rPr lang="en-US" sz="1800">
                <a:cs typeface="Arial" charset="0"/>
              </a:rPr>
              <a:t>Left addition is lower than the right addition</a:t>
            </a:r>
          </a:p>
        </p:txBody>
      </p:sp>
      <p:sp>
        <p:nvSpPr>
          <p:cNvPr id="972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2E13E6D-70B1-2C4F-8FDC-A33BF0A7EE5B}" type="slidenum">
              <a:rPr lang="tr-TR" sz="1400">
                <a:cs typeface="Arial" charset="0"/>
              </a:rPr>
              <a:pPr/>
              <a:t>60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Is this ambiguous?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1866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200" smtClean="0">
                <a:ea typeface="+mn-ea"/>
              </a:rPr>
              <a:t>&lt;stmt&gt; ::= &lt;if_stmt&gt;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200" smtClean="0">
                <a:ea typeface="+mn-ea"/>
              </a:rPr>
              <a:t>&lt;if_stmt&gt; ::= if &lt;logic_expr&gt; then &lt;stmt&gt;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200" smtClean="0">
                <a:ea typeface="+mn-ea"/>
              </a:rPr>
              <a:t> 		         | if &lt;logic_expr&gt; then &lt;stmt&gt; else &lt;stmt&gt;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200" smtClean="0">
              <a:ea typeface="+mn-ea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200" smtClean="0">
              <a:ea typeface="+mn-ea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228600" y="2362200"/>
            <a:ext cx="4311650" cy="366713"/>
          </a:xfrm>
          <a:prstGeom prst="rect">
            <a:avLst/>
          </a:prstGeom>
          <a:solidFill>
            <a:srgbClr val="FFD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cs typeface="Arial" charset="0"/>
              </a:rPr>
              <a:t>Derive for : If C1 then if C2 then A else B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28600" y="2819400"/>
            <a:ext cx="8915400" cy="3048000"/>
            <a:chOff x="228600" y="2819400"/>
            <a:chExt cx="8915401" cy="3048000"/>
          </a:xfrm>
        </p:grpSpPr>
        <p:pic>
          <p:nvPicPr>
            <p:cNvPr id="98310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819400"/>
              <a:ext cx="3665538" cy="30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31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38" y="2819400"/>
              <a:ext cx="4906963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830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EAEF182-D7FF-C148-91E8-795AF6D1A1ED}" type="slidenum">
              <a:rPr lang="tr-TR" sz="1400">
                <a:cs typeface="Arial" charset="0"/>
              </a:rPr>
              <a:pPr/>
              <a:t>61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7813"/>
            <a:ext cx="9144000" cy="941387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MS PGothic" charset="0"/>
              </a:rPr>
              <a:t>An Unambiguous grammar for </a:t>
            </a:r>
            <a:r>
              <a:rPr lang="tr-TR" sz="3600">
                <a:latin typeface="Arial" charset="0"/>
                <a:ea typeface="MS PGothic" charset="0"/>
              </a:rPr>
              <a:t>“</a:t>
            </a:r>
            <a:r>
              <a:rPr lang="en-US" altLang="ja-JP" sz="3600">
                <a:latin typeface="Arial" charset="0"/>
                <a:ea typeface="MS PGothic" charset="0"/>
              </a:rPr>
              <a:t>if then else</a:t>
            </a:r>
            <a:r>
              <a:rPr lang="tr-TR" sz="3600">
                <a:latin typeface="Arial" charset="0"/>
                <a:ea typeface="MS PGothic" charset="0"/>
              </a:rPr>
              <a:t>”</a:t>
            </a:r>
            <a:endParaRPr lang="en-US" sz="3600">
              <a:latin typeface="Arial" charset="0"/>
              <a:ea typeface="MS PGothic" charset="0"/>
            </a:endParaRP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3243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b="0">
                <a:latin typeface="Arial" charset="0"/>
                <a:ea typeface="MS PGothic" charset="0"/>
              </a:rPr>
              <a:t>Dangling else problem: there are more if then else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0">
                <a:latin typeface="Arial" charset="0"/>
                <a:ea typeface="MS PGothic" charset="0"/>
              </a:rPr>
              <a:t>To design an unambiguous if-then-else statement we have to decide which </a:t>
            </a:r>
            <a:r>
              <a:rPr lang="en-US" sz="2600" b="0">
                <a:latin typeface="Courier New" charset="0"/>
                <a:ea typeface="MS PGothic" charset="0"/>
              </a:rPr>
              <a:t>if</a:t>
            </a:r>
            <a:r>
              <a:rPr lang="en-US" sz="2600" b="0">
                <a:latin typeface="Arial" charset="0"/>
                <a:ea typeface="MS PGothic" charset="0"/>
              </a:rPr>
              <a:t> a dangling </a:t>
            </a:r>
            <a:r>
              <a:rPr lang="en-US" sz="2600" b="0">
                <a:latin typeface="Courier New" charset="0"/>
                <a:ea typeface="MS PGothic" charset="0"/>
              </a:rPr>
              <a:t>else</a:t>
            </a:r>
            <a:r>
              <a:rPr lang="en-US" sz="2600" b="0">
                <a:latin typeface="Arial" charset="0"/>
                <a:ea typeface="MS PGothic" charset="0"/>
              </a:rPr>
              <a:t> belongs to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0">
                <a:latin typeface="Arial" charset="0"/>
                <a:ea typeface="MS PGothic" charset="0"/>
              </a:rPr>
              <a:t>Most PL adopt the following rule: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600" b="0">
                <a:solidFill>
                  <a:srgbClr val="A50021"/>
                </a:solidFill>
                <a:latin typeface="Arial" charset="0"/>
                <a:ea typeface="MS PGothic" charset="0"/>
                <a:cs typeface="MS PGothic" charset="0"/>
              </a:rPr>
              <a:t>“</a:t>
            </a:r>
            <a:r>
              <a:rPr lang="en-US" altLang="ja-JP" sz="2600" b="0">
                <a:solidFill>
                  <a:srgbClr val="A50021"/>
                </a:solidFill>
                <a:latin typeface="Arial" charset="0"/>
                <a:ea typeface="MS PGothic" charset="0"/>
                <a:cs typeface="MS PGothic" charset="0"/>
              </a:rPr>
              <a:t>an else is matched with the closest previous unmatched if statement</a:t>
            </a:r>
            <a:r>
              <a:rPr lang="ja-JP" altLang="en-US" sz="2600" b="0">
                <a:solidFill>
                  <a:srgbClr val="A50021"/>
                </a:solidFill>
                <a:latin typeface="Arial" charset="0"/>
                <a:ea typeface="MS PGothic" charset="0"/>
                <a:cs typeface="MS PGothic" charset="0"/>
              </a:rPr>
              <a:t>”</a:t>
            </a:r>
            <a:endParaRPr lang="en-US" altLang="ja-JP" sz="2600" b="0">
              <a:solidFill>
                <a:srgbClr val="A50021"/>
              </a:solidFill>
              <a:latin typeface="Arial" charset="0"/>
              <a:ea typeface="MS PGothic" charset="0"/>
              <a:cs typeface="MS PGothic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600" b="0">
                <a:latin typeface="Arial" charset="0"/>
                <a:cs typeface="Arial" charset="0"/>
              </a:rPr>
              <a:t>(unmatched if = else-less if)</a:t>
            </a:r>
          </a:p>
        </p:txBody>
      </p:sp>
      <p:grpSp>
        <p:nvGrpSpPr>
          <p:cNvPr id="75784" name="Group 8"/>
          <p:cNvGrpSpPr>
            <a:grpSpLocks/>
          </p:cNvGrpSpPr>
          <p:nvPr/>
        </p:nvGrpSpPr>
        <p:grpSpPr bwMode="auto">
          <a:xfrm>
            <a:off x="381000" y="3962400"/>
            <a:ext cx="8518525" cy="2301875"/>
            <a:chOff x="240" y="2496"/>
            <a:chExt cx="5366" cy="1450"/>
          </a:xfrm>
        </p:grpSpPr>
        <p:sp>
          <p:nvSpPr>
            <p:cNvPr id="99333" name="Text Box 4"/>
            <p:cNvSpPr txBox="1">
              <a:spLocks noChangeArrowheads="1"/>
            </p:cNvSpPr>
            <p:nvPr/>
          </p:nvSpPr>
          <p:spPr bwMode="auto">
            <a:xfrm>
              <a:off x="240" y="2928"/>
              <a:ext cx="5307" cy="1018"/>
            </a:xfrm>
            <a:prstGeom prst="rect">
              <a:avLst/>
            </a:prstGeom>
            <a:solidFill>
              <a:srgbClr val="FFD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000" b="1">
                  <a:latin typeface="Bookman Old Style" charset="0"/>
                  <a:cs typeface="Arial" charset="0"/>
                </a:rPr>
                <a:t>&lt;stmt&gt; ::= &lt;matched&gt; | &lt;unmatched&gt;</a:t>
              </a:r>
            </a:p>
            <a:p>
              <a:pPr eaLnBrk="1" hangingPunct="1"/>
              <a:r>
                <a:rPr lang="en-US" sz="2000" b="1">
                  <a:latin typeface="Bookman Old Style" charset="0"/>
                  <a:cs typeface="Arial" charset="0"/>
                </a:rPr>
                <a:t>&lt;matched&gt; ::= if &lt;logic_expr&gt; then &lt;matched&gt; else &lt;matched&gt;</a:t>
              </a:r>
            </a:p>
            <a:p>
              <a:pPr eaLnBrk="1" hangingPunct="1"/>
              <a:r>
                <a:rPr lang="en-US" sz="2000" b="1">
                  <a:latin typeface="Bookman Old Style" charset="0"/>
                  <a:cs typeface="Arial" charset="0"/>
                </a:rPr>
                <a:t>     | any non-if-statement</a:t>
              </a:r>
            </a:p>
            <a:p>
              <a:pPr eaLnBrk="1" hangingPunct="1"/>
              <a:r>
                <a:rPr lang="en-US" sz="2000" b="1">
                  <a:latin typeface="Bookman Old Style" charset="0"/>
                  <a:cs typeface="Arial" charset="0"/>
                </a:rPr>
                <a:t>&lt;unmatched&gt; ::= if &lt;logic_expr&gt; then &lt;stmt&gt;</a:t>
              </a:r>
            </a:p>
            <a:p>
              <a:pPr eaLnBrk="1" hangingPunct="1"/>
              <a:r>
                <a:rPr lang="en-US" sz="2000" b="1">
                  <a:latin typeface="Bookman Old Style" charset="0"/>
                  <a:cs typeface="Arial" charset="0"/>
                </a:rPr>
                <a:t>    | if &lt;logic_expr&gt; then &lt;matched&gt; else &lt;unmatched&gt;</a:t>
              </a:r>
            </a:p>
          </p:txBody>
        </p:sp>
        <p:grpSp>
          <p:nvGrpSpPr>
            <p:cNvPr id="99334" name="Group 7"/>
            <p:cNvGrpSpPr>
              <a:grpSpLocks/>
            </p:cNvGrpSpPr>
            <p:nvPr/>
          </p:nvGrpSpPr>
          <p:grpSpPr bwMode="auto">
            <a:xfrm>
              <a:off x="3936" y="2496"/>
              <a:ext cx="1670" cy="432"/>
              <a:chOff x="3936" y="2256"/>
              <a:chExt cx="1670" cy="432"/>
            </a:xfrm>
          </p:grpSpPr>
          <p:sp>
            <p:nvSpPr>
              <p:cNvPr id="99335" name="Text Box 5"/>
              <p:cNvSpPr txBox="1">
                <a:spLocks noChangeArrowheads="1"/>
              </p:cNvSpPr>
              <p:nvPr/>
            </p:nvSpPr>
            <p:spPr bwMode="auto">
              <a:xfrm>
                <a:off x="3936" y="2256"/>
                <a:ext cx="1670" cy="24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FF0000"/>
                    </a:solidFill>
                    <a:cs typeface="Arial" charset="0"/>
                  </a:rPr>
                  <a:t>Has a unique parse tree</a:t>
                </a:r>
              </a:p>
            </p:txBody>
          </p:sp>
          <p:sp>
            <p:nvSpPr>
              <p:cNvPr id="99336" name="Line 6"/>
              <p:cNvSpPr>
                <a:spLocks noChangeShapeType="1"/>
              </p:cNvSpPr>
              <p:nvPr/>
            </p:nvSpPr>
            <p:spPr bwMode="auto">
              <a:xfrm flipH="1">
                <a:off x="4032" y="2496"/>
                <a:ext cx="43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93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6E1A8EE-8571-0744-81DF-7E103631D443}" type="slidenum">
              <a:rPr lang="tr-TR" sz="1400">
                <a:cs typeface="Arial" charset="0"/>
              </a:rPr>
              <a:pPr/>
              <a:t>62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Draw the parse tree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900363"/>
            <a:ext cx="8763000" cy="1296987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b="0" smtClean="0">
                <a:ea typeface="+mn-ea"/>
              </a:rPr>
              <a:t>If C1 then if C2 then A else B</a:t>
            </a:r>
            <a:endParaRPr lang="en-US" smtClean="0">
              <a:ea typeface="+mn-ea"/>
            </a:endParaRPr>
          </a:p>
        </p:txBody>
      </p:sp>
      <p:sp>
        <p:nvSpPr>
          <p:cNvPr id="100355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8424863" cy="1616075"/>
          </a:xfrm>
          <a:prstGeom prst="rect">
            <a:avLst/>
          </a:prstGeom>
          <a:solidFill>
            <a:srgbClr val="FFD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>
                <a:latin typeface="Bookman Old Style" charset="0"/>
                <a:cs typeface="Arial" charset="0"/>
              </a:rPr>
              <a:t>&lt;stmt&gt; ::= &lt;matched&gt; | &lt;unmatched&gt;</a:t>
            </a:r>
          </a:p>
          <a:p>
            <a:pPr eaLnBrk="1" hangingPunct="1"/>
            <a:r>
              <a:rPr lang="en-US" sz="2000" b="1">
                <a:latin typeface="Bookman Old Style" charset="0"/>
                <a:cs typeface="Arial" charset="0"/>
              </a:rPr>
              <a:t>&lt;matched&gt; ::= if &lt;logic_expr&gt; then &lt;matched&gt; else &lt;matched&gt;</a:t>
            </a:r>
          </a:p>
          <a:p>
            <a:pPr eaLnBrk="1" hangingPunct="1"/>
            <a:r>
              <a:rPr lang="en-US" sz="2000" b="1">
                <a:latin typeface="Bookman Old Style" charset="0"/>
                <a:cs typeface="Arial" charset="0"/>
              </a:rPr>
              <a:t>     | any non-if-statement</a:t>
            </a:r>
          </a:p>
          <a:p>
            <a:pPr eaLnBrk="1" hangingPunct="1"/>
            <a:r>
              <a:rPr lang="en-US" sz="2000" b="1">
                <a:latin typeface="Bookman Old Style" charset="0"/>
                <a:cs typeface="Arial" charset="0"/>
              </a:rPr>
              <a:t>&lt;unmatched&gt; ::= if &lt;logic_expr&gt; then &lt;stmt&gt;</a:t>
            </a:r>
          </a:p>
          <a:p>
            <a:pPr eaLnBrk="1" hangingPunct="1"/>
            <a:r>
              <a:rPr lang="en-US" sz="2000" b="1">
                <a:latin typeface="Bookman Old Style" charset="0"/>
                <a:cs typeface="Arial" charset="0"/>
              </a:rPr>
              <a:t>    | if &lt;logic_expr&gt; then &lt;matched&gt; else &lt;unmatched&gt;</a:t>
            </a:r>
          </a:p>
        </p:txBody>
      </p:sp>
      <p:sp>
        <p:nvSpPr>
          <p:cNvPr id="1003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0400801-8D0A-9A4E-B7A0-4107B41896EA}" type="slidenum">
              <a:rPr lang="tr-TR" sz="1400">
                <a:cs typeface="Arial" charset="0"/>
              </a:rPr>
              <a:pPr/>
              <a:t>63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5"/>
          <p:cNvSpPr>
            <a:spLocks noChangeArrowheads="1"/>
          </p:cNvSpPr>
          <p:nvPr/>
        </p:nvSpPr>
        <p:spPr bwMode="auto">
          <a:xfrm>
            <a:off x="533400" y="5181600"/>
            <a:ext cx="5562600" cy="685800"/>
          </a:xfrm>
          <a:prstGeom prst="rect">
            <a:avLst/>
          </a:prstGeom>
          <a:solidFill>
            <a:srgbClr val="FFD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tr-TR">
              <a:cs typeface="Arial" charset="0"/>
            </a:endParaRPr>
          </a:p>
        </p:txBody>
      </p:sp>
      <p:sp>
        <p:nvSpPr>
          <p:cNvPr id="101378" name="Rectangle 6"/>
          <p:cNvSpPr>
            <a:spLocks noChangeArrowheads="1"/>
          </p:cNvSpPr>
          <p:nvPr/>
        </p:nvSpPr>
        <p:spPr bwMode="auto">
          <a:xfrm>
            <a:off x="609600" y="2286000"/>
            <a:ext cx="6400800" cy="685800"/>
          </a:xfrm>
          <a:prstGeom prst="rect">
            <a:avLst/>
          </a:prstGeom>
          <a:solidFill>
            <a:srgbClr val="FFD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tr-TR">
              <a:cs typeface="Arial" charset="0"/>
            </a:endParaRPr>
          </a:p>
        </p:txBody>
      </p:sp>
      <p:sp>
        <p:nvSpPr>
          <p:cNvPr id="101379" name="Rectangle 4"/>
          <p:cNvSpPr>
            <a:spLocks noChangeArrowheads="1"/>
          </p:cNvSpPr>
          <p:nvPr/>
        </p:nvSpPr>
        <p:spPr bwMode="auto">
          <a:xfrm>
            <a:off x="609600" y="3886200"/>
            <a:ext cx="6019800" cy="457200"/>
          </a:xfrm>
          <a:prstGeom prst="rect">
            <a:avLst/>
          </a:prstGeom>
          <a:solidFill>
            <a:srgbClr val="FFD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tr-TR">
              <a:cs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Extended BNF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10600" cy="5486400"/>
          </a:xfrm>
        </p:spPr>
        <p:txBody>
          <a:bodyPr/>
          <a:lstStyle/>
          <a:p>
            <a:pPr eaLnBrk="1" hangingPunct="1"/>
            <a:r>
              <a:rPr lang="en-US" sz="2400" b="0" i="1">
                <a:latin typeface="Arial" charset="0"/>
                <a:ea typeface="MS PGothic" charset="0"/>
              </a:rPr>
              <a:t>EBNF: Same power but more convenient</a:t>
            </a:r>
          </a:p>
          <a:p>
            <a:pPr eaLnBrk="1" hangingPunct="1"/>
            <a:r>
              <a:rPr lang="en-US" sz="2400" b="0">
                <a:latin typeface="Arial" charset="0"/>
                <a:ea typeface="MS PGothic" charset="0"/>
              </a:rPr>
              <a:t>Optional parts are placed in brackets [ ]</a:t>
            </a:r>
          </a:p>
          <a:p>
            <a:pPr eaLnBrk="1" hangingPunct="1">
              <a:buFontTx/>
              <a:buNone/>
            </a:pPr>
            <a:r>
              <a:rPr lang="en-US" sz="2100" b="0">
                <a:latin typeface="Arial" charset="0"/>
                <a:ea typeface="MS PGothic" charset="0"/>
              </a:rPr>
              <a:t>	</a:t>
            </a:r>
            <a:r>
              <a:rPr lang="en-US" sz="2100" b="0">
                <a:latin typeface="Courier New" charset="0"/>
                <a:ea typeface="MS PGothic" charset="0"/>
              </a:rPr>
              <a:t> </a:t>
            </a:r>
            <a:r>
              <a:rPr lang="en-US" sz="2400" b="0">
                <a:latin typeface="Arial" charset="0"/>
                <a:ea typeface="MS PGothic" charset="0"/>
              </a:rPr>
              <a:t>[X] : X is optional (0 or 1 occurrence) </a:t>
            </a:r>
          </a:p>
          <a:p>
            <a:pPr lvl="1" eaLnBrk="1" hangingPunct="1">
              <a:buFontTx/>
              <a:buNone/>
            </a:pPr>
            <a:r>
              <a:rPr lang="en-US" sz="2000">
                <a:latin typeface="Bookman Old Style" charset="0"/>
                <a:cs typeface="Arial" charset="0"/>
              </a:rPr>
              <a:t>&lt;writeln&gt; ::= WRITELN [(&lt;item_list&gt;)]</a:t>
            </a:r>
          </a:p>
          <a:p>
            <a:pPr lvl="1" eaLnBrk="1" hangingPunct="1">
              <a:buFontTx/>
              <a:buNone/>
            </a:pPr>
            <a:r>
              <a:rPr lang="en-US" sz="2000">
                <a:latin typeface="Bookman Old Style" charset="0"/>
                <a:cs typeface="Arial" charset="0"/>
              </a:rPr>
              <a:t>&lt;selection&gt;::= if (&lt;expr&gt;) &lt;stmt&gt; [else&lt;stmt&gt;]</a:t>
            </a:r>
          </a:p>
          <a:p>
            <a:pPr eaLnBrk="1" hangingPunct="1"/>
            <a:r>
              <a:rPr lang="en-US" sz="2400" b="0">
                <a:latin typeface="Arial" charset="0"/>
                <a:ea typeface="MS PGothic" charset="0"/>
              </a:rPr>
              <a:t>Repetitions (0 or more) are placed inside braces { }</a:t>
            </a:r>
          </a:p>
          <a:p>
            <a:pPr eaLnBrk="1" hangingPunct="1">
              <a:buFontTx/>
              <a:buNone/>
            </a:pPr>
            <a:r>
              <a:rPr lang="en-US" sz="2400" b="0">
                <a:latin typeface="Arial" charset="0"/>
                <a:ea typeface="MS PGothic" charset="0"/>
              </a:rPr>
              <a:t>	 {X}: 0 or more occurrences 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  <a:ea typeface="MS PGothic" charset="0"/>
              </a:rPr>
              <a:t>	</a:t>
            </a:r>
            <a:r>
              <a:rPr lang="en-US" sz="2100">
                <a:latin typeface="Bookman Old Style" charset="0"/>
                <a:ea typeface="MS PGothic" charset="0"/>
              </a:rPr>
              <a:t>&lt;identlist&gt; = &lt;identifier&gt; {,&lt;identifier&gt;}</a:t>
            </a:r>
          </a:p>
          <a:p>
            <a:pPr eaLnBrk="1" hangingPunct="1"/>
            <a:r>
              <a:rPr lang="en-US" sz="2400" b="0">
                <a:latin typeface="Arial" charset="0"/>
                <a:ea typeface="MS PGothic" charset="0"/>
              </a:rPr>
              <a:t>Alternative parts of RHSs are placed inside parentheses and separated via vertical bars 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  <a:ea typeface="MS PGothic" charset="0"/>
              </a:rPr>
              <a:t>	</a:t>
            </a:r>
            <a:r>
              <a:rPr lang="en-US" sz="2100">
                <a:latin typeface="Bookman Old Style" charset="0"/>
                <a:ea typeface="MS PGothic" charset="0"/>
              </a:rPr>
              <a:t>(X1|X2|X3) : choose X1 or X2 or X3</a:t>
            </a:r>
            <a:r>
              <a:rPr lang="en-US" sz="2100" b="0">
                <a:latin typeface="Bookman Old Style" charset="0"/>
                <a:ea typeface="MS PGothic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100">
                <a:latin typeface="Bookman Old Style" charset="0"/>
                <a:ea typeface="MS PGothic" charset="0"/>
              </a:rPr>
              <a:t>	&lt;term&gt; → &lt;term&gt; (+|-) const</a:t>
            </a:r>
            <a:endParaRPr lang="en-US" sz="2100">
              <a:latin typeface="Arial" charset="0"/>
              <a:ea typeface="MS PGothic" charset="0"/>
            </a:endParaRPr>
          </a:p>
        </p:txBody>
      </p:sp>
      <p:sp>
        <p:nvSpPr>
          <p:cNvPr id="10138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963A5A4-1AC7-6F41-9B95-BCDE10201FF1}" type="slidenum">
              <a:rPr lang="tr-TR" sz="1400">
                <a:cs typeface="Arial" charset="0"/>
              </a:rPr>
              <a:pPr/>
              <a:t>64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BNF vs Extended BNF</a:t>
            </a:r>
          </a:p>
        </p:txBody>
      </p:sp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1981200" y="1371600"/>
            <a:ext cx="4419600" cy="3776663"/>
          </a:xfrm>
          <a:prstGeom prst="rect">
            <a:avLst/>
          </a:prstGeom>
          <a:solidFill>
            <a:srgbClr val="FFD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 expr&gt; ::= &lt;expr&gt; + &lt;term&gt;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	  | &lt;expr&gt;  - &lt;term&gt;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	  | &lt;term&gt;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&lt;term&gt; ::= &lt;term&gt; * &lt;factor&gt;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	| &lt;term&gt; / &lt;factor&gt;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	| &lt;factor&gt;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&lt;factor&gt; ::= &lt;expr&gt; ** &lt;factor&gt;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	| &lt;expr&gt;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&lt;expr&gt; ::= (&lt;expr&gt;)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	| &lt;id&gt;</a:t>
            </a:r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</a:rPr>
              <a:t>BNF</a:t>
            </a:r>
          </a:p>
        </p:txBody>
      </p:sp>
      <p:sp>
        <p:nvSpPr>
          <p:cNvPr id="10240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2519357-DEB0-DF40-AB44-48BCA63C4AE2}" type="slidenum">
              <a:rPr lang="tr-TR" sz="1400">
                <a:cs typeface="Arial" charset="0"/>
              </a:rPr>
              <a:pPr/>
              <a:t>65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BNF vs Extended BNF</a:t>
            </a:r>
          </a:p>
        </p:txBody>
      </p:sp>
      <p:sp>
        <p:nvSpPr>
          <p:cNvPr id="103426" name="Text Box 4"/>
          <p:cNvSpPr txBox="1">
            <a:spLocks noChangeArrowheads="1"/>
          </p:cNvSpPr>
          <p:nvPr/>
        </p:nvSpPr>
        <p:spPr bwMode="auto">
          <a:xfrm>
            <a:off x="1371600" y="1890713"/>
            <a:ext cx="6858000" cy="1766887"/>
          </a:xfrm>
          <a:prstGeom prst="rect">
            <a:avLst/>
          </a:prstGeom>
          <a:solidFill>
            <a:srgbClr val="FFD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&lt;expr&gt; ::= &lt;term&gt; {(+ | -) &lt;term&gt;}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&lt;term&gt; ::= &lt;factor&gt; {(*|/) &lt;factor&gt;}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&lt;factor&gt; ::= &lt;expr&gt; {**&lt;expr&gt;}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&lt;expr&gt; ::=  (&lt;expr&gt;)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	     | id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</a:rPr>
              <a:t>EBNF</a:t>
            </a:r>
          </a:p>
        </p:txBody>
      </p:sp>
      <p:sp>
        <p:nvSpPr>
          <p:cNvPr id="10342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E35AD7F-4E00-B94E-8E9F-92ABD8792979}" type="slidenum">
              <a:rPr lang="tr-TR" sz="1400">
                <a:cs typeface="Arial" charset="0"/>
              </a:rPr>
              <a:pPr/>
              <a:t>66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smtClean="0">
                <a:ea typeface="+mj-ea"/>
              </a:rPr>
              <a:t>Recent Variations in EBNF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b="0" dirty="0" smtClean="0">
                <a:ea typeface="+mn-ea"/>
              </a:rPr>
              <a:t>Alternative RHSs are put on separate lines</a:t>
            </a:r>
          </a:p>
          <a:p>
            <a:pPr eaLnBrk="1" hangingPunct="1">
              <a:defRPr/>
            </a:pPr>
            <a:r>
              <a:rPr lang="es-MX" b="0" dirty="0" smtClean="0">
                <a:ea typeface="+mn-ea"/>
              </a:rPr>
              <a:t>Use of a colon instead of </a:t>
            </a:r>
            <a:r>
              <a:rPr lang="es-MX" sz="2000" b="0" dirty="0" smtClean="0">
                <a:latin typeface="Courier New" pitchFamily="49" charset="0"/>
                <a:ea typeface="+mn-ea"/>
              </a:rPr>
              <a:t>=&gt;</a:t>
            </a:r>
          </a:p>
          <a:p>
            <a:pPr eaLnBrk="1" hangingPunct="1">
              <a:defRPr/>
            </a:pPr>
            <a:r>
              <a:rPr lang="es-MX" b="0" dirty="0" smtClean="0">
                <a:ea typeface="+mn-ea"/>
              </a:rPr>
              <a:t>Use of </a:t>
            </a:r>
            <a:r>
              <a:rPr lang="es-MX" b="0" baseline="-25000" dirty="0" smtClean="0">
                <a:latin typeface="Courier New" pitchFamily="49" charset="0"/>
                <a:ea typeface="+mn-ea"/>
              </a:rPr>
              <a:t>opt</a:t>
            </a:r>
            <a:r>
              <a:rPr lang="es-MX" b="0" dirty="0" smtClean="0">
                <a:ea typeface="+mn-ea"/>
              </a:rPr>
              <a:t> for optional parts</a:t>
            </a:r>
          </a:p>
          <a:p>
            <a:pPr eaLnBrk="1" hangingPunct="1">
              <a:defRPr/>
            </a:pPr>
            <a:r>
              <a:rPr lang="es-MX" b="0" dirty="0" smtClean="0">
                <a:ea typeface="+mn-ea"/>
              </a:rPr>
              <a:t>Use of </a:t>
            </a:r>
            <a:r>
              <a:rPr lang="es-MX" sz="2400" b="0" dirty="0" smtClean="0">
                <a:latin typeface="Courier New" pitchFamily="49" charset="0"/>
                <a:ea typeface="+mn-ea"/>
              </a:rPr>
              <a:t>oneof</a:t>
            </a:r>
            <a:r>
              <a:rPr lang="es-MX" b="0" dirty="0" smtClean="0">
                <a:ea typeface="+mn-ea"/>
              </a:rPr>
              <a:t> for choices</a:t>
            </a:r>
          </a:p>
        </p:txBody>
      </p:sp>
      <p:sp>
        <p:nvSpPr>
          <p:cNvPr id="10445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D5BEF88-9637-8044-B5CD-57EB0CE53237}" type="slidenum">
              <a:rPr lang="tr-TR" sz="1400">
                <a:cs typeface="Arial" charset="0"/>
              </a:rPr>
              <a:pPr/>
              <a:t>67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Notes on Terminals and </a:t>
            </a:r>
            <a:r>
              <a:rPr lang="en-US" dirty="0" err="1" smtClean="0"/>
              <a:t>NonTerminals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38F1-0157-4640-987C-003E5C58C761}" type="slidenum">
              <a:rPr lang="tr-TR" smtClean="0"/>
              <a:pPr>
                <a:defRPr/>
              </a:pPr>
              <a:t>68</a:t>
            </a:fld>
            <a:endParaRPr lang="tr-TR"/>
          </a:p>
        </p:txBody>
      </p:sp>
      <p:pic>
        <p:nvPicPr>
          <p:cNvPr id="5" name="Picture 4" descr="EBNF.00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67" y="1295400"/>
            <a:ext cx="6369833" cy="48437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" y="6519446"/>
            <a:ext cx="3355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https://</a:t>
            </a:r>
            <a:r>
              <a:rPr lang="en-US" sz="1600" dirty="0" err="1"/>
              <a:t>tomassetti.me</a:t>
            </a:r>
            <a:r>
              <a:rPr lang="en-US" sz="1600" dirty="0"/>
              <a:t>/</a:t>
            </a:r>
            <a:r>
              <a:rPr lang="en-US" sz="1600" dirty="0" err="1"/>
              <a:t>ebnf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780616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Notes on Terminals and </a:t>
            </a:r>
            <a:r>
              <a:rPr lang="en-US" dirty="0" err="1" smtClean="0"/>
              <a:t>NonTerminals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Terminals </a:t>
            </a:r>
            <a:r>
              <a:rPr lang="en-US" b="0" dirty="0" smtClean="0"/>
              <a:t>are the </a:t>
            </a:r>
            <a:r>
              <a:rPr lang="en-US" b="0" dirty="0"/>
              <a:t>smallest block we consider in our </a:t>
            </a:r>
            <a:r>
              <a:rPr lang="en-US" b="0" dirty="0" smtClean="0"/>
              <a:t>grammars.</a:t>
            </a:r>
          </a:p>
          <a:p>
            <a:r>
              <a:rPr lang="en-US" b="0" dirty="0"/>
              <a:t>A terminal could be either:</a:t>
            </a:r>
          </a:p>
          <a:p>
            <a:pPr lvl="1"/>
            <a:r>
              <a:rPr lang="en-US" b="0" dirty="0"/>
              <a:t>a quoted literal</a:t>
            </a:r>
          </a:p>
          <a:p>
            <a:pPr lvl="1"/>
            <a:r>
              <a:rPr lang="en-US" b="0" dirty="0"/>
              <a:t>a regular expression</a:t>
            </a:r>
          </a:p>
          <a:p>
            <a:pPr lvl="1"/>
            <a:r>
              <a:rPr lang="en-US" b="0" dirty="0"/>
              <a:t>a name referring to a terminal definition. 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38F1-0157-4640-987C-003E5C58C761}" type="slidenum">
              <a:rPr lang="tr-TR" smtClean="0"/>
              <a:pPr>
                <a:defRPr/>
              </a:pPr>
              <a:t>69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060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ea typeface="+mj-ea"/>
              </a:rPr>
              <a:t>Compilation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143000"/>
            <a:ext cx="48006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</a:rPr>
              <a:t>Semantic analyzer:</a:t>
            </a:r>
            <a:r>
              <a:rPr lang="en-US" sz="2000" b="0" dirty="0" smtClean="0">
                <a:ea typeface="+mn-ea"/>
              </a:rPr>
              <a:t> checks for errors that are difficult  to check during syntax analysis, such as type errors.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000" dirty="0" smtClean="0">
                <a:ea typeface="+mn-ea"/>
              </a:rPr>
              <a:t>Optimization (optional):</a:t>
            </a:r>
            <a:r>
              <a:rPr lang="en-US" sz="2000" b="0" dirty="0" smtClean="0">
                <a:ea typeface="+mn-ea"/>
              </a:rPr>
              <a:t> Used if execution speed is more important than compilation speed.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000" dirty="0" smtClean="0">
                <a:ea typeface="+mn-ea"/>
              </a:rPr>
              <a:t>Code generator: </a:t>
            </a:r>
            <a:r>
              <a:rPr lang="en-US" sz="2000" b="0" dirty="0" smtClean="0">
                <a:ea typeface="+mn-ea"/>
              </a:rPr>
              <a:t>Translates the intermediate code to machine language program.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000" dirty="0" smtClean="0">
                <a:ea typeface="+mn-ea"/>
              </a:rPr>
              <a:t>Symbol table:</a:t>
            </a:r>
            <a:r>
              <a:rPr lang="en-US" sz="2000" b="0" dirty="0" smtClean="0">
                <a:ea typeface="+mn-ea"/>
              </a:rPr>
              <a:t> serves as a database of type and attribute information of each user defined name in a program. Placed by lexical and syntax analyzers, and used by semantic analyzer and code generator.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457200"/>
            <a:ext cx="455295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BE479D8-6AB4-C34F-A6BB-C93371C2CEB8}" type="slidenum">
              <a:rPr lang="tr-TR" sz="1400">
                <a:cs typeface="Arial" charset="0"/>
              </a:rPr>
              <a:pPr/>
              <a:t>7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Let’s see some typical terminals:</a:t>
            </a:r>
          </a:p>
          <a:p>
            <a:pPr lvl="1"/>
            <a:r>
              <a:rPr lang="en-US" b="0" i="1" dirty="0"/>
              <a:t>identifiers:</a:t>
            </a:r>
            <a:r>
              <a:rPr lang="en-US" b="0" dirty="0"/>
              <a:t> these are the names used for variables, classes, functions, methods and so on. </a:t>
            </a:r>
          </a:p>
          <a:p>
            <a:pPr lvl="1"/>
            <a:r>
              <a:rPr lang="en-US" b="0" i="1" dirty="0"/>
              <a:t>keywords:</a:t>
            </a:r>
            <a:r>
              <a:rPr lang="en-US" b="0" dirty="0"/>
              <a:t> almost every language uses keywords. They are exact strings that are used to indicate the start of a definition (think about class in Java or </a:t>
            </a:r>
            <a:r>
              <a:rPr lang="en-US" b="0" dirty="0" err="1"/>
              <a:t>def</a:t>
            </a:r>
            <a:r>
              <a:rPr lang="en-US" b="0" dirty="0"/>
              <a:t> in Python), a modifier (public, private, static, final, etc.) or control flow structures (while, for, until, etc.)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38F1-0157-4640-987C-003E5C58C761}" type="slidenum">
              <a:rPr lang="tr-TR" smtClean="0"/>
              <a:pPr>
                <a:defRPr/>
              </a:pPr>
              <a:t>70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0751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0" i="1" dirty="0"/>
              <a:t>literals:</a:t>
            </a:r>
            <a:r>
              <a:rPr lang="en-US" b="0" dirty="0"/>
              <a:t> these permit to define values in our languages. We can have string literals, numeric literal, char literals, </a:t>
            </a:r>
            <a:r>
              <a:rPr lang="en-US" b="0" dirty="0" err="1"/>
              <a:t>boolean</a:t>
            </a:r>
            <a:r>
              <a:rPr lang="en-US" b="0" dirty="0"/>
              <a:t> literals (but we could consider them keywords as well), array literals, map literals, and more, depending on the language</a:t>
            </a:r>
          </a:p>
          <a:p>
            <a:pPr lvl="1"/>
            <a:r>
              <a:rPr lang="en-US" b="0" i="1" dirty="0"/>
              <a:t>separators and delimiters:</a:t>
            </a:r>
            <a:r>
              <a:rPr lang="en-US" b="0" dirty="0"/>
              <a:t> like colons, semicolons, commas, parenthesis, brackets, braces</a:t>
            </a:r>
          </a:p>
          <a:p>
            <a:pPr lvl="1"/>
            <a:r>
              <a:rPr lang="en-US" b="0" i="1" dirty="0"/>
              <a:t>whitespaces:</a:t>
            </a:r>
            <a:r>
              <a:rPr lang="en-US" b="0" dirty="0"/>
              <a:t> spaces, tabs, newlines</a:t>
            </a:r>
            <a:r>
              <a:rPr lang="en-US" b="0" dirty="0" smtClean="0"/>
              <a:t>.</a:t>
            </a:r>
            <a:endParaRPr lang="en-US" b="0" dirty="0"/>
          </a:p>
          <a:p>
            <a:pPr lvl="1"/>
            <a:r>
              <a:rPr lang="en-US" b="0" i="1" dirty="0" smtClean="0"/>
              <a:t>comments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38F1-0157-4640-987C-003E5C58C761}" type="slidenum">
              <a:rPr lang="tr-TR" smtClean="0"/>
              <a:pPr>
                <a:defRPr/>
              </a:pPr>
              <a:t>71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899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038"/>
            <a:ext cx="8763000" cy="639762"/>
          </a:xfrm>
        </p:spPr>
        <p:txBody>
          <a:bodyPr/>
          <a:lstStyle/>
          <a:p>
            <a:r>
              <a:rPr lang="en-US" dirty="0" smtClean="0"/>
              <a:t>Terminals and Non-terminals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38F1-0157-4640-987C-003E5C58C761}" type="slidenum">
              <a:rPr lang="tr-TR" smtClean="0"/>
              <a:pPr>
                <a:defRPr/>
              </a:pPr>
              <a:t>72</a:t>
            </a:fld>
            <a:endParaRPr lang="tr-TR"/>
          </a:p>
        </p:txBody>
      </p:sp>
      <p:pic>
        <p:nvPicPr>
          <p:cNvPr id="5" name="Picture 4" descr="Screen Shot 2018-10-23 at 10.46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62000"/>
            <a:ext cx="7162800" cy="59358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" y="6519446"/>
            <a:ext cx="3355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https://</a:t>
            </a:r>
            <a:r>
              <a:rPr lang="en-US" sz="1600" dirty="0" err="1"/>
              <a:t>tomassetti.me</a:t>
            </a:r>
            <a:r>
              <a:rPr lang="en-US" sz="1600" dirty="0"/>
              <a:t>/</a:t>
            </a:r>
            <a:r>
              <a:rPr lang="en-US" sz="1600" dirty="0" err="1"/>
              <a:t>ebnf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3056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Non-terminals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Examples </a:t>
            </a:r>
            <a:r>
              <a:rPr lang="en-US" b="0" dirty="0"/>
              <a:t>of non-terminals are:</a:t>
            </a:r>
          </a:p>
          <a:p>
            <a:pPr lvl="1"/>
            <a:r>
              <a:rPr lang="en-US" b="0" i="1" dirty="0"/>
              <a:t>program/document</a:t>
            </a:r>
            <a:r>
              <a:rPr lang="en-US" b="0" dirty="0"/>
              <a:t>: represent the entire file</a:t>
            </a:r>
          </a:p>
          <a:p>
            <a:pPr lvl="1"/>
            <a:r>
              <a:rPr lang="en-US" b="0" i="1" dirty="0"/>
              <a:t>module/classes: </a:t>
            </a:r>
            <a:r>
              <a:rPr lang="en-US" b="0" dirty="0"/>
              <a:t>group several declarations </a:t>
            </a:r>
            <a:r>
              <a:rPr lang="en-US" b="0" dirty="0" err="1"/>
              <a:t>togethers</a:t>
            </a:r>
            <a:endParaRPr lang="en-US" b="0" dirty="0"/>
          </a:p>
          <a:p>
            <a:pPr lvl="1"/>
            <a:r>
              <a:rPr lang="en-US" b="0" i="1" dirty="0"/>
              <a:t>functions/methods: </a:t>
            </a:r>
            <a:r>
              <a:rPr lang="en-US" b="0" dirty="0"/>
              <a:t>group statements together</a:t>
            </a:r>
          </a:p>
          <a:p>
            <a:pPr lvl="1"/>
            <a:r>
              <a:rPr lang="en-US" b="0" i="1" dirty="0"/>
              <a:t>statements: </a:t>
            </a:r>
            <a:r>
              <a:rPr lang="en-US" b="0" dirty="0"/>
              <a:t>these are the single instructions. Some of them can contain other statements. E</a:t>
            </a:r>
            <a:r>
              <a:rPr lang="en-US" b="0" dirty="0" smtClean="0"/>
              <a:t>xample : loops </a:t>
            </a:r>
          </a:p>
          <a:p>
            <a:pPr lvl="1"/>
            <a:r>
              <a:rPr lang="en-US" b="0" i="1" dirty="0" smtClean="0"/>
              <a:t>expressions</a:t>
            </a:r>
            <a:r>
              <a:rPr lang="en-US" b="0" i="1" dirty="0"/>
              <a:t>: </a:t>
            </a:r>
            <a:r>
              <a:rPr lang="en-US" b="0" dirty="0"/>
              <a:t>are typically used within statements and can be composed in various ways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38F1-0157-4640-987C-003E5C58C761}" type="slidenum">
              <a:rPr lang="tr-TR" smtClean="0"/>
              <a:pPr>
                <a:defRPr/>
              </a:pPr>
              <a:t>73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143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Pure Interpretation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991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sz="2400" b="0" dirty="0" smtClean="0">
                <a:ea typeface="+mn-ea"/>
              </a:rPr>
              <a:t>No translation.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sz="2400" b="0" dirty="0" smtClean="0">
                <a:ea typeface="+mn-ea"/>
              </a:rPr>
              <a:t>Each  statement is decoded and executed individually.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sz="2400" b="0" dirty="0" smtClean="0">
                <a:ea typeface="+mn-ea"/>
              </a:rPr>
              <a:t>The interpreter program acts as a software simulation of a machine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sz="2000" dirty="0" smtClean="0">
                <a:ea typeface="+mn-ea"/>
              </a:rPr>
              <a:t>Advantages:</a:t>
            </a:r>
            <a:r>
              <a:rPr lang="en-US" sz="2400" b="0" dirty="0" smtClean="0">
                <a:ea typeface="+mn-ea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sz="2000" b="0" dirty="0" smtClean="0"/>
              <a:t>Easier implementation of programs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sz="2000" b="0" dirty="0" smtClean="0"/>
              <a:t>Debugging is easy (run-time errors can easily and immediately be displayed)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sz="2000" dirty="0" smtClean="0">
                <a:ea typeface="+mn-ea"/>
              </a:rPr>
              <a:t>Disadvantages:</a:t>
            </a:r>
            <a:r>
              <a:rPr lang="en-US" sz="2400" b="0" dirty="0" smtClean="0">
                <a:ea typeface="+mn-ea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sz="2000" b="0" dirty="0" smtClean="0"/>
              <a:t>Slower execution (10 to 100 times slower than compiled programs, and statement decoding is the major bottleneck)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sz="2000" b="0" dirty="0" smtClean="0"/>
              <a:t>Often requires more space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sz="2400" b="0" dirty="0" smtClean="0">
                <a:ea typeface="+mn-ea"/>
              </a:rPr>
              <a:t>Now rare for traditional high-level languages but available in some Web scripting languages (e.g., JavaScript, PHP)</a:t>
            </a:r>
          </a:p>
        </p:txBody>
      </p:sp>
      <p:sp>
        <p:nvSpPr>
          <p:cNvPr id="2560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4F8EA0D-36AA-744F-820E-3EB07A0AAB3C}" type="slidenum">
              <a:rPr lang="tr-TR" sz="1400">
                <a:cs typeface="Arial" charset="0"/>
              </a:rPr>
              <a:pPr/>
              <a:t>8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Pure Interpretation Process</a:t>
            </a:r>
          </a:p>
        </p:txBody>
      </p:sp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066800"/>
            <a:ext cx="37322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3225BDD-7AE4-674C-B12B-53C33AC30B77}" type="slidenum">
              <a:rPr lang="tr-TR" sz="1400">
                <a:cs typeface="Arial" charset="0"/>
              </a:rPr>
              <a:pPr/>
              <a:t>9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4840</TotalTime>
  <Words>3283</Words>
  <Application>Microsoft Macintosh PowerPoint</Application>
  <PresentationFormat>On-screen Show (4:3)</PresentationFormat>
  <Paragraphs>623</Paragraphs>
  <Slides>73</Slides>
  <Notes>24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Default Design</vt:lpstr>
      <vt:lpstr>BBM 301 –  Programming Languages Fall 2018, Lecture 2</vt:lpstr>
      <vt:lpstr>Today</vt:lpstr>
      <vt:lpstr>Implementation Methods</vt:lpstr>
      <vt:lpstr>Compilation and Interpretation</vt:lpstr>
      <vt:lpstr>Compilation</vt:lpstr>
      <vt:lpstr>Compilation</vt:lpstr>
      <vt:lpstr>Compilation</vt:lpstr>
      <vt:lpstr>Pure Interpretation</vt:lpstr>
      <vt:lpstr>Pure Interpretation Process</vt:lpstr>
      <vt:lpstr>Hybrid Implementation  Systems</vt:lpstr>
      <vt:lpstr>Today</vt:lpstr>
      <vt:lpstr>Creating computer programs</vt:lpstr>
      <vt:lpstr>Aspects of languages </vt:lpstr>
      <vt:lpstr>Aspects of languages </vt:lpstr>
      <vt:lpstr>Aspects of languages</vt:lpstr>
      <vt:lpstr>Where can things go wrong? </vt:lpstr>
      <vt:lpstr>Today</vt:lpstr>
      <vt:lpstr>Example: Syntax and Semantics</vt:lpstr>
      <vt:lpstr> Describing Syntax: Terminology</vt:lpstr>
      <vt:lpstr>Describing Syntax: Terminology</vt:lpstr>
      <vt:lpstr>Lexemes</vt:lpstr>
      <vt:lpstr>Token </vt:lpstr>
      <vt:lpstr>Example in Java Language</vt:lpstr>
      <vt:lpstr>Describing Syntax</vt:lpstr>
      <vt:lpstr>Elements of Syntax</vt:lpstr>
      <vt:lpstr>Formal Definition of Languages</vt:lpstr>
      <vt:lpstr>Formal Methods of Describing Syntax</vt:lpstr>
      <vt:lpstr>Regular Language vs CFL</vt:lpstr>
      <vt:lpstr>Context-Free Grammars </vt:lpstr>
      <vt:lpstr>Backus-Naur Form (BNF)</vt:lpstr>
      <vt:lpstr>BNF Fundamentals </vt:lpstr>
      <vt:lpstr>BNF Fundamentals </vt:lpstr>
      <vt:lpstr>BNF Fundamentals</vt:lpstr>
      <vt:lpstr>BNF Fundamentals</vt:lpstr>
      <vt:lpstr>Examples</vt:lpstr>
      <vt:lpstr>An initial example</vt:lpstr>
      <vt:lpstr>Alternations</vt:lpstr>
      <vt:lpstr>Infinite Number of Sentences</vt:lpstr>
      <vt:lpstr>Simple example for PLs</vt:lpstr>
      <vt:lpstr>Identifiers</vt:lpstr>
      <vt:lpstr>PASCAL/Ada If Statement</vt:lpstr>
      <vt:lpstr>Grammars and Derivations</vt:lpstr>
      <vt:lpstr>An Example Grammar</vt:lpstr>
      <vt:lpstr>Derivation</vt:lpstr>
      <vt:lpstr>Derivations</vt:lpstr>
      <vt:lpstr>An Example Derivation</vt:lpstr>
      <vt:lpstr>An Example Derivation</vt:lpstr>
      <vt:lpstr>Parse Tree</vt:lpstr>
      <vt:lpstr>Parse Tree of the Example</vt:lpstr>
      <vt:lpstr>Parse Tree of the Example</vt:lpstr>
      <vt:lpstr>Ambiguity (Belirsizlik) in Grammars</vt:lpstr>
      <vt:lpstr>Example</vt:lpstr>
      <vt:lpstr>PowerPoint Presentation</vt:lpstr>
      <vt:lpstr>Ambiguity</vt:lpstr>
      <vt:lpstr>Operator Precedence</vt:lpstr>
      <vt:lpstr>Unique Parse Tree for A = B + C * A</vt:lpstr>
      <vt:lpstr>Associativity of Operators </vt:lpstr>
      <vt:lpstr>Associativity of Operators</vt:lpstr>
      <vt:lpstr>Associativity (birleşirlik)</vt:lpstr>
      <vt:lpstr>A parse tree for A = B + C + A illustrating the associativity of addition</vt:lpstr>
      <vt:lpstr>Is this ambiguous?</vt:lpstr>
      <vt:lpstr>An Unambiguous grammar for “if then else”</vt:lpstr>
      <vt:lpstr>Draw the parse tree</vt:lpstr>
      <vt:lpstr>Extended BNF</vt:lpstr>
      <vt:lpstr>BNF vs Extended BNF</vt:lpstr>
      <vt:lpstr>BNF vs Extended BNF</vt:lpstr>
      <vt:lpstr>Recent Variations in EBNF</vt:lpstr>
      <vt:lpstr>Additional Notes on Terminals and NonTerminals</vt:lpstr>
      <vt:lpstr>Additional Notes on Terminals and NonTerminals</vt:lpstr>
      <vt:lpstr>Terminals</vt:lpstr>
      <vt:lpstr>Terminals</vt:lpstr>
      <vt:lpstr>Terminals and Non-terminals</vt:lpstr>
      <vt:lpstr>Non-terminals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 339 – Programlama Dilleri (Programming Languages)</dc:title>
  <dc:creator>nazli</dc:creator>
  <cp:lastModifiedBy>Nazli </cp:lastModifiedBy>
  <cp:revision>277</cp:revision>
  <cp:lastPrinted>2014-09-29T07:59:06Z</cp:lastPrinted>
  <dcterms:created xsi:type="dcterms:W3CDTF">2010-10-03T19:08:23Z</dcterms:created>
  <dcterms:modified xsi:type="dcterms:W3CDTF">2018-10-23T07:55:39Z</dcterms:modified>
</cp:coreProperties>
</file>