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89" r:id="rId4"/>
    <p:sldId id="290" r:id="rId5"/>
    <p:sldId id="291" r:id="rId6"/>
    <p:sldId id="288" r:id="rId7"/>
    <p:sldId id="258" r:id="rId8"/>
    <p:sldId id="259" r:id="rId9"/>
    <p:sldId id="260" r:id="rId10"/>
    <p:sldId id="261" r:id="rId11"/>
    <p:sldId id="279" r:id="rId12"/>
    <p:sldId id="262" r:id="rId13"/>
    <p:sldId id="263" r:id="rId14"/>
    <p:sldId id="264" r:id="rId15"/>
    <p:sldId id="265" r:id="rId16"/>
    <p:sldId id="292" r:id="rId17"/>
    <p:sldId id="267" r:id="rId18"/>
    <p:sldId id="295" r:id="rId19"/>
    <p:sldId id="330" r:id="rId20"/>
    <p:sldId id="331" r:id="rId21"/>
    <p:sldId id="332" r:id="rId22"/>
    <p:sldId id="333" r:id="rId23"/>
    <p:sldId id="334" r:id="rId24"/>
    <p:sldId id="293" r:id="rId25"/>
    <p:sldId id="269" r:id="rId26"/>
    <p:sldId id="294" r:id="rId27"/>
    <p:sldId id="285" r:id="rId28"/>
    <p:sldId id="275" r:id="rId29"/>
    <p:sldId id="276" r:id="rId30"/>
    <p:sldId id="277" r:id="rId31"/>
    <p:sldId id="278" r:id="rId32"/>
    <p:sldId id="282" r:id="rId33"/>
    <p:sldId id="296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48414-AC5F-C248-A686-C0018CD26841}" type="datetimeFigureOut">
              <a:rPr lang="en-US"/>
              <a:pPr>
                <a:defRPr/>
              </a:pPr>
              <a:t>6.11.18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E8E8967-22C4-8D40-A59B-EE13CE4EA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14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7746F8B-F79A-AD42-9939-8F4A02A405B4}" type="datetimeFigureOut">
              <a:rPr lang="en-US"/>
              <a:pPr>
                <a:defRPr/>
              </a:pPr>
              <a:t>6.11.18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E7AF737-499C-414F-A8BB-D23CE0792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47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C863795-6140-344A-9018-2D953D02CBD4}" type="slidenum">
              <a:rPr lang="en-US" sz="1200">
                <a:cs typeface="Arial" charset="0"/>
              </a:rPr>
              <a:pPr/>
              <a:t>2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ourier New" charset="0"/>
                <a:ea typeface="MS PGothic" charset="0"/>
              </a:rPr>
              <a:t>yyparse();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1C64FCC-34D3-664A-A13B-89CCAF61B623}" type="slidenum">
              <a:rPr lang="en-US" sz="1200">
                <a:cs typeface="Arial" charset="0"/>
              </a:rPr>
              <a:pPr/>
              <a:t>14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664B751-BE87-F94E-B661-1EDCCED9270F}" type="slidenum">
              <a:rPr lang="en-US" sz="1200">
                <a:cs typeface="Arial" charset="0"/>
              </a:rPr>
              <a:pPr/>
              <a:t>21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ayt Görüntüsü Yer Tutucus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Not Yer Tutucusu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MS PGothic" charset="0"/>
              </a:rPr>
              <a:t>Now, when the parser encounters an invalid syntax while processing the rule, it will </a:t>
            </a:r>
          </a:p>
          <a:p>
            <a:r>
              <a:rPr lang="en-US">
                <a:latin typeface="Calibri" charset="0"/>
                <a:ea typeface="MS PGothic" charset="0"/>
              </a:rPr>
              <a:t>Discard the current token </a:t>
            </a:r>
          </a:p>
          <a:p>
            <a:r>
              <a:rPr lang="en-US">
                <a:latin typeface="Calibri" charset="0"/>
                <a:ea typeface="MS PGothic" charset="0"/>
              </a:rPr>
              <a:t>Execute the error action </a:t>
            </a:r>
          </a:p>
          <a:p>
            <a:r>
              <a:rPr lang="en-US">
                <a:latin typeface="Calibri" charset="0"/>
                <a:ea typeface="MS PGothic" charset="0"/>
              </a:rPr>
              <a:t>Continue parsing as if the discarded token was really a valid item </a:t>
            </a:r>
          </a:p>
          <a:p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44035" name="Slayt Numarası Yer Tutucus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84B77B6-7613-B74A-BB57-965D36DBE81C}" type="slidenum">
              <a:rPr lang="en-US" sz="1200"/>
              <a:pPr/>
              <a:t>25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B5DE7-19AB-D440-AE98-E38E646B0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5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52DEB-4F59-C34C-AE38-AB3D44BEA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8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0"/>
            <a:ext cx="215265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0555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F7FF3-5C99-1F44-88F6-13D00AF25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0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70E66-A632-804C-9400-0F11F27B6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9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47654-0086-E448-A0C5-80DDB08DC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3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DCD5B-7E0B-E249-A879-CEA07F8987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3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AEABE-0459-5146-AF7E-F57ED6112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4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84753-2F06-DF47-884C-5A475252F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1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29160-2EF8-FE4C-A236-B0997E938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1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4A765-260D-3249-88C5-F07148E63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1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3EC06-8456-FE40-B258-7D5D92B2D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6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10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2133600" cy="168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168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7F099FA-D9F9-0340-90E4-6DB647918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Courier New"/>
                <a:ea typeface="+mj-ea"/>
                <a:cs typeface="Courier New"/>
              </a:rPr>
              <a:t>Yacc</a:t>
            </a:r>
            <a:endParaRPr lang="en-US" dirty="0" smtClean="0">
              <a:latin typeface="Courier New"/>
              <a:ea typeface="+mj-ea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Declarations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 smtClean="0">
                <a:ea typeface="+mn-ea"/>
              </a:rPr>
              <a:t>To define tokens and their characteristics</a:t>
            </a:r>
          </a:p>
          <a:p>
            <a:pPr eaLnBrk="1" hangingPunct="1">
              <a:defRPr/>
            </a:pPr>
            <a:r>
              <a:rPr lang="en-US" dirty="0" smtClean="0">
                <a:latin typeface="Courier New" charset="0"/>
                <a:ea typeface="+mn-ea"/>
              </a:rPr>
              <a:t>%token:</a:t>
            </a:r>
            <a:r>
              <a:rPr lang="en-US" dirty="0" smtClean="0">
                <a:ea typeface="+mn-ea"/>
              </a:rPr>
              <a:t> </a:t>
            </a:r>
            <a:r>
              <a:rPr lang="en-US" b="0" dirty="0" smtClean="0">
                <a:ea typeface="+mn-ea"/>
              </a:rPr>
              <a:t>declare names of tokens</a:t>
            </a:r>
          </a:p>
          <a:p>
            <a:pPr eaLnBrk="1" hangingPunct="1">
              <a:defRPr/>
            </a:pPr>
            <a:r>
              <a:rPr lang="en-US" dirty="0" smtClean="0">
                <a:latin typeface="Courier New" charset="0"/>
                <a:ea typeface="+mn-ea"/>
              </a:rPr>
              <a:t>%left:</a:t>
            </a:r>
            <a:r>
              <a:rPr lang="en-US" dirty="0" smtClean="0">
                <a:ea typeface="+mn-ea"/>
              </a:rPr>
              <a:t> </a:t>
            </a:r>
            <a:r>
              <a:rPr lang="en-US" b="0" dirty="0" smtClean="0">
                <a:ea typeface="+mn-ea"/>
              </a:rPr>
              <a:t>define left-associative operators</a:t>
            </a:r>
          </a:p>
          <a:p>
            <a:pPr eaLnBrk="1" hangingPunct="1">
              <a:defRPr/>
            </a:pPr>
            <a:r>
              <a:rPr lang="en-US" dirty="0" smtClean="0">
                <a:latin typeface="Courier New" charset="0"/>
                <a:ea typeface="+mn-ea"/>
              </a:rPr>
              <a:t>%right:</a:t>
            </a:r>
            <a:r>
              <a:rPr lang="en-US" b="0" dirty="0" smtClean="0">
                <a:ea typeface="+mn-ea"/>
              </a:rPr>
              <a:t> define right-associative operators</a:t>
            </a:r>
          </a:p>
          <a:p>
            <a:pPr eaLnBrk="1" hangingPunct="1">
              <a:defRPr/>
            </a:pPr>
            <a:r>
              <a:rPr lang="en-US" dirty="0" smtClean="0">
                <a:latin typeface="Courier New" charset="0"/>
                <a:ea typeface="+mn-ea"/>
              </a:rPr>
              <a:t>%</a:t>
            </a:r>
            <a:r>
              <a:rPr lang="en-US" dirty="0" err="1" smtClean="0">
                <a:latin typeface="Courier New" charset="0"/>
                <a:ea typeface="+mn-ea"/>
              </a:rPr>
              <a:t>nonassoc</a:t>
            </a:r>
            <a:r>
              <a:rPr lang="en-US" dirty="0" smtClean="0">
                <a:latin typeface="Courier New" charset="0"/>
                <a:ea typeface="+mn-ea"/>
              </a:rPr>
              <a:t>:</a:t>
            </a:r>
            <a:r>
              <a:rPr lang="en-US" dirty="0" smtClean="0">
                <a:ea typeface="+mn-ea"/>
              </a:rPr>
              <a:t> </a:t>
            </a:r>
            <a:r>
              <a:rPr lang="en-US" b="0" dirty="0" smtClean="0">
                <a:ea typeface="+mn-ea"/>
              </a:rPr>
              <a:t>define operators that may not associate with themselves</a:t>
            </a:r>
          </a:p>
          <a:p>
            <a:pPr eaLnBrk="1" hangingPunct="1">
              <a:defRPr/>
            </a:pPr>
            <a:r>
              <a:rPr lang="en-US" dirty="0" smtClean="0">
                <a:latin typeface="Courier New" charset="0"/>
                <a:ea typeface="+mn-ea"/>
              </a:rPr>
              <a:t>%type:</a:t>
            </a:r>
            <a:r>
              <a:rPr lang="en-US" dirty="0" smtClean="0">
                <a:ea typeface="+mn-ea"/>
              </a:rPr>
              <a:t> </a:t>
            </a:r>
            <a:r>
              <a:rPr lang="en-US" b="0" dirty="0" smtClean="0">
                <a:ea typeface="+mn-ea"/>
              </a:rPr>
              <a:t>declare the type of variables</a:t>
            </a:r>
          </a:p>
        </p:txBody>
      </p:sp>
      <p:sp>
        <p:nvSpPr>
          <p:cNvPr id="2560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C170B54-EE3A-234D-91D0-F6B353D487A1}" type="slidenum">
              <a:rPr lang="en-US" sz="1400">
                <a:cs typeface="Arial" charset="0"/>
              </a:rPr>
              <a:pPr/>
              <a:t>10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Declarations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charset="0"/>
                <a:ea typeface="MS PGothic" charset="0"/>
                <a:cs typeface="Arial" charset="0"/>
              </a:rPr>
              <a:t>%union:</a:t>
            </a:r>
            <a:r>
              <a:rPr lang="en-US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b="0">
                <a:latin typeface="Arial" charset="0"/>
                <a:ea typeface="MS PGothic" charset="0"/>
                <a:cs typeface="Arial" charset="0"/>
              </a:rPr>
              <a:t>declare multiple data types for semantic values</a:t>
            </a:r>
          </a:p>
          <a:p>
            <a:pPr eaLnBrk="1" hangingPunct="1"/>
            <a:r>
              <a:rPr lang="en-US">
                <a:latin typeface="Courier New" charset="0"/>
                <a:ea typeface="MS PGothic" charset="0"/>
                <a:cs typeface="Arial" charset="0"/>
              </a:rPr>
              <a:t>%start:</a:t>
            </a:r>
            <a:r>
              <a:rPr lang="en-US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b="0">
                <a:latin typeface="Arial" charset="0"/>
                <a:ea typeface="MS PGothic" charset="0"/>
                <a:cs typeface="Arial" charset="0"/>
              </a:rPr>
              <a:t>declare the start symbol (default is the first variable in rules)</a:t>
            </a:r>
          </a:p>
          <a:p>
            <a:pPr eaLnBrk="1" hangingPunct="1"/>
            <a:r>
              <a:rPr lang="en-US">
                <a:latin typeface="Courier New" charset="0"/>
                <a:ea typeface="MS PGothic" charset="0"/>
                <a:cs typeface="Arial" charset="0"/>
              </a:rPr>
              <a:t>%prec:</a:t>
            </a:r>
            <a:r>
              <a:rPr lang="en-US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b="0">
                <a:latin typeface="Arial" charset="0"/>
                <a:ea typeface="MS PGothic" charset="0"/>
                <a:cs typeface="Arial" charset="0"/>
              </a:rPr>
              <a:t>assign precedence to a rule</a:t>
            </a:r>
          </a:p>
          <a:p>
            <a:pPr eaLnBrk="1" hangingPunct="1"/>
            <a:r>
              <a:rPr lang="en-US">
                <a:latin typeface="Courier New" charset="0"/>
                <a:ea typeface="MS PGothic" charset="0"/>
                <a:cs typeface="Arial" charset="0"/>
              </a:rPr>
              <a:t>%{</a:t>
            </a:r>
          </a:p>
          <a:p>
            <a:pPr eaLnBrk="1" hangingPunct="1"/>
            <a:r>
              <a:rPr lang="en-US">
                <a:latin typeface="Courier New" charset="0"/>
                <a:ea typeface="MS PGothic" charset="0"/>
                <a:cs typeface="Arial" charset="0"/>
              </a:rPr>
              <a:t>C declarations</a:t>
            </a:r>
            <a:r>
              <a:rPr lang="en-US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b="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directly copied to the resulting C program</a:t>
            </a:r>
          </a:p>
          <a:p>
            <a:pPr eaLnBrk="1" hangingPunct="1"/>
            <a:r>
              <a:rPr lang="en-US">
                <a:latin typeface="Courier New" charset="0"/>
                <a:ea typeface="MS PGothic" charset="0"/>
                <a:cs typeface="Arial" charset="0"/>
              </a:rPr>
              <a:t>%}</a:t>
            </a:r>
            <a:r>
              <a:rPr lang="en-US" b="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b="0">
                <a:solidFill>
                  <a:srgbClr val="FF0000"/>
                </a:solidFill>
                <a:latin typeface="Arial" charset="0"/>
                <a:ea typeface="MS PGothic" charset="0"/>
                <a:cs typeface="Arial" charset="0"/>
              </a:rPr>
              <a:t>(e.g., variables, types, macros…)</a:t>
            </a:r>
          </a:p>
          <a:p>
            <a:pPr eaLnBrk="1" hangingPunct="1"/>
            <a:endParaRPr lang="en-US">
              <a:latin typeface="Arial" charset="0"/>
              <a:ea typeface="MS PGothic" charset="0"/>
              <a:cs typeface="Arial" charset="0"/>
            </a:endParaRPr>
          </a:p>
        </p:txBody>
      </p:sp>
      <p:sp>
        <p:nvSpPr>
          <p:cNvPr id="2662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B768441-0A6D-684B-9C75-DF16B6B47802}" type="slidenum">
              <a:rPr lang="en-US" sz="1400">
                <a:cs typeface="Arial" charset="0"/>
              </a:rPr>
              <a:pPr/>
              <a:t>11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ea typeface="+mj-ea"/>
              </a:rPr>
              <a:t>A simple </a:t>
            </a:r>
            <a:r>
              <a:rPr lang="en-US" sz="3600" dirty="0" err="1" smtClean="0">
                <a:latin typeface="Courier New"/>
                <a:ea typeface="+mj-ea"/>
                <a:cs typeface="Courier New"/>
              </a:rPr>
              <a:t>yacc</a:t>
            </a:r>
            <a:r>
              <a:rPr lang="en-US" sz="3600" dirty="0" smtClean="0">
                <a:ea typeface="+mj-ea"/>
              </a:rPr>
              <a:t> specification to accept L={ </a:t>
            </a:r>
            <a:r>
              <a:rPr lang="en-US" sz="3600" dirty="0" err="1" smtClean="0">
                <a:ea typeface="+mj-ea"/>
              </a:rPr>
              <a:t>a</a:t>
            </a:r>
            <a:r>
              <a:rPr lang="en-US" sz="3600" baseline="30000" dirty="0" err="1" smtClean="0">
                <a:ea typeface="+mj-ea"/>
              </a:rPr>
              <a:t>n</a:t>
            </a:r>
            <a:r>
              <a:rPr lang="en-US" sz="3600" dirty="0" err="1" smtClean="0">
                <a:ea typeface="+mj-ea"/>
              </a:rPr>
              <a:t>b</a:t>
            </a:r>
            <a:r>
              <a:rPr lang="en-US" sz="3600" baseline="30000" dirty="0" err="1" smtClean="0">
                <a:ea typeface="+mj-ea"/>
              </a:rPr>
              <a:t>n</a:t>
            </a:r>
            <a:r>
              <a:rPr lang="en-US" sz="3600" dirty="0" smtClean="0">
                <a:ea typeface="+mj-ea"/>
              </a:rPr>
              <a:t> | n&gt;1}.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latin typeface="Courier New" charset="0"/>
                <a:ea typeface="+mn-ea"/>
              </a:rPr>
              <a:t>/*anbn0.y */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latin typeface="Courier New" charset="0"/>
                <a:ea typeface="+mn-ea"/>
              </a:rPr>
              <a:t>%token A B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latin typeface="Courier New" charset="0"/>
                <a:ea typeface="+mn-ea"/>
              </a:rPr>
              <a:t>%%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latin typeface="Courier New" charset="0"/>
                <a:ea typeface="+mn-ea"/>
              </a:rPr>
              <a:t>start: anbn '\n' {return 0;}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latin typeface="Courier New" charset="0"/>
                <a:ea typeface="+mn-ea"/>
              </a:rPr>
              <a:t>anbn: A B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latin typeface="Courier New" charset="0"/>
                <a:ea typeface="+mn-ea"/>
              </a:rPr>
              <a:t>| A anbn B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latin typeface="Courier New" charset="0"/>
                <a:ea typeface="+mn-ea"/>
              </a:rPr>
              <a:t>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latin typeface="Courier New" charset="0"/>
                <a:ea typeface="+mn-ea"/>
              </a:rPr>
              <a:t>%%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latin typeface="Courier New" charset="0"/>
                <a:ea typeface="+mn-ea"/>
              </a:rPr>
              <a:t>#include "lex.yy.c"</a:t>
            </a:r>
          </a:p>
        </p:txBody>
      </p:sp>
      <p:sp>
        <p:nvSpPr>
          <p:cNvPr id="2765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4CF62C1-CB1C-F44A-B05F-164EF0BB2A9C}" type="slidenum">
              <a:rPr lang="en-US" sz="1400">
                <a:cs typeface="Arial" charset="0"/>
              </a:rPr>
              <a:pPr/>
              <a:t>12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5"/>
          <p:cNvSpPr>
            <a:spLocks noChangeArrowheads="1"/>
          </p:cNvSpPr>
          <p:nvPr/>
        </p:nvSpPr>
        <p:spPr bwMode="auto">
          <a:xfrm>
            <a:off x="533400" y="3048000"/>
            <a:ext cx="6172200" cy="3124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533400" y="838200"/>
            <a:ext cx="61722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charset="0"/>
                <a:ea typeface="MS PGothic" charset="0"/>
                <a:cs typeface="Courier New" charset="0"/>
              </a:rPr>
              <a:t>lex</a:t>
            </a:r>
            <a:r>
              <a:rPr lang="en-US">
                <a:latin typeface="Arial" charset="0"/>
                <a:ea typeface="MS PGothic" charset="0"/>
                <a:cs typeface="Arial" charset="0"/>
              </a:rPr>
              <a:t> – </a:t>
            </a:r>
            <a:r>
              <a:rPr lang="en-US">
                <a:latin typeface="Courier New" charset="0"/>
                <a:ea typeface="MS PGothic" charset="0"/>
                <a:cs typeface="Courier New" charset="0"/>
              </a:rPr>
              <a:t>yacc</a:t>
            </a:r>
            <a:r>
              <a:rPr lang="en-US">
                <a:latin typeface="Arial" charset="0"/>
                <a:ea typeface="MS PGothic" charset="0"/>
                <a:cs typeface="Arial" charset="0"/>
              </a:rPr>
              <a:t> pair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80010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/* anbn0.l */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%%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a return (A);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b return (B);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. return (</a:t>
            </a:r>
            <a:r>
              <a:rPr lang="en-US" sz="2000" dirty="0" err="1" smtClean="0">
                <a:latin typeface="Courier New" charset="0"/>
                <a:ea typeface="+mn-ea"/>
              </a:rPr>
              <a:t>yytext</a:t>
            </a:r>
            <a:r>
              <a:rPr lang="en-US" sz="2000" dirty="0" smtClean="0">
                <a:latin typeface="Courier New" charset="0"/>
                <a:ea typeface="+mn-ea"/>
              </a:rPr>
              <a:t>[0]);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\n return ('\n');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>
              <a:latin typeface="Courier New" charset="0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/*anbn0.y */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%token A B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%%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start: </a:t>
            </a:r>
            <a:r>
              <a:rPr lang="en-US" sz="2000" dirty="0" err="1" smtClean="0">
                <a:latin typeface="Courier New" charset="0"/>
                <a:ea typeface="+mn-ea"/>
              </a:rPr>
              <a:t>anbn</a:t>
            </a:r>
            <a:r>
              <a:rPr lang="en-US" sz="2000" dirty="0" smtClean="0">
                <a:latin typeface="Courier New" charset="0"/>
                <a:ea typeface="+mn-ea"/>
              </a:rPr>
              <a:t> '\n' {return 0;}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err="1" smtClean="0">
                <a:latin typeface="Courier New" charset="0"/>
                <a:ea typeface="+mn-ea"/>
              </a:rPr>
              <a:t>anbn</a:t>
            </a:r>
            <a:r>
              <a:rPr lang="en-US" sz="2000" dirty="0" smtClean="0">
                <a:latin typeface="Courier New" charset="0"/>
                <a:ea typeface="+mn-ea"/>
              </a:rPr>
              <a:t>: A B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| A </a:t>
            </a:r>
            <a:r>
              <a:rPr lang="en-US" sz="2000" dirty="0" err="1" smtClean="0">
                <a:latin typeface="Courier New" charset="0"/>
                <a:ea typeface="+mn-ea"/>
              </a:rPr>
              <a:t>anbn</a:t>
            </a:r>
            <a:r>
              <a:rPr lang="en-US" sz="2000" dirty="0" smtClean="0">
                <a:latin typeface="Courier New" charset="0"/>
                <a:ea typeface="+mn-ea"/>
              </a:rPr>
              <a:t> B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%%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#include "</a:t>
            </a:r>
            <a:r>
              <a:rPr lang="en-US" sz="2000" dirty="0" err="1" smtClean="0">
                <a:latin typeface="Courier New" charset="0"/>
                <a:ea typeface="+mn-ea"/>
              </a:rPr>
              <a:t>lex.yy.c</a:t>
            </a:r>
            <a:r>
              <a:rPr lang="en-US" sz="2000" dirty="0" smtClean="0">
                <a:latin typeface="Courier New" charset="0"/>
                <a:ea typeface="+mn-ea"/>
              </a:rPr>
              <a:t>"</a:t>
            </a:r>
          </a:p>
        </p:txBody>
      </p:sp>
      <p:sp>
        <p:nvSpPr>
          <p:cNvPr id="2867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897AAEB-EBDC-BC42-8A19-F112CADDFBF0}" type="slidenum">
              <a:rPr lang="en-US" sz="1400">
                <a:cs typeface="Arial" charset="0"/>
              </a:rPr>
              <a:pPr/>
              <a:t>13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/>
          <p:cNvSpPr>
            <a:spLocks noChangeArrowheads="1"/>
          </p:cNvSpPr>
          <p:nvPr/>
        </p:nvSpPr>
        <p:spPr bwMode="auto">
          <a:xfrm>
            <a:off x="457200" y="2133600"/>
            <a:ext cx="48006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Running </a:t>
            </a:r>
            <a:r>
              <a:rPr lang="en-US" dirty="0" err="1" smtClean="0">
                <a:latin typeface="Courier New"/>
                <a:ea typeface="+mj-ea"/>
                <a:cs typeface="Courier New"/>
              </a:rPr>
              <a:t>yacc</a:t>
            </a:r>
            <a:r>
              <a:rPr lang="en-US" dirty="0" smtClean="0">
                <a:ea typeface="+mj-ea"/>
              </a:rPr>
              <a:t> on </a:t>
            </a:r>
            <a:r>
              <a:rPr lang="en-US" dirty="0">
                <a:ea typeface="+mj-ea"/>
              </a:rPr>
              <a:t>L</a:t>
            </a:r>
            <a:r>
              <a:rPr lang="en-US" dirty="0" smtClean="0">
                <a:ea typeface="+mj-ea"/>
              </a:rPr>
              <a:t>inux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3058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0">
                <a:latin typeface="Arial" charset="0"/>
                <a:ea typeface="MS PGothic" charset="0"/>
                <a:cs typeface="Arial" charset="0"/>
              </a:rPr>
              <a:t>In Linux there is no </a:t>
            </a:r>
            <a:r>
              <a:rPr lang="en-US" sz="2400">
                <a:latin typeface="Courier New" charset="0"/>
                <a:ea typeface="MS PGothic" charset="0"/>
                <a:cs typeface="Courier New" charset="0"/>
              </a:rPr>
              <a:t>liby.a</a:t>
            </a:r>
            <a:r>
              <a:rPr lang="en-US" sz="24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400" b="0">
                <a:latin typeface="Arial" charset="0"/>
                <a:ea typeface="MS PGothic" charset="0"/>
                <a:cs typeface="Arial" charset="0"/>
              </a:rPr>
              <a:t>library for</a:t>
            </a:r>
            <a:r>
              <a:rPr lang="en-US" sz="24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400">
                <a:latin typeface="Courier New" charset="0"/>
                <a:ea typeface="MS PGothic" charset="0"/>
                <a:cs typeface="Courier New" charset="0"/>
              </a:rPr>
              <a:t>yacc</a:t>
            </a:r>
            <a:r>
              <a:rPr lang="en-US" sz="24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400" b="0">
                <a:latin typeface="Arial" charset="0"/>
                <a:ea typeface="MS PGothic" charset="0"/>
                <a:cs typeface="Arial" charset="0"/>
              </a:rPr>
              <a:t>functions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0">
                <a:latin typeface="Arial" charset="0"/>
                <a:ea typeface="MS PGothic" charset="0"/>
                <a:cs typeface="Arial" charset="0"/>
              </a:rPr>
              <a:t>You have to add the following lines to end of your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ourier New" charset="0"/>
                <a:ea typeface="MS PGothic" charset="0"/>
                <a:cs typeface="Courier New" charset="0"/>
              </a:rPr>
              <a:t>yacc</a:t>
            </a:r>
            <a:r>
              <a:rPr lang="en-US" sz="2400" b="0">
                <a:latin typeface="Arial" charset="0"/>
                <a:ea typeface="MS PGothic" charset="0"/>
                <a:cs typeface="Arial" charset="0"/>
              </a:rPr>
              <a:t> specification file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ourier New" charset="0"/>
                <a:ea typeface="MS PGothic" charset="0"/>
                <a:cs typeface="Arial" charset="0"/>
              </a:rPr>
              <a:t>int yyerror(char *s)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ourier New" charset="0"/>
                <a:ea typeface="MS PGothic" charset="0"/>
                <a:cs typeface="Arial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ourier New" charset="0"/>
                <a:ea typeface="MS PGothic" charset="0"/>
                <a:cs typeface="Arial" charset="0"/>
              </a:rPr>
              <a:t> printf(</a:t>
            </a:r>
            <a:r>
              <a:rPr lang="ja-JP" altLang="en-US" sz="2400">
                <a:latin typeface="Arial" charset="0"/>
                <a:ea typeface="MS PGothic" charset="0"/>
                <a:cs typeface="Arial" charset="0"/>
              </a:rPr>
              <a:t>“</a:t>
            </a:r>
            <a:r>
              <a:rPr lang="en-US" altLang="ja-JP" sz="2400">
                <a:latin typeface="Courier New" charset="0"/>
                <a:ea typeface="MS PGothic" charset="0"/>
                <a:cs typeface="Arial" charset="0"/>
              </a:rPr>
              <a:t>%s\n</a:t>
            </a:r>
            <a:r>
              <a:rPr lang="ja-JP" altLang="en-US" sz="2400">
                <a:latin typeface="Arial" charset="0"/>
                <a:ea typeface="MS PGothic" charset="0"/>
                <a:cs typeface="Arial" charset="0"/>
              </a:rPr>
              <a:t>”</a:t>
            </a:r>
            <a:r>
              <a:rPr lang="en-US" altLang="ja-JP" sz="2400">
                <a:latin typeface="Courier New" charset="0"/>
                <a:ea typeface="MS PGothic" charset="0"/>
                <a:cs typeface="Arial" charset="0"/>
              </a:rPr>
              <a:t>, s);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ourier New" charset="0"/>
                <a:ea typeface="MS PGothic" charset="0"/>
                <a:cs typeface="Arial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ourier New" charset="0"/>
                <a:ea typeface="MS PGothic" charset="0"/>
                <a:cs typeface="Arial" charset="0"/>
              </a:rPr>
              <a:t>int main(void)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ourier New" charset="0"/>
                <a:ea typeface="MS PGothic" charset="0"/>
                <a:cs typeface="Arial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ourier New" charset="0"/>
                <a:ea typeface="MS PGothic" charset="0"/>
                <a:cs typeface="Arial" charset="0"/>
              </a:rPr>
              <a:t> yyparse();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ourier New" charset="0"/>
                <a:ea typeface="MS PGothic" charset="0"/>
                <a:cs typeface="Arial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0">
                <a:latin typeface="Arial" charset="0"/>
                <a:ea typeface="MS PGothic" charset="0"/>
                <a:cs typeface="Arial" charset="0"/>
              </a:rPr>
              <a:t>Then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ourier New" charset="0"/>
                <a:ea typeface="MS PGothic" charset="0"/>
                <a:cs typeface="Arial" charset="0"/>
              </a:rPr>
              <a:t>gcc -o exe_file y.tab.c -lfl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6CDAA16-1873-CC46-8BCB-018AB6B8E4C4}" type="slidenum">
              <a:rPr lang="en-US" sz="1400">
                <a:cs typeface="Arial" charset="0"/>
              </a:rPr>
              <a:pPr/>
              <a:t>14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Printing messages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defRPr/>
            </a:pPr>
            <a:r>
              <a:rPr lang="en-US" sz="2000" b="0" dirty="0" smtClean="0">
                <a:ea typeface="+mn-ea"/>
              </a:rPr>
              <a:t>If the input stream does not match</a:t>
            </a:r>
            <a:r>
              <a:rPr lang="en-US" sz="2000" dirty="0" smtClean="0">
                <a:ea typeface="+mn-ea"/>
              </a:rPr>
              <a:t> </a:t>
            </a:r>
            <a:r>
              <a:rPr lang="en-US" sz="2000" dirty="0" smtClean="0">
                <a:latin typeface="Courier New" charset="0"/>
                <a:ea typeface="+mn-ea"/>
              </a:rPr>
              <a:t>start</a:t>
            </a:r>
            <a:r>
              <a:rPr lang="en-US" sz="2000" dirty="0" smtClean="0">
                <a:ea typeface="+mn-ea"/>
              </a:rPr>
              <a:t>, </a:t>
            </a:r>
            <a:r>
              <a:rPr lang="en-US" sz="2000" b="0" dirty="0" smtClean="0">
                <a:ea typeface="+mn-ea"/>
              </a:rPr>
              <a:t>the default message of </a:t>
            </a:r>
            <a:r>
              <a:rPr lang="en-US" sz="2000" dirty="0" smtClean="0">
                <a:latin typeface="Courier New" charset="0"/>
                <a:ea typeface="+mn-ea"/>
              </a:rPr>
              <a:t>"syntax error"</a:t>
            </a:r>
            <a:r>
              <a:rPr lang="en-US" sz="2000" dirty="0" smtClean="0">
                <a:ea typeface="+mn-ea"/>
              </a:rPr>
              <a:t> </a:t>
            </a:r>
            <a:r>
              <a:rPr lang="en-US" sz="2000" b="0" dirty="0" smtClean="0">
                <a:ea typeface="+mn-ea"/>
              </a:rPr>
              <a:t>is printed and program terminates.</a:t>
            </a:r>
          </a:p>
          <a:p>
            <a:pPr marL="0" indent="0" eaLnBrk="1" hangingPunct="1">
              <a:lnSpc>
                <a:spcPct val="80000"/>
              </a:lnSpc>
              <a:defRPr/>
            </a:pPr>
            <a:endParaRPr lang="tr-TR" sz="2000" dirty="0" smtClean="0">
              <a:ea typeface="+mn-ea"/>
            </a:endParaRPr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en-US" sz="1800" b="0" dirty="0" smtClean="0">
                <a:solidFill>
                  <a:srgbClr val="0000FF"/>
                </a:solidFill>
                <a:ea typeface="+mn-ea"/>
              </a:rPr>
              <a:t>However, customized error messages can be generated.</a:t>
            </a:r>
          </a:p>
          <a:p>
            <a:pPr marL="0" indent="0" eaLnBrk="1" hangingPunct="1">
              <a:lnSpc>
                <a:spcPct val="80000"/>
              </a:lnSpc>
              <a:defRPr/>
            </a:pPr>
            <a:endParaRPr lang="en-US" sz="1800" dirty="0" smtClean="0">
              <a:solidFill>
                <a:srgbClr val="0000FF"/>
              </a:solidFill>
              <a:latin typeface="Courier New" charset="0"/>
              <a:ea typeface="+mn-ea"/>
            </a:endParaRPr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en-US" sz="1800" dirty="0" smtClean="0">
                <a:latin typeface="Courier New" charset="0"/>
                <a:ea typeface="+mn-ea"/>
              </a:rPr>
              <a:t>/*anbn1.y */</a:t>
            </a:r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en-US" sz="1800" dirty="0" smtClean="0">
                <a:latin typeface="Courier New" charset="0"/>
                <a:ea typeface="+mn-ea"/>
              </a:rPr>
              <a:t>%token A B</a:t>
            </a:r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en-US" sz="1800" dirty="0" smtClean="0">
                <a:latin typeface="Courier New" charset="0"/>
                <a:ea typeface="+mn-ea"/>
              </a:rPr>
              <a:t>%%</a:t>
            </a:r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en-US" sz="1800" dirty="0" smtClean="0">
                <a:latin typeface="Courier New" charset="0"/>
                <a:ea typeface="+mn-ea"/>
              </a:rPr>
              <a:t>start: </a:t>
            </a:r>
            <a:r>
              <a:rPr lang="en-US" sz="1800" dirty="0" err="1" smtClean="0">
                <a:latin typeface="Courier New" charset="0"/>
                <a:ea typeface="+mn-ea"/>
              </a:rPr>
              <a:t>anbn</a:t>
            </a:r>
            <a:r>
              <a:rPr lang="en-US" sz="1800" dirty="0" smtClean="0">
                <a:latin typeface="Courier New" charset="0"/>
                <a:ea typeface="+mn-ea"/>
              </a:rPr>
              <a:t> '\n' {</a:t>
            </a:r>
            <a:r>
              <a:rPr lang="en-US" sz="1800" dirty="0" err="1" smtClean="0">
                <a:latin typeface="Courier New" charset="0"/>
                <a:ea typeface="+mn-ea"/>
              </a:rPr>
              <a:t>printf</a:t>
            </a:r>
            <a:r>
              <a:rPr lang="en-US" sz="1800" dirty="0" smtClean="0">
                <a:latin typeface="Courier New" charset="0"/>
                <a:ea typeface="+mn-ea"/>
              </a:rPr>
              <a:t>(" is in </a:t>
            </a:r>
            <a:r>
              <a:rPr lang="en-US" sz="1800" dirty="0" err="1" smtClean="0">
                <a:latin typeface="Courier New" charset="0"/>
                <a:ea typeface="+mn-ea"/>
              </a:rPr>
              <a:t>anbn</a:t>
            </a:r>
            <a:r>
              <a:rPr lang="en-US" sz="1800" dirty="0" smtClean="0">
                <a:latin typeface="Courier New" charset="0"/>
                <a:ea typeface="+mn-ea"/>
              </a:rPr>
              <a:t>\n");</a:t>
            </a:r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en-US" sz="1800" dirty="0" smtClean="0">
                <a:latin typeface="Courier New" charset="0"/>
                <a:ea typeface="+mn-ea"/>
              </a:rPr>
              <a:t>			return 0;}</a:t>
            </a:r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en-US" sz="1800" dirty="0" err="1" smtClean="0">
                <a:latin typeface="Courier New" charset="0"/>
                <a:ea typeface="+mn-ea"/>
              </a:rPr>
              <a:t>anbn</a:t>
            </a:r>
            <a:r>
              <a:rPr lang="en-US" sz="1800" dirty="0" smtClean="0">
                <a:latin typeface="Courier New" charset="0"/>
                <a:ea typeface="+mn-ea"/>
              </a:rPr>
              <a:t>: A B</a:t>
            </a:r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en-US" sz="1800" dirty="0" smtClean="0">
                <a:latin typeface="Courier New" charset="0"/>
                <a:ea typeface="+mn-ea"/>
              </a:rPr>
              <a:t>| A </a:t>
            </a:r>
            <a:r>
              <a:rPr lang="en-US" sz="1800" dirty="0" err="1" smtClean="0">
                <a:latin typeface="Courier New" charset="0"/>
                <a:ea typeface="+mn-ea"/>
              </a:rPr>
              <a:t>anbn</a:t>
            </a:r>
            <a:r>
              <a:rPr lang="en-US" sz="1800" dirty="0" smtClean="0">
                <a:latin typeface="Courier New" charset="0"/>
                <a:ea typeface="+mn-ea"/>
              </a:rPr>
              <a:t> B</a:t>
            </a:r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en-US" sz="1800" dirty="0" smtClean="0">
                <a:latin typeface="Courier New" charset="0"/>
                <a:ea typeface="+mn-ea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en-US" sz="1800" dirty="0" smtClean="0">
                <a:latin typeface="Courier New" charset="0"/>
                <a:ea typeface="+mn-ea"/>
              </a:rPr>
              <a:t>%%</a:t>
            </a:r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en-US" sz="1800" dirty="0" smtClean="0">
                <a:latin typeface="Courier New" charset="0"/>
                <a:ea typeface="+mn-ea"/>
              </a:rPr>
              <a:t>#include "</a:t>
            </a:r>
            <a:r>
              <a:rPr lang="en-US" sz="1800" dirty="0" err="1" smtClean="0">
                <a:latin typeface="Courier New" charset="0"/>
                <a:ea typeface="+mn-ea"/>
              </a:rPr>
              <a:t>lex.yy.c</a:t>
            </a:r>
            <a:r>
              <a:rPr lang="en-US" sz="1800" dirty="0" smtClean="0">
                <a:latin typeface="Courier New" charset="0"/>
                <a:ea typeface="+mn-ea"/>
              </a:rPr>
              <a:t>"</a:t>
            </a:r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en-US" sz="1800" dirty="0" err="1" smtClean="0">
                <a:solidFill>
                  <a:srgbClr val="0000FF"/>
                </a:solidFill>
                <a:latin typeface="Courier New" charset="0"/>
                <a:ea typeface="+mn-ea"/>
              </a:rPr>
              <a:t>yyerror</a:t>
            </a:r>
            <a:r>
              <a:rPr lang="en-US" sz="1800" dirty="0" smtClean="0">
                <a:solidFill>
                  <a:srgbClr val="0000FF"/>
                </a:solidFill>
                <a:latin typeface="Courier New" charset="0"/>
                <a:ea typeface="+mn-ea"/>
              </a:rPr>
              <a:t>(s)</a:t>
            </a:r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en-US" sz="1800" dirty="0" smtClean="0">
                <a:solidFill>
                  <a:srgbClr val="0000FF"/>
                </a:solidFill>
                <a:latin typeface="Courier New" charset="0"/>
                <a:ea typeface="+mn-ea"/>
              </a:rPr>
              <a:t>char *s;</a:t>
            </a:r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en-US" sz="1800" dirty="0" smtClean="0">
                <a:solidFill>
                  <a:srgbClr val="0000FF"/>
                </a:solidFill>
                <a:latin typeface="Courier New" charset="0"/>
                <a:ea typeface="+mn-ea"/>
              </a:rPr>
              <a:t>{ </a:t>
            </a:r>
            <a:r>
              <a:rPr lang="en-US" sz="1800" dirty="0" err="1" smtClean="0">
                <a:solidFill>
                  <a:srgbClr val="0000FF"/>
                </a:solidFill>
                <a:latin typeface="Courier New" charset="0"/>
                <a:ea typeface="+mn-ea"/>
              </a:rPr>
              <a:t>printf</a:t>
            </a:r>
            <a:r>
              <a:rPr lang="en-US" sz="1800" dirty="0" smtClean="0">
                <a:solidFill>
                  <a:srgbClr val="0000FF"/>
                </a:solidFill>
                <a:latin typeface="Courier New" charset="0"/>
                <a:ea typeface="+mn-ea"/>
              </a:rPr>
              <a:t>("%s, it is not in </a:t>
            </a:r>
            <a:r>
              <a:rPr lang="en-US" sz="1800" dirty="0" err="1" smtClean="0">
                <a:solidFill>
                  <a:srgbClr val="0000FF"/>
                </a:solidFill>
                <a:latin typeface="Courier New" charset="0"/>
                <a:ea typeface="+mn-ea"/>
              </a:rPr>
              <a:t>anbn</a:t>
            </a:r>
            <a:r>
              <a:rPr lang="en-US" sz="1800" dirty="0" smtClean="0">
                <a:solidFill>
                  <a:srgbClr val="0000FF"/>
                </a:solidFill>
                <a:latin typeface="Courier New" charset="0"/>
                <a:ea typeface="+mn-ea"/>
              </a:rPr>
              <a:t>\n", s);</a:t>
            </a:r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en-US" sz="1800" dirty="0" smtClean="0">
                <a:solidFill>
                  <a:srgbClr val="0000FF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3174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2D42066-81AB-A948-BC24-3D713E56F9C4}" type="slidenum">
              <a:rPr lang="en-US" sz="1400">
                <a:cs typeface="Arial" charset="0"/>
              </a:rPr>
              <a:pPr/>
              <a:t>15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Example Output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rgbClr val="3366FF"/>
                </a:solidFill>
                <a:latin typeface="Courier New" charset="0"/>
                <a:ea typeface="+mn-ea"/>
              </a:rPr>
              <a:t>$</a:t>
            </a:r>
            <a:r>
              <a:rPr lang="en-US" sz="2400" dirty="0" err="1" smtClean="0">
                <a:solidFill>
                  <a:srgbClr val="3366FF"/>
                </a:solidFill>
                <a:latin typeface="Courier New" charset="0"/>
                <a:ea typeface="+mn-ea"/>
              </a:rPr>
              <a:t>anbn</a:t>
            </a:r>
            <a:endParaRPr lang="en-US" sz="2400" dirty="0" smtClean="0">
              <a:solidFill>
                <a:srgbClr val="3366FF"/>
              </a:solidFill>
              <a:latin typeface="Courier New" charset="0"/>
              <a:ea typeface="+mn-ea"/>
            </a:endParaRPr>
          </a:p>
          <a:p>
            <a:pPr eaLnBrk="1" hangingPunct="1">
              <a:defRPr/>
            </a:pPr>
            <a:r>
              <a:rPr lang="en-US" sz="2400" dirty="0" err="1" smtClean="0">
                <a:solidFill>
                  <a:srgbClr val="3366FF"/>
                </a:solidFill>
                <a:latin typeface="Courier New" charset="0"/>
                <a:ea typeface="+mn-ea"/>
              </a:rPr>
              <a:t>aabb</a:t>
            </a:r>
            <a:endParaRPr lang="en-US" sz="2400" dirty="0" smtClean="0">
              <a:solidFill>
                <a:srgbClr val="3366FF"/>
              </a:solidFill>
              <a:latin typeface="Courier New" charset="0"/>
              <a:ea typeface="+mn-ea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is in </a:t>
            </a:r>
            <a:r>
              <a:rPr lang="en-US" sz="2400" dirty="0" err="1" smtClean="0">
                <a:latin typeface="Courier New" charset="0"/>
                <a:ea typeface="+mn-ea"/>
              </a:rPr>
              <a:t>anbn</a:t>
            </a:r>
            <a:endParaRPr lang="en-US" sz="2400" dirty="0" smtClean="0">
              <a:latin typeface="Courier New" charset="0"/>
              <a:ea typeface="+mn-ea"/>
            </a:endParaRP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3366FF"/>
                </a:solidFill>
                <a:latin typeface="Courier New" charset="0"/>
                <a:ea typeface="+mn-ea"/>
              </a:rPr>
              <a:t>$</a:t>
            </a:r>
            <a:r>
              <a:rPr lang="en-US" sz="2400" dirty="0" err="1" smtClean="0">
                <a:solidFill>
                  <a:srgbClr val="3366FF"/>
                </a:solidFill>
                <a:latin typeface="Courier New" charset="0"/>
                <a:ea typeface="+mn-ea"/>
              </a:rPr>
              <a:t>anbn</a:t>
            </a:r>
            <a:endParaRPr lang="en-US" sz="2400" dirty="0" smtClean="0">
              <a:solidFill>
                <a:srgbClr val="3366FF"/>
              </a:solidFill>
              <a:latin typeface="Courier New" charset="0"/>
              <a:ea typeface="+mn-ea"/>
            </a:endParaRPr>
          </a:p>
          <a:p>
            <a:pPr eaLnBrk="1" hangingPunct="1">
              <a:defRPr/>
            </a:pPr>
            <a:r>
              <a:rPr lang="en-US" sz="2400" dirty="0" err="1" smtClean="0">
                <a:solidFill>
                  <a:srgbClr val="3366FF"/>
                </a:solidFill>
                <a:latin typeface="Courier New" charset="0"/>
                <a:ea typeface="+mn-ea"/>
              </a:rPr>
              <a:t>acadbefbg</a:t>
            </a:r>
            <a:endParaRPr lang="en-US" sz="2400" dirty="0" smtClean="0">
              <a:solidFill>
                <a:srgbClr val="3366FF"/>
              </a:solidFill>
              <a:latin typeface="Courier New" charset="0"/>
              <a:ea typeface="+mn-ea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Syntax error, it is not in </a:t>
            </a:r>
            <a:r>
              <a:rPr lang="en-US" sz="2400" dirty="0" err="1" smtClean="0">
                <a:latin typeface="Courier New" charset="0"/>
                <a:ea typeface="+mn-ea"/>
              </a:rPr>
              <a:t>anbn</a:t>
            </a:r>
            <a:endParaRPr lang="en-US" sz="2400" dirty="0" smtClean="0">
              <a:latin typeface="Courier New" charset="0"/>
              <a:ea typeface="+mn-ea"/>
            </a:endParaRPr>
          </a:p>
        </p:txBody>
      </p:sp>
      <p:sp>
        <p:nvSpPr>
          <p:cNvPr id="32771" name="Slayt Numarası Yer Tutucusu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82292E8-0767-414C-A3AD-AB9EEBD51844}" type="slidenum">
              <a:rPr lang="en-US" sz="1400"/>
              <a:pPr/>
              <a:t>16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ea typeface="+mj-ea"/>
              </a:rPr>
              <a:t>A grammar to accept L = {</a:t>
            </a:r>
            <a:r>
              <a:rPr lang="en-US" sz="2800" dirty="0" err="1" smtClean="0">
                <a:ea typeface="+mj-ea"/>
              </a:rPr>
              <a:t>a</a:t>
            </a:r>
            <a:r>
              <a:rPr lang="en-US" sz="2800" baseline="30000" dirty="0" err="1" smtClean="0">
                <a:ea typeface="+mj-ea"/>
              </a:rPr>
              <a:t>n</a:t>
            </a:r>
            <a:r>
              <a:rPr lang="en-US" sz="2800" dirty="0" err="1" smtClean="0">
                <a:ea typeface="+mj-ea"/>
              </a:rPr>
              <a:t>b</a:t>
            </a:r>
            <a:r>
              <a:rPr lang="en-US" sz="2800" baseline="30000" dirty="0" err="1" smtClean="0">
                <a:ea typeface="+mj-ea"/>
              </a:rPr>
              <a:t>n</a:t>
            </a:r>
            <a:r>
              <a:rPr lang="en-US" sz="2800" dirty="0" smtClean="0">
                <a:ea typeface="+mj-ea"/>
              </a:rPr>
              <a:t> | n &gt;= 0}.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/*anbn_0.y */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%token A B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%%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start: </a:t>
            </a:r>
            <a:r>
              <a:rPr lang="en-US" sz="2400" dirty="0" err="1" smtClean="0">
                <a:latin typeface="Courier New" charset="0"/>
                <a:ea typeface="+mn-ea"/>
              </a:rPr>
              <a:t>anbn</a:t>
            </a:r>
            <a:r>
              <a:rPr lang="en-US" sz="2400" dirty="0" smtClean="0">
                <a:latin typeface="Courier New" charset="0"/>
                <a:ea typeface="+mn-ea"/>
              </a:rPr>
              <a:t> '\n' {</a:t>
            </a:r>
            <a:r>
              <a:rPr lang="en-US" sz="2400" dirty="0" err="1" smtClean="0">
                <a:latin typeface="Courier New" charset="0"/>
                <a:ea typeface="+mn-ea"/>
              </a:rPr>
              <a:t>printf</a:t>
            </a:r>
            <a:r>
              <a:rPr lang="en-US" sz="2400" dirty="0" smtClean="0">
                <a:latin typeface="Courier New" charset="0"/>
                <a:ea typeface="+mn-ea"/>
              </a:rPr>
              <a:t>(" is in anbn_0\n");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tr-TR" sz="2400" dirty="0" smtClean="0">
                <a:latin typeface="Courier New" charset="0"/>
                <a:ea typeface="+mn-ea"/>
              </a:rPr>
              <a:t>				  </a:t>
            </a:r>
            <a:r>
              <a:rPr lang="en-US" sz="2400" dirty="0" smtClean="0">
                <a:latin typeface="Courier New" charset="0"/>
                <a:ea typeface="+mn-ea"/>
              </a:rPr>
              <a:t>return 0;}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 smtClean="0">
                <a:latin typeface="Courier New" charset="0"/>
                <a:ea typeface="+mn-ea"/>
              </a:rPr>
              <a:t>anbn</a:t>
            </a:r>
            <a:r>
              <a:rPr lang="en-US" sz="2400" dirty="0" smtClean="0">
                <a:latin typeface="Courier New" charset="0"/>
                <a:ea typeface="+mn-ea"/>
              </a:rPr>
              <a:t>: empty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| A </a:t>
            </a:r>
            <a:r>
              <a:rPr lang="en-US" sz="2400" dirty="0" err="1" smtClean="0">
                <a:latin typeface="Courier New" charset="0"/>
                <a:ea typeface="+mn-ea"/>
              </a:rPr>
              <a:t>anbn</a:t>
            </a:r>
            <a:r>
              <a:rPr lang="en-US" sz="2400" dirty="0" smtClean="0">
                <a:latin typeface="Courier New" charset="0"/>
                <a:ea typeface="+mn-ea"/>
              </a:rPr>
              <a:t> B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empty: 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%%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#include "</a:t>
            </a:r>
            <a:r>
              <a:rPr lang="en-US" sz="2400" dirty="0" err="1" smtClean="0">
                <a:latin typeface="Courier New" charset="0"/>
                <a:ea typeface="+mn-ea"/>
              </a:rPr>
              <a:t>lex.yy.c</a:t>
            </a:r>
            <a:r>
              <a:rPr lang="en-US" sz="2400" dirty="0" smtClean="0">
                <a:latin typeface="Courier New" charset="0"/>
                <a:ea typeface="+mn-ea"/>
              </a:rPr>
              <a:t>"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 smtClean="0">
                <a:latin typeface="Courier New" charset="0"/>
                <a:ea typeface="+mn-ea"/>
              </a:rPr>
              <a:t>yyerror</a:t>
            </a:r>
            <a:r>
              <a:rPr lang="en-US" sz="2400" dirty="0" smtClean="0">
                <a:latin typeface="Courier New" charset="0"/>
                <a:ea typeface="+mn-ea"/>
              </a:rPr>
              <a:t>(s)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char *s;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{ </a:t>
            </a:r>
            <a:r>
              <a:rPr lang="en-US" sz="2400" dirty="0" err="1" smtClean="0">
                <a:latin typeface="Courier New" charset="0"/>
                <a:ea typeface="+mn-ea"/>
              </a:rPr>
              <a:t>printf</a:t>
            </a:r>
            <a:r>
              <a:rPr lang="en-US" sz="2400" dirty="0" smtClean="0">
                <a:latin typeface="Courier New" charset="0"/>
                <a:ea typeface="+mn-ea"/>
              </a:rPr>
              <a:t>("%s, it is not in anbn_0\n", s);</a:t>
            </a:r>
          </a:p>
        </p:txBody>
      </p:sp>
      <p:sp>
        <p:nvSpPr>
          <p:cNvPr id="3379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6C50EAF-C611-1B4A-BBF9-B9E33F5E99FF}" type="slidenum">
              <a:rPr lang="en-US" sz="1400">
                <a:cs typeface="Arial" charset="0"/>
              </a:rPr>
              <a:pPr/>
              <a:t>17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Recursive Rules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b="0" dirty="0" smtClean="0">
                <a:ea typeface="+mn-ea"/>
              </a:rPr>
              <a:t>Although right-recursive rules can be used in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yacc</a:t>
            </a:r>
            <a:r>
              <a:rPr lang="en-US" b="0" dirty="0" smtClean="0">
                <a:ea typeface="+mn-ea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ea typeface="+mn-ea"/>
              </a:rPr>
              <a:t>left-recursive rules are preferred</a:t>
            </a:r>
            <a:r>
              <a:rPr lang="en-US" b="0" dirty="0" smtClean="0">
                <a:ea typeface="+mn-ea"/>
              </a:rPr>
              <a:t>, and, in general, generate more efficient parsers.</a:t>
            </a:r>
          </a:p>
          <a:p>
            <a:pPr marL="0" indent="0" eaLnBrk="1" hangingPunct="1"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34819" name="Slayt Numarası Yer Tutucusu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22D44D1-A253-4E4F-8F5B-F3B33A4AE1FF}" type="slidenum">
              <a:rPr lang="en-US" sz="1400"/>
              <a:pPr/>
              <a:t>18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Courier New"/>
                <a:ea typeface="+mj-ea"/>
                <a:cs typeface="Courier New"/>
              </a:rPr>
              <a:t>yylval</a:t>
            </a:r>
            <a:endParaRPr lang="en-US" dirty="0" smtClean="0">
              <a:latin typeface="Courier New"/>
              <a:ea typeface="+mj-ea"/>
              <a:cs typeface="Courier New"/>
            </a:endParaRPr>
          </a:p>
        </p:txBody>
      </p:sp>
      <p:sp>
        <p:nvSpPr>
          <p:cNvPr id="26627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3505200"/>
            <a:ext cx="8153400" cy="2895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400" dirty="0" err="1" smtClean="0">
                <a:latin typeface="Courier New"/>
                <a:ea typeface="+mn-ea"/>
                <a:cs typeface="Courier New"/>
              </a:rPr>
              <a:t>yylex</a:t>
            </a:r>
            <a:r>
              <a:rPr lang="en-US" sz="2400" dirty="0" smtClean="0">
                <a:latin typeface="Courier New"/>
                <a:ea typeface="+mn-ea"/>
                <a:cs typeface="Courier New"/>
              </a:rPr>
              <a:t>()</a:t>
            </a:r>
            <a:r>
              <a:rPr lang="en-US" sz="2400" b="0" dirty="0" smtClean="0">
                <a:ea typeface="+mn-ea"/>
              </a:rPr>
              <a:t> function returns an integer, the token number, representing the kind of token read. If there is a value associated with that token, it should be assigned to the external variable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yylval</a:t>
            </a:r>
            <a:r>
              <a:rPr lang="en-US" sz="2400" dirty="0" smtClean="0">
                <a:ea typeface="+mn-ea"/>
              </a:rPr>
              <a:t>. </a:t>
            </a:r>
          </a:p>
          <a:p>
            <a:pPr marL="0" indent="0" eaLnBrk="1" hangingPunct="1">
              <a:defRPr/>
            </a:pPr>
            <a:endParaRPr lang="en-US" sz="3600" dirty="0" smtClean="0">
              <a:ea typeface="+mn-ea"/>
            </a:endParaRP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7630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10DE0DF-F0BF-764D-BBC5-B7A60E97328E}" type="slidenum">
              <a:rPr lang="en-US" sz="1400">
                <a:cs typeface="Arial" charset="0"/>
              </a:rPr>
              <a:pPr/>
              <a:t>19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5810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Lexical vs. Syntactic Analysis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1295400"/>
          <a:ext cx="8382000" cy="281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633281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Phase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306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Lexer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Sequence of characters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Sequence of tokens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30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Parser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Sequence of tokens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Parse tree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200" y="6411913"/>
            <a:ext cx="27670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Slide credit: Wes Weimer</a:t>
            </a:r>
          </a:p>
        </p:txBody>
      </p:sp>
      <p:sp>
        <p:nvSpPr>
          <p:cNvPr id="16405" name="Rectangle 4"/>
          <p:cNvSpPr>
            <a:spLocks noChangeArrowheads="1"/>
          </p:cNvSpPr>
          <p:nvPr/>
        </p:nvSpPr>
        <p:spPr bwMode="auto">
          <a:xfrm>
            <a:off x="304800" y="4572000"/>
            <a:ext cx="7123113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85750" indent="-285750" eaLnBrk="1" hangingPunct="1">
              <a:buFontTx/>
              <a:buChar char="•"/>
            </a:pPr>
            <a:r>
              <a:rPr lang="en-US" sz="2800" b="1">
                <a:latin typeface="Courier New" charset="0"/>
                <a:cs typeface="Courier New" charset="0"/>
              </a:rPr>
              <a:t>Lex</a:t>
            </a:r>
            <a:r>
              <a:rPr lang="en-US" sz="2800" b="1">
                <a:cs typeface="Arial" charset="0"/>
              </a:rPr>
              <a:t> </a:t>
            </a:r>
            <a:r>
              <a:rPr lang="en-US" sz="2800">
                <a:cs typeface="Arial" charset="0"/>
              </a:rPr>
              <a:t>is a tool for writing lexical analyzers.</a:t>
            </a:r>
          </a:p>
          <a:p>
            <a:pPr marL="285750" indent="-285750" eaLnBrk="1" hangingPunct="1">
              <a:buFontTx/>
              <a:buChar char="•"/>
            </a:pPr>
            <a:endParaRPr lang="en-US" sz="500" b="1">
              <a:cs typeface="Arial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sz="2800" b="1">
                <a:latin typeface="Courier New" charset="0"/>
                <a:cs typeface="Courier New" charset="0"/>
              </a:rPr>
              <a:t>Yacc</a:t>
            </a:r>
            <a:r>
              <a:rPr lang="en-US" sz="2800">
                <a:cs typeface="Arial" charset="0"/>
              </a:rPr>
              <a:t> is a tool for constructing parsers.</a:t>
            </a:r>
          </a:p>
        </p:txBody>
      </p:sp>
      <p:sp>
        <p:nvSpPr>
          <p:cNvPr id="1640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E708FE6-A621-3F48-97FC-48994D45F5A0}" type="slidenum">
              <a:rPr lang="en-US" sz="1400">
                <a:cs typeface="Arial" charset="0"/>
              </a:rPr>
              <a:pPr/>
              <a:t>2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Courier New"/>
                <a:ea typeface="+mj-ea"/>
                <a:cs typeface="Courier New"/>
              </a:rPr>
              <a:t>yylval</a:t>
            </a:r>
            <a:endParaRPr lang="en-US" dirty="0" smtClean="0">
              <a:ea typeface="+mj-ea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sz="2800" b="0" dirty="0" smtClean="0">
                <a:ea typeface="+mn-ea"/>
              </a:rPr>
              <a:t>The type of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yylval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b="0" dirty="0" smtClean="0">
                <a:ea typeface="+mn-ea"/>
              </a:rPr>
              <a:t>is </a:t>
            </a:r>
            <a:r>
              <a:rPr lang="en-US" sz="2800" dirty="0" err="1" smtClean="0">
                <a:latin typeface="Courier New"/>
                <a:ea typeface="+mn-ea"/>
                <a:cs typeface="Courier New"/>
              </a:rPr>
              <a:t>int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b="0" dirty="0" smtClean="0">
                <a:ea typeface="+mn-ea"/>
              </a:rPr>
              <a:t>by default. To change the type of </a:t>
            </a:r>
            <a:r>
              <a:rPr lang="en-US" sz="2800" dirty="0" err="1" smtClean="0">
                <a:latin typeface="Courier New"/>
                <a:ea typeface="+mn-ea"/>
                <a:cs typeface="Courier New"/>
              </a:rPr>
              <a:t>yylval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b="0" dirty="0" smtClean="0">
                <a:ea typeface="+mn-ea"/>
              </a:rPr>
              <a:t>use macro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dirty="0" smtClean="0">
                <a:latin typeface="Courier New"/>
                <a:ea typeface="+mn-ea"/>
                <a:cs typeface="Courier New"/>
              </a:rPr>
              <a:t>YYSTYPE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b="0" dirty="0" smtClean="0">
                <a:ea typeface="+mn-ea"/>
              </a:rPr>
              <a:t>in the declarations section of a </a:t>
            </a:r>
            <a:r>
              <a:rPr lang="en-US" sz="2800" dirty="0" err="1" smtClean="0">
                <a:latin typeface="Courier New"/>
                <a:ea typeface="+mn-ea"/>
                <a:cs typeface="Courier New"/>
              </a:rPr>
              <a:t>yacc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b="0" dirty="0" smtClean="0">
                <a:ea typeface="+mn-ea"/>
              </a:rPr>
              <a:t>specifications file.</a:t>
            </a:r>
          </a:p>
          <a:p>
            <a:pPr marL="0" indent="0" eaLnBrk="1" hangingPunct="1"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%{</a:t>
            </a:r>
          </a:p>
          <a:p>
            <a:pPr marL="0" indent="0" eaLnBrk="1" hangingPunct="1"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#define YYSTYPE double</a:t>
            </a:r>
          </a:p>
          <a:p>
            <a:pPr marL="0" indent="0" eaLnBrk="1" hangingPunct="1"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%}</a:t>
            </a:r>
          </a:p>
          <a:p>
            <a:pPr marL="0" indent="0" eaLnBrk="1" hangingPunct="1">
              <a:defRPr/>
            </a:pPr>
            <a:endParaRPr lang="en-US" sz="2400" dirty="0" smtClean="0">
              <a:latin typeface="Courier New" charset="0"/>
              <a:ea typeface="+mn-ea"/>
            </a:endParaRPr>
          </a:p>
          <a:p>
            <a:pPr marL="0" indent="0" eaLnBrk="1" hangingPunct="1">
              <a:defRPr/>
            </a:pPr>
            <a:r>
              <a:rPr lang="en-US" sz="2400" b="0" dirty="0" smtClean="0">
                <a:ea typeface="+mn-ea"/>
              </a:rPr>
              <a:t>If there are more than one data types for token values, </a:t>
            </a:r>
            <a:r>
              <a:rPr lang="en-US" sz="2400" dirty="0" err="1" smtClean="0">
                <a:latin typeface="Courier New" charset="0"/>
                <a:ea typeface="+mn-ea"/>
              </a:rPr>
              <a:t>yylval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b="0" dirty="0" smtClean="0">
                <a:ea typeface="+mn-ea"/>
              </a:rPr>
              <a:t>is declared as a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dirty="0" smtClean="0">
                <a:latin typeface="Courier New" charset="0"/>
                <a:ea typeface="+mn-ea"/>
              </a:rPr>
              <a:t>union</a:t>
            </a:r>
            <a:r>
              <a:rPr lang="en-US" sz="2400" dirty="0" smtClean="0">
                <a:ea typeface="+mn-ea"/>
              </a:rPr>
              <a:t>.</a:t>
            </a:r>
          </a:p>
          <a:p>
            <a:pPr marL="0" indent="0" eaLnBrk="1" hangingPunct="1">
              <a:defRPr/>
            </a:pPr>
            <a:endParaRPr lang="en-US" sz="2400" dirty="0" smtClean="0">
              <a:ea typeface="+mn-ea"/>
            </a:endParaRPr>
          </a:p>
        </p:txBody>
      </p:sp>
      <p:sp>
        <p:nvSpPr>
          <p:cNvPr id="3686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C9C9B23-A5CE-974E-9C56-CF1607FFC8BC}" type="slidenum">
              <a:rPr lang="en-US" sz="1400">
                <a:cs typeface="Arial" charset="0"/>
              </a:rPr>
              <a:pPr/>
              <a:t>20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Courier New"/>
                <a:ea typeface="+mj-ea"/>
                <a:cs typeface="Courier New"/>
              </a:rPr>
              <a:t>yylval</a:t>
            </a:r>
            <a:endParaRPr lang="en-US" dirty="0" smtClean="0">
              <a:latin typeface="Courier New"/>
              <a:ea typeface="+mj-ea"/>
              <a:cs typeface="Courier New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48307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2800" b="0" u="sng">
                <a:latin typeface="Arial" charset="0"/>
                <a:ea typeface="MS PGothic" charset="0"/>
                <a:cs typeface="Arial" charset="0"/>
              </a:rPr>
              <a:t>Example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 with three possible types for </a:t>
            </a:r>
            <a:r>
              <a:rPr lang="en-US" sz="2800">
                <a:latin typeface="Courier New" charset="0"/>
                <a:ea typeface="MS PGothic" charset="0"/>
                <a:cs typeface="Courier New" charset="0"/>
              </a:rPr>
              <a:t>yylval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: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2400">
              <a:latin typeface="Arial" charset="0"/>
              <a:ea typeface="MS PGothic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sz="2400">
                <a:latin typeface="Courier New" charset="0"/>
                <a:ea typeface="MS PGothic" charset="0"/>
                <a:cs typeface="Arial" charset="0"/>
              </a:rPr>
              <a:t>%union{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2400">
                <a:latin typeface="Courier New" charset="0"/>
                <a:ea typeface="MS PGothic" charset="0"/>
                <a:cs typeface="Arial" charset="0"/>
              </a:rPr>
              <a:t>double real; /* real value */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2400">
                <a:latin typeface="Courier New" charset="0"/>
                <a:ea typeface="MS PGothic" charset="0"/>
                <a:cs typeface="Arial" charset="0"/>
              </a:rPr>
              <a:t>int integer; /* integer value */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2400">
                <a:latin typeface="Courier New" charset="0"/>
                <a:ea typeface="MS PGothic" charset="0"/>
                <a:cs typeface="Arial" charset="0"/>
              </a:rPr>
              <a:t>char str[30]; /* string value */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2400">
                <a:latin typeface="Courier New" charset="0"/>
                <a:ea typeface="MS PGothic" charset="0"/>
                <a:cs typeface="Arial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2400">
              <a:latin typeface="Arial" charset="0"/>
              <a:ea typeface="MS PGothic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sz="2400">
                <a:latin typeface="Arial" charset="0"/>
                <a:ea typeface="MS PGothic" charset="0"/>
                <a:cs typeface="Arial" charset="0"/>
              </a:rPr>
              <a:t>Example: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2300">
                <a:latin typeface="Courier New" charset="0"/>
                <a:ea typeface="MS PGothic" charset="0"/>
                <a:cs typeface="Arial" charset="0"/>
              </a:rPr>
              <a:t>yytext=</a:t>
            </a:r>
            <a:r>
              <a:rPr lang="ja-JP" altLang="en-US" sz="2300">
                <a:latin typeface="Arial" charset="0"/>
                <a:ea typeface="MS PGothic" charset="0"/>
                <a:cs typeface="Arial" charset="0"/>
              </a:rPr>
              <a:t>“</a:t>
            </a:r>
            <a:r>
              <a:rPr lang="en-US" altLang="ja-JP" sz="2300">
                <a:latin typeface="Courier New" charset="0"/>
                <a:ea typeface="MS PGothic" charset="0"/>
                <a:cs typeface="Arial" charset="0"/>
              </a:rPr>
              <a:t>0012</a:t>
            </a:r>
            <a:r>
              <a:rPr lang="ja-JP" altLang="en-US" sz="2300">
                <a:latin typeface="Arial" charset="0"/>
                <a:ea typeface="MS PGothic" charset="0"/>
                <a:cs typeface="Arial" charset="0"/>
              </a:rPr>
              <a:t>”</a:t>
            </a:r>
            <a:r>
              <a:rPr lang="en-US" altLang="ja-JP" sz="2300">
                <a:latin typeface="Courier New" charset="0"/>
                <a:ea typeface="MS PGothic" charset="0"/>
                <a:cs typeface="Arial" charset="0"/>
              </a:rPr>
              <a:t>,</a:t>
            </a:r>
            <a:r>
              <a:rPr lang="en-US" altLang="ja-JP" sz="23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altLang="ja-JP" sz="2300" b="0">
                <a:latin typeface="Arial" charset="0"/>
                <a:ea typeface="MS PGothic" charset="0"/>
                <a:cs typeface="Arial" charset="0"/>
              </a:rPr>
              <a:t>type of</a:t>
            </a:r>
            <a:r>
              <a:rPr lang="en-US" altLang="ja-JP" sz="23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altLang="ja-JP" sz="2300">
                <a:latin typeface="Courier New" charset="0"/>
                <a:ea typeface="MS PGothic" charset="0"/>
                <a:cs typeface="Courier New" charset="0"/>
              </a:rPr>
              <a:t>yylval:int</a:t>
            </a:r>
            <a:r>
              <a:rPr lang="en-US" altLang="ja-JP" sz="2300" b="0">
                <a:latin typeface="Arial" charset="0"/>
                <a:ea typeface="MS PGothic" charset="0"/>
                <a:cs typeface="Arial" charset="0"/>
              </a:rPr>
              <a:t>, value of</a:t>
            </a:r>
            <a:r>
              <a:rPr lang="en-US" altLang="ja-JP" sz="23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altLang="ja-JP" sz="2300">
                <a:latin typeface="Courier New" charset="0"/>
                <a:ea typeface="MS PGothic" charset="0"/>
                <a:cs typeface="Courier New" charset="0"/>
              </a:rPr>
              <a:t>yylval: 12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2300">
                <a:latin typeface="Courier New" charset="0"/>
                <a:ea typeface="MS PGothic" charset="0"/>
                <a:cs typeface="Arial" charset="0"/>
              </a:rPr>
              <a:t>yytext=</a:t>
            </a:r>
            <a:r>
              <a:rPr lang="ja-JP" altLang="en-US" sz="2300">
                <a:latin typeface="Arial" charset="0"/>
                <a:ea typeface="MS PGothic" charset="0"/>
                <a:cs typeface="Arial" charset="0"/>
              </a:rPr>
              <a:t>“</a:t>
            </a:r>
            <a:r>
              <a:rPr lang="en-US" altLang="ja-JP" sz="2300">
                <a:latin typeface="Courier New" charset="0"/>
                <a:ea typeface="MS PGothic" charset="0"/>
                <a:cs typeface="Arial" charset="0"/>
              </a:rPr>
              <a:t>+1.70</a:t>
            </a:r>
            <a:r>
              <a:rPr lang="ja-JP" altLang="en-US" sz="2300">
                <a:latin typeface="Arial" charset="0"/>
                <a:ea typeface="MS PGothic" charset="0"/>
                <a:cs typeface="Arial" charset="0"/>
              </a:rPr>
              <a:t>”</a:t>
            </a:r>
            <a:r>
              <a:rPr lang="en-US" altLang="ja-JP" sz="2300">
                <a:latin typeface="Courier New" charset="0"/>
                <a:ea typeface="MS PGothic" charset="0"/>
                <a:cs typeface="Arial" charset="0"/>
              </a:rPr>
              <a:t>,</a:t>
            </a:r>
            <a:r>
              <a:rPr lang="en-US" altLang="ja-JP" sz="23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altLang="ja-JP" sz="2300" b="0">
                <a:latin typeface="Arial" charset="0"/>
                <a:ea typeface="MS PGothic" charset="0"/>
                <a:cs typeface="Arial" charset="0"/>
              </a:rPr>
              <a:t>type of</a:t>
            </a:r>
            <a:r>
              <a:rPr lang="en-US" altLang="ja-JP" sz="23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altLang="ja-JP" sz="2300">
                <a:latin typeface="Courier New" charset="0"/>
                <a:ea typeface="MS PGothic" charset="0"/>
                <a:cs typeface="Courier New" charset="0"/>
              </a:rPr>
              <a:t>yylval:float</a:t>
            </a:r>
            <a:r>
              <a:rPr lang="en-US" altLang="ja-JP" sz="2300" b="0">
                <a:latin typeface="Arial" charset="0"/>
                <a:ea typeface="MS PGothic" charset="0"/>
                <a:cs typeface="Arial" charset="0"/>
              </a:rPr>
              <a:t>, value of</a:t>
            </a:r>
            <a:r>
              <a:rPr lang="en-US" altLang="ja-JP" sz="23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altLang="ja-JP" sz="2300">
                <a:latin typeface="Courier New" charset="0"/>
                <a:ea typeface="MS PGothic" charset="0"/>
                <a:cs typeface="Courier New" charset="0"/>
              </a:rPr>
              <a:t>yylval:1.7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2400">
              <a:latin typeface="Courier New" charset="0"/>
              <a:ea typeface="MS PGothic" charset="0"/>
              <a:cs typeface="Arial" charset="0"/>
            </a:endParaRPr>
          </a:p>
        </p:txBody>
      </p:sp>
      <p:sp>
        <p:nvSpPr>
          <p:cNvPr id="378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DA9CB35-9BED-7D49-8500-57190BA3F8A0}" type="slidenum">
              <a:rPr lang="en-US" sz="1400">
                <a:cs typeface="Arial" charset="0"/>
              </a:rPr>
              <a:pPr/>
              <a:t>21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Token types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b="0" dirty="0" smtClean="0">
                <a:ea typeface="+mn-ea"/>
              </a:rPr>
              <a:t>The type of associated values of tokens can be specified by </a:t>
            </a:r>
            <a:r>
              <a:rPr lang="en-US" sz="2800" dirty="0" smtClean="0">
                <a:latin typeface="Courier New" charset="0"/>
                <a:ea typeface="+mn-ea"/>
              </a:rPr>
              <a:t>%token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b="0" dirty="0" smtClean="0">
                <a:ea typeface="+mn-ea"/>
              </a:rPr>
              <a:t>as</a:t>
            </a:r>
          </a:p>
          <a:p>
            <a:pPr eaLnBrk="1" hangingPunct="1"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	%token &lt;real&gt; REAL</a:t>
            </a:r>
          </a:p>
          <a:p>
            <a:pPr eaLnBrk="1" hangingPunct="1"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	%token &lt;integer&gt; INTEGER</a:t>
            </a:r>
          </a:p>
          <a:p>
            <a:pPr eaLnBrk="1" hangingPunct="1"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	%token &lt;</a:t>
            </a:r>
            <a:r>
              <a:rPr lang="en-US" sz="2800" dirty="0" err="1" smtClean="0">
                <a:latin typeface="Courier New" charset="0"/>
                <a:ea typeface="+mn-ea"/>
              </a:rPr>
              <a:t>str</a:t>
            </a:r>
            <a:r>
              <a:rPr lang="en-US" sz="2800" dirty="0" smtClean="0">
                <a:latin typeface="Courier New" charset="0"/>
                <a:ea typeface="+mn-ea"/>
              </a:rPr>
              <a:t>&gt; IDENTIFIER STRING</a:t>
            </a:r>
          </a:p>
          <a:p>
            <a:pPr eaLnBrk="1" hangingPunct="1">
              <a:defRPr/>
            </a:pPr>
            <a:endParaRPr lang="en-US" sz="2800" dirty="0" smtClean="0">
              <a:ea typeface="+mn-ea"/>
            </a:endParaRPr>
          </a:p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b="0" dirty="0" smtClean="0">
                <a:ea typeface="+mn-ea"/>
              </a:rPr>
              <a:t>Type of variables can be defined by </a:t>
            </a:r>
            <a:r>
              <a:rPr lang="en-US" sz="2800" dirty="0" smtClean="0">
                <a:latin typeface="Courier New" charset="0"/>
                <a:ea typeface="+mn-ea"/>
              </a:rPr>
              <a:t>%type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b="0" dirty="0" smtClean="0">
                <a:ea typeface="+mn-ea"/>
              </a:rPr>
              <a:t>as</a:t>
            </a:r>
          </a:p>
          <a:p>
            <a:pPr eaLnBrk="1" hangingPunct="1"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	%type &lt;real&gt; real-</a:t>
            </a:r>
            <a:r>
              <a:rPr lang="en-US" sz="2800" dirty="0" err="1" smtClean="0">
                <a:latin typeface="Courier New" charset="0"/>
                <a:ea typeface="+mn-ea"/>
              </a:rPr>
              <a:t>expr</a:t>
            </a:r>
            <a:endParaRPr lang="en-US" sz="2800" dirty="0" smtClean="0">
              <a:latin typeface="Courier New" charset="0"/>
              <a:ea typeface="+mn-ea"/>
            </a:endParaRPr>
          </a:p>
          <a:p>
            <a:pPr eaLnBrk="1" hangingPunct="1"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	%type &lt;integer&gt; integer-</a:t>
            </a:r>
            <a:r>
              <a:rPr lang="en-US" sz="2800" dirty="0" err="1" smtClean="0">
                <a:latin typeface="Courier New" charset="0"/>
                <a:ea typeface="+mn-ea"/>
              </a:rPr>
              <a:t>expr</a:t>
            </a:r>
            <a:endParaRPr lang="en-US" sz="2800" dirty="0" smtClean="0">
              <a:latin typeface="Courier New" charset="0"/>
              <a:ea typeface="+mn-ea"/>
            </a:endParaRPr>
          </a:p>
        </p:txBody>
      </p:sp>
      <p:sp>
        <p:nvSpPr>
          <p:cNvPr id="3993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2308A53-A9C5-3C40-99FA-2B945377672E}" type="slidenum">
              <a:rPr lang="en-US" sz="1400">
                <a:cs typeface="Arial" charset="0"/>
              </a:rPr>
              <a:pPr/>
              <a:t>22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200" dirty="0" smtClean="0">
                <a:ea typeface="+mj-ea"/>
              </a:rPr>
              <a:t>To return values for tokens from a lexical analyzer: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/* lexical-analyzer.l */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alphabetic [A-Za-z]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digit [0-9]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alphanumeric ({alphabetic}|{digit})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smtClean="0">
              <a:latin typeface="Courier New" charset="0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[+-]?{digit}*(\.)?{digit}+ {sscanf(yytext, %lf", 					    &amp;</a:t>
            </a:r>
            <a:r>
              <a:rPr lang="en-US" sz="2000" smtClean="0">
                <a:solidFill>
                  <a:srgbClr val="0000FF"/>
                </a:solidFill>
                <a:latin typeface="Courier New" charset="0"/>
                <a:ea typeface="+mn-ea"/>
              </a:rPr>
              <a:t>yylval.real</a:t>
            </a:r>
            <a:r>
              <a:rPr lang="en-US" sz="2000" smtClean="0">
                <a:latin typeface="Courier New" charset="0"/>
                <a:ea typeface="+mn-ea"/>
              </a:rPr>
              <a:t>);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					    return REAL;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					   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{alphabetic}{alphanumeric}* {strcpy(</a:t>
            </a:r>
            <a:r>
              <a:rPr lang="en-US" sz="2000" smtClean="0">
                <a:solidFill>
                  <a:srgbClr val="0000FF"/>
                </a:solidFill>
                <a:latin typeface="Courier New" charset="0"/>
                <a:ea typeface="+mn-ea"/>
              </a:rPr>
              <a:t>yylval.str</a:t>
            </a:r>
            <a:r>
              <a:rPr lang="en-US" sz="2000" smtClean="0">
                <a:latin typeface="Courier New" charset="0"/>
                <a:ea typeface="+mn-ea"/>
              </a:rPr>
              <a:t>,yytext);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					    return IDENTIFIER;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					    }</a:t>
            </a:r>
          </a:p>
        </p:txBody>
      </p:sp>
      <p:sp>
        <p:nvSpPr>
          <p:cNvPr id="409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4CE4239-3854-2B49-A5B6-17933FC09207}" type="slidenum">
              <a:rPr lang="en-US" sz="1400">
                <a:cs typeface="Arial" charset="0"/>
              </a:rPr>
              <a:pPr/>
              <a:t>23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smtClean="0">
                <a:ea typeface="+mj-ea"/>
              </a:rPr>
              <a:t>Positional assignment of values for items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3366FF"/>
                </a:solidFill>
                <a:ea typeface="+mn-ea"/>
              </a:rPr>
              <a:t>$$:</a:t>
            </a:r>
            <a:r>
              <a:rPr lang="en-US" dirty="0" smtClean="0">
                <a:ea typeface="+mn-ea"/>
              </a:rPr>
              <a:t> </a:t>
            </a:r>
            <a:r>
              <a:rPr lang="en-US" b="0" dirty="0" smtClean="0">
                <a:ea typeface="+mn-ea"/>
              </a:rPr>
              <a:t>left-hand side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3366FF"/>
                </a:solidFill>
                <a:ea typeface="+mn-ea"/>
              </a:rPr>
              <a:t>$1:</a:t>
            </a:r>
            <a:r>
              <a:rPr lang="en-US" b="0" dirty="0" smtClean="0">
                <a:ea typeface="+mn-ea"/>
              </a:rPr>
              <a:t> first item in the right-hand side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3366FF"/>
                </a:solidFill>
                <a:ea typeface="+mn-ea"/>
              </a:rPr>
              <a:t>$n:</a:t>
            </a:r>
            <a:r>
              <a:rPr lang="en-US" dirty="0" smtClean="0">
                <a:ea typeface="+mn-ea"/>
              </a:rPr>
              <a:t> </a:t>
            </a:r>
            <a:r>
              <a:rPr lang="en-US" b="0" dirty="0" smtClean="0">
                <a:ea typeface="+mn-ea"/>
              </a:rPr>
              <a:t>n</a:t>
            </a:r>
            <a:r>
              <a:rPr lang="en-US" b="0" baseline="30000" dirty="0" smtClean="0">
                <a:ea typeface="+mn-ea"/>
              </a:rPr>
              <a:t>th</a:t>
            </a:r>
            <a:r>
              <a:rPr lang="en-US" b="0" dirty="0" smtClean="0">
                <a:ea typeface="+mn-ea"/>
              </a:rPr>
              <a:t> item in the right-hand side</a:t>
            </a:r>
          </a:p>
        </p:txBody>
      </p:sp>
      <p:sp>
        <p:nvSpPr>
          <p:cNvPr id="41987" name="Slayt Numarası Yer Tutucusu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B5C9AF7-B8A3-6E4B-93A0-8D131730E1C9}" type="slidenum">
              <a:rPr lang="en-US" sz="1400"/>
              <a:pPr/>
              <a:t>24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5"/>
          <p:cNvSpPr>
            <a:spLocks noChangeArrowheads="1"/>
          </p:cNvSpPr>
          <p:nvPr/>
        </p:nvSpPr>
        <p:spPr bwMode="auto">
          <a:xfrm>
            <a:off x="465138" y="2781300"/>
            <a:ext cx="6545262" cy="3124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charset="0"/>
              </a:rPr>
              <a:t>/* print-int.y */</a:t>
            </a:r>
          </a:p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charset="0"/>
              </a:rPr>
              <a:t>%token INTEGER NEWLINE</a:t>
            </a:r>
          </a:p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charset="0"/>
              </a:rPr>
              <a:t>%%</a:t>
            </a:r>
          </a:p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charset="0"/>
              </a:rPr>
              <a:t>lines: /* empty */</a:t>
            </a:r>
          </a:p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charset="0"/>
              </a:rPr>
              <a:t>| lines NEWLINE</a:t>
            </a:r>
          </a:p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charset="0"/>
              </a:rPr>
              <a:t>| lines line NEWLINE {printf("=%d\n", </a:t>
            </a:r>
            <a:r>
              <a:rPr lang="en-US" b="1">
                <a:solidFill>
                  <a:srgbClr val="0000FF"/>
                </a:solidFill>
                <a:latin typeface="Courier New" charset="0"/>
              </a:rPr>
              <a:t>$2</a:t>
            </a:r>
            <a:r>
              <a:rPr lang="en-US" b="1">
                <a:latin typeface="Courier New" charset="0"/>
              </a:rPr>
              <a:t>);}</a:t>
            </a:r>
          </a:p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charset="0"/>
              </a:rPr>
              <a:t>| error NEWLINE {yyerror("Reenter:"); yyerrok;}</a:t>
            </a:r>
          </a:p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charset="0"/>
              </a:rPr>
              <a:t>line: INTEGER {</a:t>
            </a:r>
            <a:r>
              <a:rPr lang="en-US" b="1">
                <a:solidFill>
                  <a:srgbClr val="0000FF"/>
                </a:solidFill>
                <a:latin typeface="Courier New" charset="0"/>
              </a:rPr>
              <a:t>$$</a:t>
            </a:r>
            <a:r>
              <a:rPr lang="en-US" b="1">
                <a:latin typeface="Courier New" charset="0"/>
              </a:rPr>
              <a:t> = </a:t>
            </a:r>
            <a:r>
              <a:rPr lang="en-US" b="1">
                <a:solidFill>
                  <a:srgbClr val="0000FF"/>
                </a:solidFill>
                <a:latin typeface="Courier New" charset="0"/>
              </a:rPr>
              <a:t>$1</a:t>
            </a:r>
            <a:r>
              <a:rPr lang="en-US" b="1">
                <a:latin typeface="Courier New" charset="0"/>
              </a:rPr>
              <a:t>;}</a:t>
            </a:r>
          </a:p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charset="0"/>
              </a:rPr>
              <a:t>%%</a:t>
            </a:r>
          </a:p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charset="0"/>
              </a:rPr>
              <a:t>#include "lex.yy.c"</a:t>
            </a:r>
          </a:p>
        </p:txBody>
      </p:sp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457200" y="823913"/>
            <a:ext cx="7924800" cy="1843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charset="0"/>
              </a:rPr>
              <a:t>/*print-int.l*/</a:t>
            </a:r>
          </a:p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charset="0"/>
              </a:rPr>
              <a:t>%%</a:t>
            </a:r>
          </a:p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charset="0"/>
              </a:rPr>
              <a:t>[0-9]+ {sscanf(yytext, "%d", &amp;yylval);return(INTEGER);}</a:t>
            </a:r>
          </a:p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charset="0"/>
              </a:rPr>
              <a:t>\n return(NEWLINE);</a:t>
            </a:r>
          </a:p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charset="0"/>
              </a:rPr>
              <a:t>. return(yytext[0]);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Example: Printing integers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sz="1800" dirty="0" smtClean="0">
              <a:latin typeface="Courier New" charset="0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800" dirty="0">
              <a:latin typeface="Courier New" charset="0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800" dirty="0" smtClean="0">
              <a:latin typeface="Courier New" charset="0"/>
              <a:ea typeface="+mn-ea"/>
            </a:endParaRPr>
          </a:p>
        </p:txBody>
      </p:sp>
      <p:sp>
        <p:nvSpPr>
          <p:cNvPr id="4301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073700D-E866-764A-896F-27E449993AA2}" type="slidenum">
              <a:rPr lang="en-US" sz="1400">
                <a:cs typeface="Arial" charset="0"/>
              </a:rPr>
              <a:pPr/>
              <a:t>25</a:t>
            </a:fld>
            <a:endParaRPr lang="en-US" sz="1400">
              <a:cs typeface="Arial" charset="0"/>
            </a:endParaRPr>
          </a:p>
        </p:txBody>
      </p:sp>
      <p:sp>
        <p:nvSpPr>
          <p:cNvPr id="43014" name="Metin kutusu 9"/>
          <p:cNvSpPr txBox="1">
            <a:spLocks noChangeArrowheads="1"/>
          </p:cNvSpPr>
          <p:nvPr/>
        </p:nvSpPr>
        <p:spPr bwMode="auto">
          <a:xfrm>
            <a:off x="381000" y="60198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2060"/>
                </a:solidFill>
              </a:rPr>
              <a:t>Yacc provides a special symbol for handling errors. The symbol is called </a:t>
            </a:r>
            <a:r>
              <a:rPr lang="en-US" sz="1600">
                <a:solidFill>
                  <a:srgbClr val="002060"/>
                </a:solidFill>
                <a:latin typeface="Courier New" charset="0"/>
                <a:cs typeface="Courier New" charset="0"/>
              </a:rPr>
              <a:t>error</a:t>
            </a:r>
            <a:r>
              <a:rPr lang="en-US" sz="1600">
                <a:solidFill>
                  <a:srgbClr val="002060"/>
                </a:solidFill>
              </a:rPr>
              <a:t> and it should appear within a grammar-rule.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-107950"/>
            <a:ext cx="2428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800"/>
              <a:t>. </a:t>
            </a:r>
            <a:endParaRPr lang="en-US" sz="2400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Example continued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3366FF"/>
                </a:solidFill>
                <a:latin typeface="Courier New" charset="0"/>
                <a:ea typeface="+mn-ea"/>
              </a:rPr>
              <a:t>$print-</a:t>
            </a:r>
            <a:r>
              <a:rPr lang="en-US" sz="2400" dirty="0" err="1" smtClean="0">
                <a:solidFill>
                  <a:srgbClr val="3366FF"/>
                </a:solidFill>
                <a:latin typeface="Courier New" charset="0"/>
                <a:ea typeface="+mn-ea"/>
              </a:rPr>
              <a:t>int</a:t>
            </a:r>
            <a:endParaRPr lang="en-US" sz="2400" dirty="0" smtClean="0">
              <a:solidFill>
                <a:srgbClr val="3366FF"/>
              </a:solidFill>
              <a:latin typeface="Courier New" charset="0"/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3366FF"/>
                </a:solidFill>
                <a:latin typeface="Courier New" charset="0"/>
                <a:ea typeface="+mn-ea"/>
              </a:rPr>
              <a:t>7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=7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3366FF"/>
                </a:solidFill>
                <a:latin typeface="Courier New" charset="0"/>
                <a:ea typeface="+mn-ea"/>
              </a:rPr>
              <a:t>007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=7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3366FF"/>
                </a:solidFill>
                <a:latin typeface="Courier New" charset="0"/>
                <a:ea typeface="+mn-ea"/>
              </a:rPr>
              <a:t>zippy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syntax error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Reenter: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_</a:t>
            </a:r>
          </a:p>
        </p:txBody>
      </p:sp>
      <p:sp>
        <p:nvSpPr>
          <p:cNvPr id="45059" name="Slayt Numarası Yer Tutucusu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4C7E374-E4F6-9744-890C-4F790AE1C9E1}" type="slidenum">
              <a:rPr lang="en-US" sz="1400"/>
              <a:pPr/>
              <a:t>26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Operator Precedence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 eaLnBrk="1" hangingPunct="1">
              <a:buFontTx/>
              <a:buChar char="•"/>
              <a:defRPr/>
            </a:pPr>
            <a:r>
              <a:rPr lang="en-US" sz="2800" b="0" dirty="0" smtClean="0">
                <a:ea typeface="+mn-ea"/>
              </a:rPr>
              <a:t>All of the tokens on the same line are assumed to have the same precedence level and associativity; </a:t>
            </a:r>
          </a:p>
          <a:p>
            <a:pPr marL="285750" indent="-285750" eaLnBrk="1" hangingPunct="1">
              <a:buFontTx/>
              <a:buChar char="•"/>
              <a:defRPr/>
            </a:pPr>
            <a:r>
              <a:rPr lang="en-US" sz="2800" b="0" dirty="0" smtClean="0">
                <a:ea typeface="+mn-ea"/>
              </a:rPr>
              <a:t>The lines are listed in order of increasing precedence or binding strength.</a:t>
            </a:r>
            <a:endParaRPr lang="en-US" b="0" dirty="0" smtClean="0">
              <a:ea typeface="+mn-ea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1905000" y="3352800"/>
            <a:ext cx="5334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>
                <a:latin typeface="Courier New" charset="0"/>
              </a:rPr>
              <a:t>%left '+' '-' </a:t>
            </a:r>
          </a:p>
          <a:p>
            <a:pPr eaLnBrk="1" hangingPunct="1"/>
            <a:r>
              <a:rPr lang="en-US" sz="2400">
                <a:latin typeface="Courier New" charset="0"/>
              </a:rPr>
              <a:t>%left '*' '/'</a:t>
            </a:r>
            <a:r>
              <a:rPr lang="en-US"/>
              <a:t> </a:t>
            </a:r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609600" y="4800600"/>
            <a:ext cx="800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/>
              <a:t>describes the precedence and associativity of the four arithmetic operators. Plus and minus are left associative, and have lower precedence than star and slash, which are also left associative. </a:t>
            </a:r>
          </a:p>
        </p:txBody>
      </p:sp>
      <p:sp>
        <p:nvSpPr>
          <p:cNvPr id="4608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B814FED-A262-C94B-8EFF-8684458BB85C}" type="slidenum">
              <a:rPr lang="en-US" sz="1400">
                <a:cs typeface="Arial" charset="0"/>
              </a:rPr>
              <a:pPr/>
              <a:t>27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ea typeface="+mj-ea"/>
              </a:rPr>
              <a:t>Example: simple calculator - </a:t>
            </a:r>
            <a:r>
              <a:rPr lang="en-US" sz="3600" dirty="0" err="1" smtClean="0">
                <a:latin typeface="Courier New"/>
                <a:ea typeface="+mj-ea"/>
                <a:cs typeface="Courier New"/>
              </a:rPr>
              <a:t>lex</a:t>
            </a:r>
            <a:endParaRPr lang="en-US" sz="3600" dirty="0" smtClean="0">
              <a:latin typeface="Courier New"/>
              <a:ea typeface="+mj-ea"/>
              <a:cs typeface="Courier New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/* calculator.l */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integer      [0-9]+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dreal        ([0-9]*\.[0-9]+)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ereal        ([0-9]*\.[0-9]+[Ee][+-]?[0-9]+)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real         {dreal}|{ereal}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nl           \n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%%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[ \t]        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{integer}    { sscanf(yytext, "%d", &amp;yylval.integer);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          return INTEGER;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    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{real}       { sscanf(yytext, "%lf", &amp;yylval.real);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          return REAL;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    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\+           { return PLUS;}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\-           { return MINUS;}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\*           { return TIMES;}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\/           { return DIVIDE;}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\(           { return LP;}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\)           { return RP;}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{nl}         { extern int lineno; lineno++;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          return NL;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    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.            { return yytext[0];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%%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int yywrap() { return 1; }</a:t>
            </a:r>
          </a:p>
        </p:txBody>
      </p:sp>
      <p:sp>
        <p:nvSpPr>
          <p:cNvPr id="4710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190925A-67A5-3148-A34B-818838E1E962}" type="slidenum">
              <a:rPr lang="en-US" sz="1400">
                <a:cs typeface="Arial" charset="0"/>
              </a:rPr>
              <a:pPr/>
              <a:t>28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Example: simple calculator - </a:t>
            </a:r>
            <a:r>
              <a:rPr lang="en-US" dirty="0" err="1">
                <a:latin typeface="Courier New"/>
                <a:ea typeface="+mj-ea"/>
                <a:cs typeface="Courier New"/>
              </a:rPr>
              <a:t>yacc</a:t>
            </a:r>
            <a:endParaRPr lang="en-US" dirty="0" smtClean="0">
              <a:ea typeface="+mj-ea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/* calculator.y */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%{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%}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%union{ double   real; /* real value */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        int   integer; /* integer value */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      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%token &lt;real&gt; REAL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%token &lt;integer&gt; INTEGER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%token PLUS MINUS TIMES DIVIDE LP RP NL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%type &lt;real&gt; rexpr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%type &lt;integer&gt; iexpr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%left PLUS MINUS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%left TIMES DIVIDE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>
                <a:latin typeface="Courier New" charset="0"/>
                <a:ea typeface="+mn-ea"/>
              </a:rPr>
              <a:t>%left UMINUS</a:t>
            </a:r>
          </a:p>
        </p:txBody>
      </p:sp>
      <p:sp>
        <p:nvSpPr>
          <p:cNvPr id="4813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453BA82-89A5-9743-9C5D-7B167F90061F}" type="slidenum">
              <a:rPr lang="en-US" sz="1400">
                <a:cs typeface="Arial" charset="0"/>
              </a:rPr>
              <a:pPr/>
              <a:t>29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838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The Functionality of the Parser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181600"/>
          </a:xfrm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US" b="0">
                <a:latin typeface="Arial" charset="0"/>
                <a:ea typeface="MS PGothic" charset="0"/>
                <a:cs typeface="Arial" charset="0"/>
              </a:rPr>
              <a:t>Input: sequence of tokens from lexer </a:t>
            </a:r>
            <a:br>
              <a:rPr lang="en-US" b="0">
                <a:latin typeface="Arial" charset="0"/>
                <a:ea typeface="MS PGothic" charset="0"/>
                <a:cs typeface="Arial" charset="0"/>
              </a:rPr>
            </a:b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– </a:t>
            </a:r>
            <a:r>
              <a:rPr lang="en-US" sz="2800" b="0" i="1">
                <a:latin typeface="Arial" charset="0"/>
                <a:ea typeface="MS PGothic" charset="0"/>
                <a:cs typeface="Arial" charset="0"/>
              </a:rPr>
              <a:t>e.g.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, the </a:t>
            </a:r>
            <a:r>
              <a:rPr lang="en-US" sz="2800">
                <a:latin typeface="Courier New" charset="0"/>
                <a:ea typeface="MS PGothic" charset="0"/>
                <a:cs typeface="Courier New" charset="0"/>
              </a:rPr>
              <a:t>lex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files you will write in the 1</a:t>
            </a:r>
            <a:r>
              <a:rPr lang="en-US" sz="2800" b="0" baseline="30000">
                <a:latin typeface="Arial" charset="0"/>
                <a:ea typeface="MS PGothic" charset="0"/>
                <a:cs typeface="Arial" charset="0"/>
              </a:rPr>
              <a:t>st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 phase of your course project.</a:t>
            </a:r>
            <a:endParaRPr lang="en-US" b="0">
              <a:latin typeface="Arial" charset="0"/>
              <a:ea typeface="MS PGothic" charset="0"/>
              <a:cs typeface="Arial" charset="0"/>
            </a:endParaRPr>
          </a:p>
          <a:p>
            <a:pPr marL="457200" indent="-457200"/>
            <a:endParaRPr lang="en-US">
              <a:latin typeface="Arial" charset="0"/>
              <a:ea typeface="MS PGothic" charset="0"/>
              <a:cs typeface="Arial" charset="0"/>
            </a:endParaRPr>
          </a:p>
          <a:p>
            <a:pPr marL="457200" indent="-457200">
              <a:buFontTx/>
              <a:buChar char="•"/>
            </a:pPr>
            <a:r>
              <a:rPr lang="en-US" b="0">
                <a:latin typeface="Arial" charset="0"/>
                <a:ea typeface="MS PGothic" charset="0"/>
                <a:cs typeface="Arial" charset="0"/>
              </a:rPr>
              <a:t>Output:</a:t>
            </a:r>
            <a:r>
              <a:rPr lang="en-US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b="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parse tree</a:t>
            </a:r>
            <a:r>
              <a:rPr lang="en-US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b="0">
                <a:latin typeface="Arial" charset="0"/>
                <a:ea typeface="MS PGothic" charset="0"/>
                <a:cs typeface="Arial" charset="0"/>
              </a:rPr>
              <a:t>of the program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b="0">
                <a:latin typeface="Arial" charset="0"/>
                <a:cs typeface="Arial" charset="0"/>
              </a:rPr>
              <a:t>Also called an</a:t>
            </a:r>
            <a:r>
              <a:rPr lang="en-US">
                <a:latin typeface="Arial" charset="0"/>
                <a:cs typeface="Arial" charset="0"/>
              </a:rPr>
              <a:t> </a:t>
            </a:r>
            <a:r>
              <a:rPr lang="en-US" b="0">
                <a:solidFill>
                  <a:srgbClr val="0000FF"/>
                </a:solidFill>
                <a:latin typeface="Arial" charset="0"/>
                <a:cs typeface="Arial" charset="0"/>
              </a:rPr>
              <a:t>abstract syntax tree</a:t>
            </a:r>
            <a:r>
              <a:rPr lang="en-US">
                <a:latin typeface="Arial" charset="0"/>
                <a:cs typeface="Arial" charset="0"/>
              </a:rPr>
              <a:t> </a:t>
            </a:r>
          </a:p>
          <a:p>
            <a:pPr marL="457200" indent="-457200">
              <a:buFontTx/>
              <a:buChar char="•"/>
            </a:pPr>
            <a:r>
              <a:rPr lang="en-US" b="0">
                <a:latin typeface="Arial" charset="0"/>
                <a:ea typeface="MS PGothic" charset="0"/>
                <a:cs typeface="Arial" charset="0"/>
              </a:rPr>
              <a:t>Output:</a:t>
            </a:r>
            <a:r>
              <a:rPr lang="en-US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b="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error</a:t>
            </a:r>
            <a:r>
              <a:rPr lang="en-US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b="0">
                <a:latin typeface="Arial" charset="0"/>
                <a:ea typeface="MS PGothic" charset="0"/>
                <a:cs typeface="Arial" charset="0"/>
              </a:rPr>
              <a:t>if the input is not valid </a:t>
            </a:r>
            <a:br>
              <a:rPr lang="en-US" b="0">
                <a:latin typeface="Arial" charset="0"/>
                <a:ea typeface="MS PGothic" charset="0"/>
                <a:cs typeface="Arial" charset="0"/>
              </a:rPr>
            </a:b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– e.g., “parse error on line 3"</a:t>
            </a:r>
            <a:endParaRPr lang="en-US" b="0">
              <a:latin typeface="Arial" charset="0"/>
              <a:ea typeface="MS PGothic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6411913"/>
            <a:ext cx="27670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Slide credit: Wes Weimer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D0DFC52-C307-314D-833F-DB8D9E9E4B2D}" type="slidenum">
              <a:rPr lang="en-US" sz="1400">
                <a:cs typeface="Arial" charset="0"/>
              </a:rPr>
              <a:pPr/>
              <a:t>3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Example: simple calculator - </a:t>
            </a:r>
            <a:r>
              <a:rPr lang="en-US" dirty="0" err="1">
                <a:latin typeface="Courier New"/>
                <a:ea typeface="+mj-ea"/>
                <a:cs typeface="Courier New"/>
              </a:rPr>
              <a:t>yacc</a:t>
            </a:r>
            <a:endParaRPr lang="en-US" dirty="0" smtClean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%%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lines: /* nothing */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| lines line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line:  NL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| iexpr NL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  { printf("%d) %d\n", lineno, $1);}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| rexpr NL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  { printf("%d) %15.8lf\n", lineno, $1);}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iexpr: INTEGER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| iexpr PLUS iexpr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  { $$ = $1 + $3;}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| iexpr MINUS iexpr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  { $$ = $1 - $3;}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| iexpr TIMES iexpr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  { $$ = $1 * $3;}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| iexpr DIVIDE iexpr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  { if($3) $$ = $1 / $3;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    else { yyerror("divide by zero");  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| MINUS iexpr %prec UMINUS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  { $$ = - $2;}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| LP iexpr RP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  { $$ = $2;}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600" smtClean="0">
                <a:latin typeface="Courier New" charset="0"/>
                <a:ea typeface="+mn-ea"/>
              </a:rPr>
              <a:t>     ;</a:t>
            </a:r>
          </a:p>
        </p:txBody>
      </p:sp>
      <p:sp>
        <p:nvSpPr>
          <p:cNvPr id="4915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8C59B62-7AD7-6141-A365-DBBD9FDAD90F}" type="slidenum">
              <a:rPr lang="en-US" sz="1400">
                <a:cs typeface="Arial" charset="0"/>
              </a:rPr>
              <a:pPr/>
              <a:t>30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Example: simple calculator - </a:t>
            </a:r>
            <a:r>
              <a:rPr lang="en-US" dirty="0" err="1" smtClean="0">
                <a:latin typeface="Courier New"/>
                <a:ea typeface="+mj-ea"/>
                <a:cs typeface="Courier New"/>
              </a:rPr>
              <a:t>yacc</a:t>
            </a:r>
            <a:endParaRPr lang="en-US" dirty="0" smtClean="0">
              <a:latin typeface="Courier New"/>
              <a:ea typeface="+mj-ea"/>
              <a:cs typeface="Courier New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106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rexpr: REAL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| rexpr PLUS rexpr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  { $$ = $1 + $3;}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| rexpr MINUS rexpr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  { $$ = $1 - $3;}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| rexpr TIMES rexpr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  { $$ = $1 * $3;}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| rexpr DIVIDE rexpr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  { if($3) $$ = $1 / $3;     else { yyerror( "divide by zero" );    }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| MINUS rexpr %prec UMINUS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  { $$ = - $2;}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| LP rexpr RP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  { $$ = $2;}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| iexpr PLUS rexpr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  { $$ = (double)$1 + $3;}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| iexpr MINUS rexpr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  { $$ = (double)$1 - $3;}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| iexpr TIMES rexpr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  { $$ = (double)$1 * $3;}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| iexpr DIVIDE rexpr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  { if($3) $$ = (double)$1 / $3;  else { yyerror( "divide by zero" );   }   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| rexpr PLUS iexpr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  { $$ = $1 + (double)$3;}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| rexpr MINUS iexpr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  { $$ = $1 - (double)$3;}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| rexpr TIMES iexpr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  { $$ = $1 * (double)$3;}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| rexpr DIVIDE iexpr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1400" smtClean="0">
                <a:latin typeface="Courier New" charset="0"/>
                <a:ea typeface="+mn-ea"/>
              </a:rPr>
              <a:t>       { if($3) $$ = $1 / (double)$3;  else { yyerror( "divide by zero" );   }       ;</a:t>
            </a:r>
          </a:p>
        </p:txBody>
      </p:sp>
      <p:sp>
        <p:nvSpPr>
          <p:cNvPr id="5017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AD9B671-5AE1-1B4B-BD06-08A19E2078F2}" type="slidenum">
              <a:rPr lang="en-US" sz="1400">
                <a:cs typeface="Arial" charset="0"/>
              </a:rPr>
              <a:pPr/>
              <a:t>31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0"/>
            <a:ext cx="396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ea typeface="+mj-ea"/>
              </a:rPr>
              <a:t>Actions between Rule Elements</a:t>
            </a:r>
          </a:p>
        </p:txBody>
      </p:sp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396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6200"/>
            <a:ext cx="40798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3581400"/>
            <a:ext cx="4114800" cy="281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ea typeface="+mn-ea"/>
              </a:rPr>
              <a:t>input:       </a:t>
            </a:r>
            <a:r>
              <a:rPr lang="en-US" sz="2000" dirty="0" err="1" smtClean="0">
                <a:latin typeface="Courier New" charset="0"/>
                <a:ea typeface="+mn-ea"/>
              </a:rPr>
              <a:t>ab</a:t>
            </a:r>
            <a:r>
              <a:rPr lang="en-US" sz="2000" dirty="0" smtClean="0">
                <a:latin typeface="Courier New" charset="0"/>
                <a:ea typeface="+mn-ea"/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ea typeface="+mn-ea"/>
              </a:rPr>
              <a:t>output:  </a:t>
            </a:r>
            <a:r>
              <a:rPr lang="en-US" sz="2000" dirty="0" smtClean="0">
                <a:latin typeface="Courier New" charset="0"/>
                <a:ea typeface="+mn-ea"/>
              </a:rPr>
              <a:t>1452673</a:t>
            </a:r>
            <a:r>
              <a:rPr lang="en-US" sz="2000" dirty="0" smtClean="0">
                <a:ea typeface="+mn-ea"/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ea typeface="+mn-ea"/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ea typeface="+mn-ea"/>
              </a:rPr>
              <a:t>input:   </a:t>
            </a:r>
            <a:r>
              <a:rPr lang="en-US" sz="2000" dirty="0" err="1" smtClean="0">
                <a:latin typeface="Courier New" charset="0"/>
                <a:ea typeface="+mn-ea"/>
              </a:rPr>
              <a:t>aa</a:t>
            </a:r>
            <a:r>
              <a:rPr lang="en-US" sz="2000" dirty="0" smtClean="0">
                <a:ea typeface="+mn-ea"/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ea typeface="+mn-ea"/>
              </a:rPr>
              <a:t>output:  </a:t>
            </a:r>
            <a:r>
              <a:rPr lang="en-US" sz="2000" dirty="0" smtClean="0">
                <a:latin typeface="Courier New" charset="0"/>
                <a:ea typeface="+mn-ea"/>
              </a:rPr>
              <a:t>14</a:t>
            </a:r>
            <a:r>
              <a:rPr lang="en-US" sz="2000" dirty="0">
                <a:latin typeface="Courier New" charset="0"/>
                <a:ea typeface="+mn-ea"/>
              </a:rPr>
              <a:t>526</a:t>
            </a:r>
            <a:r>
              <a:rPr lang="en-US" sz="2000" dirty="0" smtClean="0">
                <a:latin typeface="Courier New" charset="0"/>
                <a:ea typeface="+mn-ea"/>
              </a:rPr>
              <a:t> syntax error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      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ea typeface="+mn-ea"/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ea typeface="+mn-ea"/>
              </a:rPr>
              <a:t>input:   </a:t>
            </a:r>
            <a:r>
              <a:rPr lang="en-US" sz="2000" dirty="0" err="1" smtClean="0">
                <a:latin typeface="Courier New" charset="0"/>
                <a:ea typeface="+mn-ea"/>
              </a:rPr>
              <a:t>ba</a:t>
            </a:r>
            <a:r>
              <a:rPr lang="en-US" sz="2000" dirty="0" smtClean="0">
                <a:ea typeface="+mn-ea"/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ea typeface="+mn-ea"/>
              </a:rPr>
              <a:t>output:  </a:t>
            </a:r>
            <a:r>
              <a:rPr lang="en-US" sz="2000" dirty="0" smtClean="0">
                <a:latin typeface="Courier New" charset="0"/>
                <a:ea typeface="+mn-ea"/>
              </a:rPr>
              <a:t>14 syntax error</a:t>
            </a:r>
            <a:r>
              <a:rPr lang="en-US" sz="2000" dirty="0" smtClean="0">
                <a:ea typeface="+mn-ea"/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>
              <a:ea typeface="+mn-ea"/>
            </a:endParaRPr>
          </a:p>
        </p:txBody>
      </p:sp>
      <p:sp>
        <p:nvSpPr>
          <p:cNvPr id="5120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7F7E41D-4AA7-AA4B-8892-013B38A61493}" type="slidenum">
              <a:rPr lang="en-US" sz="1400">
                <a:cs typeface="Arial" charset="0"/>
              </a:rPr>
              <a:pPr/>
              <a:t>32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References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9220200" cy="5486400"/>
          </a:xfrm>
        </p:spPr>
        <p:txBody>
          <a:bodyPr/>
          <a:lstStyle/>
          <a:p>
            <a:pPr eaLnBrk="1" hangingPunct="1"/>
            <a:r>
              <a:rPr lang="en-US" sz="2400" b="0">
                <a:solidFill>
                  <a:srgbClr val="3366FF"/>
                </a:solidFill>
                <a:latin typeface="Arial" charset="0"/>
                <a:ea typeface="MS PGothic" charset="0"/>
                <a:cs typeface="Arial" charset="0"/>
              </a:rPr>
              <a:t>• </a:t>
            </a:r>
            <a:r>
              <a:rPr lang="en-US" sz="2400" b="0" u="sng">
                <a:solidFill>
                  <a:srgbClr val="3366FF"/>
                </a:solidFill>
                <a:latin typeface="Arial" charset="0"/>
                <a:ea typeface="MS PGothic" charset="0"/>
                <a:cs typeface="Arial" charset="0"/>
              </a:rPr>
              <a:t>http://memphis.compilertools.net/interpreter.html</a:t>
            </a:r>
          </a:p>
          <a:p>
            <a:pPr eaLnBrk="1" hangingPunct="1"/>
            <a:r>
              <a:rPr lang="en-US" sz="2400" b="0">
                <a:solidFill>
                  <a:srgbClr val="3366FF"/>
                </a:solidFill>
                <a:latin typeface="Arial" charset="0"/>
                <a:ea typeface="MS PGothic" charset="0"/>
                <a:cs typeface="Arial" charset="0"/>
              </a:rPr>
              <a:t>• </a:t>
            </a:r>
            <a:r>
              <a:rPr lang="en-US" sz="2400" b="0" u="sng">
                <a:solidFill>
                  <a:srgbClr val="3366FF"/>
                </a:solidFill>
                <a:latin typeface="Arial" charset="0"/>
                <a:ea typeface="MS PGothic" charset="0"/>
                <a:cs typeface="Arial" charset="0"/>
              </a:rPr>
              <a:t>http://www.opengroup.org/onlinepubs/007908799/xcu/yacc.html</a:t>
            </a:r>
          </a:p>
          <a:p>
            <a:pPr eaLnBrk="1" hangingPunct="1"/>
            <a:r>
              <a:rPr lang="en-US" sz="2400" b="0">
                <a:solidFill>
                  <a:srgbClr val="3366FF"/>
                </a:solidFill>
                <a:latin typeface="Arial" charset="0"/>
                <a:ea typeface="MS PGothic" charset="0"/>
                <a:cs typeface="Arial" charset="0"/>
              </a:rPr>
              <a:t>• </a:t>
            </a:r>
            <a:r>
              <a:rPr lang="en-US" sz="2400" b="0" u="sng">
                <a:solidFill>
                  <a:srgbClr val="3366FF"/>
                </a:solidFill>
                <a:latin typeface="Arial" charset="0"/>
                <a:ea typeface="MS PGothic" charset="0"/>
                <a:cs typeface="Arial" charset="0"/>
              </a:rPr>
              <a:t>http://dinosaur.compilertools.net/yacc/index.html</a:t>
            </a:r>
          </a:p>
        </p:txBody>
      </p:sp>
      <p:sp>
        <p:nvSpPr>
          <p:cNvPr id="52227" name="Slayt Numarası Yer Tutucusu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990BCCE-3C52-7142-B9F0-512D1B45AB3B}" type="slidenum">
              <a:rPr lang="en-US" sz="1400"/>
              <a:pPr/>
              <a:t>33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Example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181600"/>
          </a:xfrm>
        </p:spPr>
        <p:txBody>
          <a:bodyPr/>
          <a:lstStyle/>
          <a:p>
            <a:pPr marL="457200" indent="-457200">
              <a:buFont typeface="Arial"/>
              <a:buChar char="•"/>
              <a:defRPr/>
            </a:pPr>
            <a:r>
              <a:rPr lang="en-US" b="0" dirty="0" smtClean="0">
                <a:ea typeface="+mn-ea"/>
              </a:rPr>
              <a:t>Cool program text </a:t>
            </a:r>
          </a:p>
          <a:p>
            <a:pPr marL="0" indent="0"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if x = y then 1 else 2 fi </a:t>
            </a:r>
            <a:endParaRPr lang="en-US" dirty="0">
              <a:ea typeface="+mn-ea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en-US" b="0" dirty="0" smtClean="0">
                <a:ea typeface="+mn-ea"/>
              </a:rPr>
              <a:t>Parser input (tokens) </a:t>
            </a:r>
          </a:p>
          <a:p>
            <a:pPr marL="0" indent="0">
              <a:defRPr/>
            </a:pPr>
            <a:r>
              <a:rPr lang="en-US" dirty="0">
                <a:ea typeface="+mn-ea"/>
              </a:rPr>
              <a:t>	</a:t>
            </a:r>
            <a:r>
              <a:rPr lang="en-US" b="0" dirty="0" smtClean="0">
                <a:solidFill>
                  <a:srgbClr val="FF0000"/>
                </a:solidFill>
                <a:ea typeface="+mn-ea"/>
              </a:rPr>
              <a:t>IF ID = ID THEN INT ELSE INT FI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b="0" dirty="0" smtClean="0">
                <a:ea typeface="+mn-ea"/>
              </a:rPr>
              <a:t>Parser output (tree)</a:t>
            </a:r>
            <a:endParaRPr lang="en-US" b="0" dirty="0"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6411913"/>
            <a:ext cx="27670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Slide credit: Wes Weimer</a:t>
            </a:r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254500"/>
            <a:ext cx="70739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452C022-D215-9C49-B847-BA808AA150A6}" type="slidenum">
              <a:rPr lang="en-US" sz="1400">
                <a:cs typeface="Arial" charset="0"/>
              </a:rPr>
              <a:pPr/>
              <a:t>4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5810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The Role of the </a:t>
            </a:r>
            <a:r>
              <a:rPr lang="en-US" dirty="0" smtClean="0">
                <a:ea typeface="+mj-ea"/>
              </a:rPr>
              <a:t>Parser</a:t>
            </a:r>
            <a:endParaRPr lang="en-US" dirty="0" smtClean="0">
              <a:latin typeface="Courier New"/>
              <a:ea typeface="+mj-ea"/>
              <a:cs typeface="Courier New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029200"/>
          </a:xfrm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US" b="0">
                <a:latin typeface="Arial" charset="0"/>
                <a:ea typeface="MS PGothic" charset="0"/>
                <a:cs typeface="Arial" charset="0"/>
              </a:rPr>
              <a:t>Not all sequences of tokens are programs</a:t>
            </a:r>
            <a:r>
              <a:rPr lang="en-US">
                <a:latin typeface="Arial" charset="0"/>
                <a:ea typeface="MS PGothic" charset="0"/>
                <a:cs typeface="Arial" charset="0"/>
              </a:rPr>
              <a:t> </a:t>
            </a:r>
          </a:p>
          <a:p>
            <a:pPr marL="400050" lvl="1" indent="0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– </a:t>
            </a:r>
            <a:r>
              <a:rPr lang="en-US">
                <a:latin typeface="Courier New" charset="0"/>
                <a:cs typeface="Courier New" charset="0"/>
              </a:rPr>
              <a:t>then x * / + 3 while x ; y z then </a:t>
            </a:r>
          </a:p>
          <a:p>
            <a:pPr marL="457200" indent="-457200">
              <a:buFontTx/>
              <a:buChar char="•"/>
            </a:pPr>
            <a:r>
              <a:rPr lang="en-US" b="0">
                <a:latin typeface="Arial" charset="0"/>
                <a:ea typeface="MS PGothic" charset="0"/>
                <a:cs typeface="Arial" charset="0"/>
              </a:rPr>
              <a:t>The parser</a:t>
            </a:r>
            <a:r>
              <a:rPr lang="en-US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b="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must distinguish between valid and invalid sequences of tokens</a:t>
            </a:r>
            <a:r>
              <a:rPr lang="en-US" b="0">
                <a:latin typeface="Arial" charset="0"/>
                <a:ea typeface="MS PGothic" charset="0"/>
                <a:cs typeface="Arial" charset="0"/>
              </a:rPr>
              <a:t> </a:t>
            </a:r>
          </a:p>
          <a:p>
            <a:pPr marL="400050" lvl="1" indent="0"/>
            <a:r>
              <a:rPr lang="en-US" b="0">
                <a:latin typeface="Arial" charset="0"/>
                <a:cs typeface="Arial" charset="0"/>
              </a:rPr>
              <a:t>We need context free grammars.</a:t>
            </a:r>
          </a:p>
          <a:p>
            <a:pPr marL="457200" indent="-457200" eaLnBrk="1" hangingPunct="1">
              <a:lnSpc>
                <a:spcPct val="80000"/>
              </a:lnSpc>
              <a:buFontTx/>
              <a:buChar char="•"/>
            </a:pPr>
            <a:endParaRPr lang="en-US" i="1">
              <a:latin typeface="Arial" charset="0"/>
              <a:ea typeface="MS PGothic" charset="0"/>
              <a:cs typeface="Arial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Char char="•"/>
            </a:pPr>
            <a:r>
              <a:rPr lang="en-US">
                <a:latin typeface="Courier New" charset="0"/>
                <a:ea typeface="MS PGothic" charset="0"/>
                <a:cs typeface="Courier New" charset="0"/>
              </a:rPr>
              <a:t>Yacc</a:t>
            </a:r>
            <a:r>
              <a:rPr lang="en-US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b="0">
                <a:latin typeface="Arial" charset="0"/>
                <a:ea typeface="MS PGothic" charset="0"/>
                <a:cs typeface="Arial" charset="0"/>
              </a:rPr>
              <a:t>stands for </a:t>
            </a:r>
            <a:r>
              <a:rPr lang="en-US" u="sng">
                <a:latin typeface="Arial" charset="0"/>
                <a:ea typeface="MS PGothic" charset="0"/>
                <a:cs typeface="Arial" charset="0"/>
              </a:rPr>
              <a:t>y</a:t>
            </a:r>
            <a:r>
              <a:rPr lang="en-US" b="0">
                <a:latin typeface="Arial" charset="0"/>
                <a:ea typeface="MS PGothic" charset="0"/>
                <a:cs typeface="Arial" charset="0"/>
              </a:rPr>
              <a:t>et </a:t>
            </a:r>
            <a:r>
              <a:rPr lang="en-US" u="sng">
                <a:latin typeface="Arial" charset="0"/>
                <a:ea typeface="MS PGothic" charset="0"/>
                <a:cs typeface="Arial" charset="0"/>
              </a:rPr>
              <a:t>a</a:t>
            </a:r>
            <a:r>
              <a:rPr lang="en-US" b="0">
                <a:latin typeface="Arial" charset="0"/>
                <a:ea typeface="MS PGothic" charset="0"/>
                <a:cs typeface="Arial" charset="0"/>
              </a:rPr>
              <a:t>nother </a:t>
            </a:r>
            <a:r>
              <a:rPr lang="en-US" u="sng">
                <a:latin typeface="Arial" charset="0"/>
                <a:ea typeface="MS PGothic" charset="0"/>
                <a:cs typeface="Arial" charset="0"/>
              </a:rPr>
              <a:t>c</a:t>
            </a:r>
            <a:r>
              <a:rPr lang="en-US" b="0">
                <a:latin typeface="Arial" charset="0"/>
                <a:ea typeface="MS PGothic" charset="0"/>
                <a:cs typeface="Arial" charset="0"/>
              </a:rPr>
              <a:t>ompiler to </a:t>
            </a:r>
            <a:r>
              <a:rPr lang="en-US" u="sng">
                <a:latin typeface="Arial" charset="0"/>
                <a:ea typeface="MS PGothic" charset="0"/>
                <a:cs typeface="Arial" charset="0"/>
              </a:rPr>
              <a:t>c</a:t>
            </a:r>
            <a:r>
              <a:rPr lang="en-US" b="0">
                <a:latin typeface="Arial" charset="0"/>
                <a:ea typeface="MS PGothic" charset="0"/>
                <a:cs typeface="Arial" charset="0"/>
              </a:rPr>
              <a:t>ompiler.</a:t>
            </a:r>
            <a:endParaRPr lang="en-US" b="0">
              <a:solidFill>
                <a:srgbClr val="0000FF"/>
              </a:solidFill>
              <a:latin typeface="Arial" charset="0"/>
              <a:ea typeface="MS PGothic" charset="0"/>
              <a:cs typeface="Arial" charset="0"/>
            </a:endParaRPr>
          </a:p>
          <a:p>
            <a:pPr marL="400050" lvl="1" indent="0" eaLnBrk="1" hangingPunct="1">
              <a:lnSpc>
                <a:spcPct val="80000"/>
              </a:lnSpc>
            </a:pPr>
            <a:r>
              <a:rPr lang="en-US" b="0">
                <a:latin typeface="Arial" charset="0"/>
                <a:cs typeface="Arial" charset="0"/>
              </a:rPr>
              <a:t>Reads a specification file that codifies the grammar of a language and generates a parsing routine</a:t>
            </a:r>
          </a:p>
        </p:txBody>
      </p:sp>
      <p:sp>
        <p:nvSpPr>
          <p:cNvPr id="2048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F588E83-08E8-C148-9195-905A7DC588A5}" type="slidenum">
              <a:rPr lang="en-US" sz="1400">
                <a:cs typeface="Arial" charset="0"/>
              </a:rPr>
              <a:pPr/>
              <a:t>5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"/>
            <a:ext cx="5486400" cy="659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63" t="61018" r="1282" b="3094"/>
          <a:stretch>
            <a:fillRect/>
          </a:stretch>
        </p:blipFill>
        <p:spPr bwMode="auto">
          <a:xfrm>
            <a:off x="8470900" y="6172200"/>
            <a:ext cx="6731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0" y="6521450"/>
            <a:ext cx="69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cs typeface="Arial" charset="0"/>
              </a:rPr>
              <a:t>1970</a:t>
            </a:r>
          </a:p>
        </p:txBody>
      </p:sp>
      <p:sp>
        <p:nvSpPr>
          <p:cNvPr id="215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0D1D47A-ACAC-8F40-9514-86B2621C5F0B}" type="slidenum">
              <a:rPr lang="en-US" sz="1400">
                <a:cs typeface="Arial" charset="0"/>
              </a:rPr>
              <a:pPr/>
              <a:t>6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Courier New"/>
                <a:ea typeface="+mj-ea"/>
                <a:cs typeface="Courier New"/>
              </a:rPr>
              <a:t>Yacc</a:t>
            </a:r>
            <a:endParaRPr lang="en-US" dirty="0" smtClean="0">
              <a:latin typeface="Courier New"/>
              <a:ea typeface="+mj-ea"/>
              <a:cs typeface="Courier New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dirty="0" err="1" smtClean="0">
                <a:latin typeface="Courier New"/>
                <a:ea typeface="+mn-ea"/>
                <a:cs typeface="Courier New"/>
              </a:rPr>
              <a:t>Yacc</a:t>
            </a:r>
            <a:r>
              <a:rPr lang="en-US" b="0" dirty="0" smtClean="0">
                <a:ea typeface="+mn-ea"/>
              </a:rPr>
              <a:t> specification describes a Context Free Grammar (CFG), that can be used to generate a parser.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b="0" dirty="0" smtClean="0">
              <a:ea typeface="+mn-ea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b="0" dirty="0" smtClean="0">
                <a:ea typeface="+mn-ea"/>
              </a:rPr>
              <a:t>Elements of a CFG: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b="0" dirty="0" smtClean="0">
                <a:ea typeface="+mn-ea"/>
              </a:rPr>
              <a:t>1. </a:t>
            </a:r>
            <a:r>
              <a:rPr lang="en-US" b="0" dirty="0" smtClean="0">
                <a:solidFill>
                  <a:srgbClr val="3366FF"/>
                </a:solidFill>
                <a:ea typeface="+mn-ea"/>
              </a:rPr>
              <a:t>Terminals:</a:t>
            </a:r>
            <a:r>
              <a:rPr lang="en-US" dirty="0" smtClean="0">
                <a:solidFill>
                  <a:srgbClr val="3366FF"/>
                </a:solidFill>
                <a:ea typeface="+mn-ea"/>
              </a:rPr>
              <a:t> </a:t>
            </a:r>
            <a:r>
              <a:rPr lang="en-US" b="0" dirty="0" smtClean="0">
                <a:ea typeface="+mn-ea"/>
              </a:rPr>
              <a:t>tokens and literal characters,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b="0" dirty="0" smtClean="0">
                <a:ea typeface="+mn-ea"/>
              </a:rPr>
              <a:t>2. </a:t>
            </a:r>
            <a:r>
              <a:rPr lang="en-US" b="0" dirty="0" smtClean="0">
                <a:solidFill>
                  <a:srgbClr val="3366FF"/>
                </a:solidFill>
                <a:ea typeface="+mn-ea"/>
              </a:rPr>
              <a:t>Variables (</a:t>
            </a:r>
            <a:r>
              <a:rPr lang="en-US" b="0" dirty="0" err="1" smtClean="0">
                <a:solidFill>
                  <a:srgbClr val="3366FF"/>
                </a:solidFill>
                <a:ea typeface="+mn-ea"/>
              </a:rPr>
              <a:t>nonterminals</a:t>
            </a:r>
            <a:r>
              <a:rPr lang="en-US" b="0" dirty="0" smtClean="0">
                <a:solidFill>
                  <a:srgbClr val="3366FF"/>
                </a:solidFill>
                <a:ea typeface="+mn-ea"/>
              </a:rPr>
              <a:t>):</a:t>
            </a:r>
            <a:r>
              <a:rPr lang="en-US" b="0" dirty="0" smtClean="0">
                <a:ea typeface="+mn-ea"/>
              </a:rPr>
              <a:t> syntactical elements,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b="0" dirty="0" smtClean="0">
                <a:ea typeface="+mn-ea"/>
              </a:rPr>
              <a:t>3. </a:t>
            </a:r>
            <a:r>
              <a:rPr lang="en-US" b="0" dirty="0" smtClean="0">
                <a:solidFill>
                  <a:srgbClr val="3366FF"/>
                </a:solidFill>
                <a:ea typeface="+mn-ea"/>
              </a:rPr>
              <a:t>Production rules</a:t>
            </a:r>
            <a:r>
              <a:rPr lang="en-US" b="0" dirty="0" smtClean="0">
                <a:ea typeface="+mn-ea"/>
              </a:rPr>
              <a:t>, and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b="0" dirty="0" smtClean="0">
                <a:ea typeface="+mn-ea"/>
              </a:rPr>
              <a:t>4. </a:t>
            </a:r>
            <a:r>
              <a:rPr lang="en-US" b="0" dirty="0" smtClean="0">
                <a:solidFill>
                  <a:srgbClr val="3366FF"/>
                </a:solidFill>
                <a:ea typeface="+mn-ea"/>
              </a:rPr>
              <a:t>Start rule</a:t>
            </a:r>
            <a:r>
              <a:rPr lang="en-US" b="0" dirty="0" smtClean="0">
                <a:ea typeface="+mn-ea"/>
              </a:rPr>
              <a:t>.</a:t>
            </a:r>
          </a:p>
        </p:txBody>
      </p:sp>
      <p:sp>
        <p:nvSpPr>
          <p:cNvPr id="2253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FFA8A89-C945-554B-A81D-86259E598317}" type="slidenum">
              <a:rPr lang="en-US" sz="1400">
                <a:cs typeface="Arial" charset="0"/>
              </a:rPr>
              <a:pPr/>
              <a:t>7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Courier New"/>
                <a:ea typeface="+mj-ea"/>
                <a:cs typeface="Courier New"/>
              </a:rPr>
              <a:t>Yacc</a:t>
            </a:r>
            <a:endParaRPr lang="en-US" dirty="0" smtClean="0">
              <a:latin typeface="Courier New"/>
              <a:ea typeface="+mj-ea"/>
              <a:cs typeface="Courier New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Char char="•"/>
            </a:pPr>
            <a:r>
              <a:rPr lang="en-US" b="0">
                <a:latin typeface="Arial" charset="0"/>
                <a:ea typeface="MS PGothic" charset="0"/>
                <a:cs typeface="Arial" charset="0"/>
              </a:rPr>
              <a:t>Format of a production rule:</a:t>
            </a:r>
          </a:p>
          <a:p>
            <a:pPr marL="457200" indent="-457200" eaLnBrk="1" hangingPunct="1"/>
            <a:r>
              <a:rPr lang="en-US">
                <a:latin typeface="Courier New" charset="0"/>
                <a:ea typeface="MS PGothic" charset="0"/>
                <a:cs typeface="Arial" charset="0"/>
              </a:rPr>
              <a:t>	symbol: definition</a:t>
            </a:r>
          </a:p>
          <a:p>
            <a:pPr marL="457200" indent="-457200" eaLnBrk="1" hangingPunct="1"/>
            <a:r>
              <a:rPr lang="en-US">
                <a:latin typeface="Courier New" charset="0"/>
                <a:ea typeface="MS PGothic" charset="0"/>
                <a:cs typeface="Arial" charset="0"/>
              </a:rPr>
              <a:t>	{action}</a:t>
            </a:r>
          </a:p>
          <a:p>
            <a:pPr marL="457200" indent="-457200" eaLnBrk="1" hangingPunct="1"/>
            <a:r>
              <a:rPr lang="en-US">
                <a:latin typeface="Courier New" charset="0"/>
                <a:ea typeface="MS PGothic" charset="0"/>
                <a:cs typeface="Arial" charset="0"/>
              </a:rPr>
              <a:t>	;</a:t>
            </a:r>
          </a:p>
          <a:p>
            <a:pPr marL="457200" indent="-457200" eaLnBrk="1" hangingPunct="1"/>
            <a:endParaRPr lang="en-US">
              <a:latin typeface="Arial" charset="0"/>
              <a:ea typeface="MS PGothic" charset="0"/>
              <a:cs typeface="Arial" charset="0"/>
            </a:endParaRPr>
          </a:p>
          <a:p>
            <a:pPr marL="457200" indent="-457200" eaLnBrk="1" hangingPunct="1"/>
            <a:r>
              <a:rPr lang="en-US">
                <a:latin typeface="Arial" charset="0"/>
                <a:ea typeface="MS PGothic" charset="0"/>
                <a:cs typeface="Arial" charset="0"/>
              </a:rPr>
              <a:t>Example:</a:t>
            </a:r>
          </a:p>
          <a:p>
            <a:pPr marL="457200" indent="-457200" eaLnBrk="1" hangingPunct="1"/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A → Bc</a:t>
            </a:r>
            <a:r>
              <a:rPr lang="en-US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b="0">
                <a:latin typeface="Arial" charset="0"/>
                <a:ea typeface="MS PGothic" charset="0"/>
                <a:cs typeface="Arial" charset="0"/>
              </a:rPr>
              <a:t>is written in</a:t>
            </a:r>
            <a:r>
              <a:rPr lang="en-US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>
                <a:latin typeface="Courier New" charset="0"/>
                <a:ea typeface="MS PGothic" charset="0"/>
                <a:cs typeface="Courier New" charset="0"/>
              </a:rPr>
              <a:t>yacc</a:t>
            </a:r>
            <a:r>
              <a:rPr lang="en-US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b="0">
                <a:latin typeface="Arial" charset="0"/>
                <a:ea typeface="MS PGothic" charset="0"/>
                <a:cs typeface="Arial" charset="0"/>
              </a:rPr>
              <a:t>as</a:t>
            </a:r>
            <a:r>
              <a:rPr lang="en-US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urier New" charset="0"/>
                <a:ea typeface="MS PGothic" charset="0"/>
                <a:cs typeface="Arial" charset="0"/>
              </a:rPr>
              <a:t>a: b 'c';</a:t>
            </a:r>
          </a:p>
        </p:txBody>
      </p:sp>
      <p:sp>
        <p:nvSpPr>
          <p:cNvPr id="2355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6EFC777-D33B-2A4A-99D4-D3EF45C5CE14}" type="slidenum">
              <a:rPr lang="en-US" sz="1400">
                <a:cs typeface="Arial" charset="0"/>
              </a:rPr>
              <a:pPr/>
              <a:t>8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Yacc Format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Arial"/>
              <a:buChar char="•"/>
              <a:defRPr/>
            </a:pPr>
            <a:r>
              <a:rPr lang="en-US" b="0" dirty="0" smtClean="0">
                <a:ea typeface="+mn-ea"/>
              </a:rPr>
              <a:t>Format of a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yacc</a:t>
            </a:r>
            <a:r>
              <a:rPr lang="en-US" dirty="0" smtClean="0">
                <a:ea typeface="+mn-ea"/>
              </a:rPr>
              <a:t> </a:t>
            </a:r>
            <a:r>
              <a:rPr lang="en-US" b="0" dirty="0" smtClean="0">
                <a:ea typeface="+mn-ea"/>
              </a:rPr>
              <a:t>specification file:</a:t>
            </a:r>
          </a:p>
          <a:p>
            <a:pPr eaLnBrk="1" hangingPunct="1">
              <a:defRPr/>
            </a:pPr>
            <a:endParaRPr lang="en-US" sz="2800" dirty="0" smtClean="0">
              <a:latin typeface="Courier New" charset="0"/>
              <a:ea typeface="+mn-ea"/>
            </a:endParaRPr>
          </a:p>
          <a:p>
            <a:pPr eaLnBrk="1" hangingPunct="1">
              <a:defRPr/>
            </a:pPr>
            <a:r>
              <a:rPr lang="en-US" sz="2800" dirty="0">
                <a:latin typeface="Courier New" charset="0"/>
                <a:ea typeface="+mn-ea"/>
              </a:rPr>
              <a:t>	</a:t>
            </a:r>
            <a:r>
              <a:rPr lang="en-US" sz="2800" dirty="0" smtClean="0">
                <a:latin typeface="Courier New" charset="0"/>
                <a:ea typeface="+mn-ea"/>
              </a:rPr>
              <a:t>declarations</a:t>
            </a:r>
          </a:p>
          <a:p>
            <a:pPr eaLnBrk="1" hangingPunct="1"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	%%</a:t>
            </a:r>
          </a:p>
          <a:p>
            <a:pPr eaLnBrk="1" hangingPunct="1"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	grammar rules and associated actions</a:t>
            </a:r>
          </a:p>
          <a:p>
            <a:pPr eaLnBrk="1" hangingPunct="1"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	%%</a:t>
            </a:r>
          </a:p>
          <a:p>
            <a:pPr eaLnBrk="1" hangingPunct="1"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	C programs</a:t>
            </a:r>
          </a:p>
        </p:txBody>
      </p:sp>
      <p:sp>
        <p:nvSpPr>
          <p:cNvPr id="2457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55C2033-9DB8-0E4B-AEC1-9595BD97CB37}" type="slidenum">
              <a:rPr lang="en-US" sz="1400">
                <a:cs typeface="Arial" charset="0"/>
              </a:rPr>
              <a:pPr/>
              <a:t>9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rse_slide">
  <a:themeElements>
    <a:clrScheme name="course_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urse_slid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urse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_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_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_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_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_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_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_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_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_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_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_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6904</TotalTime>
  <Words>2201</Words>
  <Application>Microsoft Macintosh PowerPoint</Application>
  <PresentationFormat>On-screen Show (4:3)</PresentationFormat>
  <Paragraphs>398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MS PGothic</vt:lpstr>
      <vt:lpstr>Calibri</vt:lpstr>
      <vt:lpstr>ＭＳ Ｐゴシック</vt:lpstr>
      <vt:lpstr>Courier New</vt:lpstr>
      <vt:lpstr>course_slide</vt:lpstr>
      <vt:lpstr>Yacc</vt:lpstr>
      <vt:lpstr>Lexical vs. Syntactic Analysis</vt:lpstr>
      <vt:lpstr>The Functionality of the Parser</vt:lpstr>
      <vt:lpstr>Example</vt:lpstr>
      <vt:lpstr>The Role of the Parser</vt:lpstr>
      <vt:lpstr>PowerPoint Presentation</vt:lpstr>
      <vt:lpstr>Yacc</vt:lpstr>
      <vt:lpstr>Yacc</vt:lpstr>
      <vt:lpstr>Yacc Format</vt:lpstr>
      <vt:lpstr>Declarations</vt:lpstr>
      <vt:lpstr>Declarations</vt:lpstr>
      <vt:lpstr>A simple yacc specification to accept L={ anbn | n&gt;1}.</vt:lpstr>
      <vt:lpstr>lex – yacc pair</vt:lpstr>
      <vt:lpstr>Running yacc on Linux</vt:lpstr>
      <vt:lpstr>Printing messages</vt:lpstr>
      <vt:lpstr>Example Output</vt:lpstr>
      <vt:lpstr>A grammar to accept L = {anbn | n &gt;= 0}.</vt:lpstr>
      <vt:lpstr>Recursive Rules</vt:lpstr>
      <vt:lpstr>yylval</vt:lpstr>
      <vt:lpstr>yylval</vt:lpstr>
      <vt:lpstr>yylval</vt:lpstr>
      <vt:lpstr>Token types</vt:lpstr>
      <vt:lpstr>To return values for tokens from a lexical analyzer:</vt:lpstr>
      <vt:lpstr>Positional assignment of values for items</vt:lpstr>
      <vt:lpstr>Example: Printing integers</vt:lpstr>
      <vt:lpstr>Example continued</vt:lpstr>
      <vt:lpstr>Operator Precedence</vt:lpstr>
      <vt:lpstr>Example: simple calculator - lex</vt:lpstr>
      <vt:lpstr>Example: simple calculator - yacc</vt:lpstr>
      <vt:lpstr>Example: simple calculator - yacc</vt:lpstr>
      <vt:lpstr>Example: simple calculator - yacc</vt:lpstr>
      <vt:lpstr>Actions between Rule Elements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Yacc</dc:title>
  <dc:creator>nazli</dc:creator>
  <cp:lastModifiedBy>Nazli </cp:lastModifiedBy>
  <cp:revision>112</cp:revision>
  <cp:lastPrinted>2012-10-29T15:18:30Z</cp:lastPrinted>
  <dcterms:created xsi:type="dcterms:W3CDTF">2010-10-16T14:12:15Z</dcterms:created>
  <dcterms:modified xsi:type="dcterms:W3CDTF">2018-11-06T06:09:12Z</dcterms:modified>
</cp:coreProperties>
</file>