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4"/>
  </p:notesMasterIdLst>
  <p:sldIdLst>
    <p:sldId id="323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324" r:id="rId14"/>
    <p:sldId id="279" r:id="rId15"/>
    <p:sldId id="271" r:id="rId16"/>
    <p:sldId id="276" r:id="rId17"/>
    <p:sldId id="277" r:id="rId18"/>
    <p:sldId id="283" r:id="rId19"/>
    <p:sldId id="315" r:id="rId20"/>
    <p:sldId id="284" r:id="rId21"/>
    <p:sldId id="285" r:id="rId22"/>
    <p:sldId id="286" r:id="rId23"/>
    <p:sldId id="274" r:id="rId24"/>
    <p:sldId id="273" r:id="rId25"/>
    <p:sldId id="328" r:id="rId26"/>
    <p:sldId id="281" r:id="rId27"/>
    <p:sldId id="325" r:id="rId28"/>
    <p:sldId id="282" r:id="rId29"/>
    <p:sldId id="287" r:id="rId30"/>
    <p:sldId id="288" r:id="rId31"/>
    <p:sldId id="289" r:id="rId32"/>
    <p:sldId id="290" r:id="rId33"/>
    <p:sldId id="291" r:id="rId34"/>
    <p:sldId id="292" r:id="rId35"/>
    <p:sldId id="321" r:id="rId36"/>
    <p:sldId id="322" r:id="rId37"/>
    <p:sldId id="293" r:id="rId38"/>
    <p:sldId id="326" r:id="rId39"/>
    <p:sldId id="294" r:id="rId40"/>
    <p:sldId id="295" r:id="rId41"/>
    <p:sldId id="313" r:id="rId42"/>
    <p:sldId id="31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D473E0AF-7893-1C41-9551-785255B69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E9FACFC-0EFD-554E-ABB3-970AEC26FA87}" type="slidenum">
              <a:rPr lang="en-US" sz="1200" b="0">
                <a:latin typeface="Times" charset="0"/>
              </a:rPr>
              <a:pPr/>
              <a:t>2</a:t>
            </a:fld>
            <a:endParaRPr lang="en-US" sz="1200" b="0">
              <a:latin typeface="Times" charset="0"/>
            </a:endParaRPr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9702A51-EB32-D849-91F8-A02C5A864ABB}" type="slidenum">
              <a:rPr lang="en-US" sz="1200" b="0">
                <a:latin typeface="Times" charset="0"/>
              </a:rPr>
              <a:pPr/>
              <a:t>11</a:t>
            </a:fld>
            <a:endParaRPr lang="en-US" sz="1200" b="0">
              <a:latin typeface="Times" charset="0"/>
            </a:endParaRPr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28F59A6-4A93-3F41-AB0E-E4A5850E5473}" type="slidenum">
              <a:rPr lang="en-US" sz="1200" b="0">
                <a:latin typeface="Times" charset="0"/>
              </a:rPr>
              <a:pPr/>
              <a:t>12</a:t>
            </a:fld>
            <a:endParaRPr lang="en-US" sz="1200" b="0">
              <a:latin typeface="Times" charset="0"/>
            </a:endParaRPr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395184B-12A2-A64D-94CB-1034CA11E0D8}" type="slidenum">
              <a:rPr lang="en-US" sz="1200" b="0">
                <a:latin typeface="Times" charset="0"/>
              </a:rPr>
              <a:pPr/>
              <a:t>14</a:t>
            </a:fld>
            <a:endParaRPr lang="en-US" sz="1200" b="0">
              <a:latin typeface="Times" charset="0"/>
            </a:endParaRPr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FB7BEDC-B46E-1647-9290-6B022886733F}" type="slidenum">
              <a:rPr lang="en-US" sz="1200" b="0">
                <a:latin typeface="Times" charset="0"/>
              </a:rPr>
              <a:pPr/>
              <a:t>15</a:t>
            </a:fld>
            <a:endParaRPr lang="en-US" sz="1200" b="0">
              <a:latin typeface="Times" charset="0"/>
            </a:endParaRPr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1F94803-FF3A-2A43-BA60-B7FC8948ED12}" type="slidenum">
              <a:rPr lang="en-US" sz="1200" b="0">
                <a:latin typeface="Times" charset="0"/>
              </a:rPr>
              <a:pPr/>
              <a:t>16</a:t>
            </a:fld>
            <a:endParaRPr lang="en-US" sz="1200" b="0">
              <a:latin typeface="Times" charset="0"/>
            </a:endParaRPr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9C3396C-DA23-ED48-9405-F016ED11E8A0}" type="slidenum">
              <a:rPr lang="en-US" sz="1200" b="0">
                <a:latin typeface="Times" charset="0"/>
              </a:rPr>
              <a:pPr/>
              <a:t>17</a:t>
            </a:fld>
            <a:endParaRPr lang="en-US" sz="1200" b="0">
              <a:latin typeface="Times" charset="0"/>
            </a:endParaRPr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DC65DF1-8BC8-A347-BC0D-82D136D0552E}" type="slidenum">
              <a:rPr lang="en-US" sz="1200" b="0">
                <a:latin typeface="Times" charset="0"/>
              </a:rPr>
              <a:pPr/>
              <a:t>18</a:t>
            </a:fld>
            <a:endParaRPr lang="en-US" sz="1200" b="0">
              <a:latin typeface="Times" charset="0"/>
            </a:endParaRPr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1C28D29-481C-4547-A920-DDC2974E0CBF}" type="slidenum">
              <a:rPr lang="en-US" sz="1200" b="0">
                <a:latin typeface="Times" charset="0"/>
              </a:rPr>
              <a:pPr/>
              <a:t>19</a:t>
            </a:fld>
            <a:endParaRPr lang="en-US" sz="1200" b="0">
              <a:latin typeface="Times" charset="0"/>
            </a:endParaRPr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9140609-F1D5-6A49-8B33-0F59786E9BE1}" type="slidenum">
              <a:rPr lang="en-US" sz="1200" b="0">
                <a:latin typeface="Times" charset="0"/>
              </a:rPr>
              <a:pPr/>
              <a:t>20</a:t>
            </a:fld>
            <a:endParaRPr lang="en-US" sz="1200" b="0">
              <a:latin typeface="Times" charset="0"/>
            </a:endParaRPr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E5CB23C-4680-D245-B904-36D327CC31EB}" type="slidenum">
              <a:rPr lang="en-US" sz="1200" b="0">
                <a:latin typeface="Times" charset="0"/>
              </a:rPr>
              <a:pPr/>
              <a:t>21</a:t>
            </a:fld>
            <a:endParaRPr lang="en-US" sz="1200" b="0">
              <a:latin typeface="Times" charset="0"/>
            </a:endParaRPr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08EC000-361D-DC49-BE73-3A547396BE82}" type="slidenum">
              <a:rPr lang="en-US" sz="1200" b="0">
                <a:latin typeface="Times" charset="0"/>
              </a:rPr>
              <a:pPr/>
              <a:t>3</a:t>
            </a:fld>
            <a:endParaRPr lang="en-US" sz="1200" b="0">
              <a:latin typeface="Times" charset="0"/>
            </a:endParaRPr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65158B-A059-B644-8D14-E7F37451D065}" type="slidenum">
              <a:rPr lang="en-US" sz="1200" b="0">
                <a:latin typeface="Times" charset="0"/>
              </a:rPr>
              <a:pPr/>
              <a:t>22</a:t>
            </a:fld>
            <a:endParaRPr lang="en-US" sz="1200" b="0">
              <a:latin typeface="Times" charset="0"/>
            </a:endParaRPr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FF0397D-B94C-D14B-85B3-B6726A77669F}" type="slidenum">
              <a:rPr lang="en-US" sz="1200" b="0">
                <a:latin typeface="Times" charset="0"/>
              </a:rPr>
              <a:pPr/>
              <a:t>23</a:t>
            </a:fld>
            <a:endParaRPr lang="en-US" sz="1200" b="0">
              <a:latin typeface="Times" charset="0"/>
            </a:endParaRPr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0AC82B5-3FE4-CD44-82C7-6C0C7B1A3037}" type="slidenum">
              <a:rPr lang="en-US" sz="1200" b="0">
                <a:latin typeface="Times" charset="0"/>
              </a:rPr>
              <a:pPr/>
              <a:t>24</a:t>
            </a:fld>
            <a:endParaRPr lang="en-US" sz="1200" b="0">
              <a:latin typeface="Times" charset="0"/>
            </a:endParaRPr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D3695E3-D9C6-C24A-97BF-04F515F4FD2C}" type="slidenum">
              <a:rPr lang="en-US" sz="1200" b="0">
                <a:latin typeface="Times" charset="0"/>
              </a:rPr>
              <a:pPr/>
              <a:t>25</a:t>
            </a:fld>
            <a:endParaRPr lang="en-US" sz="1200" b="0">
              <a:latin typeface="Times" charset="0"/>
            </a:endParaRPr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A6AE8BD-7946-574E-8046-8EE90559922D}" type="slidenum">
              <a:rPr lang="en-US" sz="1200" b="0">
                <a:latin typeface="Times" charset="0"/>
              </a:rPr>
              <a:pPr/>
              <a:t>26</a:t>
            </a:fld>
            <a:endParaRPr lang="en-US" sz="1200" b="0">
              <a:latin typeface="Times" charset="0"/>
            </a:endParaRPr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8651D2-B588-CE45-B8DF-59D7478ABE34}" type="slidenum">
              <a:rPr lang="en-US" sz="1200" b="0">
                <a:latin typeface="Times" charset="0"/>
              </a:rPr>
              <a:pPr/>
              <a:t>28</a:t>
            </a:fld>
            <a:endParaRPr lang="en-US" sz="1200" b="0">
              <a:latin typeface="Times" charset="0"/>
            </a:endParaRPr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5B4883A-1D53-B643-B72B-48178C4FC76B}" type="slidenum">
              <a:rPr lang="en-US" sz="1200" b="0">
                <a:latin typeface="Times" charset="0"/>
              </a:rPr>
              <a:pPr/>
              <a:t>29</a:t>
            </a:fld>
            <a:endParaRPr lang="en-US" sz="1200" b="0">
              <a:latin typeface="Times" charset="0"/>
            </a:endParaRPr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C14D960-84AD-684C-B8B7-1EC4696D02B2}" type="slidenum">
              <a:rPr lang="en-US" sz="1200" b="0">
                <a:latin typeface="Times" charset="0"/>
              </a:rPr>
              <a:pPr/>
              <a:t>30</a:t>
            </a:fld>
            <a:endParaRPr lang="en-US" sz="1200" b="0">
              <a:latin typeface="Times" charset="0"/>
            </a:endParaRPr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001774-F012-E647-B457-BFAE394259FE}" type="slidenum">
              <a:rPr lang="en-US" sz="1200" b="0">
                <a:latin typeface="Times" charset="0"/>
              </a:rPr>
              <a:pPr/>
              <a:t>31</a:t>
            </a:fld>
            <a:endParaRPr lang="en-US" sz="1200" b="0">
              <a:latin typeface="Times" charset="0"/>
            </a:endParaRPr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E34D574-F7E0-E04D-AB74-6A7B07767BBB}" type="slidenum">
              <a:rPr lang="en-US" sz="1200" b="0">
                <a:latin typeface="Times" charset="0"/>
              </a:rPr>
              <a:pPr/>
              <a:t>32</a:t>
            </a:fld>
            <a:endParaRPr lang="en-US" sz="1200" b="0">
              <a:latin typeface="Times" charset="0"/>
            </a:endParaRPr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2358639-32F9-5546-AF03-92944B1E940C}" type="slidenum">
              <a:rPr lang="en-US" sz="1200" b="0">
                <a:latin typeface="Times" charset="0"/>
              </a:rPr>
              <a:pPr/>
              <a:t>4</a:t>
            </a:fld>
            <a:endParaRPr lang="en-US" sz="1200" b="0">
              <a:latin typeface="Times" charset="0"/>
            </a:endParaRPr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1316B77-2A67-B64E-99AD-0297F7AA01D3}" type="slidenum">
              <a:rPr lang="en-US" sz="1200" b="0">
                <a:latin typeface="Times" charset="0"/>
              </a:rPr>
              <a:pPr/>
              <a:t>33</a:t>
            </a:fld>
            <a:endParaRPr lang="en-US" sz="1200" b="0">
              <a:latin typeface="Times" charset="0"/>
            </a:endParaRPr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4E93B03-647E-5A44-BABB-30BF03614F9E}" type="slidenum">
              <a:rPr lang="en-US" sz="1200" b="0">
                <a:latin typeface="Times" charset="0"/>
              </a:rPr>
              <a:pPr/>
              <a:t>34</a:t>
            </a:fld>
            <a:endParaRPr lang="en-US" sz="1200" b="0">
              <a:latin typeface="Times" charset="0"/>
            </a:endParaRPr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F183771-C639-2240-A28E-60548BC193D1}" type="slidenum">
              <a:rPr lang="en-US" sz="1200" b="0">
                <a:latin typeface="Times" charset="0"/>
              </a:rPr>
              <a:pPr/>
              <a:t>37</a:t>
            </a:fld>
            <a:endParaRPr lang="en-US" sz="1200" b="0">
              <a:latin typeface="Times" charset="0"/>
            </a:endParaRPr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B3D8DD4-CE62-5D4A-91D8-CA4C4620E870}" type="slidenum">
              <a:rPr lang="en-US" sz="1200" b="0">
                <a:latin typeface="Times" charset="0"/>
              </a:rPr>
              <a:pPr/>
              <a:t>38</a:t>
            </a:fld>
            <a:endParaRPr lang="en-US" sz="1200" b="0">
              <a:latin typeface="Times" charset="0"/>
            </a:endParaRPr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63453BF-F859-2548-A787-2F9C6C6643DC}" type="slidenum">
              <a:rPr lang="en-US" sz="1200" b="0">
                <a:latin typeface="Times" charset="0"/>
              </a:rPr>
              <a:pPr/>
              <a:t>39</a:t>
            </a:fld>
            <a:endParaRPr lang="en-US" sz="1200" b="0">
              <a:latin typeface="Times" charset="0"/>
            </a:endParaRPr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BF0860D-8838-4041-9FF3-326E9297021A}" type="slidenum">
              <a:rPr lang="en-US" sz="1200" b="0">
                <a:latin typeface="Times" charset="0"/>
              </a:rPr>
              <a:pPr/>
              <a:t>40</a:t>
            </a:fld>
            <a:endParaRPr lang="en-US" sz="1200" b="0">
              <a:latin typeface="Times" charset="0"/>
            </a:endParaRPr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EA95EB5-6706-7743-AA4B-B0AF4500DA3F}" type="slidenum">
              <a:rPr lang="en-US" sz="1200" b="0">
                <a:latin typeface="Times" charset="0"/>
              </a:rPr>
              <a:pPr/>
              <a:t>41</a:t>
            </a:fld>
            <a:endParaRPr lang="en-US" sz="1200" b="0">
              <a:latin typeface="Times" charset="0"/>
            </a:endParaRPr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54B443F-7034-1D43-8FD4-D1EFE1B71CED}" type="slidenum">
              <a:rPr lang="en-US" sz="1200" b="0">
                <a:latin typeface="Times" charset="0"/>
              </a:rPr>
              <a:pPr/>
              <a:t>42</a:t>
            </a:fld>
            <a:endParaRPr lang="en-US" sz="1200" b="0">
              <a:latin typeface="Times" charset="0"/>
            </a:endParaRPr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EF5C16B-4748-9A42-AEF1-8A80E9BD9F72}" type="slidenum">
              <a:rPr lang="en-US" sz="1200" b="0">
                <a:latin typeface="Times" charset="0"/>
              </a:rPr>
              <a:pPr/>
              <a:t>5</a:t>
            </a:fld>
            <a:endParaRPr lang="en-US" sz="1200" b="0">
              <a:latin typeface="Times" charset="0"/>
            </a:endParaRPr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145ABD0-3810-E045-8B65-AC6620C9DC5F}" type="slidenum">
              <a:rPr lang="en-US" sz="1200" b="0">
                <a:latin typeface="Times" charset="0"/>
              </a:rPr>
              <a:pPr/>
              <a:t>6</a:t>
            </a:fld>
            <a:endParaRPr lang="en-US" sz="1200" b="0">
              <a:latin typeface="Times" charset="0"/>
            </a:endParaRPr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729B895-0997-7F4E-81EE-1A00321C3465}" type="slidenum">
              <a:rPr lang="en-US" sz="1200" b="0">
                <a:latin typeface="Times" charset="0"/>
              </a:rPr>
              <a:pPr/>
              <a:t>7</a:t>
            </a:fld>
            <a:endParaRPr lang="en-US" sz="1200" b="0">
              <a:latin typeface="Times" charset="0"/>
            </a:endParaRPr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131195C-920A-EA4F-B283-8AE10A436F24}" type="slidenum">
              <a:rPr lang="en-US" sz="1200" b="0">
                <a:latin typeface="Times" charset="0"/>
              </a:rPr>
              <a:pPr/>
              <a:t>8</a:t>
            </a:fld>
            <a:endParaRPr lang="en-US" sz="1200" b="0">
              <a:latin typeface="Times" charset="0"/>
            </a:endParaRPr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6346125-FCC0-D34E-85FF-8D3E858CC589}" type="slidenum">
              <a:rPr lang="en-US" sz="1200" b="0">
                <a:latin typeface="Times" charset="0"/>
              </a:rPr>
              <a:pPr/>
              <a:t>9</a:t>
            </a:fld>
            <a:endParaRPr lang="en-US" sz="1200" b="0">
              <a:latin typeface="Times" charset="0"/>
            </a:endParaRPr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2D3A258-9F71-A549-915D-9C82004E08B4}" type="slidenum">
              <a:rPr lang="en-US" sz="1200" b="0">
                <a:latin typeface="Times" charset="0"/>
              </a:rPr>
              <a:pPr/>
              <a:t>10</a:t>
            </a:fld>
            <a:endParaRPr lang="en-US" sz="1200" b="0">
              <a:latin typeface="Times" charset="0"/>
            </a:endParaRPr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4FB46C2-ED6B-D943-8502-4C865B70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C75A9D-CABD-B24D-814F-7201C76F2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7CAC04-6E69-324E-9971-F39558BD0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EAEA3EE-F5DF-3D42-9260-79533CA74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88A749A-CCCD-6B42-9970-084FB2A6F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BEC0CD-6ED7-804F-BE03-0AEA84415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31D11A4-DF25-FC4D-BD3C-C300C6D71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80C39F2-66A8-C841-B7C8-BDBA60F29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3D75A2-A7C5-F248-91AA-7E468FBBD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C5B07F-2BA5-5945-82A8-089D301C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95C718-DDEC-684B-A9E4-282B24B3D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AF07202-7A59-7541-9BCD-8196051A9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Calibri"/>
          <a:ea typeface="ＭＳ Ｐゴシック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alibri" charset="0"/>
              </a:rPr>
              <a:t>Functional Programming Languages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>
                <a:latin typeface="Lucida Sans Unicode" charset="0"/>
              </a:rPr>
              <a:t>BBM 301 – Programming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D95A2234-E6E7-234E-8578-FC86783CFA52}" type="slidenum">
              <a:rPr lang="en-US" sz="1000" b="0">
                <a:latin typeface="Arial" charset="0"/>
              </a:rPr>
              <a:pPr/>
              <a:t>10</a:t>
            </a:fld>
            <a:endParaRPr lang="en-US" sz="1000" b="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LISP Data Types and Structures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57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Calibri" charset="0"/>
              </a:rPr>
              <a:t>LISP was developed by John McCarthy at MIT in 1959</a:t>
            </a:r>
          </a:p>
          <a:p>
            <a:pPr eaLnBrk="1" hangingPunct="1"/>
            <a:r>
              <a:rPr lang="en-US" i="1">
                <a:solidFill>
                  <a:srgbClr val="3366FF"/>
                </a:solidFill>
                <a:latin typeface="Calibri" charset="0"/>
              </a:rPr>
              <a:t>Data object types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:</a:t>
            </a:r>
            <a:r>
              <a:rPr lang="en-US">
                <a:latin typeface="Calibri" charset="0"/>
              </a:rPr>
              <a:t> originally only 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atoms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and 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lists</a:t>
            </a:r>
          </a:p>
          <a:p>
            <a:pPr eaLnBrk="1" hangingPunct="1"/>
            <a:r>
              <a:rPr lang="en-US" i="1">
                <a:solidFill>
                  <a:srgbClr val="3366FF"/>
                </a:solidFill>
                <a:latin typeface="Calibri" charset="0"/>
              </a:rPr>
              <a:t>List form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:</a:t>
            </a:r>
            <a:r>
              <a:rPr lang="en-US">
                <a:latin typeface="Calibri" charset="0"/>
              </a:rPr>
              <a:t> parenthesized collections of sublists and/or atoms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e.g., </a:t>
            </a:r>
            <a:r>
              <a:rPr lang="en-US" sz="3000">
                <a:latin typeface="Courier New" charset="0"/>
                <a:cs typeface="Courier New" charset="0"/>
              </a:rPr>
              <a:t>(A B (C D) E)</a:t>
            </a:r>
          </a:p>
          <a:p>
            <a:pPr eaLnBrk="1" hangingPunct="1"/>
            <a:r>
              <a:rPr lang="en-US">
                <a:latin typeface="Calibri" charset="0"/>
              </a:rPr>
              <a:t>Originally, LISP was a typeless language</a:t>
            </a:r>
          </a:p>
          <a:p>
            <a:pPr eaLnBrk="1" hangingPunct="1"/>
            <a:r>
              <a:rPr lang="en-US">
                <a:latin typeface="Calibri" charset="0"/>
              </a:rPr>
              <a:t>LISP lists are stored internally as single-linked lists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C7661B9-8560-1A49-BEC6-8474B72BC359}" type="slidenum">
              <a:rPr lang="en-US" sz="1000" b="0">
                <a:latin typeface="Arial" charset="0"/>
              </a:rPr>
              <a:pPr/>
              <a:t>11</a:t>
            </a:fld>
            <a:endParaRPr lang="en-US" sz="1000" b="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LISP Interpretation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495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Lambda notation is used to specify functions and function definitions. Function applications and data have the same form.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e.g., If the list </a:t>
            </a:r>
            <a:r>
              <a:rPr lang="en-US" sz="3000">
                <a:latin typeface="Courier New" charset="0"/>
                <a:cs typeface="Courier New" charset="0"/>
              </a:rPr>
              <a:t>(A B C)</a:t>
            </a:r>
            <a:r>
              <a:rPr lang="en-US">
                <a:latin typeface="Calibri" charset="0"/>
              </a:rPr>
              <a:t> is interpreted as data it is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a simple list of three atoms, </a:t>
            </a:r>
            <a:r>
              <a:rPr lang="en-US" sz="3000">
                <a:latin typeface="Courier New" charset="0"/>
                <a:cs typeface="Courier New" charset="0"/>
              </a:rPr>
              <a:t>A</a:t>
            </a:r>
            <a:r>
              <a:rPr lang="en-US">
                <a:latin typeface="Calibri" charset="0"/>
              </a:rPr>
              <a:t>, </a:t>
            </a:r>
            <a:r>
              <a:rPr lang="en-US" sz="3000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Calibri" charset="0"/>
              </a:rPr>
              <a:t>, and </a:t>
            </a:r>
            <a:r>
              <a:rPr lang="en-US" sz="3000">
                <a:latin typeface="Courier New" charset="0"/>
                <a:cs typeface="Courier New" charset="0"/>
              </a:rPr>
              <a:t>C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If it is interpreted as a function application, it means that the function named </a:t>
            </a:r>
            <a:r>
              <a:rPr lang="en-US" sz="3000">
                <a:latin typeface="Courier New" charset="0"/>
                <a:cs typeface="Courier New" charset="0"/>
              </a:rPr>
              <a:t>A</a:t>
            </a:r>
            <a:r>
              <a:rPr lang="en-US">
                <a:latin typeface="Calibri" charset="0"/>
              </a:rPr>
              <a:t> is applied to the two parameters, </a:t>
            </a:r>
            <a:r>
              <a:rPr lang="en-US" sz="3000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Calibri" charset="0"/>
              </a:rPr>
              <a:t> and </a:t>
            </a:r>
            <a:r>
              <a:rPr lang="en-US" sz="3000">
                <a:latin typeface="Courier New" charset="0"/>
                <a:cs typeface="Courier New" charset="0"/>
              </a:rPr>
              <a:t>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1A81B006-501B-DF47-B73D-20A17FA0C83F}" type="slidenum">
              <a:rPr lang="en-US" sz="1000" b="0">
                <a:latin typeface="Arial" charset="0"/>
              </a:rPr>
              <a:pPr/>
              <a:t>12</a:t>
            </a:fld>
            <a:endParaRPr lang="en-US" sz="1000" b="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Origins of Scheme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72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mid-1970s dialect of LISP, designed to be a cleaner, more modern, and simpler version than the contemporary dialects of LISP</a:t>
            </a:r>
          </a:p>
          <a:p>
            <a:pPr eaLnBrk="1" hangingPunct="1"/>
            <a:r>
              <a:rPr lang="en-US">
                <a:latin typeface="Calibri" charset="0"/>
              </a:rPr>
              <a:t>Uses only static scoping</a:t>
            </a:r>
          </a:p>
          <a:p>
            <a:pPr eaLnBrk="1" hangingPunct="1"/>
            <a:r>
              <a:rPr lang="en-US">
                <a:latin typeface="Calibri" charset="0"/>
              </a:rPr>
              <a:t>Functions are first-class entities</a:t>
            </a:r>
          </a:p>
          <a:p>
            <a:pPr lvl="1" eaLnBrk="1" hangingPunct="1"/>
            <a:r>
              <a:rPr lang="en-US">
                <a:latin typeface="Calibri" charset="0"/>
              </a:rPr>
              <a:t>They can be the values of expressions and elements of lists</a:t>
            </a:r>
          </a:p>
          <a:p>
            <a:pPr lvl="1" eaLnBrk="1" hangingPunct="1"/>
            <a:r>
              <a:rPr lang="en-US">
                <a:latin typeface="Calibri" charset="0"/>
              </a:rPr>
              <a:t>They can be assigned to variables, passed as parameters, and returned from functions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Scheme Interpreter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876800"/>
          </a:xfrm>
        </p:spPr>
        <p:txBody>
          <a:bodyPr/>
          <a:lstStyle/>
          <a:p>
            <a:r>
              <a:rPr lang="en-US">
                <a:latin typeface="Calibri" charset="0"/>
              </a:rPr>
              <a:t>In interactive mode, the Scheme interpreter is an infinite read-evaluate-print loop (REPL)</a:t>
            </a:r>
          </a:p>
          <a:p>
            <a:pPr lvl="1"/>
            <a:r>
              <a:rPr lang="en-US">
                <a:latin typeface="Calibri" charset="0"/>
                <a:cs typeface="Lucida Sans Unicode" charset="0"/>
              </a:rPr>
              <a:t>This form of interpreter is also used by Python and Ruby</a:t>
            </a:r>
          </a:p>
          <a:p>
            <a:r>
              <a:rPr lang="en-US">
                <a:latin typeface="Calibri" charset="0"/>
              </a:rPr>
              <a:t>Expressions are interpreted by the function </a:t>
            </a:r>
            <a:r>
              <a:rPr lang="en-US" sz="2800">
                <a:latin typeface="Courier New" charset="0"/>
                <a:cs typeface="Courier New" charset="0"/>
              </a:rPr>
              <a:t>EVAL</a:t>
            </a:r>
          </a:p>
          <a:p>
            <a:r>
              <a:rPr lang="en-US">
                <a:latin typeface="Calibri" charset="0"/>
              </a:rPr>
              <a:t>Literals evaluate to themselves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  <a:cs typeface="Lucida Sans Unicode" charset="0"/>
              </a:rPr>
              <a:t>Copyright © 2012 Addison-Wesley. All rights reserved.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  <a:cs typeface="Lucida Sans Unicode" charset="0"/>
              </a:rPr>
              <a:t>1-</a:t>
            </a:r>
            <a:fld id="{BEA45547-8B15-0847-9367-ED26B3C56F86}" type="slidenum">
              <a:rPr lang="en-US" sz="1000" b="0">
                <a:latin typeface="Arial" charset="0"/>
                <a:cs typeface="Lucida Sans Unicode" charset="0"/>
              </a:rPr>
              <a:pPr/>
              <a:t>13</a:t>
            </a:fld>
            <a:endParaRPr lang="en-US" sz="1000" b="0"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48F7A75-A663-604A-AF77-C05DFAD3A91B}" type="slidenum">
              <a:rPr lang="en-US" sz="1000" b="0">
                <a:latin typeface="Arial" charset="0"/>
              </a:rPr>
              <a:pPr/>
              <a:t>14</a:t>
            </a:fld>
            <a:endParaRPr lang="en-US" sz="1000" b="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Primitive Function Evaluation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572000"/>
          </a:xfrm>
        </p:spPr>
        <p:txBody>
          <a:bodyPr/>
          <a:lstStyle/>
          <a:p>
            <a:pPr marL="533400" indent="-533400" eaLnBrk="1" hangingPunct="1"/>
            <a:r>
              <a:rPr lang="en-US">
                <a:latin typeface="Calibri" charset="0"/>
              </a:rPr>
              <a:t>Parameters are evaluated, in no particular order</a:t>
            </a:r>
          </a:p>
          <a:p>
            <a:pPr marL="533400" indent="-533400" eaLnBrk="1" hangingPunct="1"/>
            <a:r>
              <a:rPr lang="en-US">
                <a:latin typeface="Calibri" charset="0"/>
              </a:rPr>
              <a:t>The values of the parameters are substituted into the function body</a:t>
            </a:r>
          </a:p>
          <a:p>
            <a:pPr marL="533400" indent="-533400" eaLnBrk="1" hangingPunct="1"/>
            <a:r>
              <a:rPr lang="en-US">
                <a:latin typeface="Calibri" charset="0"/>
              </a:rPr>
              <a:t>The function body is evaluated</a:t>
            </a:r>
          </a:p>
          <a:p>
            <a:pPr marL="533400" indent="-533400" eaLnBrk="1" hangingPunct="1"/>
            <a:r>
              <a:rPr lang="en-US">
                <a:latin typeface="Calibri" charset="0"/>
              </a:rPr>
              <a:t>The value of the last expression in the body is the value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D24959D-AF63-5C40-A33D-DDB073E15249}" type="slidenum">
              <a:rPr lang="en-US" sz="1000" b="0">
                <a:latin typeface="Arial" charset="0"/>
              </a:rPr>
              <a:pPr/>
              <a:t>15</a:t>
            </a:fld>
            <a:endParaRPr lang="en-US" sz="1000" b="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Primitive Functions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334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>
                <a:latin typeface="Calibri" charset="0"/>
              </a:rPr>
              <a:t>Primitive Arithmetic Functions: </a:t>
            </a:r>
            <a:r>
              <a:rPr lang="en-US" sz="2800">
                <a:latin typeface="Courier New" charset="0"/>
                <a:cs typeface="Courier New" charset="0"/>
              </a:rPr>
              <a:t>+, -, *, /, ABS, SQRT, REMAINDER, MIN, MAX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>
                <a:latin typeface="Calibri" charset="0"/>
              </a:rPr>
              <a:t>	e.g.,</a:t>
            </a:r>
            <a:r>
              <a:rPr lang="en-US" sz="2800">
                <a:latin typeface="Courier New" charset="0"/>
                <a:cs typeface="Courier New" charset="0"/>
              </a:rPr>
              <a:t> (+ 5 2) yields 7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900">
              <a:latin typeface="Courier New" charset="0"/>
              <a:cs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>
                <a:latin typeface="Courier New" charset="0"/>
                <a:cs typeface="Courier New" charset="0"/>
              </a:rPr>
              <a:t>QUOTE</a:t>
            </a:r>
            <a:r>
              <a:rPr lang="en-US" sz="2800">
                <a:latin typeface="Calibri" charset="0"/>
              </a:rPr>
              <a:t> - takes one parameter; returns the parameter without evaluation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QUOTE</a:t>
            </a:r>
            <a:r>
              <a:rPr lang="en-US" sz="2400">
                <a:latin typeface="Calibri" charset="0"/>
              </a:rPr>
              <a:t> is required because the Scheme interpreter, named </a:t>
            </a:r>
            <a:r>
              <a:rPr lang="en-US" sz="2400">
                <a:latin typeface="Courier New" charset="0"/>
                <a:cs typeface="Courier New" charset="0"/>
              </a:rPr>
              <a:t>EVAL</a:t>
            </a:r>
            <a:r>
              <a:rPr lang="en-US" sz="2400">
                <a:latin typeface="Calibri" charset="0"/>
              </a:rPr>
              <a:t>, always evaluates parameters to function applications before applying the function.  </a:t>
            </a:r>
            <a:r>
              <a:rPr lang="en-US" sz="2400">
                <a:latin typeface="Courier New" charset="0"/>
                <a:cs typeface="Courier New" charset="0"/>
              </a:rPr>
              <a:t>QUOTE</a:t>
            </a:r>
            <a:r>
              <a:rPr lang="en-US" sz="2400">
                <a:latin typeface="Calibri" charset="0"/>
              </a:rPr>
              <a:t> is used to avoid parameter evaluation when it is not appropriate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QUOTE</a:t>
            </a:r>
            <a:r>
              <a:rPr lang="en-US" sz="2400">
                <a:latin typeface="Calibri" charset="0"/>
              </a:rPr>
              <a:t> can be abbreviated with the apostrophe prefix operator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alibri" charset="0"/>
              </a:rPr>
              <a:t>   		</a:t>
            </a:r>
            <a:r>
              <a:rPr lang="en-US" sz="2400">
                <a:latin typeface="Courier New" charset="0"/>
                <a:cs typeface="Courier New" charset="0"/>
              </a:rPr>
              <a:t>'(A B) is equivalent to (QUOTE (A B)) </a:t>
            </a:r>
          </a:p>
          <a:p>
            <a:pPr marL="990600" lvl="1" indent="-533400" eaLnBrk="1" hangingPunct="1">
              <a:lnSpc>
                <a:spcPct val="80000"/>
              </a:lnSpc>
              <a:buFont typeface="Symbol" charset="0"/>
              <a:buNone/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215A562-67DF-E64B-B100-68E1B03DF4AA}" type="slidenum">
              <a:rPr lang="en-US" sz="1000" b="0">
                <a:latin typeface="Arial" charset="0"/>
              </a:rPr>
              <a:pPr/>
              <a:t>16</a:t>
            </a:fld>
            <a:endParaRPr lang="en-US" sz="1000" b="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 Definition: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LAMBDA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5105400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Lambda Expressions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Form is based on </a:t>
            </a:r>
            <a:r>
              <a:rPr lang="en-US" sz="2400">
                <a:latin typeface="Calibri" charset="0"/>
                <a:sym typeface="Symbol" charset="0"/>
              </a:rPr>
              <a:t></a:t>
            </a:r>
            <a:r>
              <a:rPr lang="en-US" sz="2400">
                <a:latin typeface="Calibri" charset="0"/>
                <a:sym typeface="Math1" charset="0"/>
              </a:rPr>
              <a:t> </a:t>
            </a:r>
            <a:r>
              <a:rPr lang="en-US" sz="2400">
                <a:latin typeface="Calibri" charset="0"/>
              </a:rPr>
              <a:t>notation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     e.g.,</a:t>
            </a:r>
            <a:r>
              <a:rPr lang="en-US" sz="2800">
                <a:latin typeface="Courier New" charset="0"/>
                <a:cs typeface="Courier New" charset="0"/>
              </a:rPr>
              <a:t> (LAMBDA (x) (* x x)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     x is called a bound variable</a:t>
            </a:r>
          </a:p>
          <a:p>
            <a:pPr eaLnBrk="1" hangingPunct="1"/>
            <a:r>
              <a:rPr lang="en-US" sz="2800">
                <a:latin typeface="Calibri" charset="0"/>
              </a:rPr>
              <a:t>Lambda expressions can be applied to parameters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	e.g., </a:t>
            </a:r>
            <a:r>
              <a:rPr lang="en-US" sz="2400">
                <a:latin typeface="Courier New" charset="0"/>
                <a:cs typeface="Courier New" charset="0"/>
              </a:rPr>
              <a:t>((LAMBDA (x) (* x x)) 7)</a:t>
            </a:r>
          </a:p>
          <a:p>
            <a:pPr eaLnBrk="1" hangingPunct="1"/>
            <a:r>
              <a:rPr lang="en-US" sz="2400">
                <a:latin typeface="Courier New" charset="0"/>
              </a:rPr>
              <a:t>LAMBDA</a:t>
            </a:r>
            <a:r>
              <a:rPr lang="en-US" sz="2400">
                <a:latin typeface="Calibri" charset="0"/>
              </a:rPr>
              <a:t> expressions can have any number of parameters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  (LAMBDA (a b x) (+ (* a x x) (* b x)))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2C13DBA9-C059-6F4A-A582-8B4C7D3DD32A}" type="slidenum">
              <a:rPr lang="en-US" sz="1000" b="0">
                <a:latin typeface="Arial" charset="0"/>
              </a:rPr>
              <a:pPr/>
              <a:t>17</a:t>
            </a:fld>
            <a:endParaRPr lang="en-US" sz="1000" b="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Special Form Function: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DEFINE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A Function for constructing functions: </a:t>
            </a:r>
            <a:r>
              <a:rPr lang="en-US" sz="2800">
                <a:latin typeface="Courier New" charset="0"/>
                <a:cs typeface="Courier New" charset="0"/>
              </a:rPr>
              <a:t>DEFINE</a:t>
            </a:r>
            <a:r>
              <a:rPr lang="en-US" sz="2800">
                <a:latin typeface="Calibri" charset="0"/>
              </a:rPr>
              <a:t> - Two forms: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latin typeface="Calibri" charset="0"/>
              </a:rPr>
              <a:t>To bind a symbol to an expression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alibri" charset="0"/>
              </a:rPr>
              <a:t>	e.g., </a:t>
            </a:r>
            <a:r>
              <a:rPr lang="en-US" sz="2600">
                <a:latin typeface="Courier New" charset="0"/>
                <a:cs typeface="Courier New" charset="0"/>
              </a:rPr>
              <a:t>(DEFINE pi 3.141593)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alibri" charset="0"/>
              </a:rPr>
              <a:t>	Example use: </a:t>
            </a:r>
            <a:r>
              <a:rPr lang="en-US" sz="2600">
                <a:latin typeface="Courier New" charset="0"/>
                <a:cs typeface="Courier New" charset="0"/>
              </a:rPr>
              <a:t>(DEFINE two_pi (* 2 pi))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>
                <a:latin typeface="Calibri" charset="0"/>
              </a:rPr>
              <a:t>To bind names to lambda expressions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alibri" charset="0"/>
              </a:rPr>
              <a:t>	e.g., </a:t>
            </a:r>
            <a:r>
              <a:rPr lang="en-US" sz="2600">
                <a:latin typeface="Courier New" charset="0"/>
                <a:cs typeface="Courier New" charset="0"/>
              </a:rPr>
              <a:t>(DEFINE (square x) (* x x))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alibri" charset="0"/>
              </a:rPr>
              <a:t>	Example use: </a:t>
            </a:r>
            <a:r>
              <a:rPr lang="en-US" sz="2600">
                <a:latin typeface="Courier New" charset="0"/>
                <a:cs typeface="Courier New" charset="0"/>
              </a:rPr>
              <a:t>(square 5)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alibri" charset="0"/>
              </a:rPr>
              <a:t>- The evaluation process for </a:t>
            </a:r>
            <a:r>
              <a:rPr lang="en-US" sz="2400">
                <a:latin typeface="Courier New" charset="0"/>
                <a:cs typeface="Courier New" charset="0"/>
              </a:rPr>
              <a:t>DEFINE</a:t>
            </a:r>
            <a:r>
              <a:rPr lang="en-US" sz="24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is different! The first parameter is never evaluated. The second parameter is evaluated and bound to the first parameter.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350E80DB-038C-0A48-87C6-D506B1C1AFC3}" type="slidenum">
              <a:rPr lang="en-US" sz="1000" b="0">
                <a:latin typeface="Arial" charset="0"/>
              </a:rPr>
              <a:pPr/>
              <a:t>18</a:t>
            </a:fld>
            <a:endParaRPr lang="en-US" sz="1000" b="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Output Functions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4572000"/>
          </a:xfrm>
        </p:spPr>
        <p:txBody>
          <a:bodyPr/>
          <a:lstStyle/>
          <a:p>
            <a:pPr eaLnBrk="1" hangingPunct="1"/>
            <a:r>
              <a:rPr lang="en-US">
                <a:latin typeface="Courier New" charset="0"/>
              </a:rPr>
              <a:t>(DISPLAY expression)</a:t>
            </a:r>
          </a:p>
          <a:p>
            <a:pPr eaLnBrk="1" hangingPunct="1"/>
            <a:r>
              <a:rPr lang="en-US">
                <a:latin typeface="Courier New" charset="0"/>
              </a:rPr>
              <a:t>(NEWLINE)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E774E47-D753-E344-81CD-42CD12856746}" type="slidenum">
              <a:rPr lang="en-US" sz="1000" b="0">
                <a:latin typeface="Arial" charset="0"/>
              </a:rPr>
              <a:pPr/>
              <a:t>19</a:t>
            </a:fld>
            <a:endParaRPr lang="en-US" sz="1000" b="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Numeric Predicate Functions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#T</a:t>
            </a:r>
            <a:r>
              <a:rPr lang="en-US">
                <a:latin typeface="Calibri" charset="0"/>
              </a:rPr>
              <a:t> (or </a:t>
            </a:r>
            <a:r>
              <a:rPr lang="en-US" sz="3000">
                <a:latin typeface="Courier New" charset="0"/>
                <a:cs typeface="Courier New" charset="0"/>
              </a:rPr>
              <a:t>#t</a:t>
            </a:r>
            <a:r>
              <a:rPr lang="en-US">
                <a:latin typeface="Calibri" charset="0"/>
              </a:rPr>
              <a:t>) is true and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  <a:r>
              <a:rPr lang="en-US">
                <a:latin typeface="Calibri" charset="0"/>
              </a:rPr>
              <a:t> (or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  <a:r>
              <a:rPr lang="en-US">
                <a:latin typeface="Calibri" charset="0"/>
              </a:rPr>
              <a:t>) is false (sometimes </a:t>
            </a:r>
            <a:r>
              <a:rPr lang="en-US" sz="3000">
                <a:latin typeface="Courier New" charset="0"/>
                <a:cs typeface="Courier New" charset="0"/>
              </a:rPr>
              <a:t>()</a:t>
            </a:r>
            <a:r>
              <a:rPr lang="en-US">
                <a:latin typeface="Calibri" charset="0"/>
              </a:rPr>
              <a:t> is used for false)</a:t>
            </a:r>
          </a:p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=, &lt;&gt;, &gt;, &lt;, &gt;=, &lt;=</a:t>
            </a:r>
          </a:p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EVEN?, ODD?, ZERO?, NEGATIVE?</a:t>
            </a:r>
          </a:p>
          <a:p>
            <a:pPr eaLnBrk="1" hangingPunct="1"/>
            <a:r>
              <a:rPr lang="en-US" sz="3000">
                <a:latin typeface="Calibri" charset="0"/>
              </a:rPr>
              <a:t>The</a:t>
            </a:r>
            <a:r>
              <a:rPr lang="en-US" sz="3000">
                <a:latin typeface="Courier New" charset="0"/>
                <a:cs typeface="Courier New" charset="0"/>
              </a:rPr>
              <a:t> NOT </a:t>
            </a:r>
            <a:r>
              <a:rPr lang="en-US" sz="3000">
                <a:latin typeface="Calibri" charset="0"/>
              </a:rPr>
              <a:t>function inverts the logic of a Boolean expression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837FA4F-6231-BA44-8FE7-AC6996F236EC}" type="slidenum">
              <a:rPr lang="en-US" sz="1000" b="0">
                <a:latin typeface="Arial" charset="0"/>
              </a:rPr>
              <a:pPr/>
              <a:t>2</a:t>
            </a:fld>
            <a:endParaRPr lang="en-US" sz="1000" b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Introduction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The design of the imperative languages is based directly on the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von Neumann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Efficiency is the primary concern, rather than the suitability of the language for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The design of the functional languages is based on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mathematical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A solid theoretical basis that is also closer to the user, but relatively unconcerned with the architecture of the machines on which programs will run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3B0C094C-EA56-E74C-A255-825D26C27865}" type="slidenum">
              <a:rPr lang="en-US" sz="1000" b="0">
                <a:latin typeface="Arial" charset="0"/>
              </a:rPr>
              <a:pPr/>
              <a:t>20</a:t>
            </a:fld>
            <a:endParaRPr lang="en-US" sz="1000" b="0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Control Flow: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IF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Selection- the special form, </a:t>
            </a:r>
            <a:r>
              <a:rPr lang="en-US" sz="3000">
                <a:latin typeface="Courier New" charset="0"/>
                <a:cs typeface="Courier New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(IF predicate then_exp else_exp)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e.g., 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(IF (&lt;&gt; count 0)</a:t>
            </a:r>
          </a:p>
          <a:p>
            <a:pPr eaLnBrk="1" hangingPunct="1">
              <a:buFontTx/>
              <a:buNone/>
            </a:pPr>
            <a:r>
              <a:rPr lang="en-US" sz="3000">
                <a:latin typeface="Courier New" charset="0"/>
                <a:cs typeface="Courier New" charset="0"/>
              </a:rPr>
              <a:t>		(/ sum count)</a:t>
            </a:r>
          </a:p>
          <a:p>
            <a:pPr eaLnBrk="1" hangingPunct="1">
              <a:buFontTx/>
              <a:buNone/>
            </a:pPr>
            <a:r>
              <a:rPr lang="en-US" sz="3000">
                <a:latin typeface="Courier New" charset="0"/>
                <a:cs typeface="Courier New" charset="0"/>
              </a:rPr>
              <a:t>		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12F9B6D-B350-2D4C-A4B4-85531B0EE201}" type="slidenum">
              <a:rPr lang="en-US" sz="1000" b="0">
                <a:latin typeface="Arial" charset="0"/>
              </a:rPr>
              <a:pPr/>
              <a:t>21</a:t>
            </a:fld>
            <a:endParaRPr lang="en-US" sz="1000" b="0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Control Flow: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COND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Multiple Selection - the special form, </a:t>
            </a:r>
            <a:r>
              <a:rPr lang="en-US" sz="2800">
                <a:latin typeface="Courier New" charset="0"/>
                <a:cs typeface="Courier New" charset="0"/>
              </a:rPr>
              <a:t>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alibri" charset="0"/>
              </a:rPr>
              <a:t>	General form: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2800">
                <a:latin typeface="Courier New" charset="0"/>
                <a:cs typeface="Courier New" charset="0"/>
              </a:rPr>
              <a:t>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(</a:t>
            </a:r>
            <a:r>
              <a:rPr lang="en-US" sz="2000" i="1">
                <a:latin typeface="Courier New" charset="0"/>
                <a:cs typeface="Courier New" charset="0"/>
              </a:rPr>
              <a:t>predicate_1  expr</a:t>
            </a:r>
            <a:r>
              <a:rPr lang="en-US" sz="2800">
                <a:latin typeface="Courier New" charset="0"/>
                <a:cs typeface="Courier New" charset="0"/>
              </a:rPr>
              <a:t> {</a:t>
            </a:r>
            <a:r>
              <a:rPr lang="en-US" sz="2000" i="1">
                <a:latin typeface="Courier New" charset="0"/>
                <a:cs typeface="Courier New" charset="0"/>
              </a:rPr>
              <a:t>expr</a:t>
            </a:r>
            <a:r>
              <a:rPr lang="en-US" sz="2800">
                <a:latin typeface="Courier New" charset="0"/>
                <a:cs typeface="Courier New" charset="0"/>
              </a:rPr>
              <a:t>})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(</a:t>
            </a:r>
            <a:r>
              <a:rPr lang="en-US" sz="2000" i="1">
                <a:latin typeface="Courier New" charset="0"/>
                <a:cs typeface="Courier New" charset="0"/>
              </a:rPr>
              <a:t>predicate_1  expr</a:t>
            </a:r>
            <a:r>
              <a:rPr lang="en-US" sz="2800">
                <a:latin typeface="Courier New" charset="0"/>
                <a:cs typeface="Courier New" charset="0"/>
              </a:rPr>
              <a:t> {</a:t>
            </a:r>
            <a:r>
              <a:rPr lang="en-US" sz="2000" i="1">
                <a:latin typeface="Courier New" charset="0"/>
                <a:cs typeface="Courier New" charset="0"/>
              </a:rPr>
              <a:t>expr</a:t>
            </a:r>
            <a:r>
              <a:rPr lang="en-US" sz="2800">
                <a:latin typeface="Courier New" charset="0"/>
                <a:cs typeface="Courier New" charset="0"/>
              </a:rPr>
              <a:t>})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(</a:t>
            </a:r>
            <a:r>
              <a:rPr lang="en-US" sz="2000" i="1">
                <a:latin typeface="Courier New" charset="0"/>
                <a:cs typeface="Courier New" charset="0"/>
              </a:rPr>
              <a:t>predicate_1  expr</a:t>
            </a:r>
            <a:r>
              <a:rPr lang="en-US" sz="2800">
                <a:latin typeface="Courier New" charset="0"/>
                <a:cs typeface="Courier New" charset="0"/>
              </a:rPr>
              <a:t> {</a:t>
            </a:r>
            <a:r>
              <a:rPr lang="en-US" sz="2000" i="1">
                <a:latin typeface="Courier New" charset="0"/>
                <a:cs typeface="Courier New" charset="0"/>
              </a:rPr>
              <a:t>expr</a:t>
            </a:r>
            <a:r>
              <a:rPr lang="en-US" sz="2800">
                <a:latin typeface="Courier New" charset="0"/>
                <a:cs typeface="Courier New" charset="0"/>
              </a:rPr>
              <a:t>})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(ELSE </a:t>
            </a:r>
            <a:r>
              <a:rPr lang="en-US" sz="2000" i="1">
                <a:latin typeface="Courier New" charset="0"/>
                <a:cs typeface="Courier New" charset="0"/>
              </a:rPr>
              <a:t>expr</a:t>
            </a:r>
            <a:r>
              <a:rPr lang="en-US" sz="2800">
                <a:latin typeface="Courier New" charset="0"/>
                <a:cs typeface="Courier New" charset="0"/>
              </a:rPr>
              <a:t> {</a:t>
            </a:r>
            <a:r>
              <a:rPr lang="en-US" sz="2000" i="1">
                <a:latin typeface="Courier New" charset="0"/>
                <a:cs typeface="Courier New" charset="0"/>
              </a:rPr>
              <a:t>expr</a:t>
            </a:r>
            <a:r>
              <a:rPr lang="en-US" sz="2800">
                <a:latin typeface="Courier New" charset="0"/>
                <a:cs typeface="Courier New" charset="0"/>
              </a:rPr>
              <a:t>}))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Returns the value of the last expression in the first pair whose predicate evaluates to 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F052625F-E8F7-8D48-B26D-A93C5285EB79}" type="slidenum">
              <a:rPr lang="en-US" sz="1000" b="0">
                <a:latin typeface="Arial" charset="0"/>
              </a:rPr>
              <a:pPr/>
              <a:t>22</a:t>
            </a:fld>
            <a:endParaRPr lang="en-US" sz="1000" b="0">
              <a:latin typeface="Arial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of </a:t>
            </a:r>
            <a:r>
              <a:rPr lang="en-US">
                <a:latin typeface="Courier New" charset="0"/>
              </a:rPr>
              <a:t>COND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(DEFINE (compare x 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 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     ((&gt; x y) 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x is greater than y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     ((&lt; x y) 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y is greater than x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     (ELSE 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x and y are equal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6B40E7BF-4727-F540-89BC-8913179322B5}" type="slidenum">
              <a:rPr lang="en-US" sz="1000" b="0">
                <a:latin typeface="Arial" charset="0"/>
              </a:rPr>
              <a:pPr/>
              <a:t>23</a:t>
            </a:fld>
            <a:endParaRPr lang="en-US" sz="1000" b="0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List Functions: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CONS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and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LIST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/>
            <a:r>
              <a:rPr lang="en-US" sz="2800">
                <a:latin typeface="Courier New" charset="0"/>
                <a:cs typeface="Courier New" charset="0"/>
              </a:rPr>
              <a:t>CONS</a:t>
            </a:r>
            <a:r>
              <a:rPr lang="en-US" sz="2800">
                <a:latin typeface="Calibri" charset="0"/>
              </a:rPr>
              <a:t> takes two parameters, the first of which can be either an atom or a list and the second of which is a list; returns a new list that  includes the first parameter as its first element and the second parameter as the remainder of its result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	e.g., </a:t>
            </a:r>
            <a:r>
              <a:rPr lang="en-US" sz="2800">
                <a:latin typeface="Courier New" charset="0"/>
                <a:cs typeface="Courier New" charset="0"/>
              </a:rPr>
              <a:t>(CONS 'A '(B C))</a:t>
            </a:r>
            <a:r>
              <a:rPr lang="en-US" sz="2800">
                <a:latin typeface="Calibri" charset="0"/>
              </a:rPr>
              <a:t> returns</a:t>
            </a:r>
            <a:r>
              <a:rPr lang="en-US" sz="2800">
                <a:latin typeface="Courier New" charset="0"/>
                <a:cs typeface="Courier New" charset="0"/>
              </a:rPr>
              <a:t> (A B C)</a:t>
            </a:r>
          </a:p>
          <a:p>
            <a:pPr eaLnBrk="1" hangingPunct="1"/>
            <a:r>
              <a:rPr lang="en-US" sz="2800">
                <a:latin typeface="Courier New" charset="0"/>
                <a:cs typeface="Courier New" charset="0"/>
              </a:rPr>
              <a:t>LIST</a:t>
            </a:r>
            <a:r>
              <a:rPr lang="en-US" sz="2800">
                <a:latin typeface="Calibri" charset="0"/>
              </a:rPr>
              <a:t> takes any number of parameters; returns a list with the parameters as elements</a:t>
            </a:r>
          </a:p>
          <a:p>
            <a:pPr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</a:t>
            </a:r>
            <a:r>
              <a:rPr lang="en-US" sz="2800">
                <a:latin typeface="Calibri" charset="0"/>
              </a:rPr>
              <a:t>e.g.</a:t>
            </a:r>
            <a:r>
              <a:rPr lang="en-US" sz="2800">
                <a:latin typeface="Courier New" charset="0"/>
                <a:cs typeface="Courier New" charset="0"/>
              </a:rPr>
              <a:t>(LIST ′apple ′orange ′grape)</a:t>
            </a:r>
            <a:r>
              <a:rPr lang="en-US" sz="2800">
                <a:latin typeface="Lucida Sans Unicode" charset="0"/>
                <a:cs typeface="Lucida Sans Unicode" charset="0"/>
              </a:rPr>
              <a:t> </a:t>
            </a:r>
            <a:r>
              <a:rPr lang="en-US" sz="2800">
                <a:latin typeface="Calibri" charset="0"/>
              </a:rPr>
              <a:t>returns</a:t>
            </a:r>
            <a:endParaRPr lang="en-US">
              <a:latin typeface="Calibri" charset="0"/>
            </a:endParaRPr>
          </a:p>
          <a:p>
            <a:pPr>
              <a:buFontTx/>
              <a:buNone/>
            </a:pPr>
            <a:r>
              <a:rPr lang="en-US" sz="2800">
                <a:latin typeface="Lucida Sans Unicode" charset="0"/>
                <a:cs typeface="Lucida Sans Unicode" charset="0"/>
              </a:rPr>
              <a:t>    </a:t>
            </a:r>
            <a:r>
              <a:rPr lang="en-US" sz="2800">
                <a:latin typeface="Courier New" charset="0"/>
                <a:cs typeface="Courier New" charset="0"/>
              </a:rPr>
              <a:t>(apple orange grape)</a:t>
            </a:r>
          </a:p>
          <a:p>
            <a:pPr eaLnBrk="1" hangingPunct="1"/>
            <a:endParaRPr lang="en-US" sz="28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38DC741-DF1B-2C4B-B321-C018EB640DA4}" type="slidenum">
              <a:rPr lang="en-US" sz="1000" b="0">
                <a:latin typeface="Arial" charset="0"/>
              </a:rPr>
              <a:pPr/>
              <a:t>24</a:t>
            </a:fld>
            <a:endParaRPr lang="en-US" sz="1000" b="0"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List Functions: </a:t>
            </a:r>
            <a:r>
              <a:rPr lang="en-US">
                <a:latin typeface="Courier New" charset="0"/>
              </a:rPr>
              <a:t>CAR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and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CDR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CAR</a:t>
            </a:r>
            <a:r>
              <a:rPr lang="en-US">
                <a:latin typeface="Calibri" charset="0"/>
              </a:rPr>
              <a:t> takes a list parameter; returns the first element of that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e.g., </a:t>
            </a:r>
            <a:r>
              <a:rPr lang="en-US" sz="3000">
                <a:latin typeface="Courier New" charset="0"/>
                <a:cs typeface="Courier New" charset="0"/>
              </a:rPr>
              <a:t>(CAR '(A B C))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(CAR '((A B) C D))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(A 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CDR</a:t>
            </a:r>
            <a:r>
              <a:rPr lang="en-US">
                <a:latin typeface="Calibri" charset="0"/>
              </a:rPr>
              <a:t> takes a list parameter; returns the list after removing its first element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e.g.,</a:t>
            </a:r>
            <a:r>
              <a:rPr lang="en-US" sz="3000">
                <a:latin typeface="Courier New" charset="0"/>
                <a:cs typeface="Courier New" charset="0"/>
              </a:rPr>
              <a:t> (CDR '(A B C))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(B 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(CDR '((A B) C D))</a:t>
            </a:r>
            <a:r>
              <a:rPr lang="en-US">
                <a:latin typeface="Calibri" charset="0"/>
              </a:rPr>
              <a:t> yields</a:t>
            </a:r>
            <a:r>
              <a:rPr lang="en-US" sz="3000">
                <a:latin typeface="Courier New" charset="0"/>
                <a:cs typeface="Courier New" charset="0"/>
              </a:rPr>
              <a:t> (C 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499B264B-79AF-F143-B6AA-057FC1D00118}" type="slidenum">
              <a:rPr lang="en-US" sz="1000" b="0">
                <a:latin typeface="Arial" charset="0"/>
              </a:rPr>
              <a:pPr/>
              <a:t>25</a:t>
            </a:fld>
            <a:endParaRPr lang="en-US" sz="1000" b="0"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List Functions: </a:t>
            </a:r>
            <a:r>
              <a:rPr lang="en-US">
                <a:latin typeface="Courier New" charset="0"/>
              </a:rPr>
              <a:t>CAR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and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CDR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/>
                <a:cs typeface="Courier New"/>
              </a:rPr>
              <a:t>(DEFINE (second </a:t>
            </a:r>
            <a:r>
              <a:rPr lang="en-US" sz="2400" dirty="0" err="1">
                <a:latin typeface="Courier New"/>
                <a:cs typeface="Courier New"/>
              </a:rPr>
              <a:t>a_list</a:t>
            </a:r>
            <a:r>
              <a:rPr lang="en-US" sz="2400" dirty="0">
                <a:latin typeface="Courier New"/>
                <a:cs typeface="Courier New"/>
              </a:rPr>
              <a:t>) (CAR (CDR </a:t>
            </a:r>
            <a:r>
              <a:rPr lang="en-US" sz="2400" dirty="0" err="1">
                <a:latin typeface="Courier New"/>
                <a:cs typeface="Courier New"/>
              </a:rPr>
              <a:t>a_list</a:t>
            </a:r>
            <a:r>
              <a:rPr lang="en-US" sz="2400" dirty="0">
                <a:latin typeface="Courier New"/>
                <a:cs typeface="Courier New"/>
              </a:rPr>
              <a:t>)))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Once this function is evaluated, it can be used, as in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     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second '(A B C)</a:t>
            </a:r>
            <a:r>
              <a:rPr lang="en-US" sz="2800" dirty="0" smtClean="0">
                <a:latin typeface="Courier New"/>
                <a:cs typeface="Courier New"/>
              </a:rPr>
              <a:t>)  = returns B</a:t>
            </a:r>
          </a:p>
          <a:p>
            <a:pPr>
              <a:defRPr/>
            </a:pPr>
            <a:r>
              <a:rPr lang="en-US" sz="2800" dirty="0"/>
              <a:t> Some of the most commonly used functional compositions in Scheme </a:t>
            </a:r>
            <a:r>
              <a:rPr lang="en-US" sz="2800" dirty="0" smtClean="0"/>
              <a:t>are built </a:t>
            </a:r>
            <a:r>
              <a:rPr lang="en-US" sz="2800" dirty="0"/>
              <a:t>in as single functions. </a:t>
            </a:r>
            <a:r>
              <a:rPr lang="en-US" sz="2800" dirty="0" smtClean="0"/>
              <a:t>	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CAAR x)  </a:t>
            </a:r>
            <a:r>
              <a:rPr lang="en-US" sz="2400" dirty="0" smtClean="0">
                <a:latin typeface="Courier New"/>
                <a:cs typeface="Courier New"/>
              </a:rPr>
              <a:t>= </a:t>
            </a:r>
            <a:r>
              <a:rPr lang="en-US" sz="2400" dirty="0">
                <a:latin typeface="Courier New"/>
                <a:cs typeface="Courier New"/>
              </a:rPr>
              <a:t>(CAR(</a:t>
            </a:r>
            <a:r>
              <a:rPr lang="en-US" sz="2400" dirty="0" smtClean="0">
                <a:latin typeface="Courier New"/>
                <a:cs typeface="Courier New"/>
              </a:rPr>
              <a:t>CAR x</a:t>
            </a:r>
            <a:r>
              <a:rPr lang="en-US" sz="2400" dirty="0">
                <a:latin typeface="Courier New"/>
                <a:cs typeface="Courier New"/>
              </a:rPr>
              <a:t>))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Courier New"/>
                <a:cs typeface="Courier New"/>
              </a:rPr>
              <a:t>	(</a:t>
            </a:r>
            <a:r>
              <a:rPr lang="en-US" sz="2400" dirty="0">
                <a:latin typeface="Courier New"/>
                <a:cs typeface="Courier New"/>
              </a:rPr>
              <a:t>CADR x) </a:t>
            </a:r>
            <a:r>
              <a:rPr lang="en-US" sz="2400" dirty="0" smtClean="0">
                <a:latin typeface="Courier New"/>
                <a:cs typeface="Courier New"/>
              </a:rPr>
              <a:t>= (</a:t>
            </a:r>
            <a:r>
              <a:rPr lang="en-US" sz="2400" dirty="0">
                <a:latin typeface="Courier New"/>
                <a:cs typeface="Courier New"/>
              </a:rPr>
              <a:t>CAR (CDR x))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Courier New"/>
                <a:cs typeface="Courier New"/>
              </a:rPr>
              <a:t>	(CADDAR x)  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</a:t>
            </a:r>
            <a:r>
              <a:rPr lang="en-US" sz="2400" dirty="0">
                <a:latin typeface="Courier New"/>
                <a:cs typeface="Courier New"/>
              </a:rPr>
              <a:t>(CAR (CDR (CDR (CAR x))))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buFontTx/>
              <a:buNone/>
              <a:defRPr/>
            </a:pPr>
            <a:endParaRPr lang="en-US" sz="28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fr-FR" sz="2400" dirty="0" smtClean="0">
                <a:latin typeface="Courier New"/>
                <a:cs typeface="Courier New"/>
              </a:rPr>
              <a:t>	(</a:t>
            </a:r>
            <a:r>
              <a:rPr lang="fr-FR" sz="2400" dirty="0">
                <a:latin typeface="Courier New"/>
                <a:cs typeface="Courier New"/>
              </a:rPr>
              <a:t>CADDAR '((A B (C) D) E)) </a:t>
            </a:r>
            <a:r>
              <a:rPr lang="fr-FR" sz="2400" dirty="0" smtClean="0">
                <a:latin typeface="Courier New"/>
                <a:cs typeface="Courier New"/>
              </a:rPr>
              <a:t>= (C)</a:t>
            </a:r>
            <a:endParaRPr 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D40C1D7-7F55-924E-970E-C43CAFD5A8FE}" type="slidenum">
              <a:rPr lang="en-US" sz="1000" b="0">
                <a:latin typeface="Arial" charset="0"/>
              </a:rPr>
              <a:pPr/>
              <a:t>26</a:t>
            </a:fld>
            <a:endParaRPr lang="en-US" sz="1000" b="0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Predicate Function: </a:t>
            </a:r>
            <a:r>
              <a:rPr lang="en-US">
                <a:latin typeface="Courier New" charset="0"/>
              </a:rPr>
              <a:t>EQ?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724400"/>
          </a:xfrm>
        </p:spPr>
        <p:txBody>
          <a:bodyPr/>
          <a:lstStyle/>
          <a:p>
            <a:pPr eaLnBrk="1" hangingPunct="1"/>
            <a:r>
              <a:rPr lang="en-US" sz="3000">
                <a:latin typeface="Courier New" charset="0"/>
                <a:cs typeface="Courier New" charset="0"/>
              </a:rPr>
              <a:t>EQ?</a:t>
            </a:r>
            <a:r>
              <a:rPr lang="en-US">
                <a:latin typeface="Calibri" charset="0"/>
              </a:rPr>
              <a:t> takes two symbolic parameters; it returns </a:t>
            </a:r>
            <a:r>
              <a:rPr lang="en-US" sz="3000">
                <a:latin typeface="Courier New" charset="0"/>
                <a:cs typeface="Courier New" charset="0"/>
              </a:rPr>
              <a:t>#T</a:t>
            </a:r>
            <a:r>
              <a:rPr lang="en-US">
                <a:latin typeface="Calibri" charset="0"/>
              </a:rPr>
              <a:t> if both parameters are atoms and the two are the same; otherwise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e.g., </a:t>
            </a:r>
            <a:r>
              <a:rPr lang="en-US" sz="3000">
                <a:latin typeface="Courier New" charset="0"/>
                <a:cs typeface="Courier New" charset="0"/>
              </a:rPr>
              <a:t>(EQ? 'A 'A)</a:t>
            </a:r>
            <a:r>
              <a:rPr lang="en-US">
                <a:latin typeface="Calibri" charset="0"/>
              </a:rPr>
              <a:t> yields</a:t>
            </a:r>
            <a:r>
              <a:rPr lang="en-US" sz="3000">
                <a:latin typeface="Courier New" charset="0"/>
                <a:cs typeface="Courier New" charset="0"/>
              </a:rPr>
              <a:t> #T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(EQ? 'A 'B)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</a:p>
          <a:p>
            <a:pPr lvl="1" eaLnBrk="1" hangingPunct="1"/>
            <a:r>
              <a:rPr lang="en-US">
                <a:latin typeface="Calibri" charset="0"/>
              </a:rPr>
              <a:t>Note that if </a:t>
            </a:r>
            <a:r>
              <a:rPr lang="en-US">
                <a:latin typeface="Courier New" charset="0"/>
                <a:cs typeface="Courier New" charset="0"/>
              </a:rPr>
              <a:t>EQ?</a:t>
            </a:r>
            <a:r>
              <a:rPr lang="en-US">
                <a:latin typeface="Calibri" charset="0"/>
              </a:rPr>
              <a:t> is called with list parameters, the result is not reliable</a:t>
            </a:r>
          </a:p>
          <a:p>
            <a:pPr lvl="1" eaLnBrk="1" hangingPunct="1"/>
            <a:r>
              <a:rPr lang="en-US">
                <a:latin typeface="Calibri" charset="0"/>
              </a:rPr>
              <a:t>Also </a:t>
            </a:r>
            <a:r>
              <a:rPr lang="en-US">
                <a:latin typeface="Courier New" charset="0"/>
                <a:cs typeface="Courier New" charset="0"/>
              </a:rPr>
              <a:t>EQ?</a:t>
            </a:r>
            <a:r>
              <a:rPr lang="en-US">
                <a:latin typeface="Calibri" charset="0"/>
              </a:rPr>
              <a:t> does not work for numeric atoms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Predicate Function:</a:t>
            </a:r>
            <a:r>
              <a:rPr lang="en-US">
                <a:latin typeface="Lucida Sans Unicode" charset="0"/>
                <a:cs typeface="Lucida Sans Unicode" charset="0"/>
              </a:rPr>
              <a:t> </a:t>
            </a:r>
            <a:r>
              <a:rPr lang="en-US">
                <a:latin typeface="Courier New" charset="0"/>
                <a:cs typeface="Lucida Sans Unicode" charset="0"/>
              </a:rPr>
              <a:t>EQV?</a:t>
            </a:r>
            <a:endParaRPr lang="en-US">
              <a:latin typeface="Lucida Sans Unicode" charset="0"/>
              <a:cs typeface="Lucida Sans Unicode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>
                <a:latin typeface="Courier New" charset="0"/>
                <a:cs typeface="Courier New" charset="0"/>
              </a:rPr>
              <a:t>EQV?</a:t>
            </a:r>
            <a:r>
              <a:rPr lang="en-US">
                <a:latin typeface="Calibri" charset="0"/>
              </a:rPr>
              <a:t> is like </a:t>
            </a:r>
            <a:r>
              <a:rPr lang="en-US" sz="3000">
                <a:latin typeface="Courier New" charset="0"/>
                <a:cs typeface="Courier New" charset="0"/>
              </a:rPr>
              <a:t>EQ?</a:t>
            </a:r>
            <a:r>
              <a:rPr lang="en-US">
                <a:latin typeface="Calibri" charset="0"/>
              </a:rPr>
              <a:t>, except that it works for both symbolic and numeric atoms; it is a value comparison, not a pointer comparison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  </a:t>
            </a:r>
            <a:r>
              <a:rPr lang="en-US" sz="3000">
                <a:latin typeface="Courier New" charset="0"/>
                <a:cs typeface="Courier New" charset="0"/>
              </a:rPr>
              <a:t>(EQV? 3 3)</a:t>
            </a:r>
            <a:r>
              <a:rPr lang="en-US" sz="30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yields </a:t>
            </a:r>
            <a:r>
              <a:rPr lang="en-US" sz="3000">
                <a:latin typeface="Courier New" charset="0"/>
                <a:cs typeface="Courier New" charset="0"/>
              </a:rPr>
              <a:t>#T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  </a:t>
            </a:r>
            <a:r>
              <a:rPr lang="en-US" sz="3000">
                <a:latin typeface="Courier New" charset="0"/>
                <a:cs typeface="Courier New" charset="0"/>
              </a:rPr>
              <a:t>(EQV? 'A 3)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  </a:t>
            </a:r>
            <a:r>
              <a:rPr lang="en-US" sz="3000">
                <a:latin typeface="Courier New" charset="0"/>
                <a:cs typeface="Courier New" charset="0"/>
              </a:rPr>
              <a:t>(EQV? 3.4 (+ 3 0.4))</a:t>
            </a:r>
            <a:r>
              <a:rPr lang="en-US">
                <a:latin typeface="Calibri" charset="0"/>
              </a:rPr>
              <a:t> yields </a:t>
            </a:r>
            <a:r>
              <a:rPr lang="en-US" sz="3000">
                <a:latin typeface="Courier New" charset="0"/>
                <a:cs typeface="Courier New" charset="0"/>
              </a:rPr>
              <a:t>#T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  </a:t>
            </a:r>
            <a:r>
              <a:rPr lang="en-US" sz="3000">
                <a:latin typeface="Courier New" charset="0"/>
                <a:cs typeface="Courier New" charset="0"/>
              </a:rPr>
              <a:t>(EQV? 3.0 3)</a:t>
            </a:r>
            <a:r>
              <a:rPr lang="en-US">
                <a:latin typeface="Courier New" charset="0"/>
                <a:cs typeface="Courier New" charset="0"/>
              </a:rPr>
              <a:t> </a:t>
            </a:r>
            <a:r>
              <a:rPr lang="en-US">
                <a:latin typeface="Calibri" charset="0"/>
              </a:rPr>
              <a:t>yields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  <a:r>
              <a:rPr lang="en-US">
                <a:latin typeface="Calibri" charset="0"/>
              </a:rPr>
              <a:t>  (floats and integers are different)</a:t>
            </a:r>
          </a:p>
          <a:p>
            <a:pPr>
              <a:buFontTx/>
              <a:buNone/>
            </a:pPr>
            <a:endParaRPr lang="en-US">
              <a:latin typeface="Calibri" charset="0"/>
            </a:endParaRP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  <a:cs typeface="Lucida Sans Unicode" charset="0"/>
              </a:rPr>
              <a:t>Copyright © 2012 Addison-Wesley. All rights reserved.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  <a:cs typeface="Lucida Sans Unicode" charset="0"/>
              </a:rPr>
              <a:t>1-</a:t>
            </a:r>
            <a:fld id="{8246CB98-0711-B843-88EB-46A14F210B51}" type="slidenum">
              <a:rPr lang="en-US" sz="1000" b="0">
                <a:latin typeface="Arial" charset="0"/>
                <a:cs typeface="Lucida Sans Unicode" charset="0"/>
              </a:rPr>
              <a:pPr/>
              <a:t>27</a:t>
            </a:fld>
            <a:endParaRPr lang="en-US" sz="1000" b="0"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66AA1F2-3E8F-424B-B4F4-C3F888276194}" type="slidenum">
              <a:rPr lang="en-US" sz="1000" b="0">
                <a:latin typeface="Arial" charset="0"/>
              </a:rPr>
              <a:pPr/>
              <a:t>28</a:t>
            </a:fld>
            <a:endParaRPr lang="en-US" sz="10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Predicate Functions:</a:t>
            </a:r>
            <a:r>
              <a:rPr lang="en-US" sz="3600">
                <a:latin typeface="Lucida Sans Unicode" charset="0"/>
              </a:rPr>
              <a:t> </a:t>
            </a:r>
            <a:r>
              <a:rPr lang="en-US" sz="3600">
                <a:latin typeface="Courier New" charset="0"/>
              </a:rPr>
              <a:t>LIST?</a:t>
            </a:r>
            <a:r>
              <a:rPr lang="en-US" sz="3600">
                <a:latin typeface="Lucida Sans Unicode" charset="0"/>
              </a:rPr>
              <a:t> </a:t>
            </a:r>
            <a:r>
              <a:rPr lang="en-US" sz="3600">
                <a:latin typeface="Calibri" charset="0"/>
              </a:rPr>
              <a:t>and</a:t>
            </a:r>
            <a:r>
              <a:rPr lang="en-US" sz="3600">
                <a:latin typeface="Lucida Sans Unicode" charset="0"/>
              </a:rPr>
              <a:t> </a:t>
            </a:r>
            <a:r>
              <a:rPr lang="en-US" sz="3600">
                <a:latin typeface="Courier New" charset="0"/>
              </a:rPr>
              <a:t>NULL?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marL="280988" indent="-280988" eaLnBrk="1" hangingPunct="1">
              <a:defRPr/>
            </a:pPr>
            <a:r>
              <a:rPr lang="en-US" sz="3000" dirty="0">
                <a:latin typeface="Courier New"/>
                <a:cs typeface="Courier New"/>
              </a:rPr>
              <a:t>LIST?</a:t>
            </a:r>
            <a:r>
              <a:rPr lang="en-US" dirty="0">
                <a:latin typeface="Calibri" charset="0"/>
              </a:rPr>
              <a:t> takes one parameter; it returns </a:t>
            </a:r>
            <a:r>
              <a:rPr lang="en-US" sz="3000" dirty="0">
                <a:latin typeface="Courier New"/>
                <a:cs typeface="Courier New"/>
              </a:rPr>
              <a:t>#T</a:t>
            </a:r>
            <a:r>
              <a:rPr lang="en-US" dirty="0">
                <a:latin typeface="Calibri" charset="0"/>
              </a:rPr>
              <a:t> if the parameter is a list; otherwise </a:t>
            </a:r>
            <a:r>
              <a:rPr lang="en-US" sz="3000" dirty="0">
                <a:latin typeface="Courier New"/>
                <a:cs typeface="Courier New"/>
              </a:rPr>
              <a:t>#F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alibri" charset="0"/>
              </a:rPr>
              <a:t>	</a:t>
            </a:r>
            <a:r>
              <a:rPr lang="en-US" sz="3000" dirty="0" smtClean="0">
                <a:latin typeface="Courier New"/>
                <a:cs typeface="Courier New"/>
              </a:rPr>
              <a:t>(LIST? '()) </a:t>
            </a:r>
            <a:r>
              <a:rPr lang="en-US" dirty="0" smtClean="0"/>
              <a:t>yields</a:t>
            </a:r>
            <a:r>
              <a:rPr lang="en-US" sz="3000" dirty="0" smtClean="0">
                <a:latin typeface="Courier New"/>
                <a:cs typeface="Courier New"/>
              </a:rPr>
              <a:t> #T</a:t>
            </a:r>
            <a:endParaRPr lang="en-US" sz="3000" dirty="0">
              <a:latin typeface="Courier New"/>
              <a:cs typeface="Courier New"/>
            </a:endParaRPr>
          </a:p>
          <a:p>
            <a:pPr marL="280988" indent="-280988" eaLnBrk="1" hangingPunct="1">
              <a:defRPr/>
            </a:pPr>
            <a:r>
              <a:rPr lang="en-US" sz="3000" dirty="0">
                <a:latin typeface="Courier New"/>
                <a:cs typeface="Courier New"/>
              </a:rPr>
              <a:t>NULL?</a:t>
            </a:r>
            <a:r>
              <a:rPr lang="en-US" dirty="0">
                <a:latin typeface="Calibri" charset="0"/>
              </a:rPr>
              <a:t> takes one parameter; it returns </a:t>
            </a:r>
            <a:r>
              <a:rPr lang="en-US" sz="3000" dirty="0">
                <a:latin typeface="Courier New"/>
                <a:cs typeface="Courier New"/>
              </a:rPr>
              <a:t>#T</a:t>
            </a:r>
            <a:r>
              <a:rPr lang="en-US" dirty="0">
                <a:latin typeface="Calibri" charset="0"/>
              </a:rPr>
              <a:t> if the parameter is the empty list; otherwise </a:t>
            </a:r>
            <a:r>
              <a:rPr lang="en-US" sz="3000" dirty="0">
                <a:latin typeface="Courier New"/>
                <a:cs typeface="Courier New"/>
              </a:rPr>
              <a:t>#F</a:t>
            </a:r>
          </a:p>
          <a:p>
            <a:pPr marL="909638" lvl="1" indent="-390525" eaLnBrk="1" hangingPunct="1">
              <a:defRPr/>
            </a:pPr>
            <a:r>
              <a:rPr lang="en-US" dirty="0">
                <a:latin typeface="Calibri" charset="0"/>
              </a:rPr>
              <a:t>Note that </a:t>
            </a:r>
            <a:r>
              <a:rPr lang="en-US" dirty="0">
                <a:latin typeface="Courier New"/>
                <a:cs typeface="Courier New"/>
              </a:rPr>
              <a:t>NULL?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returns </a:t>
            </a:r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>
                <a:latin typeface="Calibri" charset="0"/>
              </a:rPr>
              <a:t> if the parameter </a:t>
            </a:r>
            <a:r>
              <a:rPr lang="en-US" dirty="0" smtClean="0">
                <a:latin typeface="Calibri" charset="0"/>
              </a:rPr>
              <a:t>is 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909638" lvl="1" indent="-390525" eaLnBrk="1" hangingPunct="1">
              <a:defRPr/>
            </a:pPr>
            <a:r>
              <a:rPr lang="en-US" dirty="0"/>
              <a:t>e</a:t>
            </a:r>
            <a:r>
              <a:rPr lang="en-US" dirty="0" smtClean="0"/>
              <a:t>.g.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 charset="0"/>
                <a:cs typeface="Lucida Sans Unicode" charset="0"/>
              </a:rPr>
              <a:t>(NULL? '(()))</a:t>
            </a:r>
            <a:r>
              <a:rPr lang="en-US" dirty="0" smtClean="0">
                <a:latin typeface="Lucida Sans Unicode" charset="0"/>
                <a:cs typeface="Courier New" charset="0"/>
              </a:rPr>
              <a:t> yields </a:t>
            </a:r>
            <a:r>
              <a:rPr lang="en-US" dirty="0" smtClean="0">
                <a:latin typeface="Courier New" charset="0"/>
                <a:cs typeface="Lucida Sans Unicode" charset="0"/>
              </a:rPr>
              <a:t>#F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8F8797A-903C-0740-BB28-C6A6995569D5}" type="slidenum">
              <a:rPr lang="en-US" sz="1000" b="0">
                <a:latin typeface="Arial" charset="0"/>
              </a:rPr>
              <a:pPr/>
              <a:t>29</a:t>
            </a:fld>
            <a:endParaRPr lang="en-US" sz="1000" b="0"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Scheme Function: </a:t>
            </a:r>
            <a:r>
              <a:rPr lang="en-US">
                <a:latin typeface="Courier New" charset="0"/>
              </a:rPr>
              <a:t>member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latin typeface="Courier New" charset="0"/>
                <a:cs typeface="Courier New" charset="0"/>
              </a:rPr>
              <a:t>member</a:t>
            </a:r>
            <a:r>
              <a:rPr lang="en-US">
                <a:latin typeface="Calibri" charset="0"/>
              </a:rPr>
              <a:t> takes an atom and a simple list; returns </a:t>
            </a:r>
            <a:r>
              <a:rPr lang="en-US" sz="3000">
                <a:latin typeface="Courier New" charset="0"/>
                <a:cs typeface="Courier New" charset="0"/>
              </a:rPr>
              <a:t>#T</a:t>
            </a:r>
            <a:r>
              <a:rPr lang="en-US">
                <a:latin typeface="Calibri" charset="0"/>
              </a:rPr>
              <a:t> if the atom is in the list; </a:t>
            </a:r>
            <a:r>
              <a:rPr lang="en-US" sz="3000">
                <a:latin typeface="Courier New" charset="0"/>
                <a:cs typeface="Courier New" charset="0"/>
              </a:rPr>
              <a:t>#F</a:t>
            </a:r>
            <a:r>
              <a:rPr lang="en-US">
                <a:latin typeface="Calibri" charset="0"/>
              </a:rPr>
              <a:t> otherwise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(</a:t>
            </a:r>
            <a:r>
              <a:rPr lang="en-US" sz="2800">
                <a:latin typeface="Courier New" charset="0"/>
                <a:cs typeface="Courier New" charset="0"/>
              </a:rPr>
              <a:t>DEFINE (member atm lis)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((NULL? lis)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((EQ? atm (CAR lis)) #T)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	((ELSE (member atm (CDR lis)))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Courier New" charset="0"/>
                <a:cs typeface="Courier New" charset="0"/>
              </a:rPr>
              <a:t>	))  </a:t>
            </a:r>
            <a:r>
              <a:rPr lang="en-US">
                <a:latin typeface="Calibri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CA17ACA-D87B-734C-919F-4635F37839F6}" type="slidenum">
              <a:rPr lang="en-US" sz="1000" b="0">
                <a:latin typeface="Arial" charset="0"/>
              </a:rPr>
              <a:pPr/>
              <a:t>3</a:t>
            </a:fld>
            <a:endParaRPr lang="en-US" sz="1000" b="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Mathematical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mathematical function is a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mapping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of members of one set, called the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domain set</a:t>
            </a:r>
            <a:r>
              <a:rPr lang="en-US">
                <a:latin typeface="Calibri" charset="0"/>
              </a:rPr>
              <a:t>, to another set, called the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range set</a:t>
            </a:r>
          </a:p>
          <a:p>
            <a:pPr eaLnBrk="1" hangingPunct="1"/>
            <a:r>
              <a:rPr lang="en-US">
                <a:latin typeface="Calibri" charset="0"/>
              </a:rPr>
              <a:t>In math functions, the evaluation order is controlled by recursion</a:t>
            </a:r>
          </a:p>
          <a:p>
            <a:pPr eaLnBrk="1" hangingPunct="1"/>
            <a:r>
              <a:rPr lang="en-US">
                <a:latin typeface="Calibri" charset="0"/>
              </a:rPr>
              <a:t>They don’</a:t>
            </a:r>
            <a:r>
              <a:rPr lang="en-US" altLang="ja-JP">
                <a:latin typeface="Calibri" charset="0"/>
              </a:rPr>
              <a:t>t have side effects: same value given the same arguments</a:t>
            </a:r>
          </a:p>
          <a:p>
            <a:pPr eaLnBrk="1" hangingPunct="1"/>
            <a:endParaRPr lang="en-US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5672879-768B-8D4C-8C76-55F5256FC449}" type="slidenum">
              <a:rPr lang="en-US" sz="1000" b="0">
                <a:latin typeface="Arial" charset="0"/>
              </a:rPr>
              <a:pPr/>
              <a:t>30</a:t>
            </a:fld>
            <a:endParaRPr lang="en-US" sz="1000" b="0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Example Scheme Function: </a:t>
            </a:r>
            <a:r>
              <a:rPr lang="en-US" sz="4000">
                <a:latin typeface="Courier New" charset="0"/>
              </a:rPr>
              <a:t>equalsimp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00600"/>
          </a:xfrm>
        </p:spPr>
        <p:txBody>
          <a:bodyPr/>
          <a:lstStyle/>
          <a:p>
            <a:pPr eaLnBrk="1" hangingPunct="1"/>
            <a:r>
              <a:rPr lang="en-US" sz="2800">
                <a:latin typeface="Courier New" charset="0"/>
                <a:cs typeface="Courier New" charset="0"/>
              </a:rPr>
              <a:t>equalsimp</a:t>
            </a:r>
            <a:r>
              <a:rPr lang="en-US" sz="2800">
                <a:latin typeface="Calibri" charset="0"/>
              </a:rPr>
              <a:t> takes two simple lists as parameters; returns </a:t>
            </a:r>
            <a:r>
              <a:rPr lang="en-US" sz="2800">
                <a:latin typeface="Courier New" charset="0"/>
                <a:cs typeface="Courier New" charset="0"/>
              </a:rPr>
              <a:t>#T</a:t>
            </a:r>
            <a:r>
              <a:rPr lang="en-US" sz="2800">
                <a:latin typeface="Calibri" charset="0"/>
              </a:rPr>
              <a:t> if the two simple lists are equal; </a:t>
            </a:r>
            <a:r>
              <a:rPr lang="en-US" sz="2800">
                <a:latin typeface="Courier New" charset="0"/>
                <a:cs typeface="Courier New" charset="0"/>
              </a:rPr>
              <a:t>#F</a:t>
            </a:r>
            <a:r>
              <a:rPr lang="en-US" sz="2800">
                <a:latin typeface="Calibri" charset="0"/>
              </a:rPr>
              <a:t> otherwise</a:t>
            </a:r>
            <a:endParaRPr lang="en-US" sz="2400">
              <a:latin typeface="Calibri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Calibri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(DEFINE (equalsimp lis1 lis2)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(COND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((NULL? lis1) (NULL? lis2))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((NULL? lis2) #F)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((EQ? (CAR lis1) (CAR lis2))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	(equalsimp(CDR lis1)(CDR lis2)))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(ELSE #F)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9F7D594B-4650-E94A-B8FB-1464FB3F88FE}" type="slidenum">
              <a:rPr lang="en-US" sz="1000" b="0">
                <a:latin typeface="Arial" charset="0"/>
              </a:rPr>
              <a:pPr/>
              <a:t>31</a:t>
            </a:fld>
            <a:endParaRPr lang="en-US" sz="1000" b="0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Example Scheme Function: </a:t>
            </a:r>
            <a:r>
              <a:rPr lang="en-US" sz="4000">
                <a:latin typeface="Courier New" charset="0"/>
              </a:rPr>
              <a:t>equal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Courier New" charset="0"/>
              </a:rPr>
              <a:t>equal</a:t>
            </a:r>
            <a:r>
              <a:rPr lang="en-US" sz="2800">
                <a:latin typeface="Lucida Sans Unicode" charset="0"/>
              </a:rPr>
              <a:t> </a:t>
            </a:r>
            <a:r>
              <a:rPr lang="en-US" sz="2800">
                <a:latin typeface="Calibri" charset="0"/>
              </a:rPr>
              <a:t>takes two general lists as parameters;  returns</a:t>
            </a:r>
            <a:r>
              <a:rPr lang="en-US" sz="2800">
                <a:latin typeface="Lucida Sans Unicode" charset="0"/>
              </a:rPr>
              <a:t> </a:t>
            </a:r>
            <a:r>
              <a:rPr lang="en-US" sz="2800">
                <a:latin typeface="Courier New" charset="0"/>
              </a:rPr>
              <a:t>#T</a:t>
            </a:r>
            <a:r>
              <a:rPr lang="en-US" sz="2800">
                <a:latin typeface="Lucida Sans Unicode" charset="0"/>
              </a:rPr>
              <a:t> </a:t>
            </a:r>
            <a:r>
              <a:rPr lang="en-US" sz="2800">
                <a:latin typeface="Calibri" charset="0"/>
              </a:rPr>
              <a:t>if the two lists are equal;</a:t>
            </a:r>
            <a:r>
              <a:rPr lang="en-US" sz="2800">
                <a:latin typeface="Lucida Sans Unicode" charset="0"/>
              </a:rPr>
              <a:t> </a:t>
            </a:r>
            <a:r>
              <a:rPr lang="en-US" sz="2800">
                <a:latin typeface="Courier New" charset="0"/>
              </a:rPr>
              <a:t>#F </a:t>
            </a:r>
            <a:r>
              <a:rPr lang="en-US" sz="2800">
                <a:latin typeface="Calibri" charset="0"/>
              </a:rPr>
              <a:t>otherwise</a:t>
            </a: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(DEFINE (equal lis1 lis2)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	((NOT (LIST? lis1))(EQ? lis1 lis2))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	((NOT (LIST? lis2))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	((NULL? lis1) (NULL? lis2))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	((NULL? lis2)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	((equal (CAR lis1) (CAR lis2))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		(equal (CDR lis1) (CDR lis2)))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	(ELSE #F)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44A60A72-27A4-524F-B84C-B0B07F3E995A}" type="slidenum">
              <a:rPr lang="en-US" sz="1000" b="0">
                <a:latin typeface="Arial" charset="0"/>
              </a:rPr>
              <a:pPr/>
              <a:t>32</a:t>
            </a:fld>
            <a:endParaRPr lang="en-US" sz="1000" b="0">
              <a:latin typeface="Arial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Scheme Function: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ourier New" charset="0"/>
              </a:rPr>
              <a:t>append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Courier New" charset="0"/>
              </a:rPr>
              <a:t>append</a:t>
            </a:r>
            <a:r>
              <a:rPr lang="en-US" sz="2400" dirty="0">
                <a:latin typeface="Lucida Sans Unicode" charset="0"/>
              </a:rPr>
              <a:t> </a:t>
            </a:r>
            <a:r>
              <a:rPr lang="en-US" sz="2400" dirty="0">
                <a:latin typeface="Calibri" charset="0"/>
              </a:rPr>
              <a:t>takes two lists as parameters; returns the first parameter list with the elements of the second parameter list appended at the end</a:t>
            </a:r>
            <a:endParaRPr lang="en-US" sz="2000" dirty="0">
              <a:latin typeface="Calibri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(DEFINE (append lis1 lis2)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  (COND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	((NULL? lis1) lis2)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	(ELSE (CONS (CAR lis1)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			  (append (CDR lis1) lis2)))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	)</a:t>
            </a:r>
            <a:r>
              <a:rPr lang="en-US" sz="2000" dirty="0" smtClean="0">
                <a:latin typeface="Courier New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/>
              <a:t>(append '(A B) '(C D R)) returns (A B C D R)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(append '((A B) C) '(D (E F))) returns ((A B) C D (E F))</a:t>
            </a:r>
            <a:endParaRPr lang="en-US" sz="2000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A6690C0-7848-0C49-BCE4-9A563D8CCF85}" type="slidenum">
              <a:rPr lang="en-US" sz="1000" b="0">
                <a:latin typeface="Arial" charset="0"/>
              </a:rPr>
              <a:pPr/>
              <a:t>33</a:t>
            </a:fld>
            <a:endParaRPr lang="en-US" sz="1000" b="0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 Scheme Function: </a:t>
            </a:r>
            <a:r>
              <a:rPr lang="en-US">
                <a:latin typeface="Courier New" charset="0"/>
              </a:rPr>
              <a:t>LET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876800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General form: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</a:rPr>
              <a:t>	(LET (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</a:rPr>
              <a:t>		(name_1 expression_1)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</a:rPr>
              <a:t>		(name_2 expression_2)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</a:rPr>
              <a:t>		(name_n expression_n))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</a:rPr>
              <a:t>		body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charset="0"/>
              </a:rPr>
              <a:t>	)</a:t>
            </a:r>
          </a:p>
          <a:p>
            <a:pPr eaLnBrk="1" hangingPunct="1"/>
            <a:r>
              <a:rPr lang="en-US" sz="2800">
                <a:latin typeface="Calibri" charset="0"/>
              </a:rPr>
              <a:t>Evaluate all expressions, then bind the values to the names; evaluate the body</a:t>
            </a:r>
            <a:endParaRPr lang="en-US" sz="24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20664FA1-BF15-044C-B843-389C395AF155}" type="slidenum">
              <a:rPr lang="en-US" sz="1000" b="0">
                <a:latin typeface="Arial" charset="0"/>
              </a:rPr>
              <a:pPr/>
              <a:t>34</a:t>
            </a:fld>
            <a:endParaRPr lang="en-US" sz="1000" b="0">
              <a:latin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charset="0"/>
              </a:rPr>
              <a:t>LET</a:t>
            </a:r>
            <a:r>
              <a:rPr lang="en-US">
                <a:latin typeface="Lucida Sans Unicode" charset="0"/>
              </a:rPr>
              <a:t> </a:t>
            </a:r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(DEFINE (quadratic_roots a b 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(LET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  (root_part_over_2a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	(/ (SQRT (- (* b b) (* 4 a c)))(* 2 a)))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  (minus_b_over_2a (/ (- 0 b) (* 2 a)))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(DISPLAY (+ minus_b_over_2a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(NEWLINE)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	(DISPLAY (- minus_b_over_2a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>
                <a:latin typeface="Courier New" charset="0"/>
                <a:ea typeface="MS Mincho" charset="0"/>
                <a:cs typeface="MS Mincho" charset="0"/>
              </a:rPr>
              <a:t>))</a:t>
            </a:r>
            <a:endParaRPr lang="en-US" sz="220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Tail Recursion in Scheme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876800"/>
          </a:xfrm>
        </p:spPr>
        <p:txBody>
          <a:bodyPr/>
          <a:lstStyle/>
          <a:p>
            <a:r>
              <a:rPr lang="en-US">
                <a:latin typeface="Calibri" charset="0"/>
              </a:rPr>
              <a:t>Definition: A function is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tail recursive</a:t>
            </a:r>
            <a:r>
              <a:rPr lang="en-US" i="1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if its recursive call is the last operation in the function</a:t>
            </a:r>
          </a:p>
          <a:p>
            <a:r>
              <a:rPr lang="en-US">
                <a:latin typeface="Calibri" charset="0"/>
              </a:rPr>
              <a:t>A tail recursive function can be automatically converted by a compiler to use iteration, making it faster</a:t>
            </a:r>
          </a:p>
          <a:p>
            <a:r>
              <a:rPr lang="en-US">
                <a:latin typeface="Calibri" charset="0"/>
              </a:rPr>
              <a:t>Scheme language definition requires that its language systems convert all tail recursive functions to use iteration</a:t>
            </a:r>
          </a:p>
        </p:txBody>
      </p:sp>
      <p:sp>
        <p:nvSpPr>
          <p:cNvPr id="808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E4FC5B04-6737-8245-91CF-4FD7870581CD}" type="slidenum">
              <a:rPr lang="en-US" sz="1000" b="0">
                <a:latin typeface="Arial" charset="0"/>
              </a:rPr>
              <a:pPr/>
              <a:t>35</a:t>
            </a:fld>
            <a:endParaRPr 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Tail Recursion in Scheme (cont’d.)</a:t>
            </a:r>
            <a:endParaRPr lang="en-US" sz="2400">
              <a:latin typeface="Calibri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r>
              <a:rPr lang="en-US" sz="2800">
                <a:latin typeface="Calibri" charset="0"/>
              </a:rPr>
              <a:t>Example of rewriting a function to make it tail recursive, using helper a function</a:t>
            </a:r>
          </a:p>
          <a:p>
            <a:pPr>
              <a:buFontTx/>
              <a:buNone/>
            </a:pPr>
            <a:r>
              <a:rPr lang="en-US" sz="3600">
                <a:latin typeface="Calibri" charset="0"/>
              </a:rPr>
              <a:t>   </a:t>
            </a:r>
            <a:r>
              <a:rPr lang="en-US" sz="2400">
                <a:latin typeface="Calibri" charset="0"/>
              </a:rPr>
              <a:t>Original:</a:t>
            </a:r>
            <a:r>
              <a:rPr lang="en-US" sz="3600">
                <a:latin typeface="Calibri" charset="0"/>
              </a:rPr>
              <a:t>   </a:t>
            </a:r>
            <a:r>
              <a:rPr lang="en-US" sz="3600">
                <a:latin typeface="Lucida Sans Unicode" charset="0"/>
              </a:rPr>
              <a:t>      </a:t>
            </a:r>
            <a:r>
              <a:rPr lang="en-US" sz="1800">
                <a:latin typeface="Courier New" charset="0"/>
                <a:cs typeface="Courier New" charset="0"/>
              </a:rPr>
              <a:t>(DEFINE (factorial n)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  (IF (= n 0)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     1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     (* n (factorial (- n 1)))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))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</a:t>
            </a:r>
            <a:r>
              <a:rPr lang="en-US" sz="2400">
                <a:latin typeface="Calibri" charset="0"/>
              </a:rPr>
              <a:t>Tail recursive:</a:t>
            </a:r>
            <a:r>
              <a:rPr lang="en-US" sz="1800">
                <a:latin typeface="Courier New" charset="0"/>
                <a:cs typeface="Courier New" charset="0"/>
              </a:rPr>
              <a:t>  (DEFINE (facthelper n factpartial)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  (IF (= n 0)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     factpartial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     facthelper((- n 1) (* n factpartial)))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))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(DEFINE (factorial n)</a:t>
            </a:r>
          </a:p>
          <a:p>
            <a:pPr>
              <a:buFontTx/>
              <a:buNone/>
            </a:pPr>
            <a:r>
              <a:rPr lang="en-US" sz="1800">
                <a:latin typeface="Courier New" charset="0"/>
                <a:cs typeface="Courier New" charset="0"/>
              </a:rPr>
              <a:t>                      (facthelper n 1))</a:t>
            </a:r>
            <a:endParaRPr lang="en-US" sz="3600">
              <a:latin typeface="Lucida Sans Unicode" charset="0"/>
            </a:endParaRPr>
          </a:p>
        </p:txBody>
      </p:sp>
      <p:sp>
        <p:nvSpPr>
          <p:cNvPr id="819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0B74738-A402-7948-8071-ADBB55F96B85}" type="slidenum">
              <a:rPr lang="en-US" sz="1000" b="0">
                <a:latin typeface="Arial" charset="0"/>
              </a:rPr>
              <a:pPr/>
              <a:t>36</a:t>
            </a:fld>
            <a:endParaRPr 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DE50F54F-FADE-8F4B-8A32-553B57FCDF26}" type="slidenum">
              <a:rPr lang="en-US" sz="1000" b="0">
                <a:latin typeface="Arial" charset="0"/>
              </a:rPr>
              <a:pPr/>
              <a:t>37</a:t>
            </a:fld>
            <a:endParaRPr lang="en-US" sz="1000" b="0">
              <a:latin typeface="Arial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Functional Form  - Composition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1143000"/>
            <a:ext cx="9296400" cy="4876800"/>
          </a:xfrm>
        </p:spPr>
        <p:txBody>
          <a:bodyPr/>
          <a:lstStyle/>
          <a:p>
            <a:pPr lvl="1" eaLnBrk="1" hangingPunct="1"/>
            <a:r>
              <a:rPr lang="en-US" sz="2400">
                <a:latin typeface="Calibri" charset="0"/>
                <a:cs typeface="Lucida Sans Unicode" charset="0"/>
              </a:rPr>
              <a:t>If</a:t>
            </a:r>
            <a:r>
              <a:rPr lang="en-US" sz="2400">
                <a:latin typeface="Lucida Sans Unicode" charset="0"/>
                <a:cs typeface="Lucida Sans Unicode" charset="0"/>
              </a:rPr>
              <a:t> </a:t>
            </a:r>
            <a:r>
              <a:rPr lang="en-US" sz="2400">
                <a:latin typeface="Courier New" charset="0"/>
                <a:cs typeface="Courier New" charset="0"/>
              </a:rPr>
              <a:t>h</a:t>
            </a:r>
            <a:r>
              <a:rPr lang="en-US" sz="2400">
                <a:latin typeface="Calibri" charset="0"/>
                <a:cs typeface="Lucida Sans Unicode" charset="0"/>
              </a:rPr>
              <a:t> is the composition of</a:t>
            </a:r>
            <a:r>
              <a:rPr lang="en-US" sz="2400">
                <a:latin typeface="Lucida Sans Unicode" charset="0"/>
                <a:cs typeface="Lucida Sans Unicode" charset="0"/>
              </a:rPr>
              <a:t> </a:t>
            </a:r>
            <a:r>
              <a:rPr lang="en-US" sz="2400">
                <a:latin typeface="Courier New" charset="0"/>
                <a:cs typeface="Courier New" charset="0"/>
              </a:rPr>
              <a:t>f</a:t>
            </a:r>
            <a:r>
              <a:rPr lang="en-US" sz="2400">
                <a:latin typeface="Lucida Sans Unicode" charset="0"/>
                <a:cs typeface="Lucida Sans Unicode" charset="0"/>
              </a:rPr>
              <a:t> and </a:t>
            </a:r>
            <a:r>
              <a:rPr lang="en-US" sz="2400">
                <a:latin typeface="Courier New" charset="0"/>
                <a:cs typeface="Courier New" charset="0"/>
              </a:rPr>
              <a:t>g</a:t>
            </a:r>
            <a:r>
              <a:rPr lang="en-US" sz="2400">
                <a:latin typeface="Lucida Sans Unicode" charset="0"/>
                <a:cs typeface="Lucida Sans Unicode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h(x) = f(g(x))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cs typeface="Lucida Sans Unicode" charset="0"/>
              </a:rPr>
              <a:t>  (DEFINE (g x) (* 3 x))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cs typeface="Lucida Sans Unicode" charset="0"/>
              </a:rPr>
              <a:t>  (DEFINE (f x) (+ 2 x))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cs typeface="Lucida Sans Unicode" charset="0"/>
              </a:rPr>
              <a:t>  (DEFINE h x) (+ 2 (* 3 x)))</a:t>
            </a:r>
            <a:r>
              <a:rPr lang="en-US" sz="2400">
                <a:latin typeface="Lucida Sans Unicode" charset="0"/>
                <a:cs typeface="Lucida Sans Unicode" charset="0"/>
              </a:rPr>
              <a:t>  </a:t>
            </a:r>
            <a:r>
              <a:rPr lang="en-US" sz="2400">
                <a:latin typeface="Calibri" charset="0"/>
                <a:cs typeface="Lucida Sans Unicode" charset="0"/>
              </a:rPr>
              <a:t>(The composition)</a:t>
            </a:r>
          </a:p>
          <a:p>
            <a:pPr lvl="1" eaLnBrk="1" hangingPunct="1">
              <a:buFontTx/>
              <a:buNone/>
            </a:pPr>
            <a:endParaRPr lang="en-US" sz="1000">
              <a:latin typeface="Calibri" charset="0"/>
              <a:cs typeface="Lucida Sans Unicode" charset="0"/>
            </a:endParaRPr>
          </a:p>
          <a:p>
            <a:pPr lvl="1" eaLnBrk="1" hangingPunct="1"/>
            <a:r>
              <a:rPr lang="en-US" sz="2400">
                <a:latin typeface="Calibri" charset="0"/>
                <a:cs typeface="Lucida Sans Unicode" charset="0"/>
              </a:rPr>
              <a:t>In Scheme, the functional composition function</a:t>
            </a:r>
            <a:r>
              <a:rPr lang="en-US" sz="2400">
                <a:latin typeface="Lucida Sans Unicode" charset="0"/>
                <a:cs typeface="Lucida Sans Unicode" charset="0"/>
              </a:rPr>
              <a:t> </a:t>
            </a:r>
            <a:r>
              <a:rPr lang="en-US" sz="2400">
                <a:latin typeface="Courier New" charset="0"/>
                <a:cs typeface="Courier New" charset="0"/>
              </a:rPr>
              <a:t>compose</a:t>
            </a:r>
            <a:r>
              <a:rPr lang="en-US" sz="2400">
                <a:latin typeface="Lucida Sans Unicode" charset="0"/>
                <a:cs typeface="Lucida Sans Unicode" charset="0"/>
              </a:rPr>
              <a:t> </a:t>
            </a:r>
            <a:r>
              <a:rPr lang="en-US" sz="2400">
                <a:latin typeface="Calibri" charset="0"/>
                <a:cs typeface="Lucida Sans Unicode" charset="0"/>
              </a:rPr>
              <a:t>can be written: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Lucida Sans Unicode" charset="0"/>
                <a:cs typeface="Lucida Sans Unicode" charset="0"/>
              </a:rPr>
              <a:t>   </a:t>
            </a:r>
            <a:r>
              <a:rPr lang="en-US" sz="2400">
                <a:latin typeface="Courier New" charset="0"/>
                <a:cs typeface="Courier New" charset="0"/>
              </a:rPr>
              <a:t>(DEFINE (compose f g) (LAMBDA (x) (f (g x))))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  ((compose CAR CDR) '((a b) c d))</a:t>
            </a:r>
            <a:r>
              <a:rPr lang="en-US" sz="2400">
                <a:latin typeface="Lucida Sans Unicode" charset="0"/>
                <a:cs typeface="Courier New" charset="0"/>
              </a:rPr>
              <a:t> </a:t>
            </a:r>
            <a:r>
              <a:rPr lang="en-US" sz="2400">
                <a:latin typeface="Calibri" charset="0"/>
              </a:rPr>
              <a:t>yields</a:t>
            </a:r>
            <a:r>
              <a:rPr lang="en-US" sz="2400">
                <a:latin typeface="Lucida Sans Unicode" charset="0"/>
                <a:cs typeface="Courier New" charset="0"/>
              </a:rPr>
              <a:t> </a:t>
            </a:r>
            <a:r>
              <a:rPr lang="en-US" sz="2400">
                <a:latin typeface="Courier New" charset="0"/>
                <a:cs typeface="Courier New" charset="0"/>
              </a:rPr>
              <a:t>c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   (DEFINE (third a_list)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((compose CAR (compose CDR CDR)) a_list))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</a:t>
            </a:r>
            <a:r>
              <a:rPr lang="en-US" sz="2400">
                <a:latin typeface="Calibri" charset="0"/>
                <a:cs typeface="Lucida Sans Unicode" charset="0"/>
              </a:rPr>
              <a:t>is equivalent to</a:t>
            </a:r>
            <a:r>
              <a:rPr lang="en-US" sz="2400">
                <a:latin typeface="Lucida Sans Unicode" charset="0"/>
                <a:cs typeface="Lucida Sans Unicode" charset="0"/>
              </a:rPr>
              <a:t> </a:t>
            </a:r>
            <a:r>
              <a:rPr lang="en-US" sz="2400">
                <a:latin typeface="Courier New" charset="0"/>
                <a:cs typeface="Courier New" charset="0"/>
              </a:rPr>
              <a:t>CADDR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C1258B91-5EAF-C144-8C74-F2FE688951B0}" type="slidenum">
              <a:rPr lang="en-US" sz="1000" b="0">
                <a:latin typeface="Arial" charset="0"/>
              </a:rPr>
              <a:pPr/>
              <a:t>38</a:t>
            </a:fld>
            <a:endParaRPr lang="en-US" sz="1000" b="0">
              <a:latin typeface="Arial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Functional Form – Apply-to-All 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Apply to All - one form in Scheme is </a:t>
            </a:r>
            <a:r>
              <a:rPr lang="en-US" sz="3000">
                <a:latin typeface="Courier New" charset="0"/>
                <a:cs typeface="Courier New" charset="0"/>
              </a:rPr>
              <a:t>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Applies the given function to all elements of the given list;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alibri" charset="0"/>
              </a:rPr>
              <a:t>	</a:t>
            </a:r>
            <a:r>
              <a:rPr lang="en-US" sz="2200">
                <a:latin typeface="Courier New" charset="0"/>
                <a:cs typeface="Courier New" charset="0"/>
              </a:rPr>
              <a:t>(DEFINE (map fun lis)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cs typeface="Courier New" charset="0"/>
              </a:rPr>
              <a:t>	  (COND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cs typeface="Courier New" charset="0"/>
              </a:rPr>
              <a:t>	    ((NULL? lis) ())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cs typeface="Courier New" charset="0"/>
              </a:rPr>
              <a:t>	    (ELSE (CONS (fun (CAR lis))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   (map fun (CDR lis))))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cs typeface="Courier New" charset="0"/>
              </a:rPr>
              <a:t>	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Courier New" charset="0"/>
                <a:cs typeface="Lucida Sans Unicode" charset="0"/>
              </a:rPr>
              <a:t>(map (LAMBDA (num) (* num num num)) </a:t>
            </a:r>
            <a:r>
              <a:rPr lang="en-US" sz="2200">
                <a:latin typeface="Courier New" charset="0"/>
                <a:cs typeface="Courier New" charset="0"/>
              </a:rPr>
              <a:t>'</a:t>
            </a:r>
            <a:r>
              <a:rPr lang="en-US" sz="2200">
                <a:latin typeface="Courier New" charset="0"/>
                <a:cs typeface="Lucida Sans Unicode" charset="0"/>
              </a:rPr>
              <a:t>(3 4 2 6))</a:t>
            </a:r>
            <a:r>
              <a:rPr lang="en-US" sz="2000">
                <a:latin typeface="Lucida Sans Unicode" charset="0"/>
                <a:cs typeface="Lucida Sans Unicode" charset="0"/>
              </a:rPr>
              <a:t> </a:t>
            </a:r>
            <a:r>
              <a:rPr lang="en-US" sz="2400">
                <a:latin typeface="Calibri" charset="0"/>
                <a:cs typeface="Lucida Sans Unicode" charset="0"/>
              </a:rPr>
              <a:t>yields</a:t>
            </a:r>
            <a:r>
              <a:rPr lang="en-US" sz="2000">
                <a:latin typeface="Lucida Sans Unicode" charset="0"/>
                <a:cs typeface="Lucida Sans Unicode" charset="0"/>
              </a:rPr>
              <a:t> </a:t>
            </a:r>
            <a:r>
              <a:rPr lang="en-US" sz="2200">
                <a:latin typeface="Courier New" charset="0"/>
                <a:cs typeface="Lucida Sans Unicode" charset="0"/>
              </a:rPr>
              <a:t>(27 64 8 216)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1079F52A-691D-0D42-B38F-4525A83270E9}" type="slidenum">
              <a:rPr lang="en-US" sz="1000" b="0">
                <a:latin typeface="Arial" charset="0"/>
              </a:rPr>
              <a:pPr/>
              <a:t>39</a:t>
            </a:fld>
            <a:endParaRPr lang="en-US" sz="1000" b="0">
              <a:latin typeface="Arial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Functions That Build Code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cs typeface="Courier New" charset="0"/>
              </a:rPr>
              <a:t>It is possible in Scheme to define a function that builds Scheme code and requests its interpretation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cs typeface="Courier New" charset="0"/>
              </a:rPr>
              <a:t>This is possible because the interpreter is a user-available function, </a:t>
            </a:r>
            <a:r>
              <a:rPr lang="en-US" sz="3000">
                <a:latin typeface="Courier New" charset="0"/>
                <a:cs typeface="Courier New" charset="0"/>
              </a:rPr>
              <a:t>EVAL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latin typeface="Calibri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7632D788-F0CB-6F4D-9699-7DAF816C3AFA}" type="slidenum">
              <a:rPr lang="en-US" sz="1000" b="0">
                <a:latin typeface="Arial" charset="0"/>
              </a:rPr>
              <a:pPr/>
              <a:t>4</a:t>
            </a:fld>
            <a:endParaRPr lang="en-US" sz="1000" b="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Lambda Expressions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Lambda expressions describe nameless functions</a:t>
            </a:r>
          </a:p>
          <a:p>
            <a:pPr eaLnBrk="1" hangingPunct="1"/>
            <a:r>
              <a:rPr lang="en-US" sz="2800">
                <a:latin typeface="Calibri" charset="0"/>
              </a:rPr>
              <a:t>A </a:t>
            </a:r>
            <a:r>
              <a:rPr lang="en-US" sz="2800" i="1">
                <a:solidFill>
                  <a:srgbClr val="3366FF"/>
                </a:solidFill>
                <a:latin typeface="Calibri" charset="0"/>
              </a:rPr>
              <a:t>lambda expression</a:t>
            </a:r>
            <a:r>
              <a:rPr lang="en-US" sz="2800">
                <a:latin typeface="Calibri" charset="0"/>
              </a:rPr>
              <a:t> specifies the parameter(s) and the mapping of a function in the following form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  <a:sym typeface="Symbol" charset="0"/>
              </a:rPr>
              <a:t>	</a:t>
            </a:r>
            <a:r>
              <a:rPr lang="en-US" sz="2800">
                <a:latin typeface="Courier New" charset="0"/>
                <a:cs typeface="Courier New" charset="0"/>
                <a:sym typeface="Symbol" charset="0"/>
              </a:rPr>
              <a:t></a:t>
            </a:r>
            <a:r>
              <a:rPr lang="en-US" sz="2800">
                <a:latin typeface="Courier New" charset="0"/>
                <a:cs typeface="Courier New" charset="0"/>
              </a:rPr>
              <a:t>(x) x * x * x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    for the function  </a:t>
            </a:r>
            <a:r>
              <a:rPr lang="en-US" sz="2800">
                <a:latin typeface="Courier New" charset="0"/>
                <a:cs typeface="Courier New" charset="0"/>
              </a:rPr>
              <a:t>cube (x) = x * x * x</a:t>
            </a:r>
          </a:p>
          <a:p>
            <a:pPr eaLnBrk="1" hangingPunct="1"/>
            <a:r>
              <a:rPr lang="en-US" sz="2800">
                <a:latin typeface="Calibri" charset="0"/>
              </a:rPr>
              <a:t>Lambda expressions are applied to parameter(s) by placing the parameter(s) after the expression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	e.g.,  </a:t>
            </a:r>
            <a:r>
              <a:rPr lang="en-US" sz="2800">
                <a:latin typeface="Courier New" charset="0"/>
                <a:cs typeface="Courier New" charset="0"/>
              </a:rPr>
              <a:t> (</a:t>
            </a:r>
            <a:r>
              <a:rPr lang="en-US" sz="2800">
                <a:latin typeface="Courier New" charset="0"/>
                <a:cs typeface="Courier New" charset="0"/>
                <a:sym typeface="Symbol" charset="0"/>
              </a:rPr>
              <a:t></a:t>
            </a:r>
            <a:r>
              <a:rPr lang="en-US" sz="2800">
                <a:latin typeface="Courier New" charset="0"/>
                <a:cs typeface="Courier New" charset="0"/>
              </a:rPr>
              <a:t>(x) x * x * x)(2)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Calibri" charset="0"/>
              </a:rPr>
              <a:t>	which evaluates to 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BCD1FB37-55A1-2A45-B50A-A47919E221D7}" type="slidenum">
              <a:rPr lang="en-US" sz="1000" b="0">
                <a:latin typeface="Arial" charset="0"/>
              </a:rPr>
              <a:pPr/>
              <a:t>40</a:t>
            </a:fld>
            <a:endParaRPr lang="en-US" sz="1000" b="0">
              <a:latin typeface="Arial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Adding a List of Numbers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((DEFINE (adder lis)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    ((NULL? lis)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    (ELSE (EVAL (CONS '+ lis)))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	))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The parameter is a list of numbers to be added;</a:t>
            </a:r>
            <a:r>
              <a:rPr lang="en-US" sz="2800">
                <a:latin typeface="Lucida Sans Unicode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adder</a:t>
            </a:r>
            <a:r>
              <a:rPr lang="en-US" sz="2800">
                <a:latin typeface="Calibri" charset="0"/>
              </a:rPr>
              <a:t> inserts a + operator and evaluates the resulting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Use </a:t>
            </a:r>
            <a:r>
              <a:rPr lang="en-US" sz="2400">
                <a:latin typeface="Courier New" charset="0"/>
                <a:cs typeface="Courier New" charset="0"/>
              </a:rPr>
              <a:t>CONS</a:t>
            </a:r>
            <a:r>
              <a:rPr lang="en-US" sz="2400">
                <a:latin typeface="Calibri" charset="0"/>
              </a:rPr>
              <a:t> to insert the atom </a:t>
            </a:r>
            <a:r>
              <a:rPr lang="en-US" sz="2400">
                <a:latin typeface="Courier New" charset="0"/>
                <a:cs typeface="Courier New" charset="0"/>
              </a:rPr>
              <a:t>+</a:t>
            </a:r>
            <a:r>
              <a:rPr lang="en-US" sz="2400">
                <a:latin typeface="Calibri" charset="0"/>
              </a:rPr>
              <a:t> into the list of numbers.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Be sure that </a:t>
            </a:r>
            <a:r>
              <a:rPr lang="en-US" sz="2400">
                <a:latin typeface="Courier New" charset="0"/>
                <a:cs typeface="Courier New" charset="0"/>
              </a:rPr>
              <a:t>+</a:t>
            </a:r>
            <a:r>
              <a:rPr lang="en-US" sz="2400">
                <a:latin typeface="Calibri" charset="0"/>
              </a:rPr>
              <a:t> is quoted to prevent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Submit the new list to </a:t>
            </a:r>
            <a:r>
              <a:rPr lang="en-US" sz="2400">
                <a:latin typeface="Courier New" charset="0"/>
                <a:cs typeface="Courier New" charset="0"/>
              </a:rPr>
              <a:t>EVAL </a:t>
            </a:r>
            <a:r>
              <a:rPr lang="en-US" sz="2400">
                <a:latin typeface="Calibri" charset="0"/>
              </a:rPr>
              <a:t>for evaluation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0801F301-9C21-0C41-B175-266E4C8FE217}" type="slidenum">
              <a:rPr lang="en-US" sz="1000" b="0">
                <a:latin typeface="Arial" charset="0"/>
              </a:rPr>
              <a:pPr/>
              <a:t>41</a:t>
            </a:fld>
            <a:endParaRPr lang="en-US" sz="1000" b="0">
              <a:latin typeface="Arial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0"/>
            <a:ext cx="9150350" cy="1143000"/>
          </a:xfrm>
        </p:spPr>
        <p:txBody>
          <a:bodyPr/>
          <a:lstStyle/>
          <a:p>
            <a:pPr eaLnBrk="1" hangingPunct="1"/>
            <a:r>
              <a:rPr lang="en-US" sz="4200">
                <a:latin typeface="Calibri" charset="0"/>
              </a:rPr>
              <a:t>Applications of Functional Languages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LISP is used for artificial intelligence</a:t>
            </a:r>
          </a:p>
          <a:p>
            <a:pPr lvl="1" eaLnBrk="1" hangingPunct="1"/>
            <a:r>
              <a:rPr lang="en-US">
                <a:latin typeface="Calibri" charset="0"/>
              </a:rPr>
              <a:t>Knowledge representation</a:t>
            </a:r>
          </a:p>
          <a:p>
            <a:pPr lvl="1" eaLnBrk="1" hangingPunct="1"/>
            <a:r>
              <a:rPr lang="en-US">
                <a:latin typeface="Calibri" charset="0"/>
              </a:rPr>
              <a:t>Machine learning</a:t>
            </a:r>
          </a:p>
          <a:p>
            <a:pPr lvl="1" eaLnBrk="1" hangingPunct="1"/>
            <a:r>
              <a:rPr lang="en-US">
                <a:latin typeface="Calibri" charset="0"/>
              </a:rPr>
              <a:t>Natural language processing</a:t>
            </a:r>
          </a:p>
          <a:p>
            <a:pPr lvl="1" eaLnBrk="1" hangingPunct="1"/>
            <a:r>
              <a:rPr lang="en-US">
                <a:latin typeface="Calibri" charset="0"/>
              </a:rPr>
              <a:t>Modeling of speech and vision</a:t>
            </a:r>
          </a:p>
          <a:p>
            <a:pPr eaLnBrk="1" hangingPunct="1"/>
            <a:r>
              <a:rPr lang="en-US">
                <a:latin typeface="Calibri" charset="0"/>
              </a:rPr>
              <a:t>Scheme is used to teach introductory programming at some universities</a:t>
            </a:r>
          </a:p>
          <a:p>
            <a:pPr eaLnBrk="1" hangingPunct="1"/>
            <a:r>
              <a:rPr lang="en-US">
                <a:latin typeface="Calibri" charset="0"/>
              </a:rPr>
              <a:t>Support for functional programming is increasingly creeping into imperative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93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FE514368-30FA-CD41-B73B-92C4D42309DC}" type="slidenum">
              <a:rPr lang="en-US" sz="1000" b="0">
                <a:latin typeface="Arial" charset="0"/>
              </a:rPr>
              <a:pPr/>
              <a:t>42</a:t>
            </a:fld>
            <a:endParaRPr lang="en-US" sz="1000" b="0">
              <a:latin typeface="Arial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Comparing Functional and Imperative Languages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Imperative Languages: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Efficient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Complex 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Complex 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cs typeface="Lucida Sans Unicode" charset="0"/>
              </a:rPr>
              <a:t>Concurrency is programmer designed</a:t>
            </a:r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Functional Languages: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Simple 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Simple 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</a:rPr>
              <a:t>Inefficient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alibri" charset="0"/>
                <a:cs typeface="Lucida Sans Unicode" charset="0"/>
              </a:rPr>
              <a:t>Programs can automatically be made concurrent </a:t>
            </a:r>
          </a:p>
          <a:p>
            <a:pPr lvl="1"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A7DBA7A3-DFB7-0C48-ABBF-519D79A16FBD}" type="slidenum">
              <a:rPr lang="en-US" sz="1000" b="0">
                <a:latin typeface="Arial" charset="0"/>
              </a:rPr>
              <a:pPr/>
              <a:t>5</a:t>
            </a:fld>
            <a:endParaRPr lang="en-US" sz="1000" b="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Functional Forms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higher-order function, or </a:t>
            </a:r>
            <a:r>
              <a:rPr lang="en-US" i="1">
                <a:solidFill>
                  <a:srgbClr val="3366FF"/>
                </a:solidFill>
                <a:latin typeface="Calibri" charset="0"/>
              </a:rPr>
              <a:t>functional form</a:t>
            </a:r>
            <a:r>
              <a:rPr lang="en-US">
                <a:latin typeface="Calibri" charset="0"/>
              </a:rPr>
              <a:t>, is one that either takes functions as parameters or yields a function as its result, or both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09121DA9-539E-3145-A7B9-D5A1AE7C4B7E}" type="slidenum">
              <a:rPr lang="en-US" sz="1000" b="0">
                <a:latin typeface="Arial" charset="0"/>
              </a:rPr>
              <a:pPr/>
              <a:t>6</a:t>
            </a:fld>
            <a:endParaRPr lang="en-US" sz="1000" b="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Function Composition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functional form that takes two functions as parameters and yields a function whose value is the first actual parameter function applied to the application of the second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Form:</a:t>
            </a:r>
            <a:r>
              <a:rPr lang="en-US" sz="2800">
                <a:latin typeface="Courier New" charset="0"/>
                <a:cs typeface="Courier New" charset="0"/>
              </a:rPr>
              <a:t> h </a:t>
            </a:r>
            <a:r>
              <a:rPr lang="en-US" sz="28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800">
                <a:latin typeface="Courier New" charset="0"/>
                <a:cs typeface="Courier New" charset="0"/>
              </a:rPr>
              <a:t> f ° g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which means </a:t>
            </a:r>
            <a:r>
              <a:rPr lang="en-US" sz="2800">
                <a:latin typeface="Courier New" charset="0"/>
                <a:cs typeface="Courier New" charset="0"/>
              </a:rPr>
              <a:t>h(x) </a:t>
            </a:r>
            <a:r>
              <a:rPr lang="en-US" sz="28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800">
                <a:latin typeface="Courier New" charset="0"/>
                <a:cs typeface="Courier New" charset="0"/>
                <a:sym typeface="Math1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f(g(x))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 </a:t>
            </a:r>
            <a:r>
              <a:rPr lang="en-US" sz="2400">
                <a:latin typeface="Courier New" charset="0"/>
                <a:cs typeface="Courier New" charset="0"/>
              </a:rPr>
              <a:t>f(x) </a:t>
            </a:r>
            <a:r>
              <a:rPr lang="en-US" sz="24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400">
                <a:latin typeface="Courier New" charset="0"/>
                <a:cs typeface="Courier New" charset="0"/>
              </a:rPr>
              <a:t> x + 2</a:t>
            </a:r>
            <a:r>
              <a:rPr lang="en-US">
                <a:latin typeface="Courier New" charset="0"/>
                <a:cs typeface="Courier New" charset="0"/>
              </a:rPr>
              <a:t> </a:t>
            </a:r>
            <a:r>
              <a:rPr lang="en-US">
                <a:latin typeface="Calibri" charset="0"/>
              </a:rPr>
              <a:t> and  </a:t>
            </a:r>
            <a:r>
              <a:rPr lang="en-US" sz="2400">
                <a:latin typeface="Courier New" charset="0"/>
                <a:cs typeface="Courier New" charset="0"/>
              </a:rPr>
              <a:t>g(x) </a:t>
            </a:r>
            <a:r>
              <a:rPr lang="en-US" sz="24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400">
                <a:latin typeface="Courier New" charset="0"/>
                <a:cs typeface="Courier New" charset="0"/>
              </a:rPr>
              <a:t> 3 * x</a:t>
            </a:r>
            <a:r>
              <a:rPr lang="en-US">
                <a:latin typeface="Calibri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h </a:t>
            </a:r>
            <a:r>
              <a:rPr lang="en-US" sz="24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2400">
                <a:latin typeface="Courier New" charset="0"/>
                <a:cs typeface="Courier New" charset="0"/>
              </a:rPr>
              <a:t> f ° g</a:t>
            </a:r>
            <a:r>
              <a:rPr lang="en-US">
                <a:latin typeface="Calibri" charset="0"/>
              </a:rPr>
              <a:t> yields</a:t>
            </a:r>
            <a:r>
              <a:rPr lang="en-US">
                <a:latin typeface="Courier New" charset="0"/>
                <a:cs typeface="Courier New" charset="0"/>
              </a:rPr>
              <a:t> </a:t>
            </a:r>
            <a:r>
              <a:rPr lang="en-US" sz="2400">
                <a:latin typeface="Courier New" charset="0"/>
                <a:cs typeface="Courier New" charset="0"/>
              </a:rPr>
              <a:t>(3 * x)+ 2</a:t>
            </a:r>
            <a:endParaRPr lang="en-US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420065D4-E05C-4249-98B7-13BFBC41FBC7}" type="slidenum">
              <a:rPr lang="en-US" sz="1000" b="0">
                <a:latin typeface="Arial" charset="0"/>
              </a:rPr>
              <a:pPr/>
              <a:t>7</a:t>
            </a:fld>
            <a:endParaRPr lang="en-US" sz="1000" b="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Apply-to-all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functional form that takes a single function as a parameter and yields a list of values obtained by applying the given function to each element of a list of parameters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Form: </a:t>
            </a:r>
            <a:r>
              <a:rPr lang="en-US">
                <a:latin typeface="Calibri" charset="0"/>
                <a:sym typeface="Symbol" charset="0"/>
              </a:rPr>
              <a:t></a:t>
            </a:r>
            <a:endParaRPr lang="en-US">
              <a:latin typeface="Calibri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For</a:t>
            </a:r>
            <a:r>
              <a:rPr lang="en-US" sz="3000">
                <a:latin typeface="Courier New" charset="0"/>
                <a:cs typeface="Courier New" charset="0"/>
              </a:rPr>
              <a:t> h(x) </a:t>
            </a:r>
            <a:r>
              <a:rPr lang="en-US" sz="3000">
                <a:latin typeface="Courier New" charset="0"/>
                <a:cs typeface="Courier New" charset="0"/>
                <a:sym typeface="Symbol" charset="0"/>
              </a:rPr>
              <a:t></a:t>
            </a:r>
            <a:r>
              <a:rPr lang="en-US" sz="3000">
                <a:latin typeface="Courier New" charset="0"/>
                <a:cs typeface="Courier New" charset="0"/>
              </a:rPr>
              <a:t> x * x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	</a:t>
            </a:r>
            <a:r>
              <a:rPr lang="en-US">
                <a:latin typeface="Calibri" charset="0"/>
                <a:sym typeface="Symbol" charset="0"/>
              </a:rPr>
              <a:t></a:t>
            </a:r>
            <a:r>
              <a:rPr lang="en-US" sz="3000">
                <a:latin typeface="Courier New" charset="0"/>
                <a:cs typeface="Courier New" charset="0"/>
              </a:rPr>
              <a:t>( h, (2, 3, 4))</a:t>
            </a:r>
            <a:r>
              <a:rPr lang="en-US">
                <a:latin typeface="Calibri" charset="0"/>
              </a:rPr>
              <a:t>  yields  </a:t>
            </a:r>
            <a:r>
              <a:rPr lang="en-US" sz="3000">
                <a:latin typeface="Courier New" charset="0"/>
                <a:cs typeface="Courier New" charset="0"/>
              </a:rPr>
              <a:t>(4, 9, 16)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E517BF10-FA01-E445-A233-C1F7264AFE98}" type="slidenum">
              <a:rPr lang="en-US" sz="1000" b="0">
                <a:latin typeface="Arial" charset="0"/>
              </a:rPr>
              <a:pPr/>
              <a:t>8</a:t>
            </a:fld>
            <a:endParaRPr lang="en-US" sz="1000" b="0">
              <a:latin typeface="Arial" charset="0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Fundamentals of Functional Programming Languages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029200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The objective of the design of a FPL is to mimic mathematical functions to the greatest extent possible</a:t>
            </a:r>
          </a:p>
          <a:p>
            <a:pPr eaLnBrk="1" hangingPunct="1"/>
            <a:r>
              <a:rPr lang="en-US" sz="2800">
                <a:latin typeface="Calibri" charset="0"/>
              </a:rPr>
              <a:t>The basic process of computation is fundamentally different in a FPL than in an imperative language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In an imperative language, operations are done and the results are stored in variables for later use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Management of variables is a constant concern and source of complexity for imperative programming</a:t>
            </a:r>
          </a:p>
          <a:p>
            <a:pPr eaLnBrk="1" hangingPunct="1"/>
            <a:r>
              <a:rPr lang="en-US" sz="2800">
                <a:latin typeface="Calibri" charset="0"/>
              </a:rPr>
              <a:t>In an FPL, variables are not necessary, as is the case in mathematics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Copyright © 2009 Addison-Wesley. All rights reserved.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000" b="0">
                <a:latin typeface="Arial" charset="0"/>
              </a:rPr>
              <a:t>1-</a:t>
            </a:r>
            <a:fld id="{E925166F-B913-A044-AA59-B4D017008A17}" type="slidenum">
              <a:rPr lang="en-US" sz="1000" b="0">
                <a:latin typeface="Arial" charset="0"/>
              </a:rPr>
              <a:pPr/>
              <a:t>9</a:t>
            </a:fld>
            <a:endParaRPr lang="en-US" sz="1000" b="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Fundamentals of Functional Programming Languages (cont’d.)</a:t>
            </a:r>
            <a:endParaRPr lang="en-US" sz="2400">
              <a:latin typeface="Calibri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35150"/>
            <a:ext cx="8153400" cy="3956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3366FF"/>
                </a:solidFill>
                <a:latin typeface="Calibri" charset="0"/>
              </a:rPr>
              <a:t>Referential </a:t>
            </a:r>
            <a:r>
              <a:rPr lang="en-US" i="1" dirty="0" smtClean="0">
                <a:solidFill>
                  <a:srgbClr val="3366FF"/>
                </a:solidFill>
                <a:latin typeface="Calibri" charset="0"/>
              </a:rPr>
              <a:t>Transparency</a:t>
            </a:r>
            <a:r>
              <a:rPr lang="en-US" i="1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- In an FPL, the evaluation of a function always produces the same result given the same </a:t>
            </a:r>
            <a:r>
              <a:rPr lang="en-US" dirty="0" smtClean="0">
                <a:latin typeface="Calibri" charset="0"/>
              </a:rPr>
              <a:t>parameters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3366FF"/>
                </a:solidFill>
                <a:latin typeface="Calibri" charset="0"/>
              </a:rPr>
              <a:t>Tail </a:t>
            </a:r>
            <a:r>
              <a:rPr lang="en-US" i="1" dirty="0" smtClean="0">
                <a:solidFill>
                  <a:srgbClr val="3366FF"/>
                </a:solidFill>
                <a:latin typeface="Calibri" charset="0"/>
              </a:rPr>
              <a:t>Recursion</a:t>
            </a:r>
            <a:r>
              <a:rPr lang="en-US" i="1" dirty="0" smtClean="0">
                <a:solidFill>
                  <a:srgbClr val="CC3300"/>
                </a:solidFill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– </a:t>
            </a:r>
            <a:r>
              <a:rPr lang="en-US" dirty="0">
                <a:latin typeface="Calibri" charset="0"/>
              </a:rPr>
              <a:t>Writing recursive functions that can be automatically converted to iteration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</TotalTime>
  <Words>2311</Words>
  <Application>Microsoft Macintosh PowerPoint</Application>
  <PresentationFormat>On-screen Show (4:3)</PresentationFormat>
  <Paragraphs>426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Calibri</vt:lpstr>
      <vt:lpstr>ＭＳ Ｐゴシック</vt:lpstr>
      <vt:lpstr>Arial</vt:lpstr>
      <vt:lpstr>Times</vt:lpstr>
      <vt:lpstr>Lucida Sans Unicode</vt:lpstr>
      <vt:lpstr>Symbol</vt:lpstr>
      <vt:lpstr>Courier New</vt:lpstr>
      <vt:lpstr>Math1</vt:lpstr>
      <vt:lpstr>MS Mincho</vt:lpstr>
      <vt:lpstr>1_sebesta</vt:lpstr>
      <vt:lpstr>Functional Programming Languages</vt:lpstr>
      <vt:lpstr>Introduction</vt:lpstr>
      <vt:lpstr>Mathematical Functions</vt:lpstr>
      <vt:lpstr>Lambda Expressions</vt:lpstr>
      <vt:lpstr>Functional Forms</vt:lpstr>
      <vt:lpstr>Function Composition</vt:lpstr>
      <vt:lpstr>Apply-to-all</vt:lpstr>
      <vt:lpstr>Fundamentals of Functional Programming Languages</vt:lpstr>
      <vt:lpstr>Fundamentals of Functional Programming Languages (cont’d.)</vt:lpstr>
      <vt:lpstr>LISP Data Types and Structures</vt:lpstr>
      <vt:lpstr>LISP Interpretation</vt:lpstr>
      <vt:lpstr>Origins of Scheme</vt:lpstr>
      <vt:lpstr>The Scheme Interpreter</vt:lpstr>
      <vt:lpstr>Primitive Function Evaluation</vt:lpstr>
      <vt:lpstr>Primitive Functions</vt:lpstr>
      <vt:lpstr>Function Definition: LAMBDA</vt:lpstr>
      <vt:lpstr>Special Form Function: DEFINE</vt:lpstr>
      <vt:lpstr>Output Functions</vt:lpstr>
      <vt:lpstr>Numeric Predicate Functions</vt:lpstr>
      <vt:lpstr>Control Flow: IF</vt:lpstr>
      <vt:lpstr>Control Flow: COND</vt:lpstr>
      <vt:lpstr>Example of COND</vt:lpstr>
      <vt:lpstr>List Functions: CONS and LIST</vt:lpstr>
      <vt:lpstr>List Functions: CAR and CDR</vt:lpstr>
      <vt:lpstr>List Functions: CAR and CDR</vt:lpstr>
      <vt:lpstr>Predicate Function: EQ?</vt:lpstr>
      <vt:lpstr>Predicate Function: EQV?</vt:lpstr>
      <vt:lpstr>Predicate Functions: LIST? and NULL?</vt:lpstr>
      <vt:lpstr>Example Scheme Function: member</vt:lpstr>
      <vt:lpstr>Example Scheme Function: equalsimp</vt:lpstr>
      <vt:lpstr>Example Scheme Function: equal</vt:lpstr>
      <vt:lpstr>Example Scheme Function: append</vt:lpstr>
      <vt:lpstr>Example Scheme Function: LET</vt:lpstr>
      <vt:lpstr>LET Example</vt:lpstr>
      <vt:lpstr>Tail Recursion in Scheme</vt:lpstr>
      <vt:lpstr>Tail Recursion in Scheme (cont’d.)</vt:lpstr>
      <vt:lpstr>Functional Form  - Composition </vt:lpstr>
      <vt:lpstr>Functional Form – Apply-to-All </vt:lpstr>
      <vt:lpstr>Functions That Build Code</vt:lpstr>
      <vt:lpstr>Adding a List of Numbers</vt:lpstr>
      <vt:lpstr>Applications of Functional Languages</vt:lpstr>
      <vt:lpstr>Comparing Functional and Imperative Languages</vt:lpstr>
    </vt:vector>
  </TitlesOfParts>
  <Company>Pearson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Nazli </cp:lastModifiedBy>
  <cp:revision>112</cp:revision>
  <dcterms:created xsi:type="dcterms:W3CDTF">2003-08-01T12:29:19Z</dcterms:created>
  <dcterms:modified xsi:type="dcterms:W3CDTF">2018-11-20T12:00:49Z</dcterms:modified>
</cp:coreProperties>
</file>