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71" r:id="rId21"/>
    <p:sldId id="372" r:id="rId22"/>
    <p:sldId id="373" r:id="rId23"/>
    <p:sldId id="374" r:id="rId24"/>
    <p:sldId id="375" r:id="rId25"/>
    <p:sldId id="376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256" r:id="rId53"/>
    <p:sldId id="257" r:id="rId54"/>
    <p:sldId id="406" r:id="rId55"/>
    <p:sldId id="258" r:id="rId56"/>
    <p:sldId id="259" r:id="rId57"/>
    <p:sldId id="260" r:id="rId58"/>
    <p:sldId id="261" r:id="rId59"/>
    <p:sldId id="262" r:id="rId6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6"/>
  </p:normalViewPr>
  <p:slideViewPr>
    <p:cSldViewPr snapToGrid="0" snapToObjects="1">
      <p:cViewPr varScale="1">
        <p:scale>
          <a:sx n="73" d="100"/>
          <a:sy n="73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A562-DBA4-364D-A98E-ED6469DB8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19BBE-D25C-6D44-9F6C-0C998A87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B100-EB0D-E149-969A-48FE51F5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1B62-8046-F043-9AE8-02D6447E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73D5-F3A9-9C4E-8C9D-233D624B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2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7C36-5D16-9548-B34E-8F09FDA1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4045-DF9D-1F41-B55D-350ADB3F6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3808-182E-0F42-8055-664F957C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E02BD-B412-654A-BD59-77EE39B4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D90C-902E-B745-AA55-414A5324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534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8BBFE-954B-0742-AC3C-07952B58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7C59C-2894-9E42-ABF3-BA15704D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77DB-A836-CD4D-8383-C9BC212E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088A-611B-9540-AC59-59DA2088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304E-D727-9741-9640-1B7429C7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89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1441" y="503688"/>
            <a:ext cx="4069118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26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3867" y="503688"/>
            <a:ext cx="8987376" cy="614464"/>
          </a:xfrm>
        </p:spPr>
        <p:txBody>
          <a:bodyPr lIns="0" tIns="0" rIns="0" bIns="0"/>
          <a:lstStyle>
            <a:lvl1pPr>
              <a:defRPr sz="3993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027" y="1568696"/>
            <a:ext cx="10935946" cy="446917"/>
          </a:xfrm>
        </p:spPr>
        <p:txBody>
          <a:bodyPr lIns="0" tIns="0" rIns="0" bIns="0"/>
          <a:lstStyle>
            <a:lvl1pPr>
              <a:defRPr sz="2904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51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3867" y="503688"/>
            <a:ext cx="8987376" cy="614464"/>
          </a:xfrm>
        </p:spPr>
        <p:txBody>
          <a:bodyPr lIns="0" tIns="0" rIns="0" bIns="0"/>
          <a:lstStyle>
            <a:lvl1pPr>
              <a:defRPr sz="3993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13444" y="1451590"/>
            <a:ext cx="4019214" cy="3142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42" b="1" i="0">
                <a:solidFill>
                  <a:srgbClr val="FF00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74890" y="1100737"/>
            <a:ext cx="5478721" cy="363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6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06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3867" y="503688"/>
            <a:ext cx="8987376" cy="614464"/>
          </a:xfrm>
        </p:spPr>
        <p:txBody>
          <a:bodyPr lIns="0" tIns="0" rIns="0" bIns="0"/>
          <a:lstStyle>
            <a:lvl1pPr>
              <a:defRPr sz="3993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88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9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DCA7-CEE9-9040-A4FC-4A22C176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65E2-F7CB-6A45-A7C9-16AF6393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090C-0CDE-D348-A132-0AD432F7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338F-44B8-334A-8A26-D6B38F79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F1BF-E2BB-2D4C-B2D4-43231D7E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2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913B-0595-6E45-A548-F872D41A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7622-4AA8-304B-80D4-5CDC2C3D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C439-6E44-1A4C-801B-F374034F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34EE-5408-0842-9253-263B6053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E2167-B0B1-E842-A48F-832FAF85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50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C96-92D1-1B48-9A58-687DDC33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D60AC-E85A-A347-B7CD-AE6F08455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BB472-8060-5646-A99A-5739477F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BA646-2101-DD4F-BAE5-F735A447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35339-4151-CA49-954F-6DB71A57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9AB5-70DA-724E-9B61-48187ADB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68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983-53A1-8042-B74F-504E0816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D5DC-FD36-CE49-ACE3-947BED2E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D6A36-63A3-B946-AB9B-A6E94677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2CEB6-51CA-D947-8622-491ECE60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7BDE6-FCA8-D746-B3E2-B651BAC0F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12CC9-4BB7-2140-B937-0801517B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D5C04-84D5-914A-BEEA-8B9B48D7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36807-75E9-5946-B500-3D5C0A3C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94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3AE0-34D3-F545-98D7-6E4775C2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BCC19-D110-F649-AD71-9B557B89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D327C-3C37-A64F-8B60-A407B5F6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A6B77-F45E-1546-90D8-C3E6C746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66AFD-138F-F148-B55C-8EB1BD2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C90F4-89A0-1145-B230-14CD5AA7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6D843-6F61-AE43-BE1F-89D331C3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95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C88D-F795-314E-81C1-BA50F372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DF2C-4571-3E42-BB41-4E6987D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B6F8-0B1B-E248-AE3F-8A0578B3D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F848E-906A-494B-9744-FBE6B8CB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DA766-BA75-DB43-AA62-94357E90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DB784-9F92-A740-A97D-065C3971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36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73-D19F-4040-B58C-CFFE5000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98517-19C1-4845-B1D7-973D973B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E7D0-9F47-5047-A326-4056DC6D5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725F8-1FF9-9145-A091-709CA5A6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0317D-074C-1540-A495-35D840C6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81FEF-2B43-3246-BB70-1C2FEC2F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229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EA740-4980-5049-B04E-2606C4B2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15972-1051-A04A-842E-DA784600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1A199-28F6-B242-A9F3-13347011B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F951-6A38-C64E-8E06-0CC6A0ADEDBA}" type="datetimeFigureOut">
              <a:rPr lang="tr-TR" smtClean="0"/>
              <a:t>8.11.2023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874E-D260-E443-A6E2-AFB476CA1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EFB8-E369-6544-82F2-CB46DC434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057A-E971-F644-90DD-E99ED20D4F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2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3867" y="503688"/>
            <a:ext cx="898737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027" y="1568696"/>
            <a:ext cx="1093594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09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1E8-31D3-3F2D-3ABA-760C67CCB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sz="5400" dirty="0"/>
              <a:t>Some additional notes before Midterm 1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91958-B5F3-2905-77CE-942D0AC56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068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7819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83034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07330"/>
            <a:ext cx="6093823" cy="1020914"/>
          </a:xfrm>
          <a:prstGeom prst="rect">
            <a:avLst/>
          </a:prstGeom>
        </p:spPr>
        <p:txBody>
          <a:bodyPr vert="horz" wrap="square" lIns="0" tIns="182112" rIns="0" bIns="0" rtlCol="0">
            <a:spAutoFit/>
          </a:bodyPr>
          <a:lstStyle/>
          <a:p>
            <a:pPr marL="11527" defTabSz="829909">
              <a:spcBef>
                <a:spcPts val="1434"/>
              </a:spcBef>
            </a:pP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Given </a:t>
            </a:r>
            <a:r>
              <a:rPr sz="2178" spc="18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21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178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178" b="1" spc="304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178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9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343"/>
              </a:spcBef>
            </a:pPr>
            <a:r>
              <a:rPr sz="2178" spc="241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8" spc="195" dirty="0">
                <a:solidFill>
                  <a:srgbClr val="3B3B3B"/>
                </a:solidFill>
                <a:latin typeface="Cambria"/>
                <a:cs typeface="Cambria"/>
              </a:rPr>
              <a:t>might </a:t>
            </a:r>
            <a:r>
              <a:rPr sz="2178" spc="20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generate </a:t>
            </a:r>
            <a:r>
              <a:rPr sz="2178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172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r>
              <a:rPr sz="217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8" b="1" spc="27" dirty="0">
                <a:solidFill>
                  <a:srgbClr val="3B3B3B"/>
                </a:solidFill>
                <a:latin typeface="Courier New"/>
                <a:cs typeface="Courier New"/>
              </a:rPr>
              <a:t>(()())</a:t>
            </a:r>
            <a:r>
              <a:rPr sz="2178" spc="27" dirty="0">
                <a:solidFill>
                  <a:srgbClr val="3B3B3B"/>
                </a:solidFill>
                <a:latin typeface="Cambria"/>
                <a:cs typeface="Cambria"/>
              </a:rPr>
              <a:t>?</a:t>
            </a:r>
            <a:endParaRPr sz="217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139" y="2474642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8139" y="3304519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6268" y="4132089"/>
            <a:ext cx="333679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99412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99412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9412" y="4134394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2191" y="4964270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99412" y="4964270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49343" y="3097050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0932" y="3158138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3395" y="3615722"/>
            <a:ext cx="595897" cy="378054"/>
          </a:xfrm>
          <a:custGeom>
            <a:avLst/>
            <a:gdLst/>
            <a:ahLst/>
            <a:cxnLst/>
            <a:rect l="l" t="t" r="r" b="b"/>
            <a:pathLst>
              <a:path w="656589" h="416560">
                <a:moveTo>
                  <a:pt x="656589" y="0"/>
                </a:moveTo>
                <a:lnTo>
                  <a:pt x="0" y="0"/>
                </a:lnTo>
                <a:lnTo>
                  <a:pt x="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9383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61698" y="3615722"/>
            <a:ext cx="648917" cy="378054"/>
          </a:xfrm>
          <a:custGeom>
            <a:avLst/>
            <a:gdLst/>
            <a:ahLst/>
            <a:cxnLst/>
            <a:rect l="l" t="t" r="r" b="b"/>
            <a:pathLst>
              <a:path w="715010" h="416560">
                <a:moveTo>
                  <a:pt x="0" y="0"/>
                </a:moveTo>
                <a:lnTo>
                  <a:pt x="715010" y="0"/>
                </a:lnTo>
                <a:lnTo>
                  <a:pt x="71501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6105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98582" y="2785846"/>
            <a:ext cx="1840709" cy="2882665"/>
          </a:xfrm>
          <a:custGeom>
            <a:avLst/>
            <a:gdLst/>
            <a:ahLst/>
            <a:cxnLst/>
            <a:rect l="l" t="t" r="r" b="b"/>
            <a:pathLst>
              <a:path w="2028189" h="3176270">
                <a:moveTo>
                  <a:pt x="2028189" y="0"/>
                </a:moveTo>
                <a:lnTo>
                  <a:pt x="0" y="0"/>
                </a:lnTo>
                <a:lnTo>
                  <a:pt x="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49019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1818" y="5809130"/>
            <a:ext cx="622407" cy="53399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41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44225" y="5809130"/>
            <a:ext cx="622407" cy="53399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41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20988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342900" y="0"/>
                </a:moveTo>
                <a:lnTo>
                  <a:pt x="0" y="0"/>
                </a:lnTo>
                <a:lnTo>
                  <a:pt x="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71426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5459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0" y="0"/>
                </a:moveTo>
                <a:lnTo>
                  <a:pt x="342900" y="0"/>
                </a:lnTo>
                <a:lnTo>
                  <a:pt x="34290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16240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43395" y="4756801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93833" y="4817889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10615" y="4756801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61053" y="4817889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8820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342900" y="0"/>
                </a:moveTo>
                <a:lnTo>
                  <a:pt x="0" y="0"/>
                </a:lnTo>
                <a:lnTo>
                  <a:pt x="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3864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2181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0" y="0"/>
                </a:moveTo>
                <a:lnTo>
                  <a:pt x="342900" y="0"/>
                </a:lnTo>
                <a:lnTo>
                  <a:pt x="34290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83460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61699" y="2785846"/>
            <a:ext cx="1893730" cy="2882665"/>
          </a:xfrm>
          <a:custGeom>
            <a:avLst/>
            <a:gdLst/>
            <a:ahLst/>
            <a:cxnLst/>
            <a:rect l="l" t="t" r="r" b="b"/>
            <a:pathLst>
              <a:path w="2086609" h="3176270">
                <a:moveTo>
                  <a:pt x="0" y="0"/>
                </a:moveTo>
                <a:lnTo>
                  <a:pt x="2086610" y="0"/>
                </a:lnTo>
                <a:lnTo>
                  <a:pt x="208661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0586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387378" y="5809129"/>
          <a:ext cx="3112035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922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4943395" y="5586677"/>
            <a:ext cx="0" cy="81835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93833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7819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83034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07330"/>
            <a:ext cx="6093823" cy="1020914"/>
          </a:xfrm>
          <a:prstGeom prst="rect">
            <a:avLst/>
          </a:prstGeom>
        </p:spPr>
        <p:txBody>
          <a:bodyPr vert="horz" wrap="square" lIns="0" tIns="182112" rIns="0" bIns="0" rtlCol="0">
            <a:spAutoFit/>
          </a:bodyPr>
          <a:lstStyle/>
          <a:p>
            <a:pPr marL="11527" defTabSz="829909">
              <a:spcBef>
                <a:spcPts val="1434"/>
              </a:spcBef>
            </a:pP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Given </a:t>
            </a:r>
            <a:r>
              <a:rPr sz="2178" spc="18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21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178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178" b="1" spc="304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178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9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343"/>
              </a:spcBef>
            </a:pPr>
            <a:r>
              <a:rPr sz="2178" spc="241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8" spc="195" dirty="0">
                <a:solidFill>
                  <a:srgbClr val="3B3B3B"/>
                </a:solidFill>
                <a:latin typeface="Cambria"/>
                <a:cs typeface="Cambria"/>
              </a:rPr>
              <a:t>might </a:t>
            </a:r>
            <a:r>
              <a:rPr sz="2178" spc="20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generate </a:t>
            </a:r>
            <a:r>
              <a:rPr sz="2178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172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r>
              <a:rPr sz="217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8" b="1" spc="27" dirty="0">
                <a:solidFill>
                  <a:srgbClr val="3B3B3B"/>
                </a:solidFill>
                <a:latin typeface="Courier New"/>
                <a:cs typeface="Courier New"/>
              </a:rPr>
              <a:t>(()())</a:t>
            </a:r>
            <a:r>
              <a:rPr sz="2178" spc="27" dirty="0">
                <a:solidFill>
                  <a:srgbClr val="3B3B3B"/>
                </a:solidFill>
                <a:latin typeface="Cambria"/>
                <a:cs typeface="Cambria"/>
              </a:rPr>
              <a:t>?</a:t>
            </a:r>
            <a:endParaRPr sz="217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139" y="2474642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8139" y="3304519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2191" y="4134394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99412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99412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9412" y="4134394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32191" y="4964270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32191" y="4964270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99412" y="4964270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99412" y="4964270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49343" y="3097050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0932" y="3158138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43395" y="3615722"/>
            <a:ext cx="595897" cy="378054"/>
          </a:xfrm>
          <a:custGeom>
            <a:avLst/>
            <a:gdLst/>
            <a:ahLst/>
            <a:cxnLst/>
            <a:rect l="l" t="t" r="r" b="b"/>
            <a:pathLst>
              <a:path w="656589" h="416560">
                <a:moveTo>
                  <a:pt x="656589" y="0"/>
                </a:moveTo>
                <a:lnTo>
                  <a:pt x="0" y="0"/>
                </a:lnTo>
                <a:lnTo>
                  <a:pt x="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9383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61698" y="3615722"/>
            <a:ext cx="648917" cy="378054"/>
          </a:xfrm>
          <a:custGeom>
            <a:avLst/>
            <a:gdLst/>
            <a:ahLst/>
            <a:cxnLst/>
            <a:rect l="l" t="t" r="r" b="b"/>
            <a:pathLst>
              <a:path w="715010" h="416560">
                <a:moveTo>
                  <a:pt x="0" y="0"/>
                </a:moveTo>
                <a:lnTo>
                  <a:pt x="715010" y="0"/>
                </a:lnTo>
                <a:lnTo>
                  <a:pt x="71501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6105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98582" y="2785846"/>
            <a:ext cx="1840709" cy="2882665"/>
          </a:xfrm>
          <a:custGeom>
            <a:avLst/>
            <a:gdLst/>
            <a:ahLst/>
            <a:cxnLst/>
            <a:rect l="l" t="t" r="r" b="b"/>
            <a:pathLst>
              <a:path w="2028189" h="3176270">
                <a:moveTo>
                  <a:pt x="2028189" y="0"/>
                </a:moveTo>
                <a:lnTo>
                  <a:pt x="0" y="0"/>
                </a:lnTo>
                <a:lnTo>
                  <a:pt x="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9019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20988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342900" y="0"/>
                </a:moveTo>
                <a:lnTo>
                  <a:pt x="0" y="0"/>
                </a:lnTo>
                <a:lnTo>
                  <a:pt x="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71426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5459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0" y="0"/>
                </a:moveTo>
                <a:lnTo>
                  <a:pt x="342900" y="0"/>
                </a:lnTo>
                <a:lnTo>
                  <a:pt x="34290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16240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43395" y="4756801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93833" y="4817889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10615" y="4756801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61053" y="4817889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8820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342900" y="0"/>
                </a:moveTo>
                <a:lnTo>
                  <a:pt x="0" y="0"/>
                </a:lnTo>
                <a:lnTo>
                  <a:pt x="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3864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2181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0" y="0"/>
                </a:moveTo>
                <a:lnTo>
                  <a:pt x="342900" y="0"/>
                </a:lnTo>
                <a:lnTo>
                  <a:pt x="34290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83460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61699" y="2785846"/>
            <a:ext cx="1893730" cy="2882665"/>
          </a:xfrm>
          <a:custGeom>
            <a:avLst/>
            <a:gdLst/>
            <a:ahLst/>
            <a:cxnLst/>
            <a:rect l="l" t="t" r="r" b="b"/>
            <a:pathLst>
              <a:path w="2086609" h="3176270">
                <a:moveTo>
                  <a:pt x="0" y="0"/>
                </a:moveTo>
                <a:lnTo>
                  <a:pt x="2086610" y="0"/>
                </a:lnTo>
                <a:lnTo>
                  <a:pt x="208661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0586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387378" y="5809129"/>
          <a:ext cx="4979256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922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922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4943395" y="5586677"/>
            <a:ext cx="0" cy="81835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93833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810615" y="5586677"/>
            <a:ext cx="0" cy="81835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61053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76268" y="4995057"/>
            <a:ext cx="33367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4189"/>
              </a:lnSpc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43488" y="4995057"/>
            <a:ext cx="33367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4189"/>
              </a:lnSpc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8139" y="2474642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139" y="3304519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2191" y="4134394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99412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99412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9412" y="4134394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2191" y="4964270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32191" y="4964270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99412" y="4964270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99412" y="4964270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49343" y="3097050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0932" y="3158138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3395" y="3615722"/>
            <a:ext cx="595897" cy="378054"/>
          </a:xfrm>
          <a:custGeom>
            <a:avLst/>
            <a:gdLst/>
            <a:ahLst/>
            <a:cxnLst/>
            <a:rect l="l" t="t" r="r" b="b"/>
            <a:pathLst>
              <a:path w="656589" h="416560">
                <a:moveTo>
                  <a:pt x="656589" y="0"/>
                </a:moveTo>
                <a:lnTo>
                  <a:pt x="0" y="0"/>
                </a:lnTo>
                <a:lnTo>
                  <a:pt x="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9383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61698" y="3615722"/>
            <a:ext cx="648917" cy="378054"/>
          </a:xfrm>
          <a:custGeom>
            <a:avLst/>
            <a:gdLst/>
            <a:ahLst/>
            <a:cxnLst/>
            <a:rect l="l" t="t" r="r" b="b"/>
            <a:pathLst>
              <a:path w="715010" h="416560">
                <a:moveTo>
                  <a:pt x="0" y="0"/>
                </a:moveTo>
                <a:lnTo>
                  <a:pt x="715010" y="0"/>
                </a:lnTo>
                <a:lnTo>
                  <a:pt x="71501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6105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98582" y="2785846"/>
            <a:ext cx="1840709" cy="2882665"/>
          </a:xfrm>
          <a:custGeom>
            <a:avLst/>
            <a:gdLst/>
            <a:ahLst/>
            <a:cxnLst/>
            <a:rect l="l" t="t" r="r" b="b"/>
            <a:pathLst>
              <a:path w="2028189" h="3176270">
                <a:moveTo>
                  <a:pt x="2028189" y="0"/>
                </a:moveTo>
                <a:lnTo>
                  <a:pt x="0" y="0"/>
                </a:lnTo>
                <a:lnTo>
                  <a:pt x="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49019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20988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342900" y="0"/>
                </a:moveTo>
                <a:lnTo>
                  <a:pt x="0" y="0"/>
                </a:lnTo>
                <a:lnTo>
                  <a:pt x="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71426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459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0" y="0"/>
                </a:moveTo>
                <a:lnTo>
                  <a:pt x="342900" y="0"/>
                </a:lnTo>
                <a:lnTo>
                  <a:pt x="34290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16240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43395" y="4756801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93833" y="4817889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0615" y="4756801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61053" y="4817889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8820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342900" y="0"/>
                </a:moveTo>
                <a:lnTo>
                  <a:pt x="0" y="0"/>
                </a:lnTo>
                <a:lnTo>
                  <a:pt x="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3864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12181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0" y="0"/>
                </a:moveTo>
                <a:lnTo>
                  <a:pt x="342900" y="0"/>
                </a:lnTo>
                <a:lnTo>
                  <a:pt x="34290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460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61699" y="2785846"/>
            <a:ext cx="1893730" cy="2882665"/>
          </a:xfrm>
          <a:custGeom>
            <a:avLst/>
            <a:gdLst/>
            <a:ahLst/>
            <a:cxnLst/>
            <a:rect l="l" t="t" r="r" b="b"/>
            <a:pathLst>
              <a:path w="2086609" h="3176270">
                <a:moveTo>
                  <a:pt x="0" y="0"/>
                </a:moveTo>
                <a:lnTo>
                  <a:pt x="2086610" y="0"/>
                </a:lnTo>
                <a:lnTo>
                  <a:pt x="208661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0586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3395" y="5586677"/>
            <a:ext cx="0" cy="81835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93833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10615" y="5586677"/>
            <a:ext cx="0" cy="81835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61053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14349" y="145228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349" y="145228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387378" y="5809129"/>
          <a:ext cx="5601663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922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922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922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6914349" y="1452282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66632" y="2489627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677835" y="3112034"/>
            <a:ext cx="0" cy="2556478"/>
          </a:xfrm>
          <a:custGeom>
            <a:avLst/>
            <a:gdLst/>
            <a:ahLst/>
            <a:cxnLst/>
            <a:rect l="l" t="t" r="r" b="b"/>
            <a:pathLst>
              <a:path h="2816860">
                <a:moveTo>
                  <a:pt x="0" y="0"/>
                </a:moveTo>
                <a:lnTo>
                  <a:pt x="0" y="2816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628273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49343" y="1763486"/>
            <a:ext cx="1065007" cy="570539"/>
          </a:xfrm>
          <a:custGeom>
            <a:avLst/>
            <a:gdLst/>
            <a:ahLst/>
            <a:cxnLst/>
            <a:rect l="l" t="t" r="r" b="b"/>
            <a:pathLst>
              <a:path w="1173479" h="628650">
                <a:moveTo>
                  <a:pt x="1173479" y="0"/>
                </a:moveTo>
                <a:lnTo>
                  <a:pt x="0" y="0"/>
                </a:lnTo>
                <a:lnTo>
                  <a:pt x="0" y="628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00932" y="2328262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36756" y="1763486"/>
            <a:ext cx="1141079" cy="585523"/>
          </a:xfrm>
          <a:custGeom>
            <a:avLst/>
            <a:gdLst/>
            <a:ahLst/>
            <a:cxnLst/>
            <a:rect l="l" t="t" r="r" b="b"/>
            <a:pathLst>
              <a:path w="1257300" h="645160">
                <a:moveTo>
                  <a:pt x="0" y="0"/>
                </a:moveTo>
                <a:lnTo>
                  <a:pt x="1257300" y="0"/>
                </a:lnTo>
                <a:lnTo>
                  <a:pt x="1257300" y="645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628273" y="2342093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6268" y="4995057"/>
            <a:ext cx="33367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4189"/>
              </a:lnSpc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43488" y="4995057"/>
            <a:ext cx="33367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4189"/>
              </a:lnSpc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993" y="2950669"/>
            <a:ext cx="583852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327" dirty="0"/>
              <a:t>How </a:t>
            </a:r>
            <a:r>
              <a:rPr sz="2904" spc="191" dirty="0"/>
              <a:t>to </a:t>
            </a:r>
            <a:r>
              <a:rPr sz="2904" spc="218" dirty="0"/>
              <a:t>resolve </a:t>
            </a:r>
            <a:r>
              <a:rPr sz="2904" spc="200" dirty="0"/>
              <a:t>this</a:t>
            </a:r>
            <a:r>
              <a:rPr sz="2904" spc="371" dirty="0"/>
              <a:t> </a:t>
            </a:r>
            <a:r>
              <a:rPr sz="2904" spc="250" dirty="0"/>
              <a:t>ambiguity?</a:t>
            </a:r>
            <a:endParaRPr sz="2904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50033" y="3112033"/>
          <a:ext cx="7468884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50033" y="3112033"/>
          <a:ext cx="7468884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50033" y="3112033"/>
          <a:ext cx="7468884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50033" y="3112033"/>
          <a:ext cx="7468884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419" y="503689"/>
            <a:ext cx="6140503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40" dirty="0"/>
              <a:t>Rethinking</a:t>
            </a:r>
            <a:r>
              <a:rPr spc="363" dirty="0"/>
              <a:t> </a:t>
            </a:r>
            <a:r>
              <a:rPr spc="340" dirty="0"/>
              <a:t>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75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758" y="3146612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35702" y="1423691"/>
            <a:ext cx="9925060" cy="1947441"/>
          </a:xfrm>
          <a:prstGeom prst="rect">
            <a:avLst/>
          </a:prstGeom>
        </p:spPr>
        <p:txBody>
          <a:bodyPr vert="horz" wrap="square" lIns="0" tIns="36307" rIns="0" bIns="0" rtlCol="0">
            <a:spAutoFit/>
          </a:bodyPr>
          <a:lstStyle/>
          <a:p>
            <a:pPr marL="377494" marR="4611">
              <a:lnSpc>
                <a:spcPts val="3384"/>
              </a:lnSpc>
              <a:spcBef>
                <a:spcPts val="286"/>
              </a:spcBef>
            </a:pPr>
            <a:r>
              <a:rPr spc="286" dirty="0"/>
              <a:t>A </a:t>
            </a:r>
            <a:r>
              <a:rPr spc="231" dirty="0"/>
              <a:t>string </a:t>
            </a:r>
            <a:r>
              <a:rPr spc="195" dirty="0"/>
              <a:t>of </a:t>
            </a:r>
            <a:r>
              <a:rPr spc="268" dirty="0"/>
              <a:t>balanced </a:t>
            </a:r>
            <a:r>
              <a:rPr spc="254" dirty="0"/>
              <a:t>parentheses </a:t>
            </a:r>
            <a:r>
              <a:rPr spc="177" dirty="0"/>
              <a:t>is </a:t>
            </a:r>
            <a:r>
              <a:rPr spc="313" dirty="0"/>
              <a:t>a  </a:t>
            </a:r>
            <a:r>
              <a:rPr spc="281" dirty="0"/>
              <a:t>sequence </a:t>
            </a:r>
            <a:r>
              <a:rPr spc="195" dirty="0"/>
              <a:t>of </a:t>
            </a:r>
            <a:r>
              <a:rPr spc="231" dirty="0"/>
              <a:t>strings that </a:t>
            </a:r>
            <a:r>
              <a:rPr spc="263" dirty="0"/>
              <a:t>are </a:t>
            </a:r>
            <a:r>
              <a:rPr spc="245" dirty="0"/>
              <a:t>themselves  </a:t>
            </a:r>
            <a:r>
              <a:rPr spc="268" dirty="0"/>
              <a:t>balanced</a:t>
            </a:r>
            <a:r>
              <a:rPr spc="277" dirty="0"/>
              <a:t> </a:t>
            </a:r>
            <a:r>
              <a:rPr spc="259" dirty="0"/>
              <a:t>parentheses.</a:t>
            </a:r>
          </a:p>
          <a:p>
            <a:pPr marL="377494" marR="631653">
              <a:lnSpc>
                <a:spcPts val="3384"/>
              </a:lnSpc>
              <a:spcBef>
                <a:spcPts val="1289"/>
              </a:spcBef>
            </a:pPr>
            <a:r>
              <a:rPr spc="100" dirty="0"/>
              <a:t>To </a:t>
            </a:r>
            <a:r>
              <a:rPr spc="208" dirty="0"/>
              <a:t>avoid </a:t>
            </a:r>
            <a:r>
              <a:rPr spc="213" dirty="0"/>
              <a:t>ambiguity, </a:t>
            </a:r>
            <a:r>
              <a:rPr spc="268" dirty="0"/>
              <a:t>we </a:t>
            </a:r>
            <a:r>
              <a:rPr spc="300" dirty="0"/>
              <a:t>can </a:t>
            </a:r>
            <a:r>
              <a:rPr spc="204" dirty="0"/>
              <a:t>build </a:t>
            </a:r>
            <a:r>
              <a:rPr spc="245" dirty="0"/>
              <a:t>the  </a:t>
            </a:r>
            <a:r>
              <a:rPr spc="231" dirty="0"/>
              <a:t>string </a:t>
            </a:r>
            <a:r>
              <a:rPr spc="177" dirty="0"/>
              <a:t>in </a:t>
            </a:r>
            <a:r>
              <a:rPr spc="208" dirty="0"/>
              <a:t>two</a:t>
            </a:r>
            <a:r>
              <a:rPr spc="427" dirty="0"/>
              <a:t> </a:t>
            </a:r>
            <a:r>
              <a:rPr spc="231" dirty="0"/>
              <a:t>steps: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1643" y="4157446"/>
            <a:ext cx="138889" cy="18746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1135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1643" y="5036884"/>
            <a:ext cx="138889" cy="18746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1135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557" y="4047949"/>
            <a:ext cx="6824574" cy="1297954"/>
          </a:xfrm>
          <a:prstGeom prst="rect">
            <a:avLst/>
          </a:prstGeom>
        </p:spPr>
        <p:txBody>
          <a:bodyPr vert="horz" wrap="square" lIns="0" tIns="34578" rIns="0" bIns="0" rtlCol="0">
            <a:spAutoFit/>
          </a:bodyPr>
          <a:lstStyle/>
          <a:p>
            <a:pPr marL="11527" marR="4611" defTabSz="829909">
              <a:lnSpc>
                <a:spcPts val="2950"/>
              </a:lnSpc>
              <a:spcBef>
                <a:spcPts val="272"/>
              </a:spcBef>
            </a:pPr>
            <a:r>
              <a:rPr sz="2541" spc="245" dirty="0">
                <a:solidFill>
                  <a:srgbClr val="3B3B3B"/>
                </a:solidFill>
                <a:latin typeface="Cambria"/>
                <a:cs typeface="Cambria"/>
              </a:rPr>
              <a:t>Decide </a:t>
            </a:r>
            <a:r>
              <a:rPr sz="2541" spc="200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many </a:t>
            </a:r>
            <a:r>
              <a:rPr sz="2541" spc="185" dirty="0">
                <a:solidFill>
                  <a:srgbClr val="3B3B3B"/>
                </a:solidFill>
                <a:latin typeface="Cambria"/>
                <a:cs typeface="Cambria"/>
              </a:rPr>
              <a:t>different </a:t>
            </a:r>
            <a:r>
              <a:rPr sz="2541" spc="208" dirty="0">
                <a:solidFill>
                  <a:srgbClr val="3B3B3B"/>
                </a:solidFill>
                <a:latin typeface="Cambria"/>
                <a:cs typeface="Cambria"/>
              </a:rPr>
              <a:t>substrings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we  </a:t>
            </a:r>
            <a:r>
              <a:rPr sz="2541" spc="136" dirty="0">
                <a:solidFill>
                  <a:srgbClr val="3B3B3B"/>
                </a:solidFill>
                <a:latin typeface="Cambria"/>
                <a:cs typeface="Cambria"/>
              </a:rPr>
              <a:t>will </a:t>
            </a:r>
            <a:r>
              <a:rPr sz="2541" spc="241" dirty="0">
                <a:solidFill>
                  <a:srgbClr val="3B3B3B"/>
                </a:solidFill>
                <a:latin typeface="Cambria"/>
                <a:cs typeface="Cambria"/>
              </a:rPr>
              <a:t>glue</a:t>
            </a:r>
            <a:r>
              <a:rPr sz="2541" spc="3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spc="195" dirty="0">
                <a:solidFill>
                  <a:srgbClr val="3B3B3B"/>
                </a:solidFill>
                <a:latin typeface="Cambria"/>
                <a:cs typeface="Cambria"/>
              </a:rPr>
              <a:t>together.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844"/>
              </a:spcBef>
            </a:pPr>
            <a:r>
              <a:rPr sz="2541" spc="195" dirty="0">
                <a:solidFill>
                  <a:srgbClr val="3B3B3B"/>
                </a:solidFill>
                <a:latin typeface="Cambria"/>
                <a:cs typeface="Cambria"/>
              </a:rPr>
              <a:t>Build </a:t>
            </a:r>
            <a:r>
              <a:rPr sz="2541" spc="268" dirty="0">
                <a:solidFill>
                  <a:srgbClr val="3B3B3B"/>
                </a:solidFill>
                <a:latin typeface="Cambria"/>
                <a:cs typeface="Cambria"/>
              </a:rPr>
              <a:t>each </a:t>
            </a:r>
            <a:r>
              <a:rPr sz="2541" spc="208" dirty="0">
                <a:solidFill>
                  <a:srgbClr val="3B3B3B"/>
                </a:solidFill>
                <a:latin typeface="Cambria"/>
                <a:cs typeface="Cambria"/>
              </a:rPr>
              <a:t>substring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spc="182" dirty="0">
                <a:solidFill>
                  <a:srgbClr val="3B3B3B"/>
                </a:solidFill>
                <a:latin typeface="Cambria"/>
                <a:cs typeface="Cambria"/>
              </a:rPr>
              <a:t>independently.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905" y="423679"/>
            <a:ext cx="5480637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27" dirty="0"/>
              <a:t>Building </a:t>
            </a:r>
            <a:r>
              <a:rPr spc="340" dirty="0"/>
              <a:t>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598" y="161201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598" y="3066602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98542" y="1343681"/>
            <a:ext cx="9925060" cy="2383458"/>
          </a:xfrm>
          <a:prstGeom prst="rect">
            <a:avLst/>
          </a:prstGeom>
        </p:spPr>
        <p:txBody>
          <a:bodyPr vert="horz" wrap="square" lIns="0" tIns="36307" rIns="0" bIns="0" rtlCol="0">
            <a:spAutoFit/>
          </a:bodyPr>
          <a:lstStyle/>
          <a:p>
            <a:pPr marL="377494" marR="4611">
              <a:lnSpc>
                <a:spcPts val="3384"/>
              </a:lnSpc>
              <a:spcBef>
                <a:spcPts val="286"/>
              </a:spcBef>
              <a:tabLst>
                <a:tab pos="1835598" algn="l"/>
              </a:tabLst>
            </a:pPr>
            <a:r>
              <a:rPr spc="304" dirty="0"/>
              <a:t>Spread </a:t>
            </a:r>
            <a:r>
              <a:rPr spc="313" dirty="0"/>
              <a:t>a </a:t>
            </a:r>
            <a:r>
              <a:rPr spc="231" dirty="0"/>
              <a:t>string </a:t>
            </a:r>
            <a:r>
              <a:rPr spc="195" dirty="0"/>
              <a:t>of </a:t>
            </a:r>
            <a:r>
              <a:rPr spc="254" dirty="0"/>
              <a:t>parentheses across </a:t>
            </a:r>
            <a:r>
              <a:rPr spc="245" dirty="0"/>
              <a:t>the  string.	</a:t>
            </a:r>
            <a:r>
              <a:rPr spc="250" dirty="0"/>
              <a:t>There </a:t>
            </a:r>
            <a:r>
              <a:rPr spc="177" dirty="0"/>
              <a:t>is </a:t>
            </a:r>
            <a:r>
              <a:rPr spc="241" dirty="0"/>
              <a:t>exactly </a:t>
            </a:r>
            <a:r>
              <a:rPr spc="250" dirty="0"/>
              <a:t>one </a:t>
            </a:r>
            <a:r>
              <a:rPr spc="236" dirty="0"/>
              <a:t>way </a:t>
            </a:r>
            <a:r>
              <a:rPr spc="195" dirty="0"/>
              <a:t>to </a:t>
            </a:r>
            <a:r>
              <a:rPr spc="222" dirty="0"/>
              <a:t>do  </a:t>
            </a:r>
            <a:r>
              <a:rPr spc="200" dirty="0"/>
              <a:t>this </a:t>
            </a:r>
            <a:r>
              <a:rPr spc="195" dirty="0"/>
              <a:t>for </a:t>
            </a:r>
            <a:r>
              <a:rPr spc="241" dirty="0"/>
              <a:t>any </a:t>
            </a:r>
            <a:r>
              <a:rPr spc="263" dirty="0"/>
              <a:t>number </a:t>
            </a:r>
            <a:r>
              <a:rPr spc="195" dirty="0"/>
              <a:t>of</a:t>
            </a:r>
            <a:r>
              <a:rPr spc="517" dirty="0"/>
              <a:t> </a:t>
            </a:r>
            <a:r>
              <a:rPr spc="259" dirty="0"/>
              <a:t>parentheses.</a:t>
            </a:r>
          </a:p>
          <a:p>
            <a:pPr marL="377494" marR="376341">
              <a:lnSpc>
                <a:spcPts val="3384"/>
              </a:lnSpc>
              <a:spcBef>
                <a:spcPts val="1289"/>
              </a:spcBef>
            </a:pPr>
            <a:r>
              <a:rPr spc="286" dirty="0"/>
              <a:t>Expand </a:t>
            </a:r>
            <a:r>
              <a:rPr spc="213" dirty="0"/>
              <a:t>out </a:t>
            </a:r>
            <a:r>
              <a:rPr spc="304" dirty="0"/>
              <a:t>each </a:t>
            </a:r>
            <a:r>
              <a:rPr spc="241" dirty="0"/>
              <a:t>substring </a:t>
            </a:r>
            <a:r>
              <a:rPr spc="218" dirty="0"/>
              <a:t>by </a:t>
            </a:r>
            <a:r>
              <a:rPr spc="263" dirty="0"/>
              <a:t>adding </a:t>
            </a:r>
            <a:r>
              <a:rPr spc="172" dirty="0"/>
              <a:t>in  </a:t>
            </a:r>
            <a:r>
              <a:rPr spc="254" dirty="0"/>
              <a:t>parentheses </a:t>
            </a:r>
            <a:r>
              <a:rPr spc="268" dirty="0"/>
              <a:t>and</a:t>
            </a:r>
            <a:r>
              <a:rPr spc="300" dirty="0"/>
              <a:t> </a:t>
            </a:r>
            <a:r>
              <a:rPr spc="263" dirty="0"/>
              <a:t>repeating.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30273" y="4130455"/>
            <a:ext cx="404564" cy="1585142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4611" indent="8069" defTabSz="829909">
              <a:lnSpc>
                <a:spcPct val="136400"/>
              </a:lnSpc>
              <a:spcBef>
                <a:spcPts val="86"/>
              </a:spcBef>
            </a:pPr>
            <a:r>
              <a:rPr sz="3993" b="1" spc="462" dirty="0">
                <a:solidFill>
                  <a:srgbClr val="FF0000"/>
                </a:solidFill>
                <a:latin typeface="Malgun Gothic"/>
                <a:cs typeface="Malgun Gothic"/>
              </a:rPr>
              <a:t>S  </a:t>
            </a:r>
            <a:r>
              <a:rPr sz="3993" b="1" spc="54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endParaRPr sz="3993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9808" y="4155814"/>
            <a:ext cx="486976" cy="1686570"/>
          </a:xfrm>
          <a:prstGeom prst="rect">
            <a:avLst/>
          </a:prstGeom>
        </p:spPr>
        <p:txBody>
          <a:bodyPr vert="horz" wrap="square" lIns="0" tIns="177501" rIns="0" bIns="0" rtlCol="0">
            <a:spAutoFit/>
          </a:bodyPr>
          <a:lstStyle/>
          <a:p>
            <a:pPr marL="11527" defTabSz="829909">
              <a:spcBef>
                <a:spcPts val="1398"/>
              </a:spcBef>
            </a:pPr>
            <a:r>
              <a:rPr sz="4356" b="1" spc="-708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endParaRPr sz="4356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1307"/>
              </a:spcBef>
            </a:pPr>
            <a:r>
              <a:rPr sz="4356" b="1" spc="-708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endParaRPr sz="4356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1206" y="4321788"/>
            <a:ext cx="201706" cy="6819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4356" b="1" spc="2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endParaRPr sz="4356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9587" y="4349450"/>
            <a:ext cx="285846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993" spc="295" dirty="0">
                <a:solidFill>
                  <a:srgbClr val="0000FF"/>
                </a:solidFill>
                <a:latin typeface="Cambria"/>
                <a:cs typeface="Cambria"/>
              </a:rPr>
              <a:t>ε</a:t>
            </a:r>
            <a:endParaRPr sz="399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0740" y="5138985"/>
            <a:ext cx="2685890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  <a:tabLst>
                <a:tab pos="1659242" algn="l"/>
              </a:tabLst>
            </a:pPr>
            <a:r>
              <a:rPr sz="3993" b="1" dirty="0">
                <a:solidFill>
                  <a:srgbClr val="0000FF"/>
                </a:solidFill>
                <a:latin typeface="Courier New"/>
                <a:cs typeface="Courier New"/>
              </a:rPr>
              <a:t>(	)</a:t>
            </a:r>
            <a:endParaRPr sz="3993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1551" y="4130455"/>
            <a:ext cx="1215998" cy="1585142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837978" marR="4611" indent="-837978" algn="r" defTabSz="829909">
              <a:lnSpc>
                <a:spcPct val="136400"/>
              </a:lnSpc>
              <a:spcBef>
                <a:spcPts val="86"/>
              </a:spcBef>
              <a:tabLst>
                <a:tab pos="837402" algn="l"/>
              </a:tabLst>
            </a:pPr>
            <a:r>
              <a:rPr sz="3993" b="1" spc="545" dirty="0">
                <a:solidFill>
                  <a:srgbClr val="FF0000"/>
                </a:solidFill>
                <a:latin typeface="Malgun Gothic"/>
                <a:cs typeface="Malgun Gothic"/>
              </a:rPr>
              <a:t>P	</a:t>
            </a:r>
            <a:r>
              <a:rPr sz="3993" b="1" spc="504" dirty="0">
                <a:solidFill>
                  <a:srgbClr val="FF0000"/>
                </a:solidFill>
                <a:latin typeface="Malgun Gothic"/>
                <a:cs typeface="Malgun Gothic"/>
              </a:rPr>
              <a:t>S  S</a:t>
            </a:r>
            <a:endParaRPr sz="3993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872" y="503689"/>
            <a:ext cx="5324459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36" dirty="0"/>
              <a:t>Resolving</a:t>
            </a:r>
            <a:r>
              <a:rPr spc="354" dirty="0"/>
              <a:t> </a:t>
            </a:r>
            <a:r>
              <a:rPr spc="327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3150070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188" y="4173584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60070" y="1423691"/>
            <a:ext cx="11455122" cy="2551839"/>
          </a:xfrm>
          <a:prstGeom prst="rect">
            <a:avLst/>
          </a:prstGeom>
        </p:spPr>
        <p:txBody>
          <a:bodyPr vert="horz" wrap="square" lIns="0" tIns="21323" rIns="0" bIns="0" rtlCol="0">
            <a:spAutoFit/>
          </a:bodyPr>
          <a:lstStyle/>
          <a:p>
            <a:pPr marL="377494" marR="164829">
              <a:lnSpc>
                <a:spcPct val="97700"/>
              </a:lnSpc>
              <a:spcBef>
                <a:spcPts val="168"/>
              </a:spcBef>
            </a:pPr>
            <a:r>
              <a:rPr spc="195" dirty="0"/>
              <a:t>If </a:t>
            </a:r>
            <a:r>
              <a:rPr spc="313" dirty="0"/>
              <a:t>a </a:t>
            </a:r>
            <a:r>
              <a:rPr spc="295" dirty="0"/>
              <a:t>grammar </a:t>
            </a:r>
            <a:r>
              <a:rPr spc="300" dirty="0"/>
              <a:t>can </a:t>
            </a:r>
            <a:r>
              <a:rPr spc="281" dirty="0"/>
              <a:t>be </a:t>
            </a:r>
            <a:r>
              <a:rPr spc="295" dirty="0"/>
              <a:t>made </a:t>
            </a:r>
            <a:r>
              <a:rPr spc="268" dirty="0"/>
              <a:t>unambiguous  </a:t>
            </a:r>
            <a:r>
              <a:rPr spc="245" dirty="0"/>
              <a:t>at </a:t>
            </a:r>
            <a:r>
              <a:rPr spc="227" dirty="0"/>
              <a:t>all, </a:t>
            </a:r>
            <a:r>
              <a:rPr spc="150" dirty="0"/>
              <a:t>it </a:t>
            </a:r>
            <a:r>
              <a:rPr spc="177" dirty="0"/>
              <a:t>is </a:t>
            </a:r>
            <a:r>
              <a:rPr spc="218" dirty="0"/>
              <a:t>usually </a:t>
            </a:r>
            <a:r>
              <a:rPr spc="295" dirty="0"/>
              <a:t>made </a:t>
            </a:r>
            <a:r>
              <a:rPr spc="263" dirty="0"/>
              <a:t>unambiguous  </a:t>
            </a:r>
            <a:r>
              <a:rPr spc="254" dirty="0"/>
              <a:t>through</a:t>
            </a:r>
            <a:r>
              <a:rPr spc="295" dirty="0"/>
              <a:t> </a:t>
            </a:r>
            <a:r>
              <a:rPr b="1" spc="281" dirty="0">
                <a:solidFill>
                  <a:srgbClr val="0000FF"/>
                </a:solidFill>
                <a:latin typeface="Malgun Gothic"/>
                <a:cs typeface="Malgun Gothic"/>
              </a:rPr>
              <a:t>layering</a:t>
            </a:r>
            <a:r>
              <a:rPr spc="281" dirty="0"/>
              <a:t>.</a:t>
            </a:r>
          </a:p>
          <a:p>
            <a:pPr marL="377494" marR="28816">
              <a:lnSpc>
                <a:spcPts val="3384"/>
              </a:lnSpc>
              <a:spcBef>
                <a:spcPts val="1389"/>
              </a:spcBef>
            </a:pPr>
            <a:r>
              <a:rPr spc="331" dirty="0"/>
              <a:t>Have </a:t>
            </a:r>
            <a:r>
              <a:rPr spc="241" dirty="0"/>
              <a:t>exactly </a:t>
            </a:r>
            <a:r>
              <a:rPr spc="250" dirty="0"/>
              <a:t>one </a:t>
            </a:r>
            <a:r>
              <a:rPr spc="236" dirty="0"/>
              <a:t>way </a:t>
            </a:r>
            <a:r>
              <a:rPr spc="195" dirty="0"/>
              <a:t>to </a:t>
            </a:r>
            <a:r>
              <a:rPr spc="204" dirty="0"/>
              <a:t>build </a:t>
            </a:r>
            <a:r>
              <a:rPr spc="304" dirty="0"/>
              <a:t>each </a:t>
            </a:r>
            <a:r>
              <a:rPr spc="259" dirty="0"/>
              <a:t>piece  </a:t>
            </a:r>
            <a:r>
              <a:rPr spc="195" dirty="0"/>
              <a:t>of </a:t>
            </a:r>
            <a:r>
              <a:rPr spc="250" dirty="0"/>
              <a:t>the</a:t>
            </a:r>
            <a:r>
              <a:rPr spc="363" dirty="0"/>
              <a:t> </a:t>
            </a:r>
            <a:r>
              <a:rPr spc="245" dirty="0"/>
              <a:t>string.</a:t>
            </a:r>
          </a:p>
          <a:p>
            <a:pPr marL="377494" marR="4611">
              <a:lnSpc>
                <a:spcPts val="3384"/>
              </a:lnSpc>
              <a:spcBef>
                <a:spcPts val="1289"/>
              </a:spcBef>
            </a:pPr>
            <a:r>
              <a:rPr spc="331" dirty="0"/>
              <a:t>Have </a:t>
            </a:r>
            <a:r>
              <a:rPr spc="241" dirty="0"/>
              <a:t>exactly </a:t>
            </a:r>
            <a:r>
              <a:rPr spc="250" dirty="0"/>
              <a:t>one </a:t>
            </a:r>
            <a:r>
              <a:rPr spc="236" dirty="0"/>
              <a:t>way </a:t>
            </a:r>
            <a:r>
              <a:rPr spc="200" dirty="0"/>
              <a:t>of </a:t>
            </a:r>
            <a:r>
              <a:rPr spc="254" dirty="0"/>
              <a:t>combining </a:t>
            </a:r>
            <a:r>
              <a:rPr spc="236" dirty="0"/>
              <a:t>those  </a:t>
            </a:r>
            <a:r>
              <a:rPr spc="259" dirty="0"/>
              <a:t>pieces </a:t>
            </a:r>
            <a:r>
              <a:rPr spc="286" dirty="0"/>
              <a:t>back</a:t>
            </a:r>
            <a:r>
              <a:rPr spc="300" dirty="0"/>
              <a:t> </a:t>
            </a:r>
            <a:r>
              <a:rPr spc="227" dirty="0"/>
              <a:t>together.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495" y="503689"/>
            <a:ext cx="5480637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27" dirty="0"/>
              <a:t>Building </a:t>
            </a:r>
            <a:r>
              <a:rPr spc="340" dirty="0"/>
              <a:t>Parentheses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88783"/>
              </p:ext>
            </p:extLst>
          </p:nvPr>
        </p:nvGraphicFramePr>
        <p:xfrm>
          <a:off x="4685212" y="3226697"/>
          <a:ext cx="1867219" cy="3440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077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  <a:p>
                      <a:pPr marL="31750">
                        <a:lnSpc>
                          <a:spcPts val="2835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05"/>
                        </a:lnSpc>
                      </a:pPr>
                      <a:r>
                        <a:rPr sz="2200" b="1" spc="34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PS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  <a:p>
                      <a:pPr marL="100330" marR="883285">
                        <a:lnSpc>
                          <a:spcPts val="2820"/>
                        </a:lnSpc>
                        <a:spcBef>
                          <a:spcPts val="11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PP</a:t>
                      </a:r>
                      <a:r>
                        <a:rPr sz="22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  </a:t>
                      </a:r>
                      <a:r>
                        <a:rPr sz="2200" b="1" spc="32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PP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70">
                <a:tc>
                  <a:txBody>
                    <a:bodyPr/>
                    <a:lstStyle/>
                    <a:p>
                      <a:pPr marL="31750">
                        <a:lnSpc>
                          <a:spcPts val="2735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35"/>
                        </a:lnSpc>
                      </a:pPr>
                      <a:r>
                        <a:rPr sz="2200" b="1" spc="1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b="1" spc="17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2200" b="1" spc="1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200" b="1" spc="17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P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marL="31750">
                        <a:lnSpc>
                          <a:spcPts val="2735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35"/>
                        </a:lnSpc>
                      </a:pPr>
                      <a:r>
                        <a:rPr sz="22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b="1" spc="12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22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)(</a:t>
                      </a:r>
                      <a:r>
                        <a:rPr sz="2200" b="1" spc="12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22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735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35"/>
                        </a:lnSpc>
                      </a:pPr>
                      <a:r>
                        <a:rPr sz="2200" b="1" spc="1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b="1" spc="14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PS</a:t>
                      </a:r>
                      <a:r>
                        <a:rPr sz="2200" b="1" spc="1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)(</a:t>
                      </a:r>
                      <a:r>
                        <a:rPr sz="2200" b="1" spc="14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2200" b="1" spc="1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30"/>
                        </a:lnSpc>
                      </a:pPr>
                      <a:r>
                        <a:rPr sz="2200" b="1" spc="1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b="1" spc="11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sz="2200" b="1" spc="1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)(</a:t>
                      </a:r>
                      <a:r>
                        <a:rPr sz="2200" b="1" spc="11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2200" b="1" spc="1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735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35"/>
                        </a:lnSpc>
                      </a:pPr>
                      <a:r>
                        <a:rPr sz="2200" b="1" spc="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((</a:t>
                      </a:r>
                      <a:r>
                        <a:rPr sz="2200" b="1" spc="8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2200" b="1" spc="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))(</a:t>
                      </a:r>
                      <a:r>
                        <a:rPr sz="2200" b="1" spc="8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2200" b="1" spc="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30"/>
                        </a:lnSpc>
                      </a:pPr>
                      <a:r>
                        <a:rPr sz="2200" b="1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(())(</a:t>
                      </a:r>
                      <a:r>
                        <a:rPr sz="2200" b="1" spc="4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r>
                        <a:rPr sz="2200" b="1" spc="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142">
                <a:tc>
                  <a:txBody>
                    <a:bodyPr/>
                    <a:lstStyle/>
                    <a:p>
                      <a:pPr marL="31750">
                        <a:lnSpc>
                          <a:spcPts val="2735"/>
                        </a:lnSpc>
                      </a:pPr>
                      <a:r>
                        <a:rPr sz="22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⇒</a:t>
                      </a:r>
                      <a:endParaRPr sz="22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3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(())()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14395" y="1098433"/>
            <a:ext cx="404564" cy="1585142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4611" indent="8069" defTabSz="829909">
              <a:lnSpc>
                <a:spcPct val="136400"/>
              </a:lnSpc>
              <a:spcBef>
                <a:spcPts val="86"/>
              </a:spcBef>
            </a:pPr>
            <a:r>
              <a:rPr sz="3993" b="1" spc="462" dirty="0">
                <a:solidFill>
                  <a:srgbClr val="FF0000"/>
                </a:solidFill>
                <a:latin typeface="Malgun Gothic"/>
                <a:cs typeface="Malgun Gothic"/>
              </a:rPr>
              <a:t>S  </a:t>
            </a:r>
            <a:r>
              <a:rPr sz="3993" b="1" spc="54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endParaRPr sz="3993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929" y="986629"/>
            <a:ext cx="536538" cy="2188439"/>
          </a:xfrm>
          <a:prstGeom prst="rect">
            <a:avLst/>
          </a:prstGeom>
        </p:spPr>
        <p:txBody>
          <a:bodyPr vert="horz" wrap="square" lIns="0" tIns="177501" rIns="0" bIns="0" rtlCol="0">
            <a:spAutoFit/>
          </a:bodyPr>
          <a:lstStyle/>
          <a:p>
            <a:pPr marL="11527" defTabSz="829909">
              <a:spcBef>
                <a:spcPts val="1398"/>
              </a:spcBef>
            </a:pPr>
            <a:r>
              <a:rPr sz="4356" b="1" spc="-708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endParaRPr sz="4356" dirty="0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1307"/>
              </a:spcBef>
            </a:pPr>
            <a:r>
              <a:rPr sz="4356" b="1" spc="-708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endParaRPr lang="tr-TR" sz="4356" dirty="0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1307"/>
              </a:spcBef>
            </a:pPr>
            <a:r>
              <a:rPr sz="2178" b="1" spc="340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endParaRPr sz="2178" dirty="0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5327" y="1289764"/>
            <a:ext cx="201706" cy="6819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4356" b="1" spc="2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endParaRPr sz="4356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3708" y="1317427"/>
            <a:ext cx="285846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993" spc="295" dirty="0">
                <a:solidFill>
                  <a:srgbClr val="0000FF"/>
                </a:solidFill>
                <a:latin typeface="Cambria"/>
                <a:cs typeface="Cambria"/>
              </a:rPr>
              <a:t>ε</a:t>
            </a:r>
            <a:endParaRPr sz="399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861" y="2106961"/>
            <a:ext cx="2699049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  <a:tabLst>
                <a:tab pos="1659242" algn="l"/>
              </a:tabLst>
            </a:pPr>
            <a:r>
              <a:rPr sz="3993" b="1" dirty="0">
                <a:solidFill>
                  <a:srgbClr val="0000FF"/>
                </a:solidFill>
                <a:latin typeface="Courier New"/>
                <a:cs typeface="Courier New"/>
              </a:rPr>
              <a:t>(	)</a:t>
            </a:r>
            <a:endParaRPr sz="3993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5672" y="1098433"/>
            <a:ext cx="1215998" cy="1585142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837978" marR="4611" indent="-837978" algn="r" defTabSz="829909">
              <a:lnSpc>
                <a:spcPct val="136400"/>
              </a:lnSpc>
              <a:spcBef>
                <a:spcPts val="86"/>
              </a:spcBef>
              <a:tabLst>
                <a:tab pos="837402" algn="l"/>
              </a:tabLst>
            </a:pPr>
            <a:r>
              <a:rPr sz="3993" b="1" spc="545" dirty="0">
                <a:solidFill>
                  <a:srgbClr val="FF0000"/>
                </a:solidFill>
                <a:latin typeface="Malgun Gothic"/>
                <a:cs typeface="Malgun Gothic"/>
              </a:rPr>
              <a:t>P	</a:t>
            </a:r>
            <a:r>
              <a:rPr sz="3993" b="1" spc="504" dirty="0">
                <a:solidFill>
                  <a:srgbClr val="FF0000"/>
                </a:solidFill>
                <a:latin typeface="Malgun Gothic"/>
                <a:cs typeface="Malgun Gothic"/>
              </a:rPr>
              <a:t>S  S</a:t>
            </a:r>
            <a:endParaRPr sz="3993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846" y="503689"/>
            <a:ext cx="6277087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63" dirty="0"/>
              <a:t>Context-Free</a:t>
            </a:r>
            <a:r>
              <a:rPr spc="349" dirty="0"/>
              <a:t> </a:t>
            </a:r>
            <a:r>
              <a:rPr spc="417" dirty="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568696"/>
            <a:ext cx="527547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spc="28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4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4" spc="231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904" spc="300" dirty="0">
                <a:solidFill>
                  <a:srgbClr val="3B3B3B"/>
                </a:solidFill>
                <a:latin typeface="Cambria"/>
                <a:cs typeface="Cambria"/>
              </a:rPr>
              <a:t>can</a:t>
            </a:r>
            <a:r>
              <a:rPr sz="2904" spc="31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4" spc="277" dirty="0">
                <a:solidFill>
                  <a:srgbClr val="3B3B3B"/>
                </a:solidFill>
                <a:latin typeface="Cambria"/>
                <a:cs typeface="Cambria"/>
              </a:rPr>
              <a:t>be</a:t>
            </a:r>
            <a:endParaRPr sz="290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6073" y="2272936"/>
            <a:ext cx="138889" cy="18746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1135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6073" y="2777778"/>
            <a:ext cx="138889" cy="18746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1135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6073" y="3283771"/>
            <a:ext cx="138889" cy="18746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1135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6073" y="3788613"/>
            <a:ext cx="138889" cy="18746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1135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6073" y="4294606"/>
            <a:ext cx="138889" cy="18746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1135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6073" y="4799446"/>
            <a:ext cx="138889" cy="18746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>
              <a:spcBef>
                <a:spcPts val="100"/>
              </a:spcBef>
            </a:pPr>
            <a:r>
              <a:rPr sz="1135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9987" y="2045875"/>
            <a:ext cx="7138659" cy="300783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5496421" defTabSz="829909">
              <a:lnSpc>
                <a:spcPct val="130400"/>
              </a:lnSpc>
              <a:spcBef>
                <a:spcPts val="86"/>
              </a:spcBef>
            </a:pPr>
            <a:r>
              <a:rPr sz="2541" spc="204" dirty="0">
                <a:solidFill>
                  <a:srgbClr val="3B3B3B"/>
                </a:solidFill>
                <a:latin typeface="Cambria"/>
                <a:cs typeface="Cambria"/>
              </a:rPr>
              <a:t>Any</a:t>
            </a:r>
            <a:r>
              <a:rPr sz="2541" spc="1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spc="185" dirty="0">
                <a:solidFill>
                  <a:srgbClr val="3B3B3B"/>
                </a:solidFill>
                <a:latin typeface="Cambria"/>
                <a:cs typeface="Cambria"/>
              </a:rPr>
              <a:t>letter  ε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marR="243786" defTabSz="829909">
              <a:lnSpc>
                <a:spcPct val="130400"/>
              </a:lnSpc>
              <a:spcBef>
                <a:spcPts val="9"/>
              </a:spcBef>
            </a:pP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541" spc="213" dirty="0">
                <a:solidFill>
                  <a:srgbClr val="3B3B3B"/>
                </a:solidFill>
                <a:latin typeface="Cambria"/>
                <a:cs typeface="Cambria"/>
              </a:rPr>
              <a:t>concatenation </a:t>
            </a:r>
            <a:r>
              <a:rPr sz="2541" spc="163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41" spc="204" dirty="0">
                <a:solidFill>
                  <a:srgbClr val="3B3B3B"/>
                </a:solidFill>
                <a:latin typeface="Cambria"/>
                <a:cs typeface="Cambria"/>
              </a:rPr>
              <a:t>expressions.  </a:t>
            </a: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541" spc="185" dirty="0">
                <a:solidFill>
                  <a:srgbClr val="3B3B3B"/>
                </a:solidFill>
                <a:latin typeface="Cambria"/>
                <a:cs typeface="Cambria"/>
              </a:rPr>
              <a:t>union </a:t>
            </a:r>
            <a:r>
              <a:rPr sz="2541" spc="168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regular</a:t>
            </a:r>
            <a:r>
              <a:rPr sz="2541" spc="363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spc="204" dirty="0">
                <a:solidFill>
                  <a:srgbClr val="3B3B3B"/>
                </a:solidFill>
                <a:latin typeface="Cambria"/>
                <a:cs typeface="Cambria"/>
              </a:rPr>
              <a:t>expressions.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marR="4611" defTabSz="829909">
              <a:lnSpc>
                <a:spcPct val="130400"/>
              </a:lnSpc>
              <a:spcBef>
                <a:spcPts val="9"/>
              </a:spcBef>
            </a:pP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541" spc="231" dirty="0">
                <a:solidFill>
                  <a:srgbClr val="3B3B3B"/>
                </a:solidFill>
                <a:latin typeface="Cambria"/>
                <a:cs typeface="Cambria"/>
              </a:rPr>
              <a:t>Kleene </a:t>
            </a:r>
            <a:r>
              <a:rPr sz="2541" spc="204" dirty="0">
                <a:solidFill>
                  <a:srgbClr val="3B3B3B"/>
                </a:solidFill>
                <a:latin typeface="Cambria"/>
                <a:cs typeface="Cambria"/>
              </a:rPr>
              <a:t>closure </a:t>
            </a:r>
            <a:r>
              <a:rPr sz="2541" spc="168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541" spc="272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41" spc="204" dirty="0">
                <a:solidFill>
                  <a:srgbClr val="3B3B3B"/>
                </a:solidFill>
                <a:latin typeface="Cambria"/>
                <a:cs typeface="Cambria"/>
              </a:rPr>
              <a:t>expression.  </a:t>
            </a:r>
            <a:r>
              <a:rPr sz="2541" spc="250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41" spc="208" dirty="0">
                <a:solidFill>
                  <a:srgbClr val="3B3B3B"/>
                </a:solidFill>
                <a:latin typeface="Cambria"/>
                <a:cs typeface="Cambria"/>
              </a:rPr>
              <a:t>parenthesized </a:t>
            </a: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regular</a:t>
            </a:r>
            <a:r>
              <a:rPr sz="2541" spc="23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spc="204" dirty="0">
                <a:solidFill>
                  <a:srgbClr val="3B3B3B"/>
                </a:solidFill>
                <a:latin typeface="Cambria"/>
                <a:cs typeface="Cambria"/>
              </a:rPr>
              <a:t>expression.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846" y="503689"/>
            <a:ext cx="6277087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63" dirty="0"/>
              <a:t>Context-Free</a:t>
            </a:r>
            <a:r>
              <a:rPr spc="349" dirty="0"/>
              <a:t> </a:t>
            </a:r>
            <a:r>
              <a:rPr spc="417" dirty="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390865"/>
            <a:ext cx="6084026" cy="3799167"/>
          </a:xfrm>
          <a:prstGeom prst="rect">
            <a:avLst/>
          </a:prstGeom>
        </p:spPr>
        <p:txBody>
          <a:bodyPr vert="horz" wrap="square" lIns="0" tIns="189026" rIns="0" bIns="0" rtlCol="0">
            <a:spAutoFit/>
          </a:bodyPr>
          <a:lstStyle/>
          <a:p>
            <a:pPr marL="11527" defTabSz="829909">
              <a:spcBef>
                <a:spcPts val="1488"/>
              </a:spcBef>
            </a:pPr>
            <a:r>
              <a:rPr sz="2904" spc="208" dirty="0">
                <a:solidFill>
                  <a:srgbClr val="3B3B3B"/>
                </a:solidFill>
                <a:latin typeface="Cambria"/>
                <a:cs typeface="Cambria"/>
              </a:rPr>
              <a:t>This </a:t>
            </a:r>
            <a:r>
              <a:rPr sz="2904" spc="250" dirty="0">
                <a:solidFill>
                  <a:srgbClr val="3B3B3B"/>
                </a:solidFill>
                <a:latin typeface="Cambria"/>
                <a:cs typeface="Cambria"/>
              </a:rPr>
              <a:t>gives us </a:t>
            </a:r>
            <a:r>
              <a:rPr sz="2904" spc="24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4" spc="208" dirty="0">
                <a:solidFill>
                  <a:srgbClr val="3B3B3B"/>
                </a:solidFill>
                <a:latin typeface="Cambria"/>
                <a:cs typeface="Cambria"/>
              </a:rPr>
              <a:t>following</a:t>
            </a:r>
            <a:r>
              <a:rPr sz="2904" spc="43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4" spc="445" dirty="0">
                <a:solidFill>
                  <a:srgbClr val="3B3B3B"/>
                </a:solidFill>
                <a:latin typeface="Cambria"/>
                <a:cs typeface="Cambria"/>
              </a:rPr>
              <a:t>CFG:</a:t>
            </a:r>
            <a:endParaRPr sz="2904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2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41" spc="23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2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541" spc="25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2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2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srgbClr val="3B3B3B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3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5" dirty="0">
                <a:solidFill>
                  <a:srgbClr val="FF0000"/>
                </a:solidFill>
                <a:latin typeface="Malgun Gothic"/>
                <a:cs typeface="Malgun Gothic"/>
              </a:rPr>
              <a:t>RR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403428" defTabSz="829909">
              <a:spcBef>
                <a:spcPts val="962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3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403428" marR="4275186" defTabSz="829909">
              <a:lnSpc>
                <a:spcPct val="136900"/>
              </a:lnSpc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222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222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2044" y="1876440"/>
            <a:ext cx="2611227" cy="23892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srgbClr val="3B3B3B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lnSpc>
                <a:spcPts val="3013"/>
              </a:lnSpc>
              <a:spcBef>
                <a:spcPts val="100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5" dirty="0">
                <a:solidFill>
                  <a:srgbClr val="FF0000"/>
                </a:solidFill>
                <a:latin typeface="Malgun Gothic"/>
                <a:cs typeface="Malgun Gothic"/>
              </a:rPr>
              <a:t>RR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lnSpc>
                <a:spcPts val="3013"/>
              </a:lnSpc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1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marR="1194147" defTabSz="829909">
              <a:lnSpc>
                <a:spcPct val="103299"/>
              </a:lnSpc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222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222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47129" y="4771785"/>
          <a:ext cx="2489628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75260">
                        <a:lnSpc>
                          <a:spcPts val="4750"/>
                        </a:lnSpc>
                      </a:pPr>
                      <a:r>
                        <a:rPr sz="40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4750"/>
                        </a:lnSpc>
                      </a:pPr>
                      <a:r>
                        <a:rPr sz="40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4750"/>
                        </a:lnSpc>
                      </a:pPr>
                      <a:r>
                        <a:rPr sz="40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4750"/>
                        </a:lnSpc>
                      </a:pPr>
                      <a:r>
                        <a:rPr sz="40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47129" y="2697096"/>
            <a:ext cx="622407" cy="544666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41494" rIns="0" bIns="0" rtlCol="0">
            <a:spAutoFit/>
          </a:bodyPr>
          <a:lstStyle/>
          <a:p>
            <a:pPr marL="138318" defTabSz="829909">
              <a:spcBef>
                <a:spcPts val="327"/>
              </a:spcBef>
            </a:pPr>
            <a:r>
              <a:rPr sz="3267" b="1" spc="576" dirty="0">
                <a:solidFill>
                  <a:srgbClr val="3B3B3B"/>
                </a:solidFill>
                <a:latin typeface="Malgun Gothic"/>
                <a:cs typeface="Malgun Gothic"/>
              </a:rPr>
              <a:t>R</a:t>
            </a:r>
            <a:endParaRPr sz="3267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1943" y="3734441"/>
            <a:ext cx="622407" cy="544666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41494" rIns="0" bIns="0" rtlCol="0">
            <a:spAutoFit/>
          </a:bodyPr>
          <a:lstStyle/>
          <a:p>
            <a:pPr marL="138318" defTabSz="829909">
              <a:spcBef>
                <a:spcPts val="327"/>
              </a:spcBef>
            </a:pPr>
            <a:r>
              <a:rPr sz="3267" b="1" spc="576" dirty="0">
                <a:solidFill>
                  <a:srgbClr val="3B3B3B"/>
                </a:solidFill>
                <a:latin typeface="Malgun Gothic"/>
                <a:cs typeface="Malgun Gothic"/>
              </a:rPr>
              <a:t>R</a:t>
            </a:r>
            <a:endParaRPr sz="3267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1943" y="2697096"/>
            <a:ext cx="622407" cy="544666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41494" rIns="0" bIns="0" rtlCol="0">
            <a:spAutoFit/>
          </a:bodyPr>
          <a:lstStyle/>
          <a:p>
            <a:pPr marL="138318" defTabSz="829909">
              <a:spcBef>
                <a:spcPts val="327"/>
              </a:spcBef>
            </a:pPr>
            <a:r>
              <a:rPr sz="3267" b="1" spc="576" dirty="0">
                <a:solidFill>
                  <a:srgbClr val="3B3B3B"/>
                </a:solidFill>
                <a:latin typeface="Malgun Gothic"/>
                <a:cs typeface="Malgun Gothic"/>
              </a:rPr>
              <a:t>R</a:t>
            </a:r>
            <a:endParaRPr sz="3267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9536" y="1659752"/>
            <a:ext cx="622407" cy="545829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42646" rIns="0" bIns="0" rtlCol="0">
            <a:spAutoFit/>
          </a:bodyPr>
          <a:lstStyle/>
          <a:p>
            <a:pPr marL="138318" defTabSz="829909">
              <a:spcBef>
                <a:spcPts val="336"/>
              </a:spcBef>
            </a:pPr>
            <a:r>
              <a:rPr sz="3267" b="1" spc="576" dirty="0">
                <a:solidFill>
                  <a:srgbClr val="3B3B3B"/>
                </a:solidFill>
                <a:latin typeface="Malgun Gothic"/>
                <a:cs typeface="Malgun Gothic"/>
              </a:rPr>
              <a:t>R</a:t>
            </a:r>
            <a:endParaRPr sz="3267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58333" y="3319502"/>
            <a:ext cx="0" cy="1311665"/>
          </a:xfrm>
          <a:custGeom>
            <a:avLst/>
            <a:gdLst/>
            <a:ahLst/>
            <a:cxnLst/>
            <a:rect l="l" t="t" r="r" b="b"/>
            <a:pathLst>
              <a:path h="1445260">
                <a:moveTo>
                  <a:pt x="0" y="0"/>
                </a:moveTo>
                <a:lnTo>
                  <a:pt x="0" y="1445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08771" y="462425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0739" y="2282158"/>
            <a:ext cx="0" cy="2349009"/>
          </a:xfrm>
          <a:custGeom>
            <a:avLst/>
            <a:gdLst/>
            <a:ahLst/>
            <a:cxnLst/>
            <a:rect l="l" t="t" r="r" b="b"/>
            <a:pathLst>
              <a:path h="2588260">
                <a:moveTo>
                  <a:pt x="0" y="0"/>
                </a:moveTo>
                <a:lnTo>
                  <a:pt x="0" y="2588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1178" y="462425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03146" y="4356847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53584" y="462425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03146" y="3319503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53584" y="3586907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14350" y="3008299"/>
            <a:ext cx="311203" cy="1620563"/>
          </a:xfrm>
          <a:custGeom>
            <a:avLst/>
            <a:gdLst/>
            <a:ahLst/>
            <a:cxnLst/>
            <a:rect l="l" t="t" r="r" b="b"/>
            <a:pathLst>
              <a:path w="342900" h="1785620">
                <a:moveTo>
                  <a:pt x="0" y="0"/>
                </a:moveTo>
                <a:lnTo>
                  <a:pt x="49347" y="10030"/>
                </a:lnTo>
                <a:lnTo>
                  <a:pt x="94571" y="40127"/>
                </a:lnTo>
                <a:lnTo>
                  <a:pt x="122468" y="71343"/>
                </a:lnTo>
                <a:lnTo>
                  <a:pt x="148590" y="111482"/>
                </a:lnTo>
                <a:lnTo>
                  <a:pt x="172958" y="160545"/>
                </a:lnTo>
                <a:lnTo>
                  <a:pt x="195597" y="218536"/>
                </a:lnTo>
                <a:lnTo>
                  <a:pt x="216529" y="285455"/>
                </a:lnTo>
                <a:lnTo>
                  <a:pt x="235778" y="361305"/>
                </a:lnTo>
                <a:lnTo>
                  <a:pt x="244777" y="402579"/>
                </a:lnTo>
                <a:lnTo>
                  <a:pt x="253365" y="446087"/>
                </a:lnTo>
                <a:lnTo>
                  <a:pt x="261542" y="491828"/>
                </a:lnTo>
                <a:lnTo>
                  <a:pt x="269313" y="539804"/>
                </a:lnTo>
                <a:lnTo>
                  <a:pt x="276680" y="590013"/>
                </a:lnTo>
                <a:lnTo>
                  <a:pt x="283646" y="642457"/>
                </a:lnTo>
                <a:lnTo>
                  <a:pt x="290214" y="697135"/>
                </a:lnTo>
                <a:lnTo>
                  <a:pt x="296387" y="754048"/>
                </a:lnTo>
                <a:lnTo>
                  <a:pt x="302167" y="813196"/>
                </a:lnTo>
                <a:lnTo>
                  <a:pt x="307558" y="874580"/>
                </a:lnTo>
                <a:lnTo>
                  <a:pt x="312562" y="938199"/>
                </a:lnTo>
                <a:lnTo>
                  <a:pt x="317182" y="1004054"/>
                </a:lnTo>
                <a:lnTo>
                  <a:pt x="321421" y="1072144"/>
                </a:lnTo>
                <a:lnTo>
                  <a:pt x="325282" y="1142471"/>
                </a:lnTo>
                <a:lnTo>
                  <a:pt x="328768" y="1215035"/>
                </a:lnTo>
                <a:lnTo>
                  <a:pt x="331881" y="1289835"/>
                </a:lnTo>
                <a:lnTo>
                  <a:pt x="334625" y="1366872"/>
                </a:lnTo>
                <a:lnTo>
                  <a:pt x="337002" y="1446146"/>
                </a:lnTo>
                <a:lnTo>
                  <a:pt x="339015" y="1527658"/>
                </a:lnTo>
                <a:lnTo>
                  <a:pt x="340667" y="1611407"/>
                </a:lnTo>
                <a:lnTo>
                  <a:pt x="341961" y="1697394"/>
                </a:lnTo>
                <a:lnTo>
                  <a:pt x="342900" y="1785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75991" y="462425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74746" y="2282158"/>
            <a:ext cx="505994" cy="336561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29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58333" y="2574919"/>
            <a:ext cx="149839" cy="122176"/>
          </a:xfrm>
          <a:custGeom>
            <a:avLst/>
            <a:gdLst/>
            <a:ahLst/>
            <a:cxnLst/>
            <a:rect l="l" t="t" r="r" b="b"/>
            <a:pathLst>
              <a:path w="165100" h="134619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80740" y="2282158"/>
            <a:ext cx="504841" cy="336561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53307" y="2574919"/>
            <a:ext cx="149839" cy="122176"/>
          </a:xfrm>
          <a:custGeom>
            <a:avLst/>
            <a:gdLst/>
            <a:ahLst/>
            <a:cxnLst/>
            <a:rect l="l" t="t" r="r" b="b"/>
            <a:pathLst>
              <a:path w="165100" h="134619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951694" y="4771785"/>
          <a:ext cx="249077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74625">
                        <a:lnSpc>
                          <a:spcPts val="4750"/>
                        </a:lnSpc>
                      </a:pPr>
                      <a:r>
                        <a:rPr sz="40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750"/>
                        </a:lnSpc>
                      </a:pPr>
                      <a:r>
                        <a:rPr sz="40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750"/>
                        </a:lnSpc>
                      </a:pPr>
                      <a:r>
                        <a:rPr sz="40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4750"/>
                        </a:lnSpc>
                      </a:pPr>
                      <a:r>
                        <a:rPr sz="40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951694" y="3734441"/>
            <a:ext cx="622407" cy="544666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41494" rIns="0" bIns="0" rtlCol="0">
            <a:spAutoFit/>
          </a:bodyPr>
          <a:lstStyle/>
          <a:p>
            <a:pPr marL="138318" defTabSz="829909">
              <a:spcBef>
                <a:spcPts val="327"/>
              </a:spcBef>
            </a:pPr>
            <a:r>
              <a:rPr sz="3267" b="1" spc="576" dirty="0">
                <a:solidFill>
                  <a:srgbClr val="3B3B3B"/>
                </a:solidFill>
                <a:latin typeface="Malgun Gothic"/>
                <a:cs typeface="Malgun Gothic"/>
              </a:rPr>
              <a:t>R</a:t>
            </a:r>
            <a:endParaRPr sz="3267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96507" y="3734441"/>
            <a:ext cx="622407" cy="544666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41494" rIns="0" bIns="0" rtlCol="0">
            <a:spAutoFit/>
          </a:bodyPr>
          <a:lstStyle/>
          <a:p>
            <a:pPr marL="138318" defTabSz="829909">
              <a:spcBef>
                <a:spcPts val="327"/>
              </a:spcBef>
            </a:pPr>
            <a:r>
              <a:rPr sz="3267" b="1" spc="576" dirty="0">
                <a:solidFill>
                  <a:srgbClr val="3B3B3B"/>
                </a:solidFill>
                <a:latin typeface="Malgun Gothic"/>
                <a:cs typeface="Malgun Gothic"/>
              </a:rPr>
              <a:t>R</a:t>
            </a:r>
            <a:endParaRPr sz="3267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4101" y="2697096"/>
            <a:ext cx="622407" cy="545829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42646" rIns="0" bIns="0" rtlCol="0">
            <a:spAutoFit/>
          </a:bodyPr>
          <a:lstStyle/>
          <a:p>
            <a:pPr marL="139471" defTabSz="829909">
              <a:spcBef>
                <a:spcPts val="336"/>
              </a:spcBef>
            </a:pPr>
            <a:r>
              <a:rPr sz="3267" b="1" spc="576" dirty="0">
                <a:solidFill>
                  <a:srgbClr val="3B3B3B"/>
                </a:solidFill>
                <a:latin typeface="Malgun Gothic"/>
                <a:cs typeface="Malgun Gothic"/>
              </a:rPr>
              <a:t>R</a:t>
            </a:r>
            <a:endParaRPr sz="3267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62897" y="4356847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14487" y="462425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85304" y="3319502"/>
            <a:ext cx="0" cy="1311665"/>
          </a:xfrm>
          <a:custGeom>
            <a:avLst/>
            <a:gdLst/>
            <a:ahLst/>
            <a:cxnLst/>
            <a:rect l="l" t="t" r="r" b="b"/>
            <a:pathLst>
              <a:path h="1445260">
                <a:moveTo>
                  <a:pt x="0" y="0"/>
                </a:moveTo>
                <a:lnTo>
                  <a:pt x="0" y="1445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36894" y="462425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07711" y="4356847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459301" y="462425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79309" y="3319503"/>
            <a:ext cx="505994" cy="337713"/>
          </a:xfrm>
          <a:custGeom>
            <a:avLst/>
            <a:gdLst/>
            <a:ahLst/>
            <a:cxnLst/>
            <a:rect l="l" t="t" r="r" b="b"/>
            <a:pathLst>
              <a:path w="557529" h="372110">
                <a:moveTo>
                  <a:pt x="557529" y="0"/>
                </a:moveTo>
                <a:lnTo>
                  <a:pt x="0" y="372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62897" y="3612263"/>
            <a:ext cx="149839" cy="122176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40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885304" y="3319502"/>
            <a:ext cx="504841" cy="336561"/>
          </a:xfrm>
          <a:custGeom>
            <a:avLst/>
            <a:gdLst/>
            <a:ahLst/>
            <a:cxnLst/>
            <a:rect l="l" t="t" r="r" b="b"/>
            <a:pathLst>
              <a:path w="556259" h="370839">
                <a:moveTo>
                  <a:pt x="0" y="0"/>
                </a:moveTo>
                <a:lnTo>
                  <a:pt x="556259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57872" y="3612263"/>
            <a:ext cx="149839" cy="122176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90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74101" y="1659752"/>
            <a:ext cx="622407" cy="545829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42646" rIns="0" bIns="0" rtlCol="0">
            <a:spAutoFit/>
          </a:bodyPr>
          <a:lstStyle/>
          <a:p>
            <a:pPr marL="139471" defTabSz="829909">
              <a:spcBef>
                <a:spcPts val="336"/>
              </a:spcBef>
            </a:pPr>
            <a:r>
              <a:rPr sz="3267" b="1" spc="576" dirty="0">
                <a:solidFill>
                  <a:srgbClr val="3B3B3B"/>
                </a:solidFill>
                <a:latin typeface="Malgun Gothic"/>
                <a:cs typeface="Malgun Gothic"/>
              </a:rPr>
              <a:t>R</a:t>
            </a:r>
            <a:endParaRPr sz="3267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85304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36894" y="2550715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96508" y="1970955"/>
            <a:ext cx="933610" cy="2657907"/>
          </a:xfrm>
          <a:custGeom>
            <a:avLst/>
            <a:gdLst/>
            <a:ahLst/>
            <a:cxnLst/>
            <a:rect l="l" t="t" r="r" b="b"/>
            <a:pathLst>
              <a:path w="1028700" h="2928620">
                <a:moveTo>
                  <a:pt x="0" y="0"/>
                </a:moveTo>
                <a:lnTo>
                  <a:pt x="56416" y="2260"/>
                </a:lnTo>
                <a:lnTo>
                  <a:pt x="111158" y="9042"/>
                </a:lnTo>
                <a:lnTo>
                  <a:pt x="164233" y="20345"/>
                </a:lnTo>
                <a:lnTo>
                  <a:pt x="215649" y="36169"/>
                </a:lnTo>
                <a:lnTo>
                  <a:pt x="265412" y="56514"/>
                </a:lnTo>
                <a:lnTo>
                  <a:pt x="313531" y="81379"/>
                </a:lnTo>
                <a:lnTo>
                  <a:pt x="360012" y="110765"/>
                </a:lnTo>
                <a:lnTo>
                  <a:pt x="404863" y="144671"/>
                </a:lnTo>
                <a:lnTo>
                  <a:pt x="448091" y="183098"/>
                </a:lnTo>
                <a:lnTo>
                  <a:pt x="489704" y="226044"/>
                </a:lnTo>
                <a:lnTo>
                  <a:pt x="529709" y="273510"/>
                </a:lnTo>
                <a:lnTo>
                  <a:pt x="568113" y="325496"/>
                </a:lnTo>
                <a:lnTo>
                  <a:pt x="604923" y="382001"/>
                </a:lnTo>
                <a:lnTo>
                  <a:pt x="640148" y="443025"/>
                </a:lnTo>
                <a:lnTo>
                  <a:pt x="673794" y="508569"/>
                </a:lnTo>
                <a:lnTo>
                  <a:pt x="705869" y="578632"/>
                </a:lnTo>
                <a:lnTo>
                  <a:pt x="721319" y="615358"/>
                </a:lnTo>
                <a:lnTo>
                  <a:pt x="736379" y="653213"/>
                </a:lnTo>
                <a:lnTo>
                  <a:pt x="751050" y="692198"/>
                </a:lnTo>
                <a:lnTo>
                  <a:pt x="765333" y="732313"/>
                </a:lnTo>
                <a:lnTo>
                  <a:pt x="779229" y="773558"/>
                </a:lnTo>
                <a:lnTo>
                  <a:pt x="792738" y="815932"/>
                </a:lnTo>
                <a:lnTo>
                  <a:pt x="805862" y="859436"/>
                </a:lnTo>
                <a:lnTo>
                  <a:pt x="818601" y="904069"/>
                </a:lnTo>
                <a:lnTo>
                  <a:pt x="830956" y="949832"/>
                </a:lnTo>
                <a:lnTo>
                  <a:pt x="842929" y="996724"/>
                </a:lnTo>
                <a:lnTo>
                  <a:pt x="854520" y="1044746"/>
                </a:lnTo>
                <a:lnTo>
                  <a:pt x="865730" y="1093897"/>
                </a:lnTo>
                <a:lnTo>
                  <a:pt x="876560" y="1144178"/>
                </a:lnTo>
                <a:lnTo>
                  <a:pt x="887011" y="1195588"/>
                </a:lnTo>
                <a:lnTo>
                  <a:pt x="897084" y="1248128"/>
                </a:lnTo>
                <a:lnTo>
                  <a:pt x="906780" y="1301797"/>
                </a:lnTo>
                <a:lnTo>
                  <a:pt x="916099" y="1356595"/>
                </a:lnTo>
                <a:lnTo>
                  <a:pt x="925043" y="1412523"/>
                </a:lnTo>
                <a:lnTo>
                  <a:pt x="933612" y="1469580"/>
                </a:lnTo>
                <a:lnTo>
                  <a:pt x="941808" y="1527766"/>
                </a:lnTo>
                <a:lnTo>
                  <a:pt x="949632" y="1587082"/>
                </a:lnTo>
                <a:lnTo>
                  <a:pt x="957083" y="1647527"/>
                </a:lnTo>
                <a:lnTo>
                  <a:pt x="964164" y="1709101"/>
                </a:lnTo>
                <a:lnTo>
                  <a:pt x="970875" y="1771805"/>
                </a:lnTo>
                <a:lnTo>
                  <a:pt x="977217" y="1835637"/>
                </a:lnTo>
                <a:lnTo>
                  <a:pt x="983191" y="1900599"/>
                </a:lnTo>
                <a:lnTo>
                  <a:pt x="988798" y="1966690"/>
                </a:lnTo>
                <a:lnTo>
                  <a:pt x="994039" y="2033910"/>
                </a:lnTo>
                <a:lnTo>
                  <a:pt x="998915" y="2102260"/>
                </a:lnTo>
                <a:lnTo>
                  <a:pt x="1003426" y="2171738"/>
                </a:lnTo>
                <a:lnTo>
                  <a:pt x="1007573" y="2242346"/>
                </a:lnTo>
                <a:lnTo>
                  <a:pt x="1011359" y="2314082"/>
                </a:lnTo>
                <a:lnTo>
                  <a:pt x="1014782" y="2386948"/>
                </a:lnTo>
                <a:lnTo>
                  <a:pt x="1017845" y="2460943"/>
                </a:lnTo>
                <a:lnTo>
                  <a:pt x="1020548" y="2536066"/>
                </a:lnTo>
                <a:lnTo>
                  <a:pt x="1022892" y="2612319"/>
                </a:lnTo>
                <a:lnTo>
                  <a:pt x="1024879" y="2689701"/>
                </a:lnTo>
                <a:lnTo>
                  <a:pt x="1026508" y="2768211"/>
                </a:lnTo>
                <a:lnTo>
                  <a:pt x="1027781" y="2847851"/>
                </a:lnTo>
                <a:lnTo>
                  <a:pt x="1028700" y="2928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080556" y="462425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84566" y="5424160"/>
            <a:ext cx="201475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b="1" dirty="0">
                <a:solidFill>
                  <a:srgbClr val="3B3B3B"/>
                </a:solidFill>
                <a:latin typeface="Courier New"/>
                <a:cs typeface="Courier New"/>
              </a:rPr>
              <a:t>a |</a:t>
            </a:r>
            <a:r>
              <a:rPr sz="3267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3267" b="1" spc="-5" dirty="0">
                <a:solidFill>
                  <a:srgbClr val="3B3B3B"/>
                </a:solidFill>
                <a:latin typeface="Courier New"/>
                <a:cs typeface="Courier New"/>
              </a:rPr>
              <a:t>(b*)</a:t>
            </a:r>
            <a:endParaRPr sz="326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90283" y="5424160"/>
            <a:ext cx="201475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b="1" spc="-5" dirty="0">
                <a:solidFill>
                  <a:srgbClr val="3B3B3B"/>
                </a:solidFill>
                <a:latin typeface="Courier New"/>
                <a:cs typeface="Courier New"/>
              </a:rPr>
              <a:t>(a </a:t>
            </a:r>
            <a:r>
              <a:rPr sz="3267" b="1" dirty="0">
                <a:solidFill>
                  <a:srgbClr val="3B3B3B"/>
                </a:solidFill>
                <a:latin typeface="Courier New"/>
                <a:cs typeface="Courier New"/>
              </a:rPr>
              <a:t>|</a:t>
            </a:r>
            <a:r>
              <a:rPr sz="3267" b="1" spc="-9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3267" b="1" spc="-5" dirty="0">
                <a:solidFill>
                  <a:srgbClr val="3B3B3B"/>
                </a:solidFill>
                <a:latin typeface="Courier New"/>
                <a:cs typeface="Courier New"/>
              </a:rPr>
              <a:t>b)*</a:t>
            </a:r>
            <a:endParaRPr sz="326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906742" y="503689"/>
            <a:ext cx="6369295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63" dirty="0"/>
              <a:t>An </a:t>
            </a:r>
            <a:r>
              <a:rPr spc="368" dirty="0"/>
              <a:t>Ambiguous</a:t>
            </a:r>
            <a:r>
              <a:rPr spc="336" dirty="0"/>
              <a:t> </a:t>
            </a:r>
            <a:r>
              <a:rPr spc="431" dirty="0"/>
              <a:t>Grammar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14349" y="6016598"/>
          <a:ext cx="3112035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872" y="503689"/>
            <a:ext cx="5324459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36" dirty="0"/>
              <a:t>Resolving</a:t>
            </a:r>
            <a:r>
              <a:rPr spc="354" dirty="0"/>
              <a:t> </a:t>
            </a:r>
            <a:r>
              <a:rPr spc="327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568695"/>
            <a:ext cx="7352468" cy="4057249"/>
          </a:xfrm>
          <a:prstGeom prst="rect">
            <a:avLst/>
          </a:prstGeom>
        </p:spPr>
        <p:txBody>
          <a:bodyPr vert="horz" wrap="square" lIns="0" tIns="36307" rIns="0" bIns="0" rtlCol="0">
            <a:spAutoFit/>
          </a:bodyPr>
          <a:lstStyle/>
          <a:p>
            <a:pPr marL="11527" marR="4611" defTabSz="829909">
              <a:lnSpc>
                <a:spcPts val="3384"/>
              </a:lnSpc>
              <a:spcBef>
                <a:spcPts val="286"/>
              </a:spcBef>
            </a:pPr>
            <a:r>
              <a:rPr sz="2904" spc="182" dirty="0">
                <a:solidFill>
                  <a:prstClr val="black"/>
                </a:solidFill>
                <a:latin typeface="Cambria"/>
                <a:cs typeface="Cambria"/>
              </a:rPr>
              <a:t>We </a:t>
            </a:r>
            <a:r>
              <a:rPr sz="2904" spc="300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2904" spc="17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2904" spc="218" dirty="0">
                <a:solidFill>
                  <a:prstClr val="black"/>
                </a:solidFill>
                <a:latin typeface="Cambria"/>
                <a:cs typeface="Cambria"/>
              </a:rPr>
              <a:t>resolve </a:t>
            </a:r>
            <a:r>
              <a:rPr sz="2904" spc="245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2904" spc="241" dirty="0">
                <a:solidFill>
                  <a:prstClr val="black"/>
                </a:solidFill>
                <a:latin typeface="Cambria"/>
                <a:cs typeface="Cambria"/>
              </a:rPr>
              <a:t>ambiguity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via  </a:t>
            </a:r>
            <a:r>
              <a:rPr sz="2904" spc="231" dirty="0">
                <a:solidFill>
                  <a:prstClr val="black"/>
                </a:solidFill>
                <a:latin typeface="Cambria"/>
                <a:cs typeface="Cambria"/>
              </a:rPr>
              <a:t>layering:</a:t>
            </a:r>
            <a:endParaRPr sz="2904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39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prstClr val="black"/>
                </a:solidFill>
                <a:latin typeface="Cambria"/>
                <a:cs typeface="Cambria"/>
              </a:rPr>
              <a:t>→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2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5" dirty="0">
                <a:solidFill>
                  <a:srgbClr val="FF0000"/>
                </a:solidFill>
                <a:latin typeface="Malgun Gothic"/>
                <a:cs typeface="Malgun Gothic"/>
              </a:rPr>
              <a:t>RR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403428" defTabSz="829909">
              <a:spcBef>
                <a:spcPts val="962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3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403428" marR="5543680" defTabSz="829909">
              <a:lnSpc>
                <a:spcPct val="136900"/>
              </a:lnSpc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222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222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914349" y="6016598"/>
          <a:ext cx="3112035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872" y="503689"/>
            <a:ext cx="5324459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36" dirty="0"/>
              <a:t>Resolving</a:t>
            </a:r>
            <a:r>
              <a:rPr spc="354" dirty="0"/>
              <a:t> </a:t>
            </a:r>
            <a:r>
              <a:rPr spc="327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568696"/>
            <a:ext cx="7352468" cy="2504901"/>
          </a:xfrm>
          <a:prstGeom prst="rect">
            <a:avLst/>
          </a:prstGeom>
        </p:spPr>
        <p:txBody>
          <a:bodyPr vert="horz" wrap="square" lIns="0" tIns="36307" rIns="0" bIns="0" rtlCol="0">
            <a:spAutoFit/>
          </a:bodyPr>
          <a:lstStyle/>
          <a:p>
            <a:pPr marL="11527" marR="4611" defTabSz="829909">
              <a:lnSpc>
                <a:spcPts val="3384"/>
              </a:lnSpc>
              <a:spcBef>
                <a:spcPts val="286"/>
              </a:spcBef>
            </a:pPr>
            <a:r>
              <a:rPr sz="2904" spc="182" dirty="0">
                <a:solidFill>
                  <a:prstClr val="black"/>
                </a:solidFill>
                <a:latin typeface="Cambria"/>
                <a:cs typeface="Cambria"/>
              </a:rPr>
              <a:t>We </a:t>
            </a:r>
            <a:r>
              <a:rPr sz="2904" spc="300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2904" spc="17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2904" spc="218" dirty="0">
                <a:solidFill>
                  <a:prstClr val="black"/>
                </a:solidFill>
                <a:latin typeface="Cambria"/>
                <a:cs typeface="Cambria"/>
              </a:rPr>
              <a:t>resolve </a:t>
            </a:r>
            <a:r>
              <a:rPr sz="2904" spc="245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2904" spc="241" dirty="0">
                <a:solidFill>
                  <a:prstClr val="black"/>
                </a:solidFill>
                <a:latin typeface="Cambria"/>
                <a:cs typeface="Cambria"/>
              </a:rPr>
              <a:t>ambiguity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via  </a:t>
            </a:r>
            <a:r>
              <a:rPr sz="2904" spc="231" dirty="0">
                <a:solidFill>
                  <a:prstClr val="black"/>
                </a:solidFill>
                <a:latin typeface="Cambria"/>
                <a:cs typeface="Cambria"/>
              </a:rPr>
              <a:t>layering:</a:t>
            </a:r>
            <a:endParaRPr sz="2904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39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prstClr val="black"/>
                </a:solidFill>
                <a:latin typeface="Cambria"/>
                <a:cs typeface="Cambria"/>
              </a:rPr>
              <a:t>→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2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5" dirty="0">
                <a:solidFill>
                  <a:srgbClr val="FF0000"/>
                </a:solidFill>
                <a:latin typeface="Malgun Gothic"/>
                <a:cs typeface="Malgun Gothic"/>
              </a:rPr>
              <a:t>RR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9987" y="4024897"/>
            <a:ext cx="2029737" cy="1580065"/>
          </a:xfrm>
          <a:prstGeom prst="rect">
            <a:avLst/>
          </a:prstGeom>
        </p:spPr>
        <p:txBody>
          <a:bodyPr vert="horz" wrap="square" lIns="0" tIns="154449" rIns="0" bIns="0" rtlCol="0">
            <a:spAutoFit/>
          </a:bodyPr>
          <a:lstStyle/>
          <a:p>
            <a:pPr marL="11527" defTabSz="829909">
              <a:spcBef>
                <a:spcPts val="1216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6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marR="612635" defTabSz="829909">
              <a:lnSpc>
                <a:spcPct val="136900"/>
              </a:lnSpc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222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222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53583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3583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417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417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6572" y="5186723"/>
            <a:ext cx="229367" cy="696173"/>
          </a:xfrm>
          <a:custGeom>
            <a:avLst/>
            <a:gdLst/>
            <a:ahLst/>
            <a:cxnLst/>
            <a:rect l="l" t="t" r="r" b="b"/>
            <a:pathLst>
              <a:path w="252729" h="767079">
                <a:moveTo>
                  <a:pt x="252730" y="0"/>
                </a:moveTo>
                <a:lnTo>
                  <a:pt x="0" y="767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91621" y="5862149"/>
            <a:ext cx="93361" cy="154449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0" y="0"/>
                </a:moveTo>
                <a:lnTo>
                  <a:pt x="1270" y="170179"/>
                </a:lnTo>
                <a:lnTo>
                  <a:pt x="102870" y="330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65940" y="5186723"/>
            <a:ext cx="295067" cy="700784"/>
          </a:xfrm>
          <a:custGeom>
            <a:avLst/>
            <a:gdLst/>
            <a:ahLst/>
            <a:cxnLst/>
            <a:rect l="l" t="t" r="r" b="b"/>
            <a:pathLst>
              <a:path w="325120" h="772160">
                <a:moveTo>
                  <a:pt x="0" y="0"/>
                </a:moveTo>
                <a:lnTo>
                  <a:pt x="325119" y="772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12597" y="5862149"/>
            <a:ext cx="102582" cy="154449"/>
          </a:xfrm>
          <a:custGeom>
            <a:avLst/>
            <a:gdLst/>
            <a:ahLst/>
            <a:cxnLst/>
            <a:rect l="l" t="t" r="r" b="b"/>
            <a:pathLst>
              <a:path w="113029" h="170179">
                <a:moveTo>
                  <a:pt x="100329" y="0"/>
                </a:moveTo>
                <a:lnTo>
                  <a:pt x="0" y="41909"/>
                </a:lnTo>
                <a:lnTo>
                  <a:pt x="113029" y="170179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914349" y="6016598"/>
          <a:ext cx="3112035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872" y="503689"/>
            <a:ext cx="5324459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36" dirty="0"/>
              <a:t>Resolving</a:t>
            </a:r>
            <a:r>
              <a:rPr spc="354" dirty="0"/>
              <a:t> </a:t>
            </a:r>
            <a:r>
              <a:rPr spc="327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568696"/>
            <a:ext cx="7352468" cy="2504901"/>
          </a:xfrm>
          <a:prstGeom prst="rect">
            <a:avLst/>
          </a:prstGeom>
        </p:spPr>
        <p:txBody>
          <a:bodyPr vert="horz" wrap="square" lIns="0" tIns="36307" rIns="0" bIns="0" rtlCol="0">
            <a:spAutoFit/>
          </a:bodyPr>
          <a:lstStyle/>
          <a:p>
            <a:pPr marL="11527" marR="4611" defTabSz="829909">
              <a:lnSpc>
                <a:spcPts val="3384"/>
              </a:lnSpc>
              <a:spcBef>
                <a:spcPts val="286"/>
              </a:spcBef>
            </a:pPr>
            <a:r>
              <a:rPr sz="2904" spc="182" dirty="0">
                <a:solidFill>
                  <a:prstClr val="black"/>
                </a:solidFill>
                <a:latin typeface="Cambria"/>
                <a:cs typeface="Cambria"/>
              </a:rPr>
              <a:t>We </a:t>
            </a:r>
            <a:r>
              <a:rPr sz="2904" spc="300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2904" spc="17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2904" spc="218" dirty="0">
                <a:solidFill>
                  <a:prstClr val="black"/>
                </a:solidFill>
                <a:latin typeface="Cambria"/>
                <a:cs typeface="Cambria"/>
              </a:rPr>
              <a:t>resolve </a:t>
            </a:r>
            <a:r>
              <a:rPr sz="2904" spc="245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2904" spc="241" dirty="0">
                <a:solidFill>
                  <a:prstClr val="black"/>
                </a:solidFill>
                <a:latin typeface="Cambria"/>
                <a:cs typeface="Cambria"/>
              </a:rPr>
              <a:t>ambiguity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via  </a:t>
            </a:r>
            <a:r>
              <a:rPr sz="2904" spc="231" dirty="0">
                <a:solidFill>
                  <a:prstClr val="black"/>
                </a:solidFill>
                <a:latin typeface="Cambria"/>
                <a:cs typeface="Cambria"/>
              </a:rPr>
              <a:t>layering:</a:t>
            </a:r>
            <a:endParaRPr sz="2904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39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prstClr val="black"/>
                </a:solidFill>
                <a:latin typeface="Cambria"/>
                <a:cs typeface="Cambria"/>
              </a:rPr>
              <a:t>→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2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5" dirty="0">
                <a:solidFill>
                  <a:srgbClr val="FF0000"/>
                </a:solidFill>
                <a:latin typeface="Malgun Gothic"/>
                <a:cs typeface="Malgun Gothic"/>
              </a:rPr>
              <a:t>RR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9987" y="4024897"/>
            <a:ext cx="2029737" cy="1580065"/>
          </a:xfrm>
          <a:prstGeom prst="rect">
            <a:avLst/>
          </a:prstGeom>
        </p:spPr>
        <p:txBody>
          <a:bodyPr vert="horz" wrap="square" lIns="0" tIns="154449" rIns="0" bIns="0" rtlCol="0">
            <a:spAutoFit/>
          </a:bodyPr>
          <a:lstStyle/>
          <a:p>
            <a:pPr marL="11527" defTabSz="829909">
              <a:spcBef>
                <a:spcPts val="1216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6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marR="612635" defTabSz="829909">
              <a:lnSpc>
                <a:spcPct val="136900"/>
              </a:lnSpc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222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222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6364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6364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417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417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3583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53583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417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417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69352" y="5186723"/>
            <a:ext cx="229367" cy="696173"/>
          </a:xfrm>
          <a:custGeom>
            <a:avLst/>
            <a:gdLst/>
            <a:ahLst/>
            <a:cxnLst/>
            <a:rect l="l" t="t" r="r" b="b"/>
            <a:pathLst>
              <a:path w="252729" h="767079">
                <a:moveTo>
                  <a:pt x="252730" y="0"/>
                </a:moveTo>
                <a:lnTo>
                  <a:pt x="0" y="767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4399" y="5862149"/>
            <a:ext cx="93361" cy="154449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0" y="0"/>
                </a:moveTo>
                <a:lnTo>
                  <a:pt x="1270" y="170179"/>
                </a:lnTo>
                <a:lnTo>
                  <a:pt x="102870" y="330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8720" y="5186723"/>
            <a:ext cx="295067" cy="700784"/>
          </a:xfrm>
          <a:custGeom>
            <a:avLst/>
            <a:gdLst/>
            <a:ahLst/>
            <a:cxnLst/>
            <a:rect l="l" t="t" r="r" b="b"/>
            <a:pathLst>
              <a:path w="325120" h="772160">
                <a:moveTo>
                  <a:pt x="0" y="0"/>
                </a:moveTo>
                <a:lnTo>
                  <a:pt x="325119" y="772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5377" y="5862149"/>
            <a:ext cx="102582" cy="154449"/>
          </a:xfrm>
          <a:custGeom>
            <a:avLst/>
            <a:gdLst/>
            <a:ahLst/>
            <a:cxnLst/>
            <a:rect l="l" t="t" r="r" b="b"/>
            <a:pathLst>
              <a:path w="113029" h="170179">
                <a:moveTo>
                  <a:pt x="100329" y="0"/>
                </a:moveTo>
                <a:lnTo>
                  <a:pt x="0" y="41909"/>
                </a:lnTo>
                <a:lnTo>
                  <a:pt x="113029" y="170179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36572" y="5186723"/>
            <a:ext cx="229367" cy="696173"/>
          </a:xfrm>
          <a:custGeom>
            <a:avLst/>
            <a:gdLst/>
            <a:ahLst/>
            <a:cxnLst/>
            <a:rect l="l" t="t" r="r" b="b"/>
            <a:pathLst>
              <a:path w="252729" h="767079">
                <a:moveTo>
                  <a:pt x="252730" y="0"/>
                </a:moveTo>
                <a:lnTo>
                  <a:pt x="0" y="767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91621" y="5862149"/>
            <a:ext cx="93361" cy="154449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0" y="0"/>
                </a:moveTo>
                <a:lnTo>
                  <a:pt x="1270" y="170179"/>
                </a:lnTo>
                <a:lnTo>
                  <a:pt x="102870" y="330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65940" y="5186723"/>
            <a:ext cx="295067" cy="700784"/>
          </a:xfrm>
          <a:custGeom>
            <a:avLst/>
            <a:gdLst/>
            <a:ahLst/>
            <a:cxnLst/>
            <a:rect l="l" t="t" r="r" b="b"/>
            <a:pathLst>
              <a:path w="325120" h="772160">
                <a:moveTo>
                  <a:pt x="0" y="0"/>
                </a:moveTo>
                <a:lnTo>
                  <a:pt x="325119" y="772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12597" y="5862149"/>
            <a:ext cx="102582" cy="154449"/>
          </a:xfrm>
          <a:custGeom>
            <a:avLst/>
            <a:gdLst/>
            <a:ahLst/>
            <a:cxnLst/>
            <a:rect l="l" t="t" r="r" b="b"/>
            <a:pathLst>
              <a:path w="113029" h="170179">
                <a:moveTo>
                  <a:pt x="100329" y="0"/>
                </a:moveTo>
                <a:lnTo>
                  <a:pt x="0" y="41909"/>
                </a:lnTo>
                <a:lnTo>
                  <a:pt x="113029" y="170179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914349" y="6016598"/>
          <a:ext cx="3112035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9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900">
                        <a:latin typeface="Cambria"/>
                        <a:cs typeface="Cambria"/>
                      </a:endParaRPr>
                    </a:p>
                  </a:txBody>
                  <a:tcPr marL="0" marR="0" marT="703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872" y="503689"/>
            <a:ext cx="5324459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36" dirty="0"/>
              <a:t>Resolving</a:t>
            </a:r>
            <a:r>
              <a:rPr spc="354" dirty="0"/>
              <a:t> </a:t>
            </a:r>
            <a:r>
              <a:rPr spc="327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568695"/>
            <a:ext cx="7352468" cy="1440764"/>
          </a:xfrm>
          <a:prstGeom prst="rect">
            <a:avLst/>
          </a:prstGeom>
        </p:spPr>
        <p:txBody>
          <a:bodyPr vert="horz" wrap="square" lIns="0" tIns="36307" rIns="0" bIns="0" rtlCol="0">
            <a:spAutoFit/>
          </a:bodyPr>
          <a:lstStyle/>
          <a:p>
            <a:pPr marL="11527" marR="4611" defTabSz="829909">
              <a:lnSpc>
                <a:spcPts val="3384"/>
              </a:lnSpc>
              <a:spcBef>
                <a:spcPts val="286"/>
              </a:spcBef>
            </a:pPr>
            <a:r>
              <a:rPr sz="2904" spc="182" dirty="0">
                <a:solidFill>
                  <a:prstClr val="black"/>
                </a:solidFill>
                <a:latin typeface="Cambria"/>
                <a:cs typeface="Cambria"/>
              </a:rPr>
              <a:t>We </a:t>
            </a:r>
            <a:r>
              <a:rPr sz="2904" spc="300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2904" spc="17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2904" spc="218" dirty="0">
                <a:solidFill>
                  <a:prstClr val="black"/>
                </a:solidFill>
                <a:latin typeface="Cambria"/>
                <a:cs typeface="Cambria"/>
              </a:rPr>
              <a:t>resolve </a:t>
            </a:r>
            <a:r>
              <a:rPr sz="2904" spc="245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2904" spc="241" dirty="0">
                <a:solidFill>
                  <a:prstClr val="black"/>
                </a:solidFill>
                <a:latin typeface="Cambria"/>
                <a:cs typeface="Cambria"/>
              </a:rPr>
              <a:t>ambiguity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via  </a:t>
            </a:r>
            <a:r>
              <a:rPr sz="2904" spc="231" dirty="0">
                <a:solidFill>
                  <a:prstClr val="black"/>
                </a:solidFill>
                <a:latin typeface="Cambria"/>
                <a:cs typeface="Cambria"/>
              </a:rPr>
              <a:t>layering:</a:t>
            </a:r>
            <a:endParaRPr sz="2904">
              <a:solidFill>
                <a:prstClr val="black"/>
              </a:solidFill>
              <a:latin typeface="Cambria"/>
              <a:cs typeface="Cambria"/>
            </a:endParaRPr>
          </a:p>
          <a:p>
            <a:pPr marL="403428" defTabSz="829909">
              <a:spcBef>
                <a:spcPts val="1139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prstClr val="black"/>
                </a:solidFill>
                <a:latin typeface="Cambria"/>
                <a:cs typeface="Cambria"/>
              </a:rPr>
              <a:t>→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2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9987" y="2985248"/>
            <a:ext cx="2029737" cy="2631379"/>
          </a:xfrm>
          <a:prstGeom prst="rect">
            <a:avLst/>
          </a:prstGeom>
        </p:spPr>
        <p:txBody>
          <a:bodyPr vert="horz" wrap="square" lIns="0" tIns="154449" rIns="0" bIns="0" rtlCol="0">
            <a:spAutoFit/>
          </a:bodyPr>
          <a:lstStyle/>
          <a:p>
            <a:pPr marL="11527" defTabSz="829909">
              <a:spcBef>
                <a:spcPts val="1216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5" dirty="0">
                <a:solidFill>
                  <a:srgbClr val="FF0000"/>
                </a:solidFill>
                <a:latin typeface="Malgun Gothic"/>
                <a:cs typeface="Malgun Gothic"/>
              </a:rPr>
              <a:t>RR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962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6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marR="612635" defTabSz="829909">
              <a:lnSpc>
                <a:spcPct val="136900"/>
              </a:lnSpc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222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222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6364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6364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417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417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3583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53583" y="4564316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417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417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59163" y="331950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9163" y="331950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69352" y="5186723"/>
            <a:ext cx="229367" cy="696173"/>
          </a:xfrm>
          <a:custGeom>
            <a:avLst/>
            <a:gdLst/>
            <a:ahLst/>
            <a:cxnLst/>
            <a:rect l="l" t="t" r="r" b="b"/>
            <a:pathLst>
              <a:path w="252729" h="767079">
                <a:moveTo>
                  <a:pt x="252730" y="0"/>
                </a:moveTo>
                <a:lnTo>
                  <a:pt x="0" y="767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24399" y="5862149"/>
            <a:ext cx="93361" cy="154449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0" y="0"/>
                </a:moveTo>
                <a:lnTo>
                  <a:pt x="1270" y="170179"/>
                </a:lnTo>
                <a:lnTo>
                  <a:pt x="102870" y="330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8720" y="5186723"/>
            <a:ext cx="295067" cy="700784"/>
          </a:xfrm>
          <a:custGeom>
            <a:avLst/>
            <a:gdLst/>
            <a:ahLst/>
            <a:cxnLst/>
            <a:rect l="l" t="t" r="r" b="b"/>
            <a:pathLst>
              <a:path w="325120" h="772160">
                <a:moveTo>
                  <a:pt x="0" y="0"/>
                </a:moveTo>
                <a:lnTo>
                  <a:pt x="325119" y="772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45377" y="5862149"/>
            <a:ext cx="102582" cy="154449"/>
          </a:xfrm>
          <a:custGeom>
            <a:avLst/>
            <a:gdLst/>
            <a:ahLst/>
            <a:cxnLst/>
            <a:rect l="l" t="t" r="r" b="b"/>
            <a:pathLst>
              <a:path w="113029" h="170179">
                <a:moveTo>
                  <a:pt x="100329" y="0"/>
                </a:moveTo>
                <a:lnTo>
                  <a:pt x="0" y="41909"/>
                </a:lnTo>
                <a:lnTo>
                  <a:pt x="113029" y="170179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36572" y="5186723"/>
            <a:ext cx="229367" cy="696173"/>
          </a:xfrm>
          <a:custGeom>
            <a:avLst/>
            <a:gdLst/>
            <a:ahLst/>
            <a:cxnLst/>
            <a:rect l="l" t="t" r="r" b="b"/>
            <a:pathLst>
              <a:path w="252729" h="767079">
                <a:moveTo>
                  <a:pt x="252730" y="0"/>
                </a:moveTo>
                <a:lnTo>
                  <a:pt x="0" y="767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91621" y="5862149"/>
            <a:ext cx="93361" cy="154449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0" y="0"/>
                </a:moveTo>
                <a:lnTo>
                  <a:pt x="1270" y="170179"/>
                </a:lnTo>
                <a:lnTo>
                  <a:pt x="102870" y="330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65940" y="5186723"/>
            <a:ext cx="295067" cy="700784"/>
          </a:xfrm>
          <a:custGeom>
            <a:avLst/>
            <a:gdLst/>
            <a:ahLst/>
            <a:cxnLst/>
            <a:rect l="l" t="t" r="r" b="b"/>
            <a:pathLst>
              <a:path w="325120" h="772160">
                <a:moveTo>
                  <a:pt x="0" y="0"/>
                </a:moveTo>
                <a:lnTo>
                  <a:pt x="325119" y="772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12597" y="5862149"/>
            <a:ext cx="102582" cy="154449"/>
          </a:xfrm>
          <a:custGeom>
            <a:avLst/>
            <a:gdLst/>
            <a:ahLst/>
            <a:cxnLst/>
            <a:rect l="l" t="t" r="r" b="b"/>
            <a:pathLst>
              <a:path w="113029" h="170179">
                <a:moveTo>
                  <a:pt x="100329" y="0"/>
                </a:moveTo>
                <a:lnTo>
                  <a:pt x="0" y="41909"/>
                </a:lnTo>
                <a:lnTo>
                  <a:pt x="113029" y="170179"/>
                </a:lnTo>
                <a:lnTo>
                  <a:pt x="100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70366" y="3941909"/>
            <a:ext cx="0" cy="1934071"/>
          </a:xfrm>
          <a:custGeom>
            <a:avLst/>
            <a:gdLst/>
            <a:ahLst/>
            <a:cxnLst/>
            <a:rect l="l" t="t" r="r" b="b"/>
            <a:pathLst>
              <a:path h="2131060">
                <a:moveTo>
                  <a:pt x="0" y="0"/>
                </a:moveTo>
                <a:lnTo>
                  <a:pt x="0" y="2131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0805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6287" y="3941909"/>
            <a:ext cx="854079" cy="546335"/>
          </a:xfrm>
          <a:custGeom>
            <a:avLst/>
            <a:gdLst/>
            <a:ahLst/>
            <a:cxnLst/>
            <a:rect l="l" t="t" r="r" b="b"/>
            <a:pathLst>
              <a:path w="941070" h="601979">
                <a:moveTo>
                  <a:pt x="941070" y="0"/>
                </a:moveTo>
                <a:lnTo>
                  <a:pt x="0" y="6019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98720" y="4443292"/>
            <a:ext cx="149839" cy="121024"/>
          </a:xfrm>
          <a:custGeom>
            <a:avLst/>
            <a:gdLst/>
            <a:ahLst/>
            <a:cxnLst/>
            <a:rect l="l" t="t" r="r" b="b"/>
            <a:pathLst>
              <a:path w="165100" h="133350">
                <a:moveTo>
                  <a:pt x="106679" y="0"/>
                </a:moveTo>
                <a:lnTo>
                  <a:pt x="0" y="133350"/>
                </a:lnTo>
                <a:lnTo>
                  <a:pt x="165100" y="9143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70367" y="3941909"/>
            <a:ext cx="779160" cy="542877"/>
          </a:xfrm>
          <a:custGeom>
            <a:avLst/>
            <a:gdLst/>
            <a:ahLst/>
            <a:cxnLst/>
            <a:rect l="l" t="t" r="r" b="b"/>
            <a:pathLst>
              <a:path w="858520" h="598170">
                <a:moveTo>
                  <a:pt x="0" y="0"/>
                </a:moveTo>
                <a:lnTo>
                  <a:pt x="858520" y="5981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17254" y="4439835"/>
            <a:ext cx="148686" cy="124481"/>
          </a:xfrm>
          <a:custGeom>
            <a:avLst/>
            <a:gdLst/>
            <a:ahLst/>
            <a:cxnLst/>
            <a:rect l="l" t="t" r="r" b="b"/>
            <a:pathLst>
              <a:path w="163829" h="137160">
                <a:moveTo>
                  <a:pt x="60960" y="0"/>
                </a:moveTo>
                <a:lnTo>
                  <a:pt x="0" y="88900"/>
                </a:lnTo>
                <a:lnTo>
                  <a:pt x="163830" y="13716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872" y="503689"/>
            <a:ext cx="5324459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36" dirty="0"/>
              <a:t>Resolving</a:t>
            </a:r>
            <a:r>
              <a:rPr spc="354" dirty="0"/>
              <a:t> </a:t>
            </a:r>
            <a:r>
              <a:rPr spc="327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1316" spc="241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568696"/>
            <a:ext cx="7352468" cy="908695"/>
          </a:xfrm>
          <a:prstGeom prst="rect">
            <a:avLst/>
          </a:prstGeom>
        </p:spPr>
        <p:txBody>
          <a:bodyPr vert="horz" wrap="square" lIns="0" tIns="36307" rIns="0" bIns="0" rtlCol="0">
            <a:spAutoFit/>
          </a:bodyPr>
          <a:lstStyle/>
          <a:p>
            <a:pPr marL="11527" marR="4611" defTabSz="829909">
              <a:lnSpc>
                <a:spcPts val="3384"/>
              </a:lnSpc>
              <a:spcBef>
                <a:spcPts val="286"/>
              </a:spcBef>
            </a:pPr>
            <a:r>
              <a:rPr sz="2904" spc="182" dirty="0">
                <a:solidFill>
                  <a:prstClr val="black"/>
                </a:solidFill>
                <a:latin typeface="Cambria"/>
                <a:cs typeface="Cambria"/>
              </a:rPr>
              <a:t>We </a:t>
            </a:r>
            <a:r>
              <a:rPr sz="2904" spc="300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2904" spc="17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2904" spc="218" dirty="0">
                <a:solidFill>
                  <a:prstClr val="black"/>
                </a:solidFill>
                <a:latin typeface="Cambria"/>
                <a:cs typeface="Cambria"/>
              </a:rPr>
              <a:t>resolve </a:t>
            </a:r>
            <a:r>
              <a:rPr sz="2904" spc="245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2904" spc="241" dirty="0">
                <a:solidFill>
                  <a:prstClr val="black"/>
                </a:solidFill>
                <a:latin typeface="Cambria"/>
                <a:cs typeface="Cambria"/>
              </a:rPr>
              <a:t>ambiguity </a:t>
            </a:r>
            <a:r>
              <a:rPr sz="2904" spc="195" dirty="0">
                <a:solidFill>
                  <a:prstClr val="black"/>
                </a:solidFill>
                <a:latin typeface="Cambria"/>
                <a:cs typeface="Cambria"/>
              </a:rPr>
              <a:t>via  </a:t>
            </a:r>
            <a:r>
              <a:rPr sz="2904" spc="231" dirty="0">
                <a:solidFill>
                  <a:prstClr val="black"/>
                </a:solidFill>
                <a:latin typeface="Cambria"/>
                <a:cs typeface="Cambria"/>
              </a:rPr>
              <a:t>layering:</a:t>
            </a:r>
            <a:endParaRPr sz="290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9987" y="2455049"/>
            <a:ext cx="2611227" cy="3163447"/>
          </a:xfrm>
          <a:prstGeom prst="rect">
            <a:avLst/>
          </a:prstGeom>
        </p:spPr>
        <p:txBody>
          <a:bodyPr vert="horz" wrap="square" lIns="0" tIns="154449" rIns="0" bIns="0" rtlCol="0">
            <a:spAutoFit/>
          </a:bodyPr>
          <a:lstStyle/>
          <a:p>
            <a:pPr marL="11527" defTabSz="829909">
              <a:spcBef>
                <a:spcPts val="1216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prstClr val="black"/>
                </a:solidFill>
                <a:latin typeface="Cambria"/>
                <a:cs typeface="Cambria"/>
              </a:rPr>
              <a:t>→</a:t>
            </a:r>
            <a:r>
              <a:rPr sz="2541" spc="22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125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5" dirty="0">
                <a:solidFill>
                  <a:srgbClr val="FF0000"/>
                </a:solidFill>
                <a:latin typeface="Malgun Gothic"/>
                <a:cs typeface="Malgun Gothic"/>
              </a:rPr>
              <a:t>RR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962"/>
              </a:spcBef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1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marR="1194147" defTabSz="829909">
              <a:lnSpc>
                <a:spcPct val="136900"/>
              </a:lnSpc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222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222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-4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7517" y="246311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0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srgbClr val="3B3B3B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504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4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23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563" y="503689"/>
            <a:ext cx="6746196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40" dirty="0"/>
              <a:t>Why </a:t>
            </a:r>
            <a:r>
              <a:rPr spc="245" dirty="0"/>
              <a:t>is </a:t>
            </a:r>
            <a:r>
              <a:rPr spc="272" dirty="0"/>
              <a:t>this</a:t>
            </a:r>
            <a:r>
              <a:rPr spc="499" dirty="0"/>
              <a:t> </a:t>
            </a:r>
            <a:r>
              <a:rPr spc="371" dirty="0"/>
              <a:t>unambiguous?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945" y="2196865"/>
            <a:ext cx="2711503" cy="31289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000"/>
              </a:lnSpc>
              <a:spcBef>
                <a:spcPts val="91"/>
              </a:spcBef>
              <a:tabLst>
                <a:tab pos="1459834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7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marR="579784" defTabSz="829909">
              <a:lnSpc>
                <a:spcPts val="4057"/>
              </a:lnSpc>
              <a:spcBef>
                <a:spcPts val="150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111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712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04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04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966" y="532504"/>
            <a:ext cx="7499425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630" spc="340" dirty="0"/>
              <a:t>Example: </a:t>
            </a:r>
            <a:r>
              <a:rPr sz="3630" spc="349" dirty="0"/>
              <a:t>Balanced</a:t>
            </a:r>
            <a:r>
              <a:rPr sz="3630" spc="322" dirty="0"/>
              <a:t> </a:t>
            </a:r>
            <a:r>
              <a:rPr sz="3630" spc="309" dirty="0"/>
              <a:t>Parentheses</a:t>
            </a:r>
            <a:endParaRPr sz="3630"/>
          </a:p>
        </p:txBody>
      </p:sp>
      <p:sp>
        <p:nvSpPr>
          <p:cNvPr id="3" name="object 3"/>
          <p:cNvSpPr txBox="1"/>
          <p:nvPr/>
        </p:nvSpPr>
        <p:spPr>
          <a:xfrm>
            <a:off x="2052662" y="1681650"/>
            <a:ext cx="137736" cy="1863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35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662" y="2580682"/>
            <a:ext cx="137736" cy="1863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35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0845" y="1572152"/>
            <a:ext cx="6330683" cy="1322439"/>
          </a:xfrm>
          <a:prstGeom prst="rect">
            <a:avLst/>
          </a:prstGeom>
        </p:spPr>
        <p:txBody>
          <a:bodyPr vert="horz" wrap="square" lIns="0" tIns="33426" rIns="0" bIns="0" rtlCol="0">
            <a:spAutoFit/>
          </a:bodyPr>
          <a:lstStyle/>
          <a:p>
            <a:pPr marL="11527" marR="4611" defTabSz="829909">
              <a:lnSpc>
                <a:spcPts val="2968"/>
              </a:lnSpc>
              <a:spcBef>
                <a:spcPts val="263"/>
              </a:spcBef>
            </a:pPr>
            <a:r>
              <a:rPr sz="2541" spc="236" dirty="0">
                <a:solidFill>
                  <a:srgbClr val="3B3B3B"/>
                </a:solidFill>
                <a:latin typeface="Cambria"/>
                <a:cs typeface="Cambria"/>
              </a:rPr>
              <a:t>Consider </a:t>
            </a:r>
            <a:r>
              <a:rPr sz="2541" spc="21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541" spc="268" dirty="0">
                <a:solidFill>
                  <a:srgbClr val="3B3B3B"/>
                </a:solidFill>
                <a:latin typeface="Cambria"/>
                <a:cs typeface="Cambria"/>
              </a:rPr>
              <a:t>language </a:t>
            </a:r>
            <a:r>
              <a:rPr sz="2541" spc="177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541" spc="172" dirty="0">
                <a:solidFill>
                  <a:srgbClr val="3B3B3B"/>
                </a:solidFill>
                <a:latin typeface="Cambria"/>
                <a:cs typeface="Cambria"/>
              </a:rPr>
              <a:t>all </a:t>
            </a:r>
            <a:r>
              <a:rPr sz="2541" spc="204" dirty="0">
                <a:solidFill>
                  <a:srgbClr val="3B3B3B"/>
                </a:solidFill>
                <a:latin typeface="Cambria"/>
                <a:cs typeface="Cambria"/>
              </a:rPr>
              <a:t>strings </a:t>
            </a:r>
            <a:r>
              <a:rPr sz="2541" spc="182" dirty="0">
                <a:solidFill>
                  <a:srgbClr val="3B3B3B"/>
                </a:solidFill>
                <a:latin typeface="Cambria"/>
                <a:cs typeface="Cambria"/>
              </a:rPr>
              <a:t>of  </a:t>
            </a:r>
            <a:r>
              <a:rPr sz="2541" spc="241" dirty="0">
                <a:solidFill>
                  <a:srgbClr val="3B3B3B"/>
                </a:solidFill>
                <a:latin typeface="Cambria"/>
                <a:cs typeface="Cambria"/>
              </a:rPr>
              <a:t>balanced</a:t>
            </a:r>
            <a:r>
              <a:rPr sz="2541" spc="2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41" spc="231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971"/>
              </a:spcBef>
            </a:pPr>
            <a:r>
              <a:rPr sz="2541" spc="245" dirty="0">
                <a:solidFill>
                  <a:srgbClr val="3B3B3B"/>
                </a:solidFill>
                <a:latin typeface="Cambria"/>
                <a:cs typeface="Cambria"/>
              </a:rPr>
              <a:t>Examples: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7289" y="3090134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998" spc="18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9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7289" y="3531581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998" spc="18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9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7289" y="3968418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998" spc="18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9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7289" y="4405256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>
              <a:spcBef>
                <a:spcPts val="82"/>
              </a:spcBef>
            </a:pPr>
            <a:r>
              <a:rPr sz="998" spc="18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9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6626" y="2915168"/>
            <a:ext cx="2063739" cy="1724887"/>
          </a:xfrm>
          <a:prstGeom prst="rect">
            <a:avLst/>
          </a:prstGeom>
        </p:spPr>
        <p:txBody>
          <a:bodyPr vert="horz" wrap="square" lIns="0" tIns="90479" rIns="0" bIns="0" rtlCol="0">
            <a:spAutoFit/>
          </a:bodyPr>
          <a:lstStyle/>
          <a:p>
            <a:pPr marL="11527" defTabSz="829909">
              <a:spcBef>
                <a:spcPts val="712"/>
              </a:spcBef>
            </a:pPr>
            <a:r>
              <a:rPr sz="2224" spc="168" dirty="0">
                <a:solidFill>
                  <a:srgbClr val="3B3B3B"/>
                </a:solidFill>
                <a:latin typeface="Cambria"/>
                <a:cs typeface="Cambria"/>
              </a:rPr>
              <a:t>ε</a:t>
            </a:r>
            <a:endParaRPr sz="2224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1527" marR="1024131" defTabSz="829909">
              <a:lnSpc>
                <a:spcPts val="3440"/>
              </a:lnSpc>
              <a:spcBef>
                <a:spcPts val="100"/>
              </a:spcBef>
            </a:pPr>
            <a:r>
              <a:rPr sz="2224" b="1" dirty="0">
                <a:solidFill>
                  <a:srgbClr val="3B3B3B"/>
                </a:solidFill>
                <a:latin typeface="Courier New"/>
                <a:cs typeface="Courier New"/>
              </a:rPr>
              <a:t>()  </a:t>
            </a:r>
            <a:r>
              <a:rPr sz="2224" b="1" spc="-5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r>
              <a:rPr sz="2224" b="1" spc="5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r>
              <a:rPr sz="2224" b="1" spc="-5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r>
              <a:rPr sz="2224" b="1" spc="5" dirty="0">
                <a:solidFill>
                  <a:srgbClr val="3B3B3B"/>
                </a:solidFill>
                <a:latin typeface="Courier New"/>
                <a:cs typeface="Courier New"/>
              </a:rPr>
              <a:t>())</a:t>
            </a:r>
            <a:endParaRPr sz="2224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526"/>
              </a:spcBef>
            </a:pPr>
            <a:r>
              <a:rPr sz="2224" b="1" dirty="0">
                <a:solidFill>
                  <a:srgbClr val="3B3B3B"/>
                </a:solidFill>
                <a:latin typeface="Courier New"/>
                <a:cs typeface="Courier New"/>
              </a:rPr>
              <a:t>((()))(())()</a:t>
            </a:r>
            <a:endParaRPr sz="2224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2662" y="4857077"/>
            <a:ext cx="137736" cy="1863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35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5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0844" y="4747580"/>
            <a:ext cx="7149033" cy="1321856"/>
          </a:xfrm>
          <a:prstGeom prst="rect">
            <a:avLst/>
          </a:prstGeom>
        </p:spPr>
        <p:txBody>
          <a:bodyPr vert="horz" wrap="square" lIns="0" tIns="32849" rIns="0" bIns="0" rtlCol="0">
            <a:spAutoFit/>
          </a:bodyPr>
          <a:lstStyle/>
          <a:p>
            <a:pPr marL="11527" marR="4611" defTabSz="829909">
              <a:lnSpc>
                <a:spcPts val="2976"/>
              </a:lnSpc>
              <a:spcBef>
                <a:spcPts val="259"/>
              </a:spcBef>
            </a:pPr>
            <a:r>
              <a:rPr sz="2541" spc="295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541" spc="159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41" spc="222" dirty="0">
                <a:solidFill>
                  <a:srgbClr val="3B3B3B"/>
                </a:solidFill>
                <a:latin typeface="Cambria"/>
                <a:cs typeface="Cambria"/>
              </a:rPr>
              <a:t>one </a:t>
            </a:r>
            <a:r>
              <a:rPr sz="2541" spc="195" dirty="0">
                <a:solidFill>
                  <a:srgbClr val="3B3B3B"/>
                </a:solidFill>
                <a:latin typeface="Cambria"/>
                <a:cs typeface="Cambria"/>
              </a:rPr>
              <a:t>possible </a:t>
            </a:r>
            <a:r>
              <a:rPr sz="2541" spc="26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541" spc="172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41" spc="241" dirty="0">
                <a:solidFill>
                  <a:srgbClr val="3B3B3B"/>
                </a:solidFill>
                <a:latin typeface="Cambria"/>
                <a:cs typeface="Cambria"/>
              </a:rPr>
              <a:t>balanced  </a:t>
            </a:r>
            <a:r>
              <a:rPr sz="2541" spc="227" dirty="0">
                <a:solidFill>
                  <a:srgbClr val="3B3B3B"/>
                </a:solidFill>
                <a:latin typeface="Cambria"/>
                <a:cs typeface="Cambria"/>
              </a:rPr>
              <a:t>parentheses: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567105" algn="ctr" defTabSz="829909">
              <a:spcBef>
                <a:spcPts val="994"/>
              </a:spcBef>
            </a:pPr>
            <a:r>
              <a:rPr sz="2541" b="1" spc="354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541" spc="5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41" b="1" spc="359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541" spc="54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541" b="1" spc="354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541" b="1" spc="-27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spc="54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541" b="1" spc="123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23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541" b="1" spc="123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563" y="503689"/>
            <a:ext cx="6746196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40" dirty="0"/>
              <a:t>Why </a:t>
            </a:r>
            <a:r>
              <a:rPr spc="245" dirty="0"/>
              <a:t>is </a:t>
            </a:r>
            <a:r>
              <a:rPr spc="272" dirty="0"/>
              <a:t>this</a:t>
            </a:r>
            <a:r>
              <a:rPr spc="499" dirty="0"/>
              <a:t> </a:t>
            </a:r>
            <a:r>
              <a:rPr spc="371" dirty="0"/>
              <a:t>unambiguous?</a:t>
            </a:r>
          </a:p>
        </p:txBody>
      </p:sp>
      <p:sp>
        <p:nvSpPr>
          <p:cNvPr id="3" name="object 3"/>
          <p:cNvSpPr/>
          <p:nvPr/>
        </p:nvSpPr>
        <p:spPr>
          <a:xfrm>
            <a:off x="4775114" y="4565469"/>
            <a:ext cx="1620563" cy="1023513"/>
          </a:xfrm>
          <a:custGeom>
            <a:avLst/>
            <a:gdLst/>
            <a:ahLst/>
            <a:cxnLst/>
            <a:rect l="l" t="t" r="r" b="b"/>
            <a:pathLst>
              <a:path w="1785620" h="1127760">
                <a:moveTo>
                  <a:pt x="1785620" y="1127759"/>
                </a:moveTo>
                <a:lnTo>
                  <a:pt x="1784959" y="1084764"/>
                </a:lnTo>
                <a:lnTo>
                  <a:pt x="1782976" y="1042672"/>
                </a:lnTo>
                <a:lnTo>
                  <a:pt x="1779672" y="1001479"/>
                </a:lnTo>
                <a:lnTo>
                  <a:pt x="1775047" y="961181"/>
                </a:lnTo>
                <a:lnTo>
                  <a:pt x="1769100" y="921774"/>
                </a:lnTo>
                <a:lnTo>
                  <a:pt x="1761831" y="883255"/>
                </a:lnTo>
                <a:lnTo>
                  <a:pt x="1753242" y="845618"/>
                </a:lnTo>
                <a:lnTo>
                  <a:pt x="1732099" y="772978"/>
                </a:lnTo>
                <a:lnTo>
                  <a:pt x="1705671" y="703821"/>
                </a:lnTo>
                <a:lnTo>
                  <a:pt x="1673959" y="638115"/>
                </a:lnTo>
                <a:lnTo>
                  <a:pt x="1636963" y="575827"/>
                </a:lnTo>
                <a:lnTo>
                  <a:pt x="1594683" y="516925"/>
                </a:lnTo>
                <a:lnTo>
                  <a:pt x="1547121" y="461376"/>
                </a:lnTo>
                <a:lnTo>
                  <a:pt x="1494276" y="409148"/>
                </a:lnTo>
                <a:lnTo>
                  <a:pt x="1436149" y="360209"/>
                </a:lnTo>
                <a:lnTo>
                  <a:pt x="1405105" y="336962"/>
                </a:lnTo>
                <a:lnTo>
                  <a:pt x="1372741" y="314525"/>
                </a:lnTo>
                <a:lnTo>
                  <a:pt x="1339056" y="292893"/>
                </a:lnTo>
                <a:lnTo>
                  <a:pt x="1304051" y="272064"/>
                </a:lnTo>
                <a:lnTo>
                  <a:pt x="1267725" y="252032"/>
                </a:lnTo>
                <a:lnTo>
                  <a:pt x="1230080" y="232793"/>
                </a:lnTo>
                <a:lnTo>
                  <a:pt x="1191114" y="214345"/>
                </a:lnTo>
                <a:lnTo>
                  <a:pt x="1150829" y="196681"/>
                </a:lnTo>
                <a:lnTo>
                  <a:pt x="1109223" y="179800"/>
                </a:lnTo>
                <a:lnTo>
                  <a:pt x="1066298" y="163695"/>
                </a:lnTo>
                <a:lnTo>
                  <a:pt x="1022053" y="148364"/>
                </a:lnTo>
                <a:lnTo>
                  <a:pt x="976487" y="133802"/>
                </a:lnTo>
                <a:lnTo>
                  <a:pt x="929603" y="120005"/>
                </a:lnTo>
                <a:lnTo>
                  <a:pt x="881398" y="106969"/>
                </a:lnTo>
                <a:lnTo>
                  <a:pt x="831874" y="94690"/>
                </a:lnTo>
                <a:lnTo>
                  <a:pt x="781030" y="83165"/>
                </a:lnTo>
                <a:lnTo>
                  <a:pt x="728866" y="72388"/>
                </a:lnTo>
                <a:lnTo>
                  <a:pt x="675383" y="62356"/>
                </a:lnTo>
                <a:lnTo>
                  <a:pt x="620581" y="53064"/>
                </a:lnTo>
                <a:lnTo>
                  <a:pt x="564459" y="44510"/>
                </a:lnTo>
                <a:lnTo>
                  <a:pt x="507018" y="36688"/>
                </a:lnTo>
                <a:lnTo>
                  <a:pt x="448258" y="29594"/>
                </a:lnTo>
                <a:lnTo>
                  <a:pt x="388178" y="23226"/>
                </a:lnTo>
                <a:lnTo>
                  <a:pt x="326779" y="17577"/>
                </a:lnTo>
                <a:lnTo>
                  <a:pt x="264061" y="12645"/>
                </a:lnTo>
                <a:lnTo>
                  <a:pt x="200024" y="8425"/>
                </a:lnTo>
                <a:lnTo>
                  <a:pt x="134668" y="4914"/>
                </a:lnTo>
                <a:lnTo>
                  <a:pt x="67993" y="210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192" y="4517058"/>
            <a:ext cx="147533" cy="97971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60" y="0"/>
                </a:moveTo>
                <a:lnTo>
                  <a:pt x="0" y="52070"/>
                </a:lnTo>
                <a:lnTo>
                  <a:pt x="161289" y="10795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945" y="2196865"/>
            <a:ext cx="2711503" cy="155808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000"/>
              </a:lnSpc>
              <a:spcBef>
                <a:spcPts val="91"/>
              </a:spcBef>
              <a:tabLst>
                <a:tab pos="1459834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7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5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1985" y="5618558"/>
            <a:ext cx="651798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-318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45" dirty="0">
                <a:solidFill>
                  <a:srgbClr val="FF0000"/>
                </a:solidFill>
                <a:latin typeface="Verdana"/>
                <a:cs typeface="Verdana"/>
              </a:rPr>
              <a:t>nly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299" y="5618558"/>
            <a:ext cx="1602697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118" dirty="0">
                <a:solidFill>
                  <a:srgbClr val="FF0000"/>
                </a:solidFill>
                <a:latin typeface="Verdana"/>
                <a:cs typeface="Verdana"/>
              </a:rPr>
              <a:t>ge</a:t>
            </a:r>
            <a:r>
              <a:rPr sz="2360" spc="5" dirty="0">
                <a:solidFill>
                  <a:srgbClr val="FF0000"/>
                </a:solidFill>
                <a:latin typeface="Verdana"/>
                <a:cs typeface="Verdana"/>
              </a:rPr>
              <a:t>ne</a:t>
            </a:r>
            <a:r>
              <a:rPr sz="2360" spc="64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2360" spc="172" dirty="0">
                <a:solidFill>
                  <a:srgbClr val="FF0000"/>
                </a:solidFill>
                <a:latin typeface="Verdana"/>
                <a:cs typeface="Verdana"/>
              </a:rPr>
              <a:t>te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8978" y="6102652"/>
            <a:ext cx="1272476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-159" dirty="0">
                <a:solidFill>
                  <a:srgbClr val="FF0000"/>
                </a:solidFill>
                <a:latin typeface="Verdana"/>
                <a:cs typeface="Verdana"/>
              </a:rPr>
              <a:t>“</a:t>
            </a:r>
            <a:r>
              <a:rPr sz="2360" spc="-2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360" spc="154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60" spc="236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304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360" spc="-9" dirty="0">
                <a:solidFill>
                  <a:srgbClr val="FF0000"/>
                </a:solidFill>
                <a:latin typeface="Verdana"/>
                <a:cs typeface="Verdana"/>
              </a:rPr>
              <a:t>ic”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1025" y="6102652"/>
            <a:ext cx="1828608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5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23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360" spc="141" dirty="0">
                <a:solidFill>
                  <a:srgbClr val="FF0000"/>
                </a:solidFill>
                <a:latin typeface="Verdana"/>
                <a:cs typeface="Verdana"/>
              </a:rPr>
              <a:t>re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-68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32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54" dirty="0">
                <a:solidFill>
                  <a:srgbClr val="FF0000"/>
                </a:solidFill>
                <a:latin typeface="Verdana"/>
                <a:cs typeface="Verdana"/>
              </a:rPr>
              <a:t>ns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2565" y="3734441"/>
            <a:ext cx="2489627" cy="1558682"/>
          </a:xfrm>
          <a:prstGeom prst="rect">
            <a:avLst/>
          </a:prstGeom>
          <a:solidFill>
            <a:srgbClr val="FFCC98">
              <a:alpha val="50000"/>
            </a:srgbClr>
          </a:solidFill>
          <a:ln w="3175">
            <a:solidFill>
              <a:srgbClr val="000000"/>
            </a:solidFill>
          </a:ln>
        </p:spPr>
        <p:txBody>
          <a:bodyPr vert="horz" wrap="square" lIns="0" tIns="127939" rIns="0" bIns="0" rtlCol="0">
            <a:spAutoFit/>
          </a:bodyPr>
          <a:lstStyle/>
          <a:p>
            <a:pPr marL="157913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109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57913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08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57913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08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8084" y="3319503"/>
            <a:ext cx="2780083" cy="2282158"/>
          </a:xfrm>
          <a:custGeom>
            <a:avLst/>
            <a:gdLst/>
            <a:ahLst/>
            <a:cxnLst/>
            <a:rect l="l" t="t" r="r" b="b"/>
            <a:pathLst>
              <a:path w="3063240" h="2514600">
                <a:moveTo>
                  <a:pt x="3063240" y="0"/>
                </a:moveTo>
                <a:lnTo>
                  <a:pt x="0" y="0"/>
                </a:lnTo>
                <a:lnTo>
                  <a:pt x="0" y="2514600"/>
                </a:lnTo>
                <a:lnTo>
                  <a:pt x="3063240" y="2514600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8084" y="3319503"/>
            <a:ext cx="2780083" cy="2282158"/>
          </a:xfrm>
          <a:custGeom>
            <a:avLst/>
            <a:gdLst/>
            <a:ahLst/>
            <a:cxnLst/>
            <a:rect l="l" t="t" r="r" b="b"/>
            <a:pathLst>
              <a:path w="3063240" h="2514600">
                <a:moveTo>
                  <a:pt x="1531620" y="2514600"/>
                </a:moveTo>
                <a:lnTo>
                  <a:pt x="0" y="2514600"/>
                </a:lnTo>
                <a:lnTo>
                  <a:pt x="0" y="0"/>
                </a:lnTo>
                <a:lnTo>
                  <a:pt x="3063240" y="0"/>
                </a:lnTo>
                <a:lnTo>
                  <a:pt x="3063240" y="2514600"/>
                </a:lnTo>
                <a:lnTo>
                  <a:pt x="1531620" y="2514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2565" y="3734440"/>
            <a:ext cx="2489627" cy="1659751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2743200" y="0"/>
                </a:moveTo>
                <a:lnTo>
                  <a:pt x="0" y="0"/>
                </a:lnTo>
                <a:lnTo>
                  <a:pt x="0" y="1828800"/>
                </a:lnTo>
                <a:lnTo>
                  <a:pt x="2743200" y="1828800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565" y="3734440"/>
            <a:ext cx="2489627" cy="1659751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3716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1828800"/>
                </a:lnTo>
                <a:lnTo>
                  <a:pt x="1371600" y="1828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6563" y="503689"/>
            <a:ext cx="6746196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40" dirty="0"/>
              <a:t>Why </a:t>
            </a:r>
            <a:r>
              <a:rPr spc="245" dirty="0"/>
              <a:t>is </a:t>
            </a:r>
            <a:r>
              <a:rPr spc="272" dirty="0"/>
              <a:t>this</a:t>
            </a:r>
            <a:r>
              <a:rPr spc="499" dirty="0"/>
              <a:t> </a:t>
            </a:r>
            <a:r>
              <a:rPr spc="371" dirty="0"/>
              <a:t>unambiguous?</a:t>
            </a:r>
          </a:p>
        </p:txBody>
      </p:sp>
      <p:sp>
        <p:nvSpPr>
          <p:cNvPr id="7" name="object 7"/>
          <p:cNvSpPr/>
          <p:nvPr/>
        </p:nvSpPr>
        <p:spPr>
          <a:xfrm>
            <a:off x="4775114" y="4565469"/>
            <a:ext cx="1620563" cy="1023513"/>
          </a:xfrm>
          <a:custGeom>
            <a:avLst/>
            <a:gdLst/>
            <a:ahLst/>
            <a:cxnLst/>
            <a:rect l="l" t="t" r="r" b="b"/>
            <a:pathLst>
              <a:path w="1785620" h="1127760">
                <a:moveTo>
                  <a:pt x="1785620" y="1127759"/>
                </a:moveTo>
                <a:lnTo>
                  <a:pt x="1784959" y="1084764"/>
                </a:lnTo>
                <a:lnTo>
                  <a:pt x="1782976" y="1042672"/>
                </a:lnTo>
                <a:lnTo>
                  <a:pt x="1779672" y="1001479"/>
                </a:lnTo>
                <a:lnTo>
                  <a:pt x="1775047" y="961181"/>
                </a:lnTo>
                <a:lnTo>
                  <a:pt x="1769100" y="921774"/>
                </a:lnTo>
                <a:lnTo>
                  <a:pt x="1761831" y="883255"/>
                </a:lnTo>
                <a:lnTo>
                  <a:pt x="1753242" y="845618"/>
                </a:lnTo>
                <a:lnTo>
                  <a:pt x="1732099" y="772978"/>
                </a:lnTo>
                <a:lnTo>
                  <a:pt x="1705671" y="703821"/>
                </a:lnTo>
                <a:lnTo>
                  <a:pt x="1673959" y="638115"/>
                </a:lnTo>
                <a:lnTo>
                  <a:pt x="1636963" y="575827"/>
                </a:lnTo>
                <a:lnTo>
                  <a:pt x="1594683" y="516925"/>
                </a:lnTo>
                <a:lnTo>
                  <a:pt x="1547121" y="461376"/>
                </a:lnTo>
                <a:lnTo>
                  <a:pt x="1494276" y="409148"/>
                </a:lnTo>
                <a:lnTo>
                  <a:pt x="1436149" y="360209"/>
                </a:lnTo>
                <a:lnTo>
                  <a:pt x="1405105" y="336962"/>
                </a:lnTo>
                <a:lnTo>
                  <a:pt x="1372741" y="314525"/>
                </a:lnTo>
                <a:lnTo>
                  <a:pt x="1339056" y="292893"/>
                </a:lnTo>
                <a:lnTo>
                  <a:pt x="1304051" y="272064"/>
                </a:lnTo>
                <a:lnTo>
                  <a:pt x="1267725" y="252032"/>
                </a:lnTo>
                <a:lnTo>
                  <a:pt x="1230080" y="232793"/>
                </a:lnTo>
                <a:lnTo>
                  <a:pt x="1191114" y="214345"/>
                </a:lnTo>
                <a:lnTo>
                  <a:pt x="1150829" y="196681"/>
                </a:lnTo>
                <a:lnTo>
                  <a:pt x="1109223" y="179800"/>
                </a:lnTo>
                <a:lnTo>
                  <a:pt x="1066298" y="163695"/>
                </a:lnTo>
                <a:lnTo>
                  <a:pt x="1022053" y="148364"/>
                </a:lnTo>
                <a:lnTo>
                  <a:pt x="976487" y="133802"/>
                </a:lnTo>
                <a:lnTo>
                  <a:pt x="929603" y="120005"/>
                </a:lnTo>
                <a:lnTo>
                  <a:pt x="881398" y="106969"/>
                </a:lnTo>
                <a:lnTo>
                  <a:pt x="831874" y="94690"/>
                </a:lnTo>
                <a:lnTo>
                  <a:pt x="781030" y="83165"/>
                </a:lnTo>
                <a:lnTo>
                  <a:pt x="728866" y="72388"/>
                </a:lnTo>
                <a:lnTo>
                  <a:pt x="675383" y="62356"/>
                </a:lnTo>
                <a:lnTo>
                  <a:pt x="620581" y="53064"/>
                </a:lnTo>
                <a:lnTo>
                  <a:pt x="564459" y="44510"/>
                </a:lnTo>
                <a:lnTo>
                  <a:pt x="507018" y="36688"/>
                </a:lnTo>
                <a:lnTo>
                  <a:pt x="448258" y="29594"/>
                </a:lnTo>
                <a:lnTo>
                  <a:pt x="388178" y="23226"/>
                </a:lnTo>
                <a:lnTo>
                  <a:pt x="326779" y="17577"/>
                </a:lnTo>
                <a:lnTo>
                  <a:pt x="264061" y="12645"/>
                </a:lnTo>
                <a:lnTo>
                  <a:pt x="200024" y="8425"/>
                </a:lnTo>
                <a:lnTo>
                  <a:pt x="134668" y="4914"/>
                </a:lnTo>
                <a:lnTo>
                  <a:pt x="67993" y="210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2192" y="4517058"/>
            <a:ext cx="147533" cy="97971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60" y="0"/>
                </a:moveTo>
                <a:lnTo>
                  <a:pt x="0" y="52070"/>
                </a:lnTo>
                <a:lnTo>
                  <a:pt x="161289" y="10795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0532" y="4281928"/>
            <a:ext cx="3046335" cy="93240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indent="224767" defTabSz="829909">
              <a:lnSpc>
                <a:spcPct val="134600"/>
              </a:lnSpc>
              <a:spcBef>
                <a:spcPts val="91"/>
              </a:spcBef>
              <a:tabLst>
                <a:tab pos="1110004" algn="l"/>
                <a:tab pos="1228727" algn="l"/>
                <a:tab pos="2080537" algn="l"/>
              </a:tabLst>
            </a:pP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Puts	</a:t>
            </a:r>
            <a:r>
              <a:rPr sz="2360" spc="54" dirty="0">
                <a:solidFill>
                  <a:srgbClr val="FF0000"/>
                </a:solidFill>
                <a:latin typeface="Verdana"/>
                <a:cs typeface="Verdana"/>
              </a:rPr>
              <a:t>stars	</a:t>
            </a:r>
            <a:r>
              <a:rPr sz="2360" spc="113" dirty="0">
                <a:solidFill>
                  <a:srgbClr val="FF0000"/>
                </a:solidFill>
                <a:latin typeface="Verdana"/>
                <a:cs typeface="Verdana"/>
              </a:rPr>
              <a:t>onto  </a:t>
            </a:r>
            <a:r>
              <a:rPr sz="2360" spc="-109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360" spc="29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60" spc="9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304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360" spc="59" dirty="0">
                <a:solidFill>
                  <a:srgbClr val="FF0000"/>
                </a:solidFill>
                <a:latin typeface="Verdana"/>
                <a:cs typeface="Verdana"/>
              </a:rPr>
              <a:t>ic</a:t>
            </a:r>
            <a:r>
              <a:rPr sz="2360" dirty="0">
                <a:solidFill>
                  <a:srgbClr val="FF0000"/>
                </a:solidFill>
                <a:latin typeface="Verdana"/>
                <a:cs typeface="Verdana"/>
              </a:rPr>
              <a:t>		</a:t>
            </a:r>
            <a:r>
              <a:rPr sz="2360" spc="5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23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2360" spc="77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360" spc="118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360" spc="154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68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9" dirty="0">
                <a:solidFill>
                  <a:srgbClr val="FF0000"/>
                </a:solidFill>
                <a:latin typeface="Verdana"/>
                <a:cs typeface="Verdana"/>
              </a:rPr>
              <a:t>sio</a:t>
            </a:r>
            <a:r>
              <a:rPr sz="2360" spc="-54" dirty="0">
                <a:solidFill>
                  <a:srgbClr val="FF0000"/>
                </a:solidFill>
                <a:latin typeface="Verdana"/>
                <a:cs typeface="Verdana"/>
              </a:rPr>
              <a:t>ns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0550" y="3521208"/>
            <a:ext cx="3684878" cy="822960"/>
          </a:xfrm>
          <a:custGeom>
            <a:avLst/>
            <a:gdLst/>
            <a:ahLst/>
            <a:cxnLst/>
            <a:rect l="l" t="t" r="r" b="b"/>
            <a:pathLst>
              <a:path w="4060190" h="906779">
                <a:moveTo>
                  <a:pt x="4060190" y="906780"/>
                </a:moveTo>
                <a:lnTo>
                  <a:pt x="4058270" y="867799"/>
                </a:lnTo>
                <a:lnTo>
                  <a:pt x="4052512" y="829705"/>
                </a:lnTo>
                <a:lnTo>
                  <a:pt x="4042915" y="792497"/>
                </a:lnTo>
                <a:lnTo>
                  <a:pt x="4029480" y="756172"/>
                </a:lnTo>
                <a:lnTo>
                  <a:pt x="4012206" y="720728"/>
                </a:lnTo>
                <a:lnTo>
                  <a:pt x="3991094" y="686163"/>
                </a:lnTo>
                <a:lnTo>
                  <a:pt x="3966143" y="652474"/>
                </a:lnTo>
                <a:lnTo>
                  <a:pt x="3937354" y="619661"/>
                </a:lnTo>
                <a:lnTo>
                  <a:pt x="3904727" y="587720"/>
                </a:lnTo>
                <a:lnTo>
                  <a:pt x="3868262" y="556649"/>
                </a:lnTo>
                <a:lnTo>
                  <a:pt x="3827959" y="526447"/>
                </a:lnTo>
                <a:lnTo>
                  <a:pt x="3783818" y="497111"/>
                </a:lnTo>
                <a:lnTo>
                  <a:pt x="3735839" y="468639"/>
                </a:lnTo>
                <a:lnTo>
                  <a:pt x="3684022" y="441029"/>
                </a:lnTo>
                <a:lnTo>
                  <a:pt x="3628368" y="414279"/>
                </a:lnTo>
                <a:lnTo>
                  <a:pt x="3568875" y="388387"/>
                </a:lnTo>
                <a:lnTo>
                  <a:pt x="3505546" y="363350"/>
                </a:lnTo>
                <a:lnTo>
                  <a:pt x="3438379" y="339167"/>
                </a:lnTo>
                <a:lnTo>
                  <a:pt x="3367374" y="315835"/>
                </a:lnTo>
                <a:lnTo>
                  <a:pt x="3330433" y="304488"/>
                </a:lnTo>
                <a:lnTo>
                  <a:pt x="3292532" y="293353"/>
                </a:lnTo>
                <a:lnTo>
                  <a:pt x="3253672" y="282430"/>
                </a:lnTo>
                <a:lnTo>
                  <a:pt x="3213853" y="271718"/>
                </a:lnTo>
                <a:lnTo>
                  <a:pt x="3173074" y="261217"/>
                </a:lnTo>
                <a:lnTo>
                  <a:pt x="3131337" y="250928"/>
                </a:lnTo>
                <a:lnTo>
                  <a:pt x="3088640" y="240849"/>
                </a:lnTo>
                <a:lnTo>
                  <a:pt x="3044983" y="230981"/>
                </a:lnTo>
                <a:lnTo>
                  <a:pt x="3000368" y="221323"/>
                </a:lnTo>
                <a:lnTo>
                  <a:pt x="2954793" y="211875"/>
                </a:lnTo>
                <a:lnTo>
                  <a:pt x="2908259" y="202636"/>
                </a:lnTo>
                <a:lnTo>
                  <a:pt x="2860766" y="193607"/>
                </a:lnTo>
                <a:lnTo>
                  <a:pt x="2812313" y="184787"/>
                </a:lnTo>
                <a:lnTo>
                  <a:pt x="2762901" y="176176"/>
                </a:lnTo>
                <a:lnTo>
                  <a:pt x="2712530" y="167774"/>
                </a:lnTo>
                <a:lnTo>
                  <a:pt x="2661200" y="159580"/>
                </a:lnTo>
                <a:lnTo>
                  <a:pt x="2608911" y="151594"/>
                </a:lnTo>
                <a:lnTo>
                  <a:pt x="2555663" y="143816"/>
                </a:lnTo>
                <a:lnTo>
                  <a:pt x="2501455" y="136246"/>
                </a:lnTo>
                <a:lnTo>
                  <a:pt x="2446289" y="128883"/>
                </a:lnTo>
                <a:lnTo>
                  <a:pt x="2390163" y="121727"/>
                </a:lnTo>
                <a:lnTo>
                  <a:pt x="2333078" y="114777"/>
                </a:lnTo>
                <a:lnTo>
                  <a:pt x="2275034" y="108035"/>
                </a:lnTo>
                <a:lnTo>
                  <a:pt x="2216030" y="101498"/>
                </a:lnTo>
                <a:lnTo>
                  <a:pt x="2156068" y="95168"/>
                </a:lnTo>
                <a:lnTo>
                  <a:pt x="2095147" y="89043"/>
                </a:lnTo>
                <a:lnTo>
                  <a:pt x="2033266" y="83123"/>
                </a:lnTo>
                <a:lnTo>
                  <a:pt x="1970427" y="77409"/>
                </a:lnTo>
                <a:lnTo>
                  <a:pt x="1906628" y="71900"/>
                </a:lnTo>
                <a:lnTo>
                  <a:pt x="1841871" y="66595"/>
                </a:lnTo>
                <a:lnTo>
                  <a:pt x="1776154" y="61495"/>
                </a:lnTo>
                <a:lnTo>
                  <a:pt x="1709478" y="56599"/>
                </a:lnTo>
                <a:lnTo>
                  <a:pt x="1641844" y="51907"/>
                </a:lnTo>
                <a:lnTo>
                  <a:pt x="1573250" y="47419"/>
                </a:lnTo>
                <a:lnTo>
                  <a:pt x="1503697" y="43133"/>
                </a:lnTo>
                <a:lnTo>
                  <a:pt x="1433186" y="39051"/>
                </a:lnTo>
                <a:lnTo>
                  <a:pt x="1361715" y="35172"/>
                </a:lnTo>
                <a:lnTo>
                  <a:pt x="1289285" y="31495"/>
                </a:lnTo>
                <a:lnTo>
                  <a:pt x="1215897" y="28021"/>
                </a:lnTo>
                <a:lnTo>
                  <a:pt x="1141549" y="24748"/>
                </a:lnTo>
                <a:lnTo>
                  <a:pt x="1066243" y="21678"/>
                </a:lnTo>
                <a:lnTo>
                  <a:pt x="989977" y="18809"/>
                </a:lnTo>
                <a:lnTo>
                  <a:pt x="912753" y="16141"/>
                </a:lnTo>
                <a:lnTo>
                  <a:pt x="834570" y="13674"/>
                </a:lnTo>
                <a:lnTo>
                  <a:pt x="755428" y="11408"/>
                </a:lnTo>
                <a:lnTo>
                  <a:pt x="675327" y="9342"/>
                </a:lnTo>
                <a:lnTo>
                  <a:pt x="594267" y="7476"/>
                </a:lnTo>
                <a:lnTo>
                  <a:pt x="512248" y="5810"/>
                </a:lnTo>
                <a:lnTo>
                  <a:pt x="429270" y="4344"/>
                </a:lnTo>
                <a:lnTo>
                  <a:pt x="345334" y="3078"/>
                </a:lnTo>
                <a:lnTo>
                  <a:pt x="260438" y="2010"/>
                </a:lnTo>
                <a:lnTo>
                  <a:pt x="174584" y="1141"/>
                </a:lnTo>
                <a:lnTo>
                  <a:pt x="87771" y="47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8780" y="3472798"/>
            <a:ext cx="146381" cy="97971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3339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8945" y="2196865"/>
            <a:ext cx="2711503" cy="155808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000"/>
              </a:lnSpc>
              <a:spcBef>
                <a:spcPts val="91"/>
              </a:spcBef>
              <a:tabLst>
                <a:tab pos="1459834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7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5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1985" y="5618558"/>
            <a:ext cx="651798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-318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45" dirty="0">
                <a:solidFill>
                  <a:srgbClr val="FF0000"/>
                </a:solidFill>
                <a:latin typeface="Verdana"/>
                <a:cs typeface="Verdana"/>
              </a:rPr>
              <a:t>nly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4299" y="5618558"/>
            <a:ext cx="1602697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118" dirty="0">
                <a:solidFill>
                  <a:srgbClr val="FF0000"/>
                </a:solidFill>
                <a:latin typeface="Verdana"/>
                <a:cs typeface="Verdana"/>
              </a:rPr>
              <a:t>ge</a:t>
            </a:r>
            <a:r>
              <a:rPr sz="2360" spc="5" dirty="0">
                <a:solidFill>
                  <a:srgbClr val="FF0000"/>
                </a:solidFill>
                <a:latin typeface="Verdana"/>
                <a:cs typeface="Verdana"/>
              </a:rPr>
              <a:t>ne</a:t>
            </a:r>
            <a:r>
              <a:rPr sz="2360" spc="64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2360" spc="172" dirty="0">
                <a:solidFill>
                  <a:srgbClr val="FF0000"/>
                </a:solidFill>
                <a:latin typeface="Verdana"/>
                <a:cs typeface="Verdana"/>
              </a:rPr>
              <a:t>te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8978" y="6102652"/>
            <a:ext cx="1272476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-159" dirty="0">
                <a:solidFill>
                  <a:srgbClr val="FF0000"/>
                </a:solidFill>
                <a:latin typeface="Verdana"/>
                <a:cs typeface="Verdana"/>
              </a:rPr>
              <a:t>“</a:t>
            </a:r>
            <a:r>
              <a:rPr sz="2360" spc="-2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360" spc="154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60" spc="236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304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360" spc="-9" dirty="0">
                <a:solidFill>
                  <a:srgbClr val="FF0000"/>
                </a:solidFill>
                <a:latin typeface="Verdana"/>
                <a:cs typeface="Verdana"/>
              </a:rPr>
              <a:t>ic”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1025" y="6102652"/>
            <a:ext cx="1828608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5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23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360" spc="141" dirty="0">
                <a:solidFill>
                  <a:srgbClr val="FF0000"/>
                </a:solidFill>
                <a:latin typeface="Verdana"/>
                <a:cs typeface="Verdana"/>
              </a:rPr>
              <a:t>re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-68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32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54" dirty="0">
                <a:solidFill>
                  <a:srgbClr val="FF0000"/>
                </a:solidFill>
                <a:latin typeface="Verdana"/>
                <a:cs typeface="Verdana"/>
              </a:rPr>
              <a:t>ns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8945" y="3721762"/>
            <a:ext cx="2136353" cy="1571485"/>
          </a:xfrm>
          <a:prstGeom prst="rect">
            <a:avLst/>
          </a:prstGeom>
        </p:spPr>
        <p:txBody>
          <a:bodyPr vert="horz" wrap="square" lIns="0" tIns="140618" rIns="0" bIns="0" rtlCol="0">
            <a:spAutoFit/>
          </a:bodyPr>
          <a:lstStyle/>
          <a:p>
            <a:pPr marL="11527" defTabSz="829909">
              <a:spcBef>
                <a:spcPts val="11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111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3602" y="2738590"/>
            <a:ext cx="3029046" cy="3070539"/>
          </a:xfrm>
          <a:custGeom>
            <a:avLst/>
            <a:gdLst/>
            <a:ahLst/>
            <a:cxnLst/>
            <a:rect l="l" t="t" r="r" b="b"/>
            <a:pathLst>
              <a:path w="3337560" h="3383279">
                <a:moveTo>
                  <a:pt x="3337560" y="0"/>
                </a:moveTo>
                <a:lnTo>
                  <a:pt x="0" y="0"/>
                </a:lnTo>
                <a:lnTo>
                  <a:pt x="0" y="3383279"/>
                </a:lnTo>
                <a:lnTo>
                  <a:pt x="3337560" y="3383279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3602" y="2738590"/>
            <a:ext cx="3029046" cy="3070539"/>
          </a:xfrm>
          <a:custGeom>
            <a:avLst/>
            <a:gdLst/>
            <a:ahLst/>
            <a:cxnLst/>
            <a:rect l="l" t="t" r="r" b="b"/>
            <a:pathLst>
              <a:path w="3337560" h="3383279">
                <a:moveTo>
                  <a:pt x="1668780" y="3383279"/>
                </a:moveTo>
                <a:lnTo>
                  <a:pt x="0" y="3383279"/>
                </a:lnTo>
                <a:lnTo>
                  <a:pt x="0" y="0"/>
                </a:lnTo>
                <a:lnTo>
                  <a:pt x="3337560" y="0"/>
                </a:lnTo>
                <a:lnTo>
                  <a:pt x="3337560" y="3383279"/>
                </a:lnTo>
                <a:lnTo>
                  <a:pt x="1668780" y="33832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8084" y="3319503"/>
            <a:ext cx="2780083" cy="2282158"/>
          </a:xfrm>
          <a:custGeom>
            <a:avLst/>
            <a:gdLst/>
            <a:ahLst/>
            <a:cxnLst/>
            <a:rect l="l" t="t" r="r" b="b"/>
            <a:pathLst>
              <a:path w="3063240" h="2514600">
                <a:moveTo>
                  <a:pt x="3063240" y="0"/>
                </a:moveTo>
                <a:lnTo>
                  <a:pt x="0" y="0"/>
                </a:lnTo>
                <a:lnTo>
                  <a:pt x="0" y="2514600"/>
                </a:lnTo>
                <a:lnTo>
                  <a:pt x="3063240" y="2514600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8084" y="3319503"/>
            <a:ext cx="2780083" cy="2282158"/>
          </a:xfrm>
          <a:custGeom>
            <a:avLst/>
            <a:gdLst/>
            <a:ahLst/>
            <a:cxnLst/>
            <a:rect l="l" t="t" r="r" b="b"/>
            <a:pathLst>
              <a:path w="3063240" h="2514600">
                <a:moveTo>
                  <a:pt x="1531620" y="2514600"/>
                </a:moveTo>
                <a:lnTo>
                  <a:pt x="0" y="2514600"/>
                </a:lnTo>
                <a:lnTo>
                  <a:pt x="0" y="0"/>
                </a:lnTo>
                <a:lnTo>
                  <a:pt x="3063240" y="0"/>
                </a:lnTo>
                <a:lnTo>
                  <a:pt x="3063240" y="2514600"/>
                </a:lnTo>
                <a:lnTo>
                  <a:pt x="1531620" y="2514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2565" y="3734440"/>
            <a:ext cx="2489627" cy="1659751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2743200" y="0"/>
                </a:moveTo>
                <a:lnTo>
                  <a:pt x="0" y="0"/>
                </a:lnTo>
                <a:lnTo>
                  <a:pt x="0" y="1828800"/>
                </a:lnTo>
                <a:lnTo>
                  <a:pt x="2743200" y="1828800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2565" y="3734440"/>
            <a:ext cx="2489627" cy="1659751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3716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1828800"/>
                </a:lnTo>
                <a:lnTo>
                  <a:pt x="1371600" y="1828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16563" y="503689"/>
            <a:ext cx="6746196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40" dirty="0"/>
              <a:t>Why </a:t>
            </a:r>
            <a:r>
              <a:rPr spc="245" dirty="0"/>
              <a:t>is </a:t>
            </a:r>
            <a:r>
              <a:rPr spc="272" dirty="0"/>
              <a:t>this</a:t>
            </a:r>
            <a:r>
              <a:rPr spc="499" dirty="0"/>
              <a:t> </a:t>
            </a:r>
            <a:r>
              <a:rPr spc="371" dirty="0"/>
              <a:t>unambiguous?</a:t>
            </a:r>
          </a:p>
        </p:txBody>
      </p:sp>
      <p:sp>
        <p:nvSpPr>
          <p:cNvPr id="9" name="object 9"/>
          <p:cNvSpPr/>
          <p:nvPr/>
        </p:nvSpPr>
        <p:spPr>
          <a:xfrm>
            <a:off x="4775114" y="4565469"/>
            <a:ext cx="1620563" cy="1023513"/>
          </a:xfrm>
          <a:custGeom>
            <a:avLst/>
            <a:gdLst/>
            <a:ahLst/>
            <a:cxnLst/>
            <a:rect l="l" t="t" r="r" b="b"/>
            <a:pathLst>
              <a:path w="1785620" h="1127760">
                <a:moveTo>
                  <a:pt x="1785620" y="1127759"/>
                </a:moveTo>
                <a:lnTo>
                  <a:pt x="1784959" y="1084764"/>
                </a:lnTo>
                <a:lnTo>
                  <a:pt x="1782976" y="1042672"/>
                </a:lnTo>
                <a:lnTo>
                  <a:pt x="1779672" y="1001479"/>
                </a:lnTo>
                <a:lnTo>
                  <a:pt x="1775047" y="961181"/>
                </a:lnTo>
                <a:lnTo>
                  <a:pt x="1769100" y="921774"/>
                </a:lnTo>
                <a:lnTo>
                  <a:pt x="1761831" y="883255"/>
                </a:lnTo>
                <a:lnTo>
                  <a:pt x="1753242" y="845618"/>
                </a:lnTo>
                <a:lnTo>
                  <a:pt x="1732099" y="772978"/>
                </a:lnTo>
                <a:lnTo>
                  <a:pt x="1705671" y="703821"/>
                </a:lnTo>
                <a:lnTo>
                  <a:pt x="1673959" y="638115"/>
                </a:lnTo>
                <a:lnTo>
                  <a:pt x="1636963" y="575827"/>
                </a:lnTo>
                <a:lnTo>
                  <a:pt x="1594683" y="516925"/>
                </a:lnTo>
                <a:lnTo>
                  <a:pt x="1547121" y="461376"/>
                </a:lnTo>
                <a:lnTo>
                  <a:pt x="1494276" y="409148"/>
                </a:lnTo>
                <a:lnTo>
                  <a:pt x="1436149" y="360209"/>
                </a:lnTo>
                <a:lnTo>
                  <a:pt x="1405105" y="336962"/>
                </a:lnTo>
                <a:lnTo>
                  <a:pt x="1372741" y="314525"/>
                </a:lnTo>
                <a:lnTo>
                  <a:pt x="1339056" y="292893"/>
                </a:lnTo>
                <a:lnTo>
                  <a:pt x="1304051" y="272064"/>
                </a:lnTo>
                <a:lnTo>
                  <a:pt x="1267725" y="252032"/>
                </a:lnTo>
                <a:lnTo>
                  <a:pt x="1230080" y="232793"/>
                </a:lnTo>
                <a:lnTo>
                  <a:pt x="1191114" y="214345"/>
                </a:lnTo>
                <a:lnTo>
                  <a:pt x="1150829" y="196681"/>
                </a:lnTo>
                <a:lnTo>
                  <a:pt x="1109223" y="179800"/>
                </a:lnTo>
                <a:lnTo>
                  <a:pt x="1066298" y="163695"/>
                </a:lnTo>
                <a:lnTo>
                  <a:pt x="1022053" y="148364"/>
                </a:lnTo>
                <a:lnTo>
                  <a:pt x="976487" y="133802"/>
                </a:lnTo>
                <a:lnTo>
                  <a:pt x="929603" y="120005"/>
                </a:lnTo>
                <a:lnTo>
                  <a:pt x="881398" y="106969"/>
                </a:lnTo>
                <a:lnTo>
                  <a:pt x="831874" y="94690"/>
                </a:lnTo>
                <a:lnTo>
                  <a:pt x="781030" y="83165"/>
                </a:lnTo>
                <a:lnTo>
                  <a:pt x="728866" y="72388"/>
                </a:lnTo>
                <a:lnTo>
                  <a:pt x="675383" y="62356"/>
                </a:lnTo>
                <a:lnTo>
                  <a:pt x="620581" y="53064"/>
                </a:lnTo>
                <a:lnTo>
                  <a:pt x="564459" y="44510"/>
                </a:lnTo>
                <a:lnTo>
                  <a:pt x="507018" y="36688"/>
                </a:lnTo>
                <a:lnTo>
                  <a:pt x="448258" y="29594"/>
                </a:lnTo>
                <a:lnTo>
                  <a:pt x="388178" y="23226"/>
                </a:lnTo>
                <a:lnTo>
                  <a:pt x="326779" y="17577"/>
                </a:lnTo>
                <a:lnTo>
                  <a:pt x="264061" y="12645"/>
                </a:lnTo>
                <a:lnTo>
                  <a:pt x="200024" y="8425"/>
                </a:lnTo>
                <a:lnTo>
                  <a:pt x="134668" y="4914"/>
                </a:lnTo>
                <a:lnTo>
                  <a:pt x="67993" y="210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2192" y="4517058"/>
            <a:ext cx="147533" cy="97971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60" y="0"/>
                </a:moveTo>
                <a:lnTo>
                  <a:pt x="0" y="52070"/>
                </a:lnTo>
                <a:lnTo>
                  <a:pt x="161289" y="10795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0550" y="3521208"/>
            <a:ext cx="3684878" cy="822960"/>
          </a:xfrm>
          <a:custGeom>
            <a:avLst/>
            <a:gdLst/>
            <a:ahLst/>
            <a:cxnLst/>
            <a:rect l="l" t="t" r="r" b="b"/>
            <a:pathLst>
              <a:path w="4060190" h="906779">
                <a:moveTo>
                  <a:pt x="4060190" y="906780"/>
                </a:moveTo>
                <a:lnTo>
                  <a:pt x="4058270" y="867799"/>
                </a:lnTo>
                <a:lnTo>
                  <a:pt x="4052512" y="829705"/>
                </a:lnTo>
                <a:lnTo>
                  <a:pt x="4042915" y="792497"/>
                </a:lnTo>
                <a:lnTo>
                  <a:pt x="4029480" y="756172"/>
                </a:lnTo>
                <a:lnTo>
                  <a:pt x="4012206" y="720728"/>
                </a:lnTo>
                <a:lnTo>
                  <a:pt x="3991094" y="686163"/>
                </a:lnTo>
                <a:lnTo>
                  <a:pt x="3966143" y="652474"/>
                </a:lnTo>
                <a:lnTo>
                  <a:pt x="3937354" y="619661"/>
                </a:lnTo>
                <a:lnTo>
                  <a:pt x="3904727" y="587720"/>
                </a:lnTo>
                <a:lnTo>
                  <a:pt x="3868262" y="556649"/>
                </a:lnTo>
                <a:lnTo>
                  <a:pt x="3827959" y="526447"/>
                </a:lnTo>
                <a:lnTo>
                  <a:pt x="3783818" y="497111"/>
                </a:lnTo>
                <a:lnTo>
                  <a:pt x="3735839" y="468639"/>
                </a:lnTo>
                <a:lnTo>
                  <a:pt x="3684022" y="441029"/>
                </a:lnTo>
                <a:lnTo>
                  <a:pt x="3628368" y="414279"/>
                </a:lnTo>
                <a:lnTo>
                  <a:pt x="3568875" y="388387"/>
                </a:lnTo>
                <a:lnTo>
                  <a:pt x="3505546" y="363350"/>
                </a:lnTo>
                <a:lnTo>
                  <a:pt x="3438379" y="339167"/>
                </a:lnTo>
                <a:lnTo>
                  <a:pt x="3367374" y="315835"/>
                </a:lnTo>
                <a:lnTo>
                  <a:pt x="3330433" y="304488"/>
                </a:lnTo>
                <a:lnTo>
                  <a:pt x="3292532" y="293353"/>
                </a:lnTo>
                <a:lnTo>
                  <a:pt x="3253672" y="282430"/>
                </a:lnTo>
                <a:lnTo>
                  <a:pt x="3213853" y="271718"/>
                </a:lnTo>
                <a:lnTo>
                  <a:pt x="3173074" y="261217"/>
                </a:lnTo>
                <a:lnTo>
                  <a:pt x="3131337" y="250928"/>
                </a:lnTo>
                <a:lnTo>
                  <a:pt x="3088640" y="240849"/>
                </a:lnTo>
                <a:lnTo>
                  <a:pt x="3044983" y="230981"/>
                </a:lnTo>
                <a:lnTo>
                  <a:pt x="3000368" y="221323"/>
                </a:lnTo>
                <a:lnTo>
                  <a:pt x="2954793" y="211875"/>
                </a:lnTo>
                <a:lnTo>
                  <a:pt x="2908259" y="202636"/>
                </a:lnTo>
                <a:lnTo>
                  <a:pt x="2860766" y="193607"/>
                </a:lnTo>
                <a:lnTo>
                  <a:pt x="2812313" y="184787"/>
                </a:lnTo>
                <a:lnTo>
                  <a:pt x="2762901" y="176176"/>
                </a:lnTo>
                <a:lnTo>
                  <a:pt x="2712530" y="167774"/>
                </a:lnTo>
                <a:lnTo>
                  <a:pt x="2661200" y="159580"/>
                </a:lnTo>
                <a:lnTo>
                  <a:pt x="2608911" y="151594"/>
                </a:lnTo>
                <a:lnTo>
                  <a:pt x="2555663" y="143816"/>
                </a:lnTo>
                <a:lnTo>
                  <a:pt x="2501455" y="136246"/>
                </a:lnTo>
                <a:lnTo>
                  <a:pt x="2446289" y="128883"/>
                </a:lnTo>
                <a:lnTo>
                  <a:pt x="2390163" y="121727"/>
                </a:lnTo>
                <a:lnTo>
                  <a:pt x="2333078" y="114777"/>
                </a:lnTo>
                <a:lnTo>
                  <a:pt x="2275034" y="108035"/>
                </a:lnTo>
                <a:lnTo>
                  <a:pt x="2216030" y="101498"/>
                </a:lnTo>
                <a:lnTo>
                  <a:pt x="2156068" y="95168"/>
                </a:lnTo>
                <a:lnTo>
                  <a:pt x="2095147" y="89043"/>
                </a:lnTo>
                <a:lnTo>
                  <a:pt x="2033266" y="83123"/>
                </a:lnTo>
                <a:lnTo>
                  <a:pt x="1970427" y="77409"/>
                </a:lnTo>
                <a:lnTo>
                  <a:pt x="1906628" y="71900"/>
                </a:lnTo>
                <a:lnTo>
                  <a:pt x="1841871" y="66595"/>
                </a:lnTo>
                <a:lnTo>
                  <a:pt x="1776154" y="61495"/>
                </a:lnTo>
                <a:lnTo>
                  <a:pt x="1709478" y="56599"/>
                </a:lnTo>
                <a:lnTo>
                  <a:pt x="1641844" y="51907"/>
                </a:lnTo>
                <a:lnTo>
                  <a:pt x="1573250" y="47419"/>
                </a:lnTo>
                <a:lnTo>
                  <a:pt x="1503697" y="43133"/>
                </a:lnTo>
                <a:lnTo>
                  <a:pt x="1433186" y="39051"/>
                </a:lnTo>
                <a:lnTo>
                  <a:pt x="1361715" y="35172"/>
                </a:lnTo>
                <a:lnTo>
                  <a:pt x="1289285" y="31495"/>
                </a:lnTo>
                <a:lnTo>
                  <a:pt x="1215897" y="28021"/>
                </a:lnTo>
                <a:lnTo>
                  <a:pt x="1141549" y="24748"/>
                </a:lnTo>
                <a:lnTo>
                  <a:pt x="1066243" y="21678"/>
                </a:lnTo>
                <a:lnTo>
                  <a:pt x="989977" y="18809"/>
                </a:lnTo>
                <a:lnTo>
                  <a:pt x="912753" y="16141"/>
                </a:lnTo>
                <a:lnTo>
                  <a:pt x="834570" y="13674"/>
                </a:lnTo>
                <a:lnTo>
                  <a:pt x="755428" y="11408"/>
                </a:lnTo>
                <a:lnTo>
                  <a:pt x="675327" y="9342"/>
                </a:lnTo>
                <a:lnTo>
                  <a:pt x="594267" y="7476"/>
                </a:lnTo>
                <a:lnTo>
                  <a:pt x="512248" y="5810"/>
                </a:lnTo>
                <a:lnTo>
                  <a:pt x="429270" y="4344"/>
                </a:lnTo>
                <a:lnTo>
                  <a:pt x="345334" y="3078"/>
                </a:lnTo>
                <a:lnTo>
                  <a:pt x="260438" y="2010"/>
                </a:lnTo>
                <a:lnTo>
                  <a:pt x="174584" y="1141"/>
                </a:lnTo>
                <a:lnTo>
                  <a:pt x="87771" y="47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8780" y="3472798"/>
            <a:ext cx="146381" cy="97971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3339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0532" y="3037113"/>
            <a:ext cx="4112495" cy="219505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51189" marR="4611" indent="-847199" defTabSz="829909">
              <a:lnSpc>
                <a:spcPct val="134600"/>
              </a:lnSpc>
              <a:spcBef>
                <a:spcPts val="91"/>
              </a:spcBef>
              <a:tabLst>
                <a:tab pos="2916210" algn="l"/>
              </a:tabLst>
            </a:pP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360" spc="9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9" dirty="0">
                <a:solidFill>
                  <a:srgbClr val="FF0000"/>
                </a:solidFill>
                <a:latin typeface="Verdana"/>
                <a:cs typeface="Verdana"/>
              </a:rPr>
              <a:t>nca</a:t>
            </a:r>
            <a:r>
              <a:rPr sz="2360" spc="172" dirty="0">
                <a:solidFill>
                  <a:srgbClr val="FF0000"/>
                </a:solidFill>
                <a:latin typeface="Verdana"/>
                <a:cs typeface="Verdana"/>
              </a:rPr>
              <a:t>te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na</a:t>
            </a:r>
            <a:r>
              <a:rPr sz="2360" spc="29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60" spc="5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360" spc="127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1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60" spc="-109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360" spc="150" dirty="0">
                <a:solidFill>
                  <a:srgbClr val="FF0000"/>
                </a:solidFill>
                <a:latin typeface="Verdana"/>
                <a:cs typeface="Verdana"/>
              </a:rPr>
              <a:t>rr</a:t>
            </a:r>
            <a:r>
              <a:rPr sz="2360" spc="2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150" dirty="0">
                <a:solidFill>
                  <a:srgbClr val="FF0000"/>
                </a:solidFill>
                <a:latin typeface="Verdana"/>
                <a:cs typeface="Verdana"/>
              </a:rPr>
              <a:t>d  </a:t>
            </a:r>
            <a:r>
              <a:rPr sz="2360" spc="23" dirty="0">
                <a:solidFill>
                  <a:srgbClr val="FF0000"/>
                </a:solidFill>
                <a:latin typeface="Verdana"/>
                <a:cs typeface="Verdana"/>
              </a:rPr>
              <a:t>expressions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  <a:p>
            <a:pPr marL="11527" marR="1070814" indent="224767" defTabSz="829909">
              <a:lnSpc>
                <a:spcPct val="134600"/>
              </a:lnSpc>
              <a:spcBef>
                <a:spcPts val="2178"/>
              </a:spcBef>
              <a:tabLst>
                <a:tab pos="1110004" algn="l"/>
                <a:tab pos="1228727" algn="l"/>
                <a:tab pos="2080537" algn="l"/>
              </a:tabLst>
            </a:pP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Puts	</a:t>
            </a:r>
            <a:r>
              <a:rPr sz="2360" spc="54" dirty="0">
                <a:solidFill>
                  <a:srgbClr val="FF0000"/>
                </a:solidFill>
                <a:latin typeface="Verdana"/>
                <a:cs typeface="Verdana"/>
              </a:rPr>
              <a:t>stars	</a:t>
            </a:r>
            <a:r>
              <a:rPr sz="2360" spc="113" dirty="0">
                <a:solidFill>
                  <a:srgbClr val="FF0000"/>
                </a:solidFill>
                <a:latin typeface="Verdana"/>
                <a:cs typeface="Verdana"/>
              </a:rPr>
              <a:t>onto  </a:t>
            </a:r>
            <a:r>
              <a:rPr sz="2360" spc="-109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360" spc="29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60" spc="9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304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360" spc="59" dirty="0">
                <a:solidFill>
                  <a:srgbClr val="FF0000"/>
                </a:solidFill>
                <a:latin typeface="Verdana"/>
                <a:cs typeface="Verdana"/>
              </a:rPr>
              <a:t>ic</a:t>
            </a:r>
            <a:r>
              <a:rPr sz="2360" dirty="0">
                <a:solidFill>
                  <a:srgbClr val="FF0000"/>
                </a:solidFill>
                <a:latin typeface="Verdana"/>
                <a:cs typeface="Verdana"/>
              </a:rPr>
              <a:t>		</a:t>
            </a:r>
            <a:r>
              <a:rPr sz="2360" spc="5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23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2360" spc="77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360" spc="118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360" spc="154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68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9" dirty="0">
                <a:solidFill>
                  <a:srgbClr val="FF0000"/>
                </a:solidFill>
                <a:latin typeface="Verdana"/>
                <a:cs typeface="Verdana"/>
              </a:rPr>
              <a:t>sio</a:t>
            </a:r>
            <a:r>
              <a:rPr sz="2360" spc="-54" dirty="0">
                <a:solidFill>
                  <a:srgbClr val="FF0000"/>
                </a:solidFill>
                <a:latin typeface="Verdana"/>
                <a:cs typeface="Verdana"/>
              </a:rPr>
              <a:t>ns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33066" y="2905868"/>
            <a:ext cx="4352237" cy="193638"/>
          </a:xfrm>
          <a:custGeom>
            <a:avLst/>
            <a:gdLst/>
            <a:ahLst/>
            <a:cxnLst/>
            <a:rect l="l" t="t" r="r" b="b"/>
            <a:pathLst>
              <a:path w="4795520" h="213360">
                <a:moveTo>
                  <a:pt x="4795520" y="213193"/>
                </a:moveTo>
                <a:lnTo>
                  <a:pt x="4780056" y="171689"/>
                </a:lnTo>
                <a:lnTo>
                  <a:pt x="4735517" y="135508"/>
                </a:lnTo>
                <a:lnTo>
                  <a:pt x="4691043" y="114197"/>
                </a:lnTo>
                <a:lnTo>
                  <a:pt x="4635704" y="95031"/>
                </a:lnTo>
                <a:lnTo>
                  <a:pt x="4570322" y="77919"/>
                </a:lnTo>
                <a:lnTo>
                  <a:pt x="4495722" y="62775"/>
                </a:lnTo>
                <a:lnTo>
                  <a:pt x="4455222" y="55912"/>
                </a:lnTo>
                <a:lnTo>
                  <a:pt x="4412725" y="49509"/>
                </a:lnTo>
                <a:lnTo>
                  <a:pt x="4368335" y="43552"/>
                </a:lnTo>
                <a:lnTo>
                  <a:pt x="4322155" y="38032"/>
                </a:lnTo>
                <a:lnTo>
                  <a:pt x="4274287" y="32937"/>
                </a:lnTo>
                <a:lnTo>
                  <a:pt x="4224834" y="28256"/>
                </a:lnTo>
                <a:lnTo>
                  <a:pt x="4173900" y="23978"/>
                </a:lnTo>
                <a:lnTo>
                  <a:pt x="4121586" y="20092"/>
                </a:lnTo>
                <a:lnTo>
                  <a:pt x="4067997" y="16587"/>
                </a:lnTo>
                <a:lnTo>
                  <a:pt x="4013234" y="13452"/>
                </a:lnTo>
                <a:lnTo>
                  <a:pt x="3957401" y="10675"/>
                </a:lnTo>
                <a:lnTo>
                  <a:pt x="3900600" y="8246"/>
                </a:lnTo>
                <a:lnTo>
                  <a:pt x="3842934" y="6154"/>
                </a:lnTo>
                <a:lnTo>
                  <a:pt x="3784507" y="4387"/>
                </a:lnTo>
                <a:lnTo>
                  <a:pt x="3725421" y="2935"/>
                </a:lnTo>
                <a:lnTo>
                  <a:pt x="3665779" y="1785"/>
                </a:lnTo>
                <a:lnTo>
                  <a:pt x="3605683" y="928"/>
                </a:lnTo>
                <a:lnTo>
                  <a:pt x="3545237" y="352"/>
                </a:lnTo>
                <a:lnTo>
                  <a:pt x="3484544" y="46"/>
                </a:lnTo>
                <a:lnTo>
                  <a:pt x="3423706" y="0"/>
                </a:lnTo>
                <a:lnTo>
                  <a:pt x="3362827" y="200"/>
                </a:lnTo>
                <a:lnTo>
                  <a:pt x="3302008" y="638"/>
                </a:lnTo>
                <a:lnTo>
                  <a:pt x="3241354" y="1302"/>
                </a:lnTo>
                <a:lnTo>
                  <a:pt x="3180967" y="2180"/>
                </a:lnTo>
                <a:lnTo>
                  <a:pt x="3120949" y="3261"/>
                </a:lnTo>
                <a:lnTo>
                  <a:pt x="3061404" y="4535"/>
                </a:lnTo>
                <a:lnTo>
                  <a:pt x="3002434" y="5991"/>
                </a:lnTo>
                <a:lnTo>
                  <a:pt x="2944143" y="7616"/>
                </a:lnTo>
                <a:lnTo>
                  <a:pt x="2886633" y="9401"/>
                </a:lnTo>
                <a:lnTo>
                  <a:pt x="2830007" y="11334"/>
                </a:lnTo>
                <a:lnTo>
                  <a:pt x="2774367" y="13404"/>
                </a:lnTo>
                <a:lnTo>
                  <a:pt x="2719818" y="15600"/>
                </a:lnTo>
                <a:lnTo>
                  <a:pt x="2666462" y="17911"/>
                </a:lnTo>
                <a:lnTo>
                  <a:pt x="2614401" y="20326"/>
                </a:lnTo>
                <a:lnTo>
                  <a:pt x="2563738" y="22833"/>
                </a:lnTo>
                <a:lnTo>
                  <a:pt x="2514577" y="25422"/>
                </a:lnTo>
                <a:lnTo>
                  <a:pt x="2467019" y="28081"/>
                </a:lnTo>
                <a:lnTo>
                  <a:pt x="2421169" y="30800"/>
                </a:lnTo>
                <a:lnTo>
                  <a:pt x="2377129" y="33568"/>
                </a:lnTo>
                <a:lnTo>
                  <a:pt x="2335001" y="36372"/>
                </a:lnTo>
                <a:lnTo>
                  <a:pt x="2294890" y="39203"/>
                </a:lnTo>
                <a:lnTo>
                  <a:pt x="2224263" y="44596"/>
                </a:lnTo>
                <a:lnTo>
                  <a:pt x="2160303" y="49995"/>
                </a:lnTo>
                <a:lnTo>
                  <a:pt x="2102202" y="55384"/>
                </a:lnTo>
                <a:lnTo>
                  <a:pt x="2049151" y="60751"/>
                </a:lnTo>
                <a:lnTo>
                  <a:pt x="2000342" y="66082"/>
                </a:lnTo>
                <a:lnTo>
                  <a:pt x="1954966" y="71365"/>
                </a:lnTo>
                <a:lnTo>
                  <a:pt x="1912216" y="76585"/>
                </a:lnTo>
                <a:lnTo>
                  <a:pt x="1871283" y="81729"/>
                </a:lnTo>
                <a:lnTo>
                  <a:pt x="1851246" y="84268"/>
                </a:lnTo>
                <a:lnTo>
                  <a:pt x="1831359" y="86784"/>
                </a:lnTo>
                <a:lnTo>
                  <a:pt x="1791636" y="91736"/>
                </a:lnTo>
                <a:lnTo>
                  <a:pt x="1751305" y="96571"/>
                </a:lnTo>
                <a:lnTo>
                  <a:pt x="1709558" y="101277"/>
                </a:lnTo>
                <a:lnTo>
                  <a:pt x="1665586" y="105840"/>
                </a:lnTo>
                <a:lnTo>
                  <a:pt x="1618582" y="110247"/>
                </a:lnTo>
                <a:lnTo>
                  <a:pt x="1567738" y="114483"/>
                </a:lnTo>
                <a:lnTo>
                  <a:pt x="1512244" y="118536"/>
                </a:lnTo>
                <a:lnTo>
                  <a:pt x="1451293" y="122392"/>
                </a:lnTo>
                <a:lnTo>
                  <a:pt x="1384077" y="126038"/>
                </a:lnTo>
                <a:lnTo>
                  <a:pt x="1309786" y="129460"/>
                </a:lnTo>
                <a:lnTo>
                  <a:pt x="1269736" y="131083"/>
                </a:lnTo>
                <a:lnTo>
                  <a:pt x="1227614" y="132645"/>
                </a:lnTo>
                <a:lnTo>
                  <a:pt x="1183319" y="134145"/>
                </a:lnTo>
                <a:lnTo>
                  <a:pt x="1136751" y="135580"/>
                </a:lnTo>
                <a:lnTo>
                  <a:pt x="1087808" y="136949"/>
                </a:lnTo>
                <a:lnTo>
                  <a:pt x="1036389" y="138250"/>
                </a:lnTo>
                <a:lnTo>
                  <a:pt x="982393" y="139482"/>
                </a:lnTo>
                <a:lnTo>
                  <a:pt x="925720" y="140643"/>
                </a:lnTo>
                <a:lnTo>
                  <a:pt x="866268" y="141732"/>
                </a:lnTo>
                <a:lnTo>
                  <a:pt x="803936" y="142746"/>
                </a:lnTo>
                <a:lnTo>
                  <a:pt x="738624" y="143683"/>
                </a:lnTo>
                <a:lnTo>
                  <a:pt x="670229" y="144543"/>
                </a:lnTo>
                <a:lnTo>
                  <a:pt x="598652" y="145324"/>
                </a:lnTo>
                <a:lnTo>
                  <a:pt x="523790" y="146024"/>
                </a:lnTo>
                <a:lnTo>
                  <a:pt x="445544" y="146640"/>
                </a:lnTo>
                <a:lnTo>
                  <a:pt x="363811" y="147173"/>
                </a:lnTo>
                <a:lnTo>
                  <a:pt x="278491" y="147619"/>
                </a:lnTo>
                <a:lnTo>
                  <a:pt x="189484" y="147977"/>
                </a:lnTo>
                <a:lnTo>
                  <a:pt x="96687" y="148246"/>
                </a:lnTo>
                <a:lnTo>
                  <a:pt x="0" y="1484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0923" y="2992163"/>
            <a:ext cx="146381" cy="97971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3339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8945" y="2196865"/>
            <a:ext cx="2711503" cy="31289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000"/>
              </a:lnSpc>
              <a:spcBef>
                <a:spcPts val="91"/>
              </a:spcBef>
              <a:tabLst>
                <a:tab pos="1459834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7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marR="579784" defTabSz="829909">
              <a:lnSpc>
                <a:spcPts val="4057"/>
              </a:lnSpc>
              <a:spcBef>
                <a:spcPts val="150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111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712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04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04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1985" y="5618558"/>
            <a:ext cx="651798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-318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45" dirty="0">
                <a:solidFill>
                  <a:srgbClr val="FF0000"/>
                </a:solidFill>
                <a:latin typeface="Verdana"/>
                <a:cs typeface="Verdana"/>
              </a:rPr>
              <a:t>nly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4299" y="5618558"/>
            <a:ext cx="1602697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118" dirty="0">
                <a:solidFill>
                  <a:srgbClr val="FF0000"/>
                </a:solidFill>
                <a:latin typeface="Verdana"/>
                <a:cs typeface="Verdana"/>
              </a:rPr>
              <a:t>ge</a:t>
            </a:r>
            <a:r>
              <a:rPr sz="2360" spc="5" dirty="0">
                <a:solidFill>
                  <a:srgbClr val="FF0000"/>
                </a:solidFill>
                <a:latin typeface="Verdana"/>
                <a:cs typeface="Verdana"/>
              </a:rPr>
              <a:t>ne</a:t>
            </a:r>
            <a:r>
              <a:rPr sz="2360" spc="64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2360" spc="172" dirty="0">
                <a:solidFill>
                  <a:srgbClr val="FF0000"/>
                </a:solidFill>
                <a:latin typeface="Verdana"/>
                <a:cs typeface="Verdana"/>
              </a:rPr>
              <a:t>te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58978" y="6102652"/>
            <a:ext cx="1272476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-159" dirty="0">
                <a:solidFill>
                  <a:srgbClr val="FF0000"/>
                </a:solidFill>
                <a:latin typeface="Verdana"/>
                <a:cs typeface="Verdana"/>
              </a:rPr>
              <a:t>“</a:t>
            </a:r>
            <a:r>
              <a:rPr sz="2360" spc="-2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360" spc="154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60" spc="236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304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360" spc="-9" dirty="0">
                <a:solidFill>
                  <a:srgbClr val="FF0000"/>
                </a:solidFill>
                <a:latin typeface="Verdana"/>
                <a:cs typeface="Verdana"/>
              </a:rPr>
              <a:t>ic”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1025" y="6102652"/>
            <a:ext cx="1828608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5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23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360" spc="141" dirty="0">
                <a:solidFill>
                  <a:srgbClr val="FF0000"/>
                </a:solidFill>
                <a:latin typeface="Verdana"/>
                <a:cs typeface="Verdana"/>
              </a:rPr>
              <a:t>re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-68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32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54" dirty="0">
                <a:solidFill>
                  <a:srgbClr val="FF0000"/>
                </a:solidFill>
                <a:latin typeface="Verdana"/>
                <a:cs typeface="Verdana"/>
              </a:rPr>
              <a:t>ns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9120" y="2282158"/>
            <a:ext cx="3319503" cy="3734440"/>
          </a:xfrm>
          <a:custGeom>
            <a:avLst/>
            <a:gdLst/>
            <a:ahLst/>
            <a:cxnLst/>
            <a:rect l="l" t="t" r="r" b="b"/>
            <a:pathLst>
              <a:path w="3657600" h="4114800">
                <a:moveTo>
                  <a:pt x="3657600" y="0"/>
                </a:moveTo>
                <a:lnTo>
                  <a:pt x="0" y="0"/>
                </a:lnTo>
                <a:lnTo>
                  <a:pt x="0" y="4114800"/>
                </a:lnTo>
                <a:lnTo>
                  <a:pt x="3657600" y="4114800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9120" y="2282158"/>
            <a:ext cx="3319503" cy="3734440"/>
          </a:xfrm>
          <a:custGeom>
            <a:avLst/>
            <a:gdLst/>
            <a:ahLst/>
            <a:cxnLst/>
            <a:rect l="l" t="t" r="r" b="b"/>
            <a:pathLst>
              <a:path w="3657600" h="4114800">
                <a:moveTo>
                  <a:pt x="1828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4114800"/>
                </a:lnTo>
                <a:lnTo>
                  <a:pt x="1828800" y="411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3602" y="2738590"/>
            <a:ext cx="3029046" cy="3070539"/>
          </a:xfrm>
          <a:custGeom>
            <a:avLst/>
            <a:gdLst/>
            <a:ahLst/>
            <a:cxnLst/>
            <a:rect l="l" t="t" r="r" b="b"/>
            <a:pathLst>
              <a:path w="3337560" h="3383279">
                <a:moveTo>
                  <a:pt x="3337560" y="0"/>
                </a:moveTo>
                <a:lnTo>
                  <a:pt x="0" y="0"/>
                </a:lnTo>
                <a:lnTo>
                  <a:pt x="0" y="3383279"/>
                </a:lnTo>
                <a:lnTo>
                  <a:pt x="3337560" y="3383279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3602" y="2738590"/>
            <a:ext cx="3029046" cy="3070539"/>
          </a:xfrm>
          <a:custGeom>
            <a:avLst/>
            <a:gdLst/>
            <a:ahLst/>
            <a:cxnLst/>
            <a:rect l="l" t="t" r="r" b="b"/>
            <a:pathLst>
              <a:path w="3337560" h="3383279">
                <a:moveTo>
                  <a:pt x="1668780" y="3383279"/>
                </a:moveTo>
                <a:lnTo>
                  <a:pt x="0" y="3383279"/>
                </a:lnTo>
                <a:lnTo>
                  <a:pt x="0" y="0"/>
                </a:lnTo>
                <a:lnTo>
                  <a:pt x="3337560" y="0"/>
                </a:lnTo>
                <a:lnTo>
                  <a:pt x="3337560" y="3383279"/>
                </a:lnTo>
                <a:lnTo>
                  <a:pt x="1668780" y="33832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8084" y="3319503"/>
            <a:ext cx="2780083" cy="2282158"/>
          </a:xfrm>
          <a:custGeom>
            <a:avLst/>
            <a:gdLst/>
            <a:ahLst/>
            <a:cxnLst/>
            <a:rect l="l" t="t" r="r" b="b"/>
            <a:pathLst>
              <a:path w="3063240" h="2514600">
                <a:moveTo>
                  <a:pt x="3063240" y="0"/>
                </a:moveTo>
                <a:lnTo>
                  <a:pt x="0" y="0"/>
                </a:lnTo>
                <a:lnTo>
                  <a:pt x="0" y="2514600"/>
                </a:lnTo>
                <a:lnTo>
                  <a:pt x="3063240" y="2514600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8084" y="3319503"/>
            <a:ext cx="2780083" cy="2282158"/>
          </a:xfrm>
          <a:custGeom>
            <a:avLst/>
            <a:gdLst/>
            <a:ahLst/>
            <a:cxnLst/>
            <a:rect l="l" t="t" r="r" b="b"/>
            <a:pathLst>
              <a:path w="3063240" h="2514600">
                <a:moveTo>
                  <a:pt x="1531620" y="2514600"/>
                </a:moveTo>
                <a:lnTo>
                  <a:pt x="0" y="2514600"/>
                </a:lnTo>
                <a:lnTo>
                  <a:pt x="0" y="0"/>
                </a:lnTo>
                <a:lnTo>
                  <a:pt x="3063240" y="0"/>
                </a:lnTo>
                <a:lnTo>
                  <a:pt x="3063240" y="2514600"/>
                </a:lnTo>
                <a:lnTo>
                  <a:pt x="1531620" y="2514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2565" y="3734440"/>
            <a:ext cx="2489627" cy="1659751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2743200" y="0"/>
                </a:moveTo>
                <a:lnTo>
                  <a:pt x="0" y="0"/>
                </a:lnTo>
                <a:lnTo>
                  <a:pt x="0" y="1828800"/>
                </a:lnTo>
                <a:lnTo>
                  <a:pt x="2743200" y="1828800"/>
                </a:lnTo>
                <a:close/>
              </a:path>
            </a:pathLst>
          </a:custGeom>
          <a:solidFill>
            <a:srgbClr val="FFCC98">
              <a:alpha val="50000"/>
            </a:srgbClr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2565" y="3734440"/>
            <a:ext cx="2489627" cy="1659751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3716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1828800"/>
                </a:lnTo>
                <a:lnTo>
                  <a:pt x="1371600" y="1828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66693" y="457129"/>
            <a:ext cx="8156610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40" dirty="0"/>
              <a:t>Why </a:t>
            </a:r>
            <a:r>
              <a:rPr spc="245" dirty="0"/>
              <a:t>is </a:t>
            </a:r>
            <a:r>
              <a:rPr spc="272" dirty="0"/>
              <a:t>this</a:t>
            </a:r>
            <a:r>
              <a:rPr spc="499" dirty="0"/>
              <a:t> </a:t>
            </a:r>
            <a:r>
              <a:rPr spc="371" dirty="0"/>
              <a:t>unambiguous?</a:t>
            </a:r>
          </a:p>
        </p:txBody>
      </p:sp>
      <p:sp>
        <p:nvSpPr>
          <p:cNvPr id="11" name="object 11"/>
          <p:cNvSpPr/>
          <p:nvPr/>
        </p:nvSpPr>
        <p:spPr>
          <a:xfrm>
            <a:off x="4775114" y="4565469"/>
            <a:ext cx="1620563" cy="1023513"/>
          </a:xfrm>
          <a:custGeom>
            <a:avLst/>
            <a:gdLst/>
            <a:ahLst/>
            <a:cxnLst/>
            <a:rect l="l" t="t" r="r" b="b"/>
            <a:pathLst>
              <a:path w="1785620" h="1127760">
                <a:moveTo>
                  <a:pt x="1785620" y="1127759"/>
                </a:moveTo>
                <a:lnTo>
                  <a:pt x="1784959" y="1084764"/>
                </a:lnTo>
                <a:lnTo>
                  <a:pt x="1782976" y="1042672"/>
                </a:lnTo>
                <a:lnTo>
                  <a:pt x="1779672" y="1001479"/>
                </a:lnTo>
                <a:lnTo>
                  <a:pt x="1775047" y="961181"/>
                </a:lnTo>
                <a:lnTo>
                  <a:pt x="1769100" y="921774"/>
                </a:lnTo>
                <a:lnTo>
                  <a:pt x="1761831" y="883255"/>
                </a:lnTo>
                <a:lnTo>
                  <a:pt x="1753242" y="845618"/>
                </a:lnTo>
                <a:lnTo>
                  <a:pt x="1732099" y="772978"/>
                </a:lnTo>
                <a:lnTo>
                  <a:pt x="1705671" y="703821"/>
                </a:lnTo>
                <a:lnTo>
                  <a:pt x="1673959" y="638115"/>
                </a:lnTo>
                <a:lnTo>
                  <a:pt x="1636963" y="575827"/>
                </a:lnTo>
                <a:lnTo>
                  <a:pt x="1594683" y="516925"/>
                </a:lnTo>
                <a:lnTo>
                  <a:pt x="1547121" y="461376"/>
                </a:lnTo>
                <a:lnTo>
                  <a:pt x="1494276" y="409148"/>
                </a:lnTo>
                <a:lnTo>
                  <a:pt x="1436149" y="360209"/>
                </a:lnTo>
                <a:lnTo>
                  <a:pt x="1405105" y="336962"/>
                </a:lnTo>
                <a:lnTo>
                  <a:pt x="1372741" y="314525"/>
                </a:lnTo>
                <a:lnTo>
                  <a:pt x="1339056" y="292893"/>
                </a:lnTo>
                <a:lnTo>
                  <a:pt x="1304051" y="272064"/>
                </a:lnTo>
                <a:lnTo>
                  <a:pt x="1267725" y="252032"/>
                </a:lnTo>
                <a:lnTo>
                  <a:pt x="1230080" y="232793"/>
                </a:lnTo>
                <a:lnTo>
                  <a:pt x="1191114" y="214345"/>
                </a:lnTo>
                <a:lnTo>
                  <a:pt x="1150829" y="196681"/>
                </a:lnTo>
                <a:lnTo>
                  <a:pt x="1109223" y="179800"/>
                </a:lnTo>
                <a:lnTo>
                  <a:pt x="1066298" y="163695"/>
                </a:lnTo>
                <a:lnTo>
                  <a:pt x="1022053" y="148364"/>
                </a:lnTo>
                <a:lnTo>
                  <a:pt x="976487" y="133802"/>
                </a:lnTo>
                <a:lnTo>
                  <a:pt x="929603" y="120005"/>
                </a:lnTo>
                <a:lnTo>
                  <a:pt x="881398" y="106969"/>
                </a:lnTo>
                <a:lnTo>
                  <a:pt x="831874" y="94690"/>
                </a:lnTo>
                <a:lnTo>
                  <a:pt x="781030" y="83165"/>
                </a:lnTo>
                <a:lnTo>
                  <a:pt x="728866" y="72388"/>
                </a:lnTo>
                <a:lnTo>
                  <a:pt x="675383" y="62356"/>
                </a:lnTo>
                <a:lnTo>
                  <a:pt x="620581" y="53064"/>
                </a:lnTo>
                <a:lnTo>
                  <a:pt x="564459" y="44510"/>
                </a:lnTo>
                <a:lnTo>
                  <a:pt x="507018" y="36688"/>
                </a:lnTo>
                <a:lnTo>
                  <a:pt x="448258" y="29594"/>
                </a:lnTo>
                <a:lnTo>
                  <a:pt x="388178" y="23226"/>
                </a:lnTo>
                <a:lnTo>
                  <a:pt x="326779" y="17577"/>
                </a:lnTo>
                <a:lnTo>
                  <a:pt x="264061" y="12645"/>
                </a:lnTo>
                <a:lnTo>
                  <a:pt x="200024" y="8425"/>
                </a:lnTo>
                <a:lnTo>
                  <a:pt x="134668" y="4914"/>
                </a:lnTo>
                <a:lnTo>
                  <a:pt x="67993" y="210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32192" y="4517058"/>
            <a:ext cx="147533" cy="97971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60" y="0"/>
                </a:moveTo>
                <a:lnTo>
                  <a:pt x="0" y="52070"/>
                </a:lnTo>
                <a:lnTo>
                  <a:pt x="161289" y="10795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70550" y="3521208"/>
            <a:ext cx="3684878" cy="822960"/>
          </a:xfrm>
          <a:custGeom>
            <a:avLst/>
            <a:gdLst/>
            <a:ahLst/>
            <a:cxnLst/>
            <a:rect l="l" t="t" r="r" b="b"/>
            <a:pathLst>
              <a:path w="4060190" h="906779">
                <a:moveTo>
                  <a:pt x="4060190" y="906780"/>
                </a:moveTo>
                <a:lnTo>
                  <a:pt x="4058270" y="867799"/>
                </a:lnTo>
                <a:lnTo>
                  <a:pt x="4052512" y="829705"/>
                </a:lnTo>
                <a:lnTo>
                  <a:pt x="4042915" y="792497"/>
                </a:lnTo>
                <a:lnTo>
                  <a:pt x="4029480" y="756172"/>
                </a:lnTo>
                <a:lnTo>
                  <a:pt x="4012206" y="720728"/>
                </a:lnTo>
                <a:lnTo>
                  <a:pt x="3991094" y="686163"/>
                </a:lnTo>
                <a:lnTo>
                  <a:pt x="3966143" y="652474"/>
                </a:lnTo>
                <a:lnTo>
                  <a:pt x="3937354" y="619661"/>
                </a:lnTo>
                <a:lnTo>
                  <a:pt x="3904727" y="587720"/>
                </a:lnTo>
                <a:lnTo>
                  <a:pt x="3868262" y="556649"/>
                </a:lnTo>
                <a:lnTo>
                  <a:pt x="3827959" y="526447"/>
                </a:lnTo>
                <a:lnTo>
                  <a:pt x="3783818" y="497111"/>
                </a:lnTo>
                <a:lnTo>
                  <a:pt x="3735839" y="468639"/>
                </a:lnTo>
                <a:lnTo>
                  <a:pt x="3684022" y="441029"/>
                </a:lnTo>
                <a:lnTo>
                  <a:pt x="3628368" y="414279"/>
                </a:lnTo>
                <a:lnTo>
                  <a:pt x="3568875" y="388387"/>
                </a:lnTo>
                <a:lnTo>
                  <a:pt x="3505546" y="363350"/>
                </a:lnTo>
                <a:lnTo>
                  <a:pt x="3438379" y="339167"/>
                </a:lnTo>
                <a:lnTo>
                  <a:pt x="3367374" y="315835"/>
                </a:lnTo>
                <a:lnTo>
                  <a:pt x="3330433" y="304488"/>
                </a:lnTo>
                <a:lnTo>
                  <a:pt x="3292532" y="293353"/>
                </a:lnTo>
                <a:lnTo>
                  <a:pt x="3253672" y="282430"/>
                </a:lnTo>
                <a:lnTo>
                  <a:pt x="3213853" y="271718"/>
                </a:lnTo>
                <a:lnTo>
                  <a:pt x="3173074" y="261217"/>
                </a:lnTo>
                <a:lnTo>
                  <a:pt x="3131337" y="250928"/>
                </a:lnTo>
                <a:lnTo>
                  <a:pt x="3088640" y="240849"/>
                </a:lnTo>
                <a:lnTo>
                  <a:pt x="3044983" y="230981"/>
                </a:lnTo>
                <a:lnTo>
                  <a:pt x="3000368" y="221323"/>
                </a:lnTo>
                <a:lnTo>
                  <a:pt x="2954793" y="211875"/>
                </a:lnTo>
                <a:lnTo>
                  <a:pt x="2908259" y="202636"/>
                </a:lnTo>
                <a:lnTo>
                  <a:pt x="2860766" y="193607"/>
                </a:lnTo>
                <a:lnTo>
                  <a:pt x="2812313" y="184787"/>
                </a:lnTo>
                <a:lnTo>
                  <a:pt x="2762901" y="176176"/>
                </a:lnTo>
                <a:lnTo>
                  <a:pt x="2712530" y="167774"/>
                </a:lnTo>
                <a:lnTo>
                  <a:pt x="2661200" y="159580"/>
                </a:lnTo>
                <a:lnTo>
                  <a:pt x="2608911" y="151594"/>
                </a:lnTo>
                <a:lnTo>
                  <a:pt x="2555663" y="143816"/>
                </a:lnTo>
                <a:lnTo>
                  <a:pt x="2501455" y="136246"/>
                </a:lnTo>
                <a:lnTo>
                  <a:pt x="2446289" y="128883"/>
                </a:lnTo>
                <a:lnTo>
                  <a:pt x="2390163" y="121727"/>
                </a:lnTo>
                <a:lnTo>
                  <a:pt x="2333078" y="114777"/>
                </a:lnTo>
                <a:lnTo>
                  <a:pt x="2275034" y="108035"/>
                </a:lnTo>
                <a:lnTo>
                  <a:pt x="2216030" y="101498"/>
                </a:lnTo>
                <a:lnTo>
                  <a:pt x="2156068" y="95168"/>
                </a:lnTo>
                <a:lnTo>
                  <a:pt x="2095147" y="89043"/>
                </a:lnTo>
                <a:lnTo>
                  <a:pt x="2033266" y="83123"/>
                </a:lnTo>
                <a:lnTo>
                  <a:pt x="1970427" y="77409"/>
                </a:lnTo>
                <a:lnTo>
                  <a:pt x="1906628" y="71900"/>
                </a:lnTo>
                <a:lnTo>
                  <a:pt x="1841871" y="66595"/>
                </a:lnTo>
                <a:lnTo>
                  <a:pt x="1776154" y="61495"/>
                </a:lnTo>
                <a:lnTo>
                  <a:pt x="1709478" y="56599"/>
                </a:lnTo>
                <a:lnTo>
                  <a:pt x="1641844" y="51907"/>
                </a:lnTo>
                <a:lnTo>
                  <a:pt x="1573250" y="47419"/>
                </a:lnTo>
                <a:lnTo>
                  <a:pt x="1503697" y="43133"/>
                </a:lnTo>
                <a:lnTo>
                  <a:pt x="1433186" y="39051"/>
                </a:lnTo>
                <a:lnTo>
                  <a:pt x="1361715" y="35172"/>
                </a:lnTo>
                <a:lnTo>
                  <a:pt x="1289285" y="31495"/>
                </a:lnTo>
                <a:lnTo>
                  <a:pt x="1215897" y="28021"/>
                </a:lnTo>
                <a:lnTo>
                  <a:pt x="1141549" y="24748"/>
                </a:lnTo>
                <a:lnTo>
                  <a:pt x="1066243" y="21678"/>
                </a:lnTo>
                <a:lnTo>
                  <a:pt x="989977" y="18809"/>
                </a:lnTo>
                <a:lnTo>
                  <a:pt x="912753" y="16141"/>
                </a:lnTo>
                <a:lnTo>
                  <a:pt x="834570" y="13674"/>
                </a:lnTo>
                <a:lnTo>
                  <a:pt x="755428" y="11408"/>
                </a:lnTo>
                <a:lnTo>
                  <a:pt x="675327" y="9342"/>
                </a:lnTo>
                <a:lnTo>
                  <a:pt x="594267" y="7476"/>
                </a:lnTo>
                <a:lnTo>
                  <a:pt x="512248" y="5810"/>
                </a:lnTo>
                <a:lnTo>
                  <a:pt x="429270" y="4344"/>
                </a:lnTo>
                <a:lnTo>
                  <a:pt x="345334" y="3078"/>
                </a:lnTo>
                <a:lnTo>
                  <a:pt x="260438" y="2010"/>
                </a:lnTo>
                <a:lnTo>
                  <a:pt x="174584" y="1141"/>
                </a:lnTo>
                <a:lnTo>
                  <a:pt x="87771" y="47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28780" y="3472798"/>
            <a:ext cx="146381" cy="97971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3339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33066" y="2905868"/>
            <a:ext cx="4352237" cy="193638"/>
          </a:xfrm>
          <a:custGeom>
            <a:avLst/>
            <a:gdLst/>
            <a:ahLst/>
            <a:cxnLst/>
            <a:rect l="l" t="t" r="r" b="b"/>
            <a:pathLst>
              <a:path w="4795520" h="213360">
                <a:moveTo>
                  <a:pt x="4795520" y="213193"/>
                </a:moveTo>
                <a:lnTo>
                  <a:pt x="4780056" y="171689"/>
                </a:lnTo>
                <a:lnTo>
                  <a:pt x="4735517" y="135508"/>
                </a:lnTo>
                <a:lnTo>
                  <a:pt x="4691043" y="114197"/>
                </a:lnTo>
                <a:lnTo>
                  <a:pt x="4635704" y="95031"/>
                </a:lnTo>
                <a:lnTo>
                  <a:pt x="4570322" y="77919"/>
                </a:lnTo>
                <a:lnTo>
                  <a:pt x="4495722" y="62775"/>
                </a:lnTo>
                <a:lnTo>
                  <a:pt x="4455222" y="55912"/>
                </a:lnTo>
                <a:lnTo>
                  <a:pt x="4412725" y="49509"/>
                </a:lnTo>
                <a:lnTo>
                  <a:pt x="4368335" y="43552"/>
                </a:lnTo>
                <a:lnTo>
                  <a:pt x="4322155" y="38032"/>
                </a:lnTo>
                <a:lnTo>
                  <a:pt x="4274287" y="32937"/>
                </a:lnTo>
                <a:lnTo>
                  <a:pt x="4224834" y="28256"/>
                </a:lnTo>
                <a:lnTo>
                  <a:pt x="4173900" y="23978"/>
                </a:lnTo>
                <a:lnTo>
                  <a:pt x="4121586" y="20092"/>
                </a:lnTo>
                <a:lnTo>
                  <a:pt x="4067997" y="16587"/>
                </a:lnTo>
                <a:lnTo>
                  <a:pt x="4013234" y="13452"/>
                </a:lnTo>
                <a:lnTo>
                  <a:pt x="3957401" y="10675"/>
                </a:lnTo>
                <a:lnTo>
                  <a:pt x="3900600" y="8246"/>
                </a:lnTo>
                <a:lnTo>
                  <a:pt x="3842934" y="6154"/>
                </a:lnTo>
                <a:lnTo>
                  <a:pt x="3784507" y="4387"/>
                </a:lnTo>
                <a:lnTo>
                  <a:pt x="3725421" y="2935"/>
                </a:lnTo>
                <a:lnTo>
                  <a:pt x="3665779" y="1785"/>
                </a:lnTo>
                <a:lnTo>
                  <a:pt x="3605683" y="928"/>
                </a:lnTo>
                <a:lnTo>
                  <a:pt x="3545237" y="352"/>
                </a:lnTo>
                <a:lnTo>
                  <a:pt x="3484544" y="46"/>
                </a:lnTo>
                <a:lnTo>
                  <a:pt x="3423706" y="0"/>
                </a:lnTo>
                <a:lnTo>
                  <a:pt x="3362827" y="200"/>
                </a:lnTo>
                <a:lnTo>
                  <a:pt x="3302008" y="638"/>
                </a:lnTo>
                <a:lnTo>
                  <a:pt x="3241354" y="1302"/>
                </a:lnTo>
                <a:lnTo>
                  <a:pt x="3180967" y="2180"/>
                </a:lnTo>
                <a:lnTo>
                  <a:pt x="3120949" y="3261"/>
                </a:lnTo>
                <a:lnTo>
                  <a:pt x="3061404" y="4535"/>
                </a:lnTo>
                <a:lnTo>
                  <a:pt x="3002434" y="5991"/>
                </a:lnTo>
                <a:lnTo>
                  <a:pt x="2944143" y="7616"/>
                </a:lnTo>
                <a:lnTo>
                  <a:pt x="2886633" y="9401"/>
                </a:lnTo>
                <a:lnTo>
                  <a:pt x="2830007" y="11334"/>
                </a:lnTo>
                <a:lnTo>
                  <a:pt x="2774367" y="13404"/>
                </a:lnTo>
                <a:lnTo>
                  <a:pt x="2719818" y="15600"/>
                </a:lnTo>
                <a:lnTo>
                  <a:pt x="2666462" y="17911"/>
                </a:lnTo>
                <a:lnTo>
                  <a:pt x="2614401" y="20326"/>
                </a:lnTo>
                <a:lnTo>
                  <a:pt x="2563738" y="22833"/>
                </a:lnTo>
                <a:lnTo>
                  <a:pt x="2514577" y="25422"/>
                </a:lnTo>
                <a:lnTo>
                  <a:pt x="2467019" y="28081"/>
                </a:lnTo>
                <a:lnTo>
                  <a:pt x="2421169" y="30800"/>
                </a:lnTo>
                <a:lnTo>
                  <a:pt x="2377129" y="33568"/>
                </a:lnTo>
                <a:lnTo>
                  <a:pt x="2335001" y="36372"/>
                </a:lnTo>
                <a:lnTo>
                  <a:pt x="2294890" y="39203"/>
                </a:lnTo>
                <a:lnTo>
                  <a:pt x="2224263" y="44596"/>
                </a:lnTo>
                <a:lnTo>
                  <a:pt x="2160303" y="49995"/>
                </a:lnTo>
                <a:lnTo>
                  <a:pt x="2102202" y="55384"/>
                </a:lnTo>
                <a:lnTo>
                  <a:pt x="2049151" y="60751"/>
                </a:lnTo>
                <a:lnTo>
                  <a:pt x="2000342" y="66082"/>
                </a:lnTo>
                <a:lnTo>
                  <a:pt x="1954966" y="71365"/>
                </a:lnTo>
                <a:lnTo>
                  <a:pt x="1912216" y="76585"/>
                </a:lnTo>
                <a:lnTo>
                  <a:pt x="1871283" y="81729"/>
                </a:lnTo>
                <a:lnTo>
                  <a:pt x="1851246" y="84268"/>
                </a:lnTo>
                <a:lnTo>
                  <a:pt x="1831359" y="86784"/>
                </a:lnTo>
                <a:lnTo>
                  <a:pt x="1791636" y="91736"/>
                </a:lnTo>
                <a:lnTo>
                  <a:pt x="1751305" y="96571"/>
                </a:lnTo>
                <a:lnTo>
                  <a:pt x="1709558" y="101277"/>
                </a:lnTo>
                <a:lnTo>
                  <a:pt x="1665586" y="105840"/>
                </a:lnTo>
                <a:lnTo>
                  <a:pt x="1618582" y="110247"/>
                </a:lnTo>
                <a:lnTo>
                  <a:pt x="1567738" y="114483"/>
                </a:lnTo>
                <a:lnTo>
                  <a:pt x="1512244" y="118536"/>
                </a:lnTo>
                <a:lnTo>
                  <a:pt x="1451293" y="122392"/>
                </a:lnTo>
                <a:lnTo>
                  <a:pt x="1384077" y="126038"/>
                </a:lnTo>
                <a:lnTo>
                  <a:pt x="1309786" y="129460"/>
                </a:lnTo>
                <a:lnTo>
                  <a:pt x="1269736" y="131083"/>
                </a:lnTo>
                <a:lnTo>
                  <a:pt x="1227614" y="132645"/>
                </a:lnTo>
                <a:lnTo>
                  <a:pt x="1183319" y="134145"/>
                </a:lnTo>
                <a:lnTo>
                  <a:pt x="1136751" y="135580"/>
                </a:lnTo>
                <a:lnTo>
                  <a:pt x="1087808" y="136949"/>
                </a:lnTo>
                <a:lnTo>
                  <a:pt x="1036389" y="138250"/>
                </a:lnTo>
                <a:lnTo>
                  <a:pt x="982393" y="139482"/>
                </a:lnTo>
                <a:lnTo>
                  <a:pt x="925720" y="140643"/>
                </a:lnTo>
                <a:lnTo>
                  <a:pt x="866268" y="141732"/>
                </a:lnTo>
                <a:lnTo>
                  <a:pt x="803936" y="142746"/>
                </a:lnTo>
                <a:lnTo>
                  <a:pt x="738624" y="143683"/>
                </a:lnTo>
                <a:lnTo>
                  <a:pt x="670229" y="144543"/>
                </a:lnTo>
                <a:lnTo>
                  <a:pt x="598652" y="145324"/>
                </a:lnTo>
                <a:lnTo>
                  <a:pt x="523790" y="146024"/>
                </a:lnTo>
                <a:lnTo>
                  <a:pt x="445544" y="146640"/>
                </a:lnTo>
                <a:lnTo>
                  <a:pt x="363811" y="147173"/>
                </a:lnTo>
                <a:lnTo>
                  <a:pt x="278491" y="147619"/>
                </a:lnTo>
                <a:lnTo>
                  <a:pt x="189484" y="147977"/>
                </a:lnTo>
                <a:lnTo>
                  <a:pt x="96687" y="148246"/>
                </a:lnTo>
                <a:lnTo>
                  <a:pt x="0" y="1484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0923" y="2992163"/>
            <a:ext cx="146381" cy="97971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3339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xfrm>
            <a:off x="7578042" y="998988"/>
            <a:ext cx="4972285" cy="4147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96999" marR="371730" algn="ctr">
              <a:lnSpc>
                <a:spcPct val="134600"/>
              </a:lnSpc>
              <a:spcBef>
                <a:spcPts val="91"/>
              </a:spcBef>
            </a:pPr>
            <a:r>
              <a:rPr spc="-27" dirty="0"/>
              <a:t>Unions  </a:t>
            </a:r>
            <a:r>
              <a:rPr spc="95" dirty="0"/>
              <a:t>co</a:t>
            </a:r>
            <a:r>
              <a:rPr spc="-9" dirty="0"/>
              <a:t>nca</a:t>
            </a:r>
            <a:r>
              <a:rPr spc="172" dirty="0"/>
              <a:t>te</a:t>
            </a:r>
            <a:r>
              <a:rPr spc="-73" dirty="0"/>
              <a:t>na</a:t>
            </a:r>
            <a:r>
              <a:rPr spc="295" dirty="0"/>
              <a:t>t</a:t>
            </a:r>
            <a:r>
              <a:rPr spc="50" dirty="0"/>
              <a:t>e</a:t>
            </a:r>
            <a:r>
              <a:rPr spc="150" dirty="0"/>
              <a:t>d  </a:t>
            </a:r>
            <a:r>
              <a:rPr spc="23" dirty="0"/>
              <a:t>expressions</a:t>
            </a:r>
          </a:p>
          <a:p>
            <a:pPr>
              <a:spcBef>
                <a:spcPts val="5"/>
              </a:spcBef>
            </a:pPr>
            <a:endParaRPr sz="3131"/>
          </a:p>
          <a:p>
            <a:pPr marL="1451189" marR="4611" indent="-847199">
              <a:lnSpc>
                <a:spcPct val="134600"/>
              </a:lnSpc>
              <a:tabLst>
                <a:tab pos="2916210" algn="l"/>
              </a:tabLst>
            </a:pPr>
            <a:r>
              <a:rPr spc="68" dirty="0"/>
              <a:t>C</a:t>
            </a:r>
            <a:r>
              <a:rPr spc="95" dirty="0"/>
              <a:t>o</a:t>
            </a:r>
            <a:r>
              <a:rPr spc="-9" dirty="0"/>
              <a:t>nca</a:t>
            </a:r>
            <a:r>
              <a:rPr spc="172" dirty="0"/>
              <a:t>te</a:t>
            </a:r>
            <a:r>
              <a:rPr spc="-73" dirty="0"/>
              <a:t>na</a:t>
            </a:r>
            <a:r>
              <a:rPr spc="295" dirty="0"/>
              <a:t>t</a:t>
            </a:r>
            <a:r>
              <a:rPr spc="50" dirty="0"/>
              <a:t>e</a:t>
            </a:r>
            <a:r>
              <a:rPr spc="-73" dirty="0"/>
              <a:t>s</a:t>
            </a:r>
            <a:r>
              <a:rPr dirty="0"/>
              <a:t>	</a:t>
            </a:r>
            <a:r>
              <a:rPr spc="127" dirty="0"/>
              <a:t>s</a:t>
            </a:r>
            <a:r>
              <a:rPr spc="100" dirty="0"/>
              <a:t>t</a:t>
            </a:r>
            <a:r>
              <a:rPr spc="-109" dirty="0"/>
              <a:t>a</a:t>
            </a:r>
            <a:r>
              <a:rPr spc="150" dirty="0"/>
              <a:t>rr</a:t>
            </a:r>
            <a:r>
              <a:rPr spc="200" dirty="0"/>
              <a:t>e</a:t>
            </a:r>
            <a:r>
              <a:rPr spc="150" dirty="0"/>
              <a:t>d  </a:t>
            </a:r>
            <a:r>
              <a:rPr spc="23" dirty="0"/>
              <a:t>expressions</a:t>
            </a:r>
          </a:p>
          <a:p>
            <a:pPr marL="11527" marR="1070814" indent="224767">
              <a:lnSpc>
                <a:spcPct val="134600"/>
              </a:lnSpc>
              <a:spcBef>
                <a:spcPts val="2178"/>
              </a:spcBef>
              <a:tabLst>
                <a:tab pos="1110004" algn="l"/>
                <a:tab pos="1228727" algn="l"/>
                <a:tab pos="2080537" algn="l"/>
              </a:tabLst>
            </a:pPr>
            <a:r>
              <a:rPr spc="68" dirty="0"/>
              <a:t>Puts	</a:t>
            </a:r>
            <a:r>
              <a:rPr spc="54" dirty="0"/>
              <a:t>stars	</a:t>
            </a:r>
            <a:r>
              <a:rPr spc="113" dirty="0"/>
              <a:t>onto  </a:t>
            </a:r>
            <a:r>
              <a:rPr spc="-109" dirty="0"/>
              <a:t>a</a:t>
            </a:r>
            <a:r>
              <a:rPr spc="295" dirty="0"/>
              <a:t>t</a:t>
            </a:r>
            <a:r>
              <a:rPr spc="95" dirty="0"/>
              <a:t>o</a:t>
            </a:r>
            <a:r>
              <a:rPr spc="-304" dirty="0"/>
              <a:t>m</a:t>
            </a:r>
            <a:r>
              <a:rPr spc="59" dirty="0"/>
              <a:t>ic</a:t>
            </a:r>
            <a:r>
              <a:rPr dirty="0"/>
              <a:t>		</a:t>
            </a:r>
            <a:r>
              <a:rPr spc="50" dirty="0"/>
              <a:t>e</a:t>
            </a:r>
            <a:r>
              <a:rPr spc="-23" dirty="0"/>
              <a:t>x</a:t>
            </a:r>
            <a:r>
              <a:rPr spc="77" dirty="0"/>
              <a:t>p</a:t>
            </a:r>
            <a:r>
              <a:rPr spc="118" dirty="0"/>
              <a:t>r</a:t>
            </a:r>
            <a:r>
              <a:rPr spc="154" dirty="0"/>
              <a:t>e</a:t>
            </a:r>
            <a:r>
              <a:rPr spc="-68" dirty="0"/>
              <a:t>s</a:t>
            </a:r>
            <a:r>
              <a:rPr spc="9" dirty="0"/>
              <a:t>sio</a:t>
            </a:r>
            <a:r>
              <a:rPr spc="-54" dirty="0"/>
              <a:t>ns</a:t>
            </a:r>
          </a:p>
        </p:txBody>
      </p:sp>
      <p:sp>
        <p:nvSpPr>
          <p:cNvPr id="18" name="object 18"/>
          <p:cNvSpPr/>
          <p:nvPr/>
        </p:nvSpPr>
        <p:spPr>
          <a:xfrm>
            <a:off x="5191205" y="1929460"/>
            <a:ext cx="2345551" cy="559013"/>
          </a:xfrm>
          <a:custGeom>
            <a:avLst/>
            <a:gdLst/>
            <a:ahLst/>
            <a:cxnLst/>
            <a:rect l="l" t="t" r="r" b="b"/>
            <a:pathLst>
              <a:path w="2584450" h="615950">
                <a:moveTo>
                  <a:pt x="2584450" y="0"/>
                </a:moveTo>
                <a:lnTo>
                  <a:pt x="2526323" y="157"/>
                </a:lnTo>
                <a:lnTo>
                  <a:pt x="2469995" y="625"/>
                </a:lnTo>
                <a:lnTo>
                  <a:pt x="2415433" y="1398"/>
                </a:lnTo>
                <a:lnTo>
                  <a:pt x="2362602" y="2469"/>
                </a:lnTo>
                <a:lnTo>
                  <a:pt x="2311468" y="3834"/>
                </a:lnTo>
                <a:lnTo>
                  <a:pt x="2261999" y="5487"/>
                </a:lnTo>
                <a:lnTo>
                  <a:pt x="2214160" y="7420"/>
                </a:lnTo>
                <a:lnTo>
                  <a:pt x="2167918" y="9630"/>
                </a:lnTo>
                <a:lnTo>
                  <a:pt x="2123240" y="12109"/>
                </a:lnTo>
                <a:lnTo>
                  <a:pt x="2080091" y="14852"/>
                </a:lnTo>
                <a:lnTo>
                  <a:pt x="2038438" y="17853"/>
                </a:lnTo>
                <a:lnTo>
                  <a:pt x="1998248" y="21106"/>
                </a:lnTo>
                <a:lnTo>
                  <a:pt x="1959487" y="24605"/>
                </a:lnTo>
                <a:lnTo>
                  <a:pt x="1886116" y="32320"/>
                </a:lnTo>
                <a:lnTo>
                  <a:pt x="1818058" y="40949"/>
                </a:lnTo>
                <a:lnTo>
                  <a:pt x="1755042" y="50447"/>
                </a:lnTo>
                <a:lnTo>
                  <a:pt x="1696801" y="60766"/>
                </a:lnTo>
                <a:lnTo>
                  <a:pt x="1643065" y="71860"/>
                </a:lnTo>
                <a:lnTo>
                  <a:pt x="1593565" y="83682"/>
                </a:lnTo>
                <a:lnTo>
                  <a:pt x="1548033" y="96185"/>
                </a:lnTo>
                <a:lnTo>
                  <a:pt x="1506199" y="109322"/>
                </a:lnTo>
                <a:lnTo>
                  <a:pt x="1467794" y="123046"/>
                </a:lnTo>
                <a:lnTo>
                  <a:pt x="1416029" y="144632"/>
                </a:lnTo>
                <a:lnTo>
                  <a:pt x="1370468" y="167276"/>
                </a:lnTo>
                <a:lnTo>
                  <a:pt x="1330203" y="190820"/>
                </a:lnTo>
                <a:lnTo>
                  <a:pt x="1294327" y="215107"/>
                </a:lnTo>
                <a:lnTo>
                  <a:pt x="1261931" y="239977"/>
                </a:lnTo>
                <a:lnTo>
                  <a:pt x="1232108" y="265274"/>
                </a:lnTo>
                <a:lnTo>
                  <a:pt x="1194778" y="299394"/>
                </a:lnTo>
                <a:lnTo>
                  <a:pt x="1176551" y="316516"/>
                </a:lnTo>
                <a:lnTo>
                  <a:pt x="1167429" y="325071"/>
                </a:lnTo>
                <a:lnTo>
                  <a:pt x="1130103" y="359124"/>
                </a:lnTo>
                <a:lnTo>
                  <a:pt x="1100287" y="384322"/>
                </a:lnTo>
                <a:lnTo>
                  <a:pt x="1067900" y="409050"/>
                </a:lnTo>
                <a:lnTo>
                  <a:pt x="1032036" y="433152"/>
                </a:lnTo>
                <a:lnTo>
                  <a:pt x="991785" y="456468"/>
                </a:lnTo>
                <a:lnTo>
                  <a:pt x="946242" y="478841"/>
                </a:lnTo>
                <a:lnTo>
                  <a:pt x="894498" y="500114"/>
                </a:lnTo>
                <a:lnTo>
                  <a:pt x="856109" y="513606"/>
                </a:lnTo>
                <a:lnTo>
                  <a:pt x="814291" y="526491"/>
                </a:lnTo>
                <a:lnTo>
                  <a:pt x="768776" y="538723"/>
                </a:lnTo>
                <a:lnTo>
                  <a:pt x="719295" y="550256"/>
                </a:lnTo>
                <a:lnTo>
                  <a:pt x="665579" y="561041"/>
                </a:lnTo>
                <a:lnTo>
                  <a:pt x="607359" y="571033"/>
                </a:lnTo>
                <a:lnTo>
                  <a:pt x="544367" y="580184"/>
                </a:lnTo>
                <a:lnTo>
                  <a:pt x="476332" y="588449"/>
                </a:lnTo>
                <a:lnTo>
                  <a:pt x="402986" y="595779"/>
                </a:lnTo>
                <a:lnTo>
                  <a:pt x="364238" y="599079"/>
                </a:lnTo>
                <a:lnTo>
                  <a:pt x="324061" y="602128"/>
                </a:lnTo>
                <a:lnTo>
                  <a:pt x="282422" y="604920"/>
                </a:lnTo>
                <a:lnTo>
                  <a:pt x="239287" y="607449"/>
                </a:lnTo>
                <a:lnTo>
                  <a:pt x="194623" y="609710"/>
                </a:lnTo>
                <a:lnTo>
                  <a:pt x="148396" y="611696"/>
                </a:lnTo>
                <a:lnTo>
                  <a:pt x="100572" y="613402"/>
                </a:lnTo>
                <a:lnTo>
                  <a:pt x="51118" y="614822"/>
                </a:lnTo>
                <a:lnTo>
                  <a:pt x="0" y="615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35604" y="2438912"/>
            <a:ext cx="147533" cy="97971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1289" y="0"/>
                </a:moveTo>
                <a:lnTo>
                  <a:pt x="0" y="55879"/>
                </a:lnTo>
                <a:lnTo>
                  <a:pt x="162560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8945" y="2196865"/>
            <a:ext cx="2711503" cy="31289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000"/>
              </a:lnSpc>
              <a:spcBef>
                <a:spcPts val="91"/>
              </a:spcBef>
              <a:tabLst>
                <a:tab pos="1459834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7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marR="579784" defTabSz="829909">
              <a:lnSpc>
                <a:spcPts val="4057"/>
              </a:lnSpc>
              <a:spcBef>
                <a:spcPts val="150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111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712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04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04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1985" y="5618558"/>
            <a:ext cx="651798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-318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45" dirty="0">
                <a:solidFill>
                  <a:srgbClr val="FF0000"/>
                </a:solidFill>
                <a:latin typeface="Verdana"/>
                <a:cs typeface="Verdana"/>
              </a:rPr>
              <a:t>nly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4299" y="5618558"/>
            <a:ext cx="1602697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118" dirty="0">
                <a:solidFill>
                  <a:srgbClr val="FF0000"/>
                </a:solidFill>
                <a:latin typeface="Verdana"/>
                <a:cs typeface="Verdana"/>
              </a:rPr>
              <a:t>ge</a:t>
            </a:r>
            <a:r>
              <a:rPr sz="2360" spc="5" dirty="0">
                <a:solidFill>
                  <a:srgbClr val="FF0000"/>
                </a:solidFill>
                <a:latin typeface="Verdana"/>
                <a:cs typeface="Verdana"/>
              </a:rPr>
              <a:t>ne</a:t>
            </a:r>
            <a:r>
              <a:rPr sz="2360" spc="64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2360" spc="172" dirty="0">
                <a:solidFill>
                  <a:srgbClr val="FF0000"/>
                </a:solidFill>
                <a:latin typeface="Verdana"/>
                <a:cs typeface="Verdana"/>
              </a:rPr>
              <a:t>te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58978" y="6102652"/>
            <a:ext cx="1272476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-159" dirty="0">
                <a:solidFill>
                  <a:srgbClr val="FF0000"/>
                </a:solidFill>
                <a:latin typeface="Verdana"/>
                <a:cs typeface="Verdana"/>
              </a:rPr>
              <a:t>“</a:t>
            </a:r>
            <a:r>
              <a:rPr sz="2360" spc="-2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360" spc="154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60" spc="236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304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360" spc="-9" dirty="0">
                <a:solidFill>
                  <a:srgbClr val="FF0000"/>
                </a:solidFill>
                <a:latin typeface="Verdana"/>
                <a:cs typeface="Verdana"/>
              </a:rPr>
              <a:t>ic”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1025" y="6102652"/>
            <a:ext cx="1828608" cy="407403"/>
          </a:xfrm>
          <a:prstGeom prst="rect">
            <a:avLst/>
          </a:prstGeom>
        </p:spPr>
        <p:txBody>
          <a:bodyPr vert="horz" wrap="square" lIns="0" tIns="43799" rIns="0" bIns="0" rtlCol="0">
            <a:spAutoFit/>
          </a:bodyPr>
          <a:lstStyle/>
          <a:p>
            <a:pPr marL="11527" defTabSz="829909">
              <a:spcBef>
                <a:spcPts val="345"/>
              </a:spcBef>
            </a:pPr>
            <a:r>
              <a:rPr sz="2360" spc="5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360" spc="-23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360" spc="141" dirty="0">
                <a:solidFill>
                  <a:srgbClr val="FF0000"/>
                </a:solidFill>
                <a:latin typeface="Verdana"/>
                <a:cs typeface="Verdana"/>
              </a:rPr>
              <a:t>re</a:t>
            </a:r>
            <a:r>
              <a:rPr sz="2360" spc="-73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-68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360" spc="32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360" spc="68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360" spc="-54" dirty="0">
                <a:solidFill>
                  <a:srgbClr val="FF0000"/>
                </a:solidFill>
                <a:latin typeface="Verdana"/>
                <a:cs typeface="Verdana"/>
              </a:rPr>
              <a:t>ns</a:t>
            </a:r>
            <a:endParaRPr sz="236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873" y="2162286"/>
            <a:ext cx="2710351" cy="99274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srgbClr val="000000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srgbClr val="000000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srgbClr val="000000"/>
                </a:solidFill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srgbClr val="000000"/>
                </a:solidFill>
              </a:rPr>
              <a:t>”</a:t>
            </a:r>
            <a:r>
              <a:rPr sz="2541" spc="-300" dirty="0">
                <a:solidFill>
                  <a:srgbClr val="000000"/>
                </a:solidFill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srgbClr val="000000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srgbClr val="000000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873" y="3175427"/>
            <a:ext cx="2642347" cy="2089566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11527" defTabSz="829909">
              <a:spcBef>
                <a:spcPts val="1098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4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4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4101" y="207469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74101" y="207469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7025" y="131397"/>
            <a:ext cx="33598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29287" y="1037344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9287" y="1037344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2211" y="961272"/>
            <a:ext cx="33598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8447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6489" y="1867220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6489" y="1867220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0565" y="1791148"/>
            <a:ext cx="33598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8447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6881" y="4356847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6881" y="4356847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246" y="4280774"/>
            <a:ext cx="30025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1228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8447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6881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8447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7819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83034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07330"/>
            <a:ext cx="6093823" cy="1020914"/>
          </a:xfrm>
          <a:prstGeom prst="rect">
            <a:avLst/>
          </a:prstGeom>
        </p:spPr>
        <p:txBody>
          <a:bodyPr vert="horz" wrap="square" lIns="0" tIns="182112" rIns="0" bIns="0" rtlCol="0">
            <a:spAutoFit/>
          </a:bodyPr>
          <a:lstStyle/>
          <a:p>
            <a:pPr marL="11527" defTabSz="829909">
              <a:spcBef>
                <a:spcPts val="1434"/>
              </a:spcBef>
            </a:pP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Given </a:t>
            </a:r>
            <a:r>
              <a:rPr sz="2178" spc="18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21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178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178" b="1" spc="304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178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9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343"/>
              </a:spcBef>
            </a:pPr>
            <a:r>
              <a:rPr sz="2178" spc="241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8" spc="195" dirty="0">
                <a:solidFill>
                  <a:srgbClr val="3B3B3B"/>
                </a:solidFill>
                <a:latin typeface="Cambria"/>
                <a:cs typeface="Cambria"/>
              </a:rPr>
              <a:t>might </a:t>
            </a:r>
            <a:r>
              <a:rPr sz="2178" spc="20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generate </a:t>
            </a:r>
            <a:r>
              <a:rPr sz="2178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172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r>
              <a:rPr sz="217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8" b="1" spc="27" dirty="0">
                <a:solidFill>
                  <a:srgbClr val="3B3B3B"/>
                </a:solidFill>
                <a:latin typeface="Courier New"/>
                <a:cs typeface="Courier New"/>
              </a:rPr>
              <a:t>(()())</a:t>
            </a:r>
            <a:r>
              <a:rPr sz="2178" spc="27" dirty="0">
                <a:solidFill>
                  <a:srgbClr val="3B3B3B"/>
                </a:solidFill>
                <a:latin typeface="Cambria"/>
                <a:cs typeface="Cambria"/>
              </a:rPr>
              <a:t>?</a:t>
            </a:r>
            <a:endParaRPr sz="217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4474" y="5186723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4474" y="5186723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8955" y="5110650"/>
            <a:ext cx="372868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8447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84474" y="4356847"/>
          <a:ext cx="1244813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74" y="5186723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013" defTabSz="829909">
              <a:lnSpc>
                <a:spcPts val="3267"/>
              </a:lnSpc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8447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95677" y="5601661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84474" y="4356847"/>
          <a:ext cx="1244813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8447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084474" y="5186723"/>
          <a:ext cx="1244813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169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8447" y="3450899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084474" y="5186723"/>
          <a:ext cx="1244812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96852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51694" y="4356847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1694" y="4356847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3059" y="4280774"/>
            <a:ext cx="30025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169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084474" y="5186723"/>
          <a:ext cx="1244812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96852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6289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1333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51694" y="5186723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1694" y="5186723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6175" y="5110650"/>
            <a:ext cx="372868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169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84474" y="5186723"/>
          <a:ext cx="1244812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696852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62897" y="4771785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1333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6289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1333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1694" y="5186723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437" defTabSz="829909">
              <a:lnSpc>
                <a:spcPts val="3267"/>
              </a:lnSpc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1694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169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8914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5667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084474" y="5186723"/>
          <a:ext cx="1244812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96852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62897" y="5601661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1333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62897" y="4771785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1333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6289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1333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1694" y="5186723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437" defTabSz="829909">
              <a:lnSpc>
                <a:spcPts val="3267"/>
              </a:lnSpc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1694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169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8914" y="2697096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84474" y="5186723"/>
          <a:ext cx="1244812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696852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62897" y="5601661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1333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62897" y="4771785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1333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1891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1891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80279" y="3450899"/>
            <a:ext cx="30025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6289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1333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30118" y="3112034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080556" y="337943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1694" y="5186723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437" defTabSz="829909">
              <a:lnSpc>
                <a:spcPts val="3267"/>
              </a:lnSpc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6507" y="4356847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6507" y="4356847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7873" y="4280774"/>
            <a:ext cx="300254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694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169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8914" y="2697096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084474" y="5186723"/>
          <a:ext cx="1244812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96852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62897" y="5601661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1333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62897" y="4771785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1333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1891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30118" y="3941909"/>
            <a:ext cx="0" cy="1934071"/>
          </a:xfrm>
          <a:custGeom>
            <a:avLst/>
            <a:gdLst/>
            <a:ahLst/>
            <a:cxnLst/>
            <a:rect l="l" t="t" r="r" b="b"/>
            <a:pathLst>
              <a:path h="2131060">
                <a:moveTo>
                  <a:pt x="0" y="0"/>
                </a:moveTo>
                <a:lnTo>
                  <a:pt x="0" y="2131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8055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24123" y="3941909"/>
            <a:ext cx="505994" cy="336561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29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507711" y="4234670"/>
            <a:ext cx="149839" cy="122176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40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6289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1333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130118" y="3112034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080556" y="337943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1694" y="5186723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437" defTabSz="829909">
              <a:lnSpc>
                <a:spcPts val="3267"/>
              </a:lnSpc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6507" y="5186723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6507" y="5186723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988" y="5110650"/>
            <a:ext cx="372868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6507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169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18914" y="2697096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84474" y="5186723"/>
          <a:ext cx="1244812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696852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62897" y="5601661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1333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62897" y="4771785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1333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07711" y="4771785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58149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1891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30118" y="3941909"/>
            <a:ext cx="0" cy="1934071"/>
          </a:xfrm>
          <a:custGeom>
            <a:avLst/>
            <a:gdLst/>
            <a:ahLst/>
            <a:cxnLst/>
            <a:rect l="l" t="t" r="r" b="b"/>
            <a:pathLst>
              <a:path h="2131060">
                <a:moveTo>
                  <a:pt x="0" y="0"/>
                </a:moveTo>
                <a:lnTo>
                  <a:pt x="0" y="2131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08055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624123" y="3941909"/>
            <a:ext cx="505994" cy="336561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29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507711" y="4234670"/>
            <a:ext cx="149839" cy="122176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40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6289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1333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130118" y="3112034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80556" y="337943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7819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83034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07330"/>
            <a:ext cx="6093823" cy="1020914"/>
          </a:xfrm>
          <a:prstGeom prst="rect">
            <a:avLst/>
          </a:prstGeom>
        </p:spPr>
        <p:txBody>
          <a:bodyPr vert="horz" wrap="square" lIns="0" tIns="182112" rIns="0" bIns="0" rtlCol="0">
            <a:spAutoFit/>
          </a:bodyPr>
          <a:lstStyle/>
          <a:p>
            <a:pPr marL="11527" defTabSz="829909">
              <a:spcBef>
                <a:spcPts val="1434"/>
              </a:spcBef>
            </a:pP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Given </a:t>
            </a:r>
            <a:r>
              <a:rPr sz="2178" spc="18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21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178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178" b="1" spc="304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178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9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343"/>
              </a:spcBef>
            </a:pPr>
            <a:r>
              <a:rPr sz="2178" spc="241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8" spc="195" dirty="0">
                <a:solidFill>
                  <a:srgbClr val="3B3B3B"/>
                </a:solidFill>
                <a:latin typeface="Cambria"/>
                <a:cs typeface="Cambria"/>
              </a:rPr>
              <a:t>might </a:t>
            </a:r>
            <a:r>
              <a:rPr sz="2178" spc="20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generate </a:t>
            </a:r>
            <a:r>
              <a:rPr sz="2178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172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r>
              <a:rPr sz="217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8" b="1" spc="27" dirty="0">
                <a:solidFill>
                  <a:srgbClr val="3B3B3B"/>
                </a:solidFill>
                <a:latin typeface="Courier New"/>
                <a:cs typeface="Courier New"/>
              </a:rPr>
              <a:t>(()())</a:t>
            </a:r>
            <a:r>
              <a:rPr sz="2178" spc="27" dirty="0">
                <a:solidFill>
                  <a:srgbClr val="3B3B3B"/>
                </a:solidFill>
                <a:latin typeface="Cambria"/>
                <a:cs typeface="Cambria"/>
              </a:rPr>
              <a:t>?</a:t>
            </a:r>
            <a:endParaRPr sz="217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8139" y="2474642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6084474" y="6016598"/>
          <a:ext cx="4356849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|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5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*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9912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2212873" y="2162287"/>
            <a:ext cx="2710351" cy="31158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>
              <a:lnSpc>
                <a:spcPct val="133300"/>
              </a:lnSpc>
              <a:spcBef>
                <a:spcPts val="91"/>
              </a:spcBef>
              <a:tabLst>
                <a:tab pos="1458681" algn="l"/>
              </a:tabLst>
            </a:pP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486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</a:t>
            </a:r>
            <a:r>
              <a:rPr sz="2541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	</a:t>
            </a:r>
            <a:r>
              <a:rPr sz="2541" b="1" spc="449" dirty="0">
                <a:solidFill>
                  <a:srgbClr val="FF0000"/>
                </a:solidFill>
                <a:latin typeface="Malgun Gothic"/>
                <a:cs typeface="Malgun Gothic"/>
              </a:rPr>
              <a:t>R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r>
              <a:rPr sz="2541" spc="-3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spc="394" dirty="0">
                <a:solidFill>
                  <a:srgbClr val="FF0000"/>
                </a:solidFill>
                <a:latin typeface="Malgun Gothic"/>
                <a:cs typeface="Malgun Gothic"/>
              </a:rPr>
              <a:t>S  S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0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399" dirty="0">
                <a:solidFill>
                  <a:srgbClr val="FF0000"/>
                </a:solidFill>
                <a:latin typeface="Malgun Gothic"/>
                <a:cs typeface="Malgun Gothic"/>
              </a:rPr>
              <a:t>ST</a:t>
            </a:r>
            <a:endParaRPr sz="2541" dirty="0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11527" defTabSz="829909">
              <a:spcBef>
                <a:spcPts val="853"/>
              </a:spcBef>
            </a:pPr>
            <a:r>
              <a:rPr sz="2541" b="1" spc="408" dirty="0">
                <a:solidFill>
                  <a:srgbClr val="FF0000"/>
                </a:solidFill>
                <a:latin typeface="Malgun Gothic"/>
                <a:cs typeface="Malgun Gothic"/>
              </a:rPr>
              <a:t>T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136" dirty="0">
                <a:solidFill>
                  <a:prstClr val="black"/>
                </a:solidFill>
                <a:latin typeface="Malgun Gothic"/>
                <a:cs typeface="Malgun Gothic"/>
              </a:rPr>
              <a:t>|</a:t>
            </a:r>
            <a:r>
              <a:rPr sz="2541" b="1" spc="-499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spc="195" dirty="0">
                <a:solidFill>
                  <a:srgbClr val="FF0000"/>
                </a:solidFill>
                <a:latin typeface="Malgun Gothic"/>
                <a:cs typeface="Malgun Gothic"/>
              </a:rPr>
              <a:t>T</a:t>
            </a:r>
            <a:r>
              <a:rPr sz="2541" b="1" spc="19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endParaRPr sz="254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2541" b="1" spc="-3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</a:t>
            </a:r>
            <a:r>
              <a:rPr sz="2541" b="1" spc="-32" dirty="0">
                <a:solidFill>
                  <a:prstClr val="black"/>
                </a:solidFill>
                <a:latin typeface="Malgun Gothic"/>
                <a:cs typeface="Malgun Gothic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541" b="1" spc="-7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41" spc="50" dirty="0">
                <a:solidFill>
                  <a:prstClr val="black"/>
                </a:solidFill>
                <a:latin typeface="Cambria"/>
                <a:cs typeface="Cambria"/>
              </a:rPr>
              <a:t>|</a:t>
            </a:r>
            <a:r>
              <a:rPr sz="2541" spc="2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541" spc="626" dirty="0">
                <a:solidFill>
                  <a:prstClr val="black"/>
                </a:solidFill>
                <a:latin typeface="Cambria"/>
                <a:cs typeface="Cambria"/>
              </a:rPr>
              <a:t>…</a:t>
            </a:r>
            <a:endParaRPr sz="2541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1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“</a:t>
            </a:r>
            <a:r>
              <a:rPr sz="2541" b="1" spc="227" dirty="0">
                <a:solidFill>
                  <a:srgbClr val="0000FF"/>
                </a:solidFill>
                <a:latin typeface="Courier New"/>
                <a:cs typeface="Courier New"/>
              </a:rPr>
              <a:t>ε</a:t>
            </a:r>
            <a:r>
              <a:rPr sz="2541" spc="227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2541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1527" defTabSz="829909">
              <a:spcBef>
                <a:spcPts val="1007"/>
              </a:spcBef>
            </a:pPr>
            <a:r>
              <a:rPr sz="2541" b="1" spc="359" dirty="0">
                <a:solidFill>
                  <a:srgbClr val="FF0000"/>
                </a:solidFill>
                <a:latin typeface="Malgun Gothic"/>
                <a:cs typeface="Malgun Gothic"/>
              </a:rPr>
              <a:t>U </a:t>
            </a:r>
            <a:r>
              <a:rPr sz="2541" b="1" spc="-413" dirty="0">
                <a:solidFill>
                  <a:prstClr val="black"/>
                </a:solidFill>
                <a:latin typeface="Malgun Gothic"/>
                <a:cs typeface="Malgun Gothic"/>
              </a:rPr>
              <a:t>→ 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41" b="1" spc="14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541" b="1" spc="1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41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1694" y="5186723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437" defTabSz="829909">
              <a:lnSpc>
                <a:spcPts val="3267"/>
              </a:lnSpc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6507" y="5186723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437" defTabSz="829909">
              <a:lnSpc>
                <a:spcPts val="3267"/>
              </a:lnSpc>
            </a:pPr>
            <a:r>
              <a:rPr sz="3267" spc="635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6507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4356848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4474" y="3526971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4474" y="3526972"/>
            <a:ext cx="622407" cy="4231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6489" y="2697096"/>
            <a:ext cx="622407" cy="414938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4394" y="2621023"/>
            <a:ext cx="307746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169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18914" y="2697096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87" defTabSz="829909">
              <a:lnSpc>
                <a:spcPts val="3267"/>
              </a:lnSpc>
            </a:pPr>
            <a:r>
              <a:rPr sz="3267" spc="61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6489" y="1867221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5608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9287" y="1037345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4101" y="207470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79" defTabSz="829909">
              <a:lnSpc>
                <a:spcPts val="3267"/>
              </a:lnSpc>
            </a:pPr>
            <a:r>
              <a:rPr sz="3267" spc="427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4611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084474" y="5186723"/>
          <a:ext cx="1244812" cy="7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U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96852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62897" y="5601661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1333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07711" y="5601661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5814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4611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084474" y="4356847"/>
          <a:ext cx="1244812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3500"/>
                        </a:lnSpc>
                      </a:pPr>
                      <a:r>
                        <a:rPr sz="330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968522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62897" y="4771785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13336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07711" y="4771785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58149" y="5039189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18914" y="3526972"/>
            <a:ext cx="622407" cy="423193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3267"/>
              </a:lnSpc>
            </a:pPr>
            <a:r>
              <a:rPr sz="3267" spc="24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endParaRPr sz="326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30118" y="3941909"/>
            <a:ext cx="0" cy="1934071"/>
          </a:xfrm>
          <a:custGeom>
            <a:avLst/>
            <a:gdLst/>
            <a:ahLst/>
            <a:cxnLst/>
            <a:rect l="l" t="t" r="r" b="b"/>
            <a:pathLst>
              <a:path h="2131060">
                <a:moveTo>
                  <a:pt x="0" y="0"/>
                </a:moveTo>
                <a:lnTo>
                  <a:pt x="0" y="2131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080556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624123" y="3941909"/>
            <a:ext cx="505994" cy="336561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29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507711" y="4234670"/>
            <a:ext cx="149839" cy="122176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40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6289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1333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95677" y="3941909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46116" y="4209314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68845" y="3112033"/>
            <a:ext cx="311203" cy="1109959"/>
          </a:xfrm>
          <a:custGeom>
            <a:avLst/>
            <a:gdLst/>
            <a:ahLst/>
            <a:cxnLst/>
            <a:rect l="l" t="t" r="r" b="b"/>
            <a:pathLst>
              <a:path w="342900" h="1223010">
                <a:moveTo>
                  <a:pt x="0" y="0"/>
                </a:moveTo>
                <a:lnTo>
                  <a:pt x="34290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30485" y="4202398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39" h="170179">
                <a:moveTo>
                  <a:pt x="104140" y="0"/>
                </a:moveTo>
                <a:lnTo>
                  <a:pt x="0" y="29209"/>
                </a:lnTo>
                <a:lnTo>
                  <a:pt x="96520" y="17017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72902" y="3112034"/>
            <a:ext cx="195943" cy="297372"/>
          </a:xfrm>
          <a:custGeom>
            <a:avLst/>
            <a:gdLst/>
            <a:ahLst/>
            <a:cxnLst/>
            <a:rect l="l" t="t" r="r" b="b"/>
            <a:pathLst>
              <a:path w="215900" h="327660">
                <a:moveTo>
                  <a:pt x="215900" y="0"/>
                </a:moveTo>
                <a:lnTo>
                  <a:pt x="0" y="327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95677" y="3377133"/>
            <a:ext cx="122176" cy="14983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3179" y="0"/>
                </a:moveTo>
                <a:lnTo>
                  <a:pt x="0" y="165100"/>
                </a:lnTo>
                <a:lnTo>
                  <a:pt x="134620" y="5968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130118" y="3112034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80556" y="337943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68845" y="2282158"/>
            <a:ext cx="0" cy="27432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19282" y="2549562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40491" y="1452282"/>
            <a:ext cx="0" cy="4423698"/>
          </a:xfrm>
          <a:custGeom>
            <a:avLst/>
            <a:gdLst/>
            <a:ahLst/>
            <a:cxnLst/>
            <a:rect l="l" t="t" r="r" b="b"/>
            <a:pathLst>
              <a:path h="4874260">
                <a:moveTo>
                  <a:pt x="0" y="0"/>
                </a:moveTo>
                <a:lnTo>
                  <a:pt x="0" y="4874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90929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97936" y="1452282"/>
            <a:ext cx="842553" cy="359613"/>
          </a:xfrm>
          <a:custGeom>
            <a:avLst/>
            <a:gdLst/>
            <a:ahLst/>
            <a:cxnLst/>
            <a:rect l="l" t="t" r="r" b="b"/>
            <a:pathLst>
              <a:path w="928370" h="396239">
                <a:moveTo>
                  <a:pt x="928370" y="0"/>
                </a:moveTo>
                <a:lnTo>
                  <a:pt x="0" y="396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68845" y="1764638"/>
            <a:ext cx="154449" cy="102582"/>
          </a:xfrm>
          <a:custGeom>
            <a:avLst/>
            <a:gdLst/>
            <a:ahLst/>
            <a:cxnLst/>
            <a:rect l="l" t="t" r="r" b="b"/>
            <a:pathLst>
              <a:path w="170179" h="113030">
                <a:moveTo>
                  <a:pt x="127000" y="0"/>
                </a:moveTo>
                <a:lnTo>
                  <a:pt x="0" y="113029"/>
                </a:lnTo>
                <a:lnTo>
                  <a:pt x="170180" y="9905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40491" y="1452282"/>
            <a:ext cx="582066" cy="1939834"/>
          </a:xfrm>
          <a:custGeom>
            <a:avLst/>
            <a:gdLst/>
            <a:ahLst/>
            <a:cxnLst/>
            <a:rect l="l" t="t" r="r" b="b"/>
            <a:pathLst>
              <a:path w="641350" h="2137410">
                <a:moveTo>
                  <a:pt x="0" y="0"/>
                </a:moveTo>
                <a:lnTo>
                  <a:pt x="641350" y="2137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72995" y="3372522"/>
            <a:ext cx="94513" cy="154449"/>
          </a:xfrm>
          <a:custGeom>
            <a:avLst/>
            <a:gdLst/>
            <a:ahLst/>
            <a:cxnLst/>
            <a:rect l="l" t="t" r="r" b="b"/>
            <a:pathLst>
              <a:path w="104140" h="170179">
                <a:moveTo>
                  <a:pt x="104139" y="0"/>
                </a:moveTo>
                <a:lnTo>
                  <a:pt x="0" y="30479"/>
                </a:lnTo>
                <a:lnTo>
                  <a:pt x="99059" y="170179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85304" y="622407"/>
            <a:ext cx="0" cy="5253574"/>
          </a:xfrm>
          <a:custGeom>
            <a:avLst/>
            <a:gdLst/>
            <a:ahLst/>
            <a:cxnLst/>
            <a:rect l="l" t="t" r="r" b="b"/>
            <a:pathLst>
              <a:path h="5788660">
                <a:moveTo>
                  <a:pt x="0" y="0"/>
                </a:moveTo>
                <a:lnTo>
                  <a:pt x="0" y="5788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835742" y="5869065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59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74192" y="622407"/>
            <a:ext cx="1111111" cy="369986"/>
          </a:xfrm>
          <a:custGeom>
            <a:avLst/>
            <a:gdLst/>
            <a:ahLst/>
            <a:cxnLst/>
            <a:rect l="l" t="t" r="r" b="b"/>
            <a:pathLst>
              <a:path w="1224279" h="407669">
                <a:moveTo>
                  <a:pt x="1224279" y="0"/>
                </a:moveTo>
                <a:lnTo>
                  <a:pt x="0" y="407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640491" y="943984"/>
            <a:ext cx="154449" cy="93361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1358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885304" y="622406"/>
            <a:ext cx="1172199" cy="1953666"/>
          </a:xfrm>
          <a:custGeom>
            <a:avLst/>
            <a:gdLst/>
            <a:ahLst/>
            <a:cxnLst/>
            <a:rect l="l" t="t" r="r" b="b"/>
            <a:pathLst>
              <a:path w="1291590" h="2152650">
                <a:moveTo>
                  <a:pt x="0" y="0"/>
                </a:moveTo>
                <a:lnTo>
                  <a:pt x="1291590" y="2152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012551" y="2546104"/>
            <a:ext cx="117565" cy="150991"/>
          </a:xfrm>
          <a:custGeom>
            <a:avLst/>
            <a:gdLst/>
            <a:ahLst/>
            <a:cxnLst/>
            <a:rect l="l" t="t" r="r" b="b"/>
            <a:pathLst>
              <a:path w="129540" h="166369">
                <a:moveTo>
                  <a:pt x="92710" y="0"/>
                </a:moveTo>
                <a:lnTo>
                  <a:pt x="0" y="54610"/>
                </a:lnTo>
                <a:lnTo>
                  <a:pt x="129540" y="16637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3463-AEC8-1840-B4EA-90C214C4F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5A815-A7FA-784C-8FFF-61694C2BD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108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2896CE-975D-5643-8504-451A337AE6F8}"/>
              </a:ext>
            </a:extLst>
          </p:cNvPr>
          <p:cNvSpPr/>
          <p:nvPr/>
        </p:nvSpPr>
        <p:spPr>
          <a:xfrm>
            <a:off x="413657" y="652531"/>
            <a:ext cx="10341429" cy="581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Consider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the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following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grammars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a &lt;S&gt; | &lt;S&gt; a | </a:t>
            </a:r>
            <a:r>
              <a:rPr lang="el-GR" dirty="0">
                <a:solidFill>
                  <a:srgbClr val="273239"/>
                </a:solidFill>
                <a:latin typeface="Book Antiqua" panose="02040602050305030304" pitchFamily="18" charset="0"/>
              </a:rPr>
              <a:t>ε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fontAlgn="base">
              <a:buFont typeface="+mj-lt"/>
              <a:buAutoNum type="arabicPeriod"/>
            </a:pPr>
            <a:endParaRPr lang="az-Cyrl-AZ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fontAlgn="base">
              <a:buFont typeface="+mj-lt"/>
              <a:buAutoNum type="arabicPeriod"/>
            </a:pPr>
            <a:r>
              <a:rPr lang="az-Cyrl-AZ" dirty="0">
                <a:solidFill>
                  <a:srgbClr val="273239"/>
                </a:solidFill>
                <a:latin typeface="Book Antiqua" panose="02040602050305030304" pitchFamily="18" charset="0"/>
              </a:rPr>
              <a:t>&lt;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( &lt;A&gt; ) | a</a:t>
            </a:r>
          </a:p>
          <a:p>
            <a:pPr fontAlgn="base"/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  &lt;A&gt;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&lt;A&gt; &lt;S&gt; | &lt;S&gt;</a:t>
            </a:r>
          </a:p>
          <a:p>
            <a:pPr marL="228600" indent="457200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buFont typeface="+mj-lt"/>
              <a:buAutoNum type="arabicPeriod" startAt="3"/>
            </a:pP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&lt;A&gt; &lt;A&gt; </a:t>
            </a:r>
          </a:p>
          <a:p>
            <a:pPr fontAlgn="base"/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  &lt;A&gt;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&lt;A</a:t>
            </a:r>
            <a:r>
              <a:rPr lang="tr-TR">
                <a:solidFill>
                  <a:srgbClr val="273239"/>
                </a:solidFill>
                <a:latin typeface="Book Antiqua" panose="02040602050305030304" pitchFamily="18" charset="0"/>
              </a:rPr>
              <a:t>&gt; 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a</a:t>
            </a:r>
            <a:r>
              <a:rPr lang="tr-TR" dirty="0">
                <a:solidFill>
                  <a:srgbClr val="000000"/>
                </a:solidFill>
              </a:rPr>
              <a:t> |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&lt;A&gt; b  | </a:t>
            </a:r>
            <a:r>
              <a:rPr lang="el-GR" dirty="0">
                <a:solidFill>
                  <a:srgbClr val="273239"/>
                </a:solidFill>
                <a:latin typeface="Book Antiqua" panose="02040602050305030304" pitchFamily="18" charset="0"/>
              </a:rPr>
              <a:t>ε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marL="685800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buFont typeface="+mj-lt"/>
              <a:buAutoNum type="arabicPeriod" startAt="4"/>
            </a:pP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&lt;S&gt; | &lt;A&gt; &lt;B&gt;</a:t>
            </a:r>
          </a:p>
          <a:p>
            <a:pPr fontAlgn="base"/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 &lt;A&gt;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&lt;A&gt; a &lt;A&gt; | a</a:t>
            </a:r>
            <a:endParaRPr lang="tr-TR" dirty="0">
              <a:solidFill>
                <a:srgbClr val="000000"/>
              </a:solidFill>
            </a:endParaRPr>
          </a:p>
          <a:p>
            <a:pPr fontAlgn="base"/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&lt;B&gt;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&lt;B&gt; b &lt;B&gt;  | b</a:t>
            </a:r>
          </a:p>
          <a:p>
            <a:pPr marL="685800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buFont typeface="+mj-lt"/>
              <a:buAutoNum type="arabicPeriod" startAt="5"/>
            </a:pP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a | # &lt;S&gt;  | &lt;S&gt; &lt;S&gt;</a:t>
            </a:r>
          </a:p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a)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Indicate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which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of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these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grammars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are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ambiguous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.</a:t>
            </a:r>
            <a:b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</a:br>
            <a:b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</a:b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b) </a:t>
            </a:r>
            <a:r>
              <a:rPr lang="tr-TR" dirty="0" err="1">
                <a:latin typeface="Book Antiqua" panose="02040602050305030304" pitchFamily="18" charset="0"/>
              </a:rPr>
              <a:t>Choose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one</a:t>
            </a:r>
            <a:r>
              <a:rPr lang="tr-TR" dirty="0">
                <a:latin typeface="Book Antiqua" panose="02040602050305030304" pitchFamily="18" charset="0"/>
              </a:rPr>
              <a:t> of </a:t>
            </a:r>
            <a:r>
              <a:rPr lang="tr-TR" dirty="0" err="1">
                <a:latin typeface="Book Antiqua" panose="02040602050305030304" pitchFamily="18" charset="0"/>
              </a:rPr>
              <a:t>the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ambiguous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grammars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above</a:t>
            </a:r>
            <a:r>
              <a:rPr lang="tr-TR" dirty="0">
                <a:latin typeface="Book Antiqua" panose="02040602050305030304" pitchFamily="18" charset="0"/>
              </a:rPr>
              <a:t>, </a:t>
            </a:r>
            <a:r>
              <a:rPr lang="tr-TR" dirty="0" err="1">
                <a:latin typeface="Book Antiqua" panose="02040602050305030304" pitchFamily="18" charset="0"/>
              </a:rPr>
              <a:t>and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prove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the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ambiguity</a:t>
            </a:r>
            <a:r>
              <a:rPr lang="tr-TR" dirty="0">
                <a:latin typeface="Book Antiqua" panose="02040602050305030304" pitchFamily="18" charset="0"/>
              </a:rPr>
              <a:t>. </a:t>
            </a:r>
            <a:r>
              <a:rPr lang="tr-TR" dirty="0" err="1">
                <a:latin typeface="Book Antiqua" panose="02040602050305030304" pitchFamily="18" charset="0"/>
              </a:rPr>
              <a:t>Clearly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specify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your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reasons</a:t>
            </a:r>
            <a:r>
              <a:rPr lang="tr-TR" dirty="0">
                <a:latin typeface="Book Antiqua" panose="02040602050305030304" pitchFamily="18" charset="0"/>
              </a:rPr>
              <a:t>, </a:t>
            </a:r>
            <a:r>
              <a:rPr lang="tr-TR" dirty="0" err="1">
                <a:latin typeface="Book Antiqua" panose="02040602050305030304" pitchFamily="18" charset="0"/>
              </a:rPr>
              <a:t>and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show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the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entire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representation</a:t>
            </a:r>
            <a:r>
              <a:rPr lang="tr-TR" dirty="0">
                <a:latin typeface="Book Antiqua" panose="02040602050305030304" pitchFamily="18" charset="0"/>
              </a:rPr>
              <a:t>.</a:t>
            </a:r>
          </a:p>
          <a:p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57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2896CE-975D-5643-8504-451A337AE6F8}"/>
              </a:ext>
            </a:extLst>
          </p:cNvPr>
          <p:cNvSpPr/>
          <p:nvPr/>
        </p:nvSpPr>
        <p:spPr>
          <a:xfrm>
            <a:off x="413657" y="652531"/>
            <a:ext cx="10341429" cy="608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Consider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the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following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grammars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a &lt;S&gt; | &lt;S&gt; a | </a:t>
            </a:r>
            <a:r>
              <a:rPr lang="el-GR" dirty="0">
                <a:solidFill>
                  <a:srgbClr val="273239"/>
                </a:solidFill>
                <a:latin typeface="Book Antiqua" panose="02040602050305030304" pitchFamily="18" charset="0"/>
              </a:rPr>
              <a:t>ε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           Yes aa  S-&gt; a&lt;S&gt;-&gt; a &lt;S&gt;a -&gt; aa or  S-&gt; &lt;S&gt;a-&gt; a&lt;S&gt; a -&gt; aa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fontAlgn="base">
              <a:buFont typeface="+mj-lt"/>
              <a:buAutoNum type="arabicPeriod"/>
            </a:pPr>
            <a:endParaRPr lang="az-Cyrl-AZ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fontAlgn="base">
              <a:buFont typeface="+mj-lt"/>
              <a:buAutoNum type="arabicPeriod"/>
            </a:pPr>
            <a:r>
              <a:rPr lang="az-Cyrl-AZ" dirty="0">
                <a:solidFill>
                  <a:srgbClr val="273239"/>
                </a:solidFill>
                <a:latin typeface="Book Antiqua" panose="02040602050305030304" pitchFamily="18" charset="0"/>
              </a:rPr>
              <a:t>&lt;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( &lt;A&gt; ) | a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                      No &lt;S&gt; -&gt; (&lt;A&gt;) -&gt; (&lt;A&gt;&lt;S&gt;) -&gt; (&lt;S&gt;&lt;S&gt;) -&gt; (aa)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fontAlgn="base"/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  &lt;A&gt;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&lt;A&gt; &lt;S&gt; | &lt;S&gt;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            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marL="228600" indent="457200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buFont typeface="+mj-lt"/>
              <a:buAutoNum type="arabicPeriod" startAt="3"/>
            </a:pP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&lt;A&gt; &lt;A&gt; 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                         Yes a &lt;S&gt;-&gt; &lt;A&gt;&lt;A&gt; -&gt; &lt;A&gt;a  empty -&gt; empty a empty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fontAlgn="base"/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  &lt;A&gt;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&lt;A&gt;  a</a:t>
            </a:r>
            <a:r>
              <a:rPr lang="tr-TR" dirty="0">
                <a:solidFill>
                  <a:srgbClr val="000000"/>
                </a:solidFill>
              </a:rPr>
              <a:t> |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&lt;A&gt; b  | </a:t>
            </a:r>
            <a:r>
              <a:rPr lang="el-GR" dirty="0">
                <a:solidFill>
                  <a:srgbClr val="273239"/>
                </a:solidFill>
                <a:latin typeface="Book Antiqua" panose="02040602050305030304" pitchFamily="18" charset="0"/>
              </a:rPr>
              <a:t>ε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          or &lt;S&gt;-&gt;&lt;A&gt;&lt;A&gt; -&gt; empty &lt;A&gt; a -&gt; empty </a:t>
            </a:r>
            <a:r>
              <a:rPr lang="en-US" dirty="0" err="1">
                <a:solidFill>
                  <a:srgbClr val="273239"/>
                </a:solidFill>
                <a:latin typeface="Book Antiqua" panose="02040602050305030304" pitchFamily="18" charset="0"/>
              </a:rPr>
              <a:t>empty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a 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marL="685800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buFont typeface="+mj-lt"/>
              <a:buAutoNum type="arabicPeriod" startAt="4"/>
            </a:pP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&lt;S&gt; | &lt;A&gt; &lt;B&gt;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          </a:t>
            </a:r>
            <a:r>
              <a:rPr lang="en-US" dirty="0" err="1">
                <a:solidFill>
                  <a:srgbClr val="273239"/>
                </a:solidFill>
                <a:latin typeface="Book Antiqua" panose="02040602050305030304" pitchFamily="18" charset="0"/>
              </a:rPr>
              <a:t>ababab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&lt;S&gt;-&gt; &lt;S&gt; &lt;S&gt;-&gt; &lt;S&gt;&lt;S&gt; &lt;A&gt;&lt;B&gt;-&gt; 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pPr fontAlgn="base"/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 &lt;A&gt;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&lt;A&gt; a &lt;A&gt; | a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                                    &lt;S&gt;-&gt; &lt;S&gt; &lt;S&gt;-&gt; &lt;A&gt;&lt;B&gt; &lt;S&gt;&lt;</a:t>
            </a:r>
            <a:r>
              <a:rPr lang="en-US">
                <a:solidFill>
                  <a:srgbClr val="273239"/>
                </a:solidFill>
                <a:latin typeface="Book Antiqua" panose="02040602050305030304" pitchFamily="18" charset="0"/>
              </a:rPr>
              <a:t>S&gt;</a:t>
            </a:r>
            <a:endParaRPr lang="tr-TR" dirty="0">
              <a:solidFill>
                <a:srgbClr val="000000"/>
              </a:solidFill>
            </a:endParaRPr>
          </a:p>
          <a:p>
            <a:pPr fontAlgn="base"/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&lt;B&gt;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&lt;B&gt; b &lt;B&gt;  | b</a:t>
            </a:r>
          </a:p>
          <a:p>
            <a:pPr marL="685800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buFont typeface="+mj-lt"/>
              <a:buAutoNum type="arabicPeriod" startAt="5"/>
            </a:pP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&lt;S&gt;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 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a | # &lt;S&gt;  | &lt;S&gt; &lt;S&gt;</a:t>
            </a: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     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Yes &lt;S&gt; -&gt; &lt;S&gt;&lt;S&gt; -&gt; #&lt;S&gt; &lt;S&gt; -&gt; #aa   or &lt;S&gt;-&gt;#&lt;S&gt; -&gt; #&lt;S&gt;&lt;S&gt;-&gt;#aa</a:t>
            </a:r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a)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Indicate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which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of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these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grammars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are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273239"/>
                </a:solidFill>
                <a:latin typeface="Book Antiqua" panose="02040602050305030304" pitchFamily="18" charset="0"/>
              </a:rPr>
              <a:t>ambiguous</a:t>
            </a: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.</a:t>
            </a:r>
            <a:b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</a:br>
            <a:b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</a:br>
            <a:r>
              <a:rPr lang="tr-TR" dirty="0">
                <a:solidFill>
                  <a:srgbClr val="273239"/>
                </a:solidFill>
                <a:latin typeface="Book Antiqua" panose="02040602050305030304" pitchFamily="18" charset="0"/>
              </a:rPr>
              <a:t>b) </a:t>
            </a:r>
            <a:r>
              <a:rPr lang="tr-TR" dirty="0" err="1">
                <a:latin typeface="Book Antiqua" panose="02040602050305030304" pitchFamily="18" charset="0"/>
              </a:rPr>
              <a:t>Choose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one</a:t>
            </a:r>
            <a:r>
              <a:rPr lang="tr-TR" dirty="0">
                <a:latin typeface="Book Antiqua" panose="02040602050305030304" pitchFamily="18" charset="0"/>
              </a:rPr>
              <a:t> of </a:t>
            </a:r>
            <a:r>
              <a:rPr lang="tr-TR" dirty="0" err="1">
                <a:latin typeface="Book Antiqua" panose="02040602050305030304" pitchFamily="18" charset="0"/>
              </a:rPr>
              <a:t>the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ambiguous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grammars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above</a:t>
            </a:r>
            <a:r>
              <a:rPr lang="tr-TR" dirty="0">
                <a:latin typeface="Book Antiqua" panose="02040602050305030304" pitchFamily="18" charset="0"/>
              </a:rPr>
              <a:t>, </a:t>
            </a:r>
            <a:r>
              <a:rPr lang="tr-TR" dirty="0" err="1">
                <a:latin typeface="Book Antiqua" panose="02040602050305030304" pitchFamily="18" charset="0"/>
              </a:rPr>
              <a:t>and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prove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the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ambiguity</a:t>
            </a:r>
            <a:r>
              <a:rPr lang="tr-TR" dirty="0">
                <a:latin typeface="Book Antiqua" panose="02040602050305030304" pitchFamily="18" charset="0"/>
              </a:rPr>
              <a:t>. </a:t>
            </a:r>
            <a:r>
              <a:rPr lang="tr-TR" dirty="0" err="1">
                <a:latin typeface="Book Antiqua" panose="02040602050305030304" pitchFamily="18" charset="0"/>
              </a:rPr>
              <a:t>Clearly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specify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your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reasons</a:t>
            </a:r>
            <a:r>
              <a:rPr lang="tr-TR" dirty="0">
                <a:latin typeface="Book Antiqua" panose="02040602050305030304" pitchFamily="18" charset="0"/>
              </a:rPr>
              <a:t>, </a:t>
            </a:r>
            <a:r>
              <a:rPr lang="tr-TR" dirty="0" err="1">
                <a:latin typeface="Book Antiqua" panose="02040602050305030304" pitchFamily="18" charset="0"/>
              </a:rPr>
              <a:t>and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show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the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entire</a:t>
            </a:r>
            <a:r>
              <a:rPr lang="tr-TR" dirty="0">
                <a:latin typeface="Book Antiqua" panose="02040602050305030304" pitchFamily="18" charset="0"/>
              </a:rPr>
              <a:t> </a:t>
            </a:r>
            <a:r>
              <a:rPr lang="tr-TR" dirty="0" err="1">
                <a:latin typeface="Book Antiqua" panose="02040602050305030304" pitchFamily="18" charset="0"/>
              </a:rPr>
              <a:t>representation</a:t>
            </a:r>
            <a:r>
              <a:rPr lang="tr-TR" dirty="0">
                <a:latin typeface="Book Antiqua" panose="02040602050305030304" pitchFamily="18" charset="0"/>
              </a:rPr>
              <a:t>.</a:t>
            </a:r>
          </a:p>
          <a:p>
            <a:endParaRPr lang="tr-TR" dirty="0">
              <a:solidFill>
                <a:srgbClr val="273239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92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19988-D404-6947-9B2B-4208321C5238}"/>
              </a:ext>
            </a:extLst>
          </p:cNvPr>
          <p:cNvSpPr/>
          <p:nvPr/>
        </p:nvSpPr>
        <p:spPr>
          <a:xfrm>
            <a:off x="261257" y="58847"/>
            <a:ext cx="88827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Consider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following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grammar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in BNF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a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language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with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three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infix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operators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represented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by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$, %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and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#,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and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a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prefix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operator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!.  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tr-TR" dirty="0">
                <a:solidFill>
                  <a:srgbClr val="273239"/>
                </a:solidFill>
                <a:latin typeface="Cambria Math" panose="02040503050406030204" pitchFamily="18" charset="0"/>
              </a:rPr>
              <a:t>→ 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! &lt;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&gt; 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|  &lt;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&gt; $ &lt;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| &lt;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&gt; %  &lt;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| &lt;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&gt; # &lt;</a:t>
            </a: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| x 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| y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            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Construct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an </a:t>
            </a:r>
            <a:r>
              <a:rPr lang="tr-TR" u="sng" dirty="0" err="1">
                <a:solidFill>
                  <a:srgbClr val="000000"/>
                </a:solidFill>
                <a:latin typeface="Book Antiqua" panose="02040602050305030304" pitchFamily="18" charset="0"/>
              </a:rPr>
              <a:t>unambiguous</a:t>
            </a:r>
            <a:r>
              <a:rPr lang="tr-TR" u="sng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u="sng" dirty="0" err="1">
                <a:solidFill>
                  <a:srgbClr val="000000"/>
                </a:solidFill>
                <a:latin typeface="Book Antiqua" panose="02040602050305030304" pitchFamily="18" charset="0"/>
              </a:rPr>
              <a:t>grammar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this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language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by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implementing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following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precedence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and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associativity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rules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marL="186690" algn="just" fontAlgn="base">
              <a:buFont typeface="Arial" panose="020B0604020202020204" pitchFamily="34" charset="0"/>
              <a:buChar char="•"/>
            </a:pP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Prefix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operator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! has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highest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priority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pPr marL="186690" algn="just" fontAlgn="base"/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Precedence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order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of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infix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operators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highest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to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lowest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: %, $, #.</a:t>
            </a:r>
          </a:p>
          <a:p>
            <a:pPr marL="186690" algn="just" fontAlgn="base"/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Associativity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of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operators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: $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and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%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are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left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, # is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right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associative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81734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78321-078F-1B4B-8B5C-91B44521EBC6}"/>
              </a:ext>
            </a:extLst>
          </p:cNvPr>
          <p:cNvSpPr/>
          <p:nvPr/>
        </p:nvSpPr>
        <p:spPr>
          <a:xfrm>
            <a:off x="174171" y="563110"/>
            <a:ext cx="116444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hexadecimal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number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system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uses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sixteen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digits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/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alphabets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: {0,1,2,3,4,5,6,7,8,9}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and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{A,B,C,D,E,F}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with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base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number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as 16. Here, A-F of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hexadecimal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system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means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numbers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10-15 of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decimal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number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system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respectively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.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In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C, Java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and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Python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,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these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hexadecimals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are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represented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as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constants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that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start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with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0x,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which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consist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of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digits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0–9, A–F.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For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example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: 0x02BFCD, 0x6F, 0x4B2A 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are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some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examples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of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numbers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in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hexadecimal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number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333333"/>
                </a:solidFill>
                <a:latin typeface="Book Antiqua" panose="02040602050305030304" pitchFamily="18" charset="0"/>
              </a:rPr>
              <a:t>system</a:t>
            </a:r>
            <a:r>
              <a:rPr lang="tr-TR" sz="2400" dirty="0">
                <a:solidFill>
                  <a:srgbClr val="333333"/>
                </a:solidFill>
                <a:latin typeface="Book Antiqua" panose="02040602050305030304" pitchFamily="18" charset="0"/>
              </a:rPr>
              <a:t>.</a:t>
            </a: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tr-TR" sz="2400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/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Write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regular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expression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that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will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match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to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the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hexadecimal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r>
              <a:rPr lang="tr-TR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numbers</a:t>
            </a:r>
            <a:r>
              <a:rPr lang="tr-TR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</a:t>
            </a:r>
            <a:endParaRPr lang="tr-TR" sz="2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E0FF7-DE21-664D-29B7-48FE1EADD4EC}"/>
              </a:ext>
            </a:extLst>
          </p:cNvPr>
          <p:cNvSpPr txBox="1"/>
          <p:nvPr/>
        </p:nvSpPr>
        <p:spPr>
          <a:xfrm>
            <a:off x="1368947" y="4218520"/>
            <a:ext cx="2149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0x([A-F]|[0-9])+</a:t>
            </a:r>
          </a:p>
        </p:txBody>
      </p:sp>
    </p:spTree>
    <p:extLst>
      <p:ext uri="{BB962C8B-B14F-4D97-AF65-F5344CB8AC3E}">
        <p14:creationId xmlns:p14="http://schemas.microsoft.com/office/powerpoint/2010/main" val="4281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EC6B77-0444-4A47-BFD5-6DF5AAF43027}"/>
              </a:ext>
            </a:extLst>
          </p:cNvPr>
          <p:cNvSpPr/>
          <p:nvPr/>
        </p:nvSpPr>
        <p:spPr>
          <a:xfrm>
            <a:off x="500198" y="165286"/>
            <a:ext cx="10548257" cy="652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Consider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following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lex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ical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Book Antiqua" panose="02040602050305030304" pitchFamily="18" charset="0"/>
              </a:rPr>
              <a:t>analysis</a:t>
            </a:r>
            <a:r>
              <a:rPr lang="tr-TR" dirty="0">
                <a:solidFill>
                  <a:srgbClr val="000000"/>
                </a:solidFill>
                <a:latin typeface="Book Antiqua" panose="02040602050305030304" pitchFamily="18" charset="0"/>
              </a:rPr>
              <a:t> file: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br>
              <a:rPr lang="tr-TR" sz="1400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[01]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decimal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[0-9]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hexadecimal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[0-9A-F]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alphabetic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[a-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zA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-Z]</a:t>
            </a:r>
          </a:p>
          <a:p>
            <a:pPr indent="-254000">
              <a:spcAft>
                <a:spcPts val="500"/>
              </a:spcAft>
            </a:pP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%%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regular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expressions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actions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regular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expressions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are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matched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alphabetic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}{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}*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alphabetic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}*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("X");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}*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("Y");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decimal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}*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("W");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hexadecimal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}* </a:t>
            </a:r>
            <a:r>
              <a:rPr lang="tr-T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("Z");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pPr indent="-254000">
              <a:spcAft>
                <a:spcPts val="500"/>
              </a:spcAft>
            </a:pP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%%</a:t>
            </a:r>
            <a:endParaRPr lang="tr-TR" sz="1600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tr-TR" sz="1400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a)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output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input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afdeb091001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?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tr-TR" sz="1400" b="0" i="0" u="none" strike="noStrike" dirty="0">
                <a:solidFill>
                  <a:srgbClr val="000000"/>
                </a:solidFill>
                <a:effectLst/>
              </a:rPr>
            </a:b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b)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output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input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00f02AGD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?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tr-TR" sz="1400" b="0" i="0" u="none" strike="noStrike" dirty="0">
                <a:solidFill>
                  <a:srgbClr val="000000"/>
                </a:solidFill>
                <a:effectLst/>
              </a:rPr>
            </a:b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c)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output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input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AbC13Ed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?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16C77-E874-EF41-A2CE-FBE9EA4F69E9}"/>
              </a:ext>
            </a:extLst>
          </p:cNvPr>
          <p:cNvSpPr txBox="1"/>
          <p:nvPr/>
        </p:nvSpPr>
        <p:spPr>
          <a:xfrm>
            <a:off x="6400800" y="488510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XW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32D13-8A4E-AF46-820A-01CA4C639CD3}"/>
              </a:ext>
            </a:extLst>
          </p:cNvPr>
          <p:cNvSpPr txBox="1"/>
          <p:nvPr/>
        </p:nvSpPr>
        <p:spPr>
          <a:xfrm>
            <a:off x="5929517" y="561298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YValidZX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19330-85EE-D346-8C38-183D40B2F5A9}"/>
              </a:ext>
            </a:extLst>
          </p:cNvPr>
          <p:cNvSpPr txBox="1"/>
          <p:nvPr/>
        </p:nvSpPr>
        <p:spPr>
          <a:xfrm>
            <a:off x="6014356" y="619081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XZValid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2528D-E7AC-EB47-B9AC-7C56BDAE6467}"/>
              </a:ext>
            </a:extLst>
          </p:cNvPr>
          <p:cNvSpPr/>
          <p:nvPr/>
        </p:nvSpPr>
        <p:spPr>
          <a:xfrm>
            <a:off x="272143" y="230336"/>
            <a:ext cx="11342914" cy="586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Consider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following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pseudocode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: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spcBef>
                <a:spcPts val="1400"/>
              </a:spcBef>
            </a:pP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main{ 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 = 12;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= 1;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subG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(){ 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x=3;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y=4;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subF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z := x + y;</a:t>
            </a:r>
            <a:r>
              <a:rPr lang="tr-TR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..........(1)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} 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subH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z=3;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y=2;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subF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z;</a:t>
            </a:r>
            <a:r>
              <a:rPr lang="tr-TR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...............(2)</a:t>
            </a:r>
            <a:br>
              <a:rPr lang="tr-TR" sz="14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tr-TR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          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subH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subG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spcAft>
                <a:spcPts val="1400"/>
              </a:spcAft>
              <a:buFont typeface="+mj-lt"/>
              <a:buAutoNum type="arabicPeriod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Suppose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language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uses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1" u="sng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static</a:t>
            </a:r>
            <a:r>
              <a:rPr lang="tr-TR" b="0" i="1" u="sng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1" u="sng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scoping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output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? </a:t>
            </a:r>
            <a:endParaRPr lang="tr-TR" b="1" i="0" u="none" strike="noStrike" dirty="0">
              <a:solidFill>
                <a:srgbClr val="FF0000"/>
              </a:solidFill>
              <a:effectLst/>
              <a:latin typeface="Book Antiqua" panose="02040602050305030304" pitchFamily="18" charset="0"/>
            </a:endParaRPr>
          </a:p>
          <a:p>
            <a:pPr fontAlgn="base">
              <a:spcAft>
                <a:spcPts val="1400"/>
              </a:spcAft>
              <a:buFont typeface="+mj-lt"/>
              <a:buAutoNum type="arabicPeriod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Which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names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visible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which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names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hidden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referencing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environment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Point 1,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2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static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scoping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used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8F665-E45C-2B43-9412-12C55E79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95265"/>
              </p:ext>
            </p:extLst>
          </p:nvPr>
        </p:nvGraphicFramePr>
        <p:xfrm>
          <a:off x="5934075" y="1280954"/>
          <a:ext cx="5810250" cy="259080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781423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43580165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3626725814"/>
                    </a:ext>
                  </a:extLst>
                </a:gridCol>
              </a:tblGrid>
              <a:tr h="146685">
                <a:tc>
                  <a:txBody>
                    <a:bodyPr/>
                    <a:lstStyle/>
                    <a:p>
                      <a:pPr fontAlgn="t"/>
                      <a:br>
                        <a:rPr lang="tr-TR" sz="2000" dirty="0">
                          <a:effectLst/>
                        </a:rPr>
                      </a:br>
                      <a:endParaRPr lang="tr-TR" sz="20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visible</a:t>
                      </a:r>
                      <a:endParaRPr lang="tr-TR" sz="20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hidden</a:t>
                      </a:r>
                      <a:endParaRPr lang="tr-TR" sz="20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16931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Point 1</a:t>
                      </a:r>
                      <a:endParaRPr lang="tr-TR" sz="2800" dirty="0">
                        <a:effectLst/>
                      </a:endParaRPr>
                    </a:p>
                    <a:p>
                      <a:pPr fontAlgn="t"/>
                      <a:br>
                        <a:rPr lang="tr-TR" sz="2000" dirty="0">
                          <a:effectLst/>
                        </a:rPr>
                      </a:br>
                      <a:endParaRPr lang="tr-TR" sz="20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b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 y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subG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), z (main)</a:t>
                      </a:r>
                      <a:endParaRPr lang="tr-TR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</a:t>
                      </a:r>
                      <a:endParaRPr lang="tr-T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      x(main)                                                </a:t>
                      </a:r>
                      <a:endParaRPr lang="tr-TR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69752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Point 2</a:t>
                      </a:r>
                      <a:endParaRPr lang="tr-TR" sz="28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tr-TR" sz="1400" dirty="0">
                          <a:effectLst/>
                        </a:rPr>
                      </a:b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y, z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subH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), x(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subG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tr-TR" sz="1400" dirty="0">
                        <a:effectLst/>
                      </a:endParaRPr>
                    </a:p>
                    <a:p>
                      <a:pPr fontAlgn="t"/>
                      <a:br>
                        <a:rPr lang="tr-TR" sz="1400" dirty="0">
                          <a:effectLst/>
                        </a:rPr>
                      </a:br>
                      <a:endParaRPr lang="tr-TR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tr-TR" sz="1400" dirty="0">
                          <a:effectLst/>
                        </a:rPr>
                      </a:b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y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subG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), x(main), z(main)</a:t>
                      </a:r>
                      <a:endParaRPr lang="tr-TR" sz="1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74188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47F529D-46E7-3A4B-B000-ADCBE095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128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858BB-5D3C-5B4C-93BE-FAC57F578086}"/>
              </a:ext>
            </a:extLst>
          </p:cNvPr>
          <p:cNvSpPr txBox="1"/>
          <p:nvPr/>
        </p:nvSpPr>
        <p:spPr>
          <a:xfrm>
            <a:off x="7728857" y="4953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0" u="none" strike="noStrike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12    3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86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2528D-E7AC-EB47-B9AC-7C56BDAE6467}"/>
              </a:ext>
            </a:extLst>
          </p:cNvPr>
          <p:cNvSpPr/>
          <p:nvPr/>
        </p:nvSpPr>
        <p:spPr>
          <a:xfrm>
            <a:off x="272143" y="230336"/>
            <a:ext cx="11342914" cy="586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Consider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following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pseudocode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: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spcBef>
                <a:spcPts val="1400"/>
              </a:spcBef>
            </a:pP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main{ 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 = 12;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= 1;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subG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(){ 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x=3;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y=4;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subF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z := x + y;</a:t>
            </a:r>
            <a:r>
              <a:rPr lang="tr-TR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..........(1)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} 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subH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z=3;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y=2;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subF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z;</a:t>
            </a:r>
            <a:r>
              <a:rPr lang="tr-TR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...............(2)</a:t>
            </a:r>
            <a:br>
              <a:rPr lang="tr-TR" sz="14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tr-TR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          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subH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indent="457200"/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subG</a:t>
            </a:r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sz="1400" b="0" i="0" u="none" strike="noStrike" dirty="0">
              <a:solidFill>
                <a:srgbClr val="000000"/>
              </a:solidFill>
              <a:effectLst/>
            </a:endParaRPr>
          </a:p>
          <a:p>
            <a:pPr fontAlgn="base">
              <a:spcAft>
                <a:spcPts val="1400"/>
              </a:spcAft>
              <a:buFont typeface="+mj-lt"/>
              <a:buAutoNum type="arabicPeriod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Suppose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language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uses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1" u="sng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dynamic</a:t>
            </a:r>
            <a:r>
              <a:rPr lang="tr-TR" b="0" i="1" u="sng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1" u="sng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scoping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output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? </a:t>
            </a:r>
            <a:endParaRPr lang="tr-TR" b="1" i="0" u="none" strike="noStrike" dirty="0">
              <a:solidFill>
                <a:srgbClr val="FF0000"/>
              </a:solidFill>
              <a:effectLst/>
              <a:latin typeface="Book Antiqua" panose="02040602050305030304" pitchFamily="18" charset="0"/>
            </a:endParaRPr>
          </a:p>
          <a:p>
            <a:pPr fontAlgn="base">
              <a:spcAft>
                <a:spcPts val="1400"/>
              </a:spcAft>
              <a:buFont typeface="+mj-lt"/>
              <a:buAutoNum type="arabicPeriod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Which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names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visible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which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names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hidden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referencing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environment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Point 1,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2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dynamic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scoping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used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7F529D-46E7-3A4B-B000-ADCBE095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128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858BB-5D3C-5B4C-93BE-FAC57F578086}"/>
              </a:ext>
            </a:extLst>
          </p:cNvPr>
          <p:cNvSpPr txBox="1"/>
          <p:nvPr/>
        </p:nvSpPr>
        <p:spPr>
          <a:xfrm>
            <a:off x="7728857" y="4953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0" u="none" strike="noStrike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3    </a:t>
            </a:r>
            <a:r>
              <a:rPr lang="tr-TR" b="1" dirty="0">
                <a:solidFill>
                  <a:srgbClr val="FF0000"/>
                </a:solidFill>
                <a:latin typeface="Book Antiqua" panose="02040602050305030304" pitchFamily="18" charset="0"/>
              </a:rPr>
              <a:t>5</a:t>
            </a:r>
            <a:endParaRPr lang="tr-T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2A478-52D3-0443-970B-12A22190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32814"/>
              </p:ext>
            </p:extLst>
          </p:nvPr>
        </p:nvGraphicFramePr>
        <p:xfrm>
          <a:off x="5847578" y="1510189"/>
          <a:ext cx="5810250" cy="222504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3859475107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953901208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529495493"/>
                    </a:ext>
                  </a:extLst>
                </a:gridCol>
              </a:tblGrid>
              <a:tr h="146685">
                <a:tc>
                  <a:txBody>
                    <a:bodyPr/>
                    <a:lstStyle/>
                    <a:p>
                      <a:pPr fontAlgn="t"/>
                      <a:br>
                        <a:rPr lang="tr-TR" sz="2400">
                          <a:effectLst/>
                        </a:rPr>
                      </a:br>
                      <a:endParaRPr lang="tr-TR" sz="2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visible</a:t>
                      </a:r>
                      <a:endParaRPr lang="tr-TR" sz="2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hidden</a:t>
                      </a:r>
                      <a:endParaRPr lang="tr-TR" sz="2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3663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tr-TR" sz="2400">
                          <a:effectLst/>
                        </a:rPr>
                      </a:b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Point 1</a:t>
                      </a:r>
                      <a:endParaRPr lang="tr-TR" sz="2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b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 (subG), y, z (subH)</a:t>
                      </a:r>
                      <a:endParaRPr lang="tr-TR" sz="2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tr-TR" sz="2400">
                          <a:effectLst/>
                        </a:rPr>
                      </a:br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 z (main), y (subG)</a:t>
                      </a:r>
                      <a:endParaRPr lang="tr-TR" sz="2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293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tr-TR" sz="2400">
                          <a:effectLst/>
                        </a:rPr>
                      </a:b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Point 2</a:t>
                      </a:r>
                      <a:endParaRPr lang="tr-TR" sz="2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tr-TR" sz="2400">
                          <a:effectLst/>
                        </a:rPr>
                      </a:br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z, y (subH), x (subG)</a:t>
                      </a:r>
                      <a:endParaRPr lang="tr-TR" sz="24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tr-TR" sz="2400" dirty="0">
                          <a:effectLst/>
                        </a:rPr>
                      </a:b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 (</a:t>
                      </a:r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subG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), x, z (main)</a:t>
                      </a:r>
                      <a:endParaRPr lang="tr-TR" sz="2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478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4361CCD-3EF0-3545-822B-DBEDEDAF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578" y="138437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7819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83034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07330"/>
            <a:ext cx="6093823" cy="1020914"/>
          </a:xfrm>
          <a:prstGeom prst="rect">
            <a:avLst/>
          </a:prstGeom>
        </p:spPr>
        <p:txBody>
          <a:bodyPr vert="horz" wrap="square" lIns="0" tIns="182112" rIns="0" bIns="0" rtlCol="0">
            <a:spAutoFit/>
          </a:bodyPr>
          <a:lstStyle/>
          <a:p>
            <a:pPr marL="11527" defTabSz="829909">
              <a:spcBef>
                <a:spcPts val="1434"/>
              </a:spcBef>
            </a:pP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Given </a:t>
            </a:r>
            <a:r>
              <a:rPr sz="2178" spc="18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21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178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178" b="1" spc="304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178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9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343"/>
              </a:spcBef>
            </a:pPr>
            <a:r>
              <a:rPr sz="2178" spc="241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8" spc="195" dirty="0">
                <a:solidFill>
                  <a:srgbClr val="3B3B3B"/>
                </a:solidFill>
                <a:latin typeface="Cambria"/>
                <a:cs typeface="Cambria"/>
              </a:rPr>
              <a:t>might </a:t>
            </a:r>
            <a:r>
              <a:rPr sz="2178" spc="20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generate </a:t>
            </a:r>
            <a:r>
              <a:rPr sz="2178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172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r>
              <a:rPr sz="217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8" b="1" spc="27" dirty="0">
                <a:solidFill>
                  <a:srgbClr val="3B3B3B"/>
                </a:solidFill>
                <a:latin typeface="Courier New"/>
                <a:cs typeface="Courier New"/>
              </a:rPr>
              <a:t>(()())</a:t>
            </a:r>
            <a:r>
              <a:rPr sz="2178" spc="27" dirty="0">
                <a:solidFill>
                  <a:srgbClr val="3B3B3B"/>
                </a:solidFill>
                <a:latin typeface="Cambria"/>
                <a:cs typeface="Cambria"/>
              </a:rPr>
              <a:t>?</a:t>
            </a:r>
            <a:endParaRPr sz="217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139" y="2474642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8139" y="3304519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49343" y="3097050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0932" y="3158138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7378" y="580912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7378" y="580912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8582" y="2785846"/>
            <a:ext cx="1840709" cy="2882665"/>
          </a:xfrm>
          <a:custGeom>
            <a:avLst/>
            <a:gdLst/>
            <a:ahLst/>
            <a:cxnLst/>
            <a:rect l="l" t="t" r="r" b="b"/>
            <a:pathLst>
              <a:path w="2028189" h="3176270">
                <a:moveTo>
                  <a:pt x="2028189" y="0"/>
                </a:moveTo>
                <a:lnTo>
                  <a:pt x="0" y="0"/>
                </a:lnTo>
                <a:lnTo>
                  <a:pt x="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9019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4225" y="580912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44225" y="580912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61699" y="2785846"/>
            <a:ext cx="1893730" cy="2882665"/>
          </a:xfrm>
          <a:custGeom>
            <a:avLst/>
            <a:gdLst/>
            <a:ahLst/>
            <a:cxnLst/>
            <a:rect l="l" t="t" r="r" b="b"/>
            <a:pathLst>
              <a:path w="2086609" h="3176270">
                <a:moveTo>
                  <a:pt x="0" y="0"/>
                </a:moveTo>
                <a:lnTo>
                  <a:pt x="2086610" y="0"/>
                </a:lnTo>
                <a:lnTo>
                  <a:pt x="208661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0586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743" y="5847156"/>
            <a:ext cx="300254" cy="505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38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05590" y="5847156"/>
            <a:ext cx="300254" cy="505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38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7819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83034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07330"/>
            <a:ext cx="6093823" cy="1020914"/>
          </a:xfrm>
          <a:prstGeom prst="rect">
            <a:avLst/>
          </a:prstGeom>
        </p:spPr>
        <p:txBody>
          <a:bodyPr vert="horz" wrap="square" lIns="0" tIns="182112" rIns="0" bIns="0" rtlCol="0">
            <a:spAutoFit/>
          </a:bodyPr>
          <a:lstStyle/>
          <a:p>
            <a:pPr marL="11527" defTabSz="829909">
              <a:spcBef>
                <a:spcPts val="1434"/>
              </a:spcBef>
            </a:pP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Given </a:t>
            </a:r>
            <a:r>
              <a:rPr sz="2178" spc="18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21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178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178" b="1" spc="304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178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9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343"/>
              </a:spcBef>
            </a:pPr>
            <a:r>
              <a:rPr sz="2178" spc="241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8" spc="195" dirty="0">
                <a:solidFill>
                  <a:srgbClr val="3B3B3B"/>
                </a:solidFill>
                <a:latin typeface="Cambria"/>
                <a:cs typeface="Cambria"/>
              </a:rPr>
              <a:t>might </a:t>
            </a:r>
            <a:r>
              <a:rPr sz="2178" spc="20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generate </a:t>
            </a:r>
            <a:r>
              <a:rPr sz="2178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172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r>
              <a:rPr sz="217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8" b="1" spc="27" dirty="0">
                <a:solidFill>
                  <a:srgbClr val="3B3B3B"/>
                </a:solidFill>
                <a:latin typeface="Courier New"/>
                <a:cs typeface="Courier New"/>
              </a:rPr>
              <a:t>(()())</a:t>
            </a:r>
            <a:r>
              <a:rPr sz="2178" spc="27" dirty="0">
                <a:solidFill>
                  <a:srgbClr val="3B3B3B"/>
                </a:solidFill>
                <a:latin typeface="Cambria"/>
                <a:cs typeface="Cambria"/>
              </a:rPr>
              <a:t>?</a:t>
            </a:r>
            <a:endParaRPr sz="217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139" y="2474642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8139" y="3304519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2191" y="4134394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9412" y="4134394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49343" y="3097050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00932" y="3158138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43395" y="3615722"/>
            <a:ext cx="595897" cy="378054"/>
          </a:xfrm>
          <a:custGeom>
            <a:avLst/>
            <a:gdLst/>
            <a:ahLst/>
            <a:cxnLst/>
            <a:rect l="l" t="t" r="r" b="b"/>
            <a:pathLst>
              <a:path w="656589" h="416560">
                <a:moveTo>
                  <a:pt x="656589" y="0"/>
                </a:moveTo>
                <a:lnTo>
                  <a:pt x="0" y="0"/>
                </a:lnTo>
                <a:lnTo>
                  <a:pt x="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9383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61698" y="3615722"/>
            <a:ext cx="648917" cy="378054"/>
          </a:xfrm>
          <a:custGeom>
            <a:avLst/>
            <a:gdLst/>
            <a:ahLst/>
            <a:cxnLst/>
            <a:rect l="l" t="t" r="r" b="b"/>
            <a:pathLst>
              <a:path w="715010" h="416560">
                <a:moveTo>
                  <a:pt x="0" y="0"/>
                </a:moveTo>
                <a:lnTo>
                  <a:pt x="715010" y="0"/>
                </a:lnTo>
                <a:lnTo>
                  <a:pt x="71501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6105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87378" y="580912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87378" y="580912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8582" y="2785846"/>
            <a:ext cx="1840709" cy="2882665"/>
          </a:xfrm>
          <a:custGeom>
            <a:avLst/>
            <a:gdLst/>
            <a:ahLst/>
            <a:cxnLst/>
            <a:rect l="l" t="t" r="r" b="b"/>
            <a:pathLst>
              <a:path w="2028189" h="3176270">
                <a:moveTo>
                  <a:pt x="2028189" y="0"/>
                </a:moveTo>
                <a:lnTo>
                  <a:pt x="0" y="0"/>
                </a:lnTo>
                <a:lnTo>
                  <a:pt x="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49019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44225" y="580912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44225" y="580912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61699" y="2785846"/>
            <a:ext cx="1893730" cy="2882665"/>
          </a:xfrm>
          <a:custGeom>
            <a:avLst/>
            <a:gdLst/>
            <a:ahLst/>
            <a:cxnLst/>
            <a:rect l="l" t="t" r="r" b="b"/>
            <a:pathLst>
              <a:path w="2086609" h="3176270">
                <a:moveTo>
                  <a:pt x="0" y="0"/>
                </a:moveTo>
                <a:lnTo>
                  <a:pt x="2086610" y="0"/>
                </a:lnTo>
                <a:lnTo>
                  <a:pt x="208661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0586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8743" y="5847156"/>
            <a:ext cx="300254" cy="505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38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05590" y="5847156"/>
            <a:ext cx="300254" cy="505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38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7819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83034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07330"/>
            <a:ext cx="6093823" cy="1020914"/>
          </a:xfrm>
          <a:prstGeom prst="rect">
            <a:avLst/>
          </a:prstGeom>
        </p:spPr>
        <p:txBody>
          <a:bodyPr vert="horz" wrap="square" lIns="0" tIns="182112" rIns="0" bIns="0" rtlCol="0">
            <a:spAutoFit/>
          </a:bodyPr>
          <a:lstStyle/>
          <a:p>
            <a:pPr marL="11527" defTabSz="829909">
              <a:spcBef>
                <a:spcPts val="1434"/>
              </a:spcBef>
            </a:pP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Given </a:t>
            </a:r>
            <a:r>
              <a:rPr sz="2178" spc="18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21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178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178" b="1" spc="304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178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9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343"/>
              </a:spcBef>
            </a:pPr>
            <a:r>
              <a:rPr sz="2178" spc="241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8" spc="195" dirty="0">
                <a:solidFill>
                  <a:srgbClr val="3B3B3B"/>
                </a:solidFill>
                <a:latin typeface="Cambria"/>
                <a:cs typeface="Cambria"/>
              </a:rPr>
              <a:t>might </a:t>
            </a:r>
            <a:r>
              <a:rPr sz="2178" spc="20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generate </a:t>
            </a:r>
            <a:r>
              <a:rPr sz="2178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172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r>
              <a:rPr sz="217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8" b="1" spc="27" dirty="0">
                <a:solidFill>
                  <a:srgbClr val="3B3B3B"/>
                </a:solidFill>
                <a:latin typeface="Courier New"/>
                <a:cs typeface="Courier New"/>
              </a:rPr>
              <a:t>(()())</a:t>
            </a:r>
            <a:r>
              <a:rPr sz="2178" spc="27" dirty="0">
                <a:solidFill>
                  <a:srgbClr val="3B3B3B"/>
                </a:solidFill>
                <a:latin typeface="Cambria"/>
                <a:cs typeface="Cambria"/>
              </a:rPr>
              <a:t>?</a:t>
            </a:r>
            <a:endParaRPr sz="217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139" y="2474642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8139" y="3304519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2191" y="4134394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9412" y="4134394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2191" y="4964270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49343" y="3097050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0932" y="3158138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3395" y="3615722"/>
            <a:ext cx="595897" cy="378054"/>
          </a:xfrm>
          <a:custGeom>
            <a:avLst/>
            <a:gdLst/>
            <a:ahLst/>
            <a:cxnLst/>
            <a:rect l="l" t="t" r="r" b="b"/>
            <a:pathLst>
              <a:path w="656589" h="416560">
                <a:moveTo>
                  <a:pt x="656589" y="0"/>
                </a:moveTo>
                <a:lnTo>
                  <a:pt x="0" y="0"/>
                </a:lnTo>
                <a:lnTo>
                  <a:pt x="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9383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61698" y="3615722"/>
            <a:ext cx="648917" cy="378054"/>
          </a:xfrm>
          <a:custGeom>
            <a:avLst/>
            <a:gdLst/>
            <a:ahLst/>
            <a:cxnLst/>
            <a:rect l="l" t="t" r="r" b="b"/>
            <a:pathLst>
              <a:path w="715010" h="416560">
                <a:moveTo>
                  <a:pt x="0" y="0"/>
                </a:moveTo>
                <a:lnTo>
                  <a:pt x="715010" y="0"/>
                </a:lnTo>
                <a:lnTo>
                  <a:pt x="71501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6105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7378" y="5809130"/>
            <a:ext cx="622407" cy="53399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41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98582" y="2785846"/>
            <a:ext cx="1840709" cy="2882665"/>
          </a:xfrm>
          <a:custGeom>
            <a:avLst/>
            <a:gdLst/>
            <a:ahLst/>
            <a:cxnLst/>
            <a:rect l="l" t="t" r="r" b="b"/>
            <a:pathLst>
              <a:path w="2028189" h="3176270">
                <a:moveTo>
                  <a:pt x="2028189" y="0"/>
                </a:moveTo>
                <a:lnTo>
                  <a:pt x="0" y="0"/>
                </a:lnTo>
                <a:lnTo>
                  <a:pt x="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49019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09785" y="5809130"/>
            <a:ext cx="622407" cy="53399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41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54598" y="5809130"/>
            <a:ext cx="622407" cy="53399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41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44225" y="5809130"/>
            <a:ext cx="622407" cy="53399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41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20988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342900" y="0"/>
                </a:moveTo>
                <a:lnTo>
                  <a:pt x="0" y="0"/>
                </a:lnTo>
                <a:lnTo>
                  <a:pt x="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71426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5459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0" y="0"/>
                </a:moveTo>
                <a:lnTo>
                  <a:pt x="342900" y="0"/>
                </a:lnTo>
                <a:lnTo>
                  <a:pt x="34290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16240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43395" y="4756801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93833" y="4817889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61699" y="2785846"/>
            <a:ext cx="1893730" cy="2882665"/>
          </a:xfrm>
          <a:custGeom>
            <a:avLst/>
            <a:gdLst/>
            <a:ahLst/>
            <a:cxnLst/>
            <a:rect l="l" t="t" r="r" b="b"/>
            <a:pathLst>
              <a:path w="2086609" h="3176270">
                <a:moveTo>
                  <a:pt x="0" y="0"/>
                </a:moveTo>
                <a:lnTo>
                  <a:pt x="2086610" y="0"/>
                </a:lnTo>
                <a:lnTo>
                  <a:pt x="208661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0586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149" y="503689"/>
            <a:ext cx="569963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386" dirty="0"/>
              <a:t>Balanced</a:t>
            </a:r>
            <a:r>
              <a:rPr spc="340" dirty="0"/>
              <a:t> Parentheses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7819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83034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>
              <a:spcBef>
                <a:spcPts val="118"/>
              </a:spcBef>
            </a:pPr>
            <a:r>
              <a:rPr sz="953" spc="20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07330"/>
            <a:ext cx="6093823" cy="1020914"/>
          </a:xfrm>
          <a:prstGeom prst="rect">
            <a:avLst/>
          </a:prstGeom>
        </p:spPr>
        <p:txBody>
          <a:bodyPr vert="horz" wrap="square" lIns="0" tIns="182112" rIns="0" bIns="0" rtlCol="0">
            <a:spAutoFit/>
          </a:bodyPr>
          <a:lstStyle/>
          <a:p>
            <a:pPr marL="11527" defTabSz="829909">
              <a:spcBef>
                <a:spcPts val="1434"/>
              </a:spcBef>
            </a:pP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Given </a:t>
            </a:r>
            <a:r>
              <a:rPr sz="2178" spc="182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21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 </a:t>
            </a:r>
            <a:r>
              <a:rPr sz="2178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178" b="1" spc="304" dirty="0">
                <a:solidFill>
                  <a:srgbClr val="0000FF"/>
                </a:solidFill>
                <a:latin typeface="Malgun Gothic"/>
                <a:cs typeface="Malgun Gothic"/>
              </a:rPr>
              <a:t>ε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295" dirty="0">
                <a:solidFill>
                  <a:srgbClr val="FF0000"/>
                </a:solidFill>
                <a:latin typeface="Malgun Gothic"/>
                <a:cs typeface="Malgun Gothic"/>
              </a:rPr>
              <a:t>PP</a:t>
            </a:r>
            <a:r>
              <a:rPr sz="2178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8" spc="41" dirty="0">
                <a:solidFill>
                  <a:srgbClr val="3B3B3B"/>
                </a:solidFill>
                <a:latin typeface="Cambria"/>
                <a:cs typeface="Cambria"/>
              </a:rPr>
              <a:t>| 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95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2178" b="1" spc="9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343"/>
              </a:spcBef>
            </a:pPr>
            <a:r>
              <a:rPr sz="2178" spc="241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8" spc="195" dirty="0">
                <a:solidFill>
                  <a:srgbClr val="3B3B3B"/>
                </a:solidFill>
                <a:latin typeface="Cambria"/>
                <a:cs typeface="Cambria"/>
              </a:rPr>
              <a:t>might </a:t>
            </a:r>
            <a:r>
              <a:rPr sz="2178" spc="20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178" spc="204" dirty="0">
                <a:solidFill>
                  <a:srgbClr val="3B3B3B"/>
                </a:solidFill>
                <a:latin typeface="Cambria"/>
                <a:cs typeface="Cambria"/>
              </a:rPr>
              <a:t>generate </a:t>
            </a:r>
            <a:r>
              <a:rPr sz="2178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8" spc="172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r>
              <a:rPr sz="217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8" b="1" spc="27" dirty="0">
                <a:solidFill>
                  <a:srgbClr val="3B3B3B"/>
                </a:solidFill>
                <a:latin typeface="Courier New"/>
                <a:cs typeface="Courier New"/>
              </a:rPr>
              <a:t>(()())</a:t>
            </a:r>
            <a:r>
              <a:rPr sz="2178" spc="27" dirty="0">
                <a:solidFill>
                  <a:srgbClr val="3B3B3B"/>
                </a:solidFill>
                <a:latin typeface="Cambria"/>
                <a:cs typeface="Cambria"/>
              </a:rPr>
              <a:t>?</a:t>
            </a:r>
            <a:endParaRPr sz="217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8139" y="2474642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139" y="2474642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8139" y="3304519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8139" y="3304519"/>
            <a:ext cx="622407" cy="567926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156184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2191" y="4134394"/>
            <a:ext cx="622407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6268" y="4132089"/>
            <a:ext cx="333679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9412" y="4134394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2191" y="4964270"/>
            <a:ext cx="622407" cy="567926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9221" rIns="0" bIns="0" rtlCol="0">
            <a:spAutoFit/>
          </a:bodyPr>
          <a:lstStyle/>
          <a:p>
            <a:pPr marL="155608" defTabSz="829909">
              <a:spcBef>
                <a:spcPts val="73"/>
              </a:spcBef>
            </a:pPr>
            <a:r>
              <a:rPr sz="3630" spc="377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endParaRPr sz="363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49343" y="3097050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0932" y="3158138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4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3395" y="3615722"/>
            <a:ext cx="595897" cy="378054"/>
          </a:xfrm>
          <a:custGeom>
            <a:avLst/>
            <a:gdLst/>
            <a:ahLst/>
            <a:cxnLst/>
            <a:rect l="l" t="t" r="r" b="b"/>
            <a:pathLst>
              <a:path w="656589" h="416560">
                <a:moveTo>
                  <a:pt x="656589" y="0"/>
                </a:moveTo>
                <a:lnTo>
                  <a:pt x="0" y="0"/>
                </a:lnTo>
                <a:lnTo>
                  <a:pt x="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9383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61698" y="3615722"/>
            <a:ext cx="648917" cy="378054"/>
          </a:xfrm>
          <a:custGeom>
            <a:avLst/>
            <a:gdLst/>
            <a:ahLst/>
            <a:cxnLst/>
            <a:rect l="l" t="t" r="r" b="b"/>
            <a:pathLst>
              <a:path w="715010" h="416560">
                <a:moveTo>
                  <a:pt x="0" y="0"/>
                </a:moveTo>
                <a:lnTo>
                  <a:pt x="715010" y="0"/>
                </a:lnTo>
                <a:lnTo>
                  <a:pt x="71501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61053" y="3988013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98582" y="2785846"/>
            <a:ext cx="1840709" cy="2882665"/>
          </a:xfrm>
          <a:custGeom>
            <a:avLst/>
            <a:gdLst/>
            <a:ahLst/>
            <a:cxnLst/>
            <a:rect l="l" t="t" r="r" b="b"/>
            <a:pathLst>
              <a:path w="2028189" h="3176270">
                <a:moveTo>
                  <a:pt x="2028189" y="0"/>
                </a:moveTo>
                <a:lnTo>
                  <a:pt x="0" y="0"/>
                </a:lnTo>
                <a:lnTo>
                  <a:pt x="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49019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44225" y="5809130"/>
            <a:ext cx="622407" cy="53399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898" defTabSz="829909">
              <a:lnSpc>
                <a:spcPts val="4139"/>
              </a:lnSpc>
            </a:pPr>
            <a:r>
              <a:rPr sz="363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363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20988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342900" y="0"/>
                </a:moveTo>
                <a:lnTo>
                  <a:pt x="0" y="0"/>
                </a:lnTo>
                <a:lnTo>
                  <a:pt x="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71426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54599" y="4445598"/>
            <a:ext cx="311203" cy="1222914"/>
          </a:xfrm>
          <a:custGeom>
            <a:avLst/>
            <a:gdLst/>
            <a:ahLst/>
            <a:cxnLst/>
            <a:rect l="l" t="t" r="r" b="b"/>
            <a:pathLst>
              <a:path w="342900" h="1347470">
                <a:moveTo>
                  <a:pt x="0" y="0"/>
                </a:moveTo>
                <a:lnTo>
                  <a:pt x="342900" y="0"/>
                </a:lnTo>
                <a:lnTo>
                  <a:pt x="342900" y="1347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6240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43395" y="4756801"/>
            <a:ext cx="0" cy="66851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93833" y="4817889"/>
            <a:ext cx="97971" cy="146381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10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61699" y="2785846"/>
            <a:ext cx="1893730" cy="2882665"/>
          </a:xfrm>
          <a:custGeom>
            <a:avLst/>
            <a:gdLst/>
            <a:ahLst/>
            <a:cxnLst/>
            <a:rect l="l" t="t" r="r" b="b"/>
            <a:pathLst>
              <a:path w="2086609" h="3176270">
                <a:moveTo>
                  <a:pt x="0" y="0"/>
                </a:moveTo>
                <a:lnTo>
                  <a:pt x="2086610" y="0"/>
                </a:lnTo>
                <a:lnTo>
                  <a:pt x="2086610" y="317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05867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387378" y="5809129"/>
          <a:ext cx="2489628" cy="62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407"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922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4560"/>
                        </a:lnSpc>
                      </a:pPr>
                      <a:r>
                        <a:rPr sz="36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4943395" y="5586677"/>
            <a:ext cx="0" cy="81835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93833" y="5661596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3407</Words>
  <Application>Microsoft Office PowerPoint</Application>
  <PresentationFormat>Widescreen</PresentationFormat>
  <Paragraphs>912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Malgun Gothic</vt:lpstr>
      <vt:lpstr>Arial</vt:lpstr>
      <vt:lpstr>Book Antiqua</vt:lpstr>
      <vt:lpstr>Calibri</vt:lpstr>
      <vt:lpstr>Calibri Light</vt:lpstr>
      <vt:lpstr>Cambria</vt:lpstr>
      <vt:lpstr>Cambria Math</vt:lpstr>
      <vt:lpstr>Courier New</vt:lpstr>
      <vt:lpstr>Times New Roman</vt:lpstr>
      <vt:lpstr>Verdana</vt:lpstr>
      <vt:lpstr>Office Theme</vt:lpstr>
      <vt:lpstr>1_Office Theme</vt:lpstr>
      <vt:lpstr>Some additional notes before Midterm 1</vt:lpstr>
      <vt:lpstr>Resolving Ambiguity</vt:lpstr>
      <vt:lpstr>Example: Balanced Parentheses</vt:lpstr>
      <vt:lpstr>Balanced Parentheses</vt:lpstr>
      <vt:lpstr>Balanced Parentheses</vt:lpstr>
      <vt:lpstr>Balanced Parentheses</vt:lpstr>
      <vt:lpstr>Balanced Parentheses</vt:lpstr>
      <vt:lpstr>Balanced Parentheses</vt:lpstr>
      <vt:lpstr>Balanced Parentheses</vt:lpstr>
      <vt:lpstr>Balanced Parentheses</vt:lpstr>
      <vt:lpstr>Balanced Parentheses</vt:lpstr>
      <vt:lpstr>Balanced Parentheses</vt:lpstr>
      <vt:lpstr>How to resolve this ambiguity?</vt:lpstr>
      <vt:lpstr>PowerPoint Presentation</vt:lpstr>
      <vt:lpstr>PowerPoint Presentation</vt:lpstr>
      <vt:lpstr>PowerPoint Presentation</vt:lpstr>
      <vt:lpstr>PowerPoint Presentation</vt:lpstr>
      <vt:lpstr>Rethinking Parentheses</vt:lpstr>
      <vt:lpstr>Building Parentheses</vt:lpstr>
      <vt:lpstr>Building Parentheses</vt:lpstr>
      <vt:lpstr>Context-Free Grammars</vt:lpstr>
      <vt:lpstr>Context-Free Grammars</vt:lpstr>
      <vt:lpstr>An Ambiguous Grammar</vt:lpstr>
      <vt:lpstr>Resolving Ambiguity</vt:lpstr>
      <vt:lpstr>Resolving Ambiguity</vt:lpstr>
      <vt:lpstr>Resolving Ambiguity</vt:lpstr>
      <vt:lpstr>Resolving Ambiguity</vt:lpstr>
      <vt:lpstr>Resolving Ambiguity</vt:lpstr>
      <vt:lpstr>Why is this unambiguous?</vt:lpstr>
      <vt:lpstr>Why is this unambiguous?</vt:lpstr>
      <vt:lpstr>Why is this unambiguous?</vt:lpstr>
      <vt:lpstr>Why is this unambiguous?</vt:lpstr>
      <vt:lpstr>Why is this unambiguous?</vt:lpstr>
      <vt:lpstr>R → S | R “|” S  S → T | 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Questions</dc:title>
  <dc:creator>Microsoft Office User</dc:creator>
  <cp:lastModifiedBy>Pinar Duygulu</cp:lastModifiedBy>
  <cp:revision>14</cp:revision>
  <dcterms:created xsi:type="dcterms:W3CDTF">2022-11-09T19:34:36Z</dcterms:created>
  <dcterms:modified xsi:type="dcterms:W3CDTF">2023-11-08T11:36:12Z</dcterms:modified>
</cp:coreProperties>
</file>