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1"/>
  </p:sldMasterIdLst>
  <p:notesMasterIdLst>
    <p:notesMasterId r:id="rId127"/>
  </p:notesMasterIdLst>
  <p:handoutMasterIdLst>
    <p:handoutMasterId r:id="rId128"/>
  </p:handoutMasterIdLst>
  <p:sldIdLst>
    <p:sldId id="257" r:id="rId2"/>
    <p:sldId id="500" r:id="rId3"/>
    <p:sldId id="440" r:id="rId4"/>
    <p:sldId id="441" r:id="rId5"/>
    <p:sldId id="442" r:id="rId6"/>
    <p:sldId id="443" r:id="rId7"/>
    <p:sldId id="445" r:id="rId8"/>
    <p:sldId id="446" r:id="rId9"/>
    <p:sldId id="557" r:id="rId10"/>
    <p:sldId id="448" r:id="rId11"/>
    <p:sldId id="558" r:id="rId12"/>
    <p:sldId id="450" r:id="rId13"/>
    <p:sldId id="559" r:id="rId14"/>
    <p:sldId id="501" r:id="rId15"/>
    <p:sldId id="502" r:id="rId16"/>
    <p:sldId id="503" r:id="rId17"/>
    <p:sldId id="274" r:id="rId18"/>
    <p:sldId id="276" r:id="rId19"/>
    <p:sldId id="277" r:id="rId20"/>
    <p:sldId id="278" r:id="rId21"/>
    <p:sldId id="279" r:id="rId22"/>
    <p:sldId id="280" r:id="rId23"/>
    <p:sldId id="505" r:id="rId24"/>
    <p:sldId id="506" r:id="rId25"/>
    <p:sldId id="258" r:id="rId26"/>
    <p:sldId id="259" r:id="rId27"/>
    <p:sldId id="263" r:id="rId28"/>
    <p:sldId id="267" r:id="rId29"/>
    <p:sldId id="507" r:id="rId30"/>
    <p:sldId id="508" r:id="rId31"/>
    <p:sldId id="509" r:id="rId32"/>
    <p:sldId id="510" r:id="rId33"/>
    <p:sldId id="511" r:id="rId34"/>
    <p:sldId id="512" r:id="rId35"/>
    <p:sldId id="281" r:id="rId36"/>
    <p:sldId id="282" r:id="rId37"/>
    <p:sldId id="283" r:id="rId38"/>
    <p:sldId id="513" r:id="rId39"/>
    <p:sldId id="285" r:id="rId40"/>
    <p:sldId id="514" r:id="rId41"/>
    <p:sldId id="515" r:id="rId42"/>
    <p:sldId id="516" r:id="rId43"/>
    <p:sldId id="289" r:id="rId44"/>
    <p:sldId id="517" r:id="rId45"/>
    <p:sldId id="291" r:id="rId46"/>
    <p:sldId id="298" r:id="rId47"/>
    <p:sldId id="299" r:id="rId48"/>
    <p:sldId id="302" r:id="rId49"/>
    <p:sldId id="292" r:id="rId50"/>
    <p:sldId id="518" r:id="rId51"/>
    <p:sldId id="294" r:id="rId52"/>
    <p:sldId id="295" r:id="rId53"/>
    <p:sldId id="519" r:id="rId54"/>
    <p:sldId id="308" r:id="rId55"/>
    <p:sldId id="309" r:id="rId56"/>
    <p:sldId id="311" r:id="rId57"/>
    <p:sldId id="312" r:id="rId58"/>
    <p:sldId id="313" r:id="rId59"/>
    <p:sldId id="314" r:id="rId60"/>
    <p:sldId id="303" r:id="rId61"/>
    <p:sldId id="296" r:id="rId62"/>
    <p:sldId id="268" r:id="rId63"/>
    <p:sldId id="269" r:id="rId64"/>
    <p:sldId id="270" r:id="rId65"/>
    <p:sldId id="271" r:id="rId66"/>
    <p:sldId id="272" r:id="rId67"/>
    <p:sldId id="315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05" r:id="rId100"/>
    <p:sldId id="273" r:id="rId101"/>
    <p:sldId id="553" r:id="rId102"/>
    <p:sldId id="554" r:id="rId103"/>
    <p:sldId id="287" r:id="rId104"/>
    <p:sldId id="555" r:id="rId105"/>
    <p:sldId id="520" r:id="rId106"/>
    <p:sldId id="444" r:id="rId107"/>
    <p:sldId id="521" r:id="rId108"/>
    <p:sldId id="522" r:id="rId109"/>
    <p:sldId id="447" r:id="rId110"/>
    <p:sldId id="449" r:id="rId111"/>
    <p:sldId id="523" r:id="rId112"/>
    <p:sldId id="524" r:id="rId113"/>
    <p:sldId id="525" r:id="rId114"/>
    <p:sldId id="526" r:id="rId115"/>
    <p:sldId id="527" r:id="rId116"/>
    <p:sldId id="528" r:id="rId117"/>
    <p:sldId id="529" r:id="rId118"/>
    <p:sldId id="556" r:id="rId119"/>
    <p:sldId id="545" r:id="rId120"/>
    <p:sldId id="547" r:id="rId121"/>
    <p:sldId id="548" r:id="rId122"/>
    <p:sldId id="549" r:id="rId123"/>
    <p:sldId id="550" r:id="rId124"/>
    <p:sldId id="551" r:id="rId125"/>
    <p:sldId id="552" r:id="rId126"/>
  </p:sldIdLst>
  <p:sldSz cx="9144000" cy="6858000" type="screen4x3"/>
  <p:notesSz cx="9855200" cy="6718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7D"/>
    <a:srgbClr val="006666"/>
    <a:srgbClr val="A50021"/>
    <a:srgbClr val="DEE5A9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672"/>
  </p:normalViewPr>
  <p:slideViewPr>
    <p:cSldViewPr>
      <p:cViewPr varScale="1">
        <p:scale>
          <a:sx n="112" d="100"/>
          <a:sy n="112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1963" cy="334963"/>
          </a:xfrm>
          <a:prstGeom prst="rect">
            <a:avLst/>
          </a:prstGeom>
        </p:spPr>
        <p:txBody>
          <a:bodyPr vert="horz" lIns="90992" tIns="45496" rIns="90992" bIns="45496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1650" y="0"/>
            <a:ext cx="4271963" cy="334963"/>
          </a:xfrm>
          <a:prstGeom prst="rect">
            <a:avLst/>
          </a:prstGeom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071725-530E-B141-9AE9-E650176D9E8F}" type="datetimeFigureOut">
              <a:rPr lang="en-US"/>
              <a:pPr>
                <a:defRPr/>
              </a:pPr>
              <a:t>10/11/23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80163"/>
            <a:ext cx="4271963" cy="336550"/>
          </a:xfrm>
          <a:prstGeom prst="rect">
            <a:avLst/>
          </a:prstGeom>
        </p:spPr>
        <p:txBody>
          <a:bodyPr vert="horz" lIns="90992" tIns="45496" rIns="90992" bIns="45496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1650" y="6380163"/>
            <a:ext cx="4271963" cy="336550"/>
          </a:xfrm>
          <a:prstGeom prst="rect">
            <a:avLst/>
          </a:prstGeom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ABB102C-37FD-DB41-AF21-681AA56FF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205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1963" cy="334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1650" y="0"/>
            <a:ext cx="4271963" cy="334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03238"/>
            <a:ext cx="3359150" cy="2519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838" y="3190875"/>
            <a:ext cx="7883525" cy="302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80163"/>
            <a:ext cx="42719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1650" y="6380163"/>
            <a:ext cx="4271963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15BE0E2-F8F9-6F44-AB7A-8CAB6E017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3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3AE2211-C9F3-3D4F-B90D-73DA8AB9D58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16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acaf957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3acaf957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adapted from our Algorithms textbook: http://www.cs.princeton.edu/courses/archive/spring17/cos226/lectures/54RegularExpressions.pdf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28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1d831233f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1d831233f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adapted from our Algorithms textbook: http://www.cs.princeton.edu/courses/archive/spring17/cos226/lectures/54RegularExpressions.pdf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064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1d831233f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1d831233f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861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26d7c5b8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26d7c5b8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08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6A698E0-A9F6-F44C-9BAD-D38D5C6E99E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FFB27C03-94CB-AA43-B871-13D89BE5F272}" type="slidenum">
              <a:rPr lang="en-US" sz="1200">
                <a:latin typeface="Times" charset="0"/>
              </a:rPr>
              <a:pPr algn="r"/>
              <a:t>7</a:t>
            </a:fld>
            <a:endParaRPr lang="en-US" sz="1200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62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B910B26-9FA9-9445-BC33-88472F59D6BD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i="1">
                <a:ea typeface="MS PGothic" charset="0"/>
              </a:rPr>
              <a:t>(Consider the word static in C) </a:t>
            </a:r>
            <a:endParaRPr lang="tr-TR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2993EBB-EE84-764F-BF1F-742E1A4D9779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5583238" y="6383338"/>
            <a:ext cx="4271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92" tIns="45496" rIns="90992" bIns="45496" anchor="b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r"/>
            <a:fld id="{C634651D-D285-8348-8D85-3DD6AD404305}" type="slidenum">
              <a:rPr lang="en-US" sz="1200">
                <a:latin typeface="Times" charset="0"/>
              </a:rPr>
              <a:pPr algn="r"/>
              <a:t>9</a:t>
            </a:fld>
            <a:endParaRPr lang="en-US" sz="1200">
              <a:latin typeface="Times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3190875"/>
            <a:ext cx="7226300" cy="3022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s-MX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6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D267869-4822-8446-92E0-01D59A79C7C3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48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ECB1895-A48A-4E4A-9169-9EB9E1F8B683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1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F7CCE927-AEF3-6E48-83E3-157114B3186C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5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E197A54-01A1-B54E-AD30-68EAA77EDFD0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tr-TR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2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5BE0E2-F8F9-6F44-AB7A-8CAB6E01753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DAD0-14F0-4644-806C-A69A7C5EC6B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91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C89DC-196D-9042-A996-B19A450859D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87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907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419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92C06-1CDC-6C49-97D9-F29B10EE283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16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27" b="0" i="0">
                <a:solidFill>
                  <a:srgbClr val="3B3B3B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19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3050" y="346435"/>
            <a:ext cx="8229600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700"/>
              <a:buFont typeface="Helvetica Neue"/>
              <a:buNone/>
              <a:defRPr sz="2700" b="0">
                <a:solidFill>
                  <a:srgbClr val="BE071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 b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243000" y="1006833"/>
            <a:ext cx="8443800" cy="5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Helvetica Neue Light"/>
              <a:buChar char="●"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○"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■"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○"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■"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○"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■"/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881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F38F1-0157-4640-987C-003E5C58C76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B0C2C-4A96-7741-87C4-29B380AE349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5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782FF-F7D5-7A48-8E86-71B7CA9D2D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84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DC3E8-B9ED-CC4E-A8ED-366ADB07938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3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B214C-0854-8D43-AB07-3275826AC49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449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266C-1A74-A343-8881-448E4EA95B2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06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317B5-4ABF-CD46-A2CA-CD97A60A847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63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FB61E-E231-C244-9FFE-1DC03D71B51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169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74638"/>
            <a:ext cx="8763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7630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  <a:endParaRPr lang="tr-TR"/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0318A82-E83D-F84E-B9B5-88911B016B2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A5002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.middle.last@mail.site.org" TargetMode="External"/><Relationship Id="rId2" Type="http://schemas.openxmlformats.org/officeDocument/2006/relationships/hyperlink" Target="mailto:cs143@cs.stanford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arack.obama@whitehouse.gov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.middle.last@mail.site.org" TargetMode="External"/><Relationship Id="rId2" Type="http://schemas.openxmlformats.org/officeDocument/2006/relationships/hyperlink" Target="mailto:cs143@cs.stanford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arack.obama@whitehouse.gov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.middle.last@mail.site.org" TargetMode="External"/><Relationship Id="rId2" Type="http://schemas.openxmlformats.org/officeDocument/2006/relationships/hyperlink" Target="mailto:cs143@cs.stanford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arack.obama@whitehouse.gov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.middle.last@mail.site.org" TargetMode="External"/><Relationship Id="rId2" Type="http://schemas.openxmlformats.org/officeDocument/2006/relationships/hyperlink" Target="mailto:cs143@cs.stanford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arack.obama@whitehouse.gov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.middle.last@mail.site.org" TargetMode="External"/><Relationship Id="rId2" Type="http://schemas.openxmlformats.org/officeDocument/2006/relationships/hyperlink" Target="mailto:cs143@cs.stanford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arack.obama@whitehouse.gov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.middle.last@mail.site.org" TargetMode="External"/><Relationship Id="rId2" Type="http://schemas.openxmlformats.org/officeDocument/2006/relationships/hyperlink" Target="mailto:cs143@cs.stanford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arack.obama@whitehouse.gov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.middle.last@mail.site.org" TargetMode="External"/><Relationship Id="rId2" Type="http://schemas.openxmlformats.org/officeDocument/2006/relationships/hyperlink" Target="mailto:cs143@cs.stanford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arack.obama@whitehouse.gov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latin typeface="Arial" charset="0"/>
                <a:ea typeface="MS PGothic" charset="0"/>
              </a:rPr>
              <a:t>BBM 301 – </a:t>
            </a:r>
            <a:br>
              <a:rPr lang="en-US" sz="4400" dirty="0">
                <a:latin typeface="Arial" charset="0"/>
                <a:ea typeface="MS PGothic" charset="0"/>
              </a:rPr>
            </a:br>
            <a:r>
              <a:rPr lang="en-US" sz="4400" dirty="0">
                <a:latin typeface="Arial" charset="0"/>
                <a:ea typeface="MS PGothic" charset="0"/>
              </a:rPr>
              <a:t>Programming Languages</a:t>
            </a:r>
            <a:br>
              <a:rPr lang="en-US" sz="4400" dirty="0">
                <a:latin typeface="Arial" charset="0"/>
                <a:ea typeface="MS PGothic" charset="0"/>
              </a:rPr>
            </a:br>
            <a:r>
              <a:rPr lang="en-US" sz="3200" b="0" i="1" dirty="0">
                <a:latin typeface="Arial" charset="0"/>
                <a:ea typeface="MS PGothic" charset="0"/>
              </a:rPr>
              <a:t>Lecture 2</a:t>
            </a:r>
            <a:endParaRPr lang="en-US" sz="4400" b="0" i="1" dirty="0">
              <a:latin typeface="Arial" charset="0"/>
              <a:ea typeface="MS PGothic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Describing Syntax: Terminology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586288"/>
          </a:xfrm>
        </p:spPr>
        <p:txBody>
          <a:bodyPr/>
          <a:lstStyle/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A </a:t>
            </a:r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language</a:t>
            </a:r>
            <a:r>
              <a:rPr lang="en-US" b="0">
                <a:latin typeface="Arial" charset="0"/>
                <a:ea typeface="MS PGothic" charset="0"/>
              </a:rPr>
              <a:t> is a set of sentences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Natural languages: English, Turkish, …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Programming languages: C, Fortran, Java,…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Formal languages: a*b*, 0</a:t>
            </a:r>
            <a:r>
              <a:rPr lang="en-US" b="0" baseline="30000">
                <a:latin typeface="Arial" charset="0"/>
                <a:cs typeface="Arial" charset="0"/>
              </a:rPr>
              <a:t>n</a:t>
            </a:r>
            <a:r>
              <a:rPr lang="en-US" b="0">
                <a:latin typeface="Arial" charset="0"/>
                <a:cs typeface="Arial" charset="0"/>
              </a:rPr>
              <a:t>1</a:t>
            </a:r>
            <a:r>
              <a:rPr lang="en-US" b="0" baseline="30000">
                <a:latin typeface="Arial" charset="0"/>
                <a:cs typeface="Arial" charset="0"/>
              </a:rPr>
              <a:t>n</a:t>
            </a: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String of the language: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Sentences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Program statements</a:t>
            </a:r>
          </a:p>
          <a:p>
            <a:pPr lvl="1" eaLnBrk="1" hangingPunct="1"/>
            <a:r>
              <a:rPr lang="en-US" b="0">
                <a:latin typeface="Arial" charset="0"/>
                <a:cs typeface="Arial" charset="0"/>
              </a:rPr>
              <a:t>Words (aaaaabb, 000111) </a:t>
            </a:r>
          </a:p>
          <a:p>
            <a:pPr lvl="1" eaLnBrk="1" hangingPunct="1">
              <a:buFontTx/>
              <a:buNone/>
            </a:pPr>
            <a:endParaRPr lang="en-US" b="0" baseline="30000">
              <a:latin typeface="Arial" charset="0"/>
              <a:cs typeface="Arial" charset="0"/>
            </a:endParaRPr>
          </a:p>
        </p:txBody>
      </p:sp>
      <p:sp>
        <p:nvSpPr>
          <p:cNvPr id="440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415216D-D60D-2343-8720-3DE71F6EEE30}" type="slidenum">
              <a:rPr lang="tr-TR" sz="1400">
                <a:cs typeface="Arial" charset="0"/>
              </a:rPr>
              <a:pPr/>
              <a:t>10</a:t>
            </a:fld>
            <a:endParaRPr lang="tr-TR" sz="14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917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2BF277A-7B58-8548-AFD6-6FAC4B47DE70}" type="slidenum">
              <a:rPr lang="en-US" sz="1400">
                <a:cs typeface="Arial" charset="0"/>
              </a:rPr>
              <a:pPr/>
              <a:t>100</a:t>
            </a:fld>
            <a:endParaRPr lang="en-US" sz="1400">
              <a:cs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Examples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0" dirty="0">
                <a:ea typeface="+mn-ea"/>
              </a:rPr>
              <a:t>Real numbers, e.g., 0, 27, 2.10, .17</a:t>
            </a:r>
          </a:p>
          <a:p>
            <a:pPr marL="457200" lvl="1" indent="0" eaLnBrk="1" hangingPunct="1">
              <a:buNone/>
              <a:defRPr/>
            </a:pPr>
            <a:r>
              <a:rPr lang="en-US" dirty="0">
                <a:latin typeface="Courier New" charset="0"/>
              </a:rPr>
              <a:t>[0-9]*(\.)?[0-9]+</a:t>
            </a:r>
            <a:br>
              <a:rPr lang="en-US" dirty="0">
                <a:latin typeface="Courier New" charset="0"/>
              </a:rPr>
            </a:br>
            <a:endParaRPr lang="en-US" sz="1200" dirty="0">
              <a:latin typeface="Courier New" charset="0"/>
            </a:endParaRPr>
          </a:p>
          <a:p>
            <a:pPr marL="0" indent="0" eaLnBrk="1" hangingPunct="1">
              <a:buNone/>
              <a:defRPr/>
            </a:pPr>
            <a:r>
              <a:rPr lang="en-US" b="0" dirty="0">
                <a:ea typeface="+mn-ea"/>
              </a:rPr>
              <a:t>To include an optional preceding sign: </a:t>
            </a:r>
          </a:p>
          <a:p>
            <a:pPr marL="457200" lvl="1" indent="0" eaLnBrk="1" hangingPunct="1">
              <a:buNone/>
              <a:defRPr/>
            </a:pPr>
            <a:r>
              <a:rPr lang="en-US" dirty="0">
                <a:latin typeface="Courier New" charset="0"/>
              </a:rPr>
              <a:t>[+-]?[0-9]*(\.)?[0-9]+</a:t>
            </a:r>
            <a:br>
              <a:rPr lang="en-US" dirty="0">
                <a:latin typeface="Courier New" charset="0"/>
              </a:rPr>
            </a:br>
            <a:endParaRPr lang="en-US" sz="1200" dirty="0">
              <a:latin typeface="Courier New" charset="0"/>
            </a:endParaRPr>
          </a:p>
          <a:p>
            <a:pPr marL="0" indent="0" eaLnBrk="1" hangingPunct="1">
              <a:buNone/>
              <a:defRPr/>
            </a:pPr>
            <a:r>
              <a:rPr lang="en-US" b="0" dirty="0">
                <a:ea typeface="+mn-ea"/>
              </a:rPr>
              <a:t>Integer or floating point number</a:t>
            </a:r>
          </a:p>
          <a:p>
            <a:pPr marL="457200" lvl="1" indent="0" eaLnBrk="1" hangingPunct="1">
              <a:buNone/>
              <a:defRPr/>
            </a:pPr>
            <a:r>
              <a:rPr lang="en-US" dirty="0"/>
              <a:t> </a:t>
            </a:r>
            <a:r>
              <a:rPr lang="en-US" dirty="0">
                <a:latin typeface="Courier New" charset="0"/>
              </a:rPr>
              <a:t>[0-9]+(\.[0-9]+)?</a:t>
            </a:r>
            <a:br>
              <a:rPr lang="en-US" dirty="0">
                <a:latin typeface="Courier New" charset="0"/>
              </a:rPr>
            </a:br>
            <a:endParaRPr lang="en-US" sz="1200" dirty="0">
              <a:latin typeface="Courier New" charset="0"/>
            </a:endParaRPr>
          </a:p>
          <a:p>
            <a:pPr marL="0" indent="0" eaLnBrk="1" hangingPunct="1">
              <a:buNone/>
              <a:defRPr/>
            </a:pPr>
            <a:r>
              <a:rPr lang="en-US" b="0" dirty="0">
                <a:ea typeface="+mn-ea"/>
              </a:rPr>
              <a:t>Integer, floating point, or scientific notation. 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>
                <a:latin typeface="Courier New" charset="0"/>
              </a:rPr>
              <a:t>[+-]?[0-9]+(\.[0-9]+)?([</a:t>
            </a:r>
            <a:r>
              <a:rPr lang="en-US" sz="2400" dirty="0" err="1">
                <a:latin typeface="Courier New" charset="0"/>
              </a:rPr>
              <a:t>eE</a:t>
            </a:r>
            <a:r>
              <a:rPr lang="en-US" sz="2400" dirty="0">
                <a:latin typeface="Courier New" charset="0"/>
              </a:rPr>
              <a:t>][+-]?[0</a:t>
            </a:r>
            <a:r>
              <a:rPr lang="tr-TR" sz="2400" dirty="0">
                <a:latin typeface="Courier New" charset="0"/>
              </a:rPr>
              <a:t>-</a:t>
            </a:r>
            <a:r>
              <a:rPr lang="en-US" sz="2400" dirty="0">
                <a:latin typeface="Courier New" charset="0"/>
              </a:rPr>
              <a:t>9]+)?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Expanded Regex Syntax</a:t>
            </a:r>
            <a:endParaRPr dirty="0"/>
          </a:p>
        </p:txBody>
      </p:sp>
      <p:graphicFrame>
        <p:nvGraphicFramePr>
          <p:cNvPr id="233" name="Google Shape;233;p38"/>
          <p:cNvGraphicFramePr/>
          <p:nvPr>
            <p:extLst>
              <p:ext uri="{D42A27DB-BD31-4B8C-83A1-F6EECF244321}">
                <p14:modId xmlns:p14="http://schemas.microsoft.com/office/powerpoint/2010/main" val="2383236224"/>
              </p:ext>
            </p:extLst>
          </p:nvPr>
        </p:nvGraphicFramePr>
        <p:xfrm>
          <a:off x="609601" y="1021290"/>
          <a:ext cx="8153398" cy="4846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00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any character (except newline)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.U.U.U.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CUMULUS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JUGULUM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SUCCUBUS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TUMULTUOUS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character class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[A-Za-z][a-z]*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Capitalized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camelCase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4illegal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at least one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jo+hn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joooooohn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zero or one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joh?n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any other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repeated exactly {a} times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j[aeiou]{3}hn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jaoehn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jaeiouhn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repeated from a to b times: {a,b}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j[ou]{1,2}hn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juohn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jooohn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3198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More Regular Expression </a:t>
            </a:r>
            <a:r>
              <a:rPr lang="en" sz="3600" dirty="0"/>
              <a:t>Examples</a:t>
            </a:r>
            <a:endParaRPr dirty="0"/>
          </a:p>
        </p:txBody>
      </p:sp>
      <p:graphicFrame>
        <p:nvGraphicFramePr>
          <p:cNvPr id="239" name="Google Shape;239;p39"/>
          <p:cNvGraphicFramePr/>
          <p:nvPr>
            <p:extLst>
              <p:ext uri="{D42A27DB-BD31-4B8C-83A1-F6EECF244321}">
                <p14:modId xmlns:p14="http://schemas.microsoft.com/office/powerpoint/2010/main" val="3912748206"/>
              </p:ext>
            </p:extLst>
          </p:nvPr>
        </p:nvGraphicFramePr>
        <p:xfrm>
          <a:off x="152400" y="1571700"/>
          <a:ext cx="8991601" cy="2438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regex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matches</a:t>
                      </a:r>
                      <a:endParaRPr sz="1600"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does not match</a:t>
                      </a:r>
                      <a:endParaRPr sz="1600"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.*SPB.*</a:t>
                      </a:r>
                      <a:endParaRPr sz="1600" dirty="0"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RASPBERRY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CRISPBREAD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SUBSPACE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SUBSPECIES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[0-9]{3}-[0-9]{2}-[0-9]{4}</a:t>
                      </a:r>
                      <a:endParaRPr sz="1600"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231-41-5121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573-57-1821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231415121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57-3571821</a:t>
                      </a: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[a-z]+@([a-z]+\.)+(</a:t>
                      </a: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edu|com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600" dirty="0"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horse@pizza.com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horse@pizza.food.com</a:t>
                      </a: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frank_99@yahoo.com</a:t>
                      </a:r>
                      <a:endParaRPr sz="16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hug@cs</a:t>
                      </a:r>
                      <a:endParaRPr sz="160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911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3600"/>
              <a:t>Even More Regular Expression Syntax</a:t>
            </a:r>
            <a:endParaRPr sz="3600"/>
          </a:p>
        </p:txBody>
      </p:sp>
      <p:sp>
        <p:nvSpPr>
          <p:cNvPr id="293" name="Google Shape;293;p46"/>
          <p:cNvSpPr txBox="1">
            <a:spLocks noGrp="1"/>
          </p:cNvSpPr>
          <p:nvPr>
            <p:ph idx="1"/>
          </p:nvPr>
        </p:nvSpPr>
        <p:spPr>
          <a:xfrm>
            <a:off x="190500" y="4419600"/>
            <a:ext cx="8763000" cy="5059363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" sz="2000" b="0" dirty="0"/>
              <a:t>Suppose you want to match one of our special characters like . or [ or ] </a:t>
            </a:r>
            <a:endParaRPr sz="2000" b="0" dirty="0"/>
          </a:p>
          <a:p>
            <a:r>
              <a:rPr lang="en" sz="2000" b="0" dirty="0"/>
              <a:t>In these cases, you must “escape” the character using the backslash.</a:t>
            </a:r>
            <a:endParaRPr sz="2000" b="0" dirty="0"/>
          </a:p>
          <a:p>
            <a:pPr>
              <a:spcBef>
                <a:spcPts val="0"/>
              </a:spcBef>
            </a:pPr>
            <a:r>
              <a:rPr lang="en" sz="2000" b="0" dirty="0"/>
              <a:t>You can think of the backslash as meaning “take this next character literally”.</a:t>
            </a:r>
            <a:endParaRPr sz="2000" b="0" dirty="0"/>
          </a:p>
        </p:txBody>
      </p:sp>
      <p:graphicFrame>
        <p:nvGraphicFramePr>
          <p:cNvPr id="292" name="Google Shape;292;p46"/>
          <p:cNvGraphicFramePr/>
          <p:nvPr>
            <p:extLst>
              <p:ext uri="{D42A27DB-BD31-4B8C-83A1-F6EECF244321}">
                <p14:modId xmlns:p14="http://schemas.microsoft.com/office/powerpoint/2010/main" val="2362277393"/>
              </p:ext>
            </p:extLst>
          </p:nvPr>
        </p:nvGraphicFramePr>
        <p:xfrm>
          <a:off x="381000" y="1295400"/>
          <a:ext cx="8382000" cy="2651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built-in character classes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\w+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\d+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fawef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231231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person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423 people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character class negation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[^a-z]+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PEPPERS3982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17211!↑å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porch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CLAmS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escape character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cow\.com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cow.com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cowscom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8946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sz="3200" dirty="0"/>
              <a:t>Even More Regular Expression Features</a:t>
            </a:r>
            <a:endParaRPr sz="3200" dirty="0"/>
          </a:p>
        </p:txBody>
      </p:sp>
      <p:sp>
        <p:nvSpPr>
          <p:cNvPr id="323" name="Google Shape;323;p50"/>
          <p:cNvSpPr txBox="1">
            <a:spLocks noGrp="1"/>
          </p:cNvSpPr>
          <p:nvPr>
            <p:ph idx="1"/>
          </p:nvPr>
        </p:nvSpPr>
        <p:spPr>
          <a:xfrm>
            <a:off x="152400" y="4191000"/>
            <a:ext cx="8763000" cy="1935163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b="0" dirty="0"/>
              <a:t>A few additional common regex features are listed above.</a:t>
            </a:r>
            <a:endParaRPr sz="2400" b="0" dirty="0"/>
          </a:p>
          <a:p>
            <a:pPr>
              <a:spcBef>
                <a:spcPts val="0"/>
              </a:spcBef>
            </a:pPr>
            <a:r>
              <a:rPr lang="en" sz="2400" b="0" dirty="0"/>
              <a:t>There are even more out there!</a:t>
            </a:r>
            <a:endParaRPr sz="2400" b="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400" b="0" dirty="0"/>
          </a:p>
          <a:p>
            <a:pPr marL="0" indent="0">
              <a:buNone/>
            </a:pPr>
            <a:endParaRPr sz="2400" b="0" dirty="0"/>
          </a:p>
        </p:txBody>
      </p:sp>
      <p:graphicFrame>
        <p:nvGraphicFramePr>
          <p:cNvPr id="324" name="Google Shape;324;p50"/>
          <p:cNvGraphicFramePr/>
          <p:nvPr>
            <p:extLst>
              <p:ext uri="{D42A27DB-BD31-4B8C-83A1-F6EECF244321}">
                <p14:modId xmlns:p14="http://schemas.microsoft.com/office/powerpoint/2010/main" val="3154334431"/>
              </p:ext>
            </p:extLst>
          </p:nvPr>
        </p:nvGraphicFramePr>
        <p:xfrm>
          <a:off x="457200" y="990600"/>
          <a:ext cx="8229600" cy="26993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97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beginning of line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two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o ark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7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end of line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</a:t>
                      </a:r>
                      <a:r>
                        <a:rPr lang="en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o 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two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2376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04" dirty="0"/>
              <a:t>Challenges </a:t>
            </a:r>
            <a:r>
              <a:rPr sz="3990" spc="249" dirty="0"/>
              <a:t>in</a:t>
            </a:r>
            <a:r>
              <a:rPr sz="3990" spc="322" dirty="0"/>
              <a:t> </a:t>
            </a:r>
            <a:r>
              <a:rPr sz="3990" spc="422" dirty="0"/>
              <a:t>Scanning</a:t>
            </a:r>
            <a:endParaRPr sz="399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304800" y="1219200"/>
            <a:ext cx="8534400" cy="4214472"/>
          </a:xfrm>
          <a:prstGeom prst="rect">
            <a:avLst/>
          </a:prstGeom>
        </p:spPr>
        <p:txBody>
          <a:bodyPr vert="horz" wrap="square" lIns="0" tIns="124953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02497" marR="4607">
              <a:spcBef>
                <a:spcPts val="286"/>
              </a:spcBef>
              <a:spcAft>
                <a:spcPts val="1200"/>
              </a:spcAft>
            </a:pPr>
            <a:r>
              <a:rPr b="0" spc="326" dirty="0">
                <a:solidFill>
                  <a:srgbClr val="0000FF"/>
                </a:solidFill>
              </a:rPr>
              <a:t>How </a:t>
            </a:r>
            <a:r>
              <a:rPr b="0" spc="222" dirty="0">
                <a:solidFill>
                  <a:srgbClr val="0000FF"/>
                </a:solidFill>
              </a:rPr>
              <a:t>do </a:t>
            </a:r>
            <a:r>
              <a:rPr b="0" spc="268" dirty="0">
                <a:solidFill>
                  <a:srgbClr val="0000FF"/>
                </a:solidFill>
              </a:rPr>
              <a:t>we </a:t>
            </a:r>
            <a:r>
              <a:rPr b="0" spc="245" dirty="0">
                <a:solidFill>
                  <a:srgbClr val="0000FF"/>
                </a:solidFill>
              </a:rPr>
              <a:t>determine which </a:t>
            </a:r>
            <a:r>
              <a:rPr b="0" spc="263" dirty="0">
                <a:solidFill>
                  <a:srgbClr val="0000FF"/>
                </a:solidFill>
              </a:rPr>
              <a:t>lexemes are  </a:t>
            </a:r>
            <a:r>
              <a:rPr b="0" spc="249" dirty="0">
                <a:solidFill>
                  <a:srgbClr val="0000FF"/>
                </a:solidFill>
              </a:rPr>
              <a:t>associated </a:t>
            </a:r>
            <a:r>
              <a:rPr b="0" spc="199" dirty="0">
                <a:solidFill>
                  <a:srgbClr val="0000FF"/>
                </a:solidFill>
              </a:rPr>
              <a:t>with </a:t>
            </a:r>
            <a:r>
              <a:rPr b="0" spc="304" dirty="0">
                <a:solidFill>
                  <a:srgbClr val="0000FF"/>
                </a:solidFill>
              </a:rPr>
              <a:t>each</a:t>
            </a:r>
            <a:r>
              <a:rPr b="0" spc="385" dirty="0">
                <a:solidFill>
                  <a:srgbClr val="0000FF"/>
                </a:solidFill>
              </a:rPr>
              <a:t> </a:t>
            </a:r>
            <a:r>
              <a:rPr b="0" spc="245" dirty="0">
                <a:solidFill>
                  <a:srgbClr val="0000FF"/>
                </a:solidFill>
              </a:rPr>
              <a:t>token?</a:t>
            </a:r>
          </a:p>
          <a:p>
            <a:pPr marL="402497" marR="311518">
              <a:spcBef>
                <a:spcPts val="1288"/>
              </a:spcBef>
              <a:spcAft>
                <a:spcPts val="1200"/>
              </a:spcAft>
            </a:pPr>
            <a:r>
              <a:rPr b="0" spc="277" dirty="0"/>
              <a:t>When </a:t>
            </a:r>
            <a:r>
              <a:rPr b="0" spc="245" dirty="0"/>
              <a:t>there </a:t>
            </a:r>
            <a:r>
              <a:rPr b="0" spc="263" dirty="0"/>
              <a:t>are </a:t>
            </a:r>
            <a:r>
              <a:rPr b="0" spc="213" dirty="0"/>
              <a:t>multiple </a:t>
            </a:r>
            <a:r>
              <a:rPr b="0" spc="240" dirty="0"/>
              <a:t>ways </a:t>
            </a:r>
            <a:r>
              <a:rPr b="0" spc="268" dirty="0"/>
              <a:t>we </a:t>
            </a:r>
            <a:r>
              <a:rPr b="0" spc="236" dirty="0"/>
              <a:t>could  </a:t>
            </a:r>
            <a:r>
              <a:rPr b="0" spc="286" dirty="0"/>
              <a:t>scan </a:t>
            </a:r>
            <a:r>
              <a:rPr b="0" spc="245" dirty="0"/>
              <a:t>the </a:t>
            </a:r>
            <a:r>
              <a:rPr b="0" spc="227" dirty="0"/>
              <a:t>input, </a:t>
            </a:r>
            <a:r>
              <a:rPr b="0" spc="236" dirty="0"/>
              <a:t>how </a:t>
            </a:r>
            <a:r>
              <a:rPr b="0" spc="222" dirty="0"/>
              <a:t>do </a:t>
            </a:r>
            <a:r>
              <a:rPr b="0" spc="268" dirty="0"/>
              <a:t>we </a:t>
            </a:r>
            <a:r>
              <a:rPr b="0" spc="230" dirty="0"/>
              <a:t>know </a:t>
            </a:r>
            <a:r>
              <a:rPr b="0" spc="245" dirty="0"/>
              <a:t>which  </a:t>
            </a:r>
            <a:r>
              <a:rPr b="0" spc="249" dirty="0"/>
              <a:t>one </a:t>
            </a:r>
            <a:r>
              <a:rPr b="0" spc="195" dirty="0"/>
              <a:t>to</a:t>
            </a:r>
            <a:r>
              <a:rPr b="0" spc="304" dirty="0"/>
              <a:t> </a:t>
            </a:r>
            <a:r>
              <a:rPr b="0" spc="249" dirty="0"/>
              <a:t>pick?</a:t>
            </a:r>
          </a:p>
          <a:p>
            <a:pPr marL="402497" marR="1118814">
              <a:spcBef>
                <a:spcPts val="1288"/>
              </a:spcBef>
              <a:spcAft>
                <a:spcPts val="1200"/>
              </a:spcAft>
            </a:pPr>
            <a:r>
              <a:rPr b="0" spc="326" dirty="0"/>
              <a:t>How </a:t>
            </a:r>
            <a:r>
              <a:rPr b="0" spc="222" dirty="0"/>
              <a:t>do </a:t>
            </a:r>
            <a:r>
              <a:rPr b="0" spc="268" dirty="0"/>
              <a:t>we </a:t>
            </a:r>
            <a:r>
              <a:rPr b="0" spc="249" dirty="0"/>
              <a:t>address </a:t>
            </a:r>
            <a:r>
              <a:rPr b="0" spc="254" dirty="0"/>
              <a:t>these </a:t>
            </a:r>
            <a:r>
              <a:rPr b="0" spc="263" dirty="0"/>
              <a:t>concerns  </a:t>
            </a:r>
            <a:r>
              <a:rPr b="0" spc="218" dirty="0"/>
              <a:t>efficiently?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5" dirty="0"/>
              <a:t>Lexing</a:t>
            </a:r>
            <a:r>
              <a:rPr sz="3990" spc="345" dirty="0"/>
              <a:t> </a:t>
            </a:r>
            <a:r>
              <a:rPr sz="3990" spc="326" dirty="0"/>
              <a:t>Ambiguities</a:t>
            </a:r>
            <a:endParaRPr sz="3990" dirty="0"/>
          </a:p>
        </p:txBody>
      </p:sp>
      <p:sp>
        <p:nvSpPr>
          <p:cNvPr id="3" name="object 3"/>
          <p:cNvSpPr txBox="1"/>
          <p:nvPr/>
        </p:nvSpPr>
        <p:spPr>
          <a:xfrm>
            <a:off x="692133" y="1428606"/>
            <a:ext cx="2344734" cy="790339"/>
          </a:xfrm>
          <a:prstGeom prst="rect">
            <a:avLst/>
          </a:prstGeom>
        </p:spPr>
        <p:txBody>
          <a:bodyPr vert="horz" wrap="square" lIns="0" tIns="41459" rIns="0" bIns="0" rtlCol="0">
            <a:spAutoFit/>
          </a:bodyPr>
          <a:lstStyle/>
          <a:p>
            <a:pPr marL="11516" marR="4607">
              <a:lnSpc>
                <a:spcPts val="2875"/>
              </a:lnSpc>
              <a:spcBef>
                <a:spcPts val="326"/>
              </a:spcBef>
            </a:pP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T_For  </a:t>
            </a: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T_Identifier</a:t>
            </a:r>
            <a:endParaRPr sz="2539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4260" y="1428606"/>
            <a:ext cx="4279484" cy="7825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961"/>
              </a:lnSpc>
              <a:spcBef>
                <a:spcPts val="91"/>
              </a:spcBef>
            </a:pP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endParaRPr sz="2539">
              <a:latin typeface="Courier New"/>
              <a:cs typeface="Courier New"/>
            </a:endParaRPr>
          </a:p>
          <a:p>
            <a:pPr marL="11516">
              <a:lnSpc>
                <a:spcPts val="2961"/>
              </a:lnSpc>
            </a:pP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[A-Za-z_][A-Za-z0-9_]*</a:t>
            </a:r>
            <a:endParaRPr sz="253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5" dirty="0"/>
              <a:t>Lexing</a:t>
            </a:r>
            <a:r>
              <a:rPr sz="3990" spc="345" dirty="0"/>
              <a:t> </a:t>
            </a:r>
            <a:r>
              <a:rPr sz="3990" spc="326" dirty="0"/>
              <a:t>Ambiguities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692133" y="1428606"/>
            <a:ext cx="2344734" cy="790339"/>
          </a:xfrm>
          <a:prstGeom prst="rect">
            <a:avLst/>
          </a:prstGeom>
        </p:spPr>
        <p:txBody>
          <a:bodyPr vert="horz" wrap="square" lIns="0" tIns="41459" rIns="0" bIns="0" rtlCol="0">
            <a:spAutoFit/>
          </a:bodyPr>
          <a:lstStyle/>
          <a:p>
            <a:pPr marL="11516" marR="4607">
              <a:lnSpc>
                <a:spcPts val="2875"/>
              </a:lnSpc>
              <a:spcBef>
                <a:spcPts val="326"/>
              </a:spcBef>
            </a:pP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T_For  </a:t>
            </a: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T_Identifier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4260" y="1428606"/>
            <a:ext cx="4279484" cy="7825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961"/>
              </a:lnSpc>
              <a:spcBef>
                <a:spcPts val="91"/>
              </a:spcBef>
            </a:pP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endParaRPr sz="2539">
              <a:latin typeface="Courier New"/>
              <a:cs typeface="Courier New"/>
            </a:endParaRPr>
          </a:p>
          <a:p>
            <a:pPr marL="11516">
              <a:lnSpc>
                <a:spcPts val="2961"/>
              </a:lnSpc>
            </a:pP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[A-Za-z_][A-Za-z0-9_]*</a:t>
            </a:r>
            <a:endParaRPr sz="2539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09420" y="2490416"/>
          <a:ext cx="2487536" cy="621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5" dirty="0"/>
              <a:t>Lexing</a:t>
            </a:r>
            <a:r>
              <a:rPr sz="3990" spc="345" dirty="0"/>
              <a:t> </a:t>
            </a:r>
            <a:r>
              <a:rPr sz="3990" spc="326" dirty="0"/>
              <a:t>Ambiguities</a:t>
            </a:r>
            <a:endParaRPr sz="3990" dirty="0"/>
          </a:p>
        </p:txBody>
      </p:sp>
      <p:sp>
        <p:nvSpPr>
          <p:cNvPr id="3" name="object 3"/>
          <p:cNvSpPr txBox="1"/>
          <p:nvPr/>
        </p:nvSpPr>
        <p:spPr>
          <a:xfrm>
            <a:off x="692133" y="1428606"/>
            <a:ext cx="2344734" cy="790339"/>
          </a:xfrm>
          <a:prstGeom prst="rect">
            <a:avLst/>
          </a:prstGeom>
        </p:spPr>
        <p:txBody>
          <a:bodyPr vert="horz" wrap="square" lIns="0" tIns="41459" rIns="0" bIns="0" rtlCol="0">
            <a:spAutoFit/>
          </a:bodyPr>
          <a:lstStyle/>
          <a:p>
            <a:pPr marL="11516" marR="4607">
              <a:lnSpc>
                <a:spcPts val="2875"/>
              </a:lnSpc>
              <a:spcBef>
                <a:spcPts val="326"/>
              </a:spcBef>
            </a:pP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T_For  </a:t>
            </a: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T_Identifier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4260" y="1428606"/>
            <a:ext cx="4279484" cy="7825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961"/>
              </a:lnSpc>
              <a:spcBef>
                <a:spcPts val="91"/>
              </a:spcBef>
            </a:pP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endParaRPr sz="2539">
              <a:latin typeface="Courier New"/>
              <a:cs typeface="Courier New"/>
            </a:endParaRPr>
          </a:p>
          <a:p>
            <a:pPr marL="11516">
              <a:lnSpc>
                <a:spcPts val="2961"/>
              </a:lnSpc>
            </a:pP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[A-Za-z_][A-Za-z0-9_]*</a:t>
            </a:r>
            <a:endParaRPr sz="2539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09420" y="2490416"/>
          <a:ext cx="2487536" cy="621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1063" y="3319594"/>
          <a:ext cx="2902127" cy="310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7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7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7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249554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marL="249554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marL="249554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marL="249554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marL="249554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75073" y="3319594"/>
          <a:ext cx="621884" cy="2487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804252" y="3319594"/>
          <a:ext cx="2228418" cy="2487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7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4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45" dirty="0"/>
              <a:t>Conflict</a:t>
            </a:r>
            <a:r>
              <a:rPr sz="3990" spc="336" dirty="0"/>
              <a:t> </a:t>
            </a:r>
            <a:r>
              <a:rPr sz="3990" spc="308" dirty="0"/>
              <a:t>Resolution</a:t>
            </a:r>
            <a:endParaRPr sz="399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228600" y="1066800"/>
            <a:ext cx="8686800" cy="4570147"/>
          </a:xfrm>
          <a:prstGeom prst="rect">
            <a:avLst/>
          </a:prstGeom>
        </p:spPr>
        <p:txBody>
          <a:bodyPr vert="horz" wrap="square" lIns="0" tIns="124953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02497" marR="1174093">
              <a:lnSpc>
                <a:spcPts val="3381"/>
              </a:lnSpc>
              <a:spcBef>
                <a:spcPts val="600"/>
              </a:spcBef>
              <a:spcAft>
                <a:spcPts val="600"/>
              </a:spcAft>
            </a:pPr>
            <a:r>
              <a:rPr b="0" spc="277" dirty="0">
                <a:latin typeface="+mj-lt"/>
              </a:rPr>
              <a:t>Assume </a:t>
            </a:r>
            <a:r>
              <a:rPr b="0" spc="190" dirty="0">
                <a:latin typeface="+mj-lt"/>
              </a:rPr>
              <a:t>all </a:t>
            </a:r>
            <a:r>
              <a:rPr b="0" spc="230" dirty="0">
                <a:latin typeface="+mj-lt"/>
              </a:rPr>
              <a:t>tokens </a:t>
            </a:r>
            <a:r>
              <a:rPr b="0" spc="263" dirty="0">
                <a:latin typeface="+mj-lt"/>
              </a:rPr>
              <a:t>are </a:t>
            </a:r>
            <a:r>
              <a:rPr b="0" spc="230" dirty="0">
                <a:latin typeface="+mj-lt"/>
              </a:rPr>
              <a:t>specified </a:t>
            </a:r>
            <a:r>
              <a:rPr b="0" spc="272" dirty="0">
                <a:latin typeface="+mj-lt"/>
              </a:rPr>
              <a:t>as</a:t>
            </a:r>
            <a:r>
              <a:rPr lang="en-US" b="0" spc="272" dirty="0">
                <a:latin typeface="+mj-lt"/>
              </a:rPr>
              <a:t> </a:t>
            </a:r>
            <a:r>
              <a:rPr b="0" spc="258" dirty="0">
                <a:latin typeface="+mj-lt"/>
              </a:rPr>
              <a:t>regular</a:t>
            </a:r>
            <a:r>
              <a:rPr b="0" spc="277" dirty="0">
                <a:latin typeface="+mj-lt"/>
              </a:rPr>
              <a:t> </a:t>
            </a:r>
            <a:r>
              <a:rPr b="0" spc="236" dirty="0">
                <a:latin typeface="+mj-lt"/>
              </a:rPr>
              <a:t>expressions.</a:t>
            </a:r>
          </a:p>
          <a:p>
            <a:pPr marL="402497" marR="4607">
              <a:lnSpc>
                <a:spcPts val="4706"/>
              </a:lnSpc>
              <a:spcBef>
                <a:spcPts val="600"/>
              </a:spcBef>
              <a:spcAft>
                <a:spcPts val="600"/>
              </a:spcAft>
            </a:pPr>
            <a:r>
              <a:rPr b="0" spc="230" dirty="0">
                <a:latin typeface="+mj-lt"/>
              </a:rPr>
              <a:t>Algorithm: </a:t>
            </a:r>
            <a:r>
              <a:rPr b="0" spc="258" dirty="0">
                <a:solidFill>
                  <a:srgbClr val="0000FF"/>
                </a:solidFill>
                <a:latin typeface="+mj-lt"/>
                <a:cs typeface="Trebuchet MS"/>
              </a:rPr>
              <a:t>Left-to-right </a:t>
            </a:r>
            <a:r>
              <a:rPr b="0" spc="349" dirty="0">
                <a:solidFill>
                  <a:srgbClr val="0000FF"/>
                </a:solidFill>
                <a:latin typeface="+mj-lt"/>
                <a:cs typeface="Trebuchet MS"/>
              </a:rPr>
              <a:t>scan</a:t>
            </a:r>
            <a:r>
              <a:rPr b="0" spc="349" dirty="0">
                <a:latin typeface="+mj-lt"/>
              </a:rPr>
              <a:t>.</a:t>
            </a:r>
            <a:endParaRPr lang="en-US" b="0" spc="349" dirty="0">
              <a:latin typeface="+mj-lt"/>
            </a:endParaRPr>
          </a:p>
          <a:p>
            <a:pPr marL="402497" marR="4607">
              <a:lnSpc>
                <a:spcPts val="4706"/>
              </a:lnSpc>
              <a:spcBef>
                <a:spcPts val="600"/>
              </a:spcBef>
              <a:spcAft>
                <a:spcPts val="600"/>
              </a:spcAft>
            </a:pPr>
            <a:r>
              <a:rPr b="0" spc="245" dirty="0">
                <a:latin typeface="+mj-lt"/>
              </a:rPr>
              <a:t>Tiebreaking </a:t>
            </a:r>
            <a:r>
              <a:rPr b="0" spc="222" dirty="0">
                <a:latin typeface="+mj-lt"/>
              </a:rPr>
              <a:t>rule </a:t>
            </a:r>
            <a:r>
              <a:rPr b="0" spc="240" dirty="0">
                <a:latin typeface="+mj-lt"/>
              </a:rPr>
              <a:t>one: </a:t>
            </a:r>
            <a:r>
              <a:rPr b="0" spc="413" dirty="0">
                <a:solidFill>
                  <a:srgbClr val="0000FF"/>
                </a:solidFill>
                <a:latin typeface="+mj-lt"/>
                <a:cs typeface="Trebuchet MS"/>
              </a:rPr>
              <a:t>Maximal</a:t>
            </a:r>
            <a:r>
              <a:rPr b="0" spc="272" dirty="0">
                <a:solidFill>
                  <a:srgbClr val="0000FF"/>
                </a:solidFill>
                <a:latin typeface="+mj-lt"/>
                <a:cs typeface="Trebuchet MS"/>
              </a:rPr>
              <a:t> </a:t>
            </a:r>
            <a:r>
              <a:rPr b="0" spc="394" dirty="0">
                <a:solidFill>
                  <a:srgbClr val="0000FF"/>
                </a:solidFill>
                <a:latin typeface="+mj-lt"/>
                <a:cs typeface="Trebuchet MS"/>
              </a:rPr>
              <a:t>munch</a:t>
            </a:r>
            <a:r>
              <a:rPr b="0" spc="394" dirty="0">
                <a:latin typeface="+mj-lt"/>
              </a:rPr>
              <a:t>.</a:t>
            </a:r>
            <a:endParaRPr lang="en-US" b="0" spc="394" dirty="0">
              <a:latin typeface="+mj-lt"/>
            </a:endParaRPr>
          </a:p>
          <a:p>
            <a:pPr marL="802547" marR="4607" lvl="1">
              <a:lnSpc>
                <a:spcPts val="4706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0" spc="199" dirty="0">
                <a:solidFill>
                  <a:srgbClr val="3B3B3B"/>
                </a:solidFill>
                <a:latin typeface="+mj-lt"/>
                <a:cs typeface="Cambria"/>
              </a:rPr>
              <a:t>Always </a:t>
            </a:r>
            <a:r>
              <a:rPr lang="en-US" b="0" spc="249" dirty="0">
                <a:solidFill>
                  <a:srgbClr val="3B3B3B"/>
                </a:solidFill>
                <a:latin typeface="+mj-lt"/>
                <a:cs typeface="Cambria"/>
              </a:rPr>
              <a:t>match </a:t>
            </a:r>
            <a:r>
              <a:rPr lang="en-US" b="0" spc="218" dirty="0">
                <a:solidFill>
                  <a:srgbClr val="3B3B3B"/>
                </a:solidFill>
                <a:latin typeface="+mj-lt"/>
                <a:cs typeface="Cambria"/>
              </a:rPr>
              <a:t>the </a:t>
            </a:r>
            <a:r>
              <a:rPr lang="en-US" b="0" spc="213" dirty="0">
                <a:solidFill>
                  <a:srgbClr val="3B3B3B"/>
                </a:solidFill>
                <a:latin typeface="+mj-lt"/>
                <a:cs typeface="Cambria"/>
              </a:rPr>
              <a:t>longest </a:t>
            </a:r>
            <a:r>
              <a:rPr lang="en-US" b="0" spc="185" dirty="0">
                <a:solidFill>
                  <a:srgbClr val="3B3B3B"/>
                </a:solidFill>
                <a:latin typeface="+mj-lt"/>
                <a:cs typeface="Cambria"/>
              </a:rPr>
              <a:t>possible </a:t>
            </a:r>
            <a:r>
              <a:rPr lang="en-US" b="0" spc="181" dirty="0">
                <a:solidFill>
                  <a:srgbClr val="3B3B3B"/>
                </a:solidFill>
                <a:latin typeface="+mj-lt"/>
                <a:cs typeface="Cambria"/>
              </a:rPr>
              <a:t>prefix </a:t>
            </a:r>
            <a:r>
              <a:rPr lang="en-US" b="0" spc="168" dirty="0">
                <a:solidFill>
                  <a:srgbClr val="3B3B3B"/>
                </a:solidFill>
                <a:latin typeface="+mj-lt"/>
                <a:cs typeface="Cambria"/>
              </a:rPr>
              <a:t>of  </a:t>
            </a:r>
            <a:r>
              <a:rPr lang="en-US" b="0" spc="218" dirty="0">
                <a:solidFill>
                  <a:srgbClr val="3B3B3B"/>
                </a:solidFill>
                <a:latin typeface="+mj-lt"/>
                <a:cs typeface="Cambria"/>
              </a:rPr>
              <a:t>the remaining</a:t>
            </a:r>
            <a:r>
              <a:rPr lang="en-US" b="0" spc="254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en-US" b="0" spc="208" dirty="0">
                <a:solidFill>
                  <a:srgbClr val="3B3B3B"/>
                </a:solidFill>
                <a:latin typeface="+mj-lt"/>
                <a:cs typeface="Cambria"/>
              </a:rPr>
              <a:t>text.</a:t>
            </a:r>
            <a:endParaRPr lang="en-US" b="0" dirty="0">
              <a:latin typeface="+mj-lt"/>
              <a:cs typeface="Cambria"/>
            </a:endParaRPr>
          </a:p>
          <a:p>
            <a:pPr marL="402497" marR="4607">
              <a:lnSpc>
                <a:spcPts val="4706"/>
              </a:lnSpc>
              <a:spcBef>
                <a:spcPts val="600"/>
              </a:spcBef>
              <a:spcAft>
                <a:spcPts val="600"/>
              </a:spcAft>
            </a:pPr>
            <a:endParaRPr b="0" spc="394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Lexemes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0" dirty="0">
                <a:ea typeface="+mn-ea"/>
              </a:rPr>
              <a:t>A</a:t>
            </a:r>
            <a:r>
              <a:rPr lang="en-US" sz="2800" b="0" i="1" dirty="0">
                <a:ea typeface="+mn-ea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+mn-ea"/>
              </a:rPr>
              <a:t>lexeme</a:t>
            </a:r>
            <a:r>
              <a:rPr lang="en-US" sz="2800" b="0" i="1" dirty="0">
                <a:ea typeface="+mn-ea"/>
              </a:rPr>
              <a:t> </a:t>
            </a:r>
            <a:r>
              <a:rPr lang="en-US" sz="2800" b="0" dirty="0">
                <a:ea typeface="+mn-ea"/>
              </a:rPr>
              <a:t>is the lowest level syntactic unit of a language (e.g.,</a:t>
            </a:r>
            <a:r>
              <a:rPr lang="en-US" sz="2800" dirty="0">
                <a:ea typeface="+mn-ea"/>
              </a:rPr>
              <a:t> </a:t>
            </a:r>
            <a:r>
              <a:rPr lang="en-US" sz="2800" dirty="0">
                <a:latin typeface="Courier New" charset="0"/>
                <a:ea typeface="+mn-ea"/>
              </a:rPr>
              <a:t>*</a:t>
            </a:r>
            <a:r>
              <a:rPr lang="en-US" sz="2800" dirty="0">
                <a:ea typeface="+mn-ea"/>
              </a:rPr>
              <a:t>, </a:t>
            </a:r>
            <a:r>
              <a:rPr lang="en-US" sz="2800" dirty="0">
                <a:latin typeface="Courier New" charset="0"/>
                <a:ea typeface="+mn-ea"/>
              </a:rPr>
              <a:t>sum, begin</a:t>
            </a:r>
            <a:r>
              <a:rPr lang="en-US" sz="2800" b="0" dirty="0"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en-US" sz="2800" b="0" dirty="0">
                <a:ea typeface="+mn-ea"/>
              </a:rPr>
              <a:t>Lower level constructs are given not by the syntax but  by  lexical  specifications.</a:t>
            </a:r>
          </a:p>
          <a:p>
            <a:pPr eaLnBrk="1" hangingPunct="1">
              <a:defRPr/>
            </a:pPr>
            <a:r>
              <a:rPr lang="en-US" sz="2800" b="0" dirty="0">
                <a:ea typeface="+mn-ea"/>
              </a:rPr>
              <a:t>Examples: identifiers, constants, operators, special words.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latin typeface="Courier New" charset="0"/>
              </a:rPr>
              <a:t>total, </a:t>
            </a:r>
            <a:r>
              <a:rPr lang="en-US" sz="2400" dirty="0" err="1">
                <a:latin typeface="Courier New" charset="0"/>
              </a:rPr>
              <a:t>sum_of_products</a:t>
            </a:r>
            <a:r>
              <a:rPr lang="en-US" sz="2400" dirty="0">
                <a:latin typeface="Courier New" charset="0"/>
              </a:rPr>
              <a:t>, 1254, ++, ( :</a:t>
            </a:r>
          </a:p>
          <a:p>
            <a:pPr eaLnBrk="1" hangingPunct="1">
              <a:defRPr/>
            </a:pPr>
            <a:r>
              <a:rPr lang="en-US" sz="2800" b="0" dirty="0">
                <a:ea typeface="+mn-ea"/>
              </a:rPr>
              <a:t>So, a language is considered as </a:t>
            </a:r>
            <a:r>
              <a:rPr lang="en-US" sz="2800" dirty="0">
                <a:solidFill>
                  <a:srgbClr val="FF0000"/>
                </a:solidFill>
                <a:ea typeface="+mn-ea"/>
              </a:rPr>
              <a:t>a set of strings of lexemes</a:t>
            </a:r>
            <a:r>
              <a:rPr lang="en-US" sz="2800" b="0" dirty="0">
                <a:ea typeface="+mn-ea"/>
              </a:rPr>
              <a:t> rather than strings of chars.</a:t>
            </a:r>
          </a:p>
        </p:txBody>
      </p:sp>
      <p:sp>
        <p:nvSpPr>
          <p:cNvPr id="4608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CFAD6CA-F300-F94D-809F-3B9A1ED65354}" type="slidenum">
              <a:rPr lang="tr-TR" sz="1400">
                <a:cs typeface="Arial" charset="0"/>
              </a:rPr>
              <a:pPr/>
              <a:t>11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5" dirty="0"/>
              <a:t>Lexing</a:t>
            </a:r>
            <a:r>
              <a:rPr sz="3990" spc="345" dirty="0"/>
              <a:t> </a:t>
            </a:r>
            <a:r>
              <a:rPr sz="3990" spc="326" dirty="0"/>
              <a:t>Ambiguities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692133" y="1428606"/>
            <a:ext cx="2344734" cy="790339"/>
          </a:xfrm>
          <a:prstGeom prst="rect">
            <a:avLst/>
          </a:prstGeom>
        </p:spPr>
        <p:txBody>
          <a:bodyPr vert="horz" wrap="square" lIns="0" tIns="41459" rIns="0" bIns="0" rtlCol="0">
            <a:spAutoFit/>
          </a:bodyPr>
          <a:lstStyle/>
          <a:p>
            <a:pPr marL="11516" marR="4607">
              <a:lnSpc>
                <a:spcPts val="2875"/>
              </a:lnSpc>
              <a:spcBef>
                <a:spcPts val="326"/>
              </a:spcBef>
            </a:pP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T_For  </a:t>
            </a: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T_Identifier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4260" y="1428606"/>
            <a:ext cx="4279484" cy="7825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961"/>
              </a:lnSpc>
              <a:spcBef>
                <a:spcPts val="91"/>
              </a:spcBef>
            </a:pP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endParaRPr sz="2539">
              <a:latin typeface="Courier New"/>
              <a:cs typeface="Courier New"/>
            </a:endParaRPr>
          </a:p>
          <a:p>
            <a:pPr marL="11516">
              <a:lnSpc>
                <a:spcPts val="2961"/>
              </a:lnSpc>
            </a:pP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[A-Za-z_][A-Za-z0-9_]*</a:t>
            </a:r>
            <a:endParaRPr sz="2539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09420" y="2490416"/>
          <a:ext cx="2487536" cy="621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1063" y="3319595"/>
          <a:ext cx="2487536" cy="621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5" dirty="0"/>
              <a:t>Other</a:t>
            </a:r>
            <a:r>
              <a:rPr sz="3990" spc="336" dirty="0"/>
              <a:t> </a:t>
            </a:r>
            <a:r>
              <a:rPr sz="3990" spc="340" dirty="0"/>
              <a:t>Conflicts</a:t>
            </a:r>
            <a:endParaRPr sz="399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A4C31-42CF-122C-08C2-6D9F5746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object 3"/>
          <p:cNvSpPr txBox="1"/>
          <p:nvPr/>
        </p:nvSpPr>
        <p:spPr>
          <a:xfrm>
            <a:off x="692133" y="1429757"/>
            <a:ext cx="796933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539" spc="-1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Do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9670" y="1429757"/>
            <a:ext cx="411135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539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134" y="1794827"/>
            <a:ext cx="6765293" cy="7825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961"/>
              </a:lnSpc>
              <a:spcBef>
                <a:spcPts val="91"/>
              </a:spcBef>
              <a:tabLst>
                <a:tab pos="2498474" algn="l"/>
              </a:tabLst>
            </a:pP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T_Double	double</a:t>
            </a:r>
            <a:endParaRPr sz="2539">
              <a:latin typeface="Courier New"/>
              <a:cs typeface="Courier New"/>
            </a:endParaRPr>
          </a:p>
          <a:p>
            <a:pPr marL="11516">
              <a:lnSpc>
                <a:spcPts val="2961"/>
              </a:lnSpc>
            </a:pPr>
            <a:r>
              <a:rPr sz="2539" spc="-5" dirty="0">
                <a:solidFill>
                  <a:srgbClr val="00AD00"/>
                </a:solidFill>
                <a:latin typeface="Courier New"/>
                <a:cs typeface="Courier New"/>
              </a:rPr>
              <a:t>T_Identifier</a:t>
            </a:r>
            <a:r>
              <a:rPr sz="2539" spc="-286" dirty="0">
                <a:solidFill>
                  <a:srgbClr val="00AD00"/>
                </a:solidFill>
                <a:latin typeface="Courier New"/>
                <a:cs typeface="Courier New"/>
              </a:rPr>
              <a:t> </a:t>
            </a:r>
            <a:r>
              <a:rPr sz="2539" spc="-5" dirty="0">
                <a:solidFill>
                  <a:srgbClr val="00AD00"/>
                </a:solidFill>
                <a:latin typeface="Courier New"/>
                <a:cs typeface="Courier New"/>
              </a:rPr>
              <a:t>[A-Za-z_][A-Za-z0-9_]*</a:t>
            </a:r>
            <a:endParaRPr sz="253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5" dirty="0"/>
              <a:t>Other</a:t>
            </a:r>
            <a:r>
              <a:rPr sz="3990" spc="336" dirty="0"/>
              <a:t> </a:t>
            </a:r>
            <a:r>
              <a:rPr sz="3990" spc="340" dirty="0"/>
              <a:t>Conflicts</a:t>
            </a:r>
            <a:endParaRPr sz="399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1E9DF0-CACE-BEBA-4843-947D5000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object 3"/>
          <p:cNvSpPr txBox="1"/>
          <p:nvPr/>
        </p:nvSpPr>
        <p:spPr>
          <a:xfrm>
            <a:off x="692133" y="1429757"/>
            <a:ext cx="796933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539" spc="-1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Do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9670" y="1429757"/>
            <a:ext cx="411135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539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134" y="1794827"/>
            <a:ext cx="6765293" cy="7825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961"/>
              </a:lnSpc>
              <a:spcBef>
                <a:spcPts val="91"/>
              </a:spcBef>
              <a:tabLst>
                <a:tab pos="2498474" algn="l"/>
              </a:tabLst>
            </a:pP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T_Double	double</a:t>
            </a:r>
            <a:endParaRPr sz="2539">
              <a:latin typeface="Courier New"/>
              <a:cs typeface="Courier New"/>
            </a:endParaRPr>
          </a:p>
          <a:p>
            <a:pPr marL="11516">
              <a:lnSpc>
                <a:spcPts val="2961"/>
              </a:lnSpc>
            </a:pPr>
            <a:r>
              <a:rPr sz="2539" spc="-5" dirty="0">
                <a:solidFill>
                  <a:srgbClr val="00AD00"/>
                </a:solidFill>
                <a:latin typeface="Courier New"/>
                <a:cs typeface="Courier New"/>
              </a:rPr>
              <a:t>T_Identifier</a:t>
            </a:r>
            <a:r>
              <a:rPr sz="2539" spc="-286" dirty="0">
                <a:solidFill>
                  <a:srgbClr val="00AD00"/>
                </a:solidFill>
                <a:latin typeface="Courier New"/>
                <a:cs typeface="Courier New"/>
              </a:rPr>
              <a:t> </a:t>
            </a:r>
            <a:r>
              <a:rPr sz="2539" spc="-5" dirty="0">
                <a:solidFill>
                  <a:srgbClr val="00AD00"/>
                </a:solidFill>
                <a:latin typeface="Courier New"/>
                <a:cs typeface="Courier New"/>
              </a:rPr>
              <a:t>[A-Za-z_][A-Za-z0-9_]*</a:t>
            </a:r>
            <a:endParaRPr sz="2539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87536" y="2905005"/>
          <a:ext cx="3731304" cy="621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5" dirty="0"/>
              <a:t>Other</a:t>
            </a:r>
            <a:r>
              <a:rPr sz="3990" spc="336" dirty="0"/>
              <a:t> </a:t>
            </a:r>
            <a:r>
              <a:rPr sz="3990" spc="340" dirty="0"/>
              <a:t>Conflicts</a:t>
            </a:r>
            <a:endParaRPr sz="399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ACC0EB-703B-8CE8-1C9C-1ED300BD8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object 3"/>
          <p:cNvSpPr txBox="1"/>
          <p:nvPr/>
        </p:nvSpPr>
        <p:spPr>
          <a:xfrm>
            <a:off x="692133" y="1429757"/>
            <a:ext cx="796933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539" spc="-1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Do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9670" y="1429757"/>
            <a:ext cx="411135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539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134" y="1794827"/>
            <a:ext cx="6765293" cy="7825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961"/>
              </a:lnSpc>
              <a:spcBef>
                <a:spcPts val="91"/>
              </a:spcBef>
              <a:tabLst>
                <a:tab pos="2498474" algn="l"/>
              </a:tabLst>
            </a:pP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T_Double	double</a:t>
            </a:r>
            <a:endParaRPr sz="2539">
              <a:latin typeface="Courier New"/>
              <a:cs typeface="Courier New"/>
            </a:endParaRPr>
          </a:p>
          <a:p>
            <a:pPr marL="11516">
              <a:lnSpc>
                <a:spcPts val="2961"/>
              </a:lnSpc>
            </a:pPr>
            <a:r>
              <a:rPr sz="2539" spc="-5" dirty="0">
                <a:solidFill>
                  <a:srgbClr val="00AD00"/>
                </a:solidFill>
                <a:latin typeface="Courier New"/>
                <a:cs typeface="Courier New"/>
              </a:rPr>
              <a:t>T_Identifier</a:t>
            </a:r>
            <a:r>
              <a:rPr sz="2539" spc="-286" dirty="0">
                <a:solidFill>
                  <a:srgbClr val="00AD00"/>
                </a:solidFill>
                <a:latin typeface="Courier New"/>
                <a:cs typeface="Courier New"/>
              </a:rPr>
              <a:t> </a:t>
            </a:r>
            <a:r>
              <a:rPr sz="2539" spc="-5" dirty="0">
                <a:solidFill>
                  <a:srgbClr val="00AD00"/>
                </a:solidFill>
                <a:latin typeface="Courier New"/>
                <a:cs typeface="Courier New"/>
              </a:rPr>
              <a:t>[A-Za-z_][A-Za-z0-9_]*</a:t>
            </a:r>
            <a:endParaRPr sz="2539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87536" y="2905005"/>
          <a:ext cx="3731304" cy="621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87536" y="4148773"/>
          <a:ext cx="3731304" cy="124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AD00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AD00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AD00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AD00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A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AD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44" dirty="0"/>
              <a:t>More</a:t>
            </a:r>
            <a:r>
              <a:rPr sz="3990" spc="331" dirty="0"/>
              <a:t> </a:t>
            </a:r>
            <a:r>
              <a:rPr sz="3990" spc="336" dirty="0"/>
              <a:t>Tiebreaking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314915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0257"/>
            <a:ext cx="7143030" cy="2383428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226872">
              <a:lnSpc>
                <a:spcPts val="3381"/>
              </a:lnSpc>
              <a:spcBef>
                <a:spcPts val="286"/>
              </a:spcBef>
            </a:pPr>
            <a:r>
              <a:rPr sz="2902" spc="277" dirty="0">
                <a:solidFill>
                  <a:srgbClr val="3B3B3B"/>
                </a:solidFill>
                <a:latin typeface="Cambria"/>
                <a:cs typeface="Cambria"/>
              </a:rPr>
              <a:t>When </a:t>
            </a:r>
            <a:r>
              <a:rPr sz="2902" spc="204" dirty="0">
                <a:solidFill>
                  <a:srgbClr val="3B3B3B"/>
                </a:solidFill>
                <a:latin typeface="Cambria"/>
                <a:cs typeface="Cambria"/>
              </a:rPr>
              <a:t>two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expressions </a:t>
            </a:r>
            <a:r>
              <a:rPr sz="2902" spc="172" dirty="0">
                <a:solidFill>
                  <a:srgbClr val="3B3B3B"/>
                </a:solidFill>
                <a:latin typeface="Cambria"/>
                <a:cs typeface="Cambria"/>
              </a:rPr>
              <a:t>apply, 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choose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the one </a:t>
            </a:r>
            <a:r>
              <a:rPr sz="2902" spc="199" dirty="0">
                <a:solidFill>
                  <a:srgbClr val="3B3B3B"/>
                </a:solidFill>
                <a:latin typeface="Cambria"/>
                <a:cs typeface="Cambria"/>
              </a:rPr>
              <a:t>with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greater 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“priority.”</a:t>
            </a:r>
            <a:endParaRPr sz="2902" dirty="0">
              <a:latin typeface="Cambria"/>
              <a:cs typeface="Cambria"/>
            </a:endParaRPr>
          </a:p>
          <a:p>
            <a:pPr marL="11516" marR="4607">
              <a:lnSpc>
                <a:spcPts val="3419"/>
              </a:lnSpc>
              <a:spcBef>
                <a:spcPts val="1297"/>
              </a:spcBef>
              <a:tabLst>
                <a:tab pos="4487350" algn="l"/>
              </a:tabLst>
            </a:pPr>
            <a:r>
              <a:rPr sz="2902" spc="277" dirty="0">
                <a:solidFill>
                  <a:srgbClr val="3B3B3B"/>
                </a:solidFill>
                <a:latin typeface="Cambria"/>
                <a:cs typeface="Cambria"/>
              </a:rPr>
              <a:t>Simple</a:t>
            </a:r>
            <a:r>
              <a:rPr sz="2902" spc="29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172" dirty="0">
                <a:solidFill>
                  <a:srgbClr val="3B3B3B"/>
                </a:solidFill>
                <a:latin typeface="Cambria"/>
                <a:cs typeface="Cambria"/>
              </a:rPr>
              <a:t>priority</a:t>
            </a:r>
            <a:r>
              <a:rPr sz="2902" spc="29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system:	</a:t>
            </a:r>
            <a:r>
              <a:rPr sz="2902" b="1" spc="317" dirty="0">
                <a:solidFill>
                  <a:srgbClr val="0000FF"/>
                </a:solidFill>
                <a:latin typeface="Trebuchet MS"/>
                <a:cs typeface="Trebuchet MS"/>
              </a:rPr>
              <a:t>pick </a:t>
            </a:r>
            <a:r>
              <a:rPr sz="2902" b="1" spc="245" dirty="0">
                <a:solidFill>
                  <a:srgbClr val="0000FF"/>
                </a:solidFill>
                <a:latin typeface="Trebuchet MS"/>
                <a:cs typeface="Trebuchet MS"/>
              </a:rPr>
              <a:t>the</a:t>
            </a:r>
            <a:r>
              <a:rPr sz="2902" b="1" spc="-1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902" b="1" spc="272" dirty="0">
                <a:solidFill>
                  <a:srgbClr val="0000FF"/>
                </a:solidFill>
                <a:latin typeface="Trebuchet MS"/>
                <a:cs typeface="Trebuchet MS"/>
              </a:rPr>
              <a:t>rule  that </a:t>
            </a:r>
            <a:r>
              <a:rPr sz="2902" b="1" spc="313" dirty="0">
                <a:solidFill>
                  <a:srgbClr val="0000FF"/>
                </a:solidFill>
                <a:latin typeface="Trebuchet MS"/>
                <a:cs typeface="Trebuchet MS"/>
              </a:rPr>
              <a:t>was </a:t>
            </a:r>
            <a:r>
              <a:rPr sz="2902" b="1" spc="263" dirty="0">
                <a:solidFill>
                  <a:srgbClr val="0000FF"/>
                </a:solidFill>
                <a:latin typeface="Trebuchet MS"/>
                <a:cs typeface="Trebuchet MS"/>
              </a:rPr>
              <a:t>defined</a:t>
            </a:r>
            <a:r>
              <a:rPr sz="2902" b="1" spc="-199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902" b="1" spc="199" dirty="0">
                <a:solidFill>
                  <a:srgbClr val="0000FF"/>
                </a:solidFill>
                <a:latin typeface="Trebuchet MS"/>
                <a:cs typeface="Trebuchet MS"/>
              </a:rPr>
              <a:t>first.</a:t>
            </a:r>
            <a:endParaRPr sz="2902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5" dirty="0"/>
              <a:t>Other</a:t>
            </a:r>
            <a:r>
              <a:rPr sz="3990" spc="336" dirty="0"/>
              <a:t> </a:t>
            </a:r>
            <a:r>
              <a:rPr sz="3990" spc="340" dirty="0"/>
              <a:t>Conflicts</a:t>
            </a:r>
            <a:endParaRPr sz="399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D070FB-2B92-E2C1-90D0-8D17F4F2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object 3"/>
          <p:cNvSpPr txBox="1"/>
          <p:nvPr/>
        </p:nvSpPr>
        <p:spPr>
          <a:xfrm>
            <a:off x="692133" y="1429757"/>
            <a:ext cx="796933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539" spc="-1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Do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9670" y="1429757"/>
            <a:ext cx="411135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539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134" y="1794827"/>
            <a:ext cx="6765293" cy="7825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961"/>
              </a:lnSpc>
              <a:spcBef>
                <a:spcPts val="91"/>
              </a:spcBef>
              <a:tabLst>
                <a:tab pos="2498474" algn="l"/>
              </a:tabLst>
            </a:pP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T_Double	double</a:t>
            </a:r>
            <a:endParaRPr sz="2539">
              <a:latin typeface="Courier New"/>
              <a:cs typeface="Courier New"/>
            </a:endParaRPr>
          </a:p>
          <a:p>
            <a:pPr marL="11516">
              <a:lnSpc>
                <a:spcPts val="2961"/>
              </a:lnSpc>
            </a:pPr>
            <a:r>
              <a:rPr sz="2539" spc="-5" dirty="0">
                <a:solidFill>
                  <a:srgbClr val="00AD00"/>
                </a:solidFill>
                <a:latin typeface="Courier New"/>
                <a:cs typeface="Courier New"/>
              </a:rPr>
              <a:t>T_Identifier</a:t>
            </a:r>
            <a:r>
              <a:rPr sz="2539" spc="-286" dirty="0">
                <a:solidFill>
                  <a:srgbClr val="00AD00"/>
                </a:solidFill>
                <a:latin typeface="Courier New"/>
                <a:cs typeface="Courier New"/>
              </a:rPr>
              <a:t> </a:t>
            </a:r>
            <a:r>
              <a:rPr sz="2539" spc="-5" dirty="0">
                <a:solidFill>
                  <a:srgbClr val="00AD00"/>
                </a:solidFill>
                <a:latin typeface="Courier New"/>
                <a:cs typeface="Courier New"/>
              </a:rPr>
              <a:t>[A-Za-z_][A-Za-z0-9_]*</a:t>
            </a:r>
            <a:endParaRPr sz="2539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87536" y="2905005"/>
          <a:ext cx="3731304" cy="621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87536" y="4148773"/>
          <a:ext cx="3731304" cy="621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3342" y="1453942"/>
            <a:ext cx="7048020" cy="787720"/>
          </a:xfrm>
          <a:custGeom>
            <a:avLst/>
            <a:gdLst/>
            <a:ahLst/>
            <a:cxnLst/>
            <a:rect l="l" t="t" r="r" b="b"/>
            <a:pathLst>
              <a:path w="7772400" h="868680">
                <a:moveTo>
                  <a:pt x="7772400" y="0"/>
                </a:moveTo>
                <a:lnTo>
                  <a:pt x="0" y="0"/>
                </a:lnTo>
                <a:lnTo>
                  <a:pt x="0" y="868679"/>
                </a:lnTo>
                <a:lnTo>
                  <a:pt x="7772400" y="86867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5" dirty="0"/>
              <a:t>Other</a:t>
            </a:r>
            <a:r>
              <a:rPr sz="3990" spc="336" dirty="0"/>
              <a:t> </a:t>
            </a:r>
            <a:r>
              <a:rPr sz="3990" spc="340" dirty="0"/>
              <a:t>Conflicts</a:t>
            </a:r>
            <a:endParaRPr sz="399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31B6A5-F54A-8189-E23C-7ED633A3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object 4"/>
          <p:cNvSpPr txBox="1"/>
          <p:nvPr/>
        </p:nvSpPr>
        <p:spPr>
          <a:xfrm>
            <a:off x="703649" y="1429757"/>
            <a:ext cx="1559892" cy="790339"/>
          </a:xfrm>
          <a:prstGeom prst="rect">
            <a:avLst/>
          </a:prstGeom>
        </p:spPr>
        <p:txBody>
          <a:bodyPr vert="horz" wrap="square" lIns="0" tIns="41459" rIns="0" bIns="0" rtlCol="0">
            <a:spAutoFit/>
          </a:bodyPr>
          <a:lstStyle/>
          <a:p>
            <a:pPr marR="4607">
              <a:lnSpc>
                <a:spcPts val="2875"/>
              </a:lnSpc>
              <a:spcBef>
                <a:spcPts val="326"/>
              </a:spcBef>
            </a:pPr>
            <a:r>
              <a:rPr sz="2539" spc="-5" dirty="0">
                <a:solidFill>
                  <a:srgbClr val="FF0000"/>
                </a:solidFill>
                <a:latin typeface="Courier New"/>
                <a:cs typeface="Courier New"/>
              </a:rPr>
              <a:t>T_Do  </a:t>
            </a:r>
            <a:r>
              <a:rPr sz="2539" spc="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2539" spc="-14" dirty="0">
                <a:solidFill>
                  <a:srgbClr val="0000FF"/>
                </a:solidFill>
                <a:latin typeface="Courier New"/>
                <a:cs typeface="Courier New"/>
              </a:rPr>
              <a:t>_</a:t>
            </a: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2539" spc="5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2539" spc="-14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39" spc="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2539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1187" y="1429757"/>
            <a:ext cx="1171791" cy="790339"/>
          </a:xfrm>
          <a:prstGeom prst="rect">
            <a:avLst/>
          </a:prstGeom>
        </p:spPr>
        <p:txBody>
          <a:bodyPr vert="horz" wrap="square" lIns="0" tIns="41459" rIns="0" bIns="0" rtlCol="0">
            <a:spAutoFit/>
          </a:bodyPr>
          <a:lstStyle/>
          <a:p>
            <a:pPr marR="4607">
              <a:lnSpc>
                <a:spcPts val="2875"/>
              </a:lnSpc>
              <a:spcBef>
                <a:spcPts val="326"/>
              </a:spcBef>
            </a:pPr>
            <a:r>
              <a:rPr sz="2539" dirty="0">
                <a:solidFill>
                  <a:srgbClr val="FF0000"/>
                </a:solidFill>
                <a:latin typeface="Courier New"/>
                <a:cs typeface="Courier New"/>
              </a:rPr>
              <a:t>do  </a:t>
            </a:r>
            <a:r>
              <a:rPr sz="2539" spc="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2539" spc="-14" dirty="0">
                <a:solidFill>
                  <a:srgbClr val="0000FF"/>
                </a:solidFill>
                <a:latin typeface="Courier New"/>
                <a:cs typeface="Courier New"/>
              </a:rPr>
              <a:t>o</a:t>
            </a:r>
            <a:r>
              <a:rPr sz="2539" spc="-5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2539" spc="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2539" spc="-14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2539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endParaRPr sz="2539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134" y="2159895"/>
            <a:ext cx="6765293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-5" dirty="0">
                <a:solidFill>
                  <a:srgbClr val="00AD00"/>
                </a:solidFill>
                <a:latin typeface="Courier New"/>
                <a:cs typeface="Courier New"/>
              </a:rPr>
              <a:t>T_Identifier</a:t>
            </a:r>
            <a:r>
              <a:rPr sz="2539" spc="-286" dirty="0">
                <a:solidFill>
                  <a:srgbClr val="00AD00"/>
                </a:solidFill>
                <a:latin typeface="Courier New"/>
                <a:cs typeface="Courier New"/>
              </a:rPr>
              <a:t> </a:t>
            </a:r>
            <a:r>
              <a:rPr sz="2539" spc="-5" dirty="0">
                <a:solidFill>
                  <a:srgbClr val="00AD00"/>
                </a:solidFill>
                <a:latin typeface="Courier New"/>
                <a:cs typeface="Courier New"/>
              </a:rPr>
              <a:t>[A-Za-z_][A-Za-z0-9_]*</a:t>
            </a:r>
            <a:endParaRPr sz="2539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87536" y="2905005"/>
          <a:ext cx="3731304" cy="621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87536" y="4148773"/>
          <a:ext cx="3731304" cy="621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marL="201930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ts val="5060"/>
                        </a:lnSpc>
                      </a:pPr>
                      <a:r>
                        <a:rPr sz="4000" dirty="0">
                          <a:solidFill>
                            <a:srgbClr val="3B3B3B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4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099844" y="3673148"/>
            <a:ext cx="1553559" cy="142759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algn="ctr">
              <a:lnSpc>
                <a:spcPct val="134600"/>
              </a:lnSpc>
              <a:spcBef>
                <a:spcPts val="91"/>
              </a:spcBef>
              <a:tabLst>
                <a:tab pos="752018" algn="l"/>
                <a:tab pos="786567" algn="l"/>
              </a:tabLst>
            </a:pPr>
            <a:r>
              <a:rPr sz="2358" spc="-154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358" spc="9" dirty="0">
                <a:solidFill>
                  <a:srgbClr val="FF0000"/>
                </a:solidFill>
                <a:latin typeface="Arial"/>
                <a:cs typeface="Arial"/>
              </a:rPr>
              <a:t>hy</a:t>
            </a:r>
            <a:r>
              <a:rPr sz="2358" dirty="0">
                <a:solidFill>
                  <a:srgbClr val="FF0000"/>
                </a:solidFill>
                <a:latin typeface="Arial"/>
                <a:cs typeface="Arial"/>
              </a:rPr>
              <a:t>		</a:t>
            </a:r>
            <a:r>
              <a:rPr sz="2358" spc="313" dirty="0">
                <a:solidFill>
                  <a:srgbClr val="FF0000"/>
                </a:solidFill>
                <a:latin typeface="Arial"/>
                <a:cs typeface="Arial"/>
              </a:rPr>
              <a:t>isn'</a:t>
            </a:r>
            <a:r>
              <a:rPr sz="2358" spc="567" dirty="0">
                <a:solidFill>
                  <a:srgbClr val="FF0000"/>
                </a:solidFill>
                <a:latin typeface="Arial"/>
                <a:cs typeface="Arial"/>
              </a:rPr>
              <a:t>t  </a:t>
            </a:r>
            <a:r>
              <a:rPr sz="2358" spc="159" dirty="0">
                <a:solidFill>
                  <a:srgbClr val="FF0000"/>
                </a:solidFill>
                <a:latin typeface="Arial"/>
                <a:cs typeface="Arial"/>
              </a:rPr>
              <a:t>this	</a:t>
            </a:r>
            <a:r>
              <a:rPr sz="2358" spc="-5" dirty="0">
                <a:solidFill>
                  <a:srgbClr val="FF0000"/>
                </a:solidFill>
                <a:latin typeface="Arial"/>
                <a:cs typeface="Arial"/>
              </a:rPr>
              <a:t>a   </a:t>
            </a:r>
            <a:r>
              <a:rPr sz="2358" spc="208" dirty="0">
                <a:solidFill>
                  <a:srgbClr val="FF0000"/>
                </a:solidFill>
                <a:latin typeface="Arial"/>
                <a:cs typeface="Arial"/>
              </a:rPr>
              <a:t>problem?</a:t>
            </a:r>
            <a:endParaRPr sz="2358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81613" y="1956056"/>
            <a:ext cx="95586" cy="1778128"/>
          </a:xfrm>
          <a:custGeom>
            <a:avLst/>
            <a:gdLst/>
            <a:ahLst/>
            <a:cxnLst/>
            <a:rect l="l" t="t" r="r" b="b"/>
            <a:pathLst>
              <a:path w="105409" h="1960879">
                <a:moveTo>
                  <a:pt x="105409" y="1960879"/>
                </a:moveTo>
                <a:lnTo>
                  <a:pt x="105339" y="1856284"/>
                </a:lnTo>
                <a:lnTo>
                  <a:pt x="105129" y="1755792"/>
                </a:lnTo>
                <a:lnTo>
                  <a:pt x="104779" y="1659300"/>
                </a:lnTo>
                <a:lnTo>
                  <a:pt x="104289" y="1566710"/>
                </a:lnTo>
                <a:lnTo>
                  <a:pt x="103659" y="1477920"/>
                </a:lnTo>
                <a:lnTo>
                  <a:pt x="102889" y="1392828"/>
                </a:lnTo>
                <a:lnTo>
                  <a:pt x="101980" y="1311335"/>
                </a:lnTo>
                <a:lnTo>
                  <a:pt x="100932" y="1233339"/>
                </a:lnTo>
                <a:lnTo>
                  <a:pt x="99744" y="1158740"/>
                </a:lnTo>
                <a:lnTo>
                  <a:pt x="98417" y="1087437"/>
                </a:lnTo>
                <a:lnTo>
                  <a:pt x="96951" y="1019328"/>
                </a:lnTo>
                <a:lnTo>
                  <a:pt x="95347" y="954313"/>
                </a:lnTo>
                <a:lnTo>
                  <a:pt x="93603" y="892292"/>
                </a:lnTo>
                <a:lnTo>
                  <a:pt x="91721" y="833163"/>
                </a:lnTo>
                <a:lnTo>
                  <a:pt x="89701" y="776826"/>
                </a:lnTo>
                <a:lnTo>
                  <a:pt x="87542" y="723179"/>
                </a:lnTo>
                <a:lnTo>
                  <a:pt x="85245" y="672122"/>
                </a:lnTo>
                <a:lnTo>
                  <a:pt x="82810" y="623554"/>
                </a:lnTo>
                <a:lnTo>
                  <a:pt x="80237" y="577374"/>
                </a:lnTo>
                <a:lnTo>
                  <a:pt x="77526" y="533482"/>
                </a:lnTo>
                <a:lnTo>
                  <a:pt x="74677" y="491776"/>
                </a:lnTo>
                <a:lnTo>
                  <a:pt x="71691" y="452155"/>
                </a:lnTo>
                <a:lnTo>
                  <a:pt x="65306" y="378768"/>
                </a:lnTo>
                <a:lnTo>
                  <a:pt x="58372" y="312514"/>
                </a:lnTo>
                <a:lnTo>
                  <a:pt x="50891" y="252585"/>
                </a:lnTo>
                <a:lnTo>
                  <a:pt x="42863" y="198175"/>
                </a:lnTo>
                <a:lnTo>
                  <a:pt x="34290" y="148478"/>
                </a:lnTo>
                <a:lnTo>
                  <a:pt x="25171" y="102686"/>
                </a:lnTo>
                <a:lnTo>
                  <a:pt x="15509" y="59993"/>
                </a:lnTo>
                <a:lnTo>
                  <a:pt x="5305" y="19592"/>
                </a:lnTo>
                <a:lnTo>
                  <a:pt x="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1362" y="1847801"/>
            <a:ext cx="119770" cy="150864"/>
          </a:xfrm>
          <a:custGeom>
            <a:avLst/>
            <a:gdLst/>
            <a:ahLst/>
            <a:cxnLst/>
            <a:rect l="l" t="t" r="r" b="b"/>
            <a:pathLst>
              <a:path w="132079" h="166369">
                <a:moveTo>
                  <a:pt x="0" y="0"/>
                </a:moveTo>
                <a:lnTo>
                  <a:pt x="40639" y="166370"/>
                </a:lnTo>
                <a:lnTo>
                  <a:pt x="132079" y="1079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67" dirty="0"/>
              <a:t>One </a:t>
            </a:r>
            <a:r>
              <a:rPr sz="3990" spc="376" dirty="0"/>
              <a:t>Last</a:t>
            </a:r>
            <a:r>
              <a:rPr sz="3990" spc="258" dirty="0"/>
              <a:t> </a:t>
            </a:r>
            <a:r>
              <a:rPr sz="3990" spc="367" dirty="0"/>
              <a:t>Detail...</a:t>
            </a:r>
            <a:endParaRPr sz="399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3376D4-B3B4-D0EE-E85D-706DD0F41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059363"/>
          </a:xfrm>
        </p:spPr>
        <p:txBody>
          <a:bodyPr/>
          <a:lstStyle/>
          <a:p>
            <a:pPr marL="11516" marR="932249">
              <a:lnSpc>
                <a:spcPts val="3381"/>
              </a:lnSpc>
              <a:spcBef>
                <a:spcPts val="286"/>
              </a:spcBef>
              <a:tabLst>
                <a:tab pos="4288117" algn="l"/>
              </a:tabLst>
            </a:pPr>
            <a:r>
              <a:rPr lang="en-US" sz="3200" b="0" spc="181" dirty="0">
                <a:solidFill>
                  <a:srgbClr val="3B3B3B"/>
                </a:solidFill>
                <a:latin typeface="+mj-lt"/>
                <a:cs typeface="Cambria"/>
              </a:rPr>
              <a:t>We </a:t>
            </a:r>
            <a:r>
              <a:rPr lang="en-US" sz="3200" b="0" spc="227" dirty="0">
                <a:solidFill>
                  <a:srgbClr val="3B3B3B"/>
                </a:solidFill>
                <a:latin typeface="+mj-lt"/>
                <a:cs typeface="Cambria"/>
              </a:rPr>
              <a:t>know </a:t>
            </a:r>
            <a:r>
              <a:rPr lang="en-US" sz="3200" b="0" spc="245" dirty="0">
                <a:solidFill>
                  <a:srgbClr val="3B3B3B"/>
                </a:solidFill>
                <a:latin typeface="+mj-lt"/>
                <a:cs typeface="Cambria"/>
              </a:rPr>
              <a:t>what </a:t>
            </a:r>
            <a:r>
              <a:rPr lang="en-US" sz="3200" b="0" spc="195" dirty="0">
                <a:solidFill>
                  <a:srgbClr val="3B3B3B"/>
                </a:solidFill>
                <a:latin typeface="+mj-lt"/>
                <a:cs typeface="Cambria"/>
              </a:rPr>
              <a:t>to</a:t>
            </a:r>
            <a:r>
              <a:rPr lang="en-US" b="0" spc="508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en-US" sz="3200" b="0" spc="222" dirty="0">
                <a:solidFill>
                  <a:srgbClr val="3B3B3B"/>
                </a:solidFill>
                <a:latin typeface="+mj-lt"/>
                <a:cs typeface="Cambria"/>
              </a:rPr>
              <a:t>do</a:t>
            </a:r>
            <a:r>
              <a:rPr lang="en-US" sz="3200" b="0" spc="290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en-US" sz="3200" b="0" spc="154" dirty="0">
                <a:solidFill>
                  <a:srgbClr val="3B3B3B"/>
                </a:solidFill>
                <a:latin typeface="+mj-lt"/>
                <a:cs typeface="Cambria"/>
              </a:rPr>
              <a:t>if </a:t>
            </a:r>
            <a:r>
              <a:rPr lang="en-US" sz="3200" b="0" i="1" spc="163" dirty="0">
                <a:solidFill>
                  <a:srgbClr val="3B3B3B"/>
                </a:solidFill>
                <a:latin typeface="+mj-lt"/>
                <a:cs typeface="Georgia"/>
              </a:rPr>
              <a:t>multiple </a:t>
            </a:r>
            <a:r>
              <a:rPr lang="en-US" sz="3200" b="0" spc="227" dirty="0">
                <a:solidFill>
                  <a:srgbClr val="3B3B3B"/>
                </a:solidFill>
                <a:latin typeface="+mj-lt"/>
                <a:cs typeface="Cambria"/>
              </a:rPr>
              <a:t>rules </a:t>
            </a:r>
            <a:r>
              <a:rPr lang="en-US" sz="3200" b="0" spc="290" dirty="0">
                <a:solidFill>
                  <a:srgbClr val="3B3B3B"/>
                </a:solidFill>
                <a:latin typeface="+mj-lt"/>
                <a:cs typeface="Cambria"/>
              </a:rPr>
              <a:t>match.</a:t>
            </a:r>
            <a:endParaRPr lang="en-US" sz="3200" b="0" dirty="0">
              <a:latin typeface="+mj-lt"/>
              <a:cs typeface="Cambria"/>
            </a:endParaRPr>
          </a:p>
          <a:p>
            <a:pPr marL="11516">
              <a:spcBef>
                <a:spcPts val="1093"/>
              </a:spcBef>
            </a:pPr>
            <a:r>
              <a:rPr lang="en-US" sz="3200" b="0" spc="263" dirty="0">
                <a:solidFill>
                  <a:srgbClr val="3B3B3B"/>
                </a:solidFill>
                <a:latin typeface="+mj-lt"/>
                <a:cs typeface="Cambria"/>
              </a:rPr>
              <a:t>What </a:t>
            </a:r>
            <a:r>
              <a:rPr lang="en-US" sz="3200" b="0" spc="154" dirty="0">
                <a:solidFill>
                  <a:srgbClr val="3B3B3B"/>
                </a:solidFill>
                <a:latin typeface="+mj-lt"/>
                <a:cs typeface="Cambria"/>
              </a:rPr>
              <a:t>if </a:t>
            </a:r>
            <a:r>
              <a:rPr lang="en-US" sz="3200" b="0" i="1" spc="163" dirty="0">
                <a:solidFill>
                  <a:srgbClr val="3B3B3B"/>
                </a:solidFill>
                <a:latin typeface="+mj-lt"/>
                <a:cs typeface="Georgia"/>
              </a:rPr>
              <a:t>nothing</a:t>
            </a:r>
            <a:r>
              <a:rPr lang="en-US" sz="3200" b="0" i="1" spc="381" dirty="0">
                <a:solidFill>
                  <a:srgbClr val="3B3B3B"/>
                </a:solidFill>
                <a:latin typeface="+mj-lt"/>
                <a:cs typeface="Georgia"/>
              </a:rPr>
              <a:t> </a:t>
            </a:r>
            <a:r>
              <a:rPr lang="en-US" sz="3200" b="0" spc="286" dirty="0">
                <a:solidFill>
                  <a:srgbClr val="3B3B3B"/>
                </a:solidFill>
                <a:latin typeface="+mj-lt"/>
                <a:cs typeface="Cambria"/>
              </a:rPr>
              <a:t>matches?</a:t>
            </a:r>
            <a:endParaRPr lang="en-US" sz="3200" b="0" dirty="0">
              <a:latin typeface="+mj-lt"/>
              <a:cs typeface="Cambria"/>
            </a:endParaRPr>
          </a:p>
          <a:p>
            <a:pPr marL="11516" marR="4607">
              <a:lnSpc>
                <a:spcPts val="3391"/>
              </a:lnSpc>
              <a:spcBef>
                <a:spcPts val="1365"/>
              </a:spcBef>
            </a:pPr>
            <a:r>
              <a:rPr lang="en-US" sz="3200" b="0" spc="218" dirty="0">
                <a:solidFill>
                  <a:srgbClr val="3B3B3B"/>
                </a:solidFill>
                <a:latin typeface="+mj-lt"/>
                <a:cs typeface="Cambria"/>
              </a:rPr>
              <a:t>Trick: </a:t>
            </a:r>
            <a:r>
              <a:rPr lang="en-US" sz="3200" b="0" spc="254" dirty="0">
                <a:solidFill>
                  <a:srgbClr val="3B3B3B"/>
                </a:solidFill>
                <a:latin typeface="+mj-lt"/>
                <a:cs typeface="Cambria"/>
              </a:rPr>
              <a:t>Add </a:t>
            </a:r>
            <a:r>
              <a:rPr lang="en-US" sz="3200" b="0" spc="313" dirty="0">
                <a:solidFill>
                  <a:srgbClr val="3B3B3B"/>
                </a:solidFill>
                <a:latin typeface="+mj-lt"/>
                <a:cs typeface="Cambria"/>
              </a:rPr>
              <a:t>a </a:t>
            </a:r>
            <a:r>
              <a:rPr lang="en-US" sz="3200" b="0" spc="258" dirty="0">
                <a:solidFill>
                  <a:srgbClr val="3B3B3B"/>
                </a:solidFill>
                <a:latin typeface="+mj-lt"/>
                <a:cs typeface="Cambria"/>
              </a:rPr>
              <a:t>“catch-all” </a:t>
            </a:r>
            <a:r>
              <a:rPr lang="en-US" sz="3200" b="0" spc="218" dirty="0">
                <a:solidFill>
                  <a:srgbClr val="3B3B3B"/>
                </a:solidFill>
                <a:latin typeface="+mj-lt"/>
                <a:cs typeface="Cambria"/>
              </a:rPr>
              <a:t>rule </a:t>
            </a:r>
            <a:r>
              <a:rPr lang="en-US" sz="3200" b="0" spc="230" dirty="0">
                <a:solidFill>
                  <a:srgbClr val="3B3B3B"/>
                </a:solidFill>
                <a:latin typeface="+mj-lt"/>
                <a:cs typeface="Cambria"/>
              </a:rPr>
              <a:t>that </a:t>
            </a:r>
            <a:r>
              <a:rPr lang="en-US" sz="3200" b="0" spc="281" dirty="0">
                <a:solidFill>
                  <a:srgbClr val="3B3B3B"/>
                </a:solidFill>
                <a:latin typeface="+mj-lt"/>
                <a:cs typeface="Cambria"/>
              </a:rPr>
              <a:t>matches  </a:t>
            </a:r>
            <a:r>
              <a:rPr lang="en-US" sz="3200" b="0" spc="240" dirty="0">
                <a:solidFill>
                  <a:srgbClr val="3B3B3B"/>
                </a:solidFill>
                <a:latin typeface="+mj-lt"/>
                <a:cs typeface="Cambria"/>
              </a:rPr>
              <a:t>any </a:t>
            </a:r>
            <a:r>
              <a:rPr lang="en-US" sz="3200" b="0" spc="268" dirty="0">
                <a:solidFill>
                  <a:srgbClr val="3B3B3B"/>
                </a:solidFill>
                <a:latin typeface="+mj-lt"/>
                <a:cs typeface="Cambria"/>
              </a:rPr>
              <a:t>character and </a:t>
            </a:r>
            <a:r>
              <a:rPr lang="en-US" sz="3200" b="0" spc="218" dirty="0">
                <a:solidFill>
                  <a:srgbClr val="3B3B3B"/>
                </a:solidFill>
                <a:latin typeface="+mj-lt"/>
                <a:cs typeface="Cambria"/>
              </a:rPr>
              <a:t>reports </a:t>
            </a:r>
            <a:r>
              <a:rPr lang="en-US" sz="3200" b="0" spc="277" dirty="0">
                <a:solidFill>
                  <a:srgbClr val="3B3B3B"/>
                </a:solidFill>
                <a:latin typeface="+mj-lt"/>
                <a:cs typeface="Cambria"/>
              </a:rPr>
              <a:t>an</a:t>
            </a:r>
            <a:r>
              <a:rPr lang="en-US" sz="3200" b="0" spc="416" dirty="0">
                <a:solidFill>
                  <a:srgbClr val="3B3B3B"/>
                </a:solidFill>
                <a:latin typeface="+mj-lt"/>
                <a:cs typeface="Cambria"/>
              </a:rPr>
              <a:t> </a:t>
            </a:r>
            <a:r>
              <a:rPr lang="en-US" sz="3200" b="0" spc="177" dirty="0">
                <a:solidFill>
                  <a:srgbClr val="3B3B3B"/>
                </a:solidFill>
                <a:latin typeface="+mj-lt"/>
                <a:cs typeface="Cambria"/>
              </a:rPr>
              <a:t>error.</a:t>
            </a:r>
            <a:endParaRPr lang="en-US" sz="3200" b="0" dirty="0">
              <a:latin typeface="+mj-lt"/>
              <a:cs typeface="Cambria"/>
            </a:endParaRPr>
          </a:p>
          <a:p>
            <a:endParaRPr lang="en-TR" b="0" dirty="0">
              <a:latin typeface="+mj-l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5E5E-AFCB-EC3B-9B46-FD0934A41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Extra Slides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CB4982-B322-BFDC-5DA1-B6B6996A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B689-9C6D-03A0-F678-C13B11F6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F38F1-0157-4640-987C-003E5C58C761}" type="slidenum">
              <a:rPr lang="tr-TR" smtClean="0"/>
              <a:pPr>
                <a:defRPr/>
              </a:pPr>
              <a:t>118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61928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863" y="2559265"/>
            <a:ext cx="7712515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  <a:tabLst>
                <a:tab pos="5714994" algn="l"/>
              </a:tabLst>
            </a:pPr>
            <a:r>
              <a:rPr sz="3990" spc="254" dirty="0"/>
              <a:t>Real-World</a:t>
            </a:r>
            <a:r>
              <a:rPr sz="3990" spc="399" dirty="0"/>
              <a:t> </a:t>
            </a:r>
            <a:r>
              <a:rPr sz="3990" spc="408" dirty="0"/>
              <a:t>Scanning:	</a:t>
            </a:r>
            <a:r>
              <a:rPr sz="3990" spc="426" dirty="0">
                <a:solidFill>
                  <a:srgbClr val="0000FF"/>
                </a:solidFill>
                <a:latin typeface="Trebuchet MS"/>
                <a:cs typeface="Trebuchet MS"/>
              </a:rPr>
              <a:t>Python</a:t>
            </a:r>
            <a:endParaRPr sz="399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Token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4786313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>
                <a:ea typeface="+mn-ea"/>
              </a:rPr>
              <a:t>A </a:t>
            </a:r>
            <a:r>
              <a:rPr lang="en-US" i="1" dirty="0">
                <a:solidFill>
                  <a:srgbClr val="FF0000"/>
                </a:solidFill>
                <a:ea typeface="+mn-ea"/>
              </a:rPr>
              <a:t>token</a:t>
            </a:r>
            <a:r>
              <a:rPr lang="en-US" b="0" i="1" dirty="0">
                <a:ea typeface="+mn-ea"/>
              </a:rPr>
              <a:t> </a:t>
            </a:r>
            <a:r>
              <a:rPr lang="en-US" b="0" dirty="0">
                <a:ea typeface="+mn-ea"/>
              </a:rPr>
              <a:t>of  a  language is a category of lexemes</a:t>
            </a:r>
          </a:p>
          <a:p>
            <a:pPr eaLnBrk="1" hangingPunct="1">
              <a:defRPr/>
            </a:pPr>
            <a:r>
              <a:rPr lang="en-US" b="0" dirty="0">
                <a:ea typeface="+mn-ea"/>
              </a:rPr>
              <a:t>For example, </a:t>
            </a:r>
            <a:r>
              <a:rPr lang="en-US" i="1" dirty="0">
                <a:ea typeface="+mn-ea"/>
              </a:rPr>
              <a:t>identifier</a:t>
            </a:r>
            <a:r>
              <a:rPr lang="en-US" b="0" dirty="0">
                <a:ea typeface="+mn-ea"/>
              </a:rPr>
              <a:t> is a token which may have lexemes, or instances, </a:t>
            </a:r>
            <a:r>
              <a:rPr lang="en-US" b="0" dirty="0">
                <a:latin typeface="Courier New" charset="0"/>
                <a:ea typeface="+mn-ea"/>
              </a:rPr>
              <a:t>sum</a:t>
            </a:r>
            <a:r>
              <a:rPr lang="en-US" b="0" dirty="0">
                <a:ea typeface="+mn-ea"/>
              </a:rPr>
              <a:t> and </a:t>
            </a:r>
            <a:r>
              <a:rPr lang="en-US" b="0" dirty="0">
                <a:latin typeface="Courier New" charset="0"/>
                <a:ea typeface="+mn-ea"/>
              </a:rPr>
              <a:t>total</a:t>
            </a:r>
          </a:p>
        </p:txBody>
      </p:sp>
      <p:sp>
        <p:nvSpPr>
          <p:cNvPr id="4813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72F55B4-3AB9-F04B-B511-9A6B110EDF6F}" type="slidenum">
              <a:rPr lang="tr-TR" sz="1400">
                <a:cs typeface="Arial" charset="0"/>
              </a:rPr>
              <a:pPr/>
              <a:t>12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13" dirty="0"/>
              <a:t>Python</a:t>
            </a:r>
            <a:r>
              <a:rPr sz="3990" spc="331" dirty="0"/>
              <a:t> </a:t>
            </a:r>
            <a:r>
              <a:rPr sz="3990" spc="345" dirty="0"/>
              <a:t>Blocks</a:t>
            </a:r>
            <a:endParaRPr sz="399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55C861-2FEF-FB55-2C11-BD546A57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239" y="1432061"/>
            <a:ext cx="6063945" cy="1116760"/>
          </a:xfrm>
          <a:prstGeom prst="rect">
            <a:avLst/>
          </a:prstGeom>
        </p:spPr>
        <p:txBody>
          <a:bodyPr vert="horz" wrap="square" lIns="0" tIns="149713" rIns="0" bIns="0" rtlCol="0">
            <a:spAutoFit/>
          </a:bodyPr>
          <a:lstStyle/>
          <a:p>
            <a:pPr marL="11516">
              <a:spcBef>
                <a:spcPts val="1179"/>
              </a:spcBef>
            </a:pPr>
            <a:r>
              <a:rPr sz="2902" spc="304" dirty="0">
                <a:solidFill>
                  <a:srgbClr val="3B3B3B"/>
                </a:solidFill>
                <a:latin typeface="Cambria"/>
                <a:cs typeface="Cambria"/>
              </a:rPr>
              <a:t>Scoping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handled </a:t>
            </a:r>
            <a:r>
              <a:rPr sz="2902" spc="218" dirty="0">
                <a:solidFill>
                  <a:srgbClr val="3B3B3B"/>
                </a:solidFill>
                <a:latin typeface="Cambria"/>
                <a:cs typeface="Cambria"/>
              </a:rPr>
              <a:t>by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whitespace:</a:t>
            </a:r>
            <a:endParaRPr sz="2902">
              <a:latin typeface="Cambria"/>
              <a:cs typeface="Cambria"/>
            </a:endParaRPr>
          </a:p>
          <a:p>
            <a:pPr marL="403073">
              <a:spcBef>
                <a:spcPts val="952"/>
              </a:spcBef>
            </a:pPr>
            <a:r>
              <a:rPr sz="2539" spc="-5" dirty="0">
                <a:solidFill>
                  <a:srgbClr val="3B3B3B"/>
                </a:solidFill>
                <a:latin typeface="Courier New"/>
                <a:cs typeface="Courier New"/>
              </a:rPr>
              <a:t>if </a:t>
            </a:r>
            <a:r>
              <a:rPr sz="2539" dirty="0">
                <a:solidFill>
                  <a:srgbClr val="3B3B3B"/>
                </a:solidFill>
                <a:latin typeface="Courier New"/>
                <a:cs typeface="Courier New"/>
              </a:rPr>
              <a:t>w </a:t>
            </a:r>
            <a:r>
              <a:rPr sz="2539" spc="-5" dirty="0">
                <a:solidFill>
                  <a:srgbClr val="3B3B3B"/>
                </a:solidFill>
                <a:latin typeface="Courier New"/>
                <a:cs typeface="Courier New"/>
              </a:rPr>
              <a:t>==</a:t>
            </a:r>
            <a:r>
              <a:rPr sz="2539" spc="-23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539" spc="-5" dirty="0">
                <a:solidFill>
                  <a:srgbClr val="3B3B3B"/>
                </a:solidFill>
                <a:latin typeface="Courier New"/>
                <a:cs typeface="Courier New"/>
              </a:rPr>
              <a:t>z:</a:t>
            </a:r>
            <a:endParaRPr sz="2539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11521" y="2695286"/>
          <a:ext cx="1798856" cy="2347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44">
                <a:tc>
                  <a:txBody>
                    <a:bodyPr/>
                    <a:lstStyle/>
                    <a:p>
                      <a:pPr marR="98425" algn="r">
                        <a:lnSpc>
                          <a:spcPts val="2890"/>
                        </a:lnSpc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90"/>
                        </a:lnSpc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204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10941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10941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1094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779"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5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else: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1094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780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11516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11516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11516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44"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5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g =</a:t>
                      </a:r>
                      <a:r>
                        <a:rPr sz="2500" spc="-1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1094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3573" y="5260104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240" y="5135727"/>
            <a:ext cx="7174700" cy="45822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902" spc="263" dirty="0">
                <a:solidFill>
                  <a:srgbClr val="3B3B3B"/>
                </a:solidFill>
                <a:latin typeface="Cambria"/>
                <a:cs typeface="Cambria"/>
              </a:rPr>
              <a:t>What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does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that </a:t>
            </a:r>
            <a:r>
              <a:rPr sz="2902" spc="295" dirty="0">
                <a:solidFill>
                  <a:srgbClr val="3B3B3B"/>
                </a:solidFill>
                <a:latin typeface="Cambria"/>
                <a:cs typeface="Cambria"/>
              </a:rPr>
              <a:t>mean </a:t>
            </a:r>
            <a:r>
              <a:rPr sz="2902" spc="195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the</a:t>
            </a:r>
            <a:r>
              <a:rPr sz="2902" spc="41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77" dirty="0">
                <a:solidFill>
                  <a:srgbClr val="3B3B3B"/>
                </a:solidFill>
                <a:latin typeface="Cambria"/>
                <a:cs typeface="Cambria"/>
              </a:rPr>
              <a:t>scanner?</a:t>
            </a:r>
            <a:endParaRPr sz="2902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54" dirty="0"/>
              <a:t>Whitespace</a:t>
            </a:r>
            <a:r>
              <a:rPr sz="3990" spc="363" dirty="0"/>
              <a:t> </a:t>
            </a:r>
            <a:r>
              <a:rPr sz="3990" spc="277" dirty="0"/>
              <a:t>Tokens</a:t>
            </a:r>
            <a:endParaRPr sz="399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C03D89-C9F0-1230-42D7-6B19B73A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object 3"/>
          <p:cNvSpPr txBox="1"/>
          <p:nvPr/>
        </p:nvSpPr>
        <p:spPr>
          <a:xfrm>
            <a:off x="534360" y="1687724"/>
            <a:ext cx="140500" cy="18965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34" spc="236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360" y="2619398"/>
            <a:ext cx="140500" cy="18965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34" spc="236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360" y="3161820"/>
            <a:ext cx="140500" cy="18965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34" spc="236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360" y="4095797"/>
            <a:ext cx="140500" cy="18965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34" spc="236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360" y="4635916"/>
            <a:ext cx="140500" cy="18965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34" spc="236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1539" y="1572560"/>
            <a:ext cx="7880078" cy="4183064"/>
          </a:xfrm>
          <a:prstGeom prst="rect">
            <a:avLst/>
          </a:prstGeom>
        </p:spPr>
        <p:txBody>
          <a:bodyPr vert="horz" wrap="square" lIns="0" tIns="33397" rIns="0" bIns="0" rtlCol="0">
            <a:spAutoFit/>
          </a:bodyPr>
          <a:lstStyle/>
          <a:p>
            <a:pPr marL="11516" marR="9213">
              <a:lnSpc>
                <a:spcPts val="3083"/>
              </a:lnSpc>
              <a:spcBef>
                <a:spcPts val="263"/>
              </a:spcBef>
            </a:pPr>
            <a:r>
              <a:rPr sz="2630" spc="263" dirty="0">
                <a:solidFill>
                  <a:srgbClr val="3B3B3B"/>
                </a:solidFill>
                <a:latin typeface="Cambria"/>
                <a:cs typeface="Cambria"/>
              </a:rPr>
              <a:t>Special </a:t>
            </a:r>
            <a:r>
              <a:rPr sz="2630" spc="218" dirty="0">
                <a:solidFill>
                  <a:srgbClr val="3B3B3B"/>
                </a:solidFill>
                <a:latin typeface="Cambria"/>
                <a:cs typeface="Cambria"/>
              </a:rPr>
              <a:t>tokens </a:t>
            </a:r>
            <a:r>
              <a:rPr sz="2630" spc="213" dirty="0">
                <a:solidFill>
                  <a:srgbClr val="3B3B3B"/>
                </a:solidFill>
                <a:latin typeface="Cambria"/>
                <a:cs typeface="Cambria"/>
              </a:rPr>
              <a:t>inserted </a:t>
            </a:r>
            <a:r>
              <a:rPr sz="2630" spc="181" dirty="0">
                <a:solidFill>
                  <a:srgbClr val="3B3B3B"/>
                </a:solidFill>
                <a:latin typeface="Cambria"/>
                <a:cs typeface="Cambria"/>
              </a:rPr>
              <a:t>to </a:t>
            </a:r>
            <a:r>
              <a:rPr sz="2630" spc="218" dirty="0">
                <a:solidFill>
                  <a:srgbClr val="3B3B3B"/>
                </a:solidFill>
                <a:latin typeface="Cambria"/>
                <a:cs typeface="Cambria"/>
              </a:rPr>
              <a:t>indicate </a:t>
            </a:r>
            <a:r>
              <a:rPr sz="2630" spc="281" dirty="0">
                <a:solidFill>
                  <a:srgbClr val="3B3B3B"/>
                </a:solidFill>
                <a:latin typeface="Cambria"/>
                <a:cs typeface="Cambria"/>
              </a:rPr>
              <a:t>changes </a:t>
            </a:r>
            <a:r>
              <a:rPr sz="2630" spc="168" dirty="0">
                <a:solidFill>
                  <a:srgbClr val="3B3B3B"/>
                </a:solidFill>
                <a:latin typeface="Cambria"/>
                <a:cs typeface="Cambria"/>
              </a:rPr>
              <a:t>in  </a:t>
            </a:r>
            <a:r>
              <a:rPr sz="2630" spc="199" dirty="0">
                <a:solidFill>
                  <a:srgbClr val="3B3B3B"/>
                </a:solidFill>
                <a:latin typeface="Cambria"/>
                <a:cs typeface="Cambria"/>
              </a:rPr>
              <a:t>levels </a:t>
            </a:r>
            <a:r>
              <a:rPr sz="2630" spc="181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2630" spc="30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630" spc="213" dirty="0">
                <a:solidFill>
                  <a:srgbClr val="3B3B3B"/>
                </a:solidFill>
                <a:latin typeface="Cambria"/>
                <a:cs typeface="Cambria"/>
              </a:rPr>
              <a:t>indentation.</a:t>
            </a:r>
            <a:endParaRPr sz="2630">
              <a:latin typeface="Cambria"/>
              <a:cs typeface="Cambria"/>
            </a:endParaRPr>
          </a:p>
          <a:p>
            <a:pPr marL="11516">
              <a:spcBef>
                <a:spcPts val="1016"/>
              </a:spcBef>
            </a:pPr>
            <a:r>
              <a:rPr sz="2630" b="1" spc="553" dirty="0">
                <a:solidFill>
                  <a:srgbClr val="0000FF"/>
                </a:solidFill>
                <a:latin typeface="Trebuchet MS"/>
                <a:cs typeface="Trebuchet MS"/>
              </a:rPr>
              <a:t>NEWLINE </a:t>
            </a:r>
            <a:r>
              <a:rPr sz="2630" spc="240" dirty="0">
                <a:solidFill>
                  <a:srgbClr val="3B3B3B"/>
                </a:solidFill>
                <a:latin typeface="Cambria"/>
                <a:cs typeface="Cambria"/>
              </a:rPr>
              <a:t>marks </a:t>
            </a:r>
            <a:r>
              <a:rPr sz="2630" spc="230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630" spc="245" dirty="0">
                <a:solidFill>
                  <a:srgbClr val="3B3B3B"/>
                </a:solidFill>
                <a:latin typeface="Cambria"/>
                <a:cs typeface="Cambria"/>
              </a:rPr>
              <a:t>end </a:t>
            </a:r>
            <a:r>
              <a:rPr sz="2630" spc="181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630" spc="286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2630" spc="-10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630" spc="208" dirty="0">
                <a:solidFill>
                  <a:srgbClr val="3B3B3B"/>
                </a:solidFill>
                <a:latin typeface="Cambria"/>
                <a:cs typeface="Cambria"/>
              </a:rPr>
              <a:t>line.</a:t>
            </a:r>
            <a:endParaRPr sz="2630">
              <a:latin typeface="Cambria"/>
              <a:cs typeface="Cambria"/>
            </a:endParaRPr>
          </a:p>
          <a:p>
            <a:pPr marL="11516" marR="2144346">
              <a:lnSpc>
                <a:spcPts val="3083"/>
              </a:lnSpc>
              <a:spcBef>
                <a:spcPts val="1279"/>
              </a:spcBef>
            </a:pPr>
            <a:r>
              <a:rPr sz="2630" b="1" spc="544" dirty="0">
                <a:solidFill>
                  <a:srgbClr val="0000FF"/>
                </a:solidFill>
                <a:latin typeface="Trebuchet MS"/>
                <a:cs typeface="Trebuchet MS"/>
              </a:rPr>
              <a:t>INDENT </a:t>
            </a:r>
            <a:r>
              <a:rPr sz="2630" spc="218" dirty="0">
                <a:solidFill>
                  <a:srgbClr val="3B3B3B"/>
                </a:solidFill>
                <a:latin typeface="Cambria"/>
                <a:cs typeface="Cambria"/>
              </a:rPr>
              <a:t>indicates </a:t>
            </a:r>
            <a:r>
              <a:rPr sz="2630" spc="258" dirty="0">
                <a:solidFill>
                  <a:srgbClr val="3B3B3B"/>
                </a:solidFill>
                <a:latin typeface="Cambria"/>
                <a:cs typeface="Cambria"/>
              </a:rPr>
              <a:t>an </a:t>
            </a:r>
            <a:r>
              <a:rPr sz="2630" spc="236" dirty="0">
                <a:solidFill>
                  <a:srgbClr val="3B3B3B"/>
                </a:solidFill>
                <a:latin typeface="Cambria"/>
                <a:cs typeface="Cambria"/>
              </a:rPr>
              <a:t>increase</a:t>
            </a:r>
            <a:r>
              <a:rPr sz="2630" spc="-20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630" spc="168" dirty="0">
                <a:solidFill>
                  <a:srgbClr val="3B3B3B"/>
                </a:solidFill>
                <a:latin typeface="Cambria"/>
                <a:cs typeface="Cambria"/>
              </a:rPr>
              <a:t>in  </a:t>
            </a:r>
            <a:r>
              <a:rPr sz="2630" spc="213" dirty="0">
                <a:solidFill>
                  <a:srgbClr val="3B3B3B"/>
                </a:solidFill>
                <a:latin typeface="Cambria"/>
                <a:cs typeface="Cambria"/>
              </a:rPr>
              <a:t>indentation.</a:t>
            </a:r>
            <a:endParaRPr sz="2630">
              <a:latin typeface="Cambria"/>
              <a:cs typeface="Cambria"/>
            </a:endParaRPr>
          </a:p>
          <a:p>
            <a:pPr marL="11516" marR="22457">
              <a:lnSpc>
                <a:spcPts val="4244"/>
              </a:lnSpc>
              <a:spcBef>
                <a:spcPts val="258"/>
              </a:spcBef>
            </a:pPr>
            <a:r>
              <a:rPr sz="2630" b="1" spc="540" dirty="0">
                <a:solidFill>
                  <a:srgbClr val="0000FF"/>
                </a:solidFill>
                <a:latin typeface="Trebuchet MS"/>
                <a:cs typeface="Trebuchet MS"/>
              </a:rPr>
              <a:t>DEDENT </a:t>
            </a:r>
            <a:r>
              <a:rPr sz="2630" spc="218" dirty="0">
                <a:solidFill>
                  <a:srgbClr val="3B3B3B"/>
                </a:solidFill>
                <a:latin typeface="Cambria"/>
                <a:cs typeface="Cambria"/>
              </a:rPr>
              <a:t>indicates </a:t>
            </a:r>
            <a:r>
              <a:rPr sz="2630" spc="286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630" spc="258" dirty="0">
                <a:solidFill>
                  <a:srgbClr val="3B3B3B"/>
                </a:solidFill>
                <a:latin typeface="Cambria"/>
                <a:cs typeface="Cambria"/>
              </a:rPr>
              <a:t>decrease </a:t>
            </a:r>
            <a:r>
              <a:rPr sz="2630" spc="172" dirty="0">
                <a:solidFill>
                  <a:srgbClr val="3B3B3B"/>
                </a:solidFill>
                <a:latin typeface="Cambria"/>
                <a:cs typeface="Cambria"/>
              </a:rPr>
              <a:t>in</a:t>
            </a:r>
            <a:r>
              <a:rPr sz="2630" spc="-24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630" spc="213" dirty="0">
                <a:solidFill>
                  <a:srgbClr val="3B3B3B"/>
                </a:solidFill>
                <a:latin typeface="Cambria"/>
                <a:cs typeface="Cambria"/>
              </a:rPr>
              <a:t>indentation.  </a:t>
            </a:r>
            <a:r>
              <a:rPr sz="2630" spc="290" dirty="0">
                <a:solidFill>
                  <a:srgbClr val="3B3B3B"/>
                </a:solidFill>
                <a:latin typeface="Cambria"/>
                <a:cs typeface="Cambria"/>
              </a:rPr>
              <a:t>Note </a:t>
            </a:r>
            <a:r>
              <a:rPr sz="2630" spc="218" dirty="0">
                <a:solidFill>
                  <a:srgbClr val="3B3B3B"/>
                </a:solidFill>
                <a:latin typeface="Cambria"/>
                <a:cs typeface="Cambria"/>
              </a:rPr>
              <a:t>that </a:t>
            </a:r>
            <a:r>
              <a:rPr sz="2630" spc="367" dirty="0">
                <a:solidFill>
                  <a:srgbClr val="3B3B3B"/>
                </a:solidFill>
                <a:latin typeface="Cambria"/>
                <a:cs typeface="Cambria"/>
              </a:rPr>
              <a:t>INDENT </a:t>
            </a:r>
            <a:r>
              <a:rPr sz="2630" spc="249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2630" spc="381" dirty="0">
                <a:solidFill>
                  <a:srgbClr val="3B3B3B"/>
                </a:solidFill>
                <a:latin typeface="Cambria"/>
                <a:cs typeface="Cambria"/>
              </a:rPr>
              <a:t>DEDENT</a:t>
            </a:r>
            <a:r>
              <a:rPr sz="2630" spc="15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630" spc="254" dirty="0">
                <a:solidFill>
                  <a:srgbClr val="3B3B3B"/>
                </a:solidFill>
                <a:latin typeface="Cambria"/>
                <a:cs typeface="Cambria"/>
              </a:rPr>
              <a:t>encode</a:t>
            </a:r>
            <a:endParaRPr sz="2630">
              <a:latin typeface="Cambria"/>
              <a:cs typeface="Cambria"/>
            </a:endParaRPr>
          </a:p>
          <a:p>
            <a:pPr marL="11516">
              <a:lnSpc>
                <a:spcPts val="2720"/>
              </a:lnSpc>
            </a:pPr>
            <a:r>
              <a:rPr sz="2630" i="1" spc="204" dirty="0">
                <a:solidFill>
                  <a:srgbClr val="3B3B3B"/>
                </a:solidFill>
                <a:latin typeface="Georgia"/>
                <a:cs typeface="Georgia"/>
              </a:rPr>
              <a:t>change </a:t>
            </a:r>
            <a:r>
              <a:rPr sz="2630" spc="168" dirty="0">
                <a:solidFill>
                  <a:srgbClr val="3B3B3B"/>
                </a:solidFill>
                <a:latin typeface="Cambria"/>
                <a:cs typeface="Cambria"/>
              </a:rPr>
              <a:t>in </a:t>
            </a:r>
            <a:r>
              <a:rPr sz="2630" spc="213" dirty="0">
                <a:solidFill>
                  <a:srgbClr val="3B3B3B"/>
                </a:solidFill>
                <a:latin typeface="Cambria"/>
                <a:cs typeface="Cambria"/>
              </a:rPr>
              <a:t>indentation, </a:t>
            </a:r>
            <a:r>
              <a:rPr sz="2630" spc="195" dirty="0">
                <a:solidFill>
                  <a:srgbClr val="3B3B3B"/>
                </a:solidFill>
                <a:latin typeface="Cambria"/>
                <a:cs typeface="Cambria"/>
              </a:rPr>
              <a:t>not </a:t>
            </a:r>
            <a:r>
              <a:rPr sz="2630" spc="236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630" spc="185" dirty="0">
                <a:solidFill>
                  <a:srgbClr val="3B3B3B"/>
                </a:solidFill>
                <a:latin typeface="Cambria"/>
                <a:cs typeface="Cambria"/>
              </a:rPr>
              <a:t>total </a:t>
            </a:r>
            <a:r>
              <a:rPr sz="2630" spc="240" dirty="0">
                <a:solidFill>
                  <a:srgbClr val="3B3B3B"/>
                </a:solidFill>
                <a:latin typeface="Cambria"/>
                <a:cs typeface="Cambria"/>
              </a:rPr>
              <a:t>amount</a:t>
            </a:r>
            <a:r>
              <a:rPr sz="2630" spc="54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630" spc="181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endParaRPr sz="2630">
              <a:latin typeface="Cambria"/>
              <a:cs typeface="Cambria"/>
            </a:endParaRPr>
          </a:p>
          <a:p>
            <a:pPr marL="11516">
              <a:lnSpc>
                <a:spcPts val="3115"/>
              </a:lnSpc>
            </a:pPr>
            <a:r>
              <a:rPr sz="2630" spc="213" dirty="0">
                <a:solidFill>
                  <a:srgbClr val="3B3B3B"/>
                </a:solidFill>
                <a:latin typeface="Cambria"/>
                <a:cs typeface="Cambria"/>
              </a:rPr>
              <a:t>indentation.</a:t>
            </a:r>
            <a:endParaRPr sz="263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056" y="1000197"/>
            <a:ext cx="1681390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176" spc="-5" dirty="0">
                <a:solidFill>
                  <a:srgbClr val="3B3B3B"/>
                </a:solidFill>
                <a:latin typeface="Courier New"/>
                <a:cs typeface="Courier New"/>
              </a:rPr>
              <a:t>if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w </a:t>
            </a:r>
            <a:r>
              <a:rPr sz="2176" spc="-5" dirty="0">
                <a:solidFill>
                  <a:srgbClr val="3B3B3B"/>
                </a:solidFill>
                <a:latin typeface="Courier New"/>
                <a:cs typeface="Courier New"/>
              </a:rPr>
              <a:t>==</a:t>
            </a:r>
            <a:r>
              <a:rPr sz="2176" spc="-9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spc="-5" dirty="0">
                <a:solidFill>
                  <a:srgbClr val="3B3B3B"/>
                </a:solidFill>
                <a:latin typeface="Courier New"/>
                <a:cs typeface="Courier New"/>
              </a:rPr>
              <a:t>z:</a:t>
            </a:r>
            <a:endParaRPr sz="2176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3781" y="1371249"/>
          <a:ext cx="1550103" cy="1609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749"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48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21">
                <a:tc>
                  <a:txBody>
                    <a:bodyPr/>
                    <a:lstStyle/>
                    <a:p>
                      <a:pPr marR="83185" algn="r">
                        <a:lnSpc>
                          <a:spcPts val="2485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5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485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21">
                <a:tc>
                  <a:txBody>
                    <a:bodyPr/>
                    <a:lstStyle/>
                    <a:p>
                      <a:pPr marR="84455" algn="r">
                        <a:lnSpc>
                          <a:spcPts val="2480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else: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21">
                <a:tc>
                  <a:txBody>
                    <a:bodyPr/>
                    <a:lstStyle/>
                    <a:p>
                      <a:pPr marR="83185" algn="r">
                        <a:lnSpc>
                          <a:spcPts val="2485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5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485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3">
                <a:tc>
                  <a:txBody>
                    <a:bodyPr/>
                    <a:lstStyle/>
                    <a:p>
                      <a:pPr marR="83820" algn="r">
                        <a:lnSpc>
                          <a:spcPts val="248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g =</a:t>
                      </a:r>
                      <a:r>
                        <a:rPr sz="2200" spc="-1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</a:t>
            </a:r>
            <a:r>
              <a:rPr sz="3990" spc="336" dirty="0"/>
              <a:t> </a:t>
            </a:r>
            <a:r>
              <a:rPr sz="3990" spc="313" dirty="0"/>
              <a:t>Python</a:t>
            </a:r>
            <a:endParaRPr sz="399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056" y="1000197"/>
            <a:ext cx="1681390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176" spc="-5" dirty="0">
                <a:solidFill>
                  <a:srgbClr val="3B3B3B"/>
                </a:solidFill>
                <a:latin typeface="Courier New"/>
                <a:cs typeface="Courier New"/>
              </a:rPr>
              <a:t>if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w </a:t>
            </a:r>
            <a:r>
              <a:rPr sz="2176" spc="-5" dirty="0">
                <a:solidFill>
                  <a:srgbClr val="3B3B3B"/>
                </a:solidFill>
                <a:latin typeface="Courier New"/>
                <a:cs typeface="Courier New"/>
              </a:rPr>
              <a:t>==</a:t>
            </a:r>
            <a:r>
              <a:rPr sz="2176" spc="-91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spc="-5" dirty="0">
                <a:solidFill>
                  <a:srgbClr val="3B3B3B"/>
                </a:solidFill>
                <a:latin typeface="Courier New"/>
                <a:cs typeface="Courier New"/>
              </a:rPr>
              <a:t>z:</a:t>
            </a:r>
            <a:endParaRPr sz="2176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3781" y="1371250"/>
          <a:ext cx="1550103" cy="1609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749">
                <a:tc gridSpan="3">
                  <a:txBody>
                    <a:bodyPr/>
                    <a:lstStyle/>
                    <a:p>
                      <a:pPr marR="23495" algn="r">
                        <a:lnSpc>
                          <a:spcPts val="248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48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821">
                <a:tc gridSpan="3">
                  <a:txBody>
                    <a:bodyPr/>
                    <a:lstStyle/>
                    <a:p>
                      <a:pPr marR="23495" algn="r">
                        <a:lnSpc>
                          <a:spcPts val="2485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5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485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21">
                <a:tc gridSpan="3"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else: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49">
                <a:tc gridSpan="3">
                  <a:txBody>
                    <a:bodyPr/>
                    <a:lstStyle/>
                    <a:p>
                      <a:pPr marR="23495" algn="r">
                        <a:lnSpc>
                          <a:spcPts val="2485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5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2485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44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731305" y="1039353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1305" y="1039353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02126" y="1039352"/>
            <a:ext cx="1530526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marL="247602">
              <a:spcBef>
                <a:spcPts val="326"/>
              </a:spcBef>
              <a:tabLst>
                <a:tab pos="967950" algn="l"/>
              </a:tabLst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f	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31305" y="14539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1305" y="14539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58369" y="1463155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w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96957" y="1039353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96957" y="1039353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67778" y="1039352"/>
            <a:ext cx="1530526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marL="162381">
              <a:spcBef>
                <a:spcPts val="326"/>
              </a:spcBef>
              <a:tabLst>
                <a:tab pos="967950" algn="l"/>
              </a:tabLst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==	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96957" y="14539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6957" y="14539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24022" y="1463155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z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3431" y="1039352"/>
            <a:ext cx="414589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algn="ctr">
              <a:spcBef>
                <a:spcPts val="326"/>
              </a:spcBef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199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55315" y="1039352"/>
            <a:ext cx="1451063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marL="147985">
              <a:spcBef>
                <a:spcPts val="326"/>
              </a:spcBef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NEWLINE</a:t>
            </a:r>
            <a:endParaRPr sz="1995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02126" y="20758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2126" y="20758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45122" y="2105769"/>
            <a:ext cx="963920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-9" dirty="0">
                <a:solidFill>
                  <a:srgbClr val="3B3B3B"/>
                </a:solidFill>
                <a:latin typeface="Arial"/>
                <a:cs typeface="Arial"/>
              </a:rPr>
              <a:t>INDENT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60484" y="20758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0484" y="20758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0484" y="249041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0484" y="249041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87548" y="2499628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96957" y="2075826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6957" y="2075826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18841" y="20758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8841" y="20758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18841" y="249041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18841" y="249041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45907" y="2499628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b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55315" y="20758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55315" y="20758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88316" y="2105769"/>
            <a:ext cx="3880442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1041655" algn="l"/>
                <a:tab pos="1669295" algn="l"/>
                <a:tab pos="2714982" algn="l"/>
              </a:tabLst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	=	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	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NE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LINE</a:t>
            </a:r>
            <a:endParaRPr sz="1995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60484" y="3112300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60484" y="3112300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60484" y="3526889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60484" y="3526889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887548" y="3536102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c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96957" y="311230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96957" y="311230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18841" y="3112300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18841" y="3112300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18841" y="3526889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18841" y="3526889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45907" y="3536102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d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55315" y="3112300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55315" y="3112300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688316" y="3142243"/>
            <a:ext cx="3880442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1041655" algn="l"/>
                <a:tab pos="1669295" algn="l"/>
                <a:tab pos="2714982" algn="l"/>
              </a:tabLst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	=	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	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NE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LINE</a:t>
            </a:r>
            <a:endParaRPr sz="1995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02126" y="4148774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02126" y="4148774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096752" y="4178716"/>
            <a:ext cx="1061234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-9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spc="-9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endParaRPr sz="1995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60484" y="4148774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60484" y="4148774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89663" y="4148774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89663" y="4148774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626127" y="4178716"/>
            <a:ext cx="1017472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934553" algn="l"/>
              </a:tabLst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e	:</a:t>
            </a:r>
            <a:endParaRPr sz="1995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902126" y="4977952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02126" y="4977952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145122" y="5007895"/>
            <a:ext cx="963920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-9" dirty="0">
                <a:solidFill>
                  <a:srgbClr val="3B3B3B"/>
                </a:solidFill>
                <a:latin typeface="Arial"/>
                <a:cs typeface="Arial"/>
              </a:rPr>
              <a:t>INDENT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60484" y="497795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60484" y="497795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60484" y="53925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60484" y="53925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887548" y="5401754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596957" y="497795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96957" y="497795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18841" y="497795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18841" y="497795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18841" y="53925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218841" y="53925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545907" y="5401754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f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255315" y="4977952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55315" y="4977952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688316" y="5007895"/>
            <a:ext cx="3880442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1041655" algn="l"/>
                <a:tab pos="1669295" algn="l"/>
                <a:tab pos="2714982" algn="l"/>
              </a:tabLst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	=	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	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NE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LINE</a:t>
            </a:r>
            <a:endParaRPr sz="1995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902126" y="60144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02126" y="60144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560484" y="60144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60484" y="60144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60484" y="6429015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60484" y="6429015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96957" y="6014426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96957" y="6014426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18841" y="60144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18841" y="60144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18841" y="6429015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18841" y="6429015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55315" y="60144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55315" y="60144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</a:t>
            </a:r>
            <a:r>
              <a:rPr sz="3990" spc="336" dirty="0"/>
              <a:t> </a:t>
            </a:r>
            <a:r>
              <a:rPr sz="3990" spc="313" dirty="0"/>
              <a:t>Python</a:t>
            </a:r>
            <a:endParaRPr sz="3990"/>
          </a:p>
        </p:txBody>
      </p:sp>
      <p:sp>
        <p:nvSpPr>
          <p:cNvPr id="92" name="object 92"/>
          <p:cNvSpPr/>
          <p:nvPr/>
        </p:nvSpPr>
        <p:spPr>
          <a:xfrm>
            <a:off x="6011547" y="4148774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11547" y="4148774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148592" y="4178716"/>
            <a:ext cx="1176397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NE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LINE</a:t>
            </a:r>
            <a:endParaRPr sz="1995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096752" y="6068368"/>
            <a:ext cx="106123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294"/>
              </a:lnSpc>
            </a:pPr>
            <a:r>
              <a:rPr sz="1995" spc="-9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spc="-9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endParaRPr sz="1995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88316" y="6068367"/>
            <a:ext cx="573515" cy="691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94"/>
              </a:lnSpc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  <a:p>
            <a:pPr algn="ctr">
              <a:spcBef>
                <a:spcPts val="707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g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719031" y="6068368"/>
            <a:ext cx="17101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294"/>
              </a:lnSpc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1995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346672" y="6068367"/>
            <a:ext cx="573515" cy="691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94"/>
              </a:lnSpc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  <a:p>
            <a:pPr algn="ctr">
              <a:spcBef>
                <a:spcPts val="707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h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392360" y="6068368"/>
            <a:ext cx="117639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294"/>
              </a:lnSpc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NE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LINE</a:t>
            </a:r>
            <a:endParaRPr sz="19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056" y="1000197"/>
            <a:ext cx="2013638" cy="22465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539"/>
              </a:lnSpc>
              <a:spcBef>
                <a:spcPts val="91"/>
              </a:spcBef>
            </a:pPr>
            <a:r>
              <a:rPr sz="2176" spc="-5" dirty="0">
                <a:solidFill>
                  <a:srgbClr val="3B3B3B"/>
                </a:solidFill>
                <a:latin typeface="Courier New"/>
                <a:cs typeface="Courier New"/>
              </a:rPr>
              <a:t>if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w </a:t>
            </a:r>
            <a:r>
              <a:rPr sz="2176" spc="-5" dirty="0">
                <a:solidFill>
                  <a:srgbClr val="3B3B3B"/>
                </a:solidFill>
                <a:latin typeface="Courier New"/>
                <a:cs typeface="Courier New"/>
              </a:rPr>
              <a:t>== z:</a:t>
            </a:r>
            <a:r>
              <a:rPr sz="2176" spc="-82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176">
              <a:latin typeface="Courier New"/>
              <a:cs typeface="Courier New"/>
            </a:endParaRPr>
          </a:p>
          <a:p>
            <a:pPr marL="674859" marR="336854">
              <a:lnSpc>
                <a:spcPts val="2476"/>
              </a:lnSpc>
              <a:spcBef>
                <a:spcPts val="122"/>
              </a:spcBef>
            </a:pP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a =</a:t>
            </a:r>
            <a:r>
              <a:rPr sz="2176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b</a:t>
            </a: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c =</a:t>
            </a:r>
            <a:r>
              <a:rPr sz="2176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d</a:t>
            </a: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176">
              <a:latin typeface="Courier New"/>
              <a:cs typeface="Courier New"/>
            </a:endParaRPr>
          </a:p>
          <a:p>
            <a:pPr marL="11516">
              <a:lnSpc>
                <a:spcPts val="2340"/>
              </a:lnSpc>
            </a:pP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2176" spc="-5" dirty="0">
                <a:solidFill>
                  <a:srgbClr val="3B3B3B"/>
                </a:solidFill>
                <a:latin typeface="Courier New"/>
                <a:cs typeface="Courier New"/>
              </a:rPr>
              <a:t>else</a:t>
            </a:r>
            <a:r>
              <a:rPr sz="2176" spc="-36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176">
              <a:latin typeface="Courier New"/>
              <a:cs typeface="Courier New"/>
            </a:endParaRPr>
          </a:p>
          <a:p>
            <a:pPr marL="674859">
              <a:lnSpc>
                <a:spcPts val="2471"/>
              </a:lnSpc>
            </a:pP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e =</a:t>
            </a:r>
            <a:r>
              <a:rPr sz="2176" spc="-5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f</a:t>
            </a: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176">
              <a:latin typeface="Courier New"/>
              <a:cs typeface="Courier New"/>
            </a:endParaRPr>
          </a:p>
          <a:p>
            <a:pPr marL="11516">
              <a:lnSpc>
                <a:spcPts val="2466"/>
              </a:lnSpc>
            </a:pP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176">
              <a:latin typeface="Courier New"/>
              <a:cs typeface="Courier New"/>
            </a:endParaRPr>
          </a:p>
          <a:p>
            <a:pPr marL="11516">
              <a:lnSpc>
                <a:spcPts val="2539"/>
              </a:lnSpc>
            </a:pP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g =</a:t>
            </a:r>
            <a:r>
              <a:rPr sz="2176" spc="-32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h</a:t>
            </a: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176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2126" y="1039352"/>
            <a:ext cx="621884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algn="ctr">
              <a:spcBef>
                <a:spcPts val="326"/>
              </a:spcBef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if</a:t>
            </a:r>
            <a:endParaRPr sz="19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1305" y="1039352"/>
            <a:ext cx="829179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marL="139348">
              <a:spcBef>
                <a:spcPts val="326"/>
              </a:spcBef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ident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1305" y="1453942"/>
            <a:ext cx="829179" cy="32793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w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7778" y="1039352"/>
            <a:ext cx="621884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marL="162381">
              <a:spcBef>
                <a:spcPts val="326"/>
              </a:spcBef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==</a:t>
            </a:r>
            <a:endParaRPr sz="199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6957" y="1039352"/>
            <a:ext cx="829179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marL="139348">
              <a:spcBef>
                <a:spcPts val="326"/>
              </a:spcBef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ident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6957" y="1453942"/>
            <a:ext cx="829179" cy="32793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z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3431" y="1039352"/>
            <a:ext cx="414589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algn="ctr">
              <a:spcBef>
                <a:spcPts val="326"/>
              </a:spcBef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199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5315" y="1039352"/>
            <a:ext cx="1451063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marL="147985">
              <a:spcBef>
                <a:spcPts val="326"/>
              </a:spcBef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NEWLINE</a:t>
            </a:r>
            <a:endParaRPr sz="1995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2126" y="20758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2126" y="20758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45122" y="2105769"/>
            <a:ext cx="963920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-9" dirty="0">
                <a:solidFill>
                  <a:srgbClr val="3B3B3B"/>
                </a:solidFill>
                <a:latin typeface="Arial"/>
                <a:cs typeface="Arial"/>
              </a:rPr>
              <a:t>INDENT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0484" y="20758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484" y="20758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88316" y="2105769"/>
            <a:ext cx="57351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0484" y="249041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0484" y="249041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87548" y="2499628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96957" y="2075826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6957" y="2075826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8841" y="20758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18841" y="20758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8841" y="249041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8841" y="249041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55315" y="20758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5315" y="20758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60484" y="3112300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60484" y="3112300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688316" y="3142243"/>
            <a:ext cx="57351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60484" y="3526889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60484" y="3526889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87548" y="3536102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c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96957" y="311230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96957" y="311230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18841" y="3112300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18841" y="3112300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8841" y="3526889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18841" y="3526889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19031" y="2015942"/>
            <a:ext cx="2849726" cy="1865702"/>
          </a:xfrm>
          <a:prstGeom prst="rect">
            <a:avLst/>
          </a:prstGeom>
        </p:spPr>
        <p:txBody>
          <a:bodyPr vert="horz" wrap="square" lIns="0" tIns="101344" rIns="0" bIns="0" rtlCol="0">
            <a:spAutoFit/>
          </a:bodyPr>
          <a:lstStyle/>
          <a:p>
            <a:pPr marL="11516">
              <a:spcBef>
                <a:spcPts val="798"/>
              </a:spcBef>
              <a:tabLst>
                <a:tab pos="638582" algn="l"/>
                <a:tab pos="1684268" algn="l"/>
              </a:tabLst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	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NE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LINE</a:t>
            </a:r>
            <a:endParaRPr sz="1995">
              <a:latin typeface="Arial"/>
              <a:cs typeface="Arial"/>
            </a:endParaRPr>
          </a:p>
          <a:p>
            <a:pPr marL="837815">
              <a:spcBef>
                <a:spcPts val="707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b</a:t>
            </a:r>
            <a:endParaRPr sz="1995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2312">
              <a:latin typeface="Courier New"/>
              <a:cs typeface="Courier New"/>
            </a:endParaRPr>
          </a:p>
          <a:p>
            <a:pPr marL="11516">
              <a:tabLst>
                <a:tab pos="638582" algn="l"/>
              </a:tabLst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ident</a:t>
            </a:r>
            <a:endParaRPr sz="1995">
              <a:latin typeface="Arial"/>
              <a:cs typeface="Arial"/>
            </a:endParaRPr>
          </a:p>
          <a:p>
            <a:pPr marL="837815">
              <a:spcBef>
                <a:spcPts val="707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d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55315" y="3112300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55315" y="3112300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392360" y="3142243"/>
            <a:ext cx="1176397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NE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LINE</a:t>
            </a:r>
            <a:endParaRPr sz="1995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02126" y="4148774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02126" y="4148774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096752" y="4178716"/>
            <a:ext cx="1061234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-9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spc="-9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endParaRPr sz="1995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60484" y="4148774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60484" y="4148774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89663" y="4148774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89663" y="4148774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626127" y="4178716"/>
            <a:ext cx="1017472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934553" algn="l"/>
              </a:tabLst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e	:</a:t>
            </a:r>
            <a:endParaRPr sz="1995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902126" y="4977952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02126" y="4977952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145122" y="5007895"/>
            <a:ext cx="963920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-9" dirty="0">
                <a:solidFill>
                  <a:srgbClr val="3B3B3B"/>
                </a:solidFill>
                <a:latin typeface="Arial"/>
                <a:cs typeface="Arial"/>
              </a:rPr>
              <a:t>INDENT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60484" y="497795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60484" y="497795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60484" y="53925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60484" y="53925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887548" y="5401754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596957" y="497795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96957" y="497795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18841" y="497795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18841" y="497795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18841" y="53925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18841" y="53925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545907" y="5401754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f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255315" y="4977952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55315" y="4977952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688316" y="5007895"/>
            <a:ext cx="3880442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1041655" algn="l"/>
                <a:tab pos="1669295" algn="l"/>
                <a:tab pos="2714982" algn="l"/>
              </a:tabLst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	=	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	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NE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LINE</a:t>
            </a:r>
            <a:endParaRPr sz="1995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902126" y="60144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02126" y="60144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60484" y="60144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560484" y="60144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60484" y="6429015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60484" y="6429015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96957" y="6014426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96957" y="6014426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18841" y="60144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18841" y="60144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18841" y="6429015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18841" y="6429015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255315" y="60144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55315" y="60144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</a:t>
            </a:r>
            <a:r>
              <a:rPr sz="3990" spc="336" dirty="0"/>
              <a:t> </a:t>
            </a:r>
            <a:r>
              <a:rPr sz="3990" spc="313" dirty="0"/>
              <a:t>Python</a:t>
            </a:r>
            <a:endParaRPr sz="3990"/>
          </a:p>
        </p:txBody>
      </p:sp>
      <p:sp>
        <p:nvSpPr>
          <p:cNvPr id="85" name="object 85"/>
          <p:cNvSpPr/>
          <p:nvPr/>
        </p:nvSpPr>
        <p:spPr>
          <a:xfrm>
            <a:off x="6011547" y="4148774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11547" y="4148774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148592" y="4178716"/>
            <a:ext cx="1176397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NE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LINE</a:t>
            </a:r>
            <a:endParaRPr sz="1995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096752" y="6068368"/>
            <a:ext cx="106123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294"/>
              </a:lnSpc>
            </a:pPr>
            <a:r>
              <a:rPr sz="1995" spc="-9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spc="-9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endParaRPr sz="1995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688316" y="6068367"/>
            <a:ext cx="573515" cy="691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94"/>
              </a:lnSpc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  <a:p>
            <a:pPr algn="ctr">
              <a:spcBef>
                <a:spcPts val="707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g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19031" y="6068368"/>
            <a:ext cx="17101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294"/>
              </a:lnSpc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1995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346672" y="6068367"/>
            <a:ext cx="573515" cy="691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94"/>
              </a:lnSpc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  <a:p>
            <a:pPr algn="ctr">
              <a:spcBef>
                <a:spcPts val="707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h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392360" y="6068368"/>
            <a:ext cx="117639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294"/>
              </a:lnSpc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NE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LINE</a:t>
            </a:r>
            <a:endParaRPr sz="19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056" y="1000197"/>
            <a:ext cx="2013638" cy="22465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539"/>
              </a:lnSpc>
              <a:spcBef>
                <a:spcPts val="91"/>
              </a:spcBef>
            </a:pPr>
            <a:r>
              <a:rPr sz="2176" spc="-5" dirty="0">
                <a:solidFill>
                  <a:srgbClr val="3B3B3B"/>
                </a:solidFill>
                <a:latin typeface="Courier New"/>
                <a:cs typeface="Courier New"/>
              </a:rPr>
              <a:t>if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w </a:t>
            </a:r>
            <a:r>
              <a:rPr sz="2176" spc="-5" dirty="0">
                <a:solidFill>
                  <a:srgbClr val="3B3B3B"/>
                </a:solidFill>
                <a:latin typeface="Courier New"/>
                <a:cs typeface="Courier New"/>
              </a:rPr>
              <a:t>== z:</a:t>
            </a:r>
            <a:r>
              <a:rPr sz="2176" spc="-82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176">
              <a:latin typeface="Courier New"/>
              <a:cs typeface="Courier New"/>
            </a:endParaRPr>
          </a:p>
          <a:p>
            <a:pPr marL="674859" marR="336854">
              <a:lnSpc>
                <a:spcPts val="2476"/>
              </a:lnSpc>
              <a:spcBef>
                <a:spcPts val="122"/>
              </a:spcBef>
            </a:pP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a =</a:t>
            </a:r>
            <a:r>
              <a:rPr sz="2176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b</a:t>
            </a: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c =</a:t>
            </a:r>
            <a:r>
              <a:rPr sz="2176" spc="-1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d</a:t>
            </a: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176">
              <a:latin typeface="Courier New"/>
              <a:cs typeface="Courier New"/>
            </a:endParaRPr>
          </a:p>
          <a:p>
            <a:pPr marL="11516">
              <a:lnSpc>
                <a:spcPts val="2340"/>
              </a:lnSpc>
            </a:pP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} </a:t>
            </a:r>
            <a:r>
              <a:rPr sz="2176" spc="-5" dirty="0">
                <a:solidFill>
                  <a:srgbClr val="3B3B3B"/>
                </a:solidFill>
                <a:latin typeface="Courier New"/>
                <a:cs typeface="Courier New"/>
              </a:rPr>
              <a:t>else</a:t>
            </a:r>
            <a:r>
              <a:rPr sz="2176" spc="-36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176">
              <a:latin typeface="Courier New"/>
              <a:cs typeface="Courier New"/>
            </a:endParaRPr>
          </a:p>
          <a:p>
            <a:pPr marL="674859">
              <a:lnSpc>
                <a:spcPts val="2471"/>
              </a:lnSpc>
            </a:pP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e =</a:t>
            </a:r>
            <a:r>
              <a:rPr sz="2176" spc="-5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f</a:t>
            </a: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176">
              <a:latin typeface="Courier New"/>
              <a:cs typeface="Courier New"/>
            </a:endParaRPr>
          </a:p>
          <a:p>
            <a:pPr marL="11516">
              <a:lnSpc>
                <a:spcPts val="2466"/>
              </a:lnSpc>
            </a:pP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176">
              <a:latin typeface="Courier New"/>
              <a:cs typeface="Courier New"/>
            </a:endParaRPr>
          </a:p>
          <a:p>
            <a:pPr marL="11516">
              <a:lnSpc>
                <a:spcPts val="2539"/>
              </a:lnSpc>
            </a:pP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g =</a:t>
            </a:r>
            <a:r>
              <a:rPr sz="2176" spc="-32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176" dirty="0">
                <a:solidFill>
                  <a:srgbClr val="3B3B3B"/>
                </a:solidFill>
                <a:latin typeface="Courier New"/>
                <a:cs typeface="Courier New"/>
              </a:rPr>
              <a:t>h</a:t>
            </a:r>
            <a:r>
              <a:rPr sz="2176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176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2126" y="1039352"/>
            <a:ext cx="621884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algn="ctr">
              <a:spcBef>
                <a:spcPts val="326"/>
              </a:spcBef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if</a:t>
            </a:r>
            <a:endParaRPr sz="199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1305" y="1039352"/>
            <a:ext cx="829179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marL="139348">
              <a:spcBef>
                <a:spcPts val="326"/>
              </a:spcBef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ident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1305" y="1453942"/>
            <a:ext cx="829179" cy="32793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w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7778" y="1039352"/>
            <a:ext cx="621884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marL="162381">
              <a:spcBef>
                <a:spcPts val="326"/>
              </a:spcBef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==</a:t>
            </a:r>
            <a:endParaRPr sz="199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6957" y="1039352"/>
            <a:ext cx="829179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marL="139348">
              <a:spcBef>
                <a:spcPts val="326"/>
              </a:spcBef>
            </a:pP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ident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6957" y="1453942"/>
            <a:ext cx="829179" cy="32793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20729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z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3431" y="1039352"/>
            <a:ext cx="414589" cy="348871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1459" rIns="0" bIns="0" rtlCol="0">
            <a:spAutoFit/>
          </a:bodyPr>
          <a:lstStyle/>
          <a:p>
            <a:pPr algn="ctr">
              <a:spcBef>
                <a:spcPts val="326"/>
              </a:spcBef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1995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02126" y="20758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2126" y="20758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73530" y="2105769"/>
            <a:ext cx="107678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{</a:t>
            </a:r>
            <a:endParaRPr sz="1995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60484" y="20758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0484" y="20758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484" y="249041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0484" y="249041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87548" y="2499628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6957" y="2075826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96957" y="2075826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18841" y="20758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18841" y="20758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18841" y="249041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18841" y="249041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55315" y="20758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55315" y="20758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33630" y="2105769"/>
            <a:ext cx="93858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;</a:t>
            </a:r>
            <a:endParaRPr sz="1995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60484" y="3112300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60484" y="3112300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88316" y="3142243"/>
            <a:ext cx="57351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60484" y="3526889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60484" y="3526889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87548" y="3536102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c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96957" y="311230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96957" y="311230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18841" y="3112300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18841" y="3112300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18841" y="3526889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8841" y="3526889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88315" y="2015942"/>
            <a:ext cx="2231873" cy="1865702"/>
          </a:xfrm>
          <a:prstGeom prst="rect">
            <a:avLst/>
          </a:prstGeom>
        </p:spPr>
        <p:txBody>
          <a:bodyPr vert="horz" wrap="square" lIns="0" tIns="101344" rIns="0" bIns="0" rtlCol="0">
            <a:spAutoFit/>
          </a:bodyPr>
          <a:lstStyle/>
          <a:p>
            <a:pPr marR="4607" algn="r">
              <a:spcBef>
                <a:spcPts val="798"/>
              </a:spcBef>
              <a:tabLst>
                <a:tab pos="1030138" algn="l"/>
                <a:tab pos="1657779" algn="l"/>
              </a:tabLst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	=	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  <a:p>
            <a:pPr marL="1868529">
              <a:spcBef>
                <a:spcPts val="707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b</a:t>
            </a:r>
            <a:endParaRPr sz="1995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2312">
              <a:latin typeface="Courier New"/>
              <a:cs typeface="Courier New"/>
            </a:endParaRPr>
          </a:p>
          <a:p>
            <a:pPr marR="4607" algn="r">
              <a:tabLst>
                <a:tab pos="627066" algn="l"/>
              </a:tabLst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  <a:p>
            <a:pPr marL="1868529">
              <a:spcBef>
                <a:spcPts val="707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d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55315" y="3112300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55315" y="3112300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933630" y="3142243"/>
            <a:ext cx="93858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;</a:t>
            </a:r>
            <a:endParaRPr sz="1995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902126" y="4148774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02126" y="4148774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573530" y="4178716"/>
            <a:ext cx="107678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}</a:t>
            </a:r>
            <a:endParaRPr sz="1995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60484" y="4148774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0"/>
                </a:moveTo>
                <a:lnTo>
                  <a:pt x="0" y="0"/>
                </a:lnTo>
                <a:lnTo>
                  <a:pt x="0" y="457200"/>
                </a:lnTo>
                <a:lnTo>
                  <a:pt x="6858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60484" y="4148774"/>
            <a:ext cx="621884" cy="414589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3429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685800" y="0"/>
                </a:lnTo>
                <a:lnTo>
                  <a:pt x="685800" y="457200"/>
                </a:lnTo>
                <a:lnTo>
                  <a:pt x="3429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89663" y="4148774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89663" y="4148774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626127" y="4178716"/>
            <a:ext cx="1017472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934553" algn="l"/>
              </a:tabLst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l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e	:</a:t>
            </a:r>
            <a:endParaRPr sz="1995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560484" y="497795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0484" y="497795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60484" y="53925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60484" y="53925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887548" y="5401754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596957" y="497795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96957" y="497795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18841" y="497795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218841" y="497795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88315" y="5007895"/>
            <a:ext cx="2231873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1041655" algn="l"/>
                <a:tab pos="1669295" algn="l"/>
              </a:tabLst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	=	</a:t>
            </a: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218841" y="53925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18841" y="5392542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545907" y="5401754"/>
            <a:ext cx="175625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f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255315" y="4977952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55315" y="4977952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933630" y="5007895"/>
            <a:ext cx="93858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;</a:t>
            </a:r>
            <a:endParaRPr sz="1995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902126" y="60144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02126" y="60144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60484" y="60144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60484" y="60144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60484" y="6429015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560484" y="6429015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96957" y="6014426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96957" y="6014426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18841" y="60144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218841" y="6014426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218841" y="6429015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" y="45720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18841" y="6429015"/>
            <a:ext cx="829179" cy="414589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914400" y="0"/>
                </a:lnTo>
                <a:lnTo>
                  <a:pt x="914400" y="457200"/>
                </a:lnTo>
                <a:lnTo>
                  <a:pt x="4572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55315" y="60144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55315" y="6014426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</a:t>
            </a:r>
            <a:r>
              <a:rPr sz="3990" spc="336" dirty="0"/>
              <a:t> </a:t>
            </a:r>
            <a:r>
              <a:rPr sz="3990" spc="313" dirty="0"/>
              <a:t>Python</a:t>
            </a:r>
            <a:endParaRPr sz="3990"/>
          </a:p>
        </p:txBody>
      </p:sp>
      <p:sp>
        <p:nvSpPr>
          <p:cNvPr id="82" name="object 82"/>
          <p:cNvSpPr/>
          <p:nvPr/>
        </p:nvSpPr>
        <p:spPr>
          <a:xfrm>
            <a:off x="2902126" y="4977952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600200" y="0"/>
                </a:moveTo>
                <a:lnTo>
                  <a:pt x="0" y="0"/>
                </a:lnTo>
                <a:lnTo>
                  <a:pt x="0" y="457200"/>
                </a:lnTo>
                <a:lnTo>
                  <a:pt x="1600200" y="4572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02126" y="4977952"/>
            <a:ext cx="1451063" cy="414589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573530" y="5007895"/>
            <a:ext cx="107678" cy="31863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{</a:t>
            </a:r>
            <a:endParaRPr sz="1995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73530" y="6068368"/>
            <a:ext cx="10767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294"/>
              </a:lnSpc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}</a:t>
            </a:r>
            <a:endParaRPr sz="1995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688316" y="6068367"/>
            <a:ext cx="573515" cy="691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94"/>
              </a:lnSpc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  <a:p>
            <a:pPr algn="ctr">
              <a:spcBef>
                <a:spcPts val="707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g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719031" y="6068368"/>
            <a:ext cx="17101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294"/>
              </a:lnSpc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1995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46672" y="6068367"/>
            <a:ext cx="573515" cy="691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94"/>
              </a:lnSpc>
            </a:pPr>
            <a:r>
              <a:rPr sz="1995" spc="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de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nt</a:t>
            </a:r>
            <a:endParaRPr sz="1995">
              <a:latin typeface="Arial"/>
              <a:cs typeface="Arial"/>
            </a:endParaRPr>
          </a:p>
          <a:p>
            <a:pPr algn="ctr">
              <a:spcBef>
                <a:spcPts val="707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h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33630" y="6068368"/>
            <a:ext cx="9385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294"/>
              </a:lnSpc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;</a:t>
            </a:r>
            <a:endParaRPr sz="19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63976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>
                <a:ea typeface="+mj-ea"/>
              </a:rPr>
              <a:t>Example in Java Language</a:t>
            </a:r>
          </a:p>
        </p:txBody>
      </p:sp>
      <p:pic>
        <p:nvPicPr>
          <p:cNvPr id="28715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504348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 Box 44"/>
          <p:cNvSpPr txBox="1">
            <a:spLocks noChangeArrowheads="1"/>
          </p:cNvSpPr>
          <p:nvPr/>
        </p:nvSpPr>
        <p:spPr bwMode="auto">
          <a:xfrm>
            <a:off x="228600" y="1143000"/>
            <a:ext cx="365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0000FF"/>
                </a:solidFill>
                <a:latin typeface="Courier New" charset="0"/>
                <a:cs typeface="Arial" charset="0"/>
              </a:rPr>
              <a:t>x = (y+3.1) * z_5 ;</a:t>
            </a:r>
          </a:p>
        </p:txBody>
      </p:sp>
      <p:sp>
        <p:nvSpPr>
          <p:cNvPr id="501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887C5C5-7C69-914E-887D-0A3A4050C80B}" type="slidenum">
              <a:rPr lang="tr-TR" sz="1400">
                <a:cs typeface="Arial" charset="0"/>
              </a:rPr>
              <a:pPr/>
              <a:t>13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43933"/>
            <a:ext cx="8763000" cy="501172"/>
          </a:xfrm>
          <a:prstGeom prst="rect">
            <a:avLst/>
          </a:prstGeom>
        </p:spPr>
        <p:txBody>
          <a:bodyPr vert="horz" wrap="square" lIns="0" tIns="864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45">
              <a:spcBef>
                <a:spcPts val="68"/>
              </a:spcBef>
            </a:pPr>
            <a:r>
              <a:rPr sz="3200" spc="215" dirty="0">
                <a:cs typeface="Cambria"/>
              </a:rPr>
              <a:t>The </a:t>
            </a:r>
            <a:r>
              <a:rPr sz="3200" spc="228" dirty="0">
                <a:cs typeface="Cambria"/>
              </a:rPr>
              <a:t>Structure </a:t>
            </a:r>
            <a:r>
              <a:rPr sz="3200" spc="167" dirty="0">
                <a:cs typeface="Cambria"/>
              </a:rPr>
              <a:t>of </a:t>
            </a:r>
            <a:r>
              <a:rPr sz="3200" spc="262" dirty="0">
                <a:cs typeface="Cambria"/>
              </a:rPr>
              <a:t>a </a:t>
            </a:r>
            <a:r>
              <a:rPr sz="3200" spc="248" dirty="0">
                <a:cs typeface="Cambria"/>
              </a:rPr>
              <a:t>Modern</a:t>
            </a:r>
            <a:r>
              <a:rPr sz="3200" spc="262" dirty="0">
                <a:cs typeface="Cambria"/>
              </a:rPr>
              <a:t> </a:t>
            </a:r>
            <a:r>
              <a:rPr sz="3200" spc="221" dirty="0">
                <a:cs typeface="Cambria"/>
              </a:rPr>
              <a:t>Compiler</a:t>
            </a:r>
            <a:endParaRPr sz="3200" dirty="0">
              <a:cs typeface="Cambria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B935770E-A0D6-BCA3-3E1C-5C2F0056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29746" y="2102064"/>
          <a:ext cx="1867220" cy="326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Lexical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Syntax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Semantic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7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696136" y="2257665"/>
            <a:ext cx="778009" cy="155602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857250" y="0"/>
                </a:moveTo>
                <a:lnTo>
                  <a:pt x="8572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57250" y="171450"/>
                </a:lnTo>
                <a:lnTo>
                  <a:pt x="857250" y="228600"/>
                </a:lnTo>
                <a:lnTo>
                  <a:pt x="1143000" y="114300"/>
                </a:lnTo>
                <a:lnTo>
                  <a:pt x="85725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6136" y="2257665"/>
            <a:ext cx="778009" cy="155602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6135" y="2257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4144" y="24132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2567" y="5058495"/>
            <a:ext cx="778009" cy="155602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857250" y="0"/>
                </a:moveTo>
                <a:lnTo>
                  <a:pt x="8572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57250" y="171450"/>
                </a:lnTo>
                <a:lnTo>
                  <a:pt x="857250" y="228600"/>
                </a:lnTo>
                <a:lnTo>
                  <a:pt x="1143000" y="114300"/>
                </a:lnTo>
                <a:lnTo>
                  <a:pt x="85725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52567" y="5058495"/>
            <a:ext cx="778009" cy="155602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2567" y="50584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30576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2526" y="1946463"/>
            <a:ext cx="933610" cy="93361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1286510" y="0"/>
                </a:moveTo>
                <a:lnTo>
                  <a:pt x="256540" y="0"/>
                </a:lnTo>
                <a:lnTo>
                  <a:pt x="225563" y="7401"/>
                </a:lnTo>
                <a:lnTo>
                  <a:pt x="198278" y="26828"/>
                </a:lnTo>
                <a:lnTo>
                  <a:pt x="178851" y="54113"/>
                </a:lnTo>
                <a:lnTo>
                  <a:pt x="171450" y="85089"/>
                </a:lnTo>
                <a:lnTo>
                  <a:pt x="171450" y="1200150"/>
                </a:lnTo>
                <a:lnTo>
                  <a:pt x="85090" y="1200150"/>
                </a:lnTo>
                <a:lnTo>
                  <a:pt x="54113" y="1207571"/>
                </a:lnTo>
                <a:lnTo>
                  <a:pt x="26828" y="1227137"/>
                </a:lnTo>
                <a:lnTo>
                  <a:pt x="7401" y="1254799"/>
                </a:lnTo>
                <a:lnTo>
                  <a:pt x="0" y="1286510"/>
                </a:lnTo>
                <a:lnTo>
                  <a:pt x="7401" y="1317486"/>
                </a:lnTo>
                <a:lnTo>
                  <a:pt x="26828" y="1344771"/>
                </a:lnTo>
                <a:lnTo>
                  <a:pt x="54113" y="1364198"/>
                </a:lnTo>
                <a:lnTo>
                  <a:pt x="85090" y="1371600"/>
                </a:lnTo>
                <a:lnTo>
                  <a:pt x="1115060" y="1371600"/>
                </a:lnTo>
                <a:lnTo>
                  <a:pt x="1146036" y="1364198"/>
                </a:lnTo>
                <a:lnTo>
                  <a:pt x="1173321" y="1344771"/>
                </a:lnTo>
                <a:lnTo>
                  <a:pt x="1192748" y="1317486"/>
                </a:lnTo>
                <a:lnTo>
                  <a:pt x="1200150" y="1286510"/>
                </a:lnTo>
                <a:lnTo>
                  <a:pt x="1200150" y="171450"/>
                </a:lnTo>
                <a:lnTo>
                  <a:pt x="1286510" y="171450"/>
                </a:lnTo>
                <a:lnTo>
                  <a:pt x="1317486" y="164028"/>
                </a:lnTo>
                <a:lnTo>
                  <a:pt x="1344771" y="144462"/>
                </a:lnTo>
                <a:lnTo>
                  <a:pt x="1364198" y="116800"/>
                </a:lnTo>
                <a:lnTo>
                  <a:pt x="1371600" y="85089"/>
                </a:lnTo>
                <a:lnTo>
                  <a:pt x="1364198" y="54113"/>
                </a:lnTo>
                <a:lnTo>
                  <a:pt x="1344771" y="26828"/>
                </a:lnTo>
                <a:lnTo>
                  <a:pt x="1317486" y="7401"/>
                </a:lnTo>
                <a:lnTo>
                  <a:pt x="128651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62526" y="1946463"/>
            <a:ext cx="933610" cy="93361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85090" y="1371600"/>
                </a:moveTo>
                <a:lnTo>
                  <a:pt x="54113" y="1364198"/>
                </a:lnTo>
                <a:lnTo>
                  <a:pt x="26828" y="1344771"/>
                </a:lnTo>
                <a:lnTo>
                  <a:pt x="7401" y="1317486"/>
                </a:lnTo>
                <a:lnTo>
                  <a:pt x="0" y="1286510"/>
                </a:lnTo>
                <a:lnTo>
                  <a:pt x="7401" y="1254799"/>
                </a:lnTo>
                <a:lnTo>
                  <a:pt x="26828" y="1227137"/>
                </a:lnTo>
                <a:lnTo>
                  <a:pt x="54113" y="1207571"/>
                </a:lnTo>
                <a:lnTo>
                  <a:pt x="85090" y="1200150"/>
                </a:lnTo>
                <a:lnTo>
                  <a:pt x="171450" y="1200150"/>
                </a:lnTo>
                <a:lnTo>
                  <a:pt x="171450" y="85089"/>
                </a:lnTo>
                <a:lnTo>
                  <a:pt x="178851" y="54113"/>
                </a:lnTo>
                <a:lnTo>
                  <a:pt x="198278" y="26828"/>
                </a:lnTo>
                <a:lnTo>
                  <a:pt x="225563" y="7401"/>
                </a:lnTo>
                <a:lnTo>
                  <a:pt x="256540" y="0"/>
                </a:lnTo>
                <a:lnTo>
                  <a:pt x="1286510" y="0"/>
                </a:lnTo>
                <a:lnTo>
                  <a:pt x="1317486" y="7401"/>
                </a:lnTo>
                <a:lnTo>
                  <a:pt x="1344771" y="26828"/>
                </a:lnTo>
                <a:lnTo>
                  <a:pt x="1364198" y="54113"/>
                </a:lnTo>
                <a:lnTo>
                  <a:pt x="1371600" y="85089"/>
                </a:lnTo>
                <a:lnTo>
                  <a:pt x="1364198" y="116800"/>
                </a:lnTo>
                <a:lnTo>
                  <a:pt x="1344771" y="144462"/>
                </a:lnTo>
                <a:lnTo>
                  <a:pt x="1317486" y="164028"/>
                </a:lnTo>
                <a:lnTo>
                  <a:pt x="1286510" y="171450"/>
                </a:lnTo>
                <a:lnTo>
                  <a:pt x="1200150" y="171450"/>
                </a:lnTo>
                <a:lnTo>
                  <a:pt x="1200150" y="1286510"/>
                </a:lnTo>
                <a:lnTo>
                  <a:pt x="1192748" y="1317486"/>
                </a:lnTo>
                <a:lnTo>
                  <a:pt x="1173321" y="1344771"/>
                </a:lnTo>
                <a:lnTo>
                  <a:pt x="1146036" y="1364198"/>
                </a:lnTo>
                <a:lnTo>
                  <a:pt x="1115060" y="1371600"/>
                </a:lnTo>
                <a:lnTo>
                  <a:pt x="8509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62526" y="19464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96135" y="2880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08618" y="2004380"/>
            <a:ext cx="87310" cy="58783"/>
          </a:xfrm>
          <a:custGeom>
            <a:avLst/>
            <a:gdLst/>
            <a:ahLst/>
            <a:cxnLst/>
            <a:rect l="l" t="t" r="r" b="b"/>
            <a:pathLst>
              <a:path w="128269" h="86360">
                <a:moveTo>
                  <a:pt x="128269" y="0"/>
                </a:moveTo>
                <a:lnTo>
                  <a:pt x="41909" y="0"/>
                </a:lnTo>
                <a:lnTo>
                  <a:pt x="26253" y="3710"/>
                </a:lnTo>
                <a:lnTo>
                  <a:pt x="12858" y="13493"/>
                </a:lnTo>
                <a:lnTo>
                  <a:pt x="3512" y="27324"/>
                </a:lnTo>
                <a:lnTo>
                  <a:pt x="0" y="43180"/>
                </a:lnTo>
                <a:lnTo>
                  <a:pt x="3512" y="59035"/>
                </a:lnTo>
                <a:lnTo>
                  <a:pt x="12858" y="72866"/>
                </a:lnTo>
                <a:lnTo>
                  <a:pt x="26253" y="82649"/>
                </a:lnTo>
                <a:lnTo>
                  <a:pt x="41909" y="86360"/>
                </a:lnTo>
                <a:lnTo>
                  <a:pt x="73620" y="78938"/>
                </a:lnTo>
                <a:lnTo>
                  <a:pt x="101282" y="59372"/>
                </a:lnTo>
                <a:lnTo>
                  <a:pt x="120848" y="31710"/>
                </a:lnTo>
                <a:lnTo>
                  <a:pt x="128269" y="0"/>
                </a:lnTo>
                <a:close/>
              </a:path>
            </a:pathLst>
          </a:custGeom>
          <a:solidFill>
            <a:srgbClr val="CCCCA2"/>
          </a:solidFill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08618" y="2004380"/>
            <a:ext cx="87310" cy="58783"/>
          </a:xfrm>
          <a:custGeom>
            <a:avLst/>
            <a:gdLst/>
            <a:ahLst/>
            <a:cxnLst/>
            <a:rect l="l" t="t" r="r" b="b"/>
            <a:pathLst>
              <a:path w="128269" h="86360">
                <a:moveTo>
                  <a:pt x="128269" y="0"/>
                </a:moveTo>
                <a:lnTo>
                  <a:pt x="120848" y="31710"/>
                </a:lnTo>
                <a:lnTo>
                  <a:pt x="101282" y="59372"/>
                </a:lnTo>
                <a:lnTo>
                  <a:pt x="73620" y="78938"/>
                </a:lnTo>
                <a:lnTo>
                  <a:pt x="41909" y="86360"/>
                </a:lnTo>
                <a:lnTo>
                  <a:pt x="26253" y="82649"/>
                </a:lnTo>
                <a:lnTo>
                  <a:pt x="12858" y="72866"/>
                </a:lnTo>
                <a:lnTo>
                  <a:pt x="3512" y="59035"/>
                </a:lnTo>
                <a:lnTo>
                  <a:pt x="0" y="43180"/>
                </a:lnTo>
                <a:lnTo>
                  <a:pt x="3512" y="27324"/>
                </a:lnTo>
                <a:lnTo>
                  <a:pt x="12858" y="13493"/>
                </a:lnTo>
                <a:lnTo>
                  <a:pt x="26253" y="3710"/>
                </a:lnTo>
                <a:lnTo>
                  <a:pt x="41909" y="0"/>
                </a:lnTo>
                <a:lnTo>
                  <a:pt x="12826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62526" y="19464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6135" y="2880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62525" y="2763370"/>
            <a:ext cx="116702" cy="116702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85090" y="0"/>
                </a:moveTo>
                <a:lnTo>
                  <a:pt x="54113" y="7421"/>
                </a:lnTo>
                <a:lnTo>
                  <a:pt x="26828" y="26987"/>
                </a:lnTo>
                <a:lnTo>
                  <a:pt x="7401" y="54649"/>
                </a:lnTo>
                <a:lnTo>
                  <a:pt x="0" y="86360"/>
                </a:lnTo>
                <a:lnTo>
                  <a:pt x="7401" y="117336"/>
                </a:lnTo>
                <a:lnTo>
                  <a:pt x="26828" y="144621"/>
                </a:lnTo>
                <a:lnTo>
                  <a:pt x="54113" y="164048"/>
                </a:lnTo>
                <a:lnTo>
                  <a:pt x="85090" y="171450"/>
                </a:lnTo>
                <a:lnTo>
                  <a:pt x="116800" y="164048"/>
                </a:lnTo>
                <a:lnTo>
                  <a:pt x="144462" y="144621"/>
                </a:lnTo>
                <a:lnTo>
                  <a:pt x="164028" y="117336"/>
                </a:lnTo>
                <a:lnTo>
                  <a:pt x="171450" y="86360"/>
                </a:lnTo>
                <a:lnTo>
                  <a:pt x="85090" y="86360"/>
                </a:lnTo>
                <a:lnTo>
                  <a:pt x="100945" y="82649"/>
                </a:lnTo>
                <a:lnTo>
                  <a:pt x="114776" y="72866"/>
                </a:lnTo>
                <a:lnTo>
                  <a:pt x="124559" y="59035"/>
                </a:lnTo>
                <a:lnTo>
                  <a:pt x="128269" y="43179"/>
                </a:lnTo>
                <a:lnTo>
                  <a:pt x="124559" y="27324"/>
                </a:lnTo>
                <a:lnTo>
                  <a:pt x="114776" y="13493"/>
                </a:lnTo>
                <a:lnTo>
                  <a:pt x="100945" y="3710"/>
                </a:lnTo>
                <a:lnTo>
                  <a:pt x="85090" y="0"/>
                </a:lnTo>
                <a:close/>
              </a:path>
            </a:pathLst>
          </a:custGeom>
          <a:solidFill>
            <a:srgbClr val="CCCCA2"/>
          </a:solidFill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62525" y="2763370"/>
            <a:ext cx="116702" cy="116702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86360"/>
                </a:moveTo>
                <a:lnTo>
                  <a:pt x="164028" y="117336"/>
                </a:lnTo>
                <a:lnTo>
                  <a:pt x="144462" y="144621"/>
                </a:lnTo>
                <a:lnTo>
                  <a:pt x="116800" y="164048"/>
                </a:lnTo>
                <a:lnTo>
                  <a:pt x="85090" y="171450"/>
                </a:lnTo>
                <a:lnTo>
                  <a:pt x="54113" y="164048"/>
                </a:lnTo>
                <a:lnTo>
                  <a:pt x="26828" y="144621"/>
                </a:lnTo>
                <a:lnTo>
                  <a:pt x="7401" y="117336"/>
                </a:lnTo>
                <a:lnTo>
                  <a:pt x="0" y="86360"/>
                </a:lnTo>
                <a:lnTo>
                  <a:pt x="7401" y="54649"/>
                </a:lnTo>
                <a:lnTo>
                  <a:pt x="26828" y="26987"/>
                </a:lnTo>
                <a:lnTo>
                  <a:pt x="54113" y="7421"/>
                </a:lnTo>
                <a:lnTo>
                  <a:pt x="85090" y="0"/>
                </a:lnTo>
                <a:lnTo>
                  <a:pt x="100945" y="3710"/>
                </a:lnTo>
                <a:lnTo>
                  <a:pt x="128269" y="43179"/>
                </a:lnTo>
                <a:lnTo>
                  <a:pt x="100945" y="82649"/>
                </a:lnTo>
                <a:lnTo>
                  <a:pt x="85090" y="86360"/>
                </a:lnTo>
                <a:lnTo>
                  <a:pt x="171450" y="863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62526" y="19464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96135" y="2880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37145" y="1946462"/>
            <a:ext cx="58783" cy="57919"/>
          </a:xfrm>
          <a:custGeom>
            <a:avLst/>
            <a:gdLst/>
            <a:ahLst/>
            <a:cxnLst/>
            <a:rect l="l" t="t" r="r" b="b"/>
            <a:pathLst>
              <a:path w="86359" h="85089">
                <a:moveTo>
                  <a:pt x="0" y="0"/>
                </a:moveTo>
                <a:lnTo>
                  <a:pt x="86359" y="85089"/>
                </a:lnTo>
                <a:lnTo>
                  <a:pt x="78938" y="54113"/>
                </a:lnTo>
                <a:lnTo>
                  <a:pt x="59372" y="26828"/>
                </a:lnTo>
                <a:lnTo>
                  <a:pt x="31710" y="7401"/>
                </a:lnTo>
                <a:lnTo>
                  <a:pt x="0" y="0"/>
                </a:lnTo>
                <a:close/>
              </a:path>
            </a:pathLst>
          </a:custGeom>
          <a:solidFill>
            <a:srgbClr val="CCCCA2"/>
          </a:solidFill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37145" y="1946462"/>
            <a:ext cx="58783" cy="57919"/>
          </a:xfrm>
          <a:custGeom>
            <a:avLst/>
            <a:gdLst/>
            <a:ahLst/>
            <a:cxnLst/>
            <a:rect l="l" t="t" r="r" b="b"/>
            <a:pathLst>
              <a:path w="86359" h="85089">
                <a:moveTo>
                  <a:pt x="0" y="0"/>
                </a:moveTo>
                <a:lnTo>
                  <a:pt x="31710" y="7401"/>
                </a:lnTo>
                <a:lnTo>
                  <a:pt x="59372" y="26828"/>
                </a:lnTo>
                <a:lnTo>
                  <a:pt x="78938" y="54113"/>
                </a:lnTo>
                <a:lnTo>
                  <a:pt x="86359" y="85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62526" y="19464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96135" y="2880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79226" y="2763371"/>
            <a:ext cx="0" cy="58783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3175">
            <a:solidFill>
              <a:srgbClr val="CCCCA2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79226" y="2763371"/>
            <a:ext cx="0" cy="58783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62526" y="19464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6135" y="2880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37144" y="2063163"/>
            <a:ext cx="701072" cy="0"/>
          </a:xfrm>
          <a:custGeom>
            <a:avLst/>
            <a:gdLst/>
            <a:ahLst/>
            <a:cxnLst/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</a:path>
            </a:pathLst>
          </a:custGeom>
          <a:ln w="3175">
            <a:solidFill>
              <a:srgbClr val="CCCCA2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37144" y="2063163"/>
            <a:ext cx="701072" cy="0"/>
          </a:xfrm>
          <a:custGeom>
            <a:avLst/>
            <a:gdLst/>
            <a:ahLst/>
            <a:cxnLst/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62526" y="19464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96135" y="2880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>
              <a:solidFill>
                <a:prstClr val="black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18990" y="2173813"/>
            <a:ext cx="619814" cy="464822"/>
          </a:xfrm>
          <a:prstGeom prst="rect">
            <a:avLst/>
          </a:prstGeom>
        </p:spPr>
        <p:txBody>
          <a:bodyPr vert="horz" wrap="square" lIns="0" tIns="28527" rIns="0" bIns="0" rtlCol="0">
            <a:spAutoFit/>
          </a:bodyPr>
          <a:lstStyle/>
          <a:p>
            <a:pPr marL="82991" marR="3458" indent="-74346">
              <a:lnSpc>
                <a:spcPts val="1675"/>
              </a:lnSpc>
              <a:spcBef>
                <a:spcPts val="225"/>
              </a:spcBef>
            </a:pPr>
            <a:r>
              <a:rPr sz="1498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1498" spc="-4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498" dirty="0">
                <a:solidFill>
                  <a:srgbClr val="3B3B3B"/>
                </a:solidFill>
                <a:latin typeface="Arial"/>
                <a:cs typeface="Arial"/>
              </a:rPr>
              <a:t>u</a:t>
            </a:r>
            <a:r>
              <a:rPr sz="1498" spc="-4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498" dirty="0">
                <a:solidFill>
                  <a:srgbClr val="3B3B3B"/>
                </a:solidFill>
                <a:latin typeface="Arial"/>
                <a:cs typeface="Arial"/>
              </a:rPr>
              <a:t>ce  </a:t>
            </a:r>
            <a:r>
              <a:rPr sz="1498" spc="-4" dirty="0">
                <a:solidFill>
                  <a:srgbClr val="3B3B3B"/>
                </a:solidFill>
                <a:latin typeface="Arial"/>
                <a:cs typeface="Arial"/>
              </a:rPr>
              <a:t>Code</a:t>
            </a:r>
            <a:endParaRPr sz="14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86178" y="4747293"/>
            <a:ext cx="1244813" cy="71698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94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46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73460" marR="181975" indent="-186730">
              <a:lnSpc>
                <a:spcPts val="1852"/>
              </a:lnSpc>
            </a:pPr>
            <a:r>
              <a:rPr sz="1634" b="1" spc="-4" dirty="0">
                <a:solidFill>
                  <a:srgbClr val="00FF00"/>
                </a:solidFill>
                <a:latin typeface="Courier New"/>
                <a:cs typeface="Courier New"/>
              </a:rPr>
              <a:t>Machine  Code</a:t>
            </a:r>
            <a:endParaRPr sz="163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13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63771" y="1946462"/>
          <a:ext cx="1867220" cy="326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Lexical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Syntax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Semantic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7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04054" y="1069906"/>
            <a:ext cx="3296546" cy="1160953"/>
          </a:xfrm>
          <a:prstGeom prst="rect">
            <a:avLst/>
          </a:prstGeom>
        </p:spPr>
        <p:txBody>
          <a:bodyPr vert="horz" wrap="square" lIns="0" tIns="20314" rIns="0" bIns="0" rtlCol="0">
            <a:spAutoFit/>
          </a:bodyPr>
          <a:lstStyle/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while (y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&lt;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z)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endParaRPr lang="en-US" sz="20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 = a +</a:t>
            </a:r>
            <a:r>
              <a:rPr sz="2000" b="1" spc="-7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b;  </a:t>
            </a:r>
            <a:endParaRPr lang="en-US" sz="2000" b="1" spc="-4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+=</a:t>
            </a:r>
            <a:r>
              <a:rPr sz="2000" b="1" spc="-2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x;</a:t>
            </a:r>
            <a:endParaRPr sz="2000" dirty="0">
              <a:latin typeface="Courier New"/>
              <a:cs typeface="Courier New"/>
            </a:endParaRPr>
          </a:p>
          <a:p>
            <a:pPr marL="8645">
              <a:lnSpc>
                <a:spcPts val="1545"/>
              </a:lnSpc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6433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63771" y="1946462"/>
          <a:ext cx="1867220" cy="326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Lexical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2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Syntax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Semantic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7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3">
            <a:extLst>
              <a:ext uri="{FF2B5EF4-FFF2-40B4-BE49-F238E27FC236}">
                <a16:creationId xmlns:a16="http://schemas.microsoft.com/office/drawing/2014/main" id="{C48E8267-7E3C-494D-4527-E287DDD234A5}"/>
              </a:ext>
            </a:extLst>
          </p:cNvPr>
          <p:cNvSpPr txBox="1"/>
          <p:nvPr/>
        </p:nvSpPr>
        <p:spPr>
          <a:xfrm>
            <a:off x="1504054" y="1069906"/>
            <a:ext cx="3296546" cy="1160953"/>
          </a:xfrm>
          <a:prstGeom prst="rect">
            <a:avLst/>
          </a:prstGeom>
        </p:spPr>
        <p:txBody>
          <a:bodyPr vert="horz" wrap="square" lIns="0" tIns="20314" rIns="0" bIns="0" rtlCol="0">
            <a:spAutoFit/>
          </a:bodyPr>
          <a:lstStyle/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while (y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&lt;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z)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endParaRPr lang="en-US" sz="20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 = a +</a:t>
            </a:r>
            <a:r>
              <a:rPr sz="2000" b="1" spc="-7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b;  </a:t>
            </a:r>
            <a:endParaRPr lang="en-US" sz="2000" b="1" spc="-4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+=</a:t>
            </a:r>
            <a:r>
              <a:rPr sz="2000" b="1" spc="-2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x;</a:t>
            </a:r>
            <a:endParaRPr sz="2000" dirty="0">
              <a:latin typeface="Courier New"/>
              <a:cs typeface="Courier New"/>
            </a:endParaRPr>
          </a:p>
          <a:p>
            <a:pPr marL="8645">
              <a:lnSpc>
                <a:spcPts val="1545"/>
              </a:lnSpc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482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63771" y="1946462"/>
          <a:ext cx="1867220" cy="326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Lexical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2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Syntax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Semantic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7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18717" y="2124843"/>
            <a:ext cx="1867220" cy="4466139"/>
          </a:xfrm>
          <a:prstGeom prst="rect">
            <a:avLst/>
          </a:prstGeom>
        </p:spPr>
        <p:txBody>
          <a:bodyPr vert="horz" wrap="square" lIns="0" tIns="18586" rIns="0" bIns="0" rtlCol="0">
            <a:spAutoFit/>
          </a:bodyPr>
          <a:lstStyle/>
          <a:p>
            <a:pPr marL="8645" marR="3458">
              <a:lnSpc>
                <a:spcPct val="94500"/>
              </a:lnSpc>
              <a:spcBef>
                <a:spcPts val="146"/>
              </a:spcBef>
            </a:pPr>
            <a:r>
              <a:rPr sz="1600" spc="-4" dirty="0">
                <a:solidFill>
                  <a:srgbClr val="3B3B3B"/>
                </a:solidFill>
                <a:latin typeface="Courier New"/>
                <a:cs typeface="Courier New"/>
              </a:rPr>
              <a:t>T_While  T_LeftParen  T_Identifier</a:t>
            </a:r>
            <a:r>
              <a:rPr sz="1600" spc="-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B3B3B"/>
                </a:solidFill>
                <a:latin typeface="Courier New"/>
                <a:cs typeface="Courier New"/>
              </a:rPr>
              <a:t>y  </a:t>
            </a:r>
            <a:r>
              <a:rPr sz="1600" spc="-4" dirty="0">
                <a:solidFill>
                  <a:srgbClr val="3B3B3B"/>
                </a:solidFill>
                <a:latin typeface="Courier New"/>
                <a:cs typeface="Courier New"/>
              </a:rPr>
              <a:t>T_Less  T_Identifier</a:t>
            </a:r>
            <a:r>
              <a:rPr sz="1600" spc="-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B3B3B"/>
                </a:solidFill>
                <a:latin typeface="Courier New"/>
                <a:cs typeface="Courier New"/>
              </a:rPr>
              <a:t>z  </a:t>
            </a:r>
            <a:r>
              <a:rPr sz="1600" spc="-4" dirty="0">
                <a:solidFill>
                  <a:srgbClr val="3B3B3B"/>
                </a:solidFill>
                <a:latin typeface="Courier New"/>
                <a:cs typeface="Courier New"/>
              </a:rPr>
              <a:t>T_RightParen  T_OpenBrace  T_Int  T_Identifier</a:t>
            </a:r>
            <a:r>
              <a:rPr sz="1600" spc="-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B3B3B"/>
                </a:solidFill>
                <a:latin typeface="Courier New"/>
                <a:cs typeface="Courier New"/>
              </a:rPr>
              <a:t>x  </a:t>
            </a:r>
            <a:r>
              <a:rPr sz="1600" spc="-4" dirty="0">
                <a:solidFill>
                  <a:srgbClr val="3B3B3B"/>
                </a:solidFill>
                <a:latin typeface="Courier New"/>
                <a:cs typeface="Courier New"/>
              </a:rPr>
              <a:t>T_Assign  T_Identifier</a:t>
            </a:r>
            <a:r>
              <a:rPr sz="1600" spc="-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B3B3B"/>
                </a:solidFill>
                <a:latin typeface="Courier New"/>
                <a:cs typeface="Courier New"/>
              </a:rPr>
              <a:t>a  </a:t>
            </a:r>
            <a:r>
              <a:rPr sz="1600" spc="-4" dirty="0">
                <a:solidFill>
                  <a:srgbClr val="3B3B3B"/>
                </a:solidFill>
                <a:latin typeface="Courier New"/>
                <a:cs typeface="Courier New"/>
              </a:rPr>
              <a:t>T_Plus  T_Identifier</a:t>
            </a:r>
            <a:r>
              <a:rPr sz="1600" spc="-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B3B3B"/>
                </a:solidFill>
                <a:latin typeface="Courier New"/>
                <a:cs typeface="Courier New"/>
              </a:rPr>
              <a:t>b  </a:t>
            </a:r>
            <a:r>
              <a:rPr sz="1600" spc="-4" dirty="0">
                <a:solidFill>
                  <a:srgbClr val="3B3B3B"/>
                </a:solidFill>
                <a:latin typeface="Courier New"/>
                <a:cs typeface="Courier New"/>
              </a:rPr>
              <a:t>T_Semicolon  T_Identifier</a:t>
            </a:r>
            <a:r>
              <a:rPr sz="1600" spc="-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B3B3B"/>
                </a:solidFill>
                <a:latin typeface="Courier New"/>
                <a:cs typeface="Courier New"/>
              </a:rPr>
              <a:t>y  </a:t>
            </a:r>
            <a:r>
              <a:rPr sz="1600" spc="-4" dirty="0">
                <a:solidFill>
                  <a:srgbClr val="3B3B3B"/>
                </a:solidFill>
                <a:latin typeface="Courier New"/>
                <a:cs typeface="Courier New"/>
              </a:rPr>
              <a:t>T_PlusAssign  T_Identifier</a:t>
            </a:r>
            <a:r>
              <a:rPr sz="1600" spc="-6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B3B3B"/>
                </a:solidFill>
                <a:latin typeface="Courier New"/>
                <a:cs typeface="Courier New"/>
              </a:rPr>
              <a:t>x  </a:t>
            </a:r>
            <a:r>
              <a:rPr sz="1600" spc="-4" dirty="0">
                <a:solidFill>
                  <a:srgbClr val="3B3B3B"/>
                </a:solidFill>
                <a:latin typeface="Courier New"/>
                <a:cs typeface="Courier New"/>
              </a:rPr>
              <a:t>T_Semicolon  T_CloseBrace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C07111-0BF0-634B-B429-AA4A45F5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3A345FA-0586-359F-756C-D9B8F20AC4DD}"/>
              </a:ext>
            </a:extLst>
          </p:cNvPr>
          <p:cNvSpPr txBox="1"/>
          <p:nvPr/>
        </p:nvSpPr>
        <p:spPr>
          <a:xfrm>
            <a:off x="1504054" y="1069906"/>
            <a:ext cx="3296546" cy="1160953"/>
          </a:xfrm>
          <a:prstGeom prst="rect">
            <a:avLst/>
          </a:prstGeom>
        </p:spPr>
        <p:txBody>
          <a:bodyPr vert="horz" wrap="square" lIns="0" tIns="20314" rIns="0" bIns="0" rtlCol="0">
            <a:spAutoFit/>
          </a:bodyPr>
          <a:lstStyle/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while (y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&lt;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z)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endParaRPr lang="en-US" sz="20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 = a +</a:t>
            </a:r>
            <a:r>
              <a:rPr sz="2000" b="1" spc="-7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b;  </a:t>
            </a:r>
            <a:endParaRPr lang="en-US" sz="2000" b="1" spc="-4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+=</a:t>
            </a:r>
            <a:r>
              <a:rPr sz="2000" b="1" spc="-2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x;</a:t>
            </a:r>
            <a:endParaRPr sz="2000" dirty="0">
              <a:latin typeface="Courier New"/>
              <a:cs typeface="Courier New"/>
            </a:endParaRPr>
          </a:p>
          <a:p>
            <a:pPr marL="8645">
              <a:lnSpc>
                <a:spcPts val="1545"/>
              </a:lnSpc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4728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63771" y="1946462"/>
          <a:ext cx="1867220" cy="326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Lexical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Syntax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2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Semantic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7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62940" y="1790860"/>
            <a:ext cx="1089212" cy="311204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52400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1524000" y="457200"/>
                </a:lnTo>
                <a:lnTo>
                  <a:pt x="1551979" y="450651"/>
                </a:lnTo>
                <a:lnTo>
                  <a:pt x="1576387" y="433387"/>
                </a:lnTo>
                <a:lnTo>
                  <a:pt x="1593651" y="408979"/>
                </a:lnTo>
                <a:lnTo>
                  <a:pt x="1600200" y="381000"/>
                </a:lnTo>
                <a:lnTo>
                  <a:pt x="1600200" y="76200"/>
                </a:lnTo>
                <a:lnTo>
                  <a:pt x="1593651" y="48220"/>
                </a:lnTo>
                <a:lnTo>
                  <a:pt x="1576387" y="23812"/>
                </a:lnTo>
                <a:lnTo>
                  <a:pt x="1551979" y="6548"/>
                </a:lnTo>
                <a:lnTo>
                  <a:pt x="1524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" name="object 5"/>
          <p:cNvSpPr/>
          <p:nvPr/>
        </p:nvSpPr>
        <p:spPr>
          <a:xfrm>
            <a:off x="3162940" y="1790860"/>
            <a:ext cx="1089212" cy="311204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1524000" y="457200"/>
                </a:lnTo>
                <a:lnTo>
                  <a:pt x="1551979" y="450651"/>
                </a:lnTo>
                <a:lnTo>
                  <a:pt x="1576387" y="433387"/>
                </a:lnTo>
                <a:lnTo>
                  <a:pt x="1593651" y="408979"/>
                </a:lnTo>
                <a:lnTo>
                  <a:pt x="1600200" y="381000"/>
                </a:lnTo>
                <a:lnTo>
                  <a:pt x="1600200" y="76200"/>
                </a:lnTo>
                <a:lnTo>
                  <a:pt x="1593651" y="48220"/>
                </a:lnTo>
                <a:lnTo>
                  <a:pt x="1576387" y="23812"/>
                </a:lnTo>
                <a:lnTo>
                  <a:pt x="1551979" y="6548"/>
                </a:lnTo>
                <a:lnTo>
                  <a:pt x="1524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" name="object 6"/>
          <p:cNvSpPr/>
          <p:nvPr/>
        </p:nvSpPr>
        <p:spPr>
          <a:xfrm>
            <a:off x="3162941" y="1790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" name="object 7"/>
          <p:cNvSpPr/>
          <p:nvPr/>
        </p:nvSpPr>
        <p:spPr>
          <a:xfrm>
            <a:off x="4252152" y="21020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" name="object 8"/>
          <p:cNvSpPr txBox="1"/>
          <p:nvPr/>
        </p:nvSpPr>
        <p:spPr>
          <a:xfrm>
            <a:off x="3504400" y="1836676"/>
            <a:ext cx="406293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4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226" spc="-11" dirty="0">
                <a:solidFill>
                  <a:srgbClr val="3B3B3B"/>
                </a:solidFill>
                <a:latin typeface="Arial"/>
                <a:cs typeface="Arial"/>
              </a:rPr>
              <a:t>h</a:t>
            </a:r>
            <a:r>
              <a:rPr sz="1226" spc="-4" dirty="0">
                <a:solidFill>
                  <a:srgbClr val="3B3B3B"/>
                </a:solidFill>
                <a:latin typeface="Arial"/>
                <a:cs typeface="Arial"/>
              </a:rPr>
              <a:t>ile</a:t>
            </a:r>
            <a:endParaRPr sz="1226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924" y="3502478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" name="object 10"/>
          <p:cNvSpPr/>
          <p:nvPr/>
        </p:nvSpPr>
        <p:spPr>
          <a:xfrm>
            <a:off x="1606924" y="3502478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1" name="object 11"/>
          <p:cNvSpPr/>
          <p:nvPr/>
        </p:nvSpPr>
        <p:spPr>
          <a:xfrm>
            <a:off x="1606924" y="3502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2" name="object 12"/>
          <p:cNvSpPr/>
          <p:nvPr/>
        </p:nvSpPr>
        <p:spPr>
          <a:xfrm>
            <a:off x="1918127" y="38136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3" name="object 13"/>
          <p:cNvSpPr txBox="1"/>
          <p:nvPr/>
        </p:nvSpPr>
        <p:spPr>
          <a:xfrm>
            <a:off x="1708064" y="3548294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&lt;</a:t>
            </a:r>
            <a:endParaRPr sz="1226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29746" y="2880072"/>
            <a:ext cx="933610" cy="311204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5" name="object 15"/>
          <p:cNvSpPr/>
          <p:nvPr/>
        </p:nvSpPr>
        <p:spPr>
          <a:xfrm>
            <a:off x="3629746" y="2880072"/>
            <a:ext cx="933610" cy="311204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6" name="object 16"/>
          <p:cNvSpPr/>
          <p:nvPr/>
        </p:nvSpPr>
        <p:spPr>
          <a:xfrm>
            <a:off x="3629746" y="2880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7" name="object 17"/>
          <p:cNvSpPr/>
          <p:nvPr/>
        </p:nvSpPr>
        <p:spPr>
          <a:xfrm>
            <a:off x="4563356" y="31912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8" name="object 18"/>
          <p:cNvSpPr txBox="1"/>
          <p:nvPr/>
        </p:nvSpPr>
        <p:spPr>
          <a:xfrm>
            <a:off x="3738667" y="2925887"/>
            <a:ext cx="715768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7" dirty="0">
                <a:solidFill>
                  <a:srgbClr val="3B3B3B"/>
                </a:solidFill>
                <a:latin typeface="Arial"/>
                <a:cs typeface="Arial"/>
              </a:rPr>
              <a:t>Sequence</a:t>
            </a:r>
            <a:endParaRPr sz="1226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5173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0960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0" name="object 20"/>
          <p:cNvSpPr/>
          <p:nvPr/>
        </p:nvSpPr>
        <p:spPr>
          <a:xfrm>
            <a:off x="285173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1" name="object 21"/>
          <p:cNvSpPr/>
          <p:nvPr/>
        </p:nvSpPr>
        <p:spPr>
          <a:xfrm>
            <a:off x="2851737" y="3502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2" name="object 22"/>
          <p:cNvSpPr/>
          <p:nvPr/>
        </p:nvSpPr>
        <p:spPr>
          <a:xfrm>
            <a:off x="3318542" y="38136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3" name="object 23"/>
          <p:cNvSpPr txBox="1"/>
          <p:nvPr/>
        </p:nvSpPr>
        <p:spPr>
          <a:xfrm>
            <a:off x="3030679" y="3548294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1226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40533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5" name="object 25"/>
          <p:cNvSpPr/>
          <p:nvPr/>
        </p:nvSpPr>
        <p:spPr>
          <a:xfrm>
            <a:off x="2540533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6" name="object 26"/>
          <p:cNvSpPr/>
          <p:nvPr/>
        </p:nvSpPr>
        <p:spPr>
          <a:xfrm>
            <a:off x="2540534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7" name="object 27"/>
          <p:cNvSpPr/>
          <p:nvPr/>
        </p:nvSpPr>
        <p:spPr>
          <a:xfrm>
            <a:off x="2851737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8" name="object 28"/>
          <p:cNvSpPr txBox="1"/>
          <p:nvPr/>
        </p:nvSpPr>
        <p:spPr>
          <a:xfrm>
            <a:off x="2648591" y="4326302"/>
            <a:ext cx="95090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1226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1854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0" name="object 30"/>
          <p:cNvSpPr/>
          <p:nvPr/>
        </p:nvSpPr>
        <p:spPr>
          <a:xfrm>
            <a:off x="331854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1" name="object 31"/>
          <p:cNvSpPr/>
          <p:nvPr/>
        </p:nvSpPr>
        <p:spPr>
          <a:xfrm>
            <a:off x="3318542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2" name="object 32"/>
          <p:cNvSpPr/>
          <p:nvPr/>
        </p:nvSpPr>
        <p:spPr>
          <a:xfrm>
            <a:off x="3629746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3" name="object 33"/>
          <p:cNvSpPr txBox="1"/>
          <p:nvPr/>
        </p:nvSpPr>
        <p:spPr>
          <a:xfrm>
            <a:off x="3419684" y="4326302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endParaRPr sz="1226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0733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5" name="object 35"/>
          <p:cNvSpPr/>
          <p:nvPr/>
        </p:nvSpPr>
        <p:spPr>
          <a:xfrm>
            <a:off x="300733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6" name="object 36"/>
          <p:cNvSpPr/>
          <p:nvPr/>
        </p:nvSpPr>
        <p:spPr>
          <a:xfrm>
            <a:off x="3007339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7" name="object 37"/>
          <p:cNvSpPr/>
          <p:nvPr/>
        </p:nvSpPr>
        <p:spPr>
          <a:xfrm>
            <a:off x="3318542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8" name="object 38"/>
          <p:cNvSpPr txBox="1"/>
          <p:nvPr/>
        </p:nvSpPr>
        <p:spPr>
          <a:xfrm>
            <a:off x="3111074" y="5259913"/>
            <a:ext cx="104167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endParaRPr sz="122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2974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0" name="object 40"/>
          <p:cNvSpPr/>
          <p:nvPr/>
        </p:nvSpPr>
        <p:spPr>
          <a:xfrm>
            <a:off x="362974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1" name="object 41"/>
          <p:cNvSpPr/>
          <p:nvPr/>
        </p:nvSpPr>
        <p:spPr>
          <a:xfrm>
            <a:off x="3629746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2" name="object 42"/>
          <p:cNvSpPr/>
          <p:nvPr/>
        </p:nvSpPr>
        <p:spPr>
          <a:xfrm>
            <a:off x="3940949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3" name="object 43"/>
          <p:cNvSpPr txBox="1"/>
          <p:nvPr/>
        </p:nvSpPr>
        <p:spPr>
          <a:xfrm>
            <a:off x="3733481" y="5259913"/>
            <a:ext cx="104167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b</a:t>
            </a:r>
            <a:endParaRPr sz="1226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1895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0960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5" name="object 45"/>
          <p:cNvSpPr/>
          <p:nvPr/>
        </p:nvSpPr>
        <p:spPr>
          <a:xfrm>
            <a:off x="471895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6" name="object 46"/>
          <p:cNvSpPr/>
          <p:nvPr/>
        </p:nvSpPr>
        <p:spPr>
          <a:xfrm>
            <a:off x="4718957" y="3502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7" name="object 47"/>
          <p:cNvSpPr/>
          <p:nvPr/>
        </p:nvSpPr>
        <p:spPr>
          <a:xfrm>
            <a:off x="5185763" y="38136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8" name="object 48"/>
          <p:cNvSpPr txBox="1"/>
          <p:nvPr/>
        </p:nvSpPr>
        <p:spPr>
          <a:xfrm>
            <a:off x="4897900" y="3548294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1226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07754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0" name="object 50"/>
          <p:cNvSpPr/>
          <p:nvPr/>
        </p:nvSpPr>
        <p:spPr>
          <a:xfrm>
            <a:off x="4407754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1" name="object 51"/>
          <p:cNvSpPr/>
          <p:nvPr/>
        </p:nvSpPr>
        <p:spPr>
          <a:xfrm>
            <a:off x="4407754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2" name="object 52"/>
          <p:cNvSpPr/>
          <p:nvPr/>
        </p:nvSpPr>
        <p:spPr>
          <a:xfrm>
            <a:off x="4718957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3" name="object 53"/>
          <p:cNvSpPr txBox="1"/>
          <p:nvPr/>
        </p:nvSpPr>
        <p:spPr>
          <a:xfrm>
            <a:off x="4515811" y="4326302"/>
            <a:ext cx="95090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1226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18576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5" name="object 55"/>
          <p:cNvSpPr/>
          <p:nvPr/>
        </p:nvSpPr>
        <p:spPr>
          <a:xfrm>
            <a:off x="518576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6" name="object 56"/>
          <p:cNvSpPr/>
          <p:nvPr/>
        </p:nvSpPr>
        <p:spPr>
          <a:xfrm>
            <a:off x="5185763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7" name="object 57"/>
          <p:cNvSpPr/>
          <p:nvPr/>
        </p:nvSpPr>
        <p:spPr>
          <a:xfrm>
            <a:off x="5496965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8" name="object 58"/>
          <p:cNvSpPr txBox="1"/>
          <p:nvPr/>
        </p:nvSpPr>
        <p:spPr>
          <a:xfrm>
            <a:off x="5286904" y="4326302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endParaRPr sz="1226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7455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0" name="object 60"/>
          <p:cNvSpPr/>
          <p:nvPr/>
        </p:nvSpPr>
        <p:spPr>
          <a:xfrm>
            <a:off x="487455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1" name="object 61"/>
          <p:cNvSpPr/>
          <p:nvPr/>
        </p:nvSpPr>
        <p:spPr>
          <a:xfrm>
            <a:off x="4874559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2" name="object 62"/>
          <p:cNvSpPr/>
          <p:nvPr/>
        </p:nvSpPr>
        <p:spPr>
          <a:xfrm>
            <a:off x="5185763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3" name="object 63"/>
          <p:cNvSpPr txBox="1"/>
          <p:nvPr/>
        </p:nvSpPr>
        <p:spPr>
          <a:xfrm>
            <a:off x="4982616" y="5259913"/>
            <a:ext cx="95090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1226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49696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5" name="object 65"/>
          <p:cNvSpPr/>
          <p:nvPr/>
        </p:nvSpPr>
        <p:spPr>
          <a:xfrm>
            <a:off x="549696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6" name="object 66"/>
          <p:cNvSpPr/>
          <p:nvPr/>
        </p:nvSpPr>
        <p:spPr>
          <a:xfrm>
            <a:off x="5496965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7" name="object 67"/>
          <p:cNvSpPr/>
          <p:nvPr/>
        </p:nvSpPr>
        <p:spPr>
          <a:xfrm>
            <a:off x="5808169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8" name="object 68"/>
          <p:cNvSpPr txBox="1"/>
          <p:nvPr/>
        </p:nvSpPr>
        <p:spPr>
          <a:xfrm>
            <a:off x="5605023" y="5259913"/>
            <a:ext cx="95090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1226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848107" y="2102064"/>
            <a:ext cx="1859440" cy="1339039"/>
          </a:xfrm>
          <a:custGeom>
            <a:avLst/>
            <a:gdLst/>
            <a:ahLst/>
            <a:cxnLst/>
            <a:rect l="l" t="t" r="r" b="b"/>
            <a:pathLst>
              <a:path w="2731770" h="1967229">
                <a:moveTo>
                  <a:pt x="2731770" y="0"/>
                </a:moveTo>
                <a:lnTo>
                  <a:pt x="0" y="19672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0" name="object 70"/>
          <p:cNvSpPr/>
          <p:nvPr/>
        </p:nvSpPr>
        <p:spPr>
          <a:xfrm>
            <a:off x="1762526" y="3408253"/>
            <a:ext cx="110650" cy="94226"/>
          </a:xfrm>
          <a:custGeom>
            <a:avLst/>
            <a:gdLst/>
            <a:ahLst/>
            <a:cxnLst/>
            <a:rect l="l" t="t" r="r" b="b"/>
            <a:pathLst>
              <a:path w="162559" h="138429">
                <a:moveTo>
                  <a:pt x="100330" y="0"/>
                </a:moveTo>
                <a:lnTo>
                  <a:pt x="0" y="138429"/>
                </a:lnTo>
                <a:lnTo>
                  <a:pt x="162559" y="87629"/>
                </a:lnTo>
                <a:lnTo>
                  <a:pt x="100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1" name="object 71"/>
          <p:cNvSpPr/>
          <p:nvPr/>
        </p:nvSpPr>
        <p:spPr>
          <a:xfrm>
            <a:off x="3707546" y="2102064"/>
            <a:ext cx="342324" cy="683783"/>
          </a:xfrm>
          <a:custGeom>
            <a:avLst/>
            <a:gdLst/>
            <a:ahLst/>
            <a:cxnLst/>
            <a:rect l="l" t="t" r="r" b="b"/>
            <a:pathLst>
              <a:path w="502920" h="1004569">
                <a:moveTo>
                  <a:pt x="0" y="0"/>
                </a:moveTo>
                <a:lnTo>
                  <a:pt x="502920" y="10045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2" name="object 72"/>
          <p:cNvSpPr/>
          <p:nvPr/>
        </p:nvSpPr>
        <p:spPr>
          <a:xfrm>
            <a:off x="4014428" y="2765099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60"/>
                </a:lnTo>
                <a:lnTo>
                  <a:pt x="120650" y="16891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3" name="object 73"/>
          <p:cNvSpPr/>
          <p:nvPr/>
        </p:nvSpPr>
        <p:spPr>
          <a:xfrm>
            <a:off x="3185416" y="3191276"/>
            <a:ext cx="911135" cy="280083"/>
          </a:xfrm>
          <a:custGeom>
            <a:avLst/>
            <a:gdLst/>
            <a:ahLst/>
            <a:cxnLst/>
            <a:rect l="l" t="t" r="r" b="b"/>
            <a:pathLst>
              <a:path w="1338579" h="411479">
                <a:moveTo>
                  <a:pt x="1338580" y="0"/>
                </a:moveTo>
                <a:lnTo>
                  <a:pt x="0" y="411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4" name="object 74"/>
          <p:cNvSpPr/>
          <p:nvPr/>
        </p:nvSpPr>
        <p:spPr>
          <a:xfrm>
            <a:off x="3085140" y="3435051"/>
            <a:ext cx="115837" cy="70021"/>
          </a:xfrm>
          <a:custGeom>
            <a:avLst/>
            <a:gdLst/>
            <a:ahLst/>
            <a:cxnLst/>
            <a:rect l="l" t="t" r="r" b="b"/>
            <a:pathLst>
              <a:path w="170180" h="102870">
                <a:moveTo>
                  <a:pt x="138430" y="0"/>
                </a:moveTo>
                <a:lnTo>
                  <a:pt x="0" y="99060"/>
                </a:lnTo>
                <a:lnTo>
                  <a:pt x="170180" y="102870"/>
                </a:lnTo>
                <a:lnTo>
                  <a:pt x="138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5" name="object 75"/>
          <p:cNvSpPr/>
          <p:nvPr/>
        </p:nvSpPr>
        <p:spPr>
          <a:xfrm>
            <a:off x="4096551" y="3191276"/>
            <a:ext cx="756397" cy="274896"/>
          </a:xfrm>
          <a:custGeom>
            <a:avLst/>
            <a:gdLst/>
            <a:ahLst/>
            <a:cxnLst/>
            <a:rect l="l" t="t" r="r" b="b"/>
            <a:pathLst>
              <a:path w="1111250" h="403860">
                <a:moveTo>
                  <a:pt x="0" y="0"/>
                </a:moveTo>
                <a:lnTo>
                  <a:pt x="1111250" y="403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6" name="object 76"/>
          <p:cNvSpPr/>
          <p:nvPr/>
        </p:nvSpPr>
        <p:spPr>
          <a:xfrm>
            <a:off x="4835658" y="3429865"/>
            <a:ext cx="116702" cy="72614"/>
          </a:xfrm>
          <a:custGeom>
            <a:avLst/>
            <a:gdLst/>
            <a:ahLst/>
            <a:cxnLst/>
            <a:rect l="l" t="t" r="r" b="b"/>
            <a:pathLst>
              <a:path w="171450" h="106679">
                <a:moveTo>
                  <a:pt x="36829" y="0"/>
                </a:moveTo>
                <a:lnTo>
                  <a:pt x="0" y="101600"/>
                </a:lnTo>
                <a:lnTo>
                  <a:pt x="171450" y="106679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7" name="object 77"/>
          <p:cNvSpPr/>
          <p:nvPr/>
        </p:nvSpPr>
        <p:spPr>
          <a:xfrm>
            <a:off x="2763563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472439" y="0"/>
                </a:moveTo>
                <a:lnTo>
                  <a:pt x="0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8" name="object 78"/>
          <p:cNvSpPr/>
          <p:nvPr/>
        </p:nvSpPr>
        <p:spPr>
          <a:xfrm>
            <a:off x="2696136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80" h="158750">
                <a:moveTo>
                  <a:pt x="62230" y="0"/>
                </a:moveTo>
                <a:lnTo>
                  <a:pt x="0" y="158750"/>
                </a:lnTo>
                <a:lnTo>
                  <a:pt x="144780" y="68580"/>
                </a:lnTo>
                <a:lnTo>
                  <a:pt x="62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9" name="object 79"/>
          <p:cNvSpPr/>
          <p:nvPr/>
        </p:nvSpPr>
        <p:spPr>
          <a:xfrm>
            <a:off x="3085140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0" y="0"/>
                </a:moveTo>
                <a:lnTo>
                  <a:pt x="472439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0" name="object 80"/>
          <p:cNvSpPr/>
          <p:nvPr/>
        </p:nvSpPr>
        <p:spPr>
          <a:xfrm>
            <a:off x="3375597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82550" y="0"/>
                </a:moveTo>
                <a:lnTo>
                  <a:pt x="0" y="68580"/>
                </a:lnTo>
                <a:lnTo>
                  <a:pt x="144779" y="15875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1" name="object 81"/>
          <p:cNvSpPr/>
          <p:nvPr/>
        </p:nvSpPr>
        <p:spPr>
          <a:xfrm>
            <a:off x="3209621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388619" y="0"/>
                </a:moveTo>
                <a:lnTo>
                  <a:pt x="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2" name="object 82"/>
          <p:cNvSpPr/>
          <p:nvPr/>
        </p:nvSpPr>
        <p:spPr>
          <a:xfrm>
            <a:off x="3162941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24130" y="0"/>
                </a:moveTo>
                <a:lnTo>
                  <a:pt x="0" y="168910"/>
                </a:lnTo>
                <a:lnTo>
                  <a:pt x="120650" y="4826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3" name="object 83"/>
          <p:cNvSpPr/>
          <p:nvPr/>
        </p:nvSpPr>
        <p:spPr>
          <a:xfrm>
            <a:off x="3474144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0" y="0"/>
                </a:moveTo>
                <a:lnTo>
                  <a:pt x="38862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4" name="object 84"/>
          <p:cNvSpPr/>
          <p:nvPr/>
        </p:nvSpPr>
        <p:spPr>
          <a:xfrm>
            <a:off x="3703224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60"/>
                </a:lnTo>
                <a:lnTo>
                  <a:pt x="120650" y="16891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5" name="object 85"/>
          <p:cNvSpPr/>
          <p:nvPr/>
        </p:nvSpPr>
        <p:spPr>
          <a:xfrm>
            <a:off x="4630782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472439" y="0"/>
                </a:moveTo>
                <a:lnTo>
                  <a:pt x="0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6" name="object 86"/>
          <p:cNvSpPr/>
          <p:nvPr/>
        </p:nvSpPr>
        <p:spPr>
          <a:xfrm>
            <a:off x="4563356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62229" y="0"/>
                </a:moveTo>
                <a:lnTo>
                  <a:pt x="0" y="158750"/>
                </a:lnTo>
                <a:lnTo>
                  <a:pt x="144779" y="68580"/>
                </a:lnTo>
                <a:lnTo>
                  <a:pt x="62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7" name="object 87"/>
          <p:cNvSpPr/>
          <p:nvPr/>
        </p:nvSpPr>
        <p:spPr>
          <a:xfrm>
            <a:off x="4952360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0" y="0"/>
                </a:moveTo>
                <a:lnTo>
                  <a:pt x="472439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8" name="object 88"/>
          <p:cNvSpPr/>
          <p:nvPr/>
        </p:nvSpPr>
        <p:spPr>
          <a:xfrm>
            <a:off x="5242817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82550" y="0"/>
                </a:moveTo>
                <a:lnTo>
                  <a:pt x="0" y="68580"/>
                </a:lnTo>
                <a:lnTo>
                  <a:pt x="144779" y="15875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9" name="object 89"/>
          <p:cNvSpPr/>
          <p:nvPr/>
        </p:nvSpPr>
        <p:spPr>
          <a:xfrm>
            <a:off x="5076841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388620" y="0"/>
                </a:moveTo>
                <a:lnTo>
                  <a:pt x="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0" name="object 90"/>
          <p:cNvSpPr/>
          <p:nvPr/>
        </p:nvSpPr>
        <p:spPr>
          <a:xfrm>
            <a:off x="5030161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24129" y="0"/>
                </a:moveTo>
                <a:lnTo>
                  <a:pt x="0" y="168910"/>
                </a:lnTo>
                <a:lnTo>
                  <a:pt x="120650" y="4826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1" name="object 91"/>
          <p:cNvSpPr/>
          <p:nvPr/>
        </p:nvSpPr>
        <p:spPr>
          <a:xfrm>
            <a:off x="5341365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0" y="0"/>
                </a:moveTo>
                <a:lnTo>
                  <a:pt x="38862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2" name="object 92"/>
          <p:cNvSpPr/>
          <p:nvPr/>
        </p:nvSpPr>
        <p:spPr>
          <a:xfrm>
            <a:off x="5570445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60"/>
                </a:lnTo>
                <a:lnTo>
                  <a:pt x="120650" y="16891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3" name="object 93"/>
          <p:cNvSpPr/>
          <p:nvPr/>
        </p:nvSpPr>
        <p:spPr>
          <a:xfrm>
            <a:off x="1295720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4" name="object 94"/>
          <p:cNvSpPr/>
          <p:nvPr/>
        </p:nvSpPr>
        <p:spPr>
          <a:xfrm>
            <a:off x="1295720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5" name="object 95"/>
          <p:cNvSpPr/>
          <p:nvPr/>
        </p:nvSpPr>
        <p:spPr>
          <a:xfrm>
            <a:off x="1295720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6" name="object 96"/>
          <p:cNvSpPr/>
          <p:nvPr/>
        </p:nvSpPr>
        <p:spPr>
          <a:xfrm>
            <a:off x="1606924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7" name="object 97"/>
          <p:cNvSpPr txBox="1"/>
          <p:nvPr/>
        </p:nvSpPr>
        <p:spPr>
          <a:xfrm>
            <a:off x="1403777" y="4326302"/>
            <a:ext cx="95090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1226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918126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9" name="object 99"/>
          <p:cNvSpPr/>
          <p:nvPr/>
        </p:nvSpPr>
        <p:spPr>
          <a:xfrm>
            <a:off x="1918126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0" name="object 100"/>
          <p:cNvSpPr/>
          <p:nvPr/>
        </p:nvSpPr>
        <p:spPr>
          <a:xfrm>
            <a:off x="1918127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1" name="object 101"/>
          <p:cNvSpPr/>
          <p:nvPr/>
        </p:nvSpPr>
        <p:spPr>
          <a:xfrm>
            <a:off x="2229330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2" name="object 102"/>
          <p:cNvSpPr txBox="1"/>
          <p:nvPr/>
        </p:nvSpPr>
        <p:spPr>
          <a:xfrm>
            <a:off x="2026184" y="4326302"/>
            <a:ext cx="95090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z</a:t>
            </a:r>
            <a:endParaRPr sz="1226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510104" y="3813682"/>
            <a:ext cx="252421" cy="379496"/>
          </a:xfrm>
          <a:custGeom>
            <a:avLst/>
            <a:gdLst/>
            <a:ahLst/>
            <a:cxnLst/>
            <a:rect l="l" t="t" r="r" b="b"/>
            <a:pathLst>
              <a:path w="370840" h="557529">
                <a:moveTo>
                  <a:pt x="370840" y="0"/>
                </a:moveTo>
                <a:lnTo>
                  <a:pt x="0" y="5575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4" name="object 104"/>
          <p:cNvSpPr/>
          <p:nvPr/>
        </p:nvSpPr>
        <p:spPr>
          <a:xfrm>
            <a:off x="1451322" y="4168108"/>
            <a:ext cx="91632" cy="11237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4450" y="0"/>
                </a:moveTo>
                <a:lnTo>
                  <a:pt x="0" y="165100"/>
                </a:lnTo>
                <a:lnTo>
                  <a:pt x="134620" y="6096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5" name="object 105"/>
          <p:cNvSpPr/>
          <p:nvPr/>
        </p:nvSpPr>
        <p:spPr>
          <a:xfrm>
            <a:off x="1762525" y="3813682"/>
            <a:ext cx="252421" cy="379496"/>
          </a:xfrm>
          <a:custGeom>
            <a:avLst/>
            <a:gdLst/>
            <a:ahLst/>
            <a:cxnLst/>
            <a:rect l="l" t="t" r="r" b="b"/>
            <a:pathLst>
              <a:path w="370840" h="557529">
                <a:moveTo>
                  <a:pt x="0" y="0"/>
                </a:moveTo>
                <a:lnTo>
                  <a:pt x="370840" y="5575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6" name="object 106"/>
          <p:cNvSpPr/>
          <p:nvPr/>
        </p:nvSpPr>
        <p:spPr>
          <a:xfrm>
            <a:off x="1982096" y="4168108"/>
            <a:ext cx="91632" cy="112379"/>
          </a:xfrm>
          <a:custGeom>
            <a:avLst/>
            <a:gdLst/>
            <a:ahLst/>
            <a:cxnLst/>
            <a:rect l="l" t="t" r="r" b="b"/>
            <a:pathLst>
              <a:path w="134619" h="165100">
                <a:moveTo>
                  <a:pt x="90169" y="0"/>
                </a:moveTo>
                <a:lnTo>
                  <a:pt x="0" y="60960"/>
                </a:lnTo>
                <a:lnTo>
                  <a:pt x="134619" y="165100"/>
                </a:lnTo>
                <a:lnTo>
                  <a:pt x="90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8" name="Title 107">
            <a:extLst>
              <a:ext uri="{FF2B5EF4-FFF2-40B4-BE49-F238E27FC236}">
                <a16:creationId xmlns:a16="http://schemas.microsoft.com/office/drawing/2014/main" id="{F03F128E-A787-5B63-E2A4-0C5C44BE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109" name="object 3">
            <a:extLst>
              <a:ext uri="{FF2B5EF4-FFF2-40B4-BE49-F238E27FC236}">
                <a16:creationId xmlns:a16="http://schemas.microsoft.com/office/drawing/2014/main" id="{A9C1BF85-C61C-F48F-8D53-B5D075A35CE6}"/>
              </a:ext>
            </a:extLst>
          </p:cNvPr>
          <p:cNvSpPr txBox="1"/>
          <p:nvPr/>
        </p:nvSpPr>
        <p:spPr>
          <a:xfrm>
            <a:off x="1504054" y="1069906"/>
            <a:ext cx="3296546" cy="1160953"/>
          </a:xfrm>
          <a:prstGeom prst="rect">
            <a:avLst/>
          </a:prstGeom>
        </p:spPr>
        <p:txBody>
          <a:bodyPr vert="horz" wrap="square" lIns="0" tIns="20314" rIns="0" bIns="0" rtlCol="0">
            <a:spAutoFit/>
          </a:bodyPr>
          <a:lstStyle/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while (y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&lt;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z)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endParaRPr lang="en-US" sz="20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 = a +</a:t>
            </a:r>
            <a:r>
              <a:rPr sz="2000" b="1" spc="-7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b;  </a:t>
            </a:r>
            <a:endParaRPr lang="en-US" sz="2000" b="1" spc="-4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+=</a:t>
            </a:r>
            <a:r>
              <a:rPr sz="2000" b="1" spc="-2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x;</a:t>
            </a:r>
            <a:endParaRPr sz="2000" dirty="0">
              <a:latin typeface="Courier New"/>
              <a:cs typeface="Courier New"/>
            </a:endParaRPr>
          </a:p>
          <a:p>
            <a:pPr marL="8645">
              <a:lnSpc>
                <a:spcPts val="1545"/>
              </a:lnSpc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875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63771" y="1946462"/>
          <a:ext cx="1867220" cy="326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Lexical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Syntax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Semantic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2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7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62940" y="1790860"/>
            <a:ext cx="1089212" cy="311204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52400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1524000" y="457200"/>
                </a:lnTo>
                <a:lnTo>
                  <a:pt x="1551979" y="450651"/>
                </a:lnTo>
                <a:lnTo>
                  <a:pt x="1576387" y="433387"/>
                </a:lnTo>
                <a:lnTo>
                  <a:pt x="1593651" y="408979"/>
                </a:lnTo>
                <a:lnTo>
                  <a:pt x="1600200" y="381000"/>
                </a:lnTo>
                <a:lnTo>
                  <a:pt x="1600200" y="76200"/>
                </a:lnTo>
                <a:lnTo>
                  <a:pt x="1593651" y="48220"/>
                </a:lnTo>
                <a:lnTo>
                  <a:pt x="1576387" y="23812"/>
                </a:lnTo>
                <a:lnTo>
                  <a:pt x="1551979" y="6548"/>
                </a:lnTo>
                <a:lnTo>
                  <a:pt x="1524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" name="object 5"/>
          <p:cNvSpPr/>
          <p:nvPr/>
        </p:nvSpPr>
        <p:spPr>
          <a:xfrm>
            <a:off x="3162940" y="1790860"/>
            <a:ext cx="1089212" cy="311204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1524000" y="457200"/>
                </a:lnTo>
                <a:lnTo>
                  <a:pt x="1551979" y="450651"/>
                </a:lnTo>
                <a:lnTo>
                  <a:pt x="1576387" y="433387"/>
                </a:lnTo>
                <a:lnTo>
                  <a:pt x="1593651" y="408979"/>
                </a:lnTo>
                <a:lnTo>
                  <a:pt x="1600200" y="381000"/>
                </a:lnTo>
                <a:lnTo>
                  <a:pt x="1600200" y="76200"/>
                </a:lnTo>
                <a:lnTo>
                  <a:pt x="1593651" y="48220"/>
                </a:lnTo>
                <a:lnTo>
                  <a:pt x="1576387" y="23812"/>
                </a:lnTo>
                <a:lnTo>
                  <a:pt x="1551979" y="6548"/>
                </a:lnTo>
                <a:lnTo>
                  <a:pt x="1524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" name="object 6"/>
          <p:cNvSpPr/>
          <p:nvPr/>
        </p:nvSpPr>
        <p:spPr>
          <a:xfrm>
            <a:off x="3162941" y="1790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" name="object 7"/>
          <p:cNvSpPr/>
          <p:nvPr/>
        </p:nvSpPr>
        <p:spPr>
          <a:xfrm>
            <a:off x="4252152" y="21020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" name="object 8"/>
          <p:cNvSpPr txBox="1"/>
          <p:nvPr/>
        </p:nvSpPr>
        <p:spPr>
          <a:xfrm>
            <a:off x="3504400" y="1836676"/>
            <a:ext cx="406293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4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226" spc="-11" dirty="0">
                <a:solidFill>
                  <a:srgbClr val="3B3B3B"/>
                </a:solidFill>
                <a:latin typeface="Arial"/>
                <a:cs typeface="Arial"/>
              </a:rPr>
              <a:t>h</a:t>
            </a:r>
            <a:r>
              <a:rPr sz="1226" spc="-4" dirty="0">
                <a:solidFill>
                  <a:srgbClr val="3B3B3B"/>
                </a:solidFill>
                <a:latin typeface="Arial"/>
                <a:cs typeface="Arial"/>
              </a:rPr>
              <a:t>ile</a:t>
            </a:r>
            <a:endParaRPr sz="1226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29746" y="2880072"/>
            <a:ext cx="933610" cy="311204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" name="object 10"/>
          <p:cNvSpPr/>
          <p:nvPr/>
        </p:nvSpPr>
        <p:spPr>
          <a:xfrm>
            <a:off x="3629746" y="2880072"/>
            <a:ext cx="933610" cy="311204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1" name="object 11"/>
          <p:cNvSpPr/>
          <p:nvPr/>
        </p:nvSpPr>
        <p:spPr>
          <a:xfrm>
            <a:off x="3629746" y="2880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2" name="object 12"/>
          <p:cNvSpPr/>
          <p:nvPr/>
        </p:nvSpPr>
        <p:spPr>
          <a:xfrm>
            <a:off x="4563356" y="31912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3" name="object 13"/>
          <p:cNvSpPr txBox="1"/>
          <p:nvPr/>
        </p:nvSpPr>
        <p:spPr>
          <a:xfrm>
            <a:off x="3738667" y="2925887"/>
            <a:ext cx="715768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7" dirty="0">
                <a:solidFill>
                  <a:srgbClr val="3B3B3B"/>
                </a:solidFill>
                <a:latin typeface="Arial"/>
                <a:cs typeface="Arial"/>
              </a:rPr>
              <a:t>Sequence</a:t>
            </a:r>
            <a:endParaRPr sz="1226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5173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0960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5" name="object 15"/>
          <p:cNvSpPr/>
          <p:nvPr/>
        </p:nvSpPr>
        <p:spPr>
          <a:xfrm>
            <a:off x="285173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6" name="object 16"/>
          <p:cNvSpPr/>
          <p:nvPr/>
        </p:nvSpPr>
        <p:spPr>
          <a:xfrm>
            <a:off x="2851737" y="3502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7" name="object 17"/>
          <p:cNvSpPr/>
          <p:nvPr/>
        </p:nvSpPr>
        <p:spPr>
          <a:xfrm>
            <a:off x="3318542" y="38136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8" name="object 18"/>
          <p:cNvSpPr txBox="1"/>
          <p:nvPr/>
        </p:nvSpPr>
        <p:spPr>
          <a:xfrm>
            <a:off x="3030679" y="3548294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1226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40533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0" name="object 20"/>
          <p:cNvSpPr/>
          <p:nvPr/>
        </p:nvSpPr>
        <p:spPr>
          <a:xfrm>
            <a:off x="2540533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1" name="object 21"/>
          <p:cNvSpPr/>
          <p:nvPr/>
        </p:nvSpPr>
        <p:spPr>
          <a:xfrm>
            <a:off x="2540534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2" name="object 22"/>
          <p:cNvSpPr/>
          <p:nvPr/>
        </p:nvSpPr>
        <p:spPr>
          <a:xfrm>
            <a:off x="2851737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3" name="object 23"/>
          <p:cNvSpPr txBox="1"/>
          <p:nvPr/>
        </p:nvSpPr>
        <p:spPr>
          <a:xfrm>
            <a:off x="2648591" y="4326302"/>
            <a:ext cx="95090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1226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1854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5" name="object 25"/>
          <p:cNvSpPr/>
          <p:nvPr/>
        </p:nvSpPr>
        <p:spPr>
          <a:xfrm>
            <a:off x="331854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6" name="object 26"/>
          <p:cNvSpPr/>
          <p:nvPr/>
        </p:nvSpPr>
        <p:spPr>
          <a:xfrm>
            <a:off x="3318542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7" name="object 27"/>
          <p:cNvSpPr/>
          <p:nvPr/>
        </p:nvSpPr>
        <p:spPr>
          <a:xfrm>
            <a:off x="3629746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8" name="object 28"/>
          <p:cNvSpPr txBox="1"/>
          <p:nvPr/>
        </p:nvSpPr>
        <p:spPr>
          <a:xfrm>
            <a:off x="3419684" y="4326302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endParaRPr sz="1226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0733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0" name="object 30"/>
          <p:cNvSpPr/>
          <p:nvPr/>
        </p:nvSpPr>
        <p:spPr>
          <a:xfrm>
            <a:off x="300733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1" name="object 31"/>
          <p:cNvSpPr/>
          <p:nvPr/>
        </p:nvSpPr>
        <p:spPr>
          <a:xfrm>
            <a:off x="3007339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2" name="object 32"/>
          <p:cNvSpPr/>
          <p:nvPr/>
        </p:nvSpPr>
        <p:spPr>
          <a:xfrm>
            <a:off x="3318542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3" name="object 33"/>
          <p:cNvSpPr txBox="1"/>
          <p:nvPr/>
        </p:nvSpPr>
        <p:spPr>
          <a:xfrm>
            <a:off x="3111074" y="5259913"/>
            <a:ext cx="104167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endParaRPr sz="1226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2974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5" name="object 35"/>
          <p:cNvSpPr/>
          <p:nvPr/>
        </p:nvSpPr>
        <p:spPr>
          <a:xfrm>
            <a:off x="362974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6" name="object 36"/>
          <p:cNvSpPr/>
          <p:nvPr/>
        </p:nvSpPr>
        <p:spPr>
          <a:xfrm>
            <a:off x="3629746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7" name="object 37"/>
          <p:cNvSpPr/>
          <p:nvPr/>
        </p:nvSpPr>
        <p:spPr>
          <a:xfrm>
            <a:off x="3940949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8" name="object 38"/>
          <p:cNvSpPr txBox="1"/>
          <p:nvPr/>
        </p:nvSpPr>
        <p:spPr>
          <a:xfrm>
            <a:off x="3733481" y="5259913"/>
            <a:ext cx="104167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b</a:t>
            </a:r>
            <a:endParaRPr sz="122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1895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0960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0" name="object 40"/>
          <p:cNvSpPr/>
          <p:nvPr/>
        </p:nvSpPr>
        <p:spPr>
          <a:xfrm>
            <a:off x="471895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1" name="object 41"/>
          <p:cNvSpPr/>
          <p:nvPr/>
        </p:nvSpPr>
        <p:spPr>
          <a:xfrm>
            <a:off x="4718957" y="3502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2" name="object 42"/>
          <p:cNvSpPr/>
          <p:nvPr/>
        </p:nvSpPr>
        <p:spPr>
          <a:xfrm>
            <a:off x="5185763" y="38136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3" name="object 43"/>
          <p:cNvSpPr txBox="1"/>
          <p:nvPr/>
        </p:nvSpPr>
        <p:spPr>
          <a:xfrm>
            <a:off x="4897900" y="3548294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1226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07754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5" name="object 45"/>
          <p:cNvSpPr/>
          <p:nvPr/>
        </p:nvSpPr>
        <p:spPr>
          <a:xfrm>
            <a:off x="4407754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6" name="object 46"/>
          <p:cNvSpPr/>
          <p:nvPr/>
        </p:nvSpPr>
        <p:spPr>
          <a:xfrm>
            <a:off x="4407754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7" name="object 47"/>
          <p:cNvSpPr/>
          <p:nvPr/>
        </p:nvSpPr>
        <p:spPr>
          <a:xfrm>
            <a:off x="4718957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8" name="object 48"/>
          <p:cNvSpPr txBox="1"/>
          <p:nvPr/>
        </p:nvSpPr>
        <p:spPr>
          <a:xfrm>
            <a:off x="4515811" y="4326302"/>
            <a:ext cx="95090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1226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18576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0" name="object 50"/>
          <p:cNvSpPr/>
          <p:nvPr/>
        </p:nvSpPr>
        <p:spPr>
          <a:xfrm>
            <a:off x="518576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1" name="object 51"/>
          <p:cNvSpPr/>
          <p:nvPr/>
        </p:nvSpPr>
        <p:spPr>
          <a:xfrm>
            <a:off x="5185763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2" name="object 52"/>
          <p:cNvSpPr/>
          <p:nvPr/>
        </p:nvSpPr>
        <p:spPr>
          <a:xfrm>
            <a:off x="5496965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3" name="object 53"/>
          <p:cNvSpPr txBox="1"/>
          <p:nvPr/>
        </p:nvSpPr>
        <p:spPr>
          <a:xfrm>
            <a:off x="5286904" y="4326302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endParaRPr sz="1226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7455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5" name="object 55"/>
          <p:cNvSpPr/>
          <p:nvPr/>
        </p:nvSpPr>
        <p:spPr>
          <a:xfrm>
            <a:off x="487455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6" name="object 56"/>
          <p:cNvSpPr/>
          <p:nvPr/>
        </p:nvSpPr>
        <p:spPr>
          <a:xfrm>
            <a:off x="4874559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7" name="object 57"/>
          <p:cNvSpPr/>
          <p:nvPr/>
        </p:nvSpPr>
        <p:spPr>
          <a:xfrm>
            <a:off x="5185763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8" name="object 58"/>
          <p:cNvSpPr txBox="1"/>
          <p:nvPr/>
        </p:nvSpPr>
        <p:spPr>
          <a:xfrm>
            <a:off x="4982616" y="5259913"/>
            <a:ext cx="95090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1226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49696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0" name="object 60"/>
          <p:cNvSpPr/>
          <p:nvPr/>
        </p:nvSpPr>
        <p:spPr>
          <a:xfrm>
            <a:off x="549696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1" name="object 61"/>
          <p:cNvSpPr/>
          <p:nvPr/>
        </p:nvSpPr>
        <p:spPr>
          <a:xfrm>
            <a:off x="5496965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2" name="object 62"/>
          <p:cNvSpPr/>
          <p:nvPr/>
        </p:nvSpPr>
        <p:spPr>
          <a:xfrm>
            <a:off x="5808169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3" name="object 63"/>
          <p:cNvSpPr txBox="1"/>
          <p:nvPr/>
        </p:nvSpPr>
        <p:spPr>
          <a:xfrm>
            <a:off x="5605023" y="5259913"/>
            <a:ext cx="95090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1226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848107" y="2102064"/>
            <a:ext cx="1859440" cy="1339039"/>
          </a:xfrm>
          <a:custGeom>
            <a:avLst/>
            <a:gdLst/>
            <a:ahLst/>
            <a:cxnLst/>
            <a:rect l="l" t="t" r="r" b="b"/>
            <a:pathLst>
              <a:path w="2731770" h="1967229">
                <a:moveTo>
                  <a:pt x="2731770" y="0"/>
                </a:moveTo>
                <a:lnTo>
                  <a:pt x="0" y="19672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5" name="object 65"/>
          <p:cNvSpPr/>
          <p:nvPr/>
        </p:nvSpPr>
        <p:spPr>
          <a:xfrm>
            <a:off x="1762526" y="3408253"/>
            <a:ext cx="110650" cy="94226"/>
          </a:xfrm>
          <a:custGeom>
            <a:avLst/>
            <a:gdLst/>
            <a:ahLst/>
            <a:cxnLst/>
            <a:rect l="l" t="t" r="r" b="b"/>
            <a:pathLst>
              <a:path w="162559" h="138429">
                <a:moveTo>
                  <a:pt x="100330" y="0"/>
                </a:moveTo>
                <a:lnTo>
                  <a:pt x="0" y="138429"/>
                </a:lnTo>
                <a:lnTo>
                  <a:pt x="162559" y="87629"/>
                </a:lnTo>
                <a:lnTo>
                  <a:pt x="100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6" name="object 66"/>
          <p:cNvSpPr/>
          <p:nvPr/>
        </p:nvSpPr>
        <p:spPr>
          <a:xfrm>
            <a:off x="3707546" y="2102064"/>
            <a:ext cx="342324" cy="683783"/>
          </a:xfrm>
          <a:custGeom>
            <a:avLst/>
            <a:gdLst/>
            <a:ahLst/>
            <a:cxnLst/>
            <a:rect l="l" t="t" r="r" b="b"/>
            <a:pathLst>
              <a:path w="502920" h="1004569">
                <a:moveTo>
                  <a:pt x="0" y="0"/>
                </a:moveTo>
                <a:lnTo>
                  <a:pt x="502920" y="10045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7" name="object 67"/>
          <p:cNvSpPr/>
          <p:nvPr/>
        </p:nvSpPr>
        <p:spPr>
          <a:xfrm>
            <a:off x="4014428" y="2765099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60"/>
                </a:lnTo>
                <a:lnTo>
                  <a:pt x="120650" y="16891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8" name="object 68"/>
          <p:cNvSpPr/>
          <p:nvPr/>
        </p:nvSpPr>
        <p:spPr>
          <a:xfrm>
            <a:off x="3185416" y="3191276"/>
            <a:ext cx="911135" cy="280083"/>
          </a:xfrm>
          <a:custGeom>
            <a:avLst/>
            <a:gdLst/>
            <a:ahLst/>
            <a:cxnLst/>
            <a:rect l="l" t="t" r="r" b="b"/>
            <a:pathLst>
              <a:path w="1338579" h="411479">
                <a:moveTo>
                  <a:pt x="1338580" y="0"/>
                </a:moveTo>
                <a:lnTo>
                  <a:pt x="0" y="411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9" name="object 69"/>
          <p:cNvSpPr/>
          <p:nvPr/>
        </p:nvSpPr>
        <p:spPr>
          <a:xfrm>
            <a:off x="3085140" y="3435051"/>
            <a:ext cx="115837" cy="70021"/>
          </a:xfrm>
          <a:custGeom>
            <a:avLst/>
            <a:gdLst/>
            <a:ahLst/>
            <a:cxnLst/>
            <a:rect l="l" t="t" r="r" b="b"/>
            <a:pathLst>
              <a:path w="170180" h="102870">
                <a:moveTo>
                  <a:pt x="138430" y="0"/>
                </a:moveTo>
                <a:lnTo>
                  <a:pt x="0" y="99060"/>
                </a:lnTo>
                <a:lnTo>
                  <a:pt x="170180" y="102870"/>
                </a:lnTo>
                <a:lnTo>
                  <a:pt x="138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0" name="object 70"/>
          <p:cNvSpPr/>
          <p:nvPr/>
        </p:nvSpPr>
        <p:spPr>
          <a:xfrm>
            <a:off x="4096551" y="3191276"/>
            <a:ext cx="756397" cy="274896"/>
          </a:xfrm>
          <a:custGeom>
            <a:avLst/>
            <a:gdLst/>
            <a:ahLst/>
            <a:cxnLst/>
            <a:rect l="l" t="t" r="r" b="b"/>
            <a:pathLst>
              <a:path w="1111250" h="403860">
                <a:moveTo>
                  <a:pt x="0" y="0"/>
                </a:moveTo>
                <a:lnTo>
                  <a:pt x="1111250" y="403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1" name="object 71"/>
          <p:cNvSpPr/>
          <p:nvPr/>
        </p:nvSpPr>
        <p:spPr>
          <a:xfrm>
            <a:off x="4835658" y="3429865"/>
            <a:ext cx="116702" cy="72614"/>
          </a:xfrm>
          <a:custGeom>
            <a:avLst/>
            <a:gdLst/>
            <a:ahLst/>
            <a:cxnLst/>
            <a:rect l="l" t="t" r="r" b="b"/>
            <a:pathLst>
              <a:path w="171450" h="106679">
                <a:moveTo>
                  <a:pt x="36829" y="0"/>
                </a:moveTo>
                <a:lnTo>
                  <a:pt x="0" y="101600"/>
                </a:lnTo>
                <a:lnTo>
                  <a:pt x="171450" y="106679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2" name="object 72"/>
          <p:cNvSpPr/>
          <p:nvPr/>
        </p:nvSpPr>
        <p:spPr>
          <a:xfrm>
            <a:off x="2763563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472439" y="0"/>
                </a:moveTo>
                <a:lnTo>
                  <a:pt x="0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3" name="object 73"/>
          <p:cNvSpPr/>
          <p:nvPr/>
        </p:nvSpPr>
        <p:spPr>
          <a:xfrm>
            <a:off x="2696136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80" h="158750">
                <a:moveTo>
                  <a:pt x="62230" y="0"/>
                </a:moveTo>
                <a:lnTo>
                  <a:pt x="0" y="158750"/>
                </a:lnTo>
                <a:lnTo>
                  <a:pt x="144780" y="68580"/>
                </a:lnTo>
                <a:lnTo>
                  <a:pt x="62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4" name="object 74"/>
          <p:cNvSpPr/>
          <p:nvPr/>
        </p:nvSpPr>
        <p:spPr>
          <a:xfrm>
            <a:off x="3085140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0" y="0"/>
                </a:moveTo>
                <a:lnTo>
                  <a:pt x="472439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5" name="object 75"/>
          <p:cNvSpPr/>
          <p:nvPr/>
        </p:nvSpPr>
        <p:spPr>
          <a:xfrm>
            <a:off x="3375597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82550" y="0"/>
                </a:moveTo>
                <a:lnTo>
                  <a:pt x="0" y="68580"/>
                </a:lnTo>
                <a:lnTo>
                  <a:pt x="144779" y="15875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6" name="object 76"/>
          <p:cNvSpPr/>
          <p:nvPr/>
        </p:nvSpPr>
        <p:spPr>
          <a:xfrm>
            <a:off x="3209621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388619" y="0"/>
                </a:moveTo>
                <a:lnTo>
                  <a:pt x="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7" name="object 77"/>
          <p:cNvSpPr/>
          <p:nvPr/>
        </p:nvSpPr>
        <p:spPr>
          <a:xfrm>
            <a:off x="3162941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24130" y="0"/>
                </a:moveTo>
                <a:lnTo>
                  <a:pt x="0" y="168910"/>
                </a:lnTo>
                <a:lnTo>
                  <a:pt x="120650" y="4826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8" name="object 78"/>
          <p:cNvSpPr/>
          <p:nvPr/>
        </p:nvSpPr>
        <p:spPr>
          <a:xfrm>
            <a:off x="3474144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0" y="0"/>
                </a:moveTo>
                <a:lnTo>
                  <a:pt x="38862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9" name="object 79"/>
          <p:cNvSpPr/>
          <p:nvPr/>
        </p:nvSpPr>
        <p:spPr>
          <a:xfrm>
            <a:off x="3703224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60"/>
                </a:lnTo>
                <a:lnTo>
                  <a:pt x="120650" y="16891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0" name="object 80"/>
          <p:cNvSpPr/>
          <p:nvPr/>
        </p:nvSpPr>
        <p:spPr>
          <a:xfrm>
            <a:off x="4630782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472439" y="0"/>
                </a:moveTo>
                <a:lnTo>
                  <a:pt x="0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1" name="object 81"/>
          <p:cNvSpPr/>
          <p:nvPr/>
        </p:nvSpPr>
        <p:spPr>
          <a:xfrm>
            <a:off x="4563356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62229" y="0"/>
                </a:moveTo>
                <a:lnTo>
                  <a:pt x="0" y="158750"/>
                </a:lnTo>
                <a:lnTo>
                  <a:pt x="144779" y="68580"/>
                </a:lnTo>
                <a:lnTo>
                  <a:pt x="62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2" name="object 82"/>
          <p:cNvSpPr/>
          <p:nvPr/>
        </p:nvSpPr>
        <p:spPr>
          <a:xfrm>
            <a:off x="4952360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0" y="0"/>
                </a:moveTo>
                <a:lnTo>
                  <a:pt x="472439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3" name="object 83"/>
          <p:cNvSpPr/>
          <p:nvPr/>
        </p:nvSpPr>
        <p:spPr>
          <a:xfrm>
            <a:off x="5242817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82550" y="0"/>
                </a:moveTo>
                <a:lnTo>
                  <a:pt x="0" y="68580"/>
                </a:lnTo>
                <a:lnTo>
                  <a:pt x="144779" y="15875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4" name="object 84"/>
          <p:cNvSpPr/>
          <p:nvPr/>
        </p:nvSpPr>
        <p:spPr>
          <a:xfrm>
            <a:off x="5076841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388620" y="0"/>
                </a:moveTo>
                <a:lnTo>
                  <a:pt x="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5" name="object 85"/>
          <p:cNvSpPr/>
          <p:nvPr/>
        </p:nvSpPr>
        <p:spPr>
          <a:xfrm>
            <a:off x="5030161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24129" y="0"/>
                </a:moveTo>
                <a:lnTo>
                  <a:pt x="0" y="168910"/>
                </a:lnTo>
                <a:lnTo>
                  <a:pt x="120650" y="4826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6" name="object 86"/>
          <p:cNvSpPr/>
          <p:nvPr/>
        </p:nvSpPr>
        <p:spPr>
          <a:xfrm>
            <a:off x="5341365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0" y="0"/>
                </a:moveTo>
                <a:lnTo>
                  <a:pt x="38862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7" name="object 87"/>
          <p:cNvSpPr/>
          <p:nvPr/>
        </p:nvSpPr>
        <p:spPr>
          <a:xfrm>
            <a:off x="5570445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60"/>
                </a:lnTo>
                <a:lnTo>
                  <a:pt x="120650" y="16891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8" name="object 88"/>
          <p:cNvSpPr/>
          <p:nvPr/>
        </p:nvSpPr>
        <p:spPr>
          <a:xfrm>
            <a:off x="1606924" y="3502478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9" name="object 89"/>
          <p:cNvSpPr/>
          <p:nvPr/>
        </p:nvSpPr>
        <p:spPr>
          <a:xfrm>
            <a:off x="1606924" y="3502478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0" name="object 90"/>
          <p:cNvSpPr/>
          <p:nvPr/>
        </p:nvSpPr>
        <p:spPr>
          <a:xfrm>
            <a:off x="1606924" y="3502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1" name="object 91"/>
          <p:cNvSpPr/>
          <p:nvPr/>
        </p:nvSpPr>
        <p:spPr>
          <a:xfrm>
            <a:off x="1918127" y="38145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2" name="object 92"/>
          <p:cNvSpPr txBox="1"/>
          <p:nvPr/>
        </p:nvSpPr>
        <p:spPr>
          <a:xfrm>
            <a:off x="1708064" y="3548294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&lt;</a:t>
            </a:r>
            <a:endParaRPr sz="1226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295720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4" name="object 94"/>
          <p:cNvSpPr/>
          <p:nvPr/>
        </p:nvSpPr>
        <p:spPr>
          <a:xfrm>
            <a:off x="1295720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5" name="object 95"/>
          <p:cNvSpPr/>
          <p:nvPr/>
        </p:nvSpPr>
        <p:spPr>
          <a:xfrm>
            <a:off x="1295720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6" name="object 96"/>
          <p:cNvSpPr/>
          <p:nvPr/>
        </p:nvSpPr>
        <p:spPr>
          <a:xfrm>
            <a:off x="1606924" y="4592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7" name="object 97"/>
          <p:cNvSpPr txBox="1"/>
          <p:nvPr/>
        </p:nvSpPr>
        <p:spPr>
          <a:xfrm>
            <a:off x="1403777" y="4326302"/>
            <a:ext cx="95090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1226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918126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9" name="object 99"/>
          <p:cNvSpPr/>
          <p:nvPr/>
        </p:nvSpPr>
        <p:spPr>
          <a:xfrm>
            <a:off x="1918126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0" name="object 100"/>
          <p:cNvSpPr/>
          <p:nvPr/>
        </p:nvSpPr>
        <p:spPr>
          <a:xfrm>
            <a:off x="1918127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1" name="object 101"/>
          <p:cNvSpPr/>
          <p:nvPr/>
        </p:nvSpPr>
        <p:spPr>
          <a:xfrm>
            <a:off x="2229330" y="4592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2" name="object 102"/>
          <p:cNvSpPr txBox="1"/>
          <p:nvPr/>
        </p:nvSpPr>
        <p:spPr>
          <a:xfrm>
            <a:off x="2026184" y="4326302"/>
            <a:ext cx="95090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z</a:t>
            </a:r>
            <a:endParaRPr sz="1226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510104" y="3813682"/>
            <a:ext cx="252421" cy="379496"/>
          </a:xfrm>
          <a:custGeom>
            <a:avLst/>
            <a:gdLst/>
            <a:ahLst/>
            <a:cxnLst/>
            <a:rect l="l" t="t" r="r" b="b"/>
            <a:pathLst>
              <a:path w="370840" h="557529">
                <a:moveTo>
                  <a:pt x="370840" y="0"/>
                </a:moveTo>
                <a:lnTo>
                  <a:pt x="0" y="5575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4" name="object 104"/>
          <p:cNvSpPr/>
          <p:nvPr/>
        </p:nvSpPr>
        <p:spPr>
          <a:xfrm>
            <a:off x="1451322" y="4168108"/>
            <a:ext cx="91632" cy="11237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4450" y="0"/>
                </a:moveTo>
                <a:lnTo>
                  <a:pt x="0" y="165100"/>
                </a:lnTo>
                <a:lnTo>
                  <a:pt x="134620" y="6096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5" name="object 105"/>
          <p:cNvSpPr/>
          <p:nvPr/>
        </p:nvSpPr>
        <p:spPr>
          <a:xfrm>
            <a:off x="1762525" y="3813682"/>
            <a:ext cx="252421" cy="379496"/>
          </a:xfrm>
          <a:custGeom>
            <a:avLst/>
            <a:gdLst/>
            <a:ahLst/>
            <a:cxnLst/>
            <a:rect l="l" t="t" r="r" b="b"/>
            <a:pathLst>
              <a:path w="370840" h="557529">
                <a:moveTo>
                  <a:pt x="0" y="0"/>
                </a:moveTo>
                <a:lnTo>
                  <a:pt x="370840" y="5575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6" name="object 106"/>
          <p:cNvSpPr/>
          <p:nvPr/>
        </p:nvSpPr>
        <p:spPr>
          <a:xfrm>
            <a:off x="1982096" y="4168108"/>
            <a:ext cx="91632" cy="112379"/>
          </a:xfrm>
          <a:custGeom>
            <a:avLst/>
            <a:gdLst/>
            <a:ahLst/>
            <a:cxnLst/>
            <a:rect l="l" t="t" r="r" b="b"/>
            <a:pathLst>
              <a:path w="134619" h="165100">
                <a:moveTo>
                  <a:pt x="90169" y="0"/>
                </a:moveTo>
                <a:lnTo>
                  <a:pt x="0" y="60960"/>
                </a:lnTo>
                <a:lnTo>
                  <a:pt x="134619" y="165100"/>
                </a:lnTo>
                <a:lnTo>
                  <a:pt x="90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8" name="Title 107">
            <a:extLst>
              <a:ext uri="{FF2B5EF4-FFF2-40B4-BE49-F238E27FC236}">
                <a16:creationId xmlns:a16="http://schemas.microsoft.com/office/drawing/2014/main" id="{2939EFD9-58CA-2A9C-94FB-A768E138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109" name="object 3">
            <a:extLst>
              <a:ext uri="{FF2B5EF4-FFF2-40B4-BE49-F238E27FC236}">
                <a16:creationId xmlns:a16="http://schemas.microsoft.com/office/drawing/2014/main" id="{8C02B32E-0C9F-B690-309E-4718C40E0AE0}"/>
              </a:ext>
            </a:extLst>
          </p:cNvPr>
          <p:cNvSpPr txBox="1"/>
          <p:nvPr/>
        </p:nvSpPr>
        <p:spPr>
          <a:xfrm>
            <a:off x="1066800" y="1069906"/>
            <a:ext cx="3296546" cy="1160953"/>
          </a:xfrm>
          <a:prstGeom prst="rect">
            <a:avLst/>
          </a:prstGeom>
        </p:spPr>
        <p:txBody>
          <a:bodyPr vert="horz" wrap="square" lIns="0" tIns="20314" rIns="0" bIns="0" rtlCol="0">
            <a:spAutoFit/>
          </a:bodyPr>
          <a:lstStyle/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while (y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&lt;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z)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endParaRPr lang="en-US" sz="20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 = a +</a:t>
            </a:r>
            <a:r>
              <a:rPr sz="2000" b="1" spc="-7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b;  </a:t>
            </a:r>
            <a:endParaRPr lang="en-US" sz="2000" b="1" spc="-4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+=</a:t>
            </a:r>
            <a:r>
              <a:rPr sz="2000" b="1" spc="-2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x;</a:t>
            </a:r>
            <a:endParaRPr sz="2000" dirty="0">
              <a:latin typeface="Courier New"/>
              <a:cs typeface="Courier New"/>
            </a:endParaRPr>
          </a:p>
          <a:p>
            <a:pPr marL="8645">
              <a:lnSpc>
                <a:spcPts val="1545"/>
              </a:lnSpc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002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0" dirty="0">
                <a:ea typeface="+mn-ea"/>
              </a:rPr>
              <a:t>Describing Syntax and Semantics (Chapter 3)</a:t>
            </a:r>
          </a:p>
          <a:p>
            <a:pPr lvl="1">
              <a:defRPr/>
            </a:pPr>
            <a:r>
              <a:rPr lang="en-US" sz="2400" b="0" dirty="0">
                <a:ea typeface="+mn-ea"/>
              </a:rPr>
              <a:t>How does lexical analyzer work?</a:t>
            </a:r>
            <a:endParaRPr lang="en-US" sz="2000" b="0" dirty="0">
              <a:ea typeface="+mn-ea"/>
            </a:endParaRPr>
          </a:p>
          <a:p>
            <a:pPr lvl="1">
              <a:defRPr/>
            </a:pPr>
            <a:r>
              <a:rPr lang="en-US" sz="2400" b="0" dirty="0">
                <a:ea typeface="+mn-ea"/>
              </a:rPr>
              <a:t>Describing Syntax</a:t>
            </a:r>
          </a:p>
          <a:p>
            <a:pPr lvl="2">
              <a:defRPr/>
            </a:pPr>
            <a:r>
              <a:rPr lang="en-US" b="0" dirty="0">
                <a:ea typeface="+mn-ea"/>
              </a:rPr>
              <a:t>Tokens and Lexemes</a:t>
            </a:r>
          </a:p>
          <a:p>
            <a:pPr lvl="2">
              <a:defRPr/>
            </a:pPr>
            <a:r>
              <a:rPr lang="en-US" b="0" dirty="0">
                <a:ea typeface="+mn-ea"/>
              </a:rPr>
              <a:t>Formal Languages</a:t>
            </a:r>
          </a:p>
          <a:p>
            <a:pPr lvl="2">
              <a:defRPr/>
            </a:pPr>
            <a:r>
              <a:rPr lang="en-US" b="0" dirty="0">
                <a:ea typeface="+mn-ea"/>
              </a:rPr>
              <a:t>Regular Expressions</a:t>
            </a:r>
            <a:endParaRPr lang="en-US" sz="2000" b="0" dirty="0">
              <a:ea typeface="+mn-ea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BB85F54-762F-5241-8B6D-27B36E57A480}" type="slidenum">
              <a:rPr lang="tr-TR" sz="1400">
                <a:cs typeface="Arial" charset="0"/>
              </a:rPr>
              <a:pPr/>
              <a:t>2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162940" y="1790860"/>
            <a:ext cx="1089212" cy="311204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52400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1524000" y="457200"/>
                </a:lnTo>
                <a:lnTo>
                  <a:pt x="1551979" y="450651"/>
                </a:lnTo>
                <a:lnTo>
                  <a:pt x="1576387" y="433387"/>
                </a:lnTo>
                <a:lnTo>
                  <a:pt x="1593651" y="408979"/>
                </a:lnTo>
                <a:lnTo>
                  <a:pt x="1600200" y="381000"/>
                </a:lnTo>
                <a:lnTo>
                  <a:pt x="1600200" y="76200"/>
                </a:lnTo>
                <a:lnTo>
                  <a:pt x="1593651" y="48220"/>
                </a:lnTo>
                <a:lnTo>
                  <a:pt x="1576387" y="23812"/>
                </a:lnTo>
                <a:lnTo>
                  <a:pt x="1551979" y="6548"/>
                </a:lnTo>
                <a:lnTo>
                  <a:pt x="1524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" name="object 5"/>
          <p:cNvSpPr/>
          <p:nvPr/>
        </p:nvSpPr>
        <p:spPr>
          <a:xfrm>
            <a:off x="3162940" y="1790860"/>
            <a:ext cx="1089212" cy="311204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1524000" y="457200"/>
                </a:lnTo>
                <a:lnTo>
                  <a:pt x="1551979" y="450651"/>
                </a:lnTo>
                <a:lnTo>
                  <a:pt x="1576387" y="433387"/>
                </a:lnTo>
                <a:lnTo>
                  <a:pt x="1593651" y="408979"/>
                </a:lnTo>
                <a:lnTo>
                  <a:pt x="1600200" y="381000"/>
                </a:lnTo>
                <a:lnTo>
                  <a:pt x="1600200" y="76200"/>
                </a:lnTo>
                <a:lnTo>
                  <a:pt x="1593651" y="48220"/>
                </a:lnTo>
                <a:lnTo>
                  <a:pt x="1576387" y="23812"/>
                </a:lnTo>
                <a:lnTo>
                  <a:pt x="1551979" y="6548"/>
                </a:lnTo>
                <a:lnTo>
                  <a:pt x="1524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" name="object 6"/>
          <p:cNvSpPr/>
          <p:nvPr/>
        </p:nvSpPr>
        <p:spPr>
          <a:xfrm>
            <a:off x="3162941" y="1790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" name="object 7"/>
          <p:cNvSpPr/>
          <p:nvPr/>
        </p:nvSpPr>
        <p:spPr>
          <a:xfrm>
            <a:off x="4252152" y="21020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" name="object 8"/>
          <p:cNvSpPr txBox="1"/>
          <p:nvPr/>
        </p:nvSpPr>
        <p:spPr>
          <a:xfrm>
            <a:off x="3504400" y="1836676"/>
            <a:ext cx="406293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4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226" spc="-11" dirty="0">
                <a:solidFill>
                  <a:srgbClr val="3B3B3B"/>
                </a:solidFill>
                <a:latin typeface="Arial"/>
                <a:cs typeface="Arial"/>
              </a:rPr>
              <a:t>h</a:t>
            </a:r>
            <a:r>
              <a:rPr sz="1226" spc="-4" dirty="0">
                <a:solidFill>
                  <a:srgbClr val="3B3B3B"/>
                </a:solidFill>
                <a:latin typeface="Arial"/>
                <a:cs typeface="Arial"/>
              </a:rPr>
              <a:t>ile</a:t>
            </a:r>
            <a:endParaRPr sz="1226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29746" y="2880072"/>
            <a:ext cx="933610" cy="311204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" name="object 10"/>
          <p:cNvSpPr/>
          <p:nvPr/>
        </p:nvSpPr>
        <p:spPr>
          <a:xfrm>
            <a:off x="3629746" y="2880072"/>
            <a:ext cx="933610" cy="311204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1" name="object 11"/>
          <p:cNvSpPr/>
          <p:nvPr/>
        </p:nvSpPr>
        <p:spPr>
          <a:xfrm>
            <a:off x="3629746" y="2880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2" name="object 12"/>
          <p:cNvSpPr/>
          <p:nvPr/>
        </p:nvSpPr>
        <p:spPr>
          <a:xfrm>
            <a:off x="4563356" y="31912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3" name="object 13"/>
          <p:cNvSpPr txBox="1"/>
          <p:nvPr/>
        </p:nvSpPr>
        <p:spPr>
          <a:xfrm>
            <a:off x="3738667" y="2925887"/>
            <a:ext cx="715768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7" dirty="0">
                <a:solidFill>
                  <a:srgbClr val="3B3B3B"/>
                </a:solidFill>
                <a:latin typeface="Arial"/>
                <a:cs typeface="Arial"/>
              </a:rPr>
              <a:t>Sequence</a:t>
            </a:r>
            <a:endParaRPr sz="1226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5173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0960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5" name="object 15"/>
          <p:cNvSpPr/>
          <p:nvPr/>
        </p:nvSpPr>
        <p:spPr>
          <a:xfrm>
            <a:off x="285173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6" name="object 16"/>
          <p:cNvSpPr/>
          <p:nvPr/>
        </p:nvSpPr>
        <p:spPr>
          <a:xfrm>
            <a:off x="2851737" y="3502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7" name="object 17"/>
          <p:cNvSpPr/>
          <p:nvPr/>
        </p:nvSpPr>
        <p:spPr>
          <a:xfrm>
            <a:off x="3318542" y="38136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8" name="object 18"/>
          <p:cNvSpPr txBox="1"/>
          <p:nvPr/>
        </p:nvSpPr>
        <p:spPr>
          <a:xfrm>
            <a:off x="3030679" y="3548294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1226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40533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0" name="object 20"/>
          <p:cNvSpPr/>
          <p:nvPr/>
        </p:nvSpPr>
        <p:spPr>
          <a:xfrm>
            <a:off x="2540533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1" name="object 21"/>
          <p:cNvSpPr/>
          <p:nvPr/>
        </p:nvSpPr>
        <p:spPr>
          <a:xfrm>
            <a:off x="2540534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2" name="object 22"/>
          <p:cNvSpPr/>
          <p:nvPr/>
        </p:nvSpPr>
        <p:spPr>
          <a:xfrm>
            <a:off x="2851737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3" name="object 23"/>
          <p:cNvSpPr/>
          <p:nvPr/>
        </p:nvSpPr>
        <p:spPr>
          <a:xfrm>
            <a:off x="331854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4" name="object 24"/>
          <p:cNvSpPr/>
          <p:nvPr/>
        </p:nvSpPr>
        <p:spPr>
          <a:xfrm>
            <a:off x="331854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5" name="object 25"/>
          <p:cNvSpPr/>
          <p:nvPr/>
        </p:nvSpPr>
        <p:spPr>
          <a:xfrm>
            <a:off x="3318542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6" name="object 26"/>
          <p:cNvSpPr/>
          <p:nvPr/>
        </p:nvSpPr>
        <p:spPr>
          <a:xfrm>
            <a:off x="3629746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7" name="object 27"/>
          <p:cNvSpPr txBox="1"/>
          <p:nvPr/>
        </p:nvSpPr>
        <p:spPr>
          <a:xfrm>
            <a:off x="3419684" y="4326302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endParaRPr sz="1226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733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9" name="object 29"/>
          <p:cNvSpPr/>
          <p:nvPr/>
        </p:nvSpPr>
        <p:spPr>
          <a:xfrm>
            <a:off x="300733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0" name="object 30"/>
          <p:cNvSpPr/>
          <p:nvPr/>
        </p:nvSpPr>
        <p:spPr>
          <a:xfrm>
            <a:off x="3007339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1" name="object 31"/>
          <p:cNvSpPr/>
          <p:nvPr/>
        </p:nvSpPr>
        <p:spPr>
          <a:xfrm>
            <a:off x="3318542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2" name="object 32"/>
          <p:cNvSpPr/>
          <p:nvPr/>
        </p:nvSpPr>
        <p:spPr>
          <a:xfrm>
            <a:off x="362974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3" name="object 33"/>
          <p:cNvSpPr/>
          <p:nvPr/>
        </p:nvSpPr>
        <p:spPr>
          <a:xfrm>
            <a:off x="362974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4" name="object 34"/>
          <p:cNvSpPr/>
          <p:nvPr/>
        </p:nvSpPr>
        <p:spPr>
          <a:xfrm>
            <a:off x="3629746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5" name="object 35"/>
          <p:cNvSpPr/>
          <p:nvPr/>
        </p:nvSpPr>
        <p:spPr>
          <a:xfrm>
            <a:off x="3940949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6" name="object 36"/>
          <p:cNvSpPr/>
          <p:nvPr/>
        </p:nvSpPr>
        <p:spPr>
          <a:xfrm>
            <a:off x="471895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0960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7" name="object 37"/>
          <p:cNvSpPr/>
          <p:nvPr/>
        </p:nvSpPr>
        <p:spPr>
          <a:xfrm>
            <a:off x="471895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8" name="object 38"/>
          <p:cNvSpPr/>
          <p:nvPr/>
        </p:nvSpPr>
        <p:spPr>
          <a:xfrm>
            <a:off x="4718957" y="3502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9" name="object 39"/>
          <p:cNvSpPr/>
          <p:nvPr/>
        </p:nvSpPr>
        <p:spPr>
          <a:xfrm>
            <a:off x="5185763" y="38136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0" name="object 40"/>
          <p:cNvSpPr txBox="1"/>
          <p:nvPr/>
        </p:nvSpPr>
        <p:spPr>
          <a:xfrm>
            <a:off x="4897900" y="3548294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1226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07754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2" name="object 42"/>
          <p:cNvSpPr/>
          <p:nvPr/>
        </p:nvSpPr>
        <p:spPr>
          <a:xfrm>
            <a:off x="4407754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3" name="object 43"/>
          <p:cNvSpPr/>
          <p:nvPr/>
        </p:nvSpPr>
        <p:spPr>
          <a:xfrm>
            <a:off x="4407754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4" name="object 44"/>
          <p:cNvSpPr/>
          <p:nvPr/>
        </p:nvSpPr>
        <p:spPr>
          <a:xfrm>
            <a:off x="4718957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5" name="object 45"/>
          <p:cNvSpPr/>
          <p:nvPr/>
        </p:nvSpPr>
        <p:spPr>
          <a:xfrm>
            <a:off x="518576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6" name="object 46"/>
          <p:cNvSpPr/>
          <p:nvPr/>
        </p:nvSpPr>
        <p:spPr>
          <a:xfrm>
            <a:off x="518576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7" name="object 47"/>
          <p:cNvSpPr/>
          <p:nvPr/>
        </p:nvSpPr>
        <p:spPr>
          <a:xfrm>
            <a:off x="5185763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8" name="object 48"/>
          <p:cNvSpPr/>
          <p:nvPr/>
        </p:nvSpPr>
        <p:spPr>
          <a:xfrm>
            <a:off x="5496965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9" name="object 49"/>
          <p:cNvSpPr txBox="1"/>
          <p:nvPr/>
        </p:nvSpPr>
        <p:spPr>
          <a:xfrm>
            <a:off x="5286904" y="4326302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endParaRPr sz="1226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7455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1" name="object 51"/>
          <p:cNvSpPr/>
          <p:nvPr/>
        </p:nvSpPr>
        <p:spPr>
          <a:xfrm>
            <a:off x="487455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2" name="object 52"/>
          <p:cNvSpPr/>
          <p:nvPr/>
        </p:nvSpPr>
        <p:spPr>
          <a:xfrm>
            <a:off x="4874559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3" name="object 53"/>
          <p:cNvSpPr/>
          <p:nvPr/>
        </p:nvSpPr>
        <p:spPr>
          <a:xfrm>
            <a:off x="5185763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4" name="object 54"/>
          <p:cNvSpPr/>
          <p:nvPr/>
        </p:nvSpPr>
        <p:spPr>
          <a:xfrm>
            <a:off x="549696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5" name="object 55"/>
          <p:cNvSpPr/>
          <p:nvPr/>
        </p:nvSpPr>
        <p:spPr>
          <a:xfrm>
            <a:off x="549696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6" name="object 56"/>
          <p:cNvSpPr/>
          <p:nvPr/>
        </p:nvSpPr>
        <p:spPr>
          <a:xfrm>
            <a:off x="5496965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7" name="object 57"/>
          <p:cNvSpPr/>
          <p:nvPr/>
        </p:nvSpPr>
        <p:spPr>
          <a:xfrm>
            <a:off x="5808169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8" name="object 58"/>
          <p:cNvSpPr/>
          <p:nvPr/>
        </p:nvSpPr>
        <p:spPr>
          <a:xfrm>
            <a:off x="1848107" y="2102064"/>
            <a:ext cx="1859440" cy="1339039"/>
          </a:xfrm>
          <a:custGeom>
            <a:avLst/>
            <a:gdLst/>
            <a:ahLst/>
            <a:cxnLst/>
            <a:rect l="l" t="t" r="r" b="b"/>
            <a:pathLst>
              <a:path w="2731770" h="1967229">
                <a:moveTo>
                  <a:pt x="2731770" y="0"/>
                </a:moveTo>
                <a:lnTo>
                  <a:pt x="0" y="19672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9" name="object 59"/>
          <p:cNvSpPr/>
          <p:nvPr/>
        </p:nvSpPr>
        <p:spPr>
          <a:xfrm>
            <a:off x="1762526" y="3408253"/>
            <a:ext cx="110650" cy="94226"/>
          </a:xfrm>
          <a:custGeom>
            <a:avLst/>
            <a:gdLst/>
            <a:ahLst/>
            <a:cxnLst/>
            <a:rect l="l" t="t" r="r" b="b"/>
            <a:pathLst>
              <a:path w="162559" h="138429">
                <a:moveTo>
                  <a:pt x="100330" y="0"/>
                </a:moveTo>
                <a:lnTo>
                  <a:pt x="0" y="138429"/>
                </a:lnTo>
                <a:lnTo>
                  <a:pt x="162559" y="87629"/>
                </a:lnTo>
                <a:lnTo>
                  <a:pt x="100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0" name="object 60"/>
          <p:cNvSpPr/>
          <p:nvPr/>
        </p:nvSpPr>
        <p:spPr>
          <a:xfrm>
            <a:off x="3707546" y="2102064"/>
            <a:ext cx="342324" cy="683783"/>
          </a:xfrm>
          <a:custGeom>
            <a:avLst/>
            <a:gdLst/>
            <a:ahLst/>
            <a:cxnLst/>
            <a:rect l="l" t="t" r="r" b="b"/>
            <a:pathLst>
              <a:path w="502920" h="1004569">
                <a:moveTo>
                  <a:pt x="0" y="0"/>
                </a:moveTo>
                <a:lnTo>
                  <a:pt x="502920" y="10045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1" name="object 61"/>
          <p:cNvSpPr/>
          <p:nvPr/>
        </p:nvSpPr>
        <p:spPr>
          <a:xfrm>
            <a:off x="4014428" y="2765099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60"/>
                </a:lnTo>
                <a:lnTo>
                  <a:pt x="120650" y="16891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2" name="object 62"/>
          <p:cNvSpPr/>
          <p:nvPr/>
        </p:nvSpPr>
        <p:spPr>
          <a:xfrm>
            <a:off x="3185416" y="3191276"/>
            <a:ext cx="911135" cy="280083"/>
          </a:xfrm>
          <a:custGeom>
            <a:avLst/>
            <a:gdLst/>
            <a:ahLst/>
            <a:cxnLst/>
            <a:rect l="l" t="t" r="r" b="b"/>
            <a:pathLst>
              <a:path w="1338579" h="411479">
                <a:moveTo>
                  <a:pt x="1338580" y="0"/>
                </a:moveTo>
                <a:lnTo>
                  <a:pt x="0" y="411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3" name="object 63"/>
          <p:cNvSpPr/>
          <p:nvPr/>
        </p:nvSpPr>
        <p:spPr>
          <a:xfrm>
            <a:off x="3085140" y="3435051"/>
            <a:ext cx="115837" cy="70021"/>
          </a:xfrm>
          <a:custGeom>
            <a:avLst/>
            <a:gdLst/>
            <a:ahLst/>
            <a:cxnLst/>
            <a:rect l="l" t="t" r="r" b="b"/>
            <a:pathLst>
              <a:path w="170180" h="102870">
                <a:moveTo>
                  <a:pt x="138430" y="0"/>
                </a:moveTo>
                <a:lnTo>
                  <a:pt x="0" y="99060"/>
                </a:lnTo>
                <a:lnTo>
                  <a:pt x="170180" y="102870"/>
                </a:lnTo>
                <a:lnTo>
                  <a:pt x="138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4" name="object 64"/>
          <p:cNvSpPr/>
          <p:nvPr/>
        </p:nvSpPr>
        <p:spPr>
          <a:xfrm>
            <a:off x="4096551" y="3191276"/>
            <a:ext cx="756397" cy="274896"/>
          </a:xfrm>
          <a:custGeom>
            <a:avLst/>
            <a:gdLst/>
            <a:ahLst/>
            <a:cxnLst/>
            <a:rect l="l" t="t" r="r" b="b"/>
            <a:pathLst>
              <a:path w="1111250" h="403860">
                <a:moveTo>
                  <a:pt x="0" y="0"/>
                </a:moveTo>
                <a:lnTo>
                  <a:pt x="1111250" y="403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5" name="object 65"/>
          <p:cNvSpPr/>
          <p:nvPr/>
        </p:nvSpPr>
        <p:spPr>
          <a:xfrm>
            <a:off x="4835658" y="3429865"/>
            <a:ext cx="116702" cy="72614"/>
          </a:xfrm>
          <a:custGeom>
            <a:avLst/>
            <a:gdLst/>
            <a:ahLst/>
            <a:cxnLst/>
            <a:rect l="l" t="t" r="r" b="b"/>
            <a:pathLst>
              <a:path w="171450" h="106679">
                <a:moveTo>
                  <a:pt x="36829" y="0"/>
                </a:moveTo>
                <a:lnTo>
                  <a:pt x="0" y="101600"/>
                </a:lnTo>
                <a:lnTo>
                  <a:pt x="171450" y="106679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6" name="object 66"/>
          <p:cNvSpPr/>
          <p:nvPr/>
        </p:nvSpPr>
        <p:spPr>
          <a:xfrm>
            <a:off x="2763563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472439" y="0"/>
                </a:moveTo>
                <a:lnTo>
                  <a:pt x="0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7" name="object 67"/>
          <p:cNvSpPr/>
          <p:nvPr/>
        </p:nvSpPr>
        <p:spPr>
          <a:xfrm>
            <a:off x="2696136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80" h="158750">
                <a:moveTo>
                  <a:pt x="62230" y="0"/>
                </a:moveTo>
                <a:lnTo>
                  <a:pt x="0" y="158750"/>
                </a:lnTo>
                <a:lnTo>
                  <a:pt x="144780" y="68580"/>
                </a:lnTo>
                <a:lnTo>
                  <a:pt x="62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8" name="object 68"/>
          <p:cNvSpPr/>
          <p:nvPr/>
        </p:nvSpPr>
        <p:spPr>
          <a:xfrm>
            <a:off x="3085140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0" y="0"/>
                </a:moveTo>
                <a:lnTo>
                  <a:pt x="472439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9" name="object 69"/>
          <p:cNvSpPr/>
          <p:nvPr/>
        </p:nvSpPr>
        <p:spPr>
          <a:xfrm>
            <a:off x="3375597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82550" y="0"/>
                </a:moveTo>
                <a:lnTo>
                  <a:pt x="0" y="68580"/>
                </a:lnTo>
                <a:lnTo>
                  <a:pt x="144779" y="15875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0" name="object 70"/>
          <p:cNvSpPr/>
          <p:nvPr/>
        </p:nvSpPr>
        <p:spPr>
          <a:xfrm>
            <a:off x="3209621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388619" y="0"/>
                </a:moveTo>
                <a:lnTo>
                  <a:pt x="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1" name="object 71"/>
          <p:cNvSpPr/>
          <p:nvPr/>
        </p:nvSpPr>
        <p:spPr>
          <a:xfrm>
            <a:off x="3162941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24130" y="0"/>
                </a:moveTo>
                <a:lnTo>
                  <a:pt x="0" y="168910"/>
                </a:lnTo>
                <a:lnTo>
                  <a:pt x="120650" y="4826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2" name="object 72"/>
          <p:cNvSpPr/>
          <p:nvPr/>
        </p:nvSpPr>
        <p:spPr>
          <a:xfrm>
            <a:off x="3474144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0" y="0"/>
                </a:moveTo>
                <a:lnTo>
                  <a:pt x="38862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3" name="object 73"/>
          <p:cNvSpPr/>
          <p:nvPr/>
        </p:nvSpPr>
        <p:spPr>
          <a:xfrm>
            <a:off x="3703224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60"/>
                </a:lnTo>
                <a:lnTo>
                  <a:pt x="120650" y="16891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4" name="object 74"/>
          <p:cNvSpPr/>
          <p:nvPr/>
        </p:nvSpPr>
        <p:spPr>
          <a:xfrm>
            <a:off x="4630782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472439" y="0"/>
                </a:moveTo>
                <a:lnTo>
                  <a:pt x="0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5" name="object 75"/>
          <p:cNvSpPr/>
          <p:nvPr/>
        </p:nvSpPr>
        <p:spPr>
          <a:xfrm>
            <a:off x="4563356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62229" y="0"/>
                </a:moveTo>
                <a:lnTo>
                  <a:pt x="0" y="158750"/>
                </a:lnTo>
                <a:lnTo>
                  <a:pt x="144779" y="68580"/>
                </a:lnTo>
                <a:lnTo>
                  <a:pt x="62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6" name="object 76"/>
          <p:cNvSpPr/>
          <p:nvPr/>
        </p:nvSpPr>
        <p:spPr>
          <a:xfrm>
            <a:off x="4952360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0" y="0"/>
                </a:moveTo>
                <a:lnTo>
                  <a:pt x="472439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7" name="object 77"/>
          <p:cNvSpPr/>
          <p:nvPr/>
        </p:nvSpPr>
        <p:spPr>
          <a:xfrm>
            <a:off x="5242817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82550" y="0"/>
                </a:moveTo>
                <a:lnTo>
                  <a:pt x="0" y="68580"/>
                </a:lnTo>
                <a:lnTo>
                  <a:pt x="144779" y="15875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8" name="object 78"/>
          <p:cNvSpPr/>
          <p:nvPr/>
        </p:nvSpPr>
        <p:spPr>
          <a:xfrm>
            <a:off x="5076841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388620" y="0"/>
                </a:moveTo>
                <a:lnTo>
                  <a:pt x="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9" name="object 79"/>
          <p:cNvSpPr/>
          <p:nvPr/>
        </p:nvSpPr>
        <p:spPr>
          <a:xfrm>
            <a:off x="5030161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24129" y="0"/>
                </a:moveTo>
                <a:lnTo>
                  <a:pt x="0" y="168910"/>
                </a:lnTo>
                <a:lnTo>
                  <a:pt x="120650" y="4826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0" name="object 80"/>
          <p:cNvSpPr/>
          <p:nvPr/>
        </p:nvSpPr>
        <p:spPr>
          <a:xfrm>
            <a:off x="5341365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0" y="0"/>
                </a:moveTo>
                <a:lnTo>
                  <a:pt x="38862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1" name="object 81"/>
          <p:cNvSpPr/>
          <p:nvPr/>
        </p:nvSpPr>
        <p:spPr>
          <a:xfrm>
            <a:off x="5570445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60"/>
                </a:lnTo>
                <a:lnTo>
                  <a:pt x="120650" y="16891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5963771" y="1946462"/>
          <a:ext cx="1867220" cy="326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Lexical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Syntax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Semantic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2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7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3" name="object 83"/>
          <p:cNvSpPr txBox="1"/>
          <p:nvPr/>
        </p:nvSpPr>
        <p:spPr>
          <a:xfrm>
            <a:off x="2547449" y="4251960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14255" y="5185571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636661" y="5185571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b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636661" y="4276165"/>
            <a:ext cx="297372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481059" y="3571635"/>
            <a:ext cx="297372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348279" y="3498157"/>
            <a:ext cx="297372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414669" y="4251960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881474" y="5185571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503880" y="5185571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659482" y="4276165"/>
            <a:ext cx="297372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679192" y="2875750"/>
            <a:ext cx="390733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void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367989" y="1786538"/>
            <a:ext cx="390733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void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606924" y="3502478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6" name="object 96"/>
          <p:cNvSpPr/>
          <p:nvPr/>
        </p:nvSpPr>
        <p:spPr>
          <a:xfrm>
            <a:off x="1606924" y="3502478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7" name="object 97"/>
          <p:cNvSpPr/>
          <p:nvPr/>
        </p:nvSpPr>
        <p:spPr>
          <a:xfrm>
            <a:off x="1606924" y="3502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8" name="object 98"/>
          <p:cNvSpPr/>
          <p:nvPr/>
        </p:nvSpPr>
        <p:spPr>
          <a:xfrm>
            <a:off x="1918127" y="38145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9" name="object 99"/>
          <p:cNvSpPr txBox="1"/>
          <p:nvPr/>
        </p:nvSpPr>
        <p:spPr>
          <a:xfrm>
            <a:off x="1708064" y="3548294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&lt;</a:t>
            </a:r>
            <a:endParaRPr sz="1226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295720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1" name="object 101"/>
          <p:cNvSpPr/>
          <p:nvPr/>
        </p:nvSpPr>
        <p:spPr>
          <a:xfrm>
            <a:off x="1295720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2" name="object 102"/>
          <p:cNvSpPr/>
          <p:nvPr/>
        </p:nvSpPr>
        <p:spPr>
          <a:xfrm>
            <a:off x="1295720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3" name="object 103"/>
          <p:cNvSpPr/>
          <p:nvPr/>
        </p:nvSpPr>
        <p:spPr>
          <a:xfrm>
            <a:off x="1606924" y="4592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4" name="object 104"/>
          <p:cNvSpPr/>
          <p:nvPr/>
        </p:nvSpPr>
        <p:spPr>
          <a:xfrm>
            <a:off x="1918126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5" name="object 105"/>
          <p:cNvSpPr/>
          <p:nvPr/>
        </p:nvSpPr>
        <p:spPr>
          <a:xfrm>
            <a:off x="1918126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6" name="object 106"/>
          <p:cNvSpPr/>
          <p:nvPr/>
        </p:nvSpPr>
        <p:spPr>
          <a:xfrm>
            <a:off x="1918127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7" name="object 107"/>
          <p:cNvSpPr/>
          <p:nvPr/>
        </p:nvSpPr>
        <p:spPr>
          <a:xfrm>
            <a:off x="2229330" y="4592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8" name="object 108"/>
          <p:cNvSpPr/>
          <p:nvPr/>
        </p:nvSpPr>
        <p:spPr>
          <a:xfrm>
            <a:off x="1510104" y="3813682"/>
            <a:ext cx="252421" cy="379496"/>
          </a:xfrm>
          <a:custGeom>
            <a:avLst/>
            <a:gdLst/>
            <a:ahLst/>
            <a:cxnLst/>
            <a:rect l="l" t="t" r="r" b="b"/>
            <a:pathLst>
              <a:path w="370840" h="557529">
                <a:moveTo>
                  <a:pt x="370840" y="0"/>
                </a:moveTo>
                <a:lnTo>
                  <a:pt x="0" y="5575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9" name="object 109"/>
          <p:cNvSpPr/>
          <p:nvPr/>
        </p:nvSpPr>
        <p:spPr>
          <a:xfrm>
            <a:off x="1451322" y="4168108"/>
            <a:ext cx="91632" cy="11237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4450" y="0"/>
                </a:moveTo>
                <a:lnTo>
                  <a:pt x="0" y="165100"/>
                </a:lnTo>
                <a:lnTo>
                  <a:pt x="134620" y="6096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10" name="object 110"/>
          <p:cNvSpPr/>
          <p:nvPr/>
        </p:nvSpPr>
        <p:spPr>
          <a:xfrm>
            <a:off x="1762525" y="3813682"/>
            <a:ext cx="252421" cy="379496"/>
          </a:xfrm>
          <a:custGeom>
            <a:avLst/>
            <a:gdLst/>
            <a:ahLst/>
            <a:cxnLst/>
            <a:rect l="l" t="t" r="r" b="b"/>
            <a:pathLst>
              <a:path w="370840" h="557529">
                <a:moveTo>
                  <a:pt x="0" y="0"/>
                </a:moveTo>
                <a:lnTo>
                  <a:pt x="370840" y="55753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11" name="object 111"/>
          <p:cNvSpPr/>
          <p:nvPr/>
        </p:nvSpPr>
        <p:spPr>
          <a:xfrm>
            <a:off x="1982096" y="4168108"/>
            <a:ext cx="91632" cy="112379"/>
          </a:xfrm>
          <a:custGeom>
            <a:avLst/>
            <a:gdLst/>
            <a:ahLst/>
            <a:cxnLst/>
            <a:rect l="l" t="t" r="r" b="b"/>
            <a:pathLst>
              <a:path w="134619" h="165100">
                <a:moveTo>
                  <a:pt x="90169" y="0"/>
                </a:moveTo>
                <a:lnTo>
                  <a:pt x="0" y="60960"/>
                </a:lnTo>
                <a:lnTo>
                  <a:pt x="134619" y="165100"/>
                </a:lnTo>
                <a:lnTo>
                  <a:pt x="90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12" name="object 112"/>
          <p:cNvSpPr txBox="1"/>
          <p:nvPr/>
        </p:nvSpPr>
        <p:spPr>
          <a:xfrm>
            <a:off x="1302635" y="4251960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925042" y="4251960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z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033964" y="3571635"/>
            <a:ext cx="390733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bool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115" name="object 3">
            <a:extLst>
              <a:ext uri="{FF2B5EF4-FFF2-40B4-BE49-F238E27FC236}">
                <a16:creationId xmlns:a16="http://schemas.microsoft.com/office/drawing/2014/main" id="{0E6F34E1-08E3-C6AF-E839-3A686C391C7F}"/>
              </a:ext>
            </a:extLst>
          </p:cNvPr>
          <p:cNvSpPr txBox="1"/>
          <p:nvPr/>
        </p:nvSpPr>
        <p:spPr>
          <a:xfrm>
            <a:off x="1176474" y="1117024"/>
            <a:ext cx="3296546" cy="1160953"/>
          </a:xfrm>
          <a:prstGeom prst="rect">
            <a:avLst/>
          </a:prstGeom>
        </p:spPr>
        <p:txBody>
          <a:bodyPr vert="horz" wrap="square" lIns="0" tIns="20314" rIns="0" bIns="0" rtlCol="0">
            <a:spAutoFit/>
          </a:bodyPr>
          <a:lstStyle/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while (y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&lt;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z)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endParaRPr lang="en-US" sz="20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 = a +</a:t>
            </a:r>
            <a:r>
              <a:rPr sz="2000" b="1" spc="-7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b;  </a:t>
            </a:r>
            <a:endParaRPr lang="en-US" sz="2000" b="1" spc="-4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+=</a:t>
            </a:r>
            <a:r>
              <a:rPr sz="2000" b="1" spc="-2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x;</a:t>
            </a:r>
            <a:endParaRPr sz="2000" dirty="0">
              <a:latin typeface="Courier New"/>
              <a:cs typeface="Courier New"/>
            </a:endParaRPr>
          </a:p>
          <a:p>
            <a:pPr marL="8645">
              <a:lnSpc>
                <a:spcPts val="1545"/>
              </a:lnSpc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10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63771" y="1946462"/>
          <a:ext cx="1867220" cy="326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Lexical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Syntax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Semantic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2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7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162940" y="1790860"/>
            <a:ext cx="1089212" cy="311204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152400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1524000" y="457200"/>
                </a:lnTo>
                <a:lnTo>
                  <a:pt x="1551979" y="450651"/>
                </a:lnTo>
                <a:lnTo>
                  <a:pt x="1576387" y="433387"/>
                </a:lnTo>
                <a:lnTo>
                  <a:pt x="1593651" y="408979"/>
                </a:lnTo>
                <a:lnTo>
                  <a:pt x="1600200" y="381000"/>
                </a:lnTo>
                <a:lnTo>
                  <a:pt x="1600200" y="76200"/>
                </a:lnTo>
                <a:lnTo>
                  <a:pt x="1593651" y="48220"/>
                </a:lnTo>
                <a:lnTo>
                  <a:pt x="1576387" y="23812"/>
                </a:lnTo>
                <a:lnTo>
                  <a:pt x="1551979" y="6548"/>
                </a:lnTo>
                <a:lnTo>
                  <a:pt x="1524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" name="object 6"/>
          <p:cNvSpPr/>
          <p:nvPr/>
        </p:nvSpPr>
        <p:spPr>
          <a:xfrm>
            <a:off x="3162940" y="1790860"/>
            <a:ext cx="1089212" cy="311204"/>
          </a:xfrm>
          <a:custGeom>
            <a:avLst/>
            <a:gdLst/>
            <a:ahLst/>
            <a:cxnLst/>
            <a:rect l="l" t="t" r="r" b="b"/>
            <a:pathLst>
              <a:path w="1600200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1524000" y="457200"/>
                </a:lnTo>
                <a:lnTo>
                  <a:pt x="1551979" y="450651"/>
                </a:lnTo>
                <a:lnTo>
                  <a:pt x="1576387" y="433387"/>
                </a:lnTo>
                <a:lnTo>
                  <a:pt x="1593651" y="408979"/>
                </a:lnTo>
                <a:lnTo>
                  <a:pt x="1600200" y="381000"/>
                </a:lnTo>
                <a:lnTo>
                  <a:pt x="1600200" y="76200"/>
                </a:lnTo>
                <a:lnTo>
                  <a:pt x="1593651" y="48220"/>
                </a:lnTo>
                <a:lnTo>
                  <a:pt x="1576387" y="23812"/>
                </a:lnTo>
                <a:lnTo>
                  <a:pt x="1551979" y="6548"/>
                </a:lnTo>
                <a:lnTo>
                  <a:pt x="1524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" name="object 7"/>
          <p:cNvSpPr/>
          <p:nvPr/>
        </p:nvSpPr>
        <p:spPr>
          <a:xfrm>
            <a:off x="3162941" y="17908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" name="object 8"/>
          <p:cNvSpPr/>
          <p:nvPr/>
        </p:nvSpPr>
        <p:spPr>
          <a:xfrm>
            <a:off x="4252152" y="21020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" name="object 9"/>
          <p:cNvSpPr txBox="1"/>
          <p:nvPr/>
        </p:nvSpPr>
        <p:spPr>
          <a:xfrm>
            <a:off x="3504400" y="1836676"/>
            <a:ext cx="406293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4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226" spc="-11" dirty="0">
                <a:solidFill>
                  <a:srgbClr val="3B3B3B"/>
                </a:solidFill>
                <a:latin typeface="Arial"/>
                <a:cs typeface="Arial"/>
              </a:rPr>
              <a:t>h</a:t>
            </a:r>
            <a:r>
              <a:rPr sz="1226" spc="-4" dirty="0">
                <a:solidFill>
                  <a:srgbClr val="3B3B3B"/>
                </a:solidFill>
                <a:latin typeface="Arial"/>
                <a:cs typeface="Arial"/>
              </a:rPr>
              <a:t>ile</a:t>
            </a:r>
            <a:endParaRPr sz="122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29746" y="2880072"/>
            <a:ext cx="933610" cy="311204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2954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1" name="object 11"/>
          <p:cNvSpPr/>
          <p:nvPr/>
        </p:nvSpPr>
        <p:spPr>
          <a:xfrm>
            <a:off x="3629746" y="2880072"/>
            <a:ext cx="933610" cy="311204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1295400" y="457200"/>
                </a:lnTo>
                <a:lnTo>
                  <a:pt x="1323379" y="450651"/>
                </a:lnTo>
                <a:lnTo>
                  <a:pt x="1347787" y="433387"/>
                </a:lnTo>
                <a:lnTo>
                  <a:pt x="1365051" y="408979"/>
                </a:lnTo>
                <a:lnTo>
                  <a:pt x="1371600" y="381000"/>
                </a:lnTo>
                <a:lnTo>
                  <a:pt x="1371600" y="76200"/>
                </a:lnTo>
                <a:lnTo>
                  <a:pt x="1365051" y="48220"/>
                </a:lnTo>
                <a:lnTo>
                  <a:pt x="1347787" y="23812"/>
                </a:lnTo>
                <a:lnTo>
                  <a:pt x="1323379" y="6548"/>
                </a:lnTo>
                <a:lnTo>
                  <a:pt x="12954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2" name="object 12"/>
          <p:cNvSpPr/>
          <p:nvPr/>
        </p:nvSpPr>
        <p:spPr>
          <a:xfrm>
            <a:off x="3629746" y="28800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3" name="object 13"/>
          <p:cNvSpPr/>
          <p:nvPr/>
        </p:nvSpPr>
        <p:spPr>
          <a:xfrm>
            <a:off x="4563356" y="31912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4" name="object 14"/>
          <p:cNvSpPr txBox="1"/>
          <p:nvPr/>
        </p:nvSpPr>
        <p:spPr>
          <a:xfrm>
            <a:off x="3738667" y="2925887"/>
            <a:ext cx="715768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7" dirty="0">
                <a:solidFill>
                  <a:srgbClr val="3B3B3B"/>
                </a:solidFill>
                <a:latin typeface="Arial"/>
                <a:cs typeface="Arial"/>
              </a:rPr>
              <a:t>Sequence</a:t>
            </a:r>
            <a:endParaRPr sz="1226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173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0960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6" name="object 16"/>
          <p:cNvSpPr/>
          <p:nvPr/>
        </p:nvSpPr>
        <p:spPr>
          <a:xfrm>
            <a:off x="285173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7" name="object 17"/>
          <p:cNvSpPr/>
          <p:nvPr/>
        </p:nvSpPr>
        <p:spPr>
          <a:xfrm>
            <a:off x="2851737" y="3502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8" name="object 18"/>
          <p:cNvSpPr/>
          <p:nvPr/>
        </p:nvSpPr>
        <p:spPr>
          <a:xfrm>
            <a:off x="3318542" y="38136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9" name="object 19"/>
          <p:cNvSpPr txBox="1"/>
          <p:nvPr/>
        </p:nvSpPr>
        <p:spPr>
          <a:xfrm>
            <a:off x="3030679" y="3548294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1226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40533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1" name="object 21"/>
          <p:cNvSpPr/>
          <p:nvPr/>
        </p:nvSpPr>
        <p:spPr>
          <a:xfrm>
            <a:off x="2540533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2" name="object 22"/>
          <p:cNvSpPr/>
          <p:nvPr/>
        </p:nvSpPr>
        <p:spPr>
          <a:xfrm>
            <a:off x="2540534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3" name="object 23"/>
          <p:cNvSpPr/>
          <p:nvPr/>
        </p:nvSpPr>
        <p:spPr>
          <a:xfrm>
            <a:off x="2851737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4" name="object 24"/>
          <p:cNvSpPr/>
          <p:nvPr/>
        </p:nvSpPr>
        <p:spPr>
          <a:xfrm>
            <a:off x="331854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5" name="object 25"/>
          <p:cNvSpPr/>
          <p:nvPr/>
        </p:nvSpPr>
        <p:spPr>
          <a:xfrm>
            <a:off x="331854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6" name="object 26"/>
          <p:cNvSpPr/>
          <p:nvPr/>
        </p:nvSpPr>
        <p:spPr>
          <a:xfrm>
            <a:off x="3318542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7" name="object 27"/>
          <p:cNvSpPr/>
          <p:nvPr/>
        </p:nvSpPr>
        <p:spPr>
          <a:xfrm>
            <a:off x="3629746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28" name="object 28"/>
          <p:cNvSpPr txBox="1"/>
          <p:nvPr/>
        </p:nvSpPr>
        <p:spPr>
          <a:xfrm>
            <a:off x="3419684" y="4326302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endParaRPr sz="1226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0733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0" name="object 30"/>
          <p:cNvSpPr/>
          <p:nvPr/>
        </p:nvSpPr>
        <p:spPr>
          <a:xfrm>
            <a:off x="300733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1" name="object 31"/>
          <p:cNvSpPr/>
          <p:nvPr/>
        </p:nvSpPr>
        <p:spPr>
          <a:xfrm>
            <a:off x="3007339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2" name="object 32"/>
          <p:cNvSpPr/>
          <p:nvPr/>
        </p:nvSpPr>
        <p:spPr>
          <a:xfrm>
            <a:off x="3318542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3" name="object 33"/>
          <p:cNvSpPr/>
          <p:nvPr/>
        </p:nvSpPr>
        <p:spPr>
          <a:xfrm>
            <a:off x="362974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4" name="object 34"/>
          <p:cNvSpPr/>
          <p:nvPr/>
        </p:nvSpPr>
        <p:spPr>
          <a:xfrm>
            <a:off x="362974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5" name="object 35"/>
          <p:cNvSpPr/>
          <p:nvPr/>
        </p:nvSpPr>
        <p:spPr>
          <a:xfrm>
            <a:off x="3629746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6" name="object 36"/>
          <p:cNvSpPr/>
          <p:nvPr/>
        </p:nvSpPr>
        <p:spPr>
          <a:xfrm>
            <a:off x="3940949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7" name="object 37"/>
          <p:cNvSpPr/>
          <p:nvPr/>
        </p:nvSpPr>
        <p:spPr>
          <a:xfrm>
            <a:off x="471895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09600" y="0"/>
                </a:moveTo>
                <a:lnTo>
                  <a:pt x="76200" y="0"/>
                </a:ln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8" name="object 38"/>
          <p:cNvSpPr/>
          <p:nvPr/>
        </p:nvSpPr>
        <p:spPr>
          <a:xfrm>
            <a:off x="4718958" y="3502478"/>
            <a:ext cx="466805" cy="311204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76200" y="0"/>
                </a:moveTo>
                <a:lnTo>
                  <a:pt x="47684" y="6548"/>
                </a:lnTo>
                <a:lnTo>
                  <a:pt x="23336" y="23812"/>
                </a:lnTo>
                <a:lnTo>
                  <a:pt x="6369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369" y="408979"/>
                </a:lnTo>
                <a:lnTo>
                  <a:pt x="23336" y="433387"/>
                </a:lnTo>
                <a:lnTo>
                  <a:pt x="47684" y="450651"/>
                </a:lnTo>
                <a:lnTo>
                  <a:pt x="76200" y="457200"/>
                </a:lnTo>
                <a:lnTo>
                  <a:pt x="609600" y="457200"/>
                </a:lnTo>
                <a:lnTo>
                  <a:pt x="637579" y="450651"/>
                </a:lnTo>
                <a:lnTo>
                  <a:pt x="661987" y="433387"/>
                </a:lnTo>
                <a:lnTo>
                  <a:pt x="679251" y="408979"/>
                </a:lnTo>
                <a:lnTo>
                  <a:pt x="685800" y="381000"/>
                </a:lnTo>
                <a:lnTo>
                  <a:pt x="685800" y="76200"/>
                </a:lnTo>
                <a:lnTo>
                  <a:pt x="679251" y="48220"/>
                </a:lnTo>
                <a:lnTo>
                  <a:pt x="661987" y="23812"/>
                </a:lnTo>
                <a:lnTo>
                  <a:pt x="637579" y="6548"/>
                </a:lnTo>
                <a:lnTo>
                  <a:pt x="6096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39" name="object 39"/>
          <p:cNvSpPr/>
          <p:nvPr/>
        </p:nvSpPr>
        <p:spPr>
          <a:xfrm>
            <a:off x="4718957" y="350247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0" name="object 40"/>
          <p:cNvSpPr/>
          <p:nvPr/>
        </p:nvSpPr>
        <p:spPr>
          <a:xfrm>
            <a:off x="5185763" y="38136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1" name="object 41"/>
          <p:cNvSpPr txBox="1"/>
          <p:nvPr/>
        </p:nvSpPr>
        <p:spPr>
          <a:xfrm>
            <a:off x="4897900" y="3548294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1226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07754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3" name="object 43"/>
          <p:cNvSpPr/>
          <p:nvPr/>
        </p:nvSpPr>
        <p:spPr>
          <a:xfrm>
            <a:off x="4407754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4" name="object 44"/>
          <p:cNvSpPr/>
          <p:nvPr/>
        </p:nvSpPr>
        <p:spPr>
          <a:xfrm>
            <a:off x="4407754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5" name="object 45"/>
          <p:cNvSpPr/>
          <p:nvPr/>
        </p:nvSpPr>
        <p:spPr>
          <a:xfrm>
            <a:off x="4718957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6" name="object 46"/>
          <p:cNvSpPr/>
          <p:nvPr/>
        </p:nvSpPr>
        <p:spPr>
          <a:xfrm>
            <a:off x="518576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7" name="object 47"/>
          <p:cNvSpPr/>
          <p:nvPr/>
        </p:nvSpPr>
        <p:spPr>
          <a:xfrm>
            <a:off x="5185762" y="428048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8" name="object 48"/>
          <p:cNvSpPr/>
          <p:nvPr/>
        </p:nvSpPr>
        <p:spPr>
          <a:xfrm>
            <a:off x="5185763" y="4280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49" name="object 49"/>
          <p:cNvSpPr/>
          <p:nvPr/>
        </p:nvSpPr>
        <p:spPr>
          <a:xfrm>
            <a:off x="5496965" y="459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0" name="object 50"/>
          <p:cNvSpPr txBox="1"/>
          <p:nvPr/>
        </p:nvSpPr>
        <p:spPr>
          <a:xfrm>
            <a:off x="5286904" y="4326302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endParaRPr sz="1226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87455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2" name="object 52"/>
          <p:cNvSpPr/>
          <p:nvPr/>
        </p:nvSpPr>
        <p:spPr>
          <a:xfrm>
            <a:off x="4874559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3" name="object 53"/>
          <p:cNvSpPr/>
          <p:nvPr/>
        </p:nvSpPr>
        <p:spPr>
          <a:xfrm>
            <a:off x="4874559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4" name="object 54"/>
          <p:cNvSpPr/>
          <p:nvPr/>
        </p:nvSpPr>
        <p:spPr>
          <a:xfrm>
            <a:off x="5185763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5" name="object 55"/>
          <p:cNvSpPr/>
          <p:nvPr/>
        </p:nvSpPr>
        <p:spPr>
          <a:xfrm>
            <a:off x="549696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6" name="object 56"/>
          <p:cNvSpPr/>
          <p:nvPr/>
        </p:nvSpPr>
        <p:spPr>
          <a:xfrm>
            <a:off x="5496965" y="5214097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200"/>
                </a:lnTo>
                <a:lnTo>
                  <a:pt x="381000" y="457200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6200"/>
                </a:lnTo>
                <a:lnTo>
                  <a:pt x="450651" y="48220"/>
                </a:lnTo>
                <a:lnTo>
                  <a:pt x="433387" y="23812"/>
                </a:lnTo>
                <a:lnTo>
                  <a:pt x="408979" y="6548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7" name="object 57"/>
          <p:cNvSpPr/>
          <p:nvPr/>
        </p:nvSpPr>
        <p:spPr>
          <a:xfrm>
            <a:off x="5496965" y="52140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8" name="object 58"/>
          <p:cNvSpPr/>
          <p:nvPr/>
        </p:nvSpPr>
        <p:spPr>
          <a:xfrm>
            <a:off x="5808169" y="5525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59" name="object 59"/>
          <p:cNvSpPr/>
          <p:nvPr/>
        </p:nvSpPr>
        <p:spPr>
          <a:xfrm>
            <a:off x="1848107" y="2102064"/>
            <a:ext cx="1859440" cy="1339039"/>
          </a:xfrm>
          <a:custGeom>
            <a:avLst/>
            <a:gdLst/>
            <a:ahLst/>
            <a:cxnLst/>
            <a:rect l="l" t="t" r="r" b="b"/>
            <a:pathLst>
              <a:path w="2731770" h="1967229">
                <a:moveTo>
                  <a:pt x="2731770" y="0"/>
                </a:moveTo>
                <a:lnTo>
                  <a:pt x="0" y="19672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0" name="object 60"/>
          <p:cNvSpPr/>
          <p:nvPr/>
        </p:nvSpPr>
        <p:spPr>
          <a:xfrm>
            <a:off x="1762526" y="3408253"/>
            <a:ext cx="110650" cy="94226"/>
          </a:xfrm>
          <a:custGeom>
            <a:avLst/>
            <a:gdLst/>
            <a:ahLst/>
            <a:cxnLst/>
            <a:rect l="l" t="t" r="r" b="b"/>
            <a:pathLst>
              <a:path w="162559" h="138429">
                <a:moveTo>
                  <a:pt x="100330" y="0"/>
                </a:moveTo>
                <a:lnTo>
                  <a:pt x="0" y="138429"/>
                </a:lnTo>
                <a:lnTo>
                  <a:pt x="162559" y="87629"/>
                </a:lnTo>
                <a:lnTo>
                  <a:pt x="100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1" name="object 61"/>
          <p:cNvSpPr/>
          <p:nvPr/>
        </p:nvSpPr>
        <p:spPr>
          <a:xfrm>
            <a:off x="3707546" y="2102064"/>
            <a:ext cx="342324" cy="683783"/>
          </a:xfrm>
          <a:custGeom>
            <a:avLst/>
            <a:gdLst/>
            <a:ahLst/>
            <a:cxnLst/>
            <a:rect l="l" t="t" r="r" b="b"/>
            <a:pathLst>
              <a:path w="502920" h="1004569">
                <a:moveTo>
                  <a:pt x="0" y="0"/>
                </a:moveTo>
                <a:lnTo>
                  <a:pt x="502920" y="10045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2" name="object 62"/>
          <p:cNvSpPr/>
          <p:nvPr/>
        </p:nvSpPr>
        <p:spPr>
          <a:xfrm>
            <a:off x="4014428" y="2765099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60"/>
                </a:lnTo>
                <a:lnTo>
                  <a:pt x="120650" y="16891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3" name="object 63"/>
          <p:cNvSpPr/>
          <p:nvPr/>
        </p:nvSpPr>
        <p:spPr>
          <a:xfrm>
            <a:off x="3185416" y="3191276"/>
            <a:ext cx="911135" cy="280083"/>
          </a:xfrm>
          <a:custGeom>
            <a:avLst/>
            <a:gdLst/>
            <a:ahLst/>
            <a:cxnLst/>
            <a:rect l="l" t="t" r="r" b="b"/>
            <a:pathLst>
              <a:path w="1338579" h="411479">
                <a:moveTo>
                  <a:pt x="1338580" y="0"/>
                </a:moveTo>
                <a:lnTo>
                  <a:pt x="0" y="411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4" name="object 64"/>
          <p:cNvSpPr/>
          <p:nvPr/>
        </p:nvSpPr>
        <p:spPr>
          <a:xfrm>
            <a:off x="3085140" y="3435051"/>
            <a:ext cx="115837" cy="70021"/>
          </a:xfrm>
          <a:custGeom>
            <a:avLst/>
            <a:gdLst/>
            <a:ahLst/>
            <a:cxnLst/>
            <a:rect l="l" t="t" r="r" b="b"/>
            <a:pathLst>
              <a:path w="170180" h="102870">
                <a:moveTo>
                  <a:pt x="138430" y="0"/>
                </a:moveTo>
                <a:lnTo>
                  <a:pt x="0" y="99060"/>
                </a:lnTo>
                <a:lnTo>
                  <a:pt x="170180" y="102870"/>
                </a:lnTo>
                <a:lnTo>
                  <a:pt x="138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5" name="object 65"/>
          <p:cNvSpPr/>
          <p:nvPr/>
        </p:nvSpPr>
        <p:spPr>
          <a:xfrm>
            <a:off x="4096551" y="3191276"/>
            <a:ext cx="756397" cy="274896"/>
          </a:xfrm>
          <a:custGeom>
            <a:avLst/>
            <a:gdLst/>
            <a:ahLst/>
            <a:cxnLst/>
            <a:rect l="l" t="t" r="r" b="b"/>
            <a:pathLst>
              <a:path w="1111250" h="403860">
                <a:moveTo>
                  <a:pt x="0" y="0"/>
                </a:moveTo>
                <a:lnTo>
                  <a:pt x="1111250" y="4038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6" name="object 66"/>
          <p:cNvSpPr/>
          <p:nvPr/>
        </p:nvSpPr>
        <p:spPr>
          <a:xfrm>
            <a:off x="4835658" y="3429865"/>
            <a:ext cx="116702" cy="72614"/>
          </a:xfrm>
          <a:custGeom>
            <a:avLst/>
            <a:gdLst/>
            <a:ahLst/>
            <a:cxnLst/>
            <a:rect l="l" t="t" r="r" b="b"/>
            <a:pathLst>
              <a:path w="171450" h="106679">
                <a:moveTo>
                  <a:pt x="36829" y="0"/>
                </a:moveTo>
                <a:lnTo>
                  <a:pt x="0" y="101600"/>
                </a:lnTo>
                <a:lnTo>
                  <a:pt x="171450" y="106679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7" name="object 67"/>
          <p:cNvSpPr/>
          <p:nvPr/>
        </p:nvSpPr>
        <p:spPr>
          <a:xfrm>
            <a:off x="2763563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472439" y="0"/>
                </a:moveTo>
                <a:lnTo>
                  <a:pt x="0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8" name="object 68"/>
          <p:cNvSpPr/>
          <p:nvPr/>
        </p:nvSpPr>
        <p:spPr>
          <a:xfrm>
            <a:off x="2696136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80" h="158750">
                <a:moveTo>
                  <a:pt x="62230" y="0"/>
                </a:moveTo>
                <a:lnTo>
                  <a:pt x="0" y="158750"/>
                </a:lnTo>
                <a:lnTo>
                  <a:pt x="144780" y="68580"/>
                </a:lnTo>
                <a:lnTo>
                  <a:pt x="62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69" name="object 69"/>
          <p:cNvSpPr/>
          <p:nvPr/>
        </p:nvSpPr>
        <p:spPr>
          <a:xfrm>
            <a:off x="3085140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0" y="0"/>
                </a:moveTo>
                <a:lnTo>
                  <a:pt x="472439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0" name="object 70"/>
          <p:cNvSpPr/>
          <p:nvPr/>
        </p:nvSpPr>
        <p:spPr>
          <a:xfrm>
            <a:off x="3375597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82550" y="0"/>
                </a:moveTo>
                <a:lnTo>
                  <a:pt x="0" y="68580"/>
                </a:lnTo>
                <a:lnTo>
                  <a:pt x="144779" y="15875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1" name="object 71"/>
          <p:cNvSpPr/>
          <p:nvPr/>
        </p:nvSpPr>
        <p:spPr>
          <a:xfrm>
            <a:off x="3209621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388619" y="0"/>
                </a:moveTo>
                <a:lnTo>
                  <a:pt x="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2" name="object 72"/>
          <p:cNvSpPr/>
          <p:nvPr/>
        </p:nvSpPr>
        <p:spPr>
          <a:xfrm>
            <a:off x="3162941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24130" y="0"/>
                </a:moveTo>
                <a:lnTo>
                  <a:pt x="0" y="168910"/>
                </a:lnTo>
                <a:lnTo>
                  <a:pt x="120650" y="4826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3" name="object 73"/>
          <p:cNvSpPr/>
          <p:nvPr/>
        </p:nvSpPr>
        <p:spPr>
          <a:xfrm>
            <a:off x="3474144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0" y="0"/>
                </a:moveTo>
                <a:lnTo>
                  <a:pt x="38862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4" name="object 74"/>
          <p:cNvSpPr/>
          <p:nvPr/>
        </p:nvSpPr>
        <p:spPr>
          <a:xfrm>
            <a:off x="3703224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60"/>
                </a:lnTo>
                <a:lnTo>
                  <a:pt x="120650" y="16891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5" name="object 75"/>
          <p:cNvSpPr/>
          <p:nvPr/>
        </p:nvSpPr>
        <p:spPr>
          <a:xfrm>
            <a:off x="4630782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472439" y="0"/>
                </a:moveTo>
                <a:lnTo>
                  <a:pt x="0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6" name="object 76"/>
          <p:cNvSpPr/>
          <p:nvPr/>
        </p:nvSpPr>
        <p:spPr>
          <a:xfrm>
            <a:off x="4563356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62229" y="0"/>
                </a:moveTo>
                <a:lnTo>
                  <a:pt x="0" y="158750"/>
                </a:lnTo>
                <a:lnTo>
                  <a:pt x="144779" y="68580"/>
                </a:lnTo>
                <a:lnTo>
                  <a:pt x="62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7" name="object 77"/>
          <p:cNvSpPr/>
          <p:nvPr/>
        </p:nvSpPr>
        <p:spPr>
          <a:xfrm>
            <a:off x="4952360" y="3813682"/>
            <a:ext cx="321577" cy="385547"/>
          </a:xfrm>
          <a:custGeom>
            <a:avLst/>
            <a:gdLst/>
            <a:ahLst/>
            <a:cxnLst/>
            <a:rect l="l" t="t" r="r" b="b"/>
            <a:pathLst>
              <a:path w="472439" h="566420">
                <a:moveTo>
                  <a:pt x="0" y="0"/>
                </a:moveTo>
                <a:lnTo>
                  <a:pt x="472439" y="5664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8" name="object 78"/>
          <p:cNvSpPr/>
          <p:nvPr/>
        </p:nvSpPr>
        <p:spPr>
          <a:xfrm>
            <a:off x="5242817" y="4172430"/>
            <a:ext cx="98548" cy="108057"/>
          </a:xfrm>
          <a:custGeom>
            <a:avLst/>
            <a:gdLst/>
            <a:ahLst/>
            <a:cxnLst/>
            <a:rect l="l" t="t" r="r" b="b"/>
            <a:pathLst>
              <a:path w="144779" h="158750">
                <a:moveTo>
                  <a:pt x="82550" y="0"/>
                </a:moveTo>
                <a:lnTo>
                  <a:pt x="0" y="68580"/>
                </a:lnTo>
                <a:lnTo>
                  <a:pt x="144779" y="15875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79" name="object 79"/>
          <p:cNvSpPr/>
          <p:nvPr/>
        </p:nvSpPr>
        <p:spPr>
          <a:xfrm>
            <a:off x="5076841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388620" y="0"/>
                </a:moveTo>
                <a:lnTo>
                  <a:pt x="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0" name="object 80"/>
          <p:cNvSpPr/>
          <p:nvPr/>
        </p:nvSpPr>
        <p:spPr>
          <a:xfrm>
            <a:off x="5030161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24129" y="0"/>
                </a:moveTo>
                <a:lnTo>
                  <a:pt x="0" y="168910"/>
                </a:lnTo>
                <a:lnTo>
                  <a:pt x="120650" y="48260"/>
                </a:lnTo>
                <a:lnTo>
                  <a:pt x="24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1" name="object 81"/>
          <p:cNvSpPr/>
          <p:nvPr/>
        </p:nvSpPr>
        <p:spPr>
          <a:xfrm>
            <a:off x="5341365" y="4591690"/>
            <a:ext cx="264523" cy="528182"/>
          </a:xfrm>
          <a:custGeom>
            <a:avLst/>
            <a:gdLst/>
            <a:ahLst/>
            <a:cxnLst/>
            <a:rect l="l" t="t" r="r" b="b"/>
            <a:pathLst>
              <a:path w="388620" h="775970">
                <a:moveTo>
                  <a:pt x="0" y="0"/>
                </a:moveTo>
                <a:lnTo>
                  <a:pt x="388620" y="7759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2" name="object 82"/>
          <p:cNvSpPr/>
          <p:nvPr/>
        </p:nvSpPr>
        <p:spPr>
          <a:xfrm>
            <a:off x="5570445" y="5099125"/>
            <a:ext cx="82123" cy="114972"/>
          </a:xfrm>
          <a:custGeom>
            <a:avLst/>
            <a:gdLst/>
            <a:ahLst/>
            <a:cxnLst/>
            <a:rect l="l" t="t" r="r" b="b"/>
            <a:pathLst>
              <a:path w="120650" h="168910">
                <a:moveTo>
                  <a:pt x="96520" y="0"/>
                </a:moveTo>
                <a:lnTo>
                  <a:pt x="0" y="48260"/>
                </a:lnTo>
                <a:lnTo>
                  <a:pt x="120650" y="168910"/>
                </a:lnTo>
                <a:lnTo>
                  <a:pt x="96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83" name="object 83"/>
          <p:cNvSpPr txBox="1"/>
          <p:nvPr/>
        </p:nvSpPr>
        <p:spPr>
          <a:xfrm>
            <a:off x="2547449" y="4251960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14255" y="5185571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636661" y="5185571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b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636661" y="4276165"/>
            <a:ext cx="297372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481059" y="3571635"/>
            <a:ext cx="297372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348279" y="3498157"/>
            <a:ext cx="297372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414669" y="4251960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881474" y="5185571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503880" y="5185571"/>
            <a:ext cx="297372" cy="538025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algn="ctr">
              <a:spcBef>
                <a:spcPts val="653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86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659482" y="4276165"/>
            <a:ext cx="297372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679192" y="2875750"/>
            <a:ext cx="390733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void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367989" y="1786538"/>
            <a:ext cx="390733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void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606924" y="3503343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350"/>
                </a:lnTo>
                <a:lnTo>
                  <a:pt x="23812" y="23177"/>
                </a:lnTo>
                <a:lnTo>
                  <a:pt x="6548" y="47148"/>
                </a:lnTo>
                <a:lnTo>
                  <a:pt x="0" y="74929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199"/>
                </a:lnTo>
                <a:lnTo>
                  <a:pt x="381000" y="457199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4929"/>
                </a:lnTo>
                <a:lnTo>
                  <a:pt x="450651" y="47148"/>
                </a:lnTo>
                <a:lnTo>
                  <a:pt x="433387" y="23177"/>
                </a:lnTo>
                <a:lnTo>
                  <a:pt x="408979" y="6350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6" name="object 96"/>
          <p:cNvSpPr/>
          <p:nvPr/>
        </p:nvSpPr>
        <p:spPr>
          <a:xfrm>
            <a:off x="1606924" y="3503343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350"/>
                </a:lnTo>
                <a:lnTo>
                  <a:pt x="23812" y="23177"/>
                </a:lnTo>
                <a:lnTo>
                  <a:pt x="6548" y="47148"/>
                </a:lnTo>
                <a:lnTo>
                  <a:pt x="0" y="74929"/>
                </a:lnTo>
                <a:lnTo>
                  <a:pt x="0" y="381000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199"/>
                </a:lnTo>
                <a:lnTo>
                  <a:pt x="381000" y="457199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1000"/>
                </a:lnTo>
                <a:lnTo>
                  <a:pt x="457200" y="74929"/>
                </a:lnTo>
                <a:lnTo>
                  <a:pt x="450651" y="47148"/>
                </a:lnTo>
                <a:lnTo>
                  <a:pt x="433387" y="23177"/>
                </a:lnTo>
                <a:lnTo>
                  <a:pt x="408979" y="6350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7" name="object 97"/>
          <p:cNvSpPr/>
          <p:nvPr/>
        </p:nvSpPr>
        <p:spPr>
          <a:xfrm>
            <a:off x="1606924" y="35033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8" name="object 98"/>
          <p:cNvSpPr/>
          <p:nvPr/>
        </p:nvSpPr>
        <p:spPr>
          <a:xfrm>
            <a:off x="1918991" y="38145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99" name="object 99"/>
          <p:cNvSpPr txBox="1"/>
          <p:nvPr/>
        </p:nvSpPr>
        <p:spPr>
          <a:xfrm>
            <a:off x="1708930" y="3548294"/>
            <a:ext cx="108489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&lt;</a:t>
            </a:r>
            <a:endParaRPr sz="1226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295720" y="4281351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349"/>
                </a:lnTo>
                <a:lnTo>
                  <a:pt x="23812" y="23177"/>
                </a:lnTo>
                <a:lnTo>
                  <a:pt x="6548" y="47148"/>
                </a:lnTo>
                <a:lnTo>
                  <a:pt x="0" y="74929"/>
                </a:lnTo>
                <a:lnTo>
                  <a:pt x="0" y="380999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199"/>
                </a:lnTo>
                <a:lnTo>
                  <a:pt x="381000" y="457199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0999"/>
                </a:lnTo>
                <a:lnTo>
                  <a:pt x="457200" y="74929"/>
                </a:lnTo>
                <a:lnTo>
                  <a:pt x="450651" y="47148"/>
                </a:lnTo>
                <a:lnTo>
                  <a:pt x="433387" y="23177"/>
                </a:lnTo>
                <a:lnTo>
                  <a:pt x="408979" y="6350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1" name="object 101"/>
          <p:cNvSpPr/>
          <p:nvPr/>
        </p:nvSpPr>
        <p:spPr>
          <a:xfrm>
            <a:off x="1295720" y="4281351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349"/>
                </a:lnTo>
                <a:lnTo>
                  <a:pt x="23812" y="23177"/>
                </a:lnTo>
                <a:lnTo>
                  <a:pt x="6548" y="47148"/>
                </a:lnTo>
                <a:lnTo>
                  <a:pt x="0" y="74929"/>
                </a:lnTo>
                <a:lnTo>
                  <a:pt x="0" y="380999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199"/>
                </a:lnTo>
                <a:lnTo>
                  <a:pt x="381000" y="457199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0999"/>
                </a:lnTo>
                <a:lnTo>
                  <a:pt x="457200" y="74929"/>
                </a:lnTo>
                <a:lnTo>
                  <a:pt x="450651" y="47148"/>
                </a:lnTo>
                <a:lnTo>
                  <a:pt x="433387" y="23177"/>
                </a:lnTo>
                <a:lnTo>
                  <a:pt x="408979" y="6350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2" name="object 102"/>
          <p:cNvSpPr/>
          <p:nvPr/>
        </p:nvSpPr>
        <p:spPr>
          <a:xfrm>
            <a:off x="1295720" y="4281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3" name="object 103"/>
          <p:cNvSpPr/>
          <p:nvPr/>
        </p:nvSpPr>
        <p:spPr>
          <a:xfrm>
            <a:off x="1607787" y="4592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4" name="object 104"/>
          <p:cNvSpPr/>
          <p:nvPr/>
        </p:nvSpPr>
        <p:spPr>
          <a:xfrm>
            <a:off x="1918126" y="4281351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81000" y="0"/>
                </a:moveTo>
                <a:lnTo>
                  <a:pt x="76200" y="0"/>
                </a:lnTo>
                <a:lnTo>
                  <a:pt x="48220" y="6349"/>
                </a:lnTo>
                <a:lnTo>
                  <a:pt x="23812" y="23177"/>
                </a:lnTo>
                <a:lnTo>
                  <a:pt x="6548" y="47148"/>
                </a:lnTo>
                <a:lnTo>
                  <a:pt x="0" y="74929"/>
                </a:lnTo>
                <a:lnTo>
                  <a:pt x="0" y="380999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199"/>
                </a:lnTo>
                <a:lnTo>
                  <a:pt x="381000" y="457199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0999"/>
                </a:lnTo>
                <a:lnTo>
                  <a:pt x="457200" y="74929"/>
                </a:lnTo>
                <a:lnTo>
                  <a:pt x="450651" y="47148"/>
                </a:lnTo>
                <a:lnTo>
                  <a:pt x="433387" y="23177"/>
                </a:lnTo>
                <a:lnTo>
                  <a:pt x="408979" y="6350"/>
                </a:lnTo>
                <a:lnTo>
                  <a:pt x="381000" y="0"/>
                </a:lnTo>
                <a:close/>
              </a:path>
            </a:pathLst>
          </a:custGeom>
          <a:solidFill>
            <a:srgbClr val="FFD21F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5" name="object 105"/>
          <p:cNvSpPr/>
          <p:nvPr/>
        </p:nvSpPr>
        <p:spPr>
          <a:xfrm>
            <a:off x="1918126" y="4281351"/>
            <a:ext cx="311204" cy="31120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76200" y="0"/>
                </a:moveTo>
                <a:lnTo>
                  <a:pt x="48220" y="6349"/>
                </a:lnTo>
                <a:lnTo>
                  <a:pt x="23812" y="23177"/>
                </a:lnTo>
                <a:lnTo>
                  <a:pt x="6548" y="47148"/>
                </a:lnTo>
                <a:lnTo>
                  <a:pt x="0" y="74929"/>
                </a:lnTo>
                <a:lnTo>
                  <a:pt x="0" y="380999"/>
                </a:lnTo>
                <a:lnTo>
                  <a:pt x="6548" y="408979"/>
                </a:lnTo>
                <a:lnTo>
                  <a:pt x="23812" y="433387"/>
                </a:lnTo>
                <a:lnTo>
                  <a:pt x="48220" y="450651"/>
                </a:lnTo>
                <a:lnTo>
                  <a:pt x="76200" y="457199"/>
                </a:lnTo>
                <a:lnTo>
                  <a:pt x="381000" y="457199"/>
                </a:lnTo>
                <a:lnTo>
                  <a:pt x="408979" y="450651"/>
                </a:lnTo>
                <a:lnTo>
                  <a:pt x="433387" y="433387"/>
                </a:lnTo>
                <a:lnTo>
                  <a:pt x="450651" y="408979"/>
                </a:lnTo>
                <a:lnTo>
                  <a:pt x="457200" y="380999"/>
                </a:lnTo>
                <a:lnTo>
                  <a:pt x="457200" y="74929"/>
                </a:lnTo>
                <a:lnTo>
                  <a:pt x="450651" y="47148"/>
                </a:lnTo>
                <a:lnTo>
                  <a:pt x="433387" y="23177"/>
                </a:lnTo>
                <a:lnTo>
                  <a:pt x="408979" y="6350"/>
                </a:lnTo>
                <a:lnTo>
                  <a:pt x="381000" y="0"/>
                </a:lnTo>
                <a:lnTo>
                  <a:pt x="762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6" name="object 106"/>
          <p:cNvSpPr/>
          <p:nvPr/>
        </p:nvSpPr>
        <p:spPr>
          <a:xfrm>
            <a:off x="1918127" y="42813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7" name="object 107"/>
          <p:cNvSpPr/>
          <p:nvPr/>
        </p:nvSpPr>
        <p:spPr>
          <a:xfrm>
            <a:off x="2230194" y="4592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8" name="object 108"/>
          <p:cNvSpPr/>
          <p:nvPr/>
        </p:nvSpPr>
        <p:spPr>
          <a:xfrm>
            <a:off x="1510104" y="3814547"/>
            <a:ext cx="252421" cy="378631"/>
          </a:xfrm>
          <a:custGeom>
            <a:avLst/>
            <a:gdLst/>
            <a:ahLst/>
            <a:cxnLst/>
            <a:rect l="l" t="t" r="r" b="b"/>
            <a:pathLst>
              <a:path w="370840" h="556260">
                <a:moveTo>
                  <a:pt x="370840" y="0"/>
                </a:moveTo>
                <a:lnTo>
                  <a:pt x="0" y="556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09" name="object 109"/>
          <p:cNvSpPr/>
          <p:nvPr/>
        </p:nvSpPr>
        <p:spPr>
          <a:xfrm>
            <a:off x="1451322" y="4168973"/>
            <a:ext cx="91632" cy="112379"/>
          </a:xfrm>
          <a:custGeom>
            <a:avLst/>
            <a:gdLst/>
            <a:ahLst/>
            <a:cxnLst/>
            <a:rect l="l" t="t" r="r" b="b"/>
            <a:pathLst>
              <a:path w="134620" h="165100">
                <a:moveTo>
                  <a:pt x="45720" y="0"/>
                </a:moveTo>
                <a:lnTo>
                  <a:pt x="0" y="165099"/>
                </a:lnTo>
                <a:lnTo>
                  <a:pt x="134620" y="59689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10" name="object 110"/>
          <p:cNvSpPr/>
          <p:nvPr/>
        </p:nvSpPr>
        <p:spPr>
          <a:xfrm>
            <a:off x="1762526" y="3814547"/>
            <a:ext cx="253285" cy="378631"/>
          </a:xfrm>
          <a:custGeom>
            <a:avLst/>
            <a:gdLst/>
            <a:ahLst/>
            <a:cxnLst/>
            <a:rect l="l" t="t" r="r" b="b"/>
            <a:pathLst>
              <a:path w="372109" h="556260">
                <a:moveTo>
                  <a:pt x="0" y="0"/>
                </a:moveTo>
                <a:lnTo>
                  <a:pt x="372109" y="556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11" name="object 111"/>
          <p:cNvSpPr/>
          <p:nvPr/>
        </p:nvSpPr>
        <p:spPr>
          <a:xfrm>
            <a:off x="1982096" y="4168973"/>
            <a:ext cx="91632" cy="112379"/>
          </a:xfrm>
          <a:custGeom>
            <a:avLst/>
            <a:gdLst/>
            <a:ahLst/>
            <a:cxnLst/>
            <a:rect l="l" t="t" r="r" b="b"/>
            <a:pathLst>
              <a:path w="134619" h="165100">
                <a:moveTo>
                  <a:pt x="90169" y="0"/>
                </a:moveTo>
                <a:lnTo>
                  <a:pt x="0" y="59689"/>
                </a:lnTo>
                <a:lnTo>
                  <a:pt x="134619" y="165099"/>
                </a:lnTo>
                <a:lnTo>
                  <a:pt x="90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6"/>
          </a:p>
        </p:txBody>
      </p:sp>
      <p:sp>
        <p:nvSpPr>
          <p:cNvPr id="112" name="object 112"/>
          <p:cNvSpPr txBox="1"/>
          <p:nvPr/>
        </p:nvSpPr>
        <p:spPr>
          <a:xfrm>
            <a:off x="1302635" y="4251096"/>
            <a:ext cx="297372" cy="538898"/>
          </a:xfrm>
          <a:prstGeom prst="rect">
            <a:avLst/>
          </a:prstGeom>
        </p:spPr>
        <p:txBody>
          <a:bodyPr vert="horz" wrap="square" lIns="0" tIns="83852" rIns="0" bIns="0" rtlCol="0">
            <a:spAutoFit/>
          </a:bodyPr>
          <a:lstStyle/>
          <a:p>
            <a:pPr algn="ctr">
              <a:spcBef>
                <a:spcPts val="659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92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925042" y="4251096"/>
            <a:ext cx="297372" cy="538898"/>
          </a:xfrm>
          <a:prstGeom prst="rect">
            <a:avLst/>
          </a:prstGeom>
        </p:spPr>
        <p:txBody>
          <a:bodyPr vert="horz" wrap="square" lIns="0" tIns="83852" rIns="0" bIns="0" rtlCol="0">
            <a:spAutoFit/>
          </a:bodyPr>
          <a:lstStyle/>
          <a:p>
            <a:pPr algn="ctr">
              <a:spcBef>
                <a:spcPts val="659"/>
              </a:spcBef>
            </a:pPr>
            <a:r>
              <a:rPr sz="1226" dirty="0">
                <a:solidFill>
                  <a:srgbClr val="3B3B3B"/>
                </a:solidFill>
                <a:latin typeface="Arial"/>
                <a:cs typeface="Arial"/>
              </a:rPr>
              <a:t>z</a:t>
            </a:r>
            <a:endParaRPr sz="1226">
              <a:latin typeface="Arial"/>
              <a:cs typeface="Arial"/>
            </a:endParaRPr>
          </a:p>
          <a:p>
            <a:pPr algn="ctr">
              <a:spcBef>
                <a:spcPts val="592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int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033964" y="3571635"/>
            <a:ext cx="390733" cy="1973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6" spc="-4" dirty="0">
                <a:solidFill>
                  <a:srgbClr val="3B3B3B"/>
                </a:solidFill>
                <a:latin typeface="Courier New"/>
                <a:cs typeface="Courier New"/>
              </a:rPr>
              <a:t>bool</a:t>
            </a:r>
            <a:endParaRPr sz="1226">
              <a:latin typeface="Courier New"/>
              <a:cs typeface="Courier New"/>
            </a:endParaRPr>
          </a:p>
        </p:txBody>
      </p:sp>
      <p:sp>
        <p:nvSpPr>
          <p:cNvPr id="115" name="object 3">
            <a:extLst>
              <a:ext uri="{FF2B5EF4-FFF2-40B4-BE49-F238E27FC236}">
                <a16:creationId xmlns:a16="http://schemas.microsoft.com/office/drawing/2014/main" id="{B6DA869D-D758-84EB-F1DB-14629C72E0D2}"/>
              </a:ext>
            </a:extLst>
          </p:cNvPr>
          <p:cNvSpPr txBox="1"/>
          <p:nvPr/>
        </p:nvSpPr>
        <p:spPr>
          <a:xfrm>
            <a:off x="1295400" y="1069906"/>
            <a:ext cx="3296546" cy="1160953"/>
          </a:xfrm>
          <a:prstGeom prst="rect">
            <a:avLst/>
          </a:prstGeom>
        </p:spPr>
        <p:txBody>
          <a:bodyPr vert="horz" wrap="square" lIns="0" tIns="20314" rIns="0" bIns="0" rtlCol="0">
            <a:spAutoFit/>
          </a:bodyPr>
          <a:lstStyle/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while (y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&lt;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z)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endParaRPr lang="en-US" sz="20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 = a +</a:t>
            </a:r>
            <a:r>
              <a:rPr sz="2000" b="1" spc="-7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b;  </a:t>
            </a:r>
            <a:endParaRPr lang="en-US" sz="2000" b="1" spc="-4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+=</a:t>
            </a:r>
            <a:r>
              <a:rPr sz="2000" b="1" spc="-2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x;</a:t>
            </a:r>
            <a:endParaRPr sz="2000" dirty="0">
              <a:latin typeface="Courier New"/>
              <a:cs typeface="Courier New"/>
            </a:endParaRPr>
          </a:p>
          <a:p>
            <a:pPr marL="8645">
              <a:lnSpc>
                <a:spcPts val="1545"/>
              </a:lnSpc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924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74130"/>
              </p:ext>
            </p:extLst>
          </p:nvPr>
        </p:nvGraphicFramePr>
        <p:xfrm>
          <a:off x="1491087" y="1682838"/>
          <a:ext cx="3842914" cy="1898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723">
                <a:tc>
                  <a:txBody>
                    <a:bodyPr/>
                    <a:lstStyle/>
                    <a:p>
                      <a:pPr marR="68580" algn="r">
                        <a:lnSpc>
                          <a:spcPts val="1995"/>
                        </a:lnSpc>
                      </a:pP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66407" marB="0"/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82">
                <a:tc>
                  <a:txBody>
                    <a:bodyPr/>
                    <a:lstStyle/>
                    <a:p>
                      <a:pPr marL="640715">
                        <a:lnSpc>
                          <a:spcPts val="2000"/>
                        </a:lnSpc>
                      </a:pP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Loop:</a:t>
                      </a:r>
                      <a:r>
                        <a:rPr sz="2200" spc="-3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200" spc="-3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    </a:t>
                      </a: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74343" marB="0"/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74343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74343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74343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7434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86">
                <a:tc>
                  <a:txBody>
                    <a:bodyPr/>
                    <a:lstStyle/>
                    <a:p>
                      <a:pPr marL="839469" algn="ctr">
                        <a:lnSpc>
                          <a:spcPts val="3304"/>
                        </a:lnSpc>
                      </a:pPr>
                      <a:r>
                        <a:rPr lang="en-US"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   </a:t>
                      </a: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3304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3304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04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86">
                <a:tc>
                  <a:txBody>
                    <a:bodyPr/>
                    <a:lstStyle/>
                    <a:p>
                      <a:pPr marL="1494790">
                        <a:lnSpc>
                          <a:spcPts val="3300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_t1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330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330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00"/>
                        </a:lnSpc>
                      </a:pPr>
                      <a:r>
                        <a:rPr sz="22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3771" y="1946462"/>
          <a:ext cx="1867220" cy="326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Lexical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Syntax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Semantic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2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7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2693" y="3691316"/>
            <a:ext cx="3231707" cy="316506"/>
          </a:xfrm>
          <a:prstGeom prst="rect">
            <a:avLst/>
          </a:prstGeom>
        </p:spPr>
        <p:txBody>
          <a:bodyPr vert="horz" wrap="square" lIns="0" tIns="864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645" algn="l">
              <a:spcBef>
                <a:spcPts val="68"/>
              </a:spcBef>
            </a:pPr>
            <a:r>
              <a:rPr sz="2000" b="0" spc="-4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_t1 goto</a:t>
            </a:r>
            <a:r>
              <a:rPr sz="2000" b="0" spc="-62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b="0" spc="-4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755AD70-DEB2-9008-216F-1FC5EB24FEC8}"/>
              </a:ext>
            </a:extLst>
          </p:cNvPr>
          <p:cNvSpPr txBox="1"/>
          <p:nvPr/>
        </p:nvSpPr>
        <p:spPr>
          <a:xfrm>
            <a:off x="1504054" y="1069906"/>
            <a:ext cx="3296546" cy="1160953"/>
          </a:xfrm>
          <a:prstGeom prst="rect">
            <a:avLst/>
          </a:prstGeom>
        </p:spPr>
        <p:txBody>
          <a:bodyPr vert="horz" wrap="square" lIns="0" tIns="20314" rIns="0" bIns="0" rtlCol="0">
            <a:spAutoFit/>
          </a:bodyPr>
          <a:lstStyle/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while (y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&lt;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z)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endParaRPr lang="en-US" sz="20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 = a +</a:t>
            </a:r>
            <a:r>
              <a:rPr sz="2000" b="1" spc="-7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b;  </a:t>
            </a:r>
            <a:endParaRPr lang="en-US" sz="2000" b="1" spc="-4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+=</a:t>
            </a:r>
            <a:r>
              <a:rPr sz="2000" b="1" spc="-2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x;</a:t>
            </a:r>
            <a:endParaRPr sz="2000" dirty="0">
              <a:latin typeface="Courier New"/>
              <a:cs typeface="Courier New"/>
            </a:endParaRPr>
          </a:p>
          <a:p>
            <a:pPr marL="8645">
              <a:lnSpc>
                <a:spcPts val="1545"/>
              </a:lnSpc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417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63771" y="1946462"/>
          <a:ext cx="1867220" cy="326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Lexical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Syntax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Semantic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7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2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12385"/>
              </p:ext>
            </p:extLst>
          </p:nvPr>
        </p:nvGraphicFramePr>
        <p:xfrm>
          <a:off x="1295400" y="1905000"/>
          <a:ext cx="4147713" cy="2254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5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334">
                <a:tc>
                  <a:txBody>
                    <a:bodyPr/>
                    <a:lstStyle/>
                    <a:p>
                      <a:pPr marR="68580" algn="r">
                        <a:lnSpc>
                          <a:spcPts val="1995"/>
                        </a:lnSpc>
                      </a:pPr>
                      <a:endParaRPr lang="en-US"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endParaRPr lang="en-US"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166407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6">
                <a:tc>
                  <a:txBody>
                    <a:bodyPr/>
                    <a:lstStyle/>
                    <a:p>
                      <a:pPr marL="640715">
                        <a:lnSpc>
                          <a:spcPts val="2000"/>
                        </a:lnSpc>
                      </a:pPr>
                      <a:endParaRPr lang="en-US"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788"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74343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$1,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74343" marB="0"/>
                </a:tc>
                <a:tc>
                  <a:txBody>
                    <a:bodyPr/>
                    <a:lstStyle/>
                    <a:p>
                      <a:pPr marL="121920" marR="31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$2,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74343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7434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71">
                <a:tc>
                  <a:txBody>
                    <a:bodyPr/>
                    <a:lstStyle/>
                    <a:p>
                      <a:pPr marR="160020" algn="r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Loop:</a:t>
                      </a:r>
                      <a:r>
                        <a:rPr sz="2200" spc="-10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$4,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 marR="3175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$1,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71">
                <a:tc>
                  <a:txBody>
                    <a:bodyPr/>
                    <a:lstStyle/>
                    <a:p>
                      <a:pPr marR="159385" algn="r">
                        <a:lnSpc>
                          <a:spcPts val="3300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slt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3300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$6,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 marR="3175">
                        <a:lnSpc>
                          <a:spcPts val="3300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$1,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3300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71">
                <a:tc>
                  <a:txBody>
                    <a:bodyPr/>
                    <a:lstStyle/>
                    <a:p>
                      <a:pPr marR="159385" algn="r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beq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$6,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loop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3">
            <a:extLst>
              <a:ext uri="{FF2B5EF4-FFF2-40B4-BE49-F238E27FC236}">
                <a16:creationId xmlns:a16="http://schemas.microsoft.com/office/drawing/2014/main" id="{26C324BC-BA45-A48C-9519-9AB7FEF6844E}"/>
              </a:ext>
            </a:extLst>
          </p:cNvPr>
          <p:cNvSpPr txBox="1"/>
          <p:nvPr/>
        </p:nvSpPr>
        <p:spPr>
          <a:xfrm>
            <a:off x="1504054" y="1069906"/>
            <a:ext cx="3296546" cy="1160953"/>
          </a:xfrm>
          <a:prstGeom prst="rect">
            <a:avLst/>
          </a:prstGeom>
        </p:spPr>
        <p:txBody>
          <a:bodyPr vert="horz" wrap="square" lIns="0" tIns="20314" rIns="0" bIns="0" rtlCol="0">
            <a:spAutoFit/>
          </a:bodyPr>
          <a:lstStyle/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while (y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&lt;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z)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endParaRPr lang="en-US" sz="20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 = a +</a:t>
            </a:r>
            <a:r>
              <a:rPr sz="2000" b="1" spc="-7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b;  </a:t>
            </a:r>
            <a:endParaRPr lang="en-US" sz="2000" b="1" spc="-4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+=</a:t>
            </a:r>
            <a:r>
              <a:rPr sz="2000" b="1" spc="-2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x;</a:t>
            </a:r>
            <a:endParaRPr sz="2000" dirty="0">
              <a:latin typeface="Courier New"/>
              <a:cs typeface="Courier New"/>
            </a:endParaRPr>
          </a:p>
          <a:p>
            <a:pPr marL="8645">
              <a:lnSpc>
                <a:spcPts val="1545"/>
              </a:lnSpc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8726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63771" y="1946462"/>
          <a:ext cx="1867220" cy="326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Lexical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Syntax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Semantic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1700" spc="-2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700" spc="-3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7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7683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62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406225"/>
              </p:ext>
            </p:extLst>
          </p:nvPr>
        </p:nvGraphicFramePr>
        <p:xfrm>
          <a:off x="1491086" y="2615565"/>
          <a:ext cx="4223912" cy="1194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86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$1,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$2,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11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Loop: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$4,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$1,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3304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6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ts val="3300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blt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0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$1,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300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$5,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300"/>
                        </a:lnSpc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loop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2649AFDE-8FCB-FC40-6159-C1B90E1FA08C}"/>
              </a:ext>
            </a:extLst>
          </p:cNvPr>
          <p:cNvSpPr txBox="1"/>
          <p:nvPr/>
        </p:nvSpPr>
        <p:spPr>
          <a:xfrm>
            <a:off x="1504054" y="1069906"/>
            <a:ext cx="3296546" cy="1160953"/>
          </a:xfrm>
          <a:prstGeom prst="rect">
            <a:avLst/>
          </a:prstGeom>
        </p:spPr>
        <p:txBody>
          <a:bodyPr vert="horz" wrap="square" lIns="0" tIns="20314" rIns="0" bIns="0" rtlCol="0">
            <a:spAutoFit/>
          </a:bodyPr>
          <a:lstStyle/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while (y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&lt;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z)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endParaRPr lang="en-US" sz="2000" b="1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int 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x = a +</a:t>
            </a:r>
            <a:r>
              <a:rPr sz="2000" b="1" spc="-7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b;  </a:t>
            </a:r>
            <a:endParaRPr lang="en-US" sz="2000" b="1" spc="-4" dirty="0">
              <a:solidFill>
                <a:srgbClr val="3B3B3B"/>
              </a:solidFill>
              <a:latin typeface="Courier New"/>
              <a:cs typeface="Courier New"/>
            </a:endParaRPr>
          </a:p>
          <a:p>
            <a:pPr marL="423167" marR="3458" indent="-414955">
              <a:lnSpc>
                <a:spcPct val="94400"/>
              </a:lnSpc>
              <a:spcBef>
                <a:spcPts val="159"/>
              </a:spcBef>
            </a:pPr>
            <a:r>
              <a:rPr lang="en-US" sz="2000" b="1" dirty="0">
                <a:solidFill>
                  <a:srgbClr val="3B3B3B"/>
                </a:solidFill>
                <a:latin typeface="Courier New"/>
                <a:cs typeface="Courier New"/>
              </a:rPr>
              <a:t>	</a:t>
            </a: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y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+=</a:t>
            </a:r>
            <a:r>
              <a:rPr sz="2000" b="1" spc="-24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000" b="1" spc="-4" dirty="0">
                <a:solidFill>
                  <a:srgbClr val="3B3B3B"/>
                </a:solidFill>
                <a:latin typeface="Courier New"/>
                <a:cs typeface="Courier New"/>
              </a:rPr>
              <a:t>x;</a:t>
            </a:r>
            <a:endParaRPr sz="2000" dirty="0">
              <a:latin typeface="Courier New"/>
              <a:cs typeface="Courier New"/>
            </a:endParaRPr>
          </a:p>
          <a:p>
            <a:pPr marL="8645">
              <a:lnSpc>
                <a:spcPts val="1545"/>
              </a:lnSpc>
            </a:pPr>
            <a:r>
              <a:rPr sz="2000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490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650" y="201865"/>
            <a:ext cx="371863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71" dirty="0"/>
              <a:t>Where </a:t>
            </a:r>
            <a:r>
              <a:rPr sz="3990" spc="254" dirty="0"/>
              <a:t>We</a:t>
            </a:r>
            <a:r>
              <a:rPr sz="3990" spc="326" dirty="0"/>
              <a:t> </a:t>
            </a:r>
            <a:r>
              <a:rPr sz="3990" spc="349" dirty="0"/>
              <a:t>Are</a:t>
            </a:r>
            <a:endParaRPr sz="399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16715" y="1661237"/>
          <a:ext cx="2487537" cy="435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-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Lexical</a:t>
                      </a:r>
                      <a:r>
                        <a:rPr sz="2200" spc="-145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" dirty="0">
                          <a:solidFill>
                            <a:srgbClr val="3B3B3B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-5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Syntax</a:t>
                      </a:r>
                      <a:r>
                        <a:rPr sz="2200" spc="-140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10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-5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Semantic</a:t>
                      </a:r>
                      <a:r>
                        <a:rPr sz="2200" spc="-160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2200" spc="-20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IR</a:t>
                      </a:r>
                      <a:r>
                        <a:rPr sz="2200" spc="-25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-10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2200" spc="-30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8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200" spc="-5" dirty="0">
                          <a:solidFill>
                            <a:srgbClr val="B2B2B2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01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072947" y="1868531"/>
            <a:ext cx="1036474" cy="207295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857250" y="0"/>
                </a:moveTo>
                <a:lnTo>
                  <a:pt x="8572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57250" y="171450"/>
                </a:lnTo>
                <a:lnTo>
                  <a:pt x="857250" y="228600"/>
                </a:lnTo>
                <a:lnTo>
                  <a:pt x="1143000" y="114300"/>
                </a:lnTo>
                <a:lnTo>
                  <a:pt x="85725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2947" y="1868531"/>
            <a:ext cx="1036474" cy="207295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947" y="18685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9421" y="20758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1546" y="5599836"/>
            <a:ext cx="1036474" cy="207295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857250" y="0"/>
                </a:moveTo>
                <a:lnTo>
                  <a:pt x="8572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857250" y="171450"/>
                </a:lnTo>
                <a:lnTo>
                  <a:pt x="857250" y="228600"/>
                </a:lnTo>
                <a:lnTo>
                  <a:pt x="1143000" y="114300"/>
                </a:lnTo>
                <a:lnTo>
                  <a:pt x="85725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1546" y="5599836"/>
            <a:ext cx="1036474" cy="207295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1547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8020" y="5807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9179" y="1453942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1286510" y="0"/>
                </a:moveTo>
                <a:lnTo>
                  <a:pt x="256540" y="0"/>
                </a:lnTo>
                <a:lnTo>
                  <a:pt x="225563" y="7401"/>
                </a:lnTo>
                <a:lnTo>
                  <a:pt x="198278" y="26828"/>
                </a:lnTo>
                <a:lnTo>
                  <a:pt x="178851" y="54113"/>
                </a:lnTo>
                <a:lnTo>
                  <a:pt x="171450" y="85089"/>
                </a:lnTo>
                <a:lnTo>
                  <a:pt x="171450" y="1200150"/>
                </a:lnTo>
                <a:lnTo>
                  <a:pt x="85090" y="1200150"/>
                </a:lnTo>
                <a:lnTo>
                  <a:pt x="54113" y="1207571"/>
                </a:lnTo>
                <a:lnTo>
                  <a:pt x="26828" y="1227137"/>
                </a:lnTo>
                <a:lnTo>
                  <a:pt x="7401" y="1254799"/>
                </a:lnTo>
                <a:lnTo>
                  <a:pt x="0" y="1286510"/>
                </a:lnTo>
                <a:lnTo>
                  <a:pt x="7401" y="1317486"/>
                </a:lnTo>
                <a:lnTo>
                  <a:pt x="26828" y="1344771"/>
                </a:lnTo>
                <a:lnTo>
                  <a:pt x="54113" y="1364198"/>
                </a:lnTo>
                <a:lnTo>
                  <a:pt x="85090" y="1371600"/>
                </a:lnTo>
                <a:lnTo>
                  <a:pt x="1115060" y="1371600"/>
                </a:lnTo>
                <a:lnTo>
                  <a:pt x="1146036" y="1364198"/>
                </a:lnTo>
                <a:lnTo>
                  <a:pt x="1173321" y="1344771"/>
                </a:lnTo>
                <a:lnTo>
                  <a:pt x="1192748" y="1317486"/>
                </a:lnTo>
                <a:lnTo>
                  <a:pt x="1200150" y="1286510"/>
                </a:lnTo>
                <a:lnTo>
                  <a:pt x="1200150" y="171450"/>
                </a:lnTo>
                <a:lnTo>
                  <a:pt x="1286510" y="171450"/>
                </a:lnTo>
                <a:lnTo>
                  <a:pt x="1317486" y="164028"/>
                </a:lnTo>
                <a:lnTo>
                  <a:pt x="1344771" y="144462"/>
                </a:lnTo>
                <a:lnTo>
                  <a:pt x="1364198" y="116800"/>
                </a:lnTo>
                <a:lnTo>
                  <a:pt x="1371600" y="85089"/>
                </a:lnTo>
                <a:lnTo>
                  <a:pt x="1364198" y="54113"/>
                </a:lnTo>
                <a:lnTo>
                  <a:pt x="1344771" y="26828"/>
                </a:lnTo>
                <a:lnTo>
                  <a:pt x="1317486" y="7401"/>
                </a:lnTo>
                <a:lnTo>
                  <a:pt x="128651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9179" y="1453942"/>
            <a:ext cx="1243768" cy="1243768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85090" y="1371600"/>
                </a:moveTo>
                <a:lnTo>
                  <a:pt x="54113" y="1364198"/>
                </a:lnTo>
                <a:lnTo>
                  <a:pt x="26828" y="1344771"/>
                </a:lnTo>
                <a:lnTo>
                  <a:pt x="7401" y="1317486"/>
                </a:lnTo>
                <a:lnTo>
                  <a:pt x="0" y="1286510"/>
                </a:lnTo>
                <a:lnTo>
                  <a:pt x="7401" y="1254799"/>
                </a:lnTo>
                <a:lnTo>
                  <a:pt x="26828" y="1227137"/>
                </a:lnTo>
                <a:lnTo>
                  <a:pt x="54113" y="1207571"/>
                </a:lnTo>
                <a:lnTo>
                  <a:pt x="85090" y="1200150"/>
                </a:lnTo>
                <a:lnTo>
                  <a:pt x="171450" y="1200150"/>
                </a:lnTo>
                <a:lnTo>
                  <a:pt x="171450" y="85089"/>
                </a:lnTo>
                <a:lnTo>
                  <a:pt x="178851" y="54113"/>
                </a:lnTo>
                <a:lnTo>
                  <a:pt x="198278" y="26828"/>
                </a:lnTo>
                <a:lnTo>
                  <a:pt x="225563" y="7401"/>
                </a:lnTo>
                <a:lnTo>
                  <a:pt x="256540" y="0"/>
                </a:lnTo>
                <a:lnTo>
                  <a:pt x="1286510" y="0"/>
                </a:lnTo>
                <a:lnTo>
                  <a:pt x="1317486" y="7401"/>
                </a:lnTo>
                <a:lnTo>
                  <a:pt x="1344771" y="26828"/>
                </a:lnTo>
                <a:lnTo>
                  <a:pt x="1364198" y="54113"/>
                </a:lnTo>
                <a:lnTo>
                  <a:pt x="1371600" y="85089"/>
                </a:lnTo>
                <a:lnTo>
                  <a:pt x="1364198" y="116800"/>
                </a:lnTo>
                <a:lnTo>
                  <a:pt x="1344771" y="144462"/>
                </a:lnTo>
                <a:lnTo>
                  <a:pt x="1317486" y="164028"/>
                </a:lnTo>
                <a:lnTo>
                  <a:pt x="1286510" y="171450"/>
                </a:lnTo>
                <a:lnTo>
                  <a:pt x="1200150" y="171450"/>
                </a:lnTo>
                <a:lnTo>
                  <a:pt x="1200150" y="1286510"/>
                </a:lnTo>
                <a:lnTo>
                  <a:pt x="1192748" y="1317486"/>
                </a:lnTo>
                <a:lnTo>
                  <a:pt x="1173321" y="1344771"/>
                </a:lnTo>
                <a:lnTo>
                  <a:pt x="1146036" y="1364198"/>
                </a:lnTo>
                <a:lnTo>
                  <a:pt x="1115060" y="1371600"/>
                </a:lnTo>
                <a:lnTo>
                  <a:pt x="8509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3806" y="1531101"/>
            <a:ext cx="116315" cy="78311"/>
          </a:xfrm>
          <a:custGeom>
            <a:avLst/>
            <a:gdLst/>
            <a:ahLst/>
            <a:cxnLst/>
            <a:rect l="l" t="t" r="r" b="b"/>
            <a:pathLst>
              <a:path w="128269" h="86360">
                <a:moveTo>
                  <a:pt x="128269" y="0"/>
                </a:moveTo>
                <a:lnTo>
                  <a:pt x="41909" y="0"/>
                </a:lnTo>
                <a:lnTo>
                  <a:pt x="26253" y="3710"/>
                </a:lnTo>
                <a:lnTo>
                  <a:pt x="12858" y="13493"/>
                </a:lnTo>
                <a:lnTo>
                  <a:pt x="3512" y="27324"/>
                </a:lnTo>
                <a:lnTo>
                  <a:pt x="0" y="43180"/>
                </a:lnTo>
                <a:lnTo>
                  <a:pt x="3512" y="59035"/>
                </a:lnTo>
                <a:lnTo>
                  <a:pt x="12858" y="72866"/>
                </a:lnTo>
                <a:lnTo>
                  <a:pt x="26253" y="82649"/>
                </a:lnTo>
                <a:lnTo>
                  <a:pt x="41909" y="86360"/>
                </a:lnTo>
                <a:lnTo>
                  <a:pt x="73620" y="78938"/>
                </a:lnTo>
                <a:lnTo>
                  <a:pt x="101282" y="59372"/>
                </a:lnTo>
                <a:lnTo>
                  <a:pt x="120848" y="31710"/>
                </a:lnTo>
                <a:lnTo>
                  <a:pt x="128269" y="0"/>
                </a:lnTo>
                <a:close/>
              </a:path>
            </a:pathLst>
          </a:custGeom>
          <a:solidFill>
            <a:srgbClr val="CCC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3806" y="1531101"/>
            <a:ext cx="116315" cy="78311"/>
          </a:xfrm>
          <a:custGeom>
            <a:avLst/>
            <a:gdLst/>
            <a:ahLst/>
            <a:cxnLst/>
            <a:rect l="l" t="t" r="r" b="b"/>
            <a:pathLst>
              <a:path w="128269" h="86360">
                <a:moveTo>
                  <a:pt x="128269" y="0"/>
                </a:moveTo>
                <a:lnTo>
                  <a:pt x="120848" y="31710"/>
                </a:lnTo>
                <a:lnTo>
                  <a:pt x="101282" y="59372"/>
                </a:lnTo>
                <a:lnTo>
                  <a:pt x="73620" y="78938"/>
                </a:lnTo>
                <a:lnTo>
                  <a:pt x="41909" y="86360"/>
                </a:lnTo>
                <a:lnTo>
                  <a:pt x="26253" y="82649"/>
                </a:lnTo>
                <a:lnTo>
                  <a:pt x="12858" y="72866"/>
                </a:lnTo>
                <a:lnTo>
                  <a:pt x="3512" y="59035"/>
                </a:lnTo>
                <a:lnTo>
                  <a:pt x="0" y="43180"/>
                </a:lnTo>
                <a:lnTo>
                  <a:pt x="3512" y="27324"/>
                </a:lnTo>
                <a:lnTo>
                  <a:pt x="12858" y="13493"/>
                </a:lnTo>
                <a:lnTo>
                  <a:pt x="26253" y="3710"/>
                </a:lnTo>
                <a:lnTo>
                  <a:pt x="41909" y="0"/>
                </a:lnTo>
                <a:lnTo>
                  <a:pt x="12826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9179" y="2542239"/>
            <a:ext cx="155471" cy="155471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85090" y="0"/>
                </a:moveTo>
                <a:lnTo>
                  <a:pt x="54113" y="7421"/>
                </a:lnTo>
                <a:lnTo>
                  <a:pt x="26828" y="26987"/>
                </a:lnTo>
                <a:lnTo>
                  <a:pt x="7401" y="54649"/>
                </a:lnTo>
                <a:lnTo>
                  <a:pt x="0" y="86360"/>
                </a:lnTo>
                <a:lnTo>
                  <a:pt x="7401" y="117336"/>
                </a:lnTo>
                <a:lnTo>
                  <a:pt x="26828" y="144621"/>
                </a:lnTo>
                <a:lnTo>
                  <a:pt x="54113" y="164048"/>
                </a:lnTo>
                <a:lnTo>
                  <a:pt x="85090" y="171450"/>
                </a:lnTo>
                <a:lnTo>
                  <a:pt x="116800" y="164048"/>
                </a:lnTo>
                <a:lnTo>
                  <a:pt x="144462" y="144621"/>
                </a:lnTo>
                <a:lnTo>
                  <a:pt x="164028" y="117336"/>
                </a:lnTo>
                <a:lnTo>
                  <a:pt x="171450" y="86360"/>
                </a:lnTo>
                <a:lnTo>
                  <a:pt x="85090" y="86360"/>
                </a:lnTo>
                <a:lnTo>
                  <a:pt x="100945" y="82649"/>
                </a:lnTo>
                <a:lnTo>
                  <a:pt x="114776" y="72866"/>
                </a:lnTo>
                <a:lnTo>
                  <a:pt x="124559" y="59035"/>
                </a:lnTo>
                <a:lnTo>
                  <a:pt x="128269" y="43179"/>
                </a:lnTo>
                <a:lnTo>
                  <a:pt x="124559" y="27324"/>
                </a:lnTo>
                <a:lnTo>
                  <a:pt x="114776" y="13493"/>
                </a:lnTo>
                <a:lnTo>
                  <a:pt x="100945" y="3710"/>
                </a:lnTo>
                <a:lnTo>
                  <a:pt x="85090" y="0"/>
                </a:lnTo>
                <a:close/>
              </a:path>
            </a:pathLst>
          </a:custGeom>
          <a:solidFill>
            <a:srgbClr val="CCC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9179" y="2542239"/>
            <a:ext cx="155471" cy="155471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86360"/>
                </a:moveTo>
                <a:lnTo>
                  <a:pt x="164028" y="117336"/>
                </a:lnTo>
                <a:lnTo>
                  <a:pt x="144462" y="144621"/>
                </a:lnTo>
                <a:lnTo>
                  <a:pt x="116800" y="164048"/>
                </a:lnTo>
                <a:lnTo>
                  <a:pt x="85090" y="171450"/>
                </a:lnTo>
                <a:lnTo>
                  <a:pt x="54113" y="164048"/>
                </a:lnTo>
                <a:lnTo>
                  <a:pt x="26828" y="144621"/>
                </a:lnTo>
                <a:lnTo>
                  <a:pt x="7401" y="117336"/>
                </a:lnTo>
                <a:lnTo>
                  <a:pt x="0" y="86360"/>
                </a:lnTo>
                <a:lnTo>
                  <a:pt x="7401" y="54649"/>
                </a:lnTo>
                <a:lnTo>
                  <a:pt x="26828" y="26987"/>
                </a:lnTo>
                <a:lnTo>
                  <a:pt x="54113" y="7421"/>
                </a:lnTo>
                <a:lnTo>
                  <a:pt x="85090" y="0"/>
                </a:lnTo>
                <a:lnTo>
                  <a:pt x="100945" y="3710"/>
                </a:lnTo>
                <a:lnTo>
                  <a:pt x="128269" y="43179"/>
                </a:lnTo>
                <a:lnTo>
                  <a:pt x="100945" y="82649"/>
                </a:lnTo>
                <a:lnTo>
                  <a:pt x="85090" y="86360"/>
                </a:lnTo>
                <a:lnTo>
                  <a:pt x="171450" y="863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1809" y="1453942"/>
            <a:ext cx="78311" cy="77160"/>
          </a:xfrm>
          <a:custGeom>
            <a:avLst/>
            <a:gdLst/>
            <a:ahLst/>
            <a:cxnLst/>
            <a:rect l="l" t="t" r="r" b="b"/>
            <a:pathLst>
              <a:path w="86359" h="85089">
                <a:moveTo>
                  <a:pt x="0" y="0"/>
                </a:moveTo>
                <a:lnTo>
                  <a:pt x="86359" y="85089"/>
                </a:lnTo>
                <a:lnTo>
                  <a:pt x="78938" y="54113"/>
                </a:lnTo>
                <a:lnTo>
                  <a:pt x="59372" y="26828"/>
                </a:lnTo>
                <a:lnTo>
                  <a:pt x="31710" y="7401"/>
                </a:lnTo>
                <a:lnTo>
                  <a:pt x="0" y="0"/>
                </a:lnTo>
                <a:close/>
              </a:path>
            </a:pathLst>
          </a:custGeom>
          <a:solidFill>
            <a:srgbClr val="CCC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1809" y="1453942"/>
            <a:ext cx="78311" cy="77160"/>
          </a:xfrm>
          <a:custGeom>
            <a:avLst/>
            <a:gdLst/>
            <a:ahLst/>
            <a:cxnLst/>
            <a:rect l="l" t="t" r="r" b="b"/>
            <a:pathLst>
              <a:path w="86359" h="85089">
                <a:moveTo>
                  <a:pt x="0" y="0"/>
                </a:moveTo>
                <a:lnTo>
                  <a:pt x="31710" y="7401"/>
                </a:lnTo>
                <a:lnTo>
                  <a:pt x="59372" y="26828"/>
                </a:lnTo>
                <a:lnTo>
                  <a:pt x="78938" y="54113"/>
                </a:lnTo>
                <a:lnTo>
                  <a:pt x="86359" y="85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84650" y="2542239"/>
            <a:ext cx="0" cy="78311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3175">
            <a:solidFill>
              <a:srgbClr val="CCCC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4650" y="2542239"/>
            <a:ext cx="0" cy="78311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1809" y="1609413"/>
            <a:ext cx="933977" cy="0"/>
          </a:xfrm>
          <a:custGeom>
            <a:avLst/>
            <a:gdLst/>
            <a:ahLst/>
            <a:cxnLst/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</a:path>
            </a:pathLst>
          </a:custGeom>
          <a:ln w="3175">
            <a:solidFill>
              <a:srgbClr val="CCCC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1809" y="1609413"/>
            <a:ext cx="933977" cy="0"/>
          </a:xfrm>
          <a:custGeom>
            <a:avLst/>
            <a:gdLst/>
            <a:ahLst/>
            <a:cxnLst/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9179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72947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37624" y="1756822"/>
            <a:ext cx="825724" cy="602632"/>
          </a:xfrm>
          <a:prstGeom prst="rect">
            <a:avLst/>
          </a:prstGeom>
        </p:spPr>
        <p:txBody>
          <a:bodyPr vert="horz" wrap="square" lIns="0" tIns="38004" rIns="0" bIns="0" rtlCol="0">
            <a:spAutoFit/>
          </a:bodyPr>
          <a:lstStyle/>
          <a:p>
            <a:pPr marL="110557" marR="4607" indent="-99041">
              <a:lnSpc>
                <a:spcPts val="2231"/>
              </a:lnSpc>
              <a:spcBef>
                <a:spcPts val="299"/>
              </a:spcBef>
            </a:pP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u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995" dirty="0">
                <a:solidFill>
                  <a:srgbClr val="3B3B3B"/>
                </a:solidFill>
                <a:latin typeface="Arial"/>
                <a:cs typeface="Arial"/>
              </a:rPr>
              <a:t>ce  </a:t>
            </a:r>
            <a:r>
              <a:rPr sz="1995" spc="-5" dirty="0">
                <a:solidFill>
                  <a:srgbClr val="3B3B3B"/>
                </a:solidFill>
                <a:latin typeface="Arial"/>
                <a:cs typeface="Arial"/>
              </a:rPr>
              <a:t>Code</a:t>
            </a:r>
            <a:endParaRPr sz="199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55315" y="5185247"/>
            <a:ext cx="1658358" cy="94829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55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1950">
              <a:latin typeface="Times New Roman"/>
              <a:cs typeface="Times New Roman"/>
            </a:endParaRPr>
          </a:p>
          <a:p>
            <a:pPr marL="497507" marR="242419" indent="-248753">
              <a:lnSpc>
                <a:spcPts val="2466"/>
              </a:lnSpc>
            </a:pPr>
            <a:r>
              <a:rPr sz="2176" b="1" spc="-5" dirty="0">
                <a:solidFill>
                  <a:srgbClr val="00FF00"/>
                </a:solidFill>
                <a:latin typeface="Courier New"/>
                <a:cs typeface="Courier New"/>
              </a:rPr>
              <a:t>Machine  Code</a:t>
            </a:r>
            <a:endParaRPr sz="217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88312" y="1010562"/>
            <a:ext cx="990408" cy="357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2711"/>
              </a:lnSpc>
            </a:pPr>
            <a:r>
              <a:rPr sz="2539" b="1" spc="-5" dirty="0">
                <a:latin typeface="Courier New"/>
                <a:cs typeface="Courier New"/>
              </a:rPr>
              <a:t>++ip;</a:t>
            </a:r>
            <a:endParaRPr sz="2539" dirty="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0227" y="392482"/>
            <a:ext cx="2731684" cy="402376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-5" dirty="0">
                <a:solidFill>
                  <a:schemeClr val="tx1"/>
                </a:solidFill>
                <a:latin typeface="Courier New"/>
                <a:cs typeface="Courier New"/>
              </a:rPr>
              <a:t>while (ip </a:t>
            </a:r>
            <a:r>
              <a:rPr sz="2539" dirty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sz="2539" spc="-86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2539" spc="-5" dirty="0">
                <a:solidFill>
                  <a:schemeClr val="tx1"/>
                </a:solidFill>
                <a:latin typeface="Courier New"/>
                <a:cs typeface="Courier New"/>
              </a:rPr>
              <a:t>z)</a:t>
            </a:r>
            <a:endParaRPr sz="2539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5" y="4310676"/>
            <a:ext cx="8718189" cy="1896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12" y="2404022"/>
            <a:ext cx="8419659" cy="124940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446" y="392482"/>
            <a:ext cx="3118634" cy="402376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-5" dirty="0">
                <a:latin typeface="Courier New"/>
                <a:cs typeface="Courier New"/>
              </a:rPr>
              <a:t>do[for] </a:t>
            </a:r>
            <a:r>
              <a:rPr sz="2539" dirty="0">
                <a:latin typeface="Courier New"/>
                <a:cs typeface="Courier New"/>
              </a:rPr>
              <a:t>= </a:t>
            </a:r>
            <a:r>
              <a:rPr sz="2539" spc="-5" dirty="0">
                <a:latin typeface="Courier New"/>
                <a:cs typeface="Courier New"/>
              </a:rPr>
              <a:t>new</a:t>
            </a:r>
            <a:r>
              <a:rPr sz="2539" spc="-91" dirty="0">
                <a:latin typeface="Courier New"/>
                <a:cs typeface="Courier New"/>
              </a:rPr>
              <a:t> </a:t>
            </a:r>
            <a:r>
              <a:rPr sz="2539" spc="-5" dirty="0">
                <a:latin typeface="Courier New"/>
                <a:cs typeface="Courier New"/>
              </a:rPr>
              <a:t>0;</a:t>
            </a:r>
            <a:endParaRPr sz="2539" dirty="0">
              <a:latin typeface="Courier New"/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69" y="2688203"/>
            <a:ext cx="6645062" cy="14815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99" y="1217857"/>
            <a:ext cx="7513011" cy="124940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2E99752-DC21-34A7-92C1-A42F9FC118BE}"/>
              </a:ext>
            </a:extLst>
          </p:cNvPr>
          <p:cNvGrpSpPr/>
          <p:nvPr/>
        </p:nvGrpSpPr>
        <p:grpSpPr>
          <a:xfrm>
            <a:off x="6629400" y="3886200"/>
            <a:ext cx="1865652" cy="1865653"/>
            <a:chOff x="3524010" y="624763"/>
            <a:chExt cx="1865652" cy="1865653"/>
          </a:xfrm>
        </p:grpSpPr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D3E44AA3-4D49-5706-B3DE-6D70CEA450FC}"/>
                </a:ext>
              </a:extLst>
            </p:cNvPr>
            <p:cNvSpPr/>
            <p:nvPr/>
          </p:nvSpPr>
          <p:spPr>
            <a:xfrm>
              <a:off x="3524010" y="624763"/>
              <a:ext cx="1864501" cy="1864501"/>
            </a:xfrm>
            <a:custGeom>
              <a:avLst/>
              <a:gdLst/>
              <a:ahLst/>
              <a:cxnLst/>
              <a:rect l="l" t="t" r="r" b="b"/>
              <a:pathLst>
                <a:path w="2056129" h="2056130">
                  <a:moveTo>
                    <a:pt x="1028700" y="0"/>
                  </a:moveTo>
                  <a:lnTo>
                    <a:pt x="978974" y="1081"/>
                  </a:lnTo>
                  <a:lnTo>
                    <a:pt x="929976" y="4297"/>
                  </a:lnTo>
                  <a:lnTo>
                    <a:pt x="881748" y="9605"/>
                  </a:lnTo>
                  <a:lnTo>
                    <a:pt x="834331" y="16962"/>
                  </a:lnTo>
                  <a:lnTo>
                    <a:pt x="787770" y="26325"/>
                  </a:lnTo>
                  <a:lnTo>
                    <a:pt x="742106" y="37653"/>
                  </a:lnTo>
                  <a:lnTo>
                    <a:pt x="697382" y="50901"/>
                  </a:lnTo>
                  <a:lnTo>
                    <a:pt x="653641" y="66028"/>
                  </a:lnTo>
                  <a:lnTo>
                    <a:pt x="610925" y="82991"/>
                  </a:lnTo>
                  <a:lnTo>
                    <a:pt x="569278" y="101748"/>
                  </a:lnTo>
                  <a:lnTo>
                    <a:pt x="528741" y="122255"/>
                  </a:lnTo>
                  <a:lnTo>
                    <a:pt x="489358" y="144469"/>
                  </a:lnTo>
                  <a:lnTo>
                    <a:pt x="451171" y="168350"/>
                  </a:lnTo>
                  <a:lnTo>
                    <a:pt x="414223" y="193852"/>
                  </a:lnTo>
                  <a:lnTo>
                    <a:pt x="378556" y="220935"/>
                  </a:lnTo>
                  <a:lnTo>
                    <a:pt x="344213" y="249555"/>
                  </a:lnTo>
                  <a:lnTo>
                    <a:pt x="311237" y="279670"/>
                  </a:lnTo>
                  <a:lnTo>
                    <a:pt x="279670" y="311237"/>
                  </a:lnTo>
                  <a:lnTo>
                    <a:pt x="249555" y="344213"/>
                  </a:lnTo>
                  <a:lnTo>
                    <a:pt x="220935" y="378556"/>
                  </a:lnTo>
                  <a:lnTo>
                    <a:pt x="193852" y="414223"/>
                  </a:lnTo>
                  <a:lnTo>
                    <a:pt x="168350" y="451171"/>
                  </a:lnTo>
                  <a:lnTo>
                    <a:pt x="144469" y="489358"/>
                  </a:lnTo>
                  <a:lnTo>
                    <a:pt x="122255" y="528741"/>
                  </a:lnTo>
                  <a:lnTo>
                    <a:pt x="101748" y="569278"/>
                  </a:lnTo>
                  <a:lnTo>
                    <a:pt x="82991" y="610925"/>
                  </a:lnTo>
                  <a:lnTo>
                    <a:pt x="66028" y="653641"/>
                  </a:lnTo>
                  <a:lnTo>
                    <a:pt x="50901" y="697382"/>
                  </a:lnTo>
                  <a:lnTo>
                    <a:pt x="37653" y="742106"/>
                  </a:lnTo>
                  <a:lnTo>
                    <a:pt x="26325" y="787770"/>
                  </a:lnTo>
                  <a:lnTo>
                    <a:pt x="16962" y="834331"/>
                  </a:lnTo>
                  <a:lnTo>
                    <a:pt x="9605" y="881748"/>
                  </a:lnTo>
                  <a:lnTo>
                    <a:pt x="4297" y="929976"/>
                  </a:lnTo>
                  <a:lnTo>
                    <a:pt x="1081" y="978974"/>
                  </a:lnTo>
                  <a:lnTo>
                    <a:pt x="0" y="1028700"/>
                  </a:lnTo>
                  <a:lnTo>
                    <a:pt x="1081" y="1078319"/>
                  </a:lnTo>
                  <a:lnTo>
                    <a:pt x="4297" y="1127217"/>
                  </a:lnTo>
                  <a:lnTo>
                    <a:pt x="9605" y="1175352"/>
                  </a:lnTo>
                  <a:lnTo>
                    <a:pt x="16962" y="1222680"/>
                  </a:lnTo>
                  <a:lnTo>
                    <a:pt x="26325" y="1269159"/>
                  </a:lnTo>
                  <a:lnTo>
                    <a:pt x="37653" y="1314746"/>
                  </a:lnTo>
                  <a:lnTo>
                    <a:pt x="50901" y="1359397"/>
                  </a:lnTo>
                  <a:lnTo>
                    <a:pt x="66028" y="1403071"/>
                  </a:lnTo>
                  <a:lnTo>
                    <a:pt x="82991" y="1445724"/>
                  </a:lnTo>
                  <a:lnTo>
                    <a:pt x="101748" y="1487314"/>
                  </a:lnTo>
                  <a:lnTo>
                    <a:pt x="122255" y="1527797"/>
                  </a:lnTo>
                  <a:lnTo>
                    <a:pt x="144469" y="1567131"/>
                  </a:lnTo>
                  <a:lnTo>
                    <a:pt x="168350" y="1605273"/>
                  </a:lnTo>
                  <a:lnTo>
                    <a:pt x="193852" y="1642181"/>
                  </a:lnTo>
                  <a:lnTo>
                    <a:pt x="220935" y="1677810"/>
                  </a:lnTo>
                  <a:lnTo>
                    <a:pt x="249555" y="1712119"/>
                  </a:lnTo>
                  <a:lnTo>
                    <a:pt x="279670" y="1745065"/>
                  </a:lnTo>
                  <a:lnTo>
                    <a:pt x="311237" y="1776605"/>
                  </a:lnTo>
                  <a:lnTo>
                    <a:pt x="344213" y="1806695"/>
                  </a:lnTo>
                  <a:lnTo>
                    <a:pt x="378556" y="1835294"/>
                  </a:lnTo>
                  <a:lnTo>
                    <a:pt x="414223" y="1862358"/>
                  </a:lnTo>
                  <a:lnTo>
                    <a:pt x="451171" y="1887845"/>
                  </a:lnTo>
                  <a:lnTo>
                    <a:pt x="489358" y="1911711"/>
                  </a:lnTo>
                  <a:lnTo>
                    <a:pt x="528741" y="1933914"/>
                  </a:lnTo>
                  <a:lnTo>
                    <a:pt x="569278" y="1954411"/>
                  </a:lnTo>
                  <a:lnTo>
                    <a:pt x="610925" y="1973159"/>
                  </a:lnTo>
                  <a:lnTo>
                    <a:pt x="653641" y="1990116"/>
                  </a:lnTo>
                  <a:lnTo>
                    <a:pt x="697382" y="2005238"/>
                  </a:lnTo>
                  <a:lnTo>
                    <a:pt x="742106" y="2018483"/>
                  </a:lnTo>
                  <a:lnTo>
                    <a:pt x="787770" y="2029808"/>
                  </a:lnTo>
                  <a:lnTo>
                    <a:pt x="834331" y="2039169"/>
                  </a:lnTo>
                  <a:lnTo>
                    <a:pt x="881748" y="2046525"/>
                  </a:lnTo>
                  <a:lnTo>
                    <a:pt x="929976" y="2051832"/>
                  </a:lnTo>
                  <a:lnTo>
                    <a:pt x="978974" y="2055048"/>
                  </a:lnTo>
                  <a:lnTo>
                    <a:pt x="1028700" y="2056129"/>
                  </a:lnTo>
                  <a:lnTo>
                    <a:pt x="1078319" y="2055048"/>
                  </a:lnTo>
                  <a:lnTo>
                    <a:pt x="1127217" y="2051832"/>
                  </a:lnTo>
                  <a:lnTo>
                    <a:pt x="1175352" y="2046525"/>
                  </a:lnTo>
                  <a:lnTo>
                    <a:pt x="1222680" y="2039169"/>
                  </a:lnTo>
                  <a:lnTo>
                    <a:pt x="1269159" y="2029808"/>
                  </a:lnTo>
                  <a:lnTo>
                    <a:pt x="1314746" y="2018483"/>
                  </a:lnTo>
                  <a:lnTo>
                    <a:pt x="1359397" y="2005238"/>
                  </a:lnTo>
                  <a:lnTo>
                    <a:pt x="1403071" y="1990116"/>
                  </a:lnTo>
                  <a:lnTo>
                    <a:pt x="1445724" y="1973159"/>
                  </a:lnTo>
                  <a:lnTo>
                    <a:pt x="1487314" y="1954411"/>
                  </a:lnTo>
                  <a:lnTo>
                    <a:pt x="1527797" y="1933914"/>
                  </a:lnTo>
                  <a:lnTo>
                    <a:pt x="1567131" y="1911711"/>
                  </a:lnTo>
                  <a:lnTo>
                    <a:pt x="1605273" y="1887845"/>
                  </a:lnTo>
                  <a:lnTo>
                    <a:pt x="1642181" y="1862358"/>
                  </a:lnTo>
                  <a:lnTo>
                    <a:pt x="1677810" y="1835294"/>
                  </a:lnTo>
                  <a:lnTo>
                    <a:pt x="1712119" y="1806695"/>
                  </a:lnTo>
                  <a:lnTo>
                    <a:pt x="1745065" y="1776605"/>
                  </a:lnTo>
                  <a:lnTo>
                    <a:pt x="1776605" y="1745065"/>
                  </a:lnTo>
                  <a:lnTo>
                    <a:pt x="1806695" y="1712119"/>
                  </a:lnTo>
                  <a:lnTo>
                    <a:pt x="1835294" y="1677810"/>
                  </a:lnTo>
                  <a:lnTo>
                    <a:pt x="1862358" y="1642181"/>
                  </a:lnTo>
                  <a:lnTo>
                    <a:pt x="1887845" y="1605273"/>
                  </a:lnTo>
                  <a:lnTo>
                    <a:pt x="1911711" y="1567131"/>
                  </a:lnTo>
                  <a:lnTo>
                    <a:pt x="1933914" y="1527797"/>
                  </a:lnTo>
                  <a:lnTo>
                    <a:pt x="1954411" y="1487314"/>
                  </a:lnTo>
                  <a:lnTo>
                    <a:pt x="1973159" y="1445724"/>
                  </a:lnTo>
                  <a:lnTo>
                    <a:pt x="1990116" y="1403071"/>
                  </a:lnTo>
                  <a:lnTo>
                    <a:pt x="2005238" y="1359397"/>
                  </a:lnTo>
                  <a:lnTo>
                    <a:pt x="2018483" y="1314746"/>
                  </a:lnTo>
                  <a:lnTo>
                    <a:pt x="2029808" y="1269159"/>
                  </a:lnTo>
                  <a:lnTo>
                    <a:pt x="2039169" y="1222680"/>
                  </a:lnTo>
                  <a:lnTo>
                    <a:pt x="2046525" y="1175352"/>
                  </a:lnTo>
                  <a:lnTo>
                    <a:pt x="2051832" y="1127217"/>
                  </a:lnTo>
                  <a:lnTo>
                    <a:pt x="2055048" y="1078319"/>
                  </a:lnTo>
                  <a:lnTo>
                    <a:pt x="2056129" y="1028700"/>
                  </a:lnTo>
                  <a:lnTo>
                    <a:pt x="2055048" y="978974"/>
                  </a:lnTo>
                  <a:lnTo>
                    <a:pt x="2051832" y="929976"/>
                  </a:lnTo>
                  <a:lnTo>
                    <a:pt x="2046525" y="881748"/>
                  </a:lnTo>
                  <a:lnTo>
                    <a:pt x="2039169" y="834331"/>
                  </a:lnTo>
                  <a:lnTo>
                    <a:pt x="2029808" y="787770"/>
                  </a:lnTo>
                  <a:lnTo>
                    <a:pt x="2018483" y="742106"/>
                  </a:lnTo>
                  <a:lnTo>
                    <a:pt x="2005238" y="697382"/>
                  </a:lnTo>
                  <a:lnTo>
                    <a:pt x="1990116" y="653641"/>
                  </a:lnTo>
                  <a:lnTo>
                    <a:pt x="1973159" y="610925"/>
                  </a:lnTo>
                  <a:lnTo>
                    <a:pt x="1954411" y="569278"/>
                  </a:lnTo>
                  <a:lnTo>
                    <a:pt x="1933914" y="528741"/>
                  </a:lnTo>
                  <a:lnTo>
                    <a:pt x="1911711" y="489358"/>
                  </a:lnTo>
                  <a:lnTo>
                    <a:pt x="1887845" y="451171"/>
                  </a:lnTo>
                  <a:lnTo>
                    <a:pt x="1862358" y="414223"/>
                  </a:lnTo>
                  <a:lnTo>
                    <a:pt x="1835294" y="378556"/>
                  </a:lnTo>
                  <a:lnTo>
                    <a:pt x="1806695" y="344213"/>
                  </a:lnTo>
                  <a:lnTo>
                    <a:pt x="1776605" y="311237"/>
                  </a:lnTo>
                  <a:lnTo>
                    <a:pt x="1745065" y="279670"/>
                  </a:lnTo>
                  <a:lnTo>
                    <a:pt x="1712119" y="249555"/>
                  </a:lnTo>
                  <a:lnTo>
                    <a:pt x="1677810" y="220935"/>
                  </a:lnTo>
                  <a:lnTo>
                    <a:pt x="1642181" y="193852"/>
                  </a:lnTo>
                  <a:lnTo>
                    <a:pt x="1605273" y="168350"/>
                  </a:lnTo>
                  <a:lnTo>
                    <a:pt x="1567131" y="144469"/>
                  </a:lnTo>
                  <a:lnTo>
                    <a:pt x="1527797" y="122255"/>
                  </a:lnTo>
                  <a:lnTo>
                    <a:pt x="1487314" y="101748"/>
                  </a:lnTo>
                  <a:lnTo>
                    <a:pt x="1445724" y="82991"/>
                  </a:lnTo>
                  <a:lnTo>
                    <a:pt x="1403071" y="66028"/>
                  </a:lnTo>
                  <a:lnTo>
                    <a:pt x="1359397" y="50901"/>
                  </a:lnTo>
                  <a:lnTo>
                    <a:pt x="1314746" y="37653"/>
                  </a:lnTo>
                  <a:lnTo>
                    <a:pt x="1269159" y="26325"/>
                  </a:lnTo>
                  <a:lnTo>
                    <a:pt x="1222680" y="16962"/>
                  </a:lnTo>
                  <a:lnTo>
                    <a:pt x="1175352" y="9605"/>
                  </a:lnTo>
                  <a:lnTo>
                    <a:pt x="1127217" y="4297"/>
                  </a:lnTo>
                  <a:lnTo>
                    <a:pt x="1078319" y="1081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004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1E4EE0EB-E351-529A-6F45-F719995CEC9D}"/>
                </a:ext>
              </a:extLst>
            </p:cNvPr>
            <p:cNvSpPr/>
            <p:nvPr/>
          </p:nvSpPr>
          <p:spPr>
            <a:xfrm>
              <a:off x="3524010" y="624763"/>
              <a:ext cx="1864501" cy="1864501"/>
            </a:xfrm>
            <a:custGeom>
              <a:avLst/>
              <a:gdLst/>
              <a:ahLst/>
              <a:cxnLst/>
              <a:rect l="l" t="t" r="r" b="b"/>
              <a:pathLst>
                <a:path w="2056129" h="2056130">
                  <a:moveTo>
                    <a:pt x="1028700" y="0"/>
                  </a:moveTo>
                  <a:lnTo>
                    <a:pt x="1078319" y="1081"/>
                  </a:lnTo>
                  <a:lnTo>
                    <a:pt x="1127217" y="4297"/>
                  </a:lnTo>
                  <a:lnTo>
                    <a:pt x="1175352" y="9605"/>
                  </a:lnTo>
                  <a:lnTo>
                    <a:pt x="1222680" y="16962"/>
                  </a:lnTo>
                  <a:lnTo>
                    <a:pt x="1269159" y="26325"/>
                  </a:lnTo>
                  <a:lnTo>
                    <a:pt x="1314746" y="37653"/>
                  </a:lnTo>
                  <a:lnTo>
                    <a:pt x="1359397" y="50901"/>
                  </a:lnTo>
                  <a:lnTo>
                    <a:pt x="1403071" y="66028"/>
                  </a:lnTo>
                  <a:lnTo>
                    <a:pt x="1445724" y="82991"/>
                  </a:lnTo>
                  <a:lnTo>
                    <a:pt x="1487314" y="101748"/>
                  </a:lnTo>
                  <a:lnTo>
                    <a:pt x="1527797" y="122255"/>
                  </a:lnTo>
                  <a:lnTo>
                    <a:pt x="1567131" y="144469"/>
                  </a:lnTo>
                  <a:lnTo>
                    <a:pt x="1605273" y="168350"/>
                  </a:lnTo>
                  <a:lnTo>
                    <a:pt x="1642181" y="193852"/>
                  </a:lnTo>
                  <a:lnTo>
                    <a:pt x="1677810" y="220935"/>
                  </a:lnTo>
                  <a:lnTo>
                    <a:pt x="1712119" y="249555"/>
                  </a:lnTo>
                  <a:lnTo>
                    <a:pt x="1745065" y="279670"/>
                  </a:lnTo>
                  <a:lnTo>
                    <a:pt x="1776605" y="311237"/>
                  </a:lnTo>
                  <a:lnTo>
                    <a:pt x="1806695" y="344213"/>
                  </a:lnTo>
                  <a:lnTo>
                    <a:pt x="1835294" y="378556"/>
                  </a:lnTo>
                  <a:lnTo>
                    <a:pt x="1862358" y="414223"/>
                  </a:lnTo>
                  <a:lnTo>
                    <a:pt x="1887845" y="451171"/>
                  </a:lnTo>
                  <a:lnTo>
                    <a:pt x="1911711" y="489358"/>
                  </a:lnTo>
                  <a:lnTo>
                    <a:pt x="1933914" y="528741"/>
                  </a:lnTo>
                  <a:lnTo>
                    <a:pt x="1954411" y="569278"/>
                  </a:lnTo>
                  <a:lnTo>
                    <a:pt x="1973159" y="610925"/>
                  </a:lnTo>
                  <a:lnTo>
                    <a:pt x="1990116" y="653641"/>
                  </a:lnTo>
                  <a:lnTo>
                    <a:pt x="2005238" y="697382"/>
                  </a:lnTo>
                  <a:lnTo>
                    <a:pt x="2018483" y="742106"/>
                  </a:lnTo>
                  <a:lnTo>
                    <a:pt x="2029808" y="787770"/>
                  </a:lnTo>
                  <a:lnTo>
                    <a:pt x="2039169" y="834331"/>
                  </a:lnTo>
                  <a:lnTo>
                    <a:pt x="2046525" y="881748"/>
                  </a:lnTo>
                  <a:lnTo>
                    <a:pt x="2051832" y="929976"/>
                  </a:lnTo>
                  <a:lnTo>
                    <a:pt x="2055048" y="978974"/>
                  </a:lnTo>
                  <a:lnTo>
                    <a:pt x="2056129" y="1028700"/>
                  </a:lnTo>
                  <a:lnTo>
                    <a:pt x="2055048" y="1078319"/>
                  </a:lnTo>
                  <a:lnTo>
                    <a:pt x="2051832" y="1127217"/>
                  </a:lnTo>
                  <a:lnTo>
                    <a:pt x="2046525" y="1175352"/>
                  </a:lnTo>
                  <a:lnTo>
                    <a:pt x="2039169" y="1222680"/>
                  </a:lnTo>
                  <a:lnTo>
                    <a:pt x="2029808" y="1269159"/>
                  </a:lnTo>
                  <a:lnTo>
                    <a:pt x="2018483" y="1314746"/>
                  </a:lnTo>
                  <a:lnTo>
                    <a:pt x="2005238" y="1359397"/>
                  </a:lnTo>
                  <a:lnTo>
                    <a:pt x="1990116" y="1403071"/>
                  </a:lnTo>
                  <a:lnTo>
                    <a:pt x="1973159" y="1445724"/>
                  </a:lnTo>
                  <a:lnTo>
                    <a:pt x="1954411" y="1487314"/>
                  </a:lnTo>
                  <a:lnTo>
                    <a:pt x="1933914" y="1527797"/>
                  </a:lnTo>
                  <a:lnTo>
                    <a:pt x="1911711" y="1567131"/>
                  </a:lnTo>
                  <a:lnTo>
                    <a:pt x="1887845" y="1605273"/>
                  </a:lnTo>
                  <a:lnTo>
                    <a:pt x="1862358" y="1642181"/>
                  </a:lnTo>
                  <a:lnTo>
                    <a:pt x="1835294" y="1677810"/>
                  </a:lnTo>
                  <a:lnTo>
                    <a:pt x="1806695" y="1712119"/>
                  </a:lnTo>
                  <a:lnTo>
                    <a:pt x="1776605" y="1745065"/>
                  </a:lnTo>
                  <a:lnTo>
                    <a:pt x="1745065" y="1776605"/>
                  </a:lnTo>
                  <a:lnTo>
                    <a:pt x="1712119" y="1806695"/>
                  </a:lnTo>
                  <a:lnTo>
                    <a:pt x="1677810" y="1835294"/>
                  </a:lnTo>
                  <a:lnTo>
                    <a:pt x="1642181" y="1862358"/>
                  </a:lnTo>
                  <a:lnTo>
                    <a:pt x="1605273" y="1887845"/>
                  </a:lnTo>
                  <a:lnTo>
                    <a:pt x="1567131" y="1911711"/>
                  </a:lnTo>
                  <a:lnTo>
                    <a:pt x="1527797" y="1933914"/>
                  </a:lnTo>
                  <a:lnTo>
                    <a:pt x="1487314" y="1954411"/>
                  </a:lnTo>
                  <a:lnTo>
                    <a:pt x="1445724" y="1973159"/>
                  </a:lnTo>
                  <a:lnTo>
                    <a:pt x="1403071" y="1990116"/>
                  </a:lnTo>
                  <a:lnTo>
                    <a:pt x="1359397" y="2005238"/>
                  </a:lnTo>
                  <a:lnTo>
                    <a:pt x="1314746" y="2018483"/>
                  </a:lnTo>
                  <a:lnTo>
                    <a:pt x="1269159" y="2029808"/>
                  </a:lnTo>
                  <a:lnTo>
                    <a:pt x="1222680" y="2039169"/>
                  </a:lnTo>
                  <a:lnTo>
                    <a:pt x="1175352" y="2046525"/>
                  </a:lnTo>
                  <a:lnTo>
                    <a:pt x="1127217" y="2051832"/>
                  </a:lnTo>
                  <a:lnTo>
                    <a:pt x="1078319" y="2055048"/>
                  </a:lnTo>
                  <a:lnTo>
                    <a:pt x="1028700" y="2056129"/>
                  </a:lnTo>
                  <a:lnTo>
                    <a:pt x="978974" y="2055048"/>
                  </a:lnTo>
                  <a:lnTo>
                    <a:pt x="929976" y="2051832"/>
                  </a:lnTo>
                  <a:lnTo>
                    <a:pt x="881748" y="2046525"/>
                  </a:lnTo>
                  <a:lnTo>
                    <a:pt x="834331" y="2039169"/>
                  </a:lnTo>
                  <a:lnTo>
                    <a:pt x="787770" y="2029808"/>
                  </a:lnTo>
                  <a:lnTo>
                    <a:pt x="742106" y="2018483"/>
                  </a:lnTo>
                  <a:lnTo>
                    <a:pt x="697382" y="2005238"/>
                  </a:lnTo>
                  <a:lnTo>
                    <a:pt x="653641" y="1990116"/>
                  </a:lnTo>
                  <a:lnTo>
                    <a:pt x="610925" y="1973159"/>
                  </a:lnTo>
                  <a:lnTo>
                    <a:pt x="569278" y="1954411"/>
                  </a:lnTo>
                  <a:lnTo>
                    <a:pt x="528741" y="1933914"/>
                  </a:lnTo>
                  <a:lnTo>
                    <a:pt x="489358" y="1911711"/>
                  </a:lnTo>
                  <a:lnTo>
                    <a:pt x="451171" y="1887845"/>
                  </a:lnTo>
                  <a:lnTo>
                    <a:pt x="414223" y="1862358"/>
                  </a:lnTo>
                  <a:lnTo>
                    <a:pt x="378556" y="1835294"/>
                  </a:lnTo>
                  <a:lnTo>
                    <a:pt x="344213" y="1806695"/>
                  </a:lnTo>
                  <a:lnTo>
                    <a:pt x="311237" y="1776605"/>
                  </a:lnTo>
                  <a:lnTo>
                    <a:pt x="279670" y="1745065"/>
                  </a:lnTo>
                  <a:lnTo>
                    <a:pt x="249555" y="1712119"/>
                  </a:lnTo>
                  <a:lnTo>
                    <a:pt x="220935" y="1677810"/>
                  </a:lnTo>
                  <a:lnTo>
                    <a:pt x="193852" y="1642181"/>
                  </a:lnTo>
                  <a:lnTo>
                    <a:pt x="168350" y="1605273"/>
                  </a:lnTo>
                  <a:lnTo>
                    <a:pt x="144469" y="1567131"/>
                  </a:lnTo>
                  <a:lnTo>
                    <a:pt x="122255" y="1527797"/>
                  </a:lnTo>
                  <a:lnTo>
                    <a:pt x="101748" y="1487314"/>
                  </a:lnTo>
                  <a:lnTo>
                    <a:pt x="82991" y="1445724"/>
                  </a:lnTo>
                  <a:lnTo>
                    <a:pt x="66028" y="1403071"/>
                  </a:lnTo>
                  <a:lnTo>
                    <a:pt x="50901" y="1359397"/>
                  </a:lnTo>
                  <a:lnTo>
                    <a:pt x="37653" y="1314746"/>
                  </a:lnTo>
                  <a:lnTo>
                    <a:pt x="26325" y="1269159"/>
                  </a:lnTo>
                  <a:lnTo>
                    <a:pt x="16962" y="1222680"/>
                  </a:lnTo>
                  <a:lnTo>
                    <a:pt x="9605" y="1175352"/>
                  </a:lnTo>
                  <a:lnTo>
                    <a:pt x="4297" y="1127217"/>
                  </a:lnTo>
                  <a:lnTo>
                    <a:pt x="1081" y="1078319"/>
                  </a:lnTo>
                  <a:lnTo>
                    <a:pt x="0" y="1028700"/>
                  </a:lnTo>
                  <a:lnTo>
                    <a:pt x="1081" y="978974"/>
                  </a:lnTo>
                  <a:lnTo>
                    <a:pt x="4297" y="929976"/>
                  </a:lnTo>
                  <a:lnTo>
                    <a:pt x="9605" y="881748"/>
                  </a:lnTo>
                  <a:lnTo>
                    <a:pt x="16962" y="834331"/>
                  </a:lnTo>
                  <a:lnTo>
                    <a:pt x="26325" y="787770"/>
                  </a:lnTo>
                  <a:lnTo>
                    <a:pt x="37653" y="742106"/>
                  </a:lnTo>
                  <a:lnTo>
                    <a:pt x="50901" y="697382"/>
                  </a:lnTo>
                  <a:lnTo>
                    <a:pt x="66028" y="653641"/>
                  </a:lnTo>
                  <a:lnTo>
                    <a:pt x="82991" y="610925"/>
                  </a:lnTo>
                  <a:lnTo>
                    <a:pt x="101748" y="569278"/>
                  </a:lnTo>
                  <a:lnTo>
                    <a:pt x="122255" y="528741"/>
                  </a:lnTo>
                  <a:lnTo>
                    <a:pt x="144469" y="489358"/>
                  </a:lnTo>
                  <a:lnTo>
                    <a:pt x="168350" y="451171"/>
                  </a:lnTo>
                  <a:lnTo>
                    <a:pt x="193852" y="414223"/>
                  </a:lnTo>
                  <a:lnTo>
                    <a:pt x="220935" y="378556"/>
                  </a:lnTo>
                  <a:lnTo>
                    <a:pt x="249555" y="344213"/>
                  </a:lnTo>
                  <a:lnTo>
                    <a:pt x="279670" y="311237"/>
                  </a:lnTo>
                  <a:lnTo>
                    <a:pt x="311237" y="279670"/>
                  </a:lnTo>
                  <a:lnTo>
                    <a:pt x="344213" y="249555"/>
                  </a:lnTo>
                  <a:lnTo>
                    <a:pt x="378556" y="220935"/>
                  </a:lnTo>
                  <a:lnTo>
                    <a:pt x="414223" y="193852"/>
                  </a:lnTo>
                  <a:lnTo>
                    <a:pt x="451171" y="168350"/>
                  </a:lnTo>
                  <a:lnTo>
                    <a:pt x="489358" y="144469"/>
                  </a:lnTo>
                  <a:lnTo>
                    <a:pt x="528741" y="122255"/>
                  </a:lnTo>
                  <a:lnTo>
                    <a:pt x="569278" y="101748"/>
                  </a:lnTo>
                  <a:lnTo>
                    <a:pt x="610925" y="82991"/>
                  </a:lnTo>
                  <a:lnTo>
                    <a:pt x="653641" y="66028"/>
                  </a:lnTo>
                  <a:lnTo>
                    <a:pt x="697382" y="50901"/>
                  </a:lnTo>
                  <a:lnTo>
                    <a:pt x="742106" y="37653"/>
                  </a:lnTo>
                  <a:lnTo>
                    <a:pt x="787770" y="26325"/>
                  </a:lnTo>
                  <a:lnTo>
                    <a:pt x="834331" y="16962"/>
                  </a:lnTo>
                  <a:lnTo>
                    <a:pt x="881748" y="9605"/>
                  </a:lnTo>
                  <a:lnTo>
                    <a:pt x="929976" y="4297"/>
                  </a:lnTo>
                  <a:lnTo>
                    <a:pt x="978974" y="1081"/>
                  </a:lnTo>
                  <a:lnTo>
                    <a:pt x="10287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AECD3C5-E4D0-15F6-ED7C-13BA28543C84}"/>
                </a:ext>
              </a:extLst>
            </p:cNvPr>
            <p:cNvSpPr/>
            <p:nvPr/>
          </p:nvSpPr>
          <p:spPr>
            <a:xfrm>
              <a:off x="3524010" y="62476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B9060559-0B0A-F765-426A-C32E5EAA17A5}"/>
                </a:ext>
              </a:extLst>
            </p:cNvPr>
            <p:cNvSpPr/>
            <p:nvPr/>
          </p:nvSpPr>
          <p:spPr>
            <a:xfrm>
              <a:off x="5389662" y="24904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9CB6ECD1-AF1B-9C3B-C974-1804F07A03F3}"/>
                </a:ext>
              </a:extLst>
            </p:cNvPr>
            <p:cNvSpPr/>
            <p:nvPr/>
          </p:nvSpPr>
          <p:spPr>
            <a:xfrm>
              <a:off x="4053764" y="1172942"/>
              <a:ext cx="200384" cy="200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72C7C741-8FE7-874E-ED9F-8B0195EF6F7C}"/>
                </a:ext>
              </a:extLst>
            </p:cNvPr>
            <p:cNvSpPr/>
            <p:nvPr/>
          </p:nvSpPr>
          <p:spPr>
            <a:xfrm>
              <a:off x="3524010" y="62476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6AB0E970-4629-0848-306C-B7EBA8005EAA}"/>
                </a:ext>
              </a:extLst>
            </p:cNvPr>
            <p:cNvSpPr/>
            <p:nvPr/>
          </p:nvSpPr>
          <p:spPr>
            <a:xfrm>
              <a:off x="5389662" y="24904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7DEC588B-DCC5-F15A-22A4-72CA74B80D3B}"/>
                </a:ext>
              </a:extLst>
            </p:cNvPr>
            <p:cNvSpPr/>
            <p:nvPr/>
          </p:nvSpPr>
          <p:spPr>
            <a:xfrm>
              <a:off x="4657220" y="1172942"/>
              <a:ext cx="201537" cy="2003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B45363A2-21FD-8420-043B-835F74762E26}"/>
                </a:ext>
              </a:extLst>
            </p:cNvPr>
            <p:cNvSpPr/>
            <p:nvPr/>
          </p:nvSpPr>
          <p:spPr>
            <a:xfrm>
              <a:off x="3524010" y="62476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63EFC18F-5B7D-5F02-44EE-07AB8B677733}"/>
                </a:ext>
              </a:extLst>
            </p:cNvPr>
            <p:cNvSpPr/>
            <p:nvPr/>
          </p:nvSpPr>
          <p:spPr>
            <a:xfrm>
              <a:off x="5389662" y="24904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E5ACE0BB-1C22-D73F-BF12-8402440ED489}"/>
                </a:ext>
              </a:extLst>
            </p:cNvPr>
            <p:cNvSpPr/>
            <p:nvPr/>
          </p:nvSpPr>
          <p:spPr>
            <a:xfrm>
              <a:off x="3944358" y="2007592"/>
              <a:ext cx="1024957" cy="130711"/>
            </a:xfrm>
            <a:custGeom>
              <a:avLst/>
              <a:gdLst/>
              <a:ahLst/>
              <a:cxnLst/>
              <a:rect l="l" t="t" r="r" b="b"/>
              <a:pathLst>
                <a:path w="1130300" h="144144">
                  <a:moveTo>
                    <a:pt x="0" y="143827"/>
                  </a:moveTo>
                  <a:lnTo>
                    <a:pt x="45608" y="120855"/>
                  </a:lnTo>
                  <a:lnTo>
                    <a:pt x="91604" y="99880"/>
                  </a:lnTo>
                  <a:lnTo>
                    <a:pt x="137953" y="80902"/>
                  </a:lnTo>
                  <a:lnTo>
                    <a:pt x="184620" y="63923"/>
                  </a:lnTo>
                  <a:lnTo>
                    <a:pt x="231569" y="48941"/>
                  </a:lnTo>
                  <a:lnTo>
                    <a:pt x="278764" y="35956"/>
                  </a:lnTo>
                  <a:lnTo>
                    <a:pt x="326172" y="24970"/>
                  </a:lnTo>
                  <a:lnTo>
                    <a:pt x="373756" y="15980"/>
                  </a:lnTo>
                  <a:lnTo>
                    <a:pt x="421481" y="8989"/>
                  </a:lnTo>
                  <a:lnTo>
                    <a:pt x="469312" y="3995"/>
                  </a:lnTo>
                  <a:lnTo>
                    <a:pt x="517213" y="998"/>
                  </a:lnTo>
                  <a:lnTo>
                    <a:pt x="565149" y="0"/>
                  </a:lnTo>
                  <a:lnTo>
                    <a:pt x="613086" y="998"/>
                  </a:lnTo>
                  <a:lnTo>
                    <a:pt x="660987" y="3995"/>
                  </a:lnTo>
                  <a:lnTo>
                    <a:pt x="708818" y="8989"/>
                  </a:lnTo>
                  <a:lnTo>
                    <a:pt x="756543" y="15980"/>
                  </a:lnTo>
                  <a:lnTo>
                    <a:pt x="804127" y="24970"/>
                  </a:lnTo>
                  <a:lnTo>
                    <a:pt x="851534" y="35956"/>
                  </a:lnTo>
                  <a:lnTo>
                    <a:pt x="898730" y="48941"/>
                  </a:lnTo>
                  <a:lnTo>
                    <a:pt x="945679" y="63923"/>
                  </a:lnTo>
                  <a:lnTo>
                    <a:pt x="992346" y="80902"/>
                  </a:lnTo>
                  <a:lnTo>
                    <a:pt x="1038695" y="99880"/>
                  </a:lnTo>
                  <a:lnTo>
                    <a:pt x="1084691" y="120855"/>
                  </a:lnTo>
                  <a:lnTo>
                    <a:pt x="1130300" y="143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95A6F6DB-E43E-CE0B-97E5-F7CF9815D2CE}"/>
                </a:ext>
              </a:extLst>
            </p:cNvPr>
            <p:cNvSpPr/>
            <p:nvPr/>
          </p:nvSpPr>
          <p:spPr>
            <a:xfrm>
              <a:off x="3524010" y="62476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7F39C630-B765-A422-8C70-51A34F44D569}"/>
                </a:ext>
              </a:extLst>
            </p:cNvPr>
            <p:cNvSpPr/>
            <p:nvPr/>
          </p:nvSpPr>
          <p:spPr>
            <a:xfrm>
              <a:off x="5389662" y="24904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2812298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6888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0656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&lt;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9835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z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4425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9186" y="1492573"/>
            <a:ext cx="35931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\</a:t>
            </a:r>
            <a:endParaRPr sz="2358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3775" y="1492573"/>
            <a:ext cx="35931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\</a:t>
            </a:r>
            <a:endParaRPr sz="2358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278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01961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p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16551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;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1478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p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8193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7278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94831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9421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53189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2368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6957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11547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6136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0726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87372" y="149142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8449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99083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4010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55315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07295" y="1453942"/>
          <a:ext cx="8706370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2437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10"/>
                        </a:lnSpc>
                      </a:pPr>
                      <a:r>
                        <a:rPr sz="2400" b="1" spc="-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10"/>
                        </a:lnSpc>
                      </a:pPr>
                      <a:r>
                        <a:rPr sz="2400" b="1" spc="-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 </a:t>
                      </a: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b="1" spc="114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"/>
          <p:cNvSpPr txBox="1"/>
          <p:nvPr/>
        </p:nvSpPr>
        <p:spPr>
          <a:xfrm>
            <a:off x="2754716" y="229296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3169306" y="229296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35" name="object 5"/>
          <p:cNvSpPr txBox="1"/>
          <p:nvPr/>
        </p:nvSpPr>
        <p:spPr>
          <a:xfrm>
            <a:off x="4413075" y="229296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&lt;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36" name="object 6"/>
          <p:cNvSpPr txBox="1"/>
          <p:nvPr/>
        </p:nvSpPr>
        <p:spPr>
          <a:xfrm>
            <a:off x="5242253" y="229296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z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37" name="object 7"/>
          <p:cNvSpPr txBox="1"/>
          <p:nvPr/>
        </p:nvSpPr>
        <p:spPr>
          <a:xfrm>
            <a:off x="5656843" y="229296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38" name="object 8"/>
          <p:cNvSpPr txBox="1"/>
          <p:nvPr/>
        </p:nvSpPr>
        <p:spPr>
          <a:xfrm>
            <a:off x="5981604" y="2292961"/>
            <a:ext cx="35931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\</a:t>
            </a:r>
            <a:endParaRPr sz="2358" dirty="0">
              <a:latin typeface="Courier New"/>
              <a:cs typeface="Courier New"/>
            </a:endParaRPr>
          </a:p>
        </p:txBody>
      </p:sp>
      <p:sp>
        <p:nvSpPr>
          <p:cNvPr id="39" name="object 9"/>
          <p:cNvSpPr txBox="1"/>
          <p:nvPr/>
        </p:nvSpPr>
        <p:spPr>
          <a:xfrm>
            <a:off x="6396193" y="2292961"/>
            <a:ext cx="35931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\</a:t>
            </a:r>
            <a:endParaRPr sz="2358" dirty="0">
              <a:latin typeface="Courier New"/>
              <a:cs typeface="Courier New"/>
            </a:endParaRPr>
          </a:p>
        </p:txBody>
      </p:sp>
      <p:sp>
        <p:nvSpPr>
          <p:cNvPr id="40" name="object 10"/>
          <p:cNvSpPr txBox="1"/>
          <p:nvPr/>
        </p:nvSpPr>
        <p:spPr>
          <a:xfrm>
            <a:off x="7315201" y="229296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1" name="object 11"/>
          <p:cNvSpPr txBox="1"/>
          <p:nvPr/>
        </p:nvSpPr>
        <p:spPr>
          <a:xfrm>
            <a:off x="7729790" y="229296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2" name="object 12"/>
          <p:cNvSpPr txBox="1"/>
          <p:nvPr/>
        </p:nvSpPr>
        <p:spPr>
          <a:xfrm>
            <a:off x="8144379" y="229296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p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3" name="object 13"/>
          <p:cNvSpPr txBox="1"/>
          <p:nvPr/>
        </p:nvSpPr>
        <p:spPr>
          <a:xfrm>
            <a:off x="8558969" y="229296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;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4" name="object 14"/>
          <p:cNvSpPr txBox="1"/>
          <p:nvPr/>
        </p:nvSpPr>
        <p:spPr>
          <a:xfrm>
            <a:off x="3583896" y="229296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p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5" name="object 15"/>
          <p:cNvSpPr txBox="1"/>
          <p:nvPr/>
        </p:nvSpPr>
        <p:spPr>
          <a:xfrm>
            <a:off x="6900611" y="229296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6" name="object 16"/>
          <p:cNvSpPr txBox="1"/>
          <p:nvPr/>
        </p:nvSpPr>
        <p:spPr>
          <a:xfrm>
            <a:off x="7315201" y="229296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7" name="object 17"/>
          <p:cNvSpPr/>
          <p:nvPr/>
        </p:nvSpPr>
        <p:spPr>
          <a:xfrm>
            <a:off x="2637250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8"/>
          <p:cNvSpPr/>
          <p:nvPr/>
        </p:nvSpPr>
        <p:spPr>
          <a:xfrm>
            <a:off x="3051839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9"/>
          <p:cNvSpPr/>
          <p:nvPr/>
        </p:nvSpPr>
        <p:spPr>
          <a:xfrm>
            <a:off x="4295607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0"/>
          <p:cNvSpPr/>
          <p:nvPr/>
        </p:nvSpPr>
        <p:spPr>
          <a:xfrm>
            <a:off x="5124786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1"/>
          <p:cNvSpPr/>
          <p:nvPr/>
        </p:nvSpPr>
        <p:spPr>
          <a:xfrm>
            <a:off x="5539376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2"/>
          <p:cNvSpPr/>
          <p:nvPr/>
        </p:nvSpPr>
        <p:spPr>
          <a:xfrm>
            <a:off x="5953965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3"/>
          <p:cNvSpPr/>
          <p:nvPr/>
        </p:nvSpPr>
        <p:spPr>
          <a:xfrm>
            <a:off x="6368554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4"/>
          <p:cNvSpPr/>
          <p:nvPr/>
        </p:nvSpPr>
        <p:spPr>
          <a:xfrm>
            <a:off x="6783144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5"/>
          <p:cNvSpPr txBox="1"/>
          <p:nvPr/>
        </p:nvSpPr>
        <p:spPr>
          <a:xfrm>
            <a:off x="7729790" y="2291809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56" name="object 26"/>
          <p:cNvSpPr/>
          <p:nvPr/>
        </p:nvSpPr>
        <p:spPr>
          <a:xfrm>
            <a:off x="8026912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7"/>
          <p:cNvSpPr/>
          <p:nvPr/>
        </p:nvSpPr>
        <p:spPr>
          <a:xfrm>
            <a:off x="8441501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8"/>
          <p:cNvSpPr/>
          <p:nvPr/>
        </p:nvSpPr>
        <p:spPr>
          <a:xfrm>
            <a:off x="3466428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9"/>
          <p:cNvSpPr/>
          <p:nvPr/>
        </p:nvSpPr>
        <p:spPr>
          <a:xfrm>
            <a:off x="7197733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0"/>
          <p:cNvSpPr/>
          <p:nvPr/>
        </p:nvSpPr>
        <p:spPr>
          <a:xfrm>
            <a:off x="7612323" y="225433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31"/>
          <p:cNvGraphicFramePr>
            <a:graphicFrameLocks noGrp="1"/>
          </p:cNvGraphicFramePr>
          <p:nvPr/>
        </p:nvGraphicFramePr>
        <p:xfrm>
          <a:off x="149713" y="2254330"/>
          <a:ext cx="8706370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2437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10"/>
                        </a:lnSpc>
                      </a:pPr>
                      <a:r>
                        <a:rPr sz="2400" b="1" spc="-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10"/>
                        </a:lnSpc>
                      </a:pPr>
                      <a:r>
                        <a:rPr sz="2400" b="1" spc="-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 </a:t>
                      </a: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b="1" spc="114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object 3"/>
          <p:cNvSpPr txBox="1"/>
          <p:nvPr/>
        </p:nvSpPr>
        <p:spPr>
          <a:xfrm>
            <a:off x="2754716" y="312214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63" name="object 4"/>
          <p:cNvSpPr txBox="1"/>
          <p:nvPr/>
        </p:nvSpPr>
        <p:spPr>
          <a:xfrm>
            <a:off x="3169306" y="312214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64" name="object 5"/>
          <p:cNvSpPr txBox="1"/>
          <p:nvPr/>
        </p:nvSpPr>
        <p:spPr>
          <a:xfrm>
            <a:off x="4413075" y="312214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&lt;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65" name="object 6"/>
          <p:cNvSpPr txBox="1"/>
          <p:nvPr/>
        </p:nvSpPr>
        <p:spPr>
          <a:xfrm>
            <a:off x="5242253" y="312214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z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66" name="object 7"/>
          <p:cNvSpPr txBox="1"/>
          <p:nvPr/>
        </p:nvSpPr>
        <p:spPr>
          <a:xfrm>
            <a:off x="5656843" y="312214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67" name="object 8"/>
          <p:cNvSpPr txBox="1"/>
          <p:nvPr/>
        </p:nvSpPr>
        <p:spPr>
          <a:xfrm>
            <a:off x="5981604" y="3122140"/>
            <a:ext cx="35931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\</a:t>
            </a:r>
            <a:endParaRPr sz="2358" dirty="0">
              <a:latin typeface="Courier New"/>
              <a:cs typeface="Courier New"/>
            </a:endParaRPr>
          </a:p>
        </p:txBody>
      </p:sp>
      <p:sp>
        <p:nvSpPr>
          <p:cNvPr id="68" name="object 9"/>
          <p:cNvSpPr txBox="1"/>
          <p:nvPr/>
        </p:nvSpPr>
        <p:spPr>
          <a:xfrm>
            <a:off x="6396193" y="3122140"/>
            <a:ext cx="35931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\</a:t>
            </a:r>
            <a:endParaRPr sz="2358" dirty="0">
              <a:latin typeface="Courier New"/>
              <a:cs typeface="Courier New"/>
            </a:endParaRPr>
          </a:p>
        </p:txBody>
      </p:sp>
      <p:sp>
        <p:nvSpPr>
          <p:cNvPr id="69" name="object 10"/>
          <p:cNvSpPr txBox="1"/>
          <p:nvPr/>
        </p:nvSpPr>
        <p:spPr>
          <a:xfrm>
            <a:off x="7315201" y="312214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70" name="object 11"/>
          <p:cNvSpPr txBox="1"/>
          <p:nvPr/>
        </p:nvSpPr>
        <p:spPr>
          <a:xfrm>
            <a:off x="7729790" y="312214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71" name="object 12"/>
          <p:cNvSpPr txBox="1"/>
          <p:nvPr/>
        </p:nvSpPr>
        <p:spPr>
          <a:xfrm>
            <a:off x="8144379" y="312214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p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72" name="object 13"/>
          <p:cNvSpPr txBox="1"/>
          <p:nvPr/>
        </p:nvSpPr>
        <p:spPr>
          <a:xfrm>
            <a:off x="8558969" y="312214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;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73" name="object 14"/>
          <p:cNvSpPr txBox="1"/>
          <p:nvPr/>
        </p:nvSpPr>
        <p:spPr>
          <a:xfrm>
            <a:off x="3583896" y="312214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p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74" name="object 15"/>
          <p:cNvSpPr txBox="1"/>
          <p:nvPr/>
        </p:nvSpPr>
        <p:spPr>
          <a:xfrm>
            <a:off x="6900611" y="312214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75" name="object 16"/>
          <p:cNvSpPr txBox="1"/>
          <p:nvPr/>
        </p:nvSpPr>
        <p:spPr>
          <a:xfrm>
            <a:off x="7315201" y="312214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76" name="object 17"/>
          <p:cNvSpPr/>
          <p:nvPr/>
        </p:nvSpPr>
        <p:spPr>
          <a:xfrm>
            <a:off x="2637250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8"/>
          <p:cNvSpPr/>
          <p:nvPr/>
        </p:nvSpPr>
        <p:spPr>
          <a:xfrm>
            <a:off x="3051839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9"/>
          <p:cNvSpPr/>
          <p:nvPr/>
        </p:nvSpPr>
        <p:spPr>
          <a:xfrm>
            <a:off x="4295607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0"/>
          <p:cNvSpPr/>
          <p:nvPr/>
        </p:nvSpPr>
        <p:spPr>
          <a:xfrm>
            <a:off x="5124786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21"/>
          <p:cNvSpPr/>
          <p:nvPr/>
        </p:nvSpPr>
        <p:spPr>
          <a:xfrm>
            <a:off x="5539376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2"/>
          <p:cNvSpPr/>
          <p:nvPr/>
        </p:nvSpPr>
        <p:spPr>
          <a:xfrm>
            <a:off x="5953965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23"/>
          <p:cNvSpPr/>
          <p:nvPr/>
        </p:nvSpPr>
        <p:spPr>
          <a:xfrm>
            <a:off x="6368554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24"/>
          <p:cNvSpPr/>
          <p:nvPr/>
        </p:nvSpPr>
        <p:spPr>
          <a:xfrm>
            <a:off x="6783144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25"/>
          <p:cNvSpPr txBox="1"/>
          <p:nvPr/>
        </p:nvSpPr>
        <p:spPr>
          <a:xfrm>
            <a:off x="7729790" y="3120988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85" name="object 26"/>
          <p:cNvSpPr/>
          <p:nvPr/>
        </p:nvSpPr>
        <p:spPr>
          <a:xfrm>
            <a:off x="8026912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7"/>
          <p:cNvSpPr/>
          <p:nvPr/>
        </p:nvSpPr>
        <p:spPr>
          <a:xfrm>
            <a:off x="8441501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8"/>
          <p:cNvSpPr/>
          <p:nvPr/>
        </p:nvSpPr>
        <p:spPr>
          <a:xfrm>
            <a:off x="3466428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29"/>
          <p:cNvSpPr/>
          <p:nvPr/>
        </p:nvSpPr>
        <p:spPr>
          <a:xfrm>
            <a:off x="7197733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30"/>
          <p:cNvSpPr/>
          <p:nvPr/>
        </p:nvSpPr>
        <p:spPr>
          <a:xfrm>
            <a:off x="7612323" y="3083509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0" name="object 31"/>
          <p:cNvGraphicFramePr>
            <a:graphicFrameLocks noGrp="1"/>
          </p:cNvGraphicFramePr>
          <p:nvPr/>
        </p:nvGraphicFramePr>
        <p:xfrm>
          <a:off x="149713" y="3083509"/>
          <a:ext cx="8706370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2437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10"/>
                        </a:lnSpc>
                      </a:pPr>
                      <a:r>
                        <a:rPr sz="2400" b="1" spc="-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10"/>
                        </a:lnSpc>
                      </a:pPr>
                      <a:r>
                        <a:rPr sz="2400" b="1" spc="-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 </a:t>
                      </a: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b="1" spc="114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object 3"/>
          <p:cNvSpPr txBox="1"/>
          <p:nvPr/>
        </p:nvSpPr>
        <p:spPr>
          <a:xfrm>
            <a:off x="2754716" y="381312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92" name="object 4"/>
          <p:cNvSpPr txBox="1"/>
          <p:nvPr/>
        </p:nvSpPr>
        <p:spPr>
          <a:xfrm>
            <a:off x="3169306" y="381312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93" name="object 5"/>
          <p:cNvSpPr txBox="1"/>
          <p:nvPr/>
        </p:nvSpPr>
        <p:spPr>
          <a:xfrm>
            <a:off x="4413075" y="381312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&lt;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94" name="object 6"/>
          <p:cNvSpPr txBox="1"/>
          <p:nvPr/>
        </p:nvSpPr>
        <p:spPr>
          <a:xfrm>
            <a:off x="5242253" y="381312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z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95" name="object 7"/>
          <p:cNvSpPr txBox="1"/>
          <p:nvPr/>
        </p:nvSpPr>
        <p:spPr>
          <a:xfrm>
            <a:off x="5656843" y="381312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96" name="object 8"/>
          <p:cNvSpPr txBox="1"/>
          <p:nvPr/>
        </p:nvSpPr>
        <p:spPr>
          <a:xfrm>
            <a:off x="5981604" y="3813123"/>
            <a:ext cx="35931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\</a:t>
            </a:r>
            <a:endParaRPr sz="2358" dirty="0">
              <a:latin typeface="Courier New"/>
              <a:cs typeface="Courier New"/>
            </a:endParaRPr>
          </a:p>
        </p:txBody>
      </p:sp>
      <p:sp>
        <p:nvSpPr>
          <p:cNvPr id="97" name="object 9"/>
          <p:cNvSpPr txBox="1"/>
          <p:nvPr/>
        </p:nvSpPr>
        <p:spPr>
          <a:xfrm>
            <a:off x="6396193" y="3813123"/>
            <a:ext cx="35931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\</a:t>
            </a:r>
            <a:endParaRPr sz="2358" dirty="0">
              <a:latin typeface="Courier New"/>
              <a:cs typeface="Courier New"/>
            </a:endParaRPr>
          </a:p>
        </p:txBody>
      </p:sp>
      <p:sp>
        <p:nvSpPr>
          <p:cNvPr id="98" name="object 10"/>
          <p:cNvSpPr txBox="1"/>
          <p:nvPr/>
        </p:nvSpPr>
        <p:spPr>
          <a:xfrm>
            <a:off x="7315201" y="381312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99" name="object 11"/>
          <p:cNvSpPr txBox="1"/>
          <p:nvPr/>
        </p:nvSpPr>
        <p:spPr>
          <a:xfrm>
            <a:off x="7729790" y="381312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00" name="object 12"/>
          <p:cNvSpPr txBox="1"/>
          <p:nvPr/>
        </p:nvSpPr>
        <p:spPr>
          <a:xfrm>
            <a:off x="8144379" y="381312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p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01" name="object 13"/>
          <p:cNvSpPr txBox="1"/>
          <p:nvPr/>
        </p:nvSpPr>
        <p:spPr>
          <a:xfrm>
            <a:off x="8558969" y="381312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;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02" name="object 14"/>
          <p:cNvSpPr txBox="1"/>
          <p:nvPr/>
        </p:nvSpPr>
        <p:spPr>
          <a:xfrm>
            <a:off x="3583896" y="381312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p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03" name="object 15"/>
          <p:cNvSpPr txBox="1"/>
          <p:nvPr/>
        </p:nvSpPr>
        <p:spPr>
          <a:xfrm>
            <a:off x="6900611" y="381312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04" name="object 16"/>
          <p:cNvSpPr txBox="1"/>
          <p:nvPr/>
        </p:nvSpPr>
        <p:spPr>
          <a:xfrm>
            <a:off x="7315201" y="381312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05" name="object 17"/>
          <p:cNvSpPr/>
          <p:nvPr/>
        </p:nvSpPr>
        <p:spPr>
          <a:xfrm>
            <a:off x="2637250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8"/>
          <p:cNvSpPr/>
          <p:nvPr/>
        </p:nvSpPr>
        <p:spPr>
          <a:xfrm>
            <a:off x="3051839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9"/>
          <p:cNvSpPr/>
          <p:nvPr/>
        </p:nvSpPr>
        <p:spPr>
          <a:xfrm>
            <a:off x="4295607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20"/>
          <p:cNvSpPr/>
          <p:nvPr/>
        </p:nvSpPr>
        <p:spPr>
          <a:xfrm>
            <a:off x="5124786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21"/>
          <p:cNvSpPr/>
          <p:nvPr/>
        </p:nvSpPr>
        <p:spPr>
          <a:xfrm>
            <a:off x="5539376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22"/>
          <p:cNvSpPr/>
          <p:nvPr/>
        </p:nvSpPr>
        <p:spPr>
          <a:xfrm>
            <a:off x="5953965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23"/>
          <p:cNvSpPr/>
          <p:nvPr/>
        </p:nvSpPr>
        <p:spPr>
          <a:xfrm>
            <a:off x="6368554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24"/>
          <p:cNvSpPr/>
          <p:nvPr/>
        </p:nvSpPr>
        <p:spPr>
          <a:xfrm>
            <a:off x="6783144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25"/>
          <p:cNvSpPr txBox="1"/>
          <p:nvPr/>
        </p:nvSpPr>
        <p:spPr>
          <a:xfrm>
            <a:off x="7729790" y="3811970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14" name="object 26"/>
          <p:cNvSpPr/>
          <p:nvPr/>
        </p:nvSpPr>
        <p:spPr>
          <a:xfrm>
            <a:off x="8026912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27"/>
          <p:cNvSpPr/>
          <p:nvPr/>
        </p:nvSpPr>
        <p:spPr>
          <a:xfrm>
            <a:off x="8441501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28"/>
          <p:cNvSpPr/>
          <p:nvPr/>
        </p:nvSpPr>
        <p:spPr>
          <a:xfrm>
            <a:off x="3466428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29"/>
          <p:cNvSpPr/>
          <p:nvPr/>
        </p:nvSpPr>
        <p:spPr>
          <a:xfrm>
            <a:off x="7197733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30"/>
          <p:cNvSpPr/>
          <p:nvPr/>
        </p:nvSpPr>
        <p:spPr>
          <a:xfrm>
            <a:off x="7612323" y="377449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9" name="object 31"/>
          <p:cNvGraphicFramePr>
            <a:graphicFrameLocks noGrp="1"/>
          </p:cNvGraphicFramePr>
          <p:nvPr/>
        </p:nvGraphicFramePr>
        <p:xfrm>
          <a:off x="149713" y="3774491"/>
          <a:ext cx="8706370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2437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10"/>
                        </a:lnSpc>
                      </a:pPr>
                      <a:r>
                        <a:rPr sz="2400" b="1" spc="-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10"/>
                        </a:lnSpc>
                      </a:pPr>
                      <a:r>
                        <a:rPr sz="2400" b="1" spc="-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 </a:t>
                      </a: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b="1" spc="114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object 3"/>
          <p:cNvSpPr txBox="1"/>
          <p:nvPr/>
        </p:nvSpPr>
        <p:spPr>
          <a:xfrm>
            <a:off x="2823814" y="464230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21" name="object 4"/>
          <p:cNvSpPr txBox="1"/>
          <p:nvPr/>
        </p:nvSpPr>
        <p:spPr>
          <a:xfrm>
            <a:off x="3238405" y="464230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22" name="object 5"/>
          <p:cNvSpPr txBox="1"/>
          <p:nvPr/>
        </p:nvSpPr>
        <p:spPr>
          <a:xfrm>
            <a:off x="4482173" y="464230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&lt;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23" name="object 6"/>
          <p:cNvSpPr txBox="1"/>
          <p:nvPr/>
        </p:nvSpPr>
        <p:spPr>
          <a:xfrm>
            <a:off x="5311352" y="464230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z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24" name="object 7"/>
          <p:cNvSpPr txBox="1"/>
          <p:nvPr/>
        </p:nvSpPr>
        <p:spPr>
          <a:xfrm>
            <a:off x="5725941" y="464230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25" name="object 8"/>
          <p:cNvSpPr txBox="1"/>
          <p:nvPr/>
        </p:nvSpPr>
        <p:spPr>
          <a:xfrm>
            <a:off x="6050702" y="4642301"/>
            <a:ext cx="35931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\</a:t>
            </a:r>
            <a:endParaRPr sz="2358" dirty="0">
              <a:latin typeface="Courier New"/>
              <a:cs typeface="Courier New"/>
            </a:endParaRPr>
          </a:p>
        </p:txBody>
      </p:sp>
      <p:sp>
        <p:nvSpPr>
          <p:cNvPr id="126" name="object 9"/>
          <p:cNvSpPr txBox="1"/>
          <p:nvPr/>
        </p:nvSpPr>
        <p:spPr>
          <a:xfrm>
            <a:off x="6465292" y="4642301"/>
            <a:ext cx="35931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\</a:t>
            </a:r>
            <a:endParaRPr sz="2358" dirty="0">
              <a:latin typeface="Courier New"/>
              <a:cs typeface="Courier New"/>
            </a:endParaRPr>
          </a:p>
        </p:txBody>
      </p:sp>
      <p:sp>
        <p:nvSpPr>
          <p:cNvPr id="127" name="object 10"/>
          <p:cNvSpPr txBox="1"/>
          <p:nvPr/>
        </p:nvSpPr>
        <p:spPr>
          <a:xfrm>
            <a:off x="7384299" y="464230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28" name="object 11"/>
          <p:cNvSpPr txBox="1"/>
          <p:nvPr/>
        </p:nvSpPr>
        <p:spPr>
          <a:xfrm>
            <a:off x="7798888" y="464230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29" name="object 12"/>
          <p:cNvSpPr txBox="1"/>
          <p:nvPr/>
        </p:nvSpPr>
        <p:spPr>
          <a:xfrm>
            <a:off x="8213478" y="464230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p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30" name="object 13"/>
          <p:cNvSpPr txBox="1"/>
          <p:nvPr/>
        </p:nvSpPr>
        <p:spPr>
          <a:xfrm>
            <a:off x="8628067" y="464230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;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31" name="object 14"/>
          <p:cNvSpPr txBox="1"/>
          <p:nvPr/>
        </p:nvSpPr>
        <p:spPr>
          <a:xfrm>
            <a:off x="3652994" y="464230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p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32" name="object 15"/>
          <p:cNvSpPr txBox="1"/>
          <p:nvPr/>
        </p:nvSpPr>
        <p:spPr>
          <a:xfrm>
            <a:off x="6969709" y="464230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33" name="object 16"/>
          <p:cNvSpPr txBox="1"/>
          <p:nvPr/>
        </p:nvSpPr>
        <p:spPr>
          <a:xfrm>
            <a:off x="7384299" y="4642301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34" name="object 17"/>
          <p:cNvSpPr/>
          <p:nvPr/>
        </p:nvSpPr>
        <p:spPr>
          <a:xfrm>
            <a:off x="2706348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8"/>
          <p:cNvSpPr/>
          <p:nvPr/>
        </p:nvSpPr>
        <p:spPr>
          <a:xfrm>
            <a:off x="3120937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9"/>
          <p:cNvSpPr/>
          <p:nvPr/>
        </p:nvSpPr>
        <p:spPr>
          <a:xfrm>
            <a:off x="4364706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20"/>
          <p:cNvSpPr/>
          <p:nvPr/>
        </p:nvSpPr>
        <p:spPr>
          <a:xfrm>
            <a:off x="5193884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21"/>
          <p:cNvSpPr/>
          <p:nvPr/>
        </p:nvSpPr>
        <p:spPr>
          <a:xfrm>
            <a:off x="5608474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22"/>
          <p:cNvSpPr/>
          <p:nvPr/>
        </p:nvSpPr>
        <p:spPr>
          <a:xfrm>
            <a:off x="6023063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23"/>
          <p:cNvSpPr/>
          <p:nvPr/>
        </p:nvSpPr>
        <p:spPr>
          <a:xfrm>
            <a:off x="6437653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24"/>
          <p:cNvSpPr/>
          <p:nvPr/>
        </p:nvSpPr>
        <p:spPr>
          <a:xfrm>
            <a:off x="6852242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25"/>
          <p:cNvSpPr txBox="1"/>
          <p:nvPr/>
        </p:nvSpPr>
        <p:spPr>
          <a:xfrm>
            <a:off x="7798888" y="4641149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43" name="object 26"/>
          <p:cNvSpPr/>
          <p:nvPr/>
        </p:nvSpPr>
        <p:spPr>
          <a:xfrm>
            <a:off x="8096010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27"/>
          <p:cNvSpPr/>
          <p:nvPr/>
        </p:nvSpPr>
        <p:spPr>
          <a:xfrm>
            <a:off x="8510600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28"/>
          <p:cNvSpPr/>
          <p:nvPr/>
        </p:nvSpPr>
        <p:spPr>
          <a:xfrm>
            <a:off x="3535527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29"/>
          <p:cNvSpPr/>
          <p:nvPr/>
        </p:nvSpPr>
        <p:spPr>
          <a:xfrm>
            <a:off x="7266831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30"/>
          <p:cNvSpPr/>
          <p:nvPr/>
        </p:nvSpPr>
        <p:spPr>
          <a:xfrm>
            <a:off x="7681421" y="4603670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8" name="object 31"/>
          <p:cNvGraphicFramePr>
            <a:graphicFrameLocks noGrp="1"/>
          </p:cNvGraphicFramePr>
          <p:nvPr/>
        </p:nvGraphicFramePr>
        <p:xfrm>
          <a:off x="218811" y="4603670"/>
          <a:ext cx="8706370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2437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10"/>
                        </a:lnSpc>
                      </a:pPr>
                      <a:r>
                        <a:rPr sz="2400" b="1" spc="-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10"/>
                        </a:lnSpc>
                      </a:pPr>
                      <a:r>
                        <a:rPr sz="2400" b="1" spc="-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 </a:t>
                      </a: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b="1" spc="114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9" name="object 3"/>
          <p:cNvSpPr txBox="1"/>
          <p:nvPr/>
        </p:nvSpPr>
        <p:spPr>
          <a:xfrm>
            <a:off x="2754716" y="5402382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50" name="object 4"/>
          <p:cNvSpPr txBox="1"/>
          <p:nvPr/>
        </p:nvSpPr>
        <p:spPr>
          <a:xfrm>
            <a:off x="3169306" y="5402382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51" name="object 5"/>
          <p:cNvSpPr txBox="1"/>
          <p:nvPr/>
        </p:nvSpPr>
        <p:spPr>
          <a:xfrm>
            <a:off x="4413075" y="5402382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&lt;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52" name="object 6"/>
          <p:cNvSpPr txBox="1"/>
          <p:nvPr/>
        </p:nvSpPr>
        <p:spPr>
          <a:xfrm>
            <a:off x="5242253" y="5402382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z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53" name="object 7"/>
          <p:cNvSpPr txBox="1"/>
          <p:nvPr/>
        </p:nvSpPr>
        <p:spPr>
          <a:xfrm>
            <a:off x="5656843" y="5402382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54" name="object 8"/>
          <p:cNvSpPr txBox="1"/>
          <p:nvPr/>
        </p:nvSpPr>
        <p:spPr>
          <a:xfrm>
            <a:off x="5981604" y="5402382"/>
            <a:ext cx="35931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\</a:t>
            </a:r>
            <a:endParaRPr sz="2358" dirty="0">
              <a:latin typeface="Courier New"/>
              <a:cs typeface="Courier New"/>
            </a:endParaRPr>
          </a:p>
        </p:txBody>
      </p:sp>
      <p:sp>
        <p:nvSpPr>
          <p:cNvPr id="155" name="object 9"/>
          <p:cNvSpPr txBox="1"/>
          <p:nvPr/>
        </p:nvSpPr>
        <p:spPr>
          <a:xfrm>
            <a:off x="6396193" y="5402382"/>
            <a:ext cx="35931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\</a:t>
            </a:r>
            <a:endParaRPr sz="2358" dirty="0">
              <a:latin typeface="Courier New"/>
              <a:cs typeface="Courier New"/>
            </a:endParaRPr>
          </a:p>
        </p:txBody>
      </p:sp>
      <p:sp>
        <p:nvSpPr>
          <p:cNvPr id="156" name="object 10"/>
          <p:cNvSpPr txBox="1"/>
          <p:nvPr/>
        </p:nvSpPr>
        <p:spPr>
          <a:xfrm>
            <a:off x="7315201" y="5402382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57" name="object 11"/>
          <p:cNvSpPr txBox="1"/>
          <p:nvPr/>
        </p:nvSpPr>
        <p:spPr>
          <a:xfrm>
            <a:off x="7729790" y="5402382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58" name="object 12"/>
          <p:cNvSpPr txBox="1"/>
          <p:nvPr/>
        </p:nvSpPr>
        <p:spPr>
          <a:xfrm>
            <a:off x="8144379" y="5402382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p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59" name="object 13"/>
          <p:cNvSpPr txBox="1"/>
          <p:nvPr/>
        </p:nvSpPr>
        <p:spPr>
          <a:xfrm>
            <a:off x="8558969" y="5402382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;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60" name="object 14"/>
          <p:cNvSpPr txBox="1"/>
          <p:nvPr/>
        </p:nvSpPr>
        <p:spPr>
          <a:xfrm>
            <a:off x="3583896" y="5402382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p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61" name="object 15"/>
          <p:cNvSpPr txBox="1"/>
          <p:nvPr/>
        </p:nvSpPr>
        <p:spPr>
          <a:xfrm>
            <a:off x="6900611" y="5402382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62" name="object 16"/>
          <p:cNvSpPr txBox="1"/>
          <p:nvPr/>
        </p:nvSpPr>
        <p:spPr>
          <a:xfrm>
            <a:off x="7315201" y="5402382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63" name="object 17"/>
          <p:cNvSpPr/>
          <p:nvPr/>
        </p:nvSpPr>
        <p:spPr>
          <a:xfrm>
            <a:off x="2637250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8"/>
          <p:cNvSpPr/>
          <p:nvPr/>
        </p:nvSpPr>
        <p:spPr>
          <a:xfrm>
            <a:off x="3051839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9"/>
          <p:cNvSpPr/>
          <p:nvPr/>
        </p:nvSpPr>
        <p:spPr>
          <a:xfrm>
            <a:off x="4295607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20"/>
          <p:cNvSpPr/>
          <p:nvPr/>
        </p:nvSpPr>
        <p:spPr>
          <a:xfrm>
            <a:off x="5124786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21"/>
          <p:cNvSpPr/>
          <p:nvPr/>
        </p:nvSpPr>
        <p:spPr>
          <a:xfrm>
            <a:off x="5539376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22"/>
          <p:cNvSpPr/>
          <p:nvPr/>
        </p:nvSpPr>
        <p:spPr>
          <a:xfrm>
            <a:off x="5953965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23"/>
          <p:cNvSpPr/>
          <p:nvPr/>
        </p:nvSpPr>
        <p:spPr>
          <a:xfrm>
            <a:off x="6368554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24"/>
          <p:cNvSpPr/>
          <p:nvPr/>
        </p:nvSpPr>
        <p:spPr>
          <a:xfrm>
            <a:off x="6783144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25"/>
          <p:cNvSpPr txBox="1"/>
          <p:nvPr/>
        </p:nvSpPr>
        <p:spPr>
          <a:xfrm>
            <a:off x="7729790" y="5401229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172" name="object 26"/>
          <p:cNvSpPr/>
          <p:nvPr/>
        </p:nvSpPr>
        <p:spPr>
          <a:xfrm>
            <a:off x="8026912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27"/>
          <p:cNvSpPr/>
          <p:nvPr/>
        </p:nvSpPr>
        <p:spPr>
          <a:xfrm>
            <a:off x="8441501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28"/>
          <p:cNvSpPr/>
          <p:nvPr/>
        </p:nvSpPr>
        <p:spPr>
          <a:xfrm>
            <a:off x="3466428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29"/>
          <p:cNvSpPr/>
          <p:nvPr/>
        </p:nvSpPr>
        <p:spPr>
          <a:xfrm>
            <a:off x="7197733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30"/>
          <p:cNvSpPr/>
          <p:nvPr/>
        </p:nvSpPr>
        <p:spPr>
          <a:xfrm>
            <a:off x="7612323" y="5363751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7" name="object 31"/>
          <p:cNvGraphicFramePr>
            <a:graphicFrameLocks noGrp="1"/>
          </p:cNvGraphicFramePr>
          <p:nvPr/>
        </p:nvGraphicFramePr>
        <p:xfrm>
          <a:off x="149713" y="5363751"/>
          <a:ext cx="8706370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2437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10"/>
                        </a:lnSpc>
                      </a:pPr>
                      <a:r>
                        <a:rPr sz="2400" b="1" spc="-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10"/>
                        </a:lnSpc>
                      </a:pPr>
                      <a:r>
                        <a:rPr sz="2400" b="1" spc="-10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 </a:t>
                      </a: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b="1" spc="114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1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Creating computer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ea typeface="+mn-ea"/>
              </a:rPr>
              <a:t>Each programming language provides </a:t>
            </a:r>
            <a:r>
              <a:rPr lang="en-US" dirty="0">
                <a:ea typeface="+mn-ea"/>
              </a:rPr>
              <a:t>a set of primitive operations </a:t>
            </a:r>
          </a:p>
          <a:p>
            <a:pPr>
              <a:defRPr/>
            </a:pPr>
            <a:endParaRPr lang="en-US" sz="1000" b="0" dirty="0">
              <a:ea typeface="+mn-ea"/>
            </a:endParaRPr>
          </a:p>
          <a:p>
            <a:pPr>
              <a:defRPr/>
            </a:pPr>
            <a:r>
              <a:rPr lang="en-US" b="0" dirty="0">
                <a:ea typeface="+mn-ea"/>
              </a:rPr>
              <a:t>Each programming language provides </a:t>
            </a:r>
            <a:r>
              <a:rPr lang="en-US" dirty="0">
                <a:ea typeface="+mn-ea"/>
              </a:rPr>
              <a:t>mechanisms for combining primitives </a:t>
            </a:r>
            <a:r>
              <a:rPr lang="en-US" b="0" dirty="0">
                <a:ea typeface="+mn-ea"/>
              </a:rPr>
              <a:t>to form more complex, but legal, expressions </a:t>
            </a:r>
          </a:p>
          <a:p>
            <a:pPr>
              <a:defRPr/>
            </a:pPr>
            <a:endParaRPr lang="en-US" sz="1000" b="0" dirty="0">
              <a:ea typeface="+mn-ea"/>
            </a:endParaRPr>
          </a:p>
          <a:p>
            <a:pPr>
              <a:defRPr/>
            </a:pPr>
            <a:r>
              <a:rPr lang="en-US" b="0" dirty="0">
                <a:ea typeface="+mn-ea"/>
              </a:rPr>
              <a:t>Each programming language provides </a:t>
            </a:r>
            <a:r>
              <a:rPr lang="en-US" dirty="0">
                <a:ea typeface="+mn-ea"/>
              </a:rPr>
              <a:t>mechanisms for deducing meanings </a:t>
            </a:r>
            <a:r>
              <a:rPr lang="en-US" b="0" dirty="0">
                <a:ea typeface="+mn-ea"/>
              </a:rPr>
              <a:t>or values associated with computations or expressions </a:t>
            </a:r>
          </a:p>
          <a:p>
            <a:pPr>
              <a:defRPr/>
            </a:pPr>
            <a:endParaRPr lang="en-US" b="0" dirty="0">
              <a:ea typeface="+mn-ea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81E0038-1905-B74B-97D4-A2AB6DDD71F2}" type="slidenum">
              <a:rPr lang="tr-TR" sz="1400">
                <a:cs typeface="Arial" charset="0"/>
              </a:rPr>
              <a:pPr/>
              <a:t>3</a:t>
            </a:fld>
            <a:endParaRPr lang="tr-TR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467475"/>
            <a:ext cx="397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Grimson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, J.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Guttag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and C.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Terman</a:t>
            </a:r>
            <a:endParaRPr lang="en-US" dirty="0">
              <a:solidFill>
                <a:schemeClr val="bg1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7310" y="4918067"/>
            <a:ext cx="4975073" cy="1608836"/>
          </a:xfrm>
          <a:custGeom>
            <a:avLst/>
            <a:gdLst/>
            <a:ahLst/>
            <a:cxnLst/>
            <a:rect l="l" t="t" r="r" b="b"/>
            <a:pathLst>
              <a:path w="5486400" h="1774190">
                <a:moveTo>
                  <a:pt x="5486400" y="0"/>
                </a:moveTo>
                <a:lnTo>
                  <a:pt x="0" y="0"/>
                </a:lnTo>
                <a:lnTo>
                  <a:pt x="0" y="1774189"/>
                </a:lnTo>
                <a:lnTo>
                  <a:pt x="5486400" y="177418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7310" y="4918067"/>
            <a:ext cx="4975073" cy="1608836"/>
          </a:xfrm>
          <a:custGeom>
            <a:avLst/>
            <a:gdLst/>
            <a:ahLst/>
            <a:cxnLst/>
            <a:rect l="l" t="t" r="r" b="b"/>
            <a:pathLst>
              <a:path w="5486400" h="1774190">
                <a:moveTo>
                  <a:pt x="2743200" y="1774189"/>
                </a:moveTo>
                <a:lnTo>
                  <a:pt x="0" y="1774189"/>
                </a:lnTo>
                <a:lnTo>
                  <a:pt x="0" y="0"/>
                </a:lnTo>
                <a:lnTo>
                  <a:pt x="5486400" y="0"/>
                </a:lnTo>
                <a:lnTo>
                  <a:pt x="5486400" y="1774189"/>
                </a:lnTo>
                <a:lnTo>
                  <a:pt x="2743200" y="1774189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9421" y="4820178"/>
            <a:ext cx="4975073" cy="1608836"/>
          </a:xfrm>
          <a:custGeom>
            <a:avLst/>
            <a:gdLst/>
            <a:ahLst/>
            <a:cxnLst/>
            <a:rect l="l" t="t" r="r" b="b"/>
            <a:pathLst>
              <a:path w="5486400" h="1774190">
                <a:moveTo>
                  <a:pt x="5486400" y="0"/>
                </a:moveTo>
                <a:lnTo>
                  <a:pt x="0" y="0"/>
                </a:lnTo>
                <a:lnTo>
                  <a:pt x="0" y="1774189"/>
                </a:lnTo>
                <a:lnTo>
                  <a:pt x="5486400" y="17741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09421" y="4820178"/>
            <a:ext cx="4975073" cy="1608836"/>
          </a:xfrm>
          <a:custGeom>
            <a:avLst/>
            <a:gdLst/>
            <a:ahLst/>
            <a:cxnLst/>
            <a:rect l="l" t="t" r="r" b="b"/>
            <a:pathLst>
              <a:path w="5486400" h="1774190">
                <a:moveTo>
                  <a:pt x="2743200" y="1774189"/>
                </a:moveTo>
                <a:lnTo>
                  <a:pt x="0" y="1774189"/>
                </a:lnTo>
                <a:lnTo>
                  <a:pt x="0" y="0"/>
                </a:lnTo>
                <a:lnTo>
                  <a:pt x="5486400" y="0"/>
                </a:lnTo>
                <a:lnTo>
                  <a:pt x="5486400" y="1774189"/>
                </a:lnTo>
                <a:lnTo>
                  <a:pt x="2743200" y="1774189"/>
                </a:lnTo>
                <a:close/>
              </a:path>
            </a:pathLst>
          </a:custGeom>
          <a:ln w="36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54719" y="4794841"/>
            <a:ext cx="4491385" cy="148025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R="4607" indent="4607" algn="ctr">
              <a:lnSpc>
                <a:spcPct val="135000"/>
              </a:lnSpc>
              <a:spcBef>
                <a:spcPts val="109"/>
              </a:spcBef>
              <a:tabLst>
                <a:tab pos="646068" algn="l"/>
                <a:tab pos="705377" algn="l"/>
                <a:tab pos="971981" algn="l"/>
                <a:tab pos="1162577" algn="l"/>
                <a:tab pos="1264496" algn="l"/>
                <a:tab pos="1494824" algn="l"/>
                <a:tab pos="1708452" algn="l"/>
                <a:tab pos="1824191" algn="l"/>
                <a:tab pos="1885804" algn="l"/>
                <a:tab pos="2104615" algn="l"/>
                <a:tab pos="2242811" algn="l"/>
                <a:tab pos="2306151" algn="l"/>
                <a:tab pos="2394827" algn="l"/>
                <a:tab pos="3190032" algn="l"/>
                <a:tab pos="3268919" algn="l"/>
                <a:tab pos="3318438" algn="l"/>
                <a:tab pos="3876407" algn="l"/>
                <a:tab pos="4176408" algn="l"/>
              </a:tabLst>
            </a:pPr>
            <a:r>
              <a:rPr sz="1814" spc="109" dirty="0">
                <a:solidFill>
                  <a:srgbClr val="3B3B3B"/>
                </a:solidFill>
                <a:latin typeface="Arial"/>
                <a:cs typeface="Arial"/>
              </a:rPr>
              <a:t>This	</a:t>
            </a:r>
            <a:r>
              <a:rPr sz="1814" spc="36" dirty="0">
                <a:solidFill>
                  <a:srgbClr val="3B3B3B"/>
                </a:solidFill>
                <a:latin typeface="Arial"/>
                <a:cs typeface="Arial"/>
              </a:rPr>
              <a:t>is	</a:t>
            </a:r>
            <a:r>
              <a:rPr sz="1814" spc="131" dirty="0">
                <a:solidFill>
                  <a:srgbClr val="3B3B3B"/>
                </a:solidFill>
                <a:latin typeface="Arial"/>
                <a:cs typeface="Arial"/>
              </a:rPr>
              <a:t>called		</a:t>
            </a:r>
            <a:r>
              <a:rPr sz="1814" spc="-5" dirty="0">
                <a:solidFill>
                  <a:srgbClr val="3B3B3B"/>
                </a:solidFill>
                <a:latin typeface="Arial"/>
                <a:cs typeface="Arial"/>
              </a:rPr>
              <a:t>a	</a:t>
            </a:r>
            <a:r>
              <a:rPr sz="1814" b="1" spc="240" dirty="0">
                <a:solidFill>
                  <a:srgbClr val="0000FF"/>
                </a:solidFill>
                <a:latin typeface="Arial"/>
                <a:cs typeface="Arial"/>
              </a:rPr>
              <a:t>token</a:t>
            </a:r>
            <a:r>
              <a:rPr sz="1814" spc="240" dirty="0">
                <a:solidFill>
                  <a:srgbClr val="3B3B3B"/>
                </a:solidFill>
                <a:latin typeface="Arial"/>
                <a:cs typeface="Arial"/>
              </a:rPr>
              <a:t>.		</a:t>
            </a:r>
            <a:r>
              <a:rPr sz="1814" spc="127" dirty="0">
                <a:solidFill>
                  <a:srgbClr val="3B3B3B"/>
                </a:solidFill>
                <a:latin typeface="Arial"/>
                <a:cs typeface="Arial"/>
              </a:rPr>
              <a:t>You	</a:t>
            </a:r>
            <a:r>
              <a:rPr sz="1814" spc="77" dirty="0">
                <a:solidFill>
                  <a:srgbClr val="3B3B3B"/>
                </a:solidFill>
                <a:latin typeface="Arial"/>
                <a:cs typeface="Arial"/>
              </a:rPr>
              <a:t>can  </a:t>
            </a:r>
            <a:r>
              <a:rPr sz="1814" spc="127" dirty="0">
                <a:solidFill>
                  <a:srgbClr val="3B3B3B"/>
                </a:solidFill>
                <a:latin typeface="Arial"/>
                <a:cs typeface="Arial"/>
              </a:rPr>
              <a:t>think		</a:t>
            </a:r>
            <a:r>
              <a:rPr sz="1814" spc="394" dirty="0">
                <a:solidFill>
                  <a:srgbClr val="3B3B3B"/>
                </a:solidFill>
                <a:latin typeface="Arial"/>
                <a:cs typeface="Arial"/>
              </a:rPr>
              <a:t>of	</a:t>
            </a:r>
            <a:r>
              <a:rPr sz="1814" spc="263" dirty="0">
                <a:solidFill>
                  <a:srgbClr val="3B3B3B"/>
                </a:solidFill>
                <a:latin typeface="Arial"/>
                <a:cs typeface="Arial"/>
              </a:rPr>
              <a:t>it	</a:t>
            </a:r>
            <a:r>
              <a:rPr sz="1814" spc="-14" dirty="0">
                <a:solidFill>
                  <a:srgbClr val="3B3B3B"/>
                </a:solidFill>
                <a:latin typeface="Arial"/>
                <a:cs typeface="Arial"/>
              </a:rPr>
              <a:t>as		</a:t>
            </a:r>
            <a:r>
              <a:rPr sz="1814" spc="54" dirty="0">
                <a:solidFill>
                  <a:srgbClr val="3B3B3B"/>
                </a:solidFill>
                <a:latin typeface="Arial"/>
                <a:cs typeface="Arial"/>
              </a:rPr>
              <a:t>an		</a:t>
            </a:r>
            <a:r>
              <a:rPr sz="1814" spc="159" dirty="0">
                <a:solidFill>
                  <a:srgbClr val="3B3B3B"/>
                </a:solidFill>
                <a:latin typeface="Arial"/>
                <a:cs typeface="Arial"/>
              </a:rPr>
              <a:t>enumerated	</a:t>
            </a:r>
            <a:r>
              <a:rPr sz="1814" spc="190" dirty="0">
                <a:solidFill>
                  <a:srgbClr val="3B3B3B"/>
                </a:solidFill>
                <a:latin typeface="Arial"/>
                <a:cs typeface="Arial"/>
              </a:rPr>
              <a:t>type  </a:t>
            </a:r>
            <a:r>
              <a:rPr sz="1814" spc="354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spc="33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1814" spc="199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spc="-18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spc="213" dirty="0">
                <a:solidFill>
                  <a:srgbClr val="3B3B3B"/>
                </a:solidFill>
                <a:latin typeface="Arial"/>
                <a:cs typeface="Arial"/>
              </a:rPr>
              <a:t>nti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814" spc="268" dirty="0">
                <a:solidFill>
                  <a:srgbClr val="3B3B3B"/>
                </a:solidFill>
                <a:latin typeface="Arial"/>
                <a:cs typeface="Arial"/>
              </a:rPr>
              <a:t>g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-472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14" spc="-4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814" spc="-36" dirty="0">
                <a:solidFill>
                  <a:srgbClr val="3B3B3B"/>
                </a:solidFill>
                <a:latin typeface="Arial"/>
                <a:cs typeface="Arial"/>
              </a:rPr>
              <a:t>h</a:t>
            </a:r>
            <a:r>
              <a:rPr sz="1814" spc="-9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814" spc="435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	</a:t>
            </a:r>
            <a:r>
              <a:rPr sz="1814" spc="86" dirty="0">
                <a:solidFill>
                  <a:srgbClr val="3B3B3B"/>
                </a:solidFill>
                <a:latin typeface="Arial"/>
                <a:cs typeface="Arial"/>
              </a:rPr>
              <a:t>l</a:t>
            </a:r>
            <a:r>
              <a:rPr sz="1814" spc="227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814" spc="181" dirty="0">
                <a:solidFill>
                  <a:srgbClr val="3B3B3B"/>
                </a:solidFill>
                <a:latin typeface="Arial"/>
                <a:cs typeface="Arial"/>
              </a:rPr>
              <a:t>gi</a:t>
            </a:r>
            <a:r>
              <a:rPr sz="1814" spc="59" dirty="0">
                <a:solidFill>
                  <a:srgbClr val="3B3B3B"/>
                </a:solidFill>
                <a:latin typeface="Arial"/>
                <a:cs typeface="Arial"/>
              </a:rPr>
              <a:t>ca</a:t>
            </a:r>
            <a:r>
              <a:rPr sz="1814" spc="136" dirty="0">
                <a:solidFill>
                  <a:srgbClr val="3B3B3B"/>
                </a:solidFill>
                <a:latin typeface="Arial"/>
                <a:cs typeface="Arial"/>
              </a:rPr>
              <a:t>l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		</a:t>
            </a:r>
            <a:r>
              <a:rPr sz="1814" spc="109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814" spc="268" dirty="0">
                <a:solidFill>
                  <a:srgbClr val="3B3B3B"/>
                </a:solidFill>
                <a:latin typeface="Arial"/>
                <a:cs typeface="Arial"/>
              </a:rPr>
              <a:t>ti</a:t>
            </a:r>
            <a:r>
              <a:rPr sz="1814" spc="240" dirty="0">
                <a:solidFill>
                  <a:srgbClr val="3B3B3B"/>
                </a:solidFill>
                <a:latin typeface="Arial"/>
                <a:cs typeface="Arial"/>
              </a:rPr>
              <a:t>ty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-45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814" spc="73" dirty="0">
                <a:solidFill>
                  <a:srgbClr val="3B3B3B"/>
                </a:solidFill>
                <a:latin typeface="Arial"/>
                <a:cs typeface="Arial"/>
              </a:rPr>
              <a:t>e  </a:t>
            </a:r>
            <a:r>
              <a:rPr sz="1814" spc="185" dirty="0">
                <a:solidFill>
                  <a:srgbClr val="3B3B3B"/>
                </a:solidFill>
                <a:latin typeface="Arial"/>
                <a:cs typeface="Arial"/>
              </a:rPr>
              <a:t>read		</a:t>
            </a:r>
            <a:r>
              <a:rPr sz="1814" spc="230" dirty="0">
                <a:solidFill>
                  <a:srgbClr val="3B3B3B"/>
                </a:solidFill>
                <a:latin typeface="Arial"/>
                <a:cs typeface="Arial"/>
              </a:rPr>
              <a:t>out		</a:t>
            </a:r>
            <a:r>
              <a:rPr sz="1814" spc="399" dirty="0">
                <a:solidFill>
                  <a:srgbClr val="3B3B3B"/>
                </a:solidFill>
                <a:latin typeface="Arial"/>
                <a:cs typeface="Arial"/>
              </a:rPr>
              <a:t>of	</a:t>
            </a:r>
            <a:r>
              <a:rPr sz="1814" spc="168" dirty="0">
                <a:solidFill>
                  <a:srgbClr val="3B3B3B"/>
                </a:solidFill>
                <a:latin typeface="Arial"/>
                <a:cs typeface="Arial"/>
              </a:rPr>
              <a:t>the		</a:t>
            </a:r>
            <a:r>
              <a:rPr sz="1814" spc="136" dirty="0">
                <a:solidFill>
                  <a:srgbClr val="3B3B3B"/>
                </a:solidFill>
                <a:latin typeface="Arial"/>
                <a:cs typeface="Arial"/>
              </a:rPr>
              <a:t>source	</a:t>
            </a:r>
            <a:r>
              <a:rPr sz="1814" spc="236" dirty="0">
                <a:solidFill>
                  <a:srgbClr val="3B3B3B"/>
                </a:solidFill>
                <a:latin typeface="Arial"/>
                <a:cs typeface="Arial"/>
              </a:rPr>
              <a:t>code.</a:t>
            </a:r>
            <a:endParaRPr sz="1814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3383" y="4496568"/>
            <a:ext cx="2066037" cy="1128605"/>
          </a:xfrm>
          <a:custGeom>
            <a:avLst/>
            <a:gdLst/>
            <a:ahLst/>
            <a:cxnLst/>
            <a:rect l="l" t="t" r="r" b="b"/>
            <a:pathLst>
              <a:path w="2278379" h="1244600">
                <a:moveTo>
                  <a:pt x="2278380" y="1244600"/>
                </a:moveTo>
                <a:lnTo>
                  <a:pt x="2205301" y="1244275"/>
                </a:lnTo>
                <a:lnTo>
                  <a:pt x="2133543" y="1243303"/>
                </a:lnTo>
                <a:lnTo>
                  <a:pt x="2063101" y="1241683"/>
                </a:lnTo>
                <a:lnTo>
                  <a:pt x="1993967" y="1239414"/>
                </a:lnTo>
                <a:lnTo>
                  <a:pt x="1926136" y="1236497"/>
                </a:lnTo>
                <a:lnTo>
                  <a:pt x="1859600" y="1232933"/>
                </a:lnTo>
                <a:lnTo>
                  <a:pt x="1794353" y="1228720"/>
                </a:lnTo>
                <a:lnTo>
                  <a:pt x="1730388" y="1223859"/>
                </a:lnTo>
                <a:lnTo>
                  <a:pt x="1667700" y="1218351"/>
                </a:lnTo>
                <a:lnTo>
                  <a:pt x="1606280" y="1212194"/>
                </a:lnTo>
                <a:lnTo>
                  <a:pt x="1546124" y="1205390"/>
                </a:lnTo>
                <a:lnTo>
                  <a:pt x="1487224" y="1197937"/>
                </a:lnTo>
                <a:lnTo>
                  <a:pt x="1429575" y="1189837"/>
                </a:lnTo>
                <a:lnTo>
                  <a:pt x="1373168" y="1181089"/>
                </a:lnTo>
                <a:lnTo>
                  <a:pt x="1317998" y="1171693"/>
                </a:lnTo>
                <a:lnTo>
                  <a:pt x="1264059" y="1161650"/>
                </a:lnTo>
                <a:lnTo>
                  <a:pt x="1211343" y="1150959"/>
                </a:lnTo>
                <a:lnTo>
                  <a:pt x="1159845" y="1139620"/>
                </a:lnTo>
                <a:lnTo>
                  <a:pt x="1109557" y="1127633"/>
                </a:lnTo>
                <a:lnTo>
                  <a:pt x="1060474" y="1114999"/>
                </a:lnTo>
                <a:lnTo>
                  <a:pt x="1012588" y="1101717"/>
                </a:lnTo>
                <a:lnTo>
                  <a:pt x="965894" y="1087788"/>
                </a:lnTo>
                <a:lnTo>
                  <a:pt x="920384" y="1073211"/>
                </a:lnTo>
                <a:lnTo>
                  <a:pt x="876052" y="1057987"/>
                </a:lnTo>
                <a:lnTo>
                  <a:pt x="832892" y="1042115"/>
                </a:lnTo>
                <a:lnTo>
                  <a:pt x="790897" y="1025596"/>
                </a:lnTo>
                <a:lnTo>
                  <a:pt x="750060" y="1008430"/>
                </a:lnTo>
                <a:lnTo>
                  <a:pt x="710376" y="990616"/>
                </a:lnTo>
                <a:lnTo>
                  <a:pt x="671837" y="972155"/>
                </a:lnTo>
                <a:lnTo>
                  <a:pt x="634437" y="953046"/>
                </a:lnTo>
                <a:lnTo>
                  <a:pt x="598170" y="933291"/>
                </a:lnTo>
                <a:lnTo>
                  <a:pt x="563028" y="912888"/>
                </a:lnTo>
                <a:lnTo>
                  <a:pt x="529006" y="891838"/>
                </a:lnTo>
                <a:lnTo>
                  <a:pt x="496097" y="870140"/>
                </a:lnTo>
                <a:lnTo>
                  <a:pt x="464294" y="847796"/>
                </a:lnTo>
                <a:lnTo>
                  <a:pt x="433591" y="824805"/>
                </a:lnTo>
                <a:lnTo>
                  <a:pt x="375459" y="776880"/>
                </a:lnTo>
                <a:lnTo>
                  <a:pt x="321648" y="726368"/>
                </a:lnTo>
                <a:lnTo>
                  <a:pt x="272105" y="673268"/>
                </a:lnTo>
                <a:lnTo>
                  <a:pt x="226780" y="617581"/>
                </a:lnTo>
                <a:lnTo>
                  <a:pt x="185619" y="559306"/>
                </a:lnTo>
                <a:lnTo>
                  <a:pt x="148571" y="498445"/>
                </a:lnTo>
                <a:lnTo>
                  <a:pt x="115583" y="434996"/>
                </a:lnTo>
                <a:lnTo>
                  <a:pt x="86603" y="368962"/>
                </a:lnTo>
                <a:lnTo>
                  <a:pt x="61580" y="300341"/>
                </a:lnTo>
                <a:lnTo>
                  <a:pt x="40459" y="229134"/>
                </a:lnTo>
                <a:lnTo>
                  <a:pt x="23191" y="155341"/>
                </a:lnTo>
                <a:lnTo>
                  <a:pt x="15984" y="117475"/>
                </a:lnTo>
                <a:lnTo>
                  <a:pt x="9722" y="78963"/>
                </a:lnTo>
                <a:lnTo>
                  <a:pt x="4395" y="3980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5015" y="4356068"/>
            <a:ext cx="97889" cy="149713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45719" y="0"/>
                </a:moveTo>
                <a:lnTo>
                  <a:pt x="0" y="165100"/>
                </a:lnTo>
                <a:lnTo>
                  <a:pt x="107950" y="158750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7310" y="2430531"/>
            <a:ext cx="4975073" cy="1236858"/>
          </a:xfrm>
          <a:custGeom>
            <a:avLst/>
            <a:gdLst/>
            <a:ahLst/>
            <a:cxnLst/>
            <a:rect l="l" t="t" r="r" b="b"/>
            <a:pathLst>
              <a:path w="5486400" h="1363979">
                <a:moveTo>
                  <a:pt x="5486400" y="0"/>
                </a:moveTo>
                <a:lnTo>
                  <a:pt x="0" y="0"/>
                </a:lnTo>
                <a:lnTo>
                  <a:pt x="0" y="1363979"/>
                </a:lnTo>
                <a:lnTo>
                  <a:pt x="5486400" y="136397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7310" y="2430531"/>
            <a:ext cx="4975073" cy="1236858"/>
          </a:xfrm>
          <a:custGeom>
            <a:avLst/>
            <a:gdLst/>
            <a:ahLst/>
            <a:cxnLst/>
            <a:rect l="l" t="t" r="r" b="b"/>
            <a:pathLst>
              <a:path w="5486400" h="1363979">
                <a:moveTo>
                  <a:pt x="2743200" y="1363979"/>
                </a:moveTo>
                <a:lnTo>
                  <a:pt x="0" y="1363979"/>
                </a:lnTo>
                <a:lnTo>
                  <a:pt x="0" y="0"/>
                </a:lnTo>
                <a:lnTo>
                  <a:pt x="5486400" y="0"/>
                </a:lnTo>
                <a:lnTo>
                  <a:pt x="5486400" y="1363979"/>
                </a:lnTo>
                <a:lnTo>
                  <a:pt x="2743200" y="1363979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09421" y="2332642"/>
            <a:ext cx="4975073" cy="1236858"/>
          </a:xfrm>
          <a:custGeom>
            <a:avLst/>
            <a:gdLst/>
            <a:ahLst/>
            <a:cxnLst/>
            <a:rect l="l" t="t" r="r" b="b"/>
            <a:pathLst>
              <a:path w="5486400" h="1363979">
                <a:moveTo>
                  <a:pt x="5486400" y="0"/>
                </a:moveTo>
                <a:lnTo>
                  <a:pt x="0" y="0"/>
                </a:lnTo>
                <a:lnTo>
                  <a:pt x="0" y="1363979"/>
                </a:lnTo>
                <a:lnTo>
                  <a:pt x="5486400" y="13639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09421" y="2332642"/>
            <a:ext cx="4975073" cy="1102791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15547" rIns="0" bIns="0" rtlCol="0">
            <a:spAutoFit/>
          </a:bodyPr>
          <a:lstStyle/>
          <a:p>
            <a:pPr marL="261997" marR="260270" algn="ctr">
              <a:lnSpc>
                <a:spcPts val="2928"/>
              </a:lnSpc>
              <a:spcBef>
                <a:spcPts val="122"/>
              </a:spcBef>
              <a:tabLst>
                <a:tab pos="869485" algn="l"/>
                <a:tab pos="1021501" algn="l"/>
                <a:tab pos="1648567" algn="l"/>
                <a:tab pos="1773519" algn="l"/>
                <a:tab pos="2091371" algn="l"/>
                <a:tab pos="2224961" algn="l"/>
                <a:tab pos="2627458" algn="l"/>
                <a:tab pos="3004043" algn="l"/>
                <a:tab pos="3539553" algn="l"/>
                <a:tab pos="3677750" algn="l"/>
                <a:tab pos="4362973" algn="l"/>
              </a:tabLst>
            </a:pPr>
            <a:r>
              <a:rPr sz="1814" spc="399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1814" spc="-36" dirty="0">
                <a:solidFill>
                  <a:srgbClr val="3B3B3B"/>
                </a:solidFill>
                <a:latin typeface="Arial"/>
                <a:cs typeface="Arial"/>
              </a:rPr>
              <a:t>h</a:t>
            </a:r>
            <a:r>
              <a:rPr sz="1814" spc="109" dirty="0">
                <a:solidFill>
                  <a:srgbClr val="3B3B3B"/>
                </a:solidFill>
                <a:latin typeface="Arial"/>
                <a:cs typeface="Arial"/>
              </a:rPr>
              <a:t>e	</a:t>
            </a:r>
            <a:r>
              <a:rPr sz="1814" spc="195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1814" spc="73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814" spc="109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spc="113" dirty="0">
                <a:solidFill>
                  <a:srgbClr val="3B3B3B"/>
                </a:solidFill>
                <a:latin typeface="Arial"/>
                <a:cs typeface="Arial"/>
              </a:rPr>
              <a:t>ce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172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814" spc="626" dirty="0">
                <a:solidFill>
                  <a:srgbClr val="3B3B3B"/>
                </a:solidFill>
                <a:latin typeface="Arial"/>
                <a:cs typeface="Arial"/>
              </a:rPr>
              <a:t>f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199" dirty="0">
                <a:solidFill>
                  <a:srgbClr val="3B3B3B"/>
                </a:solidFill>
                <a:latin typeface="Arial"/>
                <a:cs typeface="Arial"/>
              </a:rPr>
              <a:t>th</a:t>
            </a:r>
            <a:r>
              <a:rPr sz="1814" spc="109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172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814" spc="345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spc="91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814" spc="277" dirty="0">
                <a:solidFill>
                  <a:srgbClr val="3B3B3B"/>
                </a:solidFill>
                <a:latin typeface="Arial"/>
                <a:cs typeface="Arial"/>
              </a:rPr>
              <a:t>g</a:t>
            </a:r>
            <a:r>
              <a:rPr sz="1814" spc="91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814" spc="54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814" spc="5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814" spc="136" dirty="0">
                <a:solidFill>
                  <a:srgbClr val="3B3B3B"/>
                </a:solidFill>
                <a:latin typeface="Arial"/>
                <a:cs typeface="Arial"/>
              </a:rPr>
              <a:t>l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	</a:t>
            </a:r>
            <a:r>
              <a:rPr sz="1814" spc="33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1814" spc="190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spc="172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814" spc="277" dirty="0">
                <a:solidFill>
                  <a:srgbClr val="3B3B3B"/>
                </a:solidFill>
                <a:latin typeface="Arial"/>
                <a:cs typeface="Arial"/>
              </a:rPr>
              <a:t>g</a:t>
            </a:r>
            <a:r>
              <a:rPr sz="1814" spc="345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814" spc="9" dirty="0">
                <a:solidFill>
                  <a:srgbClr val="3B3B3B"/>
                </a:solidFill>
                <a:latin typeface="Arial"/>
                <a:cs typeface="Arial"/>
              </a:rPr>
              <a:t>m  </a:t>
            </a:r>
            <a:r>
              <a:rPr sz="1814" spc="290" dirty="0">
                <a:solidFill>
                  <a:srgbClr val="3B3B3B"/>
                </a:solidFill>
                <a:latin typeface="Arial"/>
                <a:cs typeface="Arial"/>
              </a:rPr>
              <a:t>from	</a:t>
            </a:r>
            <a:r>
              <a:rPr sz="1814" spc="18" dirty="0">
                <a:solidFill>
                  <a:srgbClr val="3B3B3B"/>
                </a:solidFill>
                <a:latin typeface="Arial"/>
                <a:cs typeface="Arial"/>
              </a:rPr>
              <a:t>which		</a:t>
            </a:r>
            <a:r>
              <a:rPr sz="1814" spc="27" dirty="0">
                <a:solidFill>
                  <a:srgbClr val="3B3B3B"/>
                </a:solidFill>
                <a:latin typeface="Arial"/>
                <a:cs typeface="Arial"/>
              </a:rPr>
              <a:t>we		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made	</a:t>
            </a:r>
            <a:r>
              <a:rPr sz="1814" spc="168" dirty="0">
                <a:solidFill>
                  <a:srgbClr val="3B3B3B"/>
                </a:solidFill>
                <a:latin typeface="Arial"/>
                <a:cs typeface="Arial"/>
              </a:rPr>
              <a:t>the	</a:t>
            </a:r>
            <a:r>
              <a:rPr sz="1814" spc="172" dirty="0">
                <a:solidFill>
                  <a:srgbClr val="3B3B3B"/>
                </a:solidFill>
                <a:latin typeface="Arial"/>
                <a:cs typeface="Arial"/>
              </a:rPr>
              <a:t>token	</a:t>
            </a:r>
            <a:r>
              <a:rPr sz="1814" spc="36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1814">
              <a:latin typeface="Arial"/>
              <a:cs typeface="Arial"/>
            </a:endParaRPr>
          </a:p>
          <a:p>
            <a:pPr algn="ctr">
              <a:spcBef>
                <a:spcPts val="549"/>
              </a:spcBef>
              <a:tabLst>
                <a:tab pos="852786" algn="l"/>
                <a:tab pos="1131482" algn="l"/>
              </a:tabLst>
            </a:pPr>
            <a:r>
              <a:rPr sz="1814" spc="131" dirty="0">
                <a:solidFill>
                  <a:srgbClr val="3B3B3B"/>
                </a:solidFill>
                <a:latin typeface="Arial"/>
                <a:cs typeface="Arial"/>
              </a:rPr>
              <a:t>called	</a:t>
            </a:r>
            <a:r>
              <a:rPr sz="1814" spc="-5" dirty="0">
                <a:solidFill>
                  <a:srgbClr val="3B3B3B"/>
                </a:solidFill>
                <a:latin typeface="Arial"/>
                <a:cs typeface="Arial"/>
              </a:rPr>
              <a:t>a	</a:t>
            </a:r>
            <a:r>
              <a:rPr sz="1814" b="1" spc="199" dirty="0">
                <a:solidFill>
                  <a:srgbClr val="0000FF"/>
                </a:solidFill>
                <a:latin typeface="Arial"/>
                <a:cs typeface="Arial"/>
              </a:rPr>
              <a:t>lexeme</a:t>
            </a:r>
            <a:r>
              <a:rPr sz="1814" spc="199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1814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51829" y="2007880"/>
            <a:ext cx="1857591" cy="943191"/>
          </a:xfrm>
          <a:custGeom>
            <a:avLst/>
            <a:gdLst/>
            <a:ahLst/>
            <a:cxnLst/>
            <a:rect l="l" t="t" r="r" b="b"/>
            <a:pathLst>
              <a:path w="2048510" h="1040129">
                <a:moveTo>
                  <a:pt x="2048510" y="1040129"/>
                </a:moveTo>
                <a:lnTo>
                  <a:pt x="1973111" y="1039773"/>
                </a:lnTo>
                <a:lnTo>
                  <a:pt x="1899310" y="1038703"/>
                </a:lnTo>
                <a:lnTo>
                  <a:pt x="1827094" y="1036919"/>
                </a:lnTo>
                <a:lnTo>
                  <a:pt x="1756454" y="1034422"/>
                </a:lnTo>
                <a:lnTo>
                  <a:pt x="1687378" y="1031212"/>
                </a:lnTo>
                <a:lnTo>
                  <a:pt x="1619857" y="1027288"/>
                </a:lnTo>
                <a:lnTo>
                  <a:pt x="1553880" y="1022651"/>
                </a:lnTo>
                <a:lnTo>
                  <a:pt x="1489436" y="1017301"/>
                </a:lnTo>
                <a:lnTo>
                  <a:pt x="1426515" y="1011237"/>
                </a:lnTo>
                <a:lnTo>
                  <a:pt x="1365106" y="1004460"/>
                </a:lnTo>
                <a:lnTo>
                  <a:pt x="1305199" y="996969"/>
                </a:lnTo>
                <a:lnTo>
                  <a:pt x="1246782" y="988765"/>
                </a:lnTo>
                <a:lnTo>
                  <a:pt x="1189846" y="979848"/>
                </a:lnTo>
                <a:lnTo>
                  <a:pt x="1134381" y="970217"/>
                </a:lnTo>
                <a:lnTo>
                  <a:pt x="1080374" y="959873"/>
                </a:lnTo>
                <a:lnTo>
                  <a:pt x="1027816" y="948815"/>
                </a:lnTo>
                <a:lnTo>
                  <a:pt x="976697" y="937044"/>
                </a:lnTo>
                <a:lnTo>
                  <a:pt x="927005" y="924559"/>
                </a:lnTo>
                <a:lnTo>
                  <a:pt x="878731" y="911362"/>
                </a:lnTo>
                <a:lnTo>
                  <a:pt x="831863" y="897450"/>
                </a:lnTo>
                <a:lnTo>
                  <a:pt x="786392" y="882826"/>
                </a:lnTo>
                <a:lnTo>
                  <a:pt x="742306" y="867488"/>
                </a:lnTo>
                <a:lnTo>
                  <a:pt x="699595" y="851437"/>
                </a:lnTo>
                <a:lnTo>
                  <a:pt x="658248" y="834672"/>
                </a:lnTo>
                <a:lnTo>
                  <a:pt x="618255" y="817194"/>
                </a:lnTo>
                <a:lnTo>
                  <a:pt x="579606" y="799002"/>
                </a:lnTo>
                <a:lnTo>
                  <a:pt x="542289" y="780097"/>
                </a:lnTo>
                <a:lnTo>
                  <a:pt x="506295" y="760479"/>
                </a:lnTo>
                <a:lnTo>
                  <a:pt x="471613" y="740147"/>
                </a:lnTo>
                <a:lnTo>
                  <a:pt x="438231" y="719102"/>
                </a:lnTo>
                <a:lnTo>
                  <a:pt x="406141" y="697343"/>
                </a:lnTo>
                <a:lnTo>
                  <a:pt x="375330" y="674871"/>
                </a:lnTo>
                <a:lnTo>
                  <a:pt x="317507" y="627787"/>
                </a:lnTo>
                <a:lnTo>
                  <a:pt x="264677" y="577849"/>
                </a:lnTo>
                <a:lnTo>
                  <a:pt x="216756" y="525058"/>
                </a:lnTo>
                <a:lnTo>
                  <a:pt x="173661" y="469413"/>
                </a:lnTo>
                <a:lnTo>
                  <a:pt x="135306" y="410915"/>
                </a:lnTo>
                <a:lnTo>
                  <a:pt x="101607" y="349563"/>
                </a:lnTo>
                <a:lnTo>
                  <a:pt x="72480" y="285358"/>
                </a:lnTo>
                <a:lnTo>
                  <a:pt x="47840" y="218298"/>
                </a:lnTo>
                <a:lnTo>
                  <a:pt x="27603" y="148386"/>
                </a:lnTo>
                <a:lnTo>
                  <a:pt x="11684" y="75619"/>
                </a:lnTo>
                <a:lnTo>
                  <a:pt x="5318" y="3816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3461" y="1868531"/>
            <a:ext cx="97889" cy="149713"/>
          </a:xfrm>
          <a:custGeom>
            <a:avLst/>
            <a:gdLst/>
            <a:ahLst/>
            <a:cxnLst/>
            <a:rect l="l" t="t" r="r" b="b"/>
            <a:pathLst>
              <a:path w="107950" h="165100">
                <a:moveTo>
                  <a:pt x="44450" y="0"/>
                </a:moveTo>
                <a:lnTo>
                  <a:pt x="0" y="165100"/>
                </a:lnTo>
                <a:lnTo>
                  <a:pt x="107950" y="15875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2BE1DE-216A-0274-67D2-A84234C2ED95}"/>
              </a:ext>
            </a:extLst>
          </p:cNvPr>
          <p:cNvSpPr txBox="1"/>
          <p:nvPr/>
        </p:nvSpPr>
        <p:spPr>
          <a:xfrm>
            <a:off x="4572000" y="372497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a typeface="+mn-ea"/>
              </a:rPr>
              <a:t>A</a:t>
            </a:r>
            <a:r>
              <a:rPr lang="en-US" sz="1800" b="0" i="1" dirty="0">
                <a:ea typeface="+mn-ea"/>
              </a:rPr>
              <a:t> </a:t>
            </a:r>
            <a:r>
              <a:rPr lang="en-US" sz="1800" i="1" dirty="0">
                <a:solidFill>
                  <a:srgbClr val="FF0000"/>
                </a:solidFill>
                <a:ea typeface="+mn-ea"/>
              </a:rPr>
              <a:t>lexeme</a:t>
            </a:r>
            <a:r>
              <a:rPr lang="en-US" sz="1800" b="0" i="1" dirty="0">
                <a:ea typeface="+mn-ea"/>
              </a:rPr>
              <a:t> </a:t>
            </a:r>
            <a:r>
              <a:rPr lang="en-US" sz="1800" b="0" dirty="0">
                <a:ea typeface="+mn-ea"/>
              </a:rPr>
              <a:t>is the lowest level syntactic unit of a language (e.g.,</a:t>
            </a:r>
            <a:r>
              <a:rPr lang="en-US" sz="1800" dirty="0">
                <a:ea typeface="+mn-ea"/>
              </a:rPr>
              <a:t> </a:t>
            </a:r>
            <a:r>
              <a:rPr lang="en-US" sz="1800" dirty="0">
                <a:latin typeface="Courier New" charset="0"/>
                <a:ea typeface="+mn-ea"/>
              </a:rPr>
              <a:t>*</a:t>
            </a:r>
            <a:r>
              <a:rPr lang="en-US" sz="1800" dirty="0">
                <a:ea typeface="+mn-ea"/>
              </a:rPr>
              <a:t>, </a:t>
            </a:r>
            <a:r>
              <a:rPr lang="en-US" sz="1800" dirty="0">
                <a:latin typeface="Courier New" charset="0"/>
                <a:ea typeface="+mn-ea"/>
              </a:rPr>
              <a:t>sum, begin</a:t>
            </a:r>
            <a:r>
              <a:rPr lang="en-US" sz="1800" b="0" dirty="0">
                <a:ea typeface="+mn-ea"/>
              </a:rPr>
              <a:t>)</a:t>
            </a:r>
            <a:endParaRPr lang="en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CB980-99E7-EA0A-A786-52F2C7066D32}"/>
              </a:ext>
            </a:extLst>
          </p:cNvPr>
          <p:cNvSpPr txBox="1"/>
          <p:nvPr/>
        </p:nvSpPr>
        <p:spPr>
          <a:xfrm>
            <a:off x="452690" y="5791200"/>
            <a:ext cx="2558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a typeface="+mn-ea"/>
              </a:rPr>
              <a:t>A </a:t>
            </a:r>
            <a:r>
              <a:rPr lang="en-US" i="1" dirty="0">
                <a:solidFill>
                  <a:srgbClr val="FF0000"/>
                </a:solidFill>
                <a:ea typeface="+mn-ea"/>
              </a:rPr>
              <a:t>token</a:t>
            </a:r>
            <a:r>
              <a:rPr lang="en-US" b="0" i="1" dirty="0">
                <a:ea typeface="+mn-ea"/>
              </a:rPr>
              <a:t> </a:t>
            </a:r>
            <a:r>
              <a:rPr lang="en-US" b="0" dirty="0">
                <a:ea typeface="+mn-ea"/>
              </a:rPr>
              <a:t>of  a  language is a category of lexemes</a:t>
            </a:r>
            <a:endParaRPr lang="en-T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7310" y="3417484"/>
            <a:ext cx="4975073" cy="1973906"/>
          </a:xfrm>
          <a:custGeom>
            <a:avLst/>
            <a:gdLst/>
            <a:ahLst/>
            <a:cxnLst/>
            <a:rect l="l" t="t" r="r" b="b"/>
            <a:pathLst>
              <a:path w="5486400" h="2176779">
                <a:moveTo>
                  <a:pt x="5486400" y="0"/>
                </a:moveTo>
                <a:lnTo>
                  <a:pt x="0" y="0"/>
                </a:lnTo>
                <a:lnTo>
                  <a:pt x="0" y="2176780"/>
                </a:lnTo>
                <a:lnTo>
                  <a:pt x="5486400" y="217678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7310" y="3417484"/>
            <a:ext cx="4975073" cy="1973906"/>
          </a:xfrm>
          <a:custGeom>
            <a:avLst/>
            <a:gdLst/>
            <a:ahLst/>
            <a:cxnLst/>
            <a:rect l="l" t="t" r="r" b="b"/>
            <a:pathLst>
              <a:path w="5486400" h="2176779">
                <a:moveTo>
                  <a:pt x="2743200" y="2176780"/>
                </a:moveTo>
                <a:lnTo>
                  <a:pt x="0" y="2176780"/>
                </a:lnTo>
                <a:lnTo>
                  <a:pt x="0" y="0"/>
                </a:lnTo>
                <a:lnTo>
                  <a:pt x="5486400" y="0"/>
                </a:lnTo>
                <a:lnTo>
                  <a:pt x="5486400" y="2176780"/>
                </a:lnTo>
                <a:lnTo>
                  <a:pt x="2743200" y="217678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9421" y="3319595"/>
            <a:ext cx="4975073" cy="1973906"/>
          </a:xfrm>
          <a:custGeom>
            <a:avLst/>
            <a:gdLst/>
            <a:ahLst/>
            <a:cxnLst/>
            <a:rect l="l" t="t" r="r" b="b"/>
            <a:pathLst>
              <a:path w="5486400" h="2176779">
                <a:moveTo>
                  <a:pt x="5486400" y="0"/>
                </a:moveTo>
                <a:lnTo>
                  <a:pt x="0" y="0"/>
                </a:lnTo>
                <a:lnTo>
                  <a:pt x="0" y="2176780"/>
                </a:lnTo>
                <a:lnTo>
                  <a:pt x="5486400" y="2176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09421" y="3319594"/>
            <a:ext cx="4975073" cy="1836271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16699" rIns="0" bIns="0" rtlCol="0">
            <a:spAutoFit/>
          </a:bodyPr>
          <a:lstStyle/>
          <a:p>
            <a:pPr marL="113436" marR="112285" indent="1152" algn="ctr">
              <a:lnSpc>
                <a:spcPts val="2920"/>
              </a:lnSpc>
              <a:spcBef>
                <a:spcPts val="131"/>
              </a:spcBef>
              <a:tabLst>
                <a:tab pos="1020349" algn="l"/>
                <a:tab pos="1517856" algn="l"/>
                <a:tab pos="1684843" algn="l"/>
                <a:tab pos="1969873" algn="l"/>
                <a:tab pos="2480624" algn="l"/>
                <a:tab pos="2707496" algn="l"/>
                <a:tab pos="3039743" algn="l"/>
                <a:tab pos="3516521" algn="l"/>
                <a:tab pos="3604621" algn="l"/>
                <a:tab pos="3794065" algn="l"/>
                <a:tab pos="4334758" algn="l"/>
              </a:tabLst>
            </a:pPr>
            <a:r>
              <a:rPr sz="1814" spc="86" dirty="0">
                <a:solidFill>
                  <a:srgbClr val="3B3B3B"/>
                </a:solidFill>
                <a:latin typeface="Arial"/>
                <a:cs typeface="Arial"/>
              </a:rPr>
              <a:t>Sometimes	</a:t>
            </a:r>
            <a:r>
              <a:rPr sz="1814" spc="27" dirty="0">
                <a:solidFill>
                  <a:srgbClr val="3B3B3B"/>
                </a:solidFill>
                <a:latin typeface="Arial"/>
                <a:cs typeface="Arial"/>
              </a:rPr>
              <a:t>we	</a:t>
            </a:r>
            <a:r>
              <a:rPr sz="1814" spc="77" dirty="0">
                <a:solidFill>
                  <a:srgbClr val="3B3B3B"/>
                </a:solidFill>
                <a:latin typeface="Arial"/>
                <a:cs typeface="Arial"/>
              </a:rPr>
              <a:t>will	</a:t>
            </a:r>
            <a:r>
              <a:rPr sz="1814" spc="159" dirty="0">
                <a:solidFill>
                  <a:srgbClr val="3B3B3B"/>
                </a:solidFill>
                <a:latin typeface="Arial"/>
                <a:cs typeface="Arial"/>
              </a:rPr>
              <a:t>discard	</a:t>
            </a:r>
            <a:r>
              <a:rPr sz="1814" spc="-5" dirty="0">
                <a:solidFill>
                  <a:srgbClr val="3B3B3B"/>
                </a:solidFill>
                <a:latin typeface="Arial"/>
                <a:cs typeface="Arial"/>
              </a:rPr>
              <a:t>a	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lexeme  </a:t>
            </a:r>
            <a:r>
              <a:rPr sz="1814" spc="354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spc="-9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814" spc="444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1814" spc="-36" dirty="0">
                <a:solidFill>
                  <a:srgbClr val="3B3B3B"/>
                </a:solidFill>
                <a:latin typeface="Arial"/>
                <a:cs typeface="Arial"/>
              </a:rPr>
              <a:t>h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spc="349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444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1814" spc="-36" dirty="0">
                <a:solidFill>
                  <a:srgbClr val="3B3B3B"/>
                </a:solidFill>
                <a:latin typeface="Arial"/>
                <a:cs typeface="Arial"/>
              </a:rPr>
              <a:t>h</a:t>
            </a:r>
            <a:r>
              <a:rPr sz="1814" spc="-9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814" spc="113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-23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1814" spc="199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1814" spc="408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814" spc="354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spc="91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814" spc="190" dirty="0">
                <a:solidFill>
                  <a:srgbClr val="3B3B3B"/>
                </a:solidFill>
                <a:latin typeface="Arial"/>
                <a:cs typeface="Arial"/>
              </a:rPr>
              <a:t>ng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91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814" spc="435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263" dirty="0">
                <a:solidFill>
                  <a:srgbClr val="3B3B3B"/>
                </a:solidFill>
                <a:latin typeface="Arial"/>
                <a:cs typeface="Arial"/>
              </a:rPr>
              <a:t>f</a:t>
            </a:r>
            <a:r>
              <a:rPr sz="1814" spc="526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814" spc="349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	</a:t>
            </a:r>
            <a:r>
              <a:rPr sz="1814" spc="36" dirty="0">
                <a:solidFill>
                  <a:srgbClr val="3B3B3B"/>
                </a:solidFill>
                <a:latin typeface="Arial"/>
                <a:cs typeface="Arial"/>
              </a:rPr>
              <a:t>l</a:t>
            </a:r>
            <a:r>
              <a:rPr sz="1814" spc="91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814" spc="444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spc="349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82" dirty="0">
                <a:solidFill>
                  <a:srgbClr val="3B3B3B"/>
                </a:solidFill>
                <a:latin typeface="Arial"/>
                <a:cs typeface="Arial"/>
              </a:rPr>
              <a:t>u</a:t>
            </a:r>
            <a:r>
              <a:rPr sz="1814" spc="-23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1814" spc="109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spc="481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1814">
              <a:latin typeface="Arial"/>
              <a:cs typeface="Arial"/>
            </a:endParaRPr>
          </a:p>
          <a:p>
            <a:pPr marL="149713" marR="147985" algn="ctr">
              <a:lnSpc>
                <a:spcPts val="2928"/>
              </a:lnSpc>
              <a:tabLst>
                <a:tab pos="663918" algn="l"/>
                <a:tab pos="685223" algn="l"/>
                <a:tab pos="973132" algn="l"/>
                <a:tab pos="1105571" algn="l"/>
                <a:tab pos="1423998" algn="l"/>
                <a:tab pos="2166227" algn="l"/>
                <a:tab pos="2356247" algn="l"/>
                <a:tab pos="2607880" algn="l"/>
                <a:tab pos="3143390" algn="l"/>
                <a:tab pos="3895409" algn="l"/>
                <a:tab pos="4268539" algn="l"/>
                <a:tab pos="4636487" algn="l"/>
              </a:tabLst>
            </a:pPr>
            <a:r>
              <a:rPr sz="1814" spc="-100" dirty="0">
                <a:solidFill>
                  <a:srgbClr val="3B3B3B"/>
                </a:solidFill>
                <a:latin typeface="Arial"/>
                <a:cs typeface="Arial"/>
              </a:rPr>
              <a:t>H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spc="354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spc="109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spc="394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-54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814" spc="109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91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814" spc="277" dirty="0">
                <a:solidFill>
                  <a:srgbClr val="3B3B3B"/>
                </a:solidFill>
                <a:latin typeface="Arial"/>
                <a:cs typeface="Arial"/>
              </a:rPr>
              <a:t>g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814" spc="172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814" spc="354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spc="109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-54" dirty="0">
                <a:solidFill>
                  <a:srgbClr val="3B3B3B"/>
                </a:solidFill>
                <a:latin typeface="Arial"/>
                <a:cs typeface="Arial"/>
              </a:rPr>
              <a:t>w</a:t>
            </a:r>
            <a:r>
              <a:rPr sz="1814" spc="-36" dirty="0">
                <a:solidFill>
                  <a:srgbClr val="3B3B3B"/>
                </a:solidFill>
                <a:latin typeface="Arial"/>
                <a:cs typeface="Arial"/>
              </a:rPr>
              <a:t>h</a:t>
            </a:r>
            <a:r>
              <a:rPr sz="1814" spc="91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814" spc="444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spc="-18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1814" spc="86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1814" spc="82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814" spc="113" dirty="0">
                <a:solidFill>
                  <a:srgbClr val="3B3B3B"/>
                </a:solidFill>
                <a:latin typeface="Arial"/>
                <a:cs typeface="Arial"/>
              </a:rPr>
              <a:t>ce</a:t>
            </a:r>
            <a:r>
              <a:rPr sz="1814" spc="394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-23" dirty="0">
                <a:solidFill>
                  <a:srgbClr val="3B3B3B"/>
                </a:solidFill>
                <a:latin typeface="Arial"/>
                <a:cs typeface="Arial"/>
              </a:rPr>
              <a:t>s</a:t>
            </a:r>
            <a:r>
              <a:rPr sz="1814" spc="9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814" spc="113" dirty="0">
                <a:solidFill>
                  <a:srgbClr val="3B3B3B"/>
                </a:solidFill>
                <a:latin typeface="Arial"/>
                <a:cs typeface="Arial"/>
              </a:rPr>
              <a:t>ce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95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814" spc="435" dirty="0">
                <a:solidFill>
                  <a:srgbClr val="3B3B3B"/>
                </a:solidFill>
                <a:latin typeface="Arial"/>
                <a:cs typeface="Arial"/>
              </a:rPr>
              <a:t>t  </a:t>
            </a:r>
            <a:r>
              <a:rPr sz="1814" spc="-18" dirty="0">
                <a:solidFill>
                  <a:srgbClr val="3B3B3B"/>
                </a:solidFill>
                <a:latin typeface="Arial"/>
                <a:cs typeface="Arial"/>
              </a:rPr>
              <a:t>has	</a:t>
            </a:r>
            <a:r>
              <a:rPr sz="1814" spc="141" dirty="0">
                <a:solidFill>
                  <a:srgbClr val="3B3B3B"/>
                </a:solidFill>
                <a:latin typeface="Arial"/>
                <a:cs typeface="Arial"/>
              </a:rPr>
              <a:t>no		</a:t>
            </a:r>
            <a:r>
              <a:rPr sz="1814" spc="159" dirty="0">
                <a:solidFill>
                  <a:srgbClr val="3B3B3B"/>
                </a:solidFill>
                <a:latin typeface="Arial"/>
                <a:cs typeface="Arial"/>
              </a:rPr>
              <a:t>bearing	</a:t>
            </a:r>
            <a:r>
              <a:rPr sz="1814" spc="145" dirty="0">
                <a:solidFill>
                  <a:srgbClr val="3B3B3B"/>
                </a:solidFill>
                <a:latin typeface="Arial"/>
                <a:cs typeface="Arial"/>
              </a:rPr>
              <a:t>on	</a:t>
            </a:r>
            <a:r>
              <a:rPr sz="1814" spc="168" dirty="0">
                <a:solidFill>
                  <a:srgbClr val="3B3B3B"/>
                </a:solidFill>
                <a:latin typeface="Arial"/>
                <a:cs typeface="Arial"/>
              </a:rPr>
              <a:t>the	</a:t>
            </a:r>
            <a:r>
              <a:rPr sz="1814" spc="100" dirty="0">
                <a:solidFill>
                  <a:srgbClr val="3B3B3B"/>
                </a:solidFill>
                <a:latin typeface="Arial"/>
                <a:cs typeface="Arial"/>
              </a:rPr>
              <a:t>meaning	</a:t>
            </a:r>
            <a:r>
              <a:rPr sz="1814" spc="394" dirty="0">
                <a:solidFill>
                  <a:srgbClr val="3B3B3B"/>
                </a:solidFill>
                <a:latin typeface="Arial"/>
                <a:cs typeface="Arial"/>
              </a:rPr>
              <a:t>of  </a:t>
            </a:r>
            <a:r>
              <a:rPr sz="1814" spc="168" dirty="0">
                <a:solidFill>
                  <a:srgbClr val="3B3B3B"/>
                </a:solidFill>
                <a:latin typeface="Arial"/>
                <a:cs typeface="Arial"/>
              </a:rPr>
              <a:t>the		</a:t>
            </a:r>
            <a:r>
              <a:rPr sz="1814" spc="227" dirty="0">
                <a:solidFill>
                  <a:srgbClr val="3B3B3B"/>
                </a:solidFill>
                <a:latin typeface="Arial"/>
                <a:cs typeface="Arial"/>
              </a:rPr>
              <a:t>program.</a:t>
            </a:r>
            <a:endParaRPr sz="181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8688" y="2011334"/>
            <a:ext cx="620732" cy="2295213"/>
          </a:xfrm>
          <a:custGeom>
            <a:avLst/>
            <a:gdLst/>
            <a:ahLst/>
            <a:cxnLst/>
            <a:rect l="l" t="t" r="r" b="b"/>
            <a:pathLst>
              <a:path w="684529" h="2531110">
                <a:moveTo>
                  <a:pt x="684530" y="2531110"/>
                </a:moveTo>
                <a:lnTo>
                  <a:pt x="638869" y="2528202"/>
                </a:lnTo>
                <a:lnTo>
                  <a:pt x="594872" y="2519481"/>
                </a:lnTo>
                <a:lnTo>
                  <a:pt x="552528" y="2504945"/>
                </a:lnTo>
                <a:lnTo>
                  <a:pt x="511828" y="2484594"/>
                </a:lnTo>
                <a:lnTo>
                  <a:pt x="472762" y="2458428"/>
                </a:lnTo>
                <a:lnTo>
                  <a:pt x="435322" y="2426446"/>
                </a:lnTo>
                <a:lnTo>
                  <a:pt x="399496" y="2388648"/>
                </a:lnTo>
                <a:lnTo>
                  <a:pt x="365277" y="2345034"/>
                </a:lnTo>
                <a:lnTo>
                  <a:pt x="332654" y="2295604"/>
                </a:lnTo>
                <a:lnTo>
                  <a:pt x="301618" y="2240357"/>
                </a:lnTo>
                <a:lnTo>
                  <a:pt x="272160" y="2179293"/>
                </a:lnTo>
                <a:lnTo>
                  <a:pt x="244269" y="2112412"/>
                </a:lnTo>
                <a:lnTo>
                  <a:pt x="217937" y="2039713"/>
                </a:lnTo>
                <a:lnTo>
                  <a:pt x="205352" y="2001182"/>
                </a:lnTo>
                <a:lnTo>
                  <a:pt x="193154" y="1961197"/>
                </a:lnTo>
                <a:lnTo>
                  <a:pt x="181340" y="1919756"/>
                </a:lnTo>
                <a:lnTo>
                  <a:pt x="169910" y="1876862"/>
                </a:lnTo>
                <a:lnTo>
                  <a:pt x="158862" y="1832512"/>
                </a:lnTo>
                <a:lnTo>
                  <a:pt x="148196" y="1786708"/>
                </a:lnTo>
                <a:lnTo>
                  <a:pt x="137910" y="1739449"/>
                </a:lnTo>
                <a:lnTo>
                  <a:pt x="128003" y="1690736"/>
                </a:lnTo>
                <a:lnTo>
                  <a:pt x="118473" y="1640567"/>
                </a:lnTo>
                <a:lnTo>
                  <a:pt x="109320" y="1588944"/>
                </a:lnTo>
                <a:lnTo>
                  <a:pt x="100543" y="1535866"/>
                </a:lnTo>
                <a:lnTo>
                  <a:pt x="92139" y="1481334"/>
                </a:lnTo>
                <a:lnTo>
                  <a:pt x="84109" y="1425346"/>
                </a:lnTo>
                <a:lnTo>
                  <a:pt x="76450" y="1367903"/>
                </a:lnTo>
                <a:lnTo>
                  <a:pt x="69162" y="1309005"/>
                </a:lnTo>
                <a:lnTo>
                  <a:pt x="62244" y="1248653"/>
                </a:lnTo>
                <a:lnTo>
                  <a:pt x="55693" y="1186845"/>
                </a:lnTo>
                <a:lnTo>
                  <a:pt x="49510" y="1123582"/>
                </a:lnTo>
                <a:lnTo>
                  <a:pt x="43693" y="1058864"/>
                </a:lnTo>
                <a:lnTo>
                  <a:pt x="38240" y="992690"/>
                </a:lnTo>
                <a:lnTo>
                  <a:pt x="33151" y="925062"/>
                </a:lnTo>
                <a:lnTo>
                  <a:pt x="28424" y="855978"/>
                </a:lnTo>
                <a:lnTo>
                  <a:pt x="24058" y="785439"/>
                </a:lnTo>
                <a:lnTo>
                  <a:pt x="20052" y="713445"/>
                </a:lnTo>
                <a:lnTo>
                  <a:pt x="16405" y="639995"/>
                </a:lnTo>
                <a:lnTo>
                  <a:pt x="13115" y="565090"/>
                </a:lnTo>
                <a:lnTo>
                  <a:pt x="10182" y="488729"/>
                </a:lnTo>
                <a:lnTo>
                  <a:pt x="7604" y="410913"/>
                </a:lnTo>
                <a:lnTo>
                  <a:pt x="5380" y="331642"/>
                </a:lnTo>
                <a:lnTo>
                  <a:pt x="3508" y="250915"/>
                </a:lnTo>
                <a:lnTo>
                  <a:pt x="1989" y="168732"/>
                </a:lnTo>
                <a:lnTo>
                  <a:pt x="819" y="8509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9168" y="186853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53339" y="0"/>
                </a:moveTo>
                <a:lnTo>
                  <a:pt x="0" y="162560"/>
                </a:lnTo>
                <a:lnTo>
                  <a:pt x="107950" y="161289"/>
                </a:lnTo>
                <a:lnTo>
                  <a:pt x="53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653" y="3734184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1287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653" y="3734184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1287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653" y="3734184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1287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Aspects of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Arial" charset="0"/>
                <a:ea typeface="MS PGothic" charset="0"/>
              </a:rPr>
              <a:t>Primitive constructs 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Programming language</a:t>
            </a:r>
            <a:r>
              <a:rPr lang="en-US" b="0" dirty="0">
                <a:latin typeface="Arial" charset="0"/>
                <a:cs typeface="Arial" charset="0"/>
              </a:rPr>
              <a:t>: numbers, strings, simple operators 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English </a:t>
            </a:r>
            <a:r>
              <a:rPr lang="en-US" b="0" dirty="0">
                <a:latin typeface="Arial" charset="0"/>
                <a:cs typeface="Arial" charset="0"/>
              </a:rPr>
              <a:t>: words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ea typeface="MS PGothic" charset="0"/>
              </a:rPr>
              <a:t>Syntax</a:t>
            </a:r>
            <a:r>
              <a:rPr lang="en-US" b="0" dirty="0">
                <a:latin typeface="Arial" charset="0"/>
                <a:ea typeface="MS PGothic" charset="0"/>
              </a:rPr>
              <a:t>– which strings of characters and symbols are well‐formed 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Programming language</a:t>
            </a:r>
            <a:r>
              <a:rPr lang="en-US" b="0" i="1" dirty="0">
                <a:latin typeface="Arial" charset="0"/>
                <a:cs typeface="Arial" charset="0"/>
              </a:rPr>
              <a:t>:</a:t>
            </a:r>
            <a:r>
              <a:rPr lang="en-US" b="0" dirty="0">
                <a:latin typeface="Arial" charset="0"/>
                <a:cs typeface="Arial" charset="0"/>
              </a:rPr>
              <a:t> 3.2 + 3.2 is a valid C expression 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English</a:t>
            </a:r>
            <a:r>
              <a:rPr lang="en-US" b="0" i="1" dirty="0">
                <a:latin typeface="Arial" charset="0"/>
                <a:cs typeface="Arial" charset="0"/>
              </a:rPr>
              <a:t>:</a:t>
            </a:r>
            <a:r>
              <a:rPr lang="en-US" b="0" dirty="0">
                <a:latin typeface="Arial" charset="0"/>
                <a:cs typeface="Arial" charset="0"/>
              </a:rPr>
              <a:t> “cat dog boy” is not syntactically valid, as not in form of acceptable sentence </a:t>
            </a:r>
          </a:p>
          <a:p>
            <a:endParaRPr lang="en-US" b="0" dirty="0">
              <a:latin typeface="Arial" charset="0"/>
              <a:ea typeface="MS PGothic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AD06060-91C0-FF42-A53B-715DD2F44D7A}" type="slidenum">
              <a:rPr lang="tr-TR" sz="1400">
                <a:cs typeface="Arial" charset="0"/>
              </a:rPr>
              <a:pPr/>
              <a:t>4</a:t>
            </a:fld>
            <a:endParaRPr lang="tr-TR" sz="1400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6467475"/>
            <a:ext cx="397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Grimson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, J.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Guttag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and C.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Terman</a:t>
            </a:r>
            <a:endParaRPr lang="en-US" dirty="0">
              <a:solidFill>
                <a:schemeClr val="bg1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653" y="3734184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1287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653" y="3734184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1287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653" y="3734184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1287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653" y="3734184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1287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7536" y="3734184"/>
            <a:ext cx="165835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69098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T_IntConst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7536" y="4356069"/>
            <a:ext cx="1658358" cy="43259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algn="ctr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137</a:t>
            </a:r>
            <a:endParaRPr sz="199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440" y="201866"/>
            <a:ext cx="5982180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22" dirty="0"/>
              <a:t>Scanning </a:t>
            </a:r>
            <a:r>
              <a:rPr sz="3990" spc="426" dirty="0"/>
              <a:t>a </a:t>
            </a:r>
            <a:r>
              <a:rPr sz="3990" spc="416" dirty="0"/>
              <a:t>Source</a:t>
            </a:r>
            <a:r>
              <a:rPr sz="3990" spc="299" dirty="0"/>
              <a:t> </a:t>
            </a:r>
            <a:r>
              <a:rPr sz="3990" spc="345" dirty="0"/>
              <a:t>File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7787372" y="1492573"/>
            <a:ext cx="180231" cy="32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+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9904" y="1453942"/>
            <a:ext cx="414589" cy="41458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7295" y="1453942"/>
          <a:ext cx="8706369" cy="41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4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14589"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3020"/>
                        </a:lnSpc>
                      </a:pPr>
                      <a:r>
                        <a:rPr sz="2400" b="1" spc="-5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3020"/>
                        </a:lnSpc>
                      </a:pPr>
                      <a:r>
                        <a:rPr sz="2400" b="1" dirty="0">
                          <a:solidFill>
                            <a:srgbClr val="3B3B3B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590" y="3734184"/>
            <a:ext cx="124376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89252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T_While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653" y="3734184"/>
            <a:ext cx="414589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131287">
              <a:spcBef>
                <a:spcPts val="979"/>
              </a:spcBef>
            </a:pPr>
            <a:r>
              <a:rPr sz="1995" b="1" dirty="0">
                <a:solidFill>
                  <a:srgbClr val="3B3B3B"/>
                </a:solidFill>
                <a:latin typeface="Courier New"/>
                <a:cs typeface="Courier New"/>
              </a:rPr>
              <a:t>(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7536" y="3734184"/>
            <a:ext cx="1658358" cy="432599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marL="69098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T_IntConst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7536" y="4356069"/>
            <a:ext cx="1658358" cy="432599"/>
          </a:xfrm>
          <a:prstGeom prst="rect">
            <a:avLst/>
          </a:prstGeom>
          <a:solidFill>
            <a:srgbClr val="FFD21F"/>
          </a:solidFill>
          <a:ln w="3175">
            <a:solidFill>
              <a:srgbClr val="000000"/>
            </a:solidFill>
          </a:ln>
        </p:spPr>
        <p:txBody>
          <a:bodyPr vert="horz" wrap="square" lIns="0" tIns="124377" rIns="0" bIns="0" rtlCol="0">
            <a:spAutoFit/>
          </a:bodyPr>
          <a:lstStyle/>
          <a:p>
            <a:pPr algn="ctr">
              <a:spcBef>
                <a:spcPts val="979"/>
              </a:spcBef>
            </a:pPr>
            <a:r>
              <a:rPr sz="1995" b="1" spc="-5" dirty="0">
                <a:solidFill>
                  <a:srgbClr val="3B3B3B"/>
                </a:solidFill>
                <a:latin typeface="Courier New"/>
                <a:cs typeface="Courier New"/>
              </a:rPr>
              <a:t>137</a:t>
            </a:r>
            <a:endParaRPr sz="1995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80257" y="3002894"/>
            <a:ext cx="3316715" cy="2352795"/>
          </a:xfrm>
          <a:custGeom>
            <a:avLst/>
            <a:gdLst/>
            <a:ahLst/>
            <a:cxnLst/>
            <a:rect l="l" t="t" r="r" b="b"/>
            <a:pathLst>
              <a:path w="3657600" h="2594610">
                <a:moveTo>
                  <a:pt x="3657600" y="0"/>
                </a:moveTo>
                <a:lnTo>
                  <a:pt x="0" y="0"/>
                </a:lnTo>
                <a:lnTo>
                  <a:pt x="0" y="2594610"/>
                </a:lnTo>
                <a:lnTo>
                  <a:pt x="3657600" y="259461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80257" y="3002894"/>
            <a:ext cx="3316715" cy="2352795"/>
          </a:xfrm>
          <a:custGeom>
            <a:avLst/>
            <a:gdLst/>
            <a:ahLst/>
            <a:cxnLst/>
            <a:rect l="l" t="t" r="r" b="b"/>
            <a:pathLst>
              <a:path w="3657600" h="2594610">
                <a:moveTo>
                  <a:pt x="1828800" y="2594610"/>
                </a:moveTo>
                <a:lnTo>
                  <a:pt x="0" y="2594610"/>
                </a:lnTo>
                <a:lnTo>
                  <a:pt x="0" y="0"/>
                </a:lnTo>
                <a:lnTo>
                  <a:pt x="3657600" y="0"/>
                </a:lnTo>
                <a:lnTo>
                  <a:pt x="3657600" y="2594610"/>
                </a:lnTo>
                <a:lnTo>
                  <a:pt x="1828800" y="2594610"/>
                </a:lnTo>
                <a:close/>
              </a:path>
            </a:pathLst>
          </a:custGeom>
          <a:ln w="3665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2368" y="2905005"/>
            <a:ext cx="3316715" cy="2352795"/>
          </a:xfrm>
          <a:custGeom>
            <a:avLst/>
            <a:gdLst/>
            <a:ahLst/>
            <a:cxnLst/>
            <a:rect l="l" t="t" r="r" b="b"/>
            <a:pathLst>
              <a:path w="3657600" h="2594610">
                <a:moveTo>
                  <a:pt x="3657600" y="0"/>
                </a:moveTo>
                <a:lnTo>
                  <a:pt x="0" y="0"/>
                </a:lnTo>
                <a:lnTo>
                  <a:pt x="0" y="2594610"/>
                </a:lnTo>
                <a:lnTo>
                  <a:pt x="3657600" y="2594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82368" y="2905006"/>
            <a:ext cx="3316715" cy="2206104"/>
          </a:xfrm>
          <a:prstGeom prst="rect">
            <a:avLst/>
          </a:prstGeom>
          <a:ln w="36659">
            <a:solidFill>
              <a:srgbClr val="000000"/>
            </a:solidFill>
          </a:ln>
        </p:spPr>
        <p:txBody>
          <a:bodyPr vert="horz" wrap="square" lIns="0" tIns="82918" rIns="0" bIns="0" rtlCol="0">
            <a:spAutoFit/>
          </a:bodyPr>
          <a:lstStyle/>
          <a:p>
            <a:pPr algn="ctr">
              <a:spcBef>
                <a:spcPts val="653"/>
              </a:spcBef>
              <a:tabLst>
                <a:tab pos="770444" algn="l"/>
                <a:tab pos="1707300" algn="l"/>
                <a:tab pos="2258358" algn="l"/>
              </a:tabLst>
            </a:pPr>
            <a:r>
              <a:rPr sz="1814" spc="36" dirty="0">
                <a:solidFill>
                  <a:srgbClr val="3B3B3B"/>
                </a:solidFill>
                <a:latin typeface="Arial"/>
                <a:cs typeface="Arial"/>
              </a:rPr>
              <a:t>Some	</a:t>
            </a:r>
            <a:r>
              <a:rPr sz="1814" spc="141" dirty="0">
                <a:solidFill>
                  <a:srgbClr val="3B3B3B"/>
                </a:solidFill>
                <a:latin typeface="Arial"/>
                <a:cs typeface="Arial"/>
              </a:rPr>
              <a:t>tokens	</a:t>
            </a:r>
            <a:r>
              <a:rPr sz="1814" spc="77" dirty="0">
                <a:solidFill>
                  <a:srgbClr val="3B3B3B"/>
                </a:solidFill>
                <a:latin typeface="Arial"/>
                <a:cs typeface="Arial"/>
              </a:rPr>
              <a:t>can	</a:t>
            </a:r>
            <a:r>
              <a:rPr sz="1814" spc="59" dirty="0">
                <a:solidFill>
                  <a:srgbClr val="3B3B3B"/>
                </a:solidFill>
                <a:latin typeface="Arial"/>
                <a:cs typeface="Arial"/>
              </a:rPr>
              <a:t>have</a:t>
            </a:r>
            <a:endParaRPr sz="1814">
              <a:latin typeface="Arial"/>
              <a:cs typeface="Arial"/>
            </a:endParaRPr>
          </a:p>
          <a:p>
            <a:pPr marL="129559" marR="127256" indent="1152" algn="ctr">
              <a:lnSpc>
                <a:spcPct val="134900"/>
              </a:lnSpc>
              <a:spcBef>
                <a:spcPts val="9"/>
              </a:spcBef>
              <a:tabLst>
                <a:tab pos="664494" algn="l"/>
                <a:tab pos="924764" algn="l"/>
                <a:tab pos="1635899" algn="l"/>
                <a:tab pos="1679085" algn="l"/>
                <a:tab pos="1763731" algn="l"/>
                <a:tab pos="2277936" algn="l"/>
                <a:tab pos="2471987" algn="l"/>
                <a:tab pos="2494444" algn="l"/>
                <a:tab pos="2721892" algn="l"/>
              </a:tabLst>
            </a:pPr>
            <a:r>
              <a:rPr sz="1814" b="1" spc="236" dirty="0">
                <a:solidFill>
                  <a:srgbClr val="0000FF"/>
                </a:solidFill>
                <a:latin typeface="Arial"/>
                <a:cs typeface="Arial"/>
              </a:rPr>
              <a:t>attributes	</a:t>
            </a:r>
            <a:r>
              <a:rPr sz="1814" spc="208" dirty="0">
                <a:solidFill>
                  <a:srgbClr val="3B3B3B"/>
                </a:solidFill>
                <a:latin typeface="Arial"/>
                <a:cs typeface="Arial"/>
              </a:rPr>
              <a:t>that	store  </a:t>
            </a:r>
            <a:r>
              <a:rPr sz="1814" spc="103" dirty="0">
                <a:solidFill>
                  <a:srgbClr val="3B3B3B"/>
                </a:solidFill>
                <a:latin typeface="Arial"/>
                <a:cs typeface="Arial"/>
              </a:rPr>
              <a:t>e</a:t>
            </a:r>
            <a:r>
              <a:rPr sz="1814" spc="150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r>
              <a:rPr sz="1814" spc="354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1814" spc="431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spc="-5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sz="1814" spc="91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814" spc="494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814" spc="236" dirty="0">
                <a:solidFill>
                  <a:srgbClr val="3B3B3B"/>
                </a:solidFill>
                <a:latin typeface="Arial"/>
                <a:cs typeface="Arial"/>
              </a:rPr>
              <a:t>f</a:t>
            </a:r>
            <a:r>
              <a:rPr sz="1814" spc="172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814" spc="354" dirty="0">
                <a:solidFill>
                  <a:srgbClr val="3B3B3B"/>
                </a:solidFill>
                <a:latin typeface="Arial"/>
                <a:cs typeface="Arial"/>
              </a:rPr>
              <a:t>r</a:t>
            </a:r>
            <a:r>
              <a:rPr sz="1814" spc="9" dirty="0">
                <a:solidFill>
                  <a:srgbClr val="3B3B3B"/>
                </a:solidFill>
                <a:latin typeface="Arial"/>
                <a:cs typeface="Arial"/>
              </a:rPr>
              <a:t>ma</a:t>
            </a:r>
            <a:r>
              <a:rPr sz="1814" spc="295" dirty="0">
                <a:solidFill>
                  <a:srgbClr val="3B3B3B"/>
                </a:solidFill>
                <a:latin typeface="Arial"/>
                <a:cs typeface="Arial"/>
              </a:rPr>
              <a:t>t</a:t>
            </a:r>
            <a:r>
              <a:rPr sz="1814" spc="230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814" spc="172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814" spc="113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814" dirty="0">
                <a:solidFill>
                  <a:srgbClr val="3B3B3B"/>
                </a:solidFill>
                <a:latin typeface="Arial"/>
                <a:cs typeface="Arial"/>
              </a:rPr>
              <a:t>		</a:t>
            </a:r>
            <a:r>
              <a:rPr sz="1814" spc="-9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814" spc="172" dirty="0">
                <a:solidFill>
                  <a:srgbClr val="3B3B3B"/>
                </a:solidFill>
                <a:latin typeface="Arial"/>
                <a:cs typeface="Arial"/>
              </a:rPr>
              <a:t>b</a:t>
            </a:r>
            <a:r>
              <a:rPr sz="1814" spc="177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814" spc="82" dirty="0">
                <a:solidFill>
                  <a:srgbClr val="3B3B3B"/>
                </a:solidFill>
                <a:latin typeface="Arial"/>
                <a:cs typeface="Arial"/>
              </a:rPr>
              <a:t>u</a:t>
            </a:r>
            <a:r>
              <a:rPr sz="1814" spc="435" dirty="0">
                <a:solidFill>
                  <a:srgbClr val="3B3B3B"/>
                </a:solidFill>
                <a:latin typeface="Arial"/>
                <a:cs typeface="Arial"/>
              </a:rPr>
              <a:t>t  </a:t>
            </a:r>
            <a:r>
              <a:rPr sz="1814" spc="168" dirty="0">
                <a:solidFill>
                  <a:srgbClr val="3B3B3B"/>
                </a:solidFill>
                <a:latin typeface="Arial"/>
                <a:cs typeface="Arial"/>
              </a:rPr>
              <a:t>the	</a:t>
            </a:r>
            <a:r>
              <a:rPr sz="1814" spc="227" dirty="0">
                <a:solidFill>
                  <a:srgbClr val="3B3B3B"/>
                </a:solidFill>
                <a:latin typeface="Arial"/>
                <a:cs typeface="Arial"/>
              </a:rPr>
              <a:t>token.			</a:t>
            </a:r>
            <a:r>
              <a:rPr sz="1814" spc="118" dirty="0">
                <a:solidFill>
                  <a:srgbClr val="3B3B3B"/>
                </a:solidFill>
                <a:latin typeface="Arial"/>
                <a:cs typeface="Arial"/>
              </a:rPr>
              <a:t>Here	</a:t>
            </a:r>
            <a:r>
              <a:rPr sz="1814" spc="27" dirty="0">
                <a:solidFill>
                  <a:srgbClr val="3B3B3B"/>
                </a:solidFill>
                <a:latin typeface="Arial"/>
                <a:cs typeface="Arial"/>
              </a:rPr>
              <a:t>we  </a:t>
            </a:r>
            <a:r>
              <a:rPr sz="1814" spc="208" dirty="0">
                <a:solidFill>
                  <a:srgbClr val="3B3B3B"/>
                </a:solidFill>
                <a:latin typeface="Arial"/>
                <a:cs typeface="Arial"/>
              </a:rPr>
              <a:t>store	</a:t>
            </a:r>
            <a:r>
              <a:rPr sz="1814" spc="18" dirty="0">
                <a:solidFill>
                  <a:srgbClr val="3B3B3B"/>
                </a:solidFill>
                <a:latin typeface="Arial"/>
                <a:cs typeface="Arial"/>
              </a:rPr>
              <a:t>which		</a:t>
            </a:r>
            <a:r>
              <a:rPr sz="1814" spc="208" dirty="0">
                <a:solidFill>
                  <a:srgbClr val="3B3B3B"/>
                </a:solidFill>
                <a:latin typeface="Arial"/>
                <a:cs typeface="Arial"/>
              </a:rPr>
              <a:t>integer	</a:t>
            </a:r>
            <a:r>
              <a:rPr sz="1814" spc="36" dirty="0">
                <a:solidFill>
                  <a:srgbClr val="3B3B3B"/>
                </a:solidFill>
                <a:latin typeface="Arial"/>
                <a:cs typeface="Arial"/>
              </a:rPr>
              <a:t>is  </a:t>
            </a:r>
            <a:r>
              <a:rPr sz="1814" spc="213" dirty="0">
                <a:solidFill>
                  <a:srgbClr val="3B3B3B"/>
                </a:solidFill>
                <a:latin typeface="Arial"/>
                <a:cs typeface="Arial"/>
              </a:rPr>
              <a:t>represented.</a:t>
            </a:r>
            <a:endParaRPr sz="1814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89849" y="4080827"/>
            <a:ext cx="892519" cy="576970"/>
          </a:xfrm>
          <a:custGeom>
            <a:avLst/>
            <a:gdLst/>
            <a:ahLst/>
            <a:cxnLst/>
            <a:rect l="l" t="t" r="r" b="b"/>
            <a:pathLst>
              <a:path w="984250" h="636270">
                <a:moveTo>
                  <a:pt x="984250" y="0"/>
                </a:moveTo>
                <a:lnTo>
                  <a:pt x="927025" y="853"/>
                </a:lnTo>
                <a:lnTo>
                  <a:pt x="873865" y="3365"/>
                </a:lnTo>
                <a:lnTo>
                  <a:pt x="824595" y="7463"/>
                </a:lnTo>
                <a:lnTo>
                  <a:pt x="779041" y="13073"/>
                </a:lnTo>
                <a:lnTo>
                  <a:pt x="737027" y="20121"/>
                </a:lnTo>
                <a:lnTo>
                  <a:pt x="698380" y="28535"/>
                </a:lnTo>
                <a:lnTo>
                  <a:pt x="630487" y="49166"/>
                </a:lnTo>
                <a:lnTo>
                  <a:pt x="573965" y="74380"/>
                </a:lnTo>
                <a:lnTo>
                  <a:pt x="527419" y="103591"/>
                </a:lnTo>
                <a:lnTo>
                  <a:pt x="489451" y="136212"/>
                </a:lnTo>
                <a:lnTo>
                  <a:pt x="458666" y="171658"/>
                </a:lnTo>
                <a:lnTo>
                  <a:pt x="433668" y="209343"/>
                </a:lnTo>
                <a:lnTo>
                  <a:pt x="413060" y="248680"/>
                </a:lnTo>
                <a:lnTo>
                  <a:pt x="395446" y="289083"/>
                </a:lnTo>
                <a:lnTo>
                  <a:pt x="379430" y="329967"/>
                </a:lnTo>
                <a:lnTo>
                  <a:pt x="371585" y="350405"/>
                </a:lnTo>
                <a:lnTo>
                  <a:pt x="363616" y="370744"/>
                </a:lnTo>
                <a:lnTo>
                  <a:pt x="346607" y="410830"/>
                </a:lnTo>
                <a:lnTo>
                  <a:pt x="327008" y="449637"/>
                </a:lnTo>
                <a:lnTo>
                  <a:pt x="303423" y="486580"/>
                </a:lnTo>
                <a:lnTo>
                  <a:pt x="274454" y="521073"/>
                </a:lnTo>
                <a:lnTo>
                  <a:pt x="238706" y="552530"/>
                </a:lnTo>
                <a:lnTo>
                  <a:pt x="194783" y="580364"/>
                </a:lnTo>
                <a:lnTo>
                  <a:pt x="141288" y="603989"/>
                </a:lnTo>
                <a:lnTo>
                  <a:pt x="76826" y="622820"/>
                </a:lnTo>
                <a:lnTo>
                  <a:pt x="40045" y="630254"/>
                </a:lnTo>
                <a:lnTo>
                  <a:pt x="0" y="636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45894" y="4609428"/>
            <a:ext cx="149713" cy="96738"/>
          </a:xfrm>
          <a:custGeom>
            <a:avLst/>
            <a:gdLst/>
            <a:ahLst/>
            <a:cxnLst/>
            <a:rect l="l" t="t" r="r" b="b"/>
            <a:pathLst>
              <a:path w="165100" h="106679">
                <a:moveTo>
                  <a:pt x="158750" y="0"/>
                </a:moveTo>
                <a:lnTo>
                  <a:pt x="0" y="63500"/>
                </a:lnTo>
                <a:lnTo>
                  <a:pt x="165100" y="106680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751" y="201866"/>
            <a:ext cx="6385829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94" dirty="0"/>
              <a:t>Goals </a:t>
            </a:r>
            <a:r>
              <a:rPr sz="3990" spc="272" dirty="0"/>
              <a:t>of </a:t>
            </a:r>
            <a:r>
              <a:rPr sz="3990" spc="354" dirty="0"/>
              <a:t>Lexical</a:t>
            </a:r>
            <a:r>
              <a:rPr sz="3990" spc="431" dirty="0"/>
              <a:t> </a:t>
            </a:r>
            <a:r>
              <a:rPr sz="3990" spc="299" dirty="0"/>
              <a:t>Analysis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27449" y="1680814"/>
            <a:ext cx="131287" cy="175610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043" spc="218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052" y="1573712"/>
            <a:ext cx="7500613" cy="775191"/>
          </a:xfrm>
          <a:prstGeom prst="rect">
            <a:avLst/>
          </a:prstGeom>
        </p:spPr>
        <p:txBody>
          <a:bodyPr vert="horz" wrap="square" lIns="0" tIns="31094" rIns="0" bIns="0" rtlCol="0">
            <a:spAutoFit/>
          </a:bodyPr>
          <a:lstStyle/>
          <a:p>
            <a:pPr marL="11516" marR="4607">
              <a:lnSpc>
                <a:spcPts val="2856"/>
              </a:lnSpc>
              <a:spcBef>
                <a:spcPts val="245"/>
              </a:spcBef>
            </a:pPr>
            <a:r>
              <a:rPr sz="2448" spc="218" dirty="0">
                <a:solidFill>
                  <a:srgbClr val="3B3B3B"/>
                </a:solidFill>
                <a:latin typeface="Cambria"/>
                <a:cs typeface="Cambria"/>
              </a:rPr>
              <a:t>Convert </a:t>
            </a:r>
            <a:r>
              <a:rPr sz="2448" spc="185" dirty="0">
                <a:solidFill>
                  <a:srgbClr val="3B3B3B"/>
                </a:solidFill>
                <a:latin typeface="Cambria"/>
                <a:cs typeface="Cambria"/>
              </a:rPr>
              <a:t>from physical </a:t>
            </a:r>
            <a:r>
              <a:rPr sz="2448" spc="177" dirty="0">
                <a:solidFill>
                  <a:srgbClr val="3B3B3B"/>
                </a:solidFill>
                <a:latin typeface="Cambria"/>
                <a:cs typeface="Cambria"/>
              </a:rPr>
              <a:t>description </a:t>
            </a:r>
            <a:r>
              <a:rPr sz="2448" spc="159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448" spc="258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448" spc="218" dirty="0">
                <a:solidFill>
                  <a:srgbClr val="3B3B3B"/>
                </a:solidFill>
                <a:latin typeface="Cambria"/>
                <a:cs typeface="Cambria"/>
              </a:rPr>
              <a:t>program  </a:t>
            </a:r>
            <a:r>
              <a:rPr sz="2448" spc="150" dirty="0">
                <a:solidFill>
                  <a:srgbClr val="3B3B3B"/>
                </a:solidFill>
                <a:latin typeface="Cambria"/>
                <a:cs typeface="Cambria"/>
              </a:rPr>
              <a:t>into </a:t>
            </a:r>
            <a:r>
              <a:rPr sz="2448" spc="227" dirty="0">
                <a:solidFill>
                  <a:srgbClr val="3B3B3B"/>
                </a:solidFill>
                <a:latin typeface="Cambria"/>
                <a:cs typeface="Cambria"/>
              </a:rPr>
              <a:t>sequence </a:t>
            </a:r>
            <a:r>
              <a:rPr sz="2448" spc="159" dirty="0">
                <a:solidFill>
                  <a:srgbClr val="3B3B3B"/>
                </a:solidFill>
                <a:latin typeface="Cambria"/>
                <a:cs typeface="Cambria"/>
              </a:rPr>
              <a:t>of of</a:t>
            </a:r>
            <a:r>
              <a:rPr sz="2448" spc="40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448" b="1" spc="254" dirty="0">
                <a:solidFill>
                  <a:srgbClr val="0000FF"/>
                </a:solidFill>
                <a:latin typeface="Trebuchet MS"/>
                <a:cs typeface="Trebuchet MS"/>
              </a:rPr>
              <a:t>tokens</a:t>
            </a:r>
            <a:r>
              <a:rPr sz="2448" spc="254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448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819" y="2530722"/>
            <a:ext cx="117466" cy="154707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07" spc="19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449" y="3282742"/>
            <a:ext cx="131287" cy="175610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043" spc="218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052" y="2437440"/>
            <a:ext cx="7728638" cy="1138492"/>
          </a:xfrm>
          <a:prstGeom prst="rect">
            <a:avLst/>
          </a:prstGeom>
        </p:spPr>
        <p:txBody>
          <a:bodyPr vert="horz" wrap="square" lIns="0" tIns="30518" rIns="0" bIns="0" rtlCol="0">
            <a:spAutoFit/>
          </a:bodyPr>
          <a:lstStyle/>
          <a:p>
            <a:pPr marL="339733" marR="4607">
              <a:lnSpc>
                <a:spcPts val="2476"/>
              </a:lnSpc>
              <a:spcBef>
                <a:spcPts val="240"/>
              </a:spcBef>
            </a:pPr>
            <a:r>
              <a:rPr sz="2131" spc="249" dirty="0">
                <a:solidFill>
                  <a:srgbClr val="3B3B3B"/>
                </a:solidFill>
                <a:latin typeface="Cambria"/>
                <a:cs typeface="Cambria"/>
              </a:rPr>
              <a:t>Each </a:t>
            </a:r>
            <a:r>
              <a:rPr sz="2131" spc="168" dirty="0">
                <a:solidFill>
                  <a:srgbClr val="3B3B3B"/>
                </a:solidFill>
                <a:latin typeface="Cambria"/>
                <a:cs typeface="Cambria"/>
              </a:rPr>
              <a:t>token </a:t>
            </a:r>
            <a:r>
              <a:rPr sz="2131" spc="172" dirty="0">
                <a:solidFill>
                  <a:srgbClr val="3B3B3B"/>
                </a:solidFill>
                <a:latin typeface="Cambria"/>
                <a:cs typeface="Cambria"/>
              </a:rPr>
              <a:t>represents </a:t>
            </a:r>
            <a:r>
              <a:rPr sz="2131" spc="181" dirty="0">
                <a:solidFill>
                  <a:srgbClr val="3B3B3B"/>
                </a:solidFill>
                <a:latin typeface="Cambria"/>
                <a:cs typeface="Cambria"/>
              </a:rPr>
              <a:t>one </a:t>
            </a:r>
            <a:r>
              <a:rPr sz="2131" spc="177" dirty="0">
                <a:solidFill>
                  <a:srgbClr val="3B3B3B"/>
                </a:solidFill>
                <a:latin typeface="Cambria"/>
                <a:cs typeface="Cambria"/>
              </a:rPr>
              <a:t>logical </a:t>
            </a:r>
            <a:r>
              <a:rPr sz="2131" spc="190" dirty="0">
                <a:solidFill>
                  <a:srgbClr val="3B3B3B"/>
                </a:solidFill>
                <a:latin typeface="Cambria"/>
                <a:cs typeface="Cambria"/>
              </a:rPr>
              <a:t>piece </a:t>
            </a:r>
            <a:r>
              <a:rPr sz="2131" spc="145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131" spc="181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31" spc="185" dirty="0">
                <a:solidFill>
                  <a:srgbClr val="3B3B3B"/>
                </a:solidFill>
                <a:latin typeface="Cambria"/>
                <a:cs typeface="Cambria"/>
              </a:rPr>
              <a:t>source  </a:t>
            </a:r>
            <a:r>
              <a:rPr sz="2131" spc="141" dirty="0">
                <a:solidFill>
                  <a:srgbClr val="3B3B3B"/>
                </a:solidFill>
                <a:latin typeface="Cambria"/>
                <a:cs typeface="Cambria"/>
              </a:rPr>
              <a:t>file </a:t>
            </a:r>
            <a:r>
              <a:rPr sz="2131" dirty="0">
                <a:solidFill>
                  <a:srgbClr val="3B3B3B"/>
                </a:solidFill>
                <a:latin typeface="Cambria"/>
                <a:cs typeface="Cambria"/>
              </a:rPr>
              <a:t>– </a:t>
            </a:r>
            <a:r>
              <a:rPr sz="2131" spc="227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131" spc="172" dirty="0">
                <a:solidFill>
                  <a:srgbClr val="3B3B3B"/>
                </a:solidFill>
                <a:latin typeface="Cambria"/>
                <a:cs typeface="Cambria"/>
              </a:rPr>
              <a:t>keyword, </a:t>
            </a:r>
            <a:r>
              <a:rPr sz="2131" spc="181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31" spc="218" dirty="0">
                <a:solidFill>
                  <a:srgbClr val="3B3B3B"/>
                </a:solidFill>
                <a:latin typeface="Cambria"/>
                <a:cs typeface="Cambria"/>
              </a:rPr>
              <a:t>name </a:t>
            </a:r>
            <a:r>
              <a:rPr sz="2131" spc="145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131" spc="227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131" spc="172" dirty="0">
                <a:solidFill>
                  <a:srgbClr val="3B3B3B"/>
                </a:solidFill>
                <a:latin typeface="Cambria"/>
                <a:cs typeface="Cambria"/>
              </a:rPr>
              <a:t>variable,</a:t>
            </a:r>
            <a:r>
              <a:rPr sz="2131" spc="4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31" spc="208" dirty="0">
                <a:solidFill>
                  <a:srgbClr val="3B3B3B"/>
                </a:solidFill>
                <a:latin typeface="Cambria"/>
                <a:cs typeface="Cambria"/>
              </a:rPr>
              <a:t>etc.</a:t>
            </a:r>
            <a:endParaRPr sz="2131">
              <a:latin typeface="Cambria"/>
              <a:cs typeface="Cambria"/>
            </a:endParaRPr>
          </a:p>
          <a:p>
            <a:pPr marL="11516">
              <a:spcBef>
                <a:spcPts val="712"/>
              </a:spcBef>
            </a:pPr>
            <a:r>
              <a:rPr sz="2448" spc="281" dirty="0">
                <a:solidFill>
                  <a:srgbClr val="3B3B3B"/>
                </a:solidFill>
                <a:latin typeface="Cambria"/>
                <a:cs typeface="Cambria"/>
              </a:rPr>
              <a:t>Each </a:t>
            </a:r>
            <a:r>
              <a:rPr sz="2448" spc="190" dirty="0">
                <a:solidFill>
                  <a:srgbClr val="3B3B3B"/>
                </a:solidFill>
                <a:latin typeface="Cambria"/>
                <a:cs typeface="Cambria"/>
              </a:rPr>
              <a:t>token </a:t>
            </a:r>
            <a:r>
              <a:rPr sz="2448" spc="145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448" spc="204" dirty="0">
                <a:solidFill>
                  <a:srgbClr val="3B3B3B"/>
                </a:solidFill>
                <a:latin typeface="Cambria"/>
                <a:cs typeface="Cambria"/>
              </a:rPr>
              <a:t>associated </a:t>
            </a:r>
            <a:r>
              <a:rPr sz="2448" spc="163" dirty="0">
                <a:solidFill>
                  <a:srgbClr val="3B3B3B"/>
                </a:solidFill>
                <a:latin typeface="Cambria"/>
                <a:cs typeface="Cambria"/>
              </a:rPr>
              <a:t>with </a:t>
            </a:r>
            <a:r>
              <a:rPr sz="2448" spc="258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2448" spc="40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448" b="1" spc="208" dirty="0">
                <a:solidFill>
                  <a:srgbClr val="0000FF"/>
                </a:solidFill>
                <a:latin typeface="Trebuchet MS"/>
                <a:cs typeface="Trebuchet MS"/>
              </a:rPr>
              <a:t>lexeme</a:t>
            </a:r>
            <a:r>
              <a:rPr sz="2448" spc="208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448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819" y="3769885"/>
            <a:ext cx="117466" cy="154707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07" spc="19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3269" y="3676602"/>
            <a:ext cx="6285060" cy="33953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131" spc="190" dirty="0">
                <a:solidFill>
                  <a:srgbClr val="3B3B3B"/>
                </a:solidFill>
                <a:latin typeface="Cambria"/>
                <a:cs typeface="Cambria"/>
              </a:rPr>
              <a:t>The actual </a:t>
            </a:r>
            <a:r>
              <a:rPr sz="2131" spc="163" dirty="0">
                <a:solidFill>
                  <a:srgbClr val="3B3B3B"/>
                </a:solidFill>
                <a:latin typeface="Cambria"/>
                <a:cs typeface="Cambria"/>
              </a:rPr>
              <a:t>text </a:t>
            </a:r>
            <a:r>
              <a:rPr sz="2131" spc="145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131" spc="181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31" spc="168" dirty="0">
                <a:solidFill>
                  <a:srgbClr val="3B3B3B"/>
                </a:solidFill>
                <a:latin typeface="Cambria"/>
                <a:cs typeface="Cambria"/>
              </a:rPr>
              <a:t>token: </a:t>
            </a:r>
            <a:r>
              <a:rPr sz="2131" spc="222" dirty="0">
                <a:solidFill>
                  <a:srgbClr val="3B3B3B"/>
                </a:solidFill>
                <a:latin typeface="Cambria"/>
                <a:cs typeface="Cambria"/>
              </a:rPr>
              <a:t>“137,” </a:t>
            </a:r>
            <a:r>
              <a:rPr sz="2131" spc="199" dirty="0">
                <a:solidFill>
                  <a:srgbClr val="3B3B3B"/>
                </a:solidFill>
                <a:latin typeface="Cambria"/>
                <a:cs typeface="Cambria"/>
              </a:rPr>
              <a:t>“int,”</a:t>
            </a:r>
            <a:r>
              <a:rPr sz="2131" spc="31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31" spc="208" dirty="0">
                <a:solidFill>
                  <a:srgbClr val="3B3B3B"/>
                </a:solidFill>
                <a:latin typeface="Cambria"/>
                <a:cs typeface="Cambria"/>
              </a:rPr>
              <a:t>etc.</a:t>
            </a:r>
            <a:endParaRPr sz="2131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449" y="4207507"/>
            <a:ext cx="131287" cy="175610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043" spc="218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052" y="4101555"/>
            <a:ext cx="6674890" cy="387172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2448" spc="281" dirty="0">
                <a:solidFill>
                  <a:srgbClr val="3B3B3B"/>
                </a:solidFill>
                <a:latin typeface="Cambria"/>
                <a:cs typeface="Cambria"/>
              </a:rPr>
              <a:t>Each </a:t>
            </a:r>
            <a:r>
              <a:rPr sz="2448" spc="190" dirty="0">
                <a:solidFill>
                  <a:srgbClr val="3B3B3B"/>
                </a:solidFill>
                <a:latin typeface="Cambria"/>
                <a:cs typeface="Cambria"/>
              </a:rPr>
              <a:t>token </a:t>
            </a:r>
            <a:r>
              <a:rPr sz="2448" spc="218" dirty="0">
                <a:solidFill>
                  <a:srgbClr val="3B3B3B"/>
                </a:solidFill>
                <a:latin typeface="Cambria"/>
                <a:cs typeface="Cambria"/>
              </a:rPr>
              <a:t>may </a:t>
            </a:r>
            <a:r>
              <a:rPr sz="2448" spc="213" dirty="0">
                <a:solidFill>
                  <a:srgbClr val="3B3B3B"/>
                </a:solidFill>
                <a:latin typeface="Cambria"/>
                <a:cs typeface="Cambria"/>
              </a:rPr>
              <a:t>have </a:t>
            </a:r>
            <a:r>
              <a:rPr sz="2448" spc="163" dirty="0">
                <a:solidFill>
                  <a:srgbClr val="3B3B3B"/>
                </a:solidFill>
                <a:latin typeface="Cambria"/>
                <a:cs typeface="Cambria"/>
              </a:rPr>
              <a:t>optional</a:t>
            </a:r>
            <a:r>
              <a:rPr sz="2448" spc="295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448" b="1" spc="222" dirty="0">
                <a:solidFill>
                  <a:srgbClr val="0000FF"/>
                </a:solidFill>
                <a:latin typeface="Trebuchet MS"/>
                <a:cs typeface="Trebuchet MS"/>
              </a:rPr>
              <a:t>attributes</a:t>
            </a:r>
            <a:r>
              <a:rPr sz="2448" spc="2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448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6819" y="4694649"/>
            <a:ext cx="117466" cy="154707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907" spc="19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07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449" y="5446669"/>
            <a:ext cx="131287" cy="175610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043" spc="218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052" y="4601366"/>
            <a:ext cx="7671632" cy="1504415"/>
          </a:xfrm>
          <a:prstGeom prst="rect">
            <a:avLst/>
          </a:prstGeom>
        </p:spPr>
        <p:txBody>
          <a:bodyPr vert="horz" wrap="square" lIns="0" tIns="29366" rIns="0" bIns="0" rtlCol="0">
            <a:spAutoFit/>
          </a:bodyPr>
          <a:lstStyle/>
          <a:p>
            <a:pPr marL="339733" marR="217083">
              <a:lnSpc>
                <a:spcPts val="2485"/>
              </a:lnSpc>
              <a:spcBef>
                <a:spcPts val="230"/>
              </a:spcBef>
            </a:pPr>
            <a:r>
              <a:rPr sz="2131" spc="199" dirty="0">
                <a:solidFill>
                  <a:srgbClr val="3B3B3B"/>
                </a:solidFill>
                <a:latin typeface="Cambria"/>
                <a:cs typeface="Cambria"/>
              </a:rPr>
              <a:t>Extra </a:t>
            </a:r>
            <a:r>
              <a:rPr sz="2131" spc="154" dirty="0">
                <a:solidFill>
                  <a:srgbClr val="3B3B3B"/>
                </a:solidFill>
                <a:latin typeface="Cambria"/>
                <a:cs typeface="Cambria"/>
              </a:rPr>
              <a:t>information </a:t>
            </a:r>
            <a:r>
              <a:rPr sz="2131" spc="163" dirty="0">
                <a:solidFill>
                  <a:srgbClr val="3B3B3B"/>
                </a:solidFill>
                <a:latin typeface="Cambria"/>
                <a:cs typeface="Cambria"/>
              </a:rPr>
              <a:t>derived </a:t>
            </a:r>
            <a:r>
              <a:rPr sz="2131" spc="168" dirty="0">
                <a:solidFill>
                  <a:srgbClr val="3B3B3B"/>
                </a:solidFill>
                <a:latin typeface="Cambria"/>
                <a:cs typeface="Cambria"/>
              </a:rPr>
              <a:t>from </a:t>
            </a:r>
            <a:r>
              <a:rPr sz="2131" spc="181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31" spc="163" dirty="0">
                <a:solidFill>
                  <a:srgbClr val="3B3B3B"/>
                </a:solidFill>
                <a:latin typeface="Cambria"/>
                <a:cs typeface="Cambria"/>
              </a:rPr>
              <a:t>text </a:t>
            </a:r>
            <a:r>
              <a:rPr sz="2131" dirty="0">
                <a:solidFill>
                  <a:srgbClr val="3B3B3B"/>
                </a:solidFill>
                <a:latin typeface="Cambria"/>
                <a:cs typeface="Cambria"/>
              </a:rPr>
              <a:t>– </a:t>
            </a:r>
            <a:r>
              <a:rPr sz="2131" spc="185" dirty="0">
                <a:solidFill>
                  <a:srgbClr val="3B3B3B"/>
                </a:solidFill>
                <a:latin typeface="Cambria"/>
                <a:cs typeface="Cambria"/>
              </a:rPr>
              <a:t>perhaps </a:t>
            </a:r>
            <a:r>
              <a:rPr sz="2131" spc="227" dirty="0">
                <a:solidFill>
                  <a:srgbClr val="3B3B3B"/>
                </a:solidFill>
                <a:latin typeface="Cambria"/>
                <a:cs typeface="Cambria"/>
              </a:rPr>
              <a:t>a  </a:t>
            </a:r>
            <a:r>
              <a:rPr sz="2131" spc="185" dirty="0">
                <a:solidFill>
                  <a:srgbClr val="3B3B3B"/>
                </a:solidFill>
                <a:latin typeface="Cambria"/>
                <a:cs typeface="Cambria"/>
              </a:rPr>
              <a:t>numeric</a:t>
            </a:r>
            <a:r>
              <a:rPr sz="2131" spc="19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31" spc="181" dirty="0">
                <a:solidFill>
                  <a:srgbClr val="3B3B3B"/>
                </a:solidFill>
                <a:latin typeface="Cambria"/>
                <a:cs typeface="Cambria"/>
              </a:rPr>
              <a:t>value.</a:t>
            </a:r>
            <a:endParaRPr sz="2131">
              <a:latin typeface="Cambria"/>
              <a:cs typeface="Cambria"/>
            </a:endParaRPr>
          </a:p>
          <a:p>
            <a:pPr marL="11516" marR="4607">
              <a:lnSpc>
                <a:spcPts val="2838"/>
              </a:lnSpc>
              <a:spcBef>
                <a:spcPts val="861"/>
              </a:spcBef>
            </a:pPr>
            <a:r>
              <a:rPr sz="2448" spc="20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448" spc="190" dirty="0">
                <a:solidFill>
                  <a:srgbClr val="3B3B3B"/>
                </a:solidFill>
                <a:latin typeface="Cambria"/>
                <a:cs typeface="Cambria"/>
              </a:rPr>
              <a:t>token </a:t>
            </a:r>
            <a:r>
              <a:rPr sz="2448" spc="227" dirty="0">
                <a:solidFill>
                  <a:srgbClr val="3B3B3B"/>
                </a:solidFill>
                <a:latin typeface="Cambria"/>
                <a:cs typeface="Cambria"/>
              </a:rPr>
              <a:t>sequence </a:t>
            </a:r>
            <a:r>
              <a:rPr sz="2448" spc="127" dirty="0">
                <a:solidFill>
                  <a:srgbClr val="3B3B3B"/>
                </a:solidFill>
                <a:latin typeface="Cambria"/>
                <a:cs typeface="Cambria"/>
              </a:rPr>
              <a:t>will </a:t>
            </a:r>
            <a:r>
              <a:rPr sz="2448" spc="227" dirty="0">
                <a:solidFill>
                  <a:srgbClr val="3B3B3B"/>
                </a:solidFill>
                <a:latin typeface="Cambria"/>
                <a:cs typeface="Cambria"/>
              </a:rPr>
              <a:t>be </a:t>
            </a:r>
            <a:r>
              <a:rPr sz="2448" spc="213" dirty="0">
                <a:solidFill>
                  <a:srgbClr val="3B3B3B"/>
                </a:solidFill>
                <a:latin typeface="Cambria"/>
                <a:cs typeface="Cambria"/>
              </a:rPr>
              <a:t>used </a:t>
            </a:r>
            <a:r>
              <a:rPr sz="2448" spc="154" dirty="0">
                <a:solidFill>
                  <a:srgbClr val="3B3B3B"/>
                </a:solidFill>
                <a:latin typeface="Cambria"/>
                <a:cs typeface="Cambria"/>
              </a:rPr>
              <a:t>in </a:t>
            </a:r>
            <a:r>
              <a:rPr sz="2448" spc="199" dirty="0">
                <a:solidFill>
                  <a:srgbClr val="3B3B3B"/>
                </a:solidFill>
                <a:latin typeface="Cambria"/>
                <a:cs typeface="Cambria"/>
              </a:rPr>
              <a:t>the parser </a:t>
            </a:r>
            <a:r>
              <a:rPr sz="2448" spc="154" dirty="0">
                <a:solidFill>
                  <a:srgbClr val="3B3B3B"/>
                </a:solidFill>
                <a:latin typeface="Cambria"/>
                <a:cs typeface="Cambria"/>
              </a:rPr>
              <a:t>to  </a:t>
            </a:r>
            <a:r>
              <a:rPr sz="2448" spc="195" dirty="0">
                <a:solidFill>
                  <a:srgbClr val="3B3B3B"/>
                </a:solidFill>
                <a:latin typeface="Cambria"/>
                <a:cs typeface="Cambria"/>
              </a:rPr>
              <a:t>recover </a:t>
            </a:r>
            <a:r>
              <a:rPr sz="244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448" spc="218" dirty="0">
                <a:solidFill>
                  <a:srgbClr val="3B3B3B"/>
                </a:solidFill>
                <a:latin typeface="Cambria"/>
                <a:cs typeface="Cambria"/>
              </a:rPr>
              <a:t>program</a:t>
            </a:r>
            <a:r>
              <a:rPr sz="2448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448" spc="199" dirty="0">
                <a:solidFill>
                  <a:srgbClr val="3B3B3B"/>
                </a:solidFill>
                <a:latin typeface="Cambria"/>
                <a:cs typeface="Cambria"/>
              </a:rPr>
              <a:t>structure.</a:t>
            </a:r>
            <a:endParaRPr sz="2448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11F1EEA-8D0F-F648-9175-FDD9D0E7DC8C}" type="slidenum">
              <a:rPr lang="en-US" sz="1400">
                <a:cs typeface="Arial" charset="0"/>
              </a:rPr>
              <a:pPr/>
              <a:t>46</a:t>
            </a:fld>
            <a:endParaRPr lang="en-US" sz="1400">
              <a:cs typeface="Arial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Lexical and syntactic analysis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686800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3366FF"/>
                </a:solidFill>
                <a:latin typeface="Arial" charset="0"/>
                <a:ea typeface="MS PGothic" charset="0"/>
                <a:cs typeface="Arial" charset="0"/>
              </a:rPr>
              <a:t>Lexical analyzer:</a:t>
            </a:r>
            <a:r>
              <a:rPr lang="en-US" sz="2800" dirty="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 dirty="0">
                <a:latin typeface="Arial" charset="0"/>
                <a:ea typeface="MS PGothic" charset="0"/>
                <a:cs typeface="Arial" charset="0"/>
              </a:rPr>
              <a:t>scans the input stream and converts sequences of characters into tokens.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0" dirty="0">
                <a:latin typeface="Arial" charset="0"/>
                <a:ea typeface="MS PGothic" charset="0"/>
                <a:cs typeface="Arial" charset="0"/>
              </a:rPr>
              <a:t>	 (char list) → (token list)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dirty="0">
              <a:latin typeface="Arial" charset="0"/>
              <a:ea typeface="MS PGothic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3366FF"/>
                </a:solidFill>
                <a:latin typeface="Courier" charset="0"/>
                <a:ea typeface="MS PGothic" charset="0"/>
                <a:cs typeface="Arial" charset="0"/>
              </a:rPr>
              <a:t>Lex</a:t>
            </a:r>
            <a:r>
              <a:rPr lang="en-US" sz="2800" dirty="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 dirty="0">
                <a:latin typeface="Arial" charset="0"/>
                <a:ea typeface="MS PGothic" charset="0"/>
                <a:cs typeface="Arial" charset="0"/>
              </a:rPr>
              <a:t>is a tool for writing lexical analyzers.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Arial" charset="0"/>
              <a:ea typeface="MS PGothic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008000"/>
                </a:solidFill>
                <a:latin typeface="Arial" charset="0"/>
                <a:ea typeface="MS PGothic" charset="0"/>
                <a:cs typeface="Arial" charset="0"/>
              </a:rPr>
              <a:t>Syntactic Analysis: </a:t>
            </a:r>
            <a:r>
              <a:rPr lang="en-US" sz="2800" b="0" dirty="0">
                <a:latin typeface="Arial" charset="0"/>
                <a:ea typeface="MS PGothic" charset="0"/>
                <a:cs typeface="Arial" charset="0"/>
              </a:rPr>
              <a:t>reads tokens and assembles them into language constructs using the grammar rules of the language.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Arial" charset="0"/>
              <a:ea typeface="MS PGothic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solidFill>
                  <a:srgbClr val="008000"/>
                </a:solidFill>
                <a:latin typeface="Courier" charset="0"/>
                <a:ea typeface="MS PGothic" charset="0"/>
                <a:cs typeface="Arial" charset="0"/>
              </a:rPr>
              <a:t>Yacc</a:t>
            </a:r>
            <a:r>
              <a:rPr lang="en-US" sz="2800" dirty="0">
                <a:solidFill>
                  <a:srgbClr val="008000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 dirty="0">
                <a:latin typeface="Arial" charset="0"/>
                <a:ea typeface="MS PGothic" charset="0"/>
                <a:cs typeface="Arial" charset="0"/>
              </a:rPr>
              <a:t>is a tool for constructing parsers.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10017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/>
              <a:t>Input </a:t>
            </a:r>
          </a:p>
          <a:p>
            <a:pPr eaLnBrk="1" hangingPunct="1"/>
            <a:r>
              <a:rPr lang="en-US" sz="2000"/>
              <a:t>Stream</a:t>
            </a: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1143000" y="1524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2133600" y="1193800"/>
            <a:ext cx="1173163" cy="701675"/>
          </a:xfrm>
          <a:prstGeom prst="rect">
            <a:avLst/>
          </a:prstGeom>
          <a:solidFill>
            <a:srgbClr val="9976F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/>
              <a:t>Lexical </a:t>
            </a:r>
          </a:p>
          <a:p>
            <a:pPr eaLnBrk="1" hangingPunct="1"/>
            <a:r>
              <a:rPr lang="en-US" sz="2000"/>
              <a:t>Analyzer</a:t>
            </a:r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3581400" y="1524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4876800" y="1190625"/>
            <a:ext cx="2244725" cy="701675"/>
          </a:xfrm>
          <a:prstGeom prst="rect">
            <a:avLst/>
          </a:prstGeom>
          <a:solidFill>
            <a:srgbClr val="9976F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/>
              <a:t>Syntactic analyzer</a:t>
            </a:r>
          </a:p>
          <a:p>
            <a:pPr eaLnBrk="1" hangingPunct="1"/>
            <a:r>
              <a:rPr lang="en-US" sz="2000"/>
              <a:t>(parser)</a:t>
            </a:r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7239000" y="1524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8061325" y="1179513"/>
            <a:ext cx="78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/>
              <a:t>Parse</a:t>
            </a:r>
          </a:p>
          <a:p>
            <a:pPr eaLnBrk="1" hangingPunct="1"/>
            <a:r>
              <a:rPr lang="en-US" sz="1800"/>
              <a:t>tree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429000" y="1143000"/>
            <a:ext cx="1352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/>
              <a:t>Stream of </a:t>
            </a:r>
          </a:p>
          <a:p>
            <a:pPr eaLnBrk="1" hangingPunct="1"/>
            <a:r>
              <a:rPr lang="en-US" sz="200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75367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Lexical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490696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b="0" dirty="0">
                <a:ea typeface="+mn-ea"/>
              </a:rPr>
              <a:t>What do we want to do? Example: </a:t>
            </a:r>
          </a:p>
          <a:p>
            <a:pPr>
              <a:lnSpc>
                <a:spcPct val="80000"/>
              </a:lnSpc>
              <a:defRPr/>
            </a:pPr>
            <a:endParaRPr lang="en-US" sz="600" b="0" dirty="0">
              <a:ea typeface="+mn-ea"/>
            </a:endParaRPr>
          </a:p>
          <a:p>
            <a:pPr>
              <a:lnSpc>
                <a:spcPct val="80000"/>
              </a:lnSpc>
              <a:defRPr/>
            </a:pPr>
            <a:endParaRPr lang="en-US" sz="600" b="0" dirty="0">
              <a:ea typeface="+mn-ea"/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b="0" dirty="0">
                <a:ea typeface="+mn-ea"/>
              </a:rPr>
              <a:t>       </a:t>
            </a:r>
            <a:r>
              <a:rPr lang="en-US" sz="2800" dirty="0">
                <a:latin typeface="Courier New"/>
                <a:ea typeface="+mn-ea"/>
                <a:cs typeface="Courier New"/>
              </a:rPr>
              <a:t>if (</a:t>
            </a:r>
            <a:r>
              <a:rPr lang="en-US" sz="2800" dirty="0" err="1">
                <a:latin typeface="Courier New"/>
                <a:ea typeface="+mn-ea"/>
                <a:cs typeface="Courier New"/>
              </a:rPr>
              <a:t>i</a:t>
            </a:r>
            <a:r>
              <a:rPr lang="en-US" sz="2800" dirty="0">
                <a:latin typeface="Courier New"/>
                <a:ea typeface="+mn-ea"/>
                <a:cs typeface="Courier New"/>
              </a:rPr>
              <a:t> == j)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latin typeface="Courier New"/>
                <a:ea typeface="+mn-ea"/>
                <a:cs typeface="Courier New"/>
              </a:rPr>
              <a:t>	   z = 0;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latin typeface="Courier New"/>
                <a:ea typeface="+mn-ea"/>
                <a:cs typeface="Courier New"/>
              </a:rPr>
              <a:t>   else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latin typeface="Courier New"/>
                <a:ea typeface="+mn-ea"/>
                <a:cs typeface="Courier New"/>
              </a:rPr>
              <a:t>       z = 1;</a:t>
            </a:r>
            <a:r>
              <a:rPr lang="en-US" sz="2800" b="0" dirty="0">
                <a:latin typeface="Courier New"/>
                <a:ea typeface="+mn-ea"/>
                <a:cs typeface="Courier New"/>
              </a:rPr>
              <a:t>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sz="2800" b="0" dirty="0">
              <a:latin typeface="Courier New"/>
              <a:ea typeface="+mn-ea"/>
              <a:cs typeface="Courier New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b="0" dirty="0">
                <a:ea typeface="+mn-ea"/>
              </a:rPr>
              <a:t>The input is just a sequence of characters: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800" b="0" dirty="0">
                <a:ea typeface="+mn-ea"/>
              </a:rPr>
              <a:t>        </a:t>
            </a:r>
            <a:r>
              <a:rPr lang="en-US" sz="2800" dirty="0">
                <a:latin typeface="Courier New"/>
                <a:ea typeface="+mn-ea"/>
                <a:cs typeface="Courier New"/>
              </a:rPr>
              <a:t>if (</a:t>
            </a:r>
            <a:r>
              <a:rPr lang="en-US" sz="2800" dirty="0" err="1">
                <a:latin typeface="Courier New"/>
                <a:ea typeface="+mn-ea"/>
                <a:cs typeface="Courier New"/>
              </a:rPr>
              <a:t>i</a:t>
            </a:r>
            <a:r>
              <a:rPr lang="en-US" sz="2800" dirty="0">
                <a:latin typeface="Courier New"/>
                <a:ea typeface="+mn-ea"/>
                <a:cs typeface="Courier New"/>
              </a:rPr>
              <a:t> == j)</a:t>
            </a:r>
            <a:r>
              <a:rPr lang="en-US" sz="2800" dirty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\n\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t</a:t>
            </a:r>
            <a:r>
              <a:rPr lang="en-US" sz="2800" dirty="0" err="1">
                <a:latin typeface="Courier New"/>
                <a:ea typeface="+mn-ea"/>
                <a:cs typeface="Courier New"/>
              </a:rPr>
              <a:t>z</a:t>
            </a:r>
            <a:r>
              <a:rPr lang="en-US" sz="2800" dirty="0">
                <a:latin typeface="Courier New"/>
                <a:ea typeface="+mn-ea"/>
                <a:cs typeface="Courier New"/>
              </a:rPr>
              <a:t> = 0;</a:t>
            </a:r>
            <a:r>
              <a:rPr lang="en-US" sz="2800" dirty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\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n</a:t>
            </a:r>
            <a:r>
              <a:rPr lang="en-US" sz="2800" dirty="0" err="1">
                <a:latin typeface="Courier New"/>
                <a:ea typeface="+mn-ea"/>
                <a:cs typeface="Courier New"/>
              </a:rPr>
              <a:t>else</a:t>
            </a:r>
            <a:r>
              <a:rPr lang="en-US" sz="2800" dirty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\n\</a:t>
            </a:r>
            <a:r>
              <a:rPr lang="en-US" sz="2800" dirty="0" err="1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t</a:t>
            </a:r>
            <a:r>
              <a:rPr lang="en-US" sz="2800" dirty="0" err="1">
                <a:latin typeface="Courier New"/>
                <a:ea typeface="+mn-ea"/>
                <a:cs typeface="Courier New"/>
              </a:rPr>
              <a:t>z</a:t>
            </a:r>
            <a:r>
              <a:rPr lang="en-US" sz="2800" dirty="0">
                <a:latin typeface="Courier New"/>
                <a:ea typeface="+mn-ea"/>
                <a:cs typeface="Courier New"/>
              </a:rPr>
              <a:t> = 1;</a:t>
            </a:r>
            <a:r>
              <a:rPr lang="en-US" sz="2800" b="0" dirty="0">
                <a:ea typeface="+mn-ea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800" b="0" dirty="0">
              <a:ea typeface="+mn-ea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ea typeface="+mn-ea"/>
              </a:rPr>
              <a:t>Goal: </a:t>
            </a:r>
            <a:r>
              <a:rPr lang="en-US" sz="2800" b="0" dirty="0">
                <a:ea typeface="+mn-ea"/>
              </a:rPr>
              <a:t>Partition input strings into substrings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b="0" dirty="0"/>
              <a:t>And classify them according to their role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B974EA9-4B80-3F48-9E2D-65BE47EA773F}" type="slidenum">
              <a:rPr lang="en-US" sz="1400">
                <a:cs typeface="Arial" charset="0"/>
              </a:rPr>
              <a:pPr/>
              <a:t>47</a:t>
            </a:fld>
            <a:endParaRPr lang="en-US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</p:spTree>
    <p:extLst>
      <p:ext uri="{BB962C8B-B14F-4D97-AF65-F5344CB8AC3E}">
        <p14:creationId xmlns:p14="http://schemas.microsoft.com/office/powerpoint/2010/main" val="1011836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Implementation of A Lexical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906963"/>
          </a:xfrm>
        </p:spPr>
        <p:txBody>
          <a:bodyPr/>
          <a:lstStyle/>
          <a:p>
            <a:pPr>
              <a:defRPr/>
            </a:pPr>
            <a:r>
              <a:rPr lang="en-US" sz="2800" b="0" dirty="0">
                <a:ea typeface="+mn-ea"/>
              </a:rPr>
              <a:t>The </a:t>
            </a:r>
            <a:r>
              <a:rPr lang="en-US" sz="2800" b="0" dirty="0" err="1">
                <a:ea typeface="+mn-ea"/>
              </a:rPr>
              <a:t>lexer</a:t>
            </a:r>
            <a:r>
              <a:rPr lang="en-US" sz="2800" b="0" dirty="0">
                <a:ea typeface="+mn-ea"/>
              </a:rPr>
              <a:t> usually discards </a:t>
            </a:r>
            <a:r>
              <a:rPr lang="en-US" sz="2800" dirty="0">
                <a:ea typeface="+mn-ea"/>
              </a:rPr>
              <a:t>uninteresting</a:t>
            </a:r>
            <a:r>
              <a:rPr lang="en-US" sz="2800" b="0" dirty="0">
                <a:ea typeface="+mn-ea"/>
              </a:rPr>
              <a:t> tokens that don't contribute to parsing.</a:t>
            </a:r>
          </a:p>
          <a:p>
            <a:pPr>
              <a:defRPr/>
            </a:pPr>
            <a:r>
              <a:rPr lang="en-US" sz="2800" b="0" dirty="0">
                <a:ea typeface="+mn-ea"/>
              </a:rPr>
              <a:t>Examples: Whitespaces, Comments</a:t>
            </a:r>
          </a:p>
          <a:p>
            <a:pPr lvl="1">
              <a:defRPr/>
            </a:pPr>
            <a:r>
              <a:rPr lang="en-US" sz="2400" b="0" dirty="0"/>
              <a:t>Exception: which language cares about whitespaces?</a:t>
            </a:r>
          </a:p>
          <a:p>
            <a:pPr>
              <a:defRPr/>
            </a:pPr>
            <a:r>
              <a:rPr lang="en-US" sz="2800" b="0" dirty="0">
                <a:ea typeface="+mn-ea"/>
              </a:rPr>
              <a:t>The goal is to partition the string. That is implemented by reading left-to-right, recognizing one token at a time.</a:t>
            </a:r>
          </a:p>
          <a:p>
            <a:pPr>
              <a:defRPr/>
            </a:pPr>
            <a:r>
              <a:rPr lang="en-US" sz="2800" b="0" dirty="0">
                <a:ea typeface="+mn-ea"/>
              </a:rPr>
              <a:t>Lexical structure described can be specified using</a:t>
            </a:r>
            <a:r>
              <a:rPr lang="en-US" sz="2800" dirty="0">
                <a:ea typeface="+mn-ea"/>
              </a:rPr>
              <a:t> </a:t>
            </a:r>
            <a:r>
              <a:rPr lang="en-US" sz="2800" i="1" dirty="0">
                <a:solidFill>
                  <a:srgbClr val="0000FF"/>
                </a:solidFill>
                <a:ea typeface="+mn-ea"/>
              </a:rPr>
              <a:t>regular expressions</a:t>
            </a:r>
            <a:r>
              <a:rPr lang="en-US" sz="2800" i="1" dirty="0">
                <a:ea typeface="+mn-ea"/>
              </a:rPr>
              <a:t>. </a:t>
            </a:r>
            <a:endParaRPr lang="en-US" sz="2800" dirty="0">
              <a:ea typeface="+mn-ea"/>
            </a:endParaRPr>
          </a:p>
          <a:p>
            <a:pPr>
              <a:defRPr/>
            </a:pPr>
            <a:endParaRPr lang="en-US" sz="2800" dirty="0">
              <a:ea typeface="+mn-ea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49BF1FB-9B91-5548-BC27-570516A25C07}" type="slidenum">
              <a:rPr lang="en-US" sz="1400">
                <a:cs typeface="Arial" charset="0"/>
              </a:rPr>
              <a:pPr/>
              <a:t>48</a:t>
            </a:fld>
            <a:endParaRPr lang="en-US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</p:spTree>
    <p:extLst>
      <p:ext uri="{BB962C8B-B14F-4D97-AF65-F5344CB8AC3E}">
        <p14:creationId xmlns:p14="http://schemas.microsoft.com/office/powerpoint/2010/main" val="282293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352" y="2498811"/>
            <a:ext cx="4773537" cy="1351354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4353" spc="426" dirty="0"/>
              <a:t>Choosing</a:t>
            </a:r>
            <a:r>
              <a:rPr sz="4353" spc="367" dirty="0"/>
              <a:t> </a:t>
            </a:r>
            <a:r>
              <a:rPr sz="4353" spc="304" dirty="0"/>
              <a:t>Tokens</a:t>
            </a:r>
            <a:endParaRPr sz="435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Aspects of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>
                <a:latin typeface="Arial" charset="0"/>
                <a:ea typeface="MS PGothic" charset="0"/>
              </a:rPr>
              <a:t>Static semantics – which syntactically valid strings have a meaning </a:t>
            </a:r>
          </a:p>
          <a:p>
            <a:pPr lvl="1"/>
            <a:r>
              <a:rPr lang="en-US" b="0">
                <a:latin typeface="Arial" charset="0"/>
                <a:cs typeface="Arial" charset="0"/>
              </a:rPr>
              <a:t>English – “</a:t>
            </a:r>
            <a:r>
              <a:rPr lang="en-US" altLang="ja-JP">
                <a:latin typeface="Arial" charset="0"/>
                <a:cs typeface="Arial" charset="0"/>
              </a:rPr>
              <a:t>I are big</a:t>
            </a:r>
            <a:r>
              <a:rPr lang="en-US" b="0">
                <a:latin typeface="Arial" charset="0"/>
                <a:cs typeface="Arial" charset="0"/>
              </a:rPr>
              <a:t>”</a:t>
            </a:r>
            <a:r>
              <a:rPr lang="en-US" altLang="ja-JP" b="0">
                <a:latin typeface="Arial" charset="0"/>
                <a:cs typeface="Arial" charset="0"/>
              </a:rPr>
              <a:t> has form &lt;noun&gt; &lt;intransitive verb&gt; &lt;noun&gt;, so syntactically valid, but is not valid English because </a:t>
            </a:r>
            <a:r>
              <a:rPr lang="en-US" b="0">
                <a:latin typeface="Arial" charset="0"/>
                <a:cs typeface="Arial" charset="0"/>
              </a:rPr>
              <a:t>“</a:t>
            </a:r>
            <a:r>
              <a:rPr lang="en-US" altLang="ja-JP" b="0">
                <a:latin typeface="Arial" charset="0"/>
                <a:cs typeface="Arial" charset="0"/>
              </a:rPr>
              <a:t>I</a:t>
            </a:r>
            <a:r>
              <a:rPr lang="en-US" b="0">
                <a:latin typeface="Arial" charset="0"/>
                <a:cs typeface="Arial" charset="0"/>
              </a:rPr>
              <a:t>”</a:t>
            </a:r>
            <a:r>
              <a:rPr lang="en-US" altLang="ja-JP" b="0">
                <a:latin typeface="Arial" charset="0"/>
                <a:cs typeface="Arial" charset="0"/>
              </a:rPr>
              <a:t> is singular, </a:t>
            </a:r>
            <a:r>
              <a:rPr lang="en-US" b="0">
                <a:latin typeface="Arial" charset="0"/>
                <a:cs typeface="Arial" charset="0"/>
              </a:rPr>
              <a:t>“</a:t>
            </a:r>
            <a:r>
              <a:rPr lang="en-US" altLang="ja-JP" b="0">
                <a:latin typeface="Arial" charset="0"/>
                <a:cs typeface="Arial" charset="0"/>
              </a:rPr>
              <a:t>are</a:t>
            </a:r>
            <a:r>
              <a:rPr lang="en-US" b="0">
                <a:latin typeface="Arial" charset="0"/>
                <a:cs typeface="Arial" charset="0"/>
              </a:rPr>
              <a:t>”</a:t>
            </a:r>
            <a:r>
              <a:rPr lang="en-US" altLang="ja-JP" b="0">
                <a:latin typeface="Arial" charset="0"/>
                <a:cs typeface="Arial" charset="0"/>
              </a:rPr>
              <a:t> is plural </a:t>
            </a:r>
          </a:p>
          <a:p>
            <a:pPr lvl="1"/>
            <a:r>
              <a:rPr lang="en-US" b="0">
                <a:latin typeface="Arial" charset="0"/>
                <a:cs typeface="Arial" charset="0"/>
              </a:rPr>
              <a:t>Programming language – for example, &lt;literal&gt; &lt;operator&gt; &lt;literal&gt; is a valid syntactic form, but </a:t>
            </a:r>
            <a:r>
              <a:rPr lang="en-US">
                <a:latin typeface="Arial" charset="0"/>
                <a:cs typeface="Arial" charset="0"/>
              </a:rPr>
              <a:t>2.3/”</a:t>
            </a:r>
            <a:r>
              <a:rPr lang="en-US" altLang="ja-JP">
                <a:latin typeface="Arial" charset="0"/>
                <a:ea typeface="MS PGothic" charset="0"/>
                <a:cs typeface="MS PGothic" charset="0"/>
              </a:rPr>
              <a:t>abc</a:t>
            </a:r>
            <a:r>
              <a:rPr lang="en-US">
                <a:latin typeface="Arial" charset="0"/>
                <a:cs typeface="Arial" charset="0"/>
              </a:rPr>
              <a:t>”</a:t>
            </a:r>
            <a:r>
              <a:rPr lang="en-US" altLang="ja-JP"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US" altLang="ja-JP" b="0">
                <a:latin typeface="Arial" charset="0"/>
                <a:ea typeface="MS PGothic" charset="0"/>
                <a:cs typeface="MS PGothic" charset="0"/>
              </a:rPr>
              <a:t>is a static semantic error! </a:t>
            </a:r>
          </a:p>
          <a:p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4B7E160F-EA11-4547-992F-D6BB646D0CD7}" type="slidenum">
              <a:rPr lang="tr-TR" sz="1400">
                <a:cs typeface="Arial" charset="0"/>
              </a:rPr>
              <a:pPr/>
              <a:t>5</a:t>
            </a:fld>
            <a:endParaRPr lang="tr-TR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467475"/>
            <a:ext cx="397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Grimson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, J.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Guttag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and C.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Terman</a:t>
            </a:r>
            <a:endParaRPr lang="en-US" dirty="0">
              <a:solidFill>
                <a:schemeClr val="bg1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793" y="201865"/>
            <a:ext cx="7873744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63" dirty="0"/>
              <a:t>What </a:t>
            </a:r>
            <a:r>
              <a:rPr sz="3990" spc="277" dirty="0"/>
              <a:t>Tokens </a:t>
            </a:r>
            <a:r>
              <a:rPr sz="3990" spc="363" dirty="0"/>
              <a:t>are </a:t>
            </a:r>
            <a:r>
              <a:rPr sz="3990" spc="385" dirty="0"/>
              <a:t>Useful</a:t>
            </a:r>
            <a:r>
              <a:rPr sz="3990" spc="503" dirty="0"/>
              <a:t> </a:t>
            </a:r>
            <a:r>
              <a:rPr sz="3990" spc="449" dirty="0"/>
              <a:t>Here?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1106723" y="1576016"/>
            <a:ext cx="6849363" cy="1072770"/>
          </a:xfrm>
          <a:prstGeom prst="rect">
            <a:avLst/>
          </a:prstGeom>
        </p:spPr>
        <p:txBody>
          <a:bodyPr vert="horz" wrap="square" lIns="0" tIns="39156" rIns="0" bIns="0" rtlCol="0">
            <a:spAutoFit/>
          </a:bodyPr>
          <a:lstStyle/>
          <a:p>
            <a:pPr marL="730137" marR="4607" indent="-718621">
              <a:lnSpc>
                <a:spcPts val="2675"/>
              </a:lnSpc>
              <a:spcBef>
                <a:spcPts val="308"/>
              </a:spcBef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for (int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k =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0;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k &lt;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myArray[5]; ++k)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cout &lt;&lt;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k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&lt;&lt;</a:t>
            </a:r>
            <a:r>
              <a:rPr sz="2358" b="1" spc="-2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endl;</a:t>
            </a:r>
            <a:endParaRPr sz="2358">
              <a:latin typeface="Courier New"/>
              <a:cs typeface="Courier New"/>
            </a:endParaRPr>
          </a:p>
          <a:p>
            <a:pPr marL="11516">
              <a:lnSpc>
                <a:spcPts val="2612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793" y="201865"/>
            <a:ext cx="7873744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63" dirty="0"/>
              <a:t>What </a:t>
            </a:r>
            <a:r>
              <a:rPr sz="3990" spc="277" dirty="0"/>
              <a:t>Tokens </a:t>
            </a:r>
            <a:r>
              <a:rPr sz="3990" spc="363" dirty="0"/>
              <a:t>are </a:t>
            </a:r>
            <a:r>
              <a:rPr sz="3990" spc="385" dirty="0"/>
              <a:t>Useful</a:t>
            </a:r>
            <a:r>
              <a:rPr sz="3990" spc="503" dirty="0"/>
              <a:t> </a:t>
            </a:r>
            <a:r>
              <a:rPr sz="3990" spc="449" dirty="0"/>
              <a:t>Here?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1106723" y="1576016"/>
            <a:ext cx="6849363" cy="1072770"/>
          </a:xfrm>
          <a:prstGeom prst="rect">
            <a:avLst/>
          </a:prstGeom>
        </p:spPr>
        <p:txBody>
          <a:bodyPr vert="horz" wrap="square" lIns="0" tIns="39156" rIns="0" bIns="0" rtlCol="0">
            <a:spAutoFit/>
          </a:bodyPr>
          <a:lstStyle/>
          <a:p>
            <a:pPr marL="730137" marR="4607" indent="-718621">
              <a:lnSpc>
                <a:spcPts val="2675"/>
              </a:lnSpc>
              <a:spcBef>
                <a:spcPts val="308"/>
              </a:spcBef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for (int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k =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0;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k &lt;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myArray[5]; ++k)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cout &lt;&lt;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k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&lt;&lt;</a:t>
            </a:r>
            <a:r>
              <a:rPr sz="2358" b="1" spc="-2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endl;</a:t>
            </a:r>
            <a:endParaRPr sz="2358">
              <a:latin typeface="Courier New"/>
              <a:cs typeface="Courier New"/>
            </a:endParaRPr>
          </a:p>
          <a:p>
            <a:pPr marL="11516">
              <a:lnSpc>
                <a:spcPts val="2612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6598" y="2635522"/>
            <a:ext cx="538966" cy="1412607"/>
          </a:xfrm>
          <a:prstGeom prst="rect">
            <a:avLst/>
          </a:prstGeom>
        </p:spPr>
        <p:txBody>
          <a:bodyPr vert="horz" wrap="square" lIns="0" tIns="39156" rIns="0" bIns="0" rtlCol="0">
            <a:spAutoFit/>
          </a:bodyPr>
          <a:lstStyle/>
          <a:p>
            <a:pPr>
              <a:lnSpc>
                <a:spcPts val="2675"/>
              </a:lnSpc>
              <a:spcBef>
                <a:spcPts val="308"/>
              </a:spcBef>
            </a:pPr>
            <a:r>
              <a:rPr sz="2358" b="1" spc="-5" dirty="0">
                <a:solidFill>
                  <a:srgbClr val="0000FF"/>
                </a:solidFill>
                <a:latin typeface="Courier New"/>
                <a:cs typeface="Courier New"/>
              </a:rPr>
              <a:t>for  int</a:t>
            </a:r>
            <a:endParaRPr sz="2358">
              <a:latin typeface="Courier New"/>
              <a:cs typeface="Courier New"/>
            </a:endParaRPr>
          </a:p>
          <a:p>
            <a:pPr>
              <a:lnSpc>
                <a:spcPts val="2535"/>
              </a:lnSpc>
            </a:pPr>
            <a:r>
              <a:rPr sz="2358" b="1" spc="-5" dirty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endParaRPr sz="2358">
              <a:latin typeface="Courier New"/>
              <a:cs typeface="Courier New"/>
            </a:endParaRPr>
          </a:p>
          <a:p>
            <a:pPr>
              <a:lnSpc>
                <a:spcPts val="2752"/>
              </a:lnSpc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6598" y="3994454"/>
            <a:ext cx="180231" cy="73067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>
              <a:lnSpc>
                <a:spcPts val="2752"/>
              </a:lnSpc>
              <a:spcBef>
                <a:spcPts val="91"/>
              </a:spcBef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  <a:p>
            <a:pPr>
              <a:lnSpc>
                <a:spcPts val="2752"/>
              </a:lnSpc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8791" y="2635522"/>
            <a:ext cx="203263" cy="210925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752"/>
              </a:lnSpc>
              <a:spcBef>
                <a:spcPts val="91"/>
              </a:spcBef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2358">
              <a:latin typeface="Courier New"/>
              <a:cs typeface="Courier New"/>
            </a:endParaRPr>
          </a:p>
          <a:p>
            <a:pPr marL="11516">
              <a:lnSpc>
                <a:spcPts val="2675"/>
              </a:lnSpc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358">
              <a:latin typeface="Courier New"/>
              <a:cs typeface="Courier New"/>
            </a:endParaRPr>
          </a:p>
          <a:p>
            <a:pPr marL="11516">
              <a:lnSpc>
                <a:spcPts val="2675"/>
              </a:lnSpc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2358">
              <a:latin typeface="Courier New"/>
              <a:cs typeface="Courier New"/>
            </a:endParaRPr>
          </a:p>
          <a:p>
            <a:pPr marL="11516" marR="4607">
              <a:lnSpc>
                <a:spcPts val="2675"/>
              </a:lnSpc>
              <a:spcBef>
                <a:spcPts val="141"/>
              </a:spcBef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&lt;  [</a:t>
            </a:r>
            <a:endParaRPr sz="2358">
              <a:latin typeface="Courier New"/>
              <a:cs typeface="Courier New"/>
            </a:endParaRPr>
          </a:p>
          <a:p>
            <a:pPr marL="11516">
              <a:lnSpc>
                <a:spcPts val="2612"/>
              </a:lnSpc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6597" y="4673920"/>
            <a:ext cx="359311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2358" b="1" spc="-5" dirty="0">
                <a:solidFill>
                  <a:srgbClr val="0000FF"/>
                </a:solidFill>
                <a:latin typeface="Courier New"/>
                <a:cs typeface="Courier New"/>
              </a:rPr>
              <a:t>++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793" y="201865"/>
            <a:ext cx="7873744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63" dirty="0"/>
              <a:t>What </a:t>
            </a:r>
            <a:r>
              <a:rPr sz="3990" spc="277" dirty="0"/>
              <a:t>Tokens </a:t>
            </a:r>
            <a:r>
              <a:rPr sz="3990" spc="363" dirty="0"/>
              <a:t>are </a:t>
            </a:r>
            <a:r>
              <a:rPr sz="3990" spc="385" dirty="0"/>
              <a:t>Useful</a:t>
            </a:r>
            <a:r>
              <a:rPr sz="3990" spc="503" dirty="0"/>
              <a:t> </a:t>
            </a:r>
            <a:r>
              <a:rPr sz="3990" spc="449" dirty="0"/>
              <a:t>Here?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1106723" y="1576016"/>
            <a:ext cx="6849363" cy="1072770"/>
          </a:xfrm>
          <a:prstGeom prst="rect">
            <a:avLst/>
          </a:prstGeom>
        </p:spPr>
        <p:txBody>
          <a:bodyPr vert="horz" wrap="square" lIns="0" tIns="39156" rIns="0" bIns="0" rtlCol="0">
            <a:spAutoFit/>
          </a:bodyPr>
          <a:lstStyle/>
          <a:p>
            <a:pPr marL="730137" marR="4607" indent="-718621">
              <a:lnSpc>
                <a:spcPts val="2675"/>
              </a:lnSpc>
              <a:spcBef>
                <a:spcPts val="308"/>
              </a:spcBef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for (int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k =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0;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k &lt;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myArray[5]; ++k)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{ 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cout &lt;&lt;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k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&lt;&lt;</a:t>
            </a:r>
            <a:r>
              <a:rPr sz="2358" b="1" spc="-27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endl;</a:t>
            </a:r>
            <a:endParaRPr sz="2358">
              <a:latin typeface="Courier New"/>
              <a:cs typeface="Courier New"/>
            </a:endParaRPr>
          </a:p>
          <a:p>
            <a:pPr marL="11516">
              <a:lnSpc>
                <a:spcPts val="2612"/>
              </a:lnSpc>
            </a:pP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}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6598" y="2635522"/>
            <a:ext cx="538966" cy="1412607"/>
          </a:xfrm>
          <a:prstGeom prst="rect">
            <a:avLst/>
          </a:prstGeom>
        </p:spPr>
        <p:txBody>
          <a:bodyPr vert="horz" wrap="square" lIns="0" tIns="39156" rIns="0" bIns="0" rtlCol="0">
            <a:spAutoFit/>
          </a:bodyPr>
          <a:lstStyle/>
          <a:p>
            <a:pPr>
              <a:lnSpc>
                <a:spcPts val="2675"/>
              </a:lnSpc>
              <a:spcBef>
                <a:spcPts val="308"/>
              </a:spcBef>
            </a:pPr>
            <a:r>
              <a:rPr sz="2358" b="1" spc="-5" dirty="0">
                <a:solidFill>
                  <a:srgbClr val="0000FF"/>
                </a:solidFill>
                <a:latin typeface="Courier New"/>
                <a:cs typeface="Courier New"/>
              </a:rPr>
              <a:t>for  int</a:t>
            </a:r>
            <a:endParaRPr sz="2358">
              <a:latin typeface="Courier New"/>
              <a:cs typeface="Courier New"/>
            </a:endParaRPr>
          </a:p>
          <a:p>
            <a:pPr>
              <a:lnSpc>
                <a:spcPts val="2535"/>
              </a:lnSpc>
            </a:pPr>
            <a:r>
              <a:rPr sz="2358" b="1" spc="-5" dirty="0">
                <a:solidFill>
                  <a:srgbClr val="0000FF"/>
                </a:solidFill>
                <a:latin typeface="Courier New"/>
                <a:cs typeface="Courier New"/>
              </a:rPr>
              <a:t>&lt;&lt;</a:t>
            </a:r>
            <a:endParaRPr sz="2358">
              <a:latin typeface="Courier New"/>
              <a:cs typeface="Courier New"/>
            </a:endParaRPr>
          </a:p>
          <a:p>
            <a:pPr>
              <a:lnSpc>
                <a:spcPts val="2752"/>
              </a:lnSpc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6598" y="3994454"/>
            <a:ext cx="180231" cy="73067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>
              <a:lnSpc>
                <a:spcPts val="2752"/>
              </a:lnSpc>
              <a:spcBef>
                <a:spcPts val="91"/>
              </a:spcBef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endParaRPr sz="2358">
              <a:latin typeface="Courier New"/>
              <a:cs typeface="Courier New"/>
            </a:endParaRPr>
          </a:p>
          <a:p>
            <a:pPr>
              <a:lnSpc>
                <a:spcPts val="2752"/>
              </a:lnSpc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8791" y="2635522"/>
            <a:ext cx="203263" cy="210925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lnSpc>
                <a:spcPts val="2752"/>
              </a:lnSpc>
              <a:spcBef>
                <a:spcPts val="91"/>
              </a:spcBef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2358">
              <a:latin typeface="Courier New"/>
              <a:cs typeface="Courier New"/>
            </a:endParaRPr>
          </a:p>
          <a:p>
            <a:pPr marL="11516">
              <a:lnSpc>
                <a:spcPts val="2675"/>
              </a:lnSpc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358">
              <a:latin typeface="Courier New"/>
              <a:cs typeface="Courier New"/>
            </a:endParaRPr>
          </a:p>
          <a:p>
            <a:pPr marL="11516">
              <a:lnSpc>
                <a:spcPts val="2675"/>
              </a:lnSpc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2358">
              <a:latin typeface="Courier New"/>
              <a:cs typeface="Courier New"/>
            </a:endParaRPr>
          </a:p>
          <a:p>
            <a:pPr marL="11516" marR="4607">
              <a:lnSpc>
                <a:spcPts val="2675"/>
              </a:lnSpc>
              <a:spcBef>
                <a:spcPts val="141"/>
              </a:spcBef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&lt;  [</a:t>
            </a:r>
            <a:endParaRPr sz="2358">
              <a:latin typeface="Courier New"/>
              <a:cs typeface="Courier New"/>
            </a:endParaRPr>
          </a:p>
          <a:p>
            <a:pPr marL="11516">
              <a:lnSpc>
                <a:spcPts val="2612"/>
              </a:lnSpc>
            </a:pPr>
            <a:r>
              <a:rPr sz="2358" b="1" dirty="0">
                <a:solidFill>
                  <a:srgbClr val="0000FF"/>
                </a:solidFill>
                <a:latin typeface="Courier New"/>
                <a:cs typeface="Courier New"/>
              </a:rPr>
              <a:t>]</a:t>
            </a:r>
            <a:endParaRPr sz="2358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5081" y="4673921"/>
            <a:ext cx="2717864" cy="144086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b="1" spc="-5" dirty="0">
                <a:solidFill>
                  <a:srgbClr val="0000FF"/>
                </a:solidFill>
                <a:latin typeface="Courier New"/>
                <a:cs typeface="Courier New"/>
              </a:rPr>
              <a:t>++</a:t>
            </a:r>
            <a:endParaRPr sz="2358">
              <a:latin typeface="Courier New"/>
              <a:cs typeface="Courier New"/>
            </a:endParaRPr>
          </a:p>
          <a:p>
            <a:pPr>
              <a:spcBef>
                <a:spcPts val="14"/>
              </a:spcBef>
            </a:pPr>
            <a:endParaRPr sz="2403">
              <a:latin typeface="Courier New"/>
              <a:cs typeface="Courier New"/>
            </a:endParaRPr>
          </a:p>
          <a:p>
            <a:pPr marL="11516" marR="4607">
              <a:lnSpc>
                <a:spcPts val="2675"/>
              </a:lnSpc>
            </a:pPr>
            <a:r>
              <a:rPr sz="2358" b="1" spc="-5" dirty="0">
                <a:solidFill>
                  <a:srgbClr val="0000FF"/>
                </a:solidFill>
                <a:latin typeface="Courier New"/>
                <a:cs typeface="Courier New"/>
              </a:rPr>
              <a:t>Identifier  IntegerConstant</a:t>
            </a:r>
            <a:endParaRPr sz="235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414" y="201866"/>
            <a:ext cx="5877957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90" dirty="0"/>
              <a:t>Choosing </a:t>
            </a:r>
            <a:r>
              <a:rPr sz="3990" spc="413" dirty="0"/>
              <a:t>Good</a:t>
            </a:r>
            <a:r>
              <a:rPr sz="3990" spc="345" dirty="0"/>
              <a:t> </a:t>
            </a:r>
            <a:r>
              <a:rPr sz="3990" spc="277" dirty="0"/>
              <a:t>Tokens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1270" y="1691180"/>
            <a:ext cx="152592" cy="208230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270" spc="249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27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270" y="2271605"/>
            <a:ext cx="152592" cy="208230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270" spc="249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27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179" y="1421465"/>
            <a:ext cx="7196581" cy="111782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33300"/>
              </a:lnSpc>
              <a:spcBef>
                <a:spcPts val="91"/>
              </a:spcBef>
            </a:pPr>
            <a:r>
              <a:rPr sz="2856" spc="168" dirty="0">
                <a:solidFill>
                  <a:srgbClr val="3B3B3B"/>
                </a:solidFill>
                <a:latin typeface="Cambria"/>
                <a:cs typeface="Cambria"/>
              </a:rPr>
              <a:t>Very </a:t>
            </a:r>
            <a:r>
              <a:rPr sz="2856" spc="281" dirty="0">
                <a:solidFill>
                  <a:srgbClr val="3B3B3B"/>
                </a:solidFill>
                <a:latin typeface="Cambria"/>
                <a:cs typeface="Cambria"/>
              </a:rPr>
              <a:t>much </a:t>
            </a:r>
            <a:r>
              <a:rPr sz="2856" spc="240" dirty="0">
                <a:solidFill>
                  <a:srgbClr val="3B3B3B"/>
                </a:solidFill>
                <a:latin typeface="Cambria"/>
                <a:cs typeface="Cambria"/>
              </a:rPr>
              <a:t>dependent </a:t>
            </a:r>
            <a:r>
              <a:rPr sz="2856" spc="213" dirty="0">
                <a:solidFill>
                  <a:srgbClr val="3B3B3B"/>
                </a:solidFill>
                <a:latin typeface="Cambria"/>
                <a:cs typeface="Cambria"/>
              </a:rPr>
              <a:t>on </a:t>
            </a:r>
            <a:r>
              <a:rPr sz="2856" spc="236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856" spc="290" dirty="0">
                <a:solidFill>
                  <a:srgbClr val="3B3B3B"/>
                </a:solidFill>
                <a:latin typeface="Cambria"/>
                <a:cs typeface="Cambria"/>
              </a:rPr>
              <a:t>language.  </a:t>
            </a:r>
            <a:r>
              <a:rPr sz="2856" spc="190" dirty="0">
                <a:solidFill>
                  <a:srgbClr val="3B3B3B"/>
                </a:solidFill>
                <a:latin typeface="Cambria"/>
                <a:cs typeface="Cambria"/>
              </a:rPr>
              <a:t>Typically:</a:t>
            </a:r>
            <a:endParaRPr sz="285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916" y="2840514"/>
            <a:ext cx="135893" cy="182535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088" spc="227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88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5916" y="3338021"/>
            <a:ext cx="135893" cy="182535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088" spc="227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5916" y="4204052"/>
            <a:ext cx="135893" cy="182535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088" spc="227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8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5916" y="5439759"/>
            <a:ext cx="135893" cy="182535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088" spc="227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8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826" y="2614561"/>
            <a:ext cx="7445335" cy="3516041"/>
          </a:xfrm>
          <a:prstGeom prst="rect">
            <a:avLst/>
          </a:prstGeom>
        </p:spPr>
        <p:txBody>
          <a:bodyPr vert="horz" wrap="square" lIns="0" tIns="128983" rIns="0" bIns="0" rtlCol="0">
            <a:spAutoFit/>
          </a:bodyPr>
          <a:lstStyle/>
          <a:p>
            <a:pPr marL="11516">
              <a:spcBef>
                <a:spcPts val="1016"/>
              </a:spcBef>
            </a:pPr>
            <a:r>
              <a:rPr sz="2494" spc="236" dirty="0">
                <a:solidFill>
                  <a:srgbClr val="3B3B3B"/>
                </a:solidFill>
                <a:latin typeface="Cambria"/>
                <a:cs typeface="Cambria"/>
              </a:rPr>
              <a:t>Give </a:t>
            </a:r>
            <a:r>
              <a:rPr sz="2494" spc="190" dirty="0">
                <a:solidFill>
                  <a:srgbClr val="3B3B3B"/>
                </a:solidFill>
                <a:latin typeface="Cambria"/>
                <a:cs typeface="Cambria"/>
              </a:rPr>
              <a:t>keywords </a:t>
            </a:r>
            <a:r>
              <a:rPr sz="2494" spc="177" dirty="0">
                <a:solidFill>
                  <a:srgbClr val="3B3B3B"/>
                </a:solidFill>
                <a:latin typeface="Cambria"/>
                <a:cs typeface="Cambria"/>
              </a:rPr>
              <a:t>their </a:t>
            </a:r>
            <a:r>
              <a:rPr sz="2494" spc="190" dirty="0">
                <a:solidFill>
                  <a:srgbClr val="3B3B3B"/>
                </a:solidFill>
                <a:latin typeface="Cambria"/>
                <a:cs typeface="Cambria"/>
              </a:rPr>
              <a:t>own</a:t>
            </a:r>
            <a:r>
              <a:rPr sz="2494" spc="35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494" spc="208" dirty="0">
                <a:solidFill>
                  <a:srgbClr val="3B3B3B"/>
                </a:solidFill>
                <a:latin typeface="Cambria"/>
                <a:cs typeface="Cambria"/>
              </a:rPr>
              <a:t>tokens.</a:t>
            </a:r>
            <a:endParaRPr sz="2494">
              <a:latin typeface="Cambria"/>
              <a:cs typeface="Cambria"/>
            </a:endParaRPr>
          </a:p>
          <a:p>
            <a:pPr marL="11516" marR="155471">
              <a:lnSpc>
                <a:spcPts val="2911"/>
              </a:lnSpc>
              <a:spcBef>
                <a:spcPts val="1093"/>
              </a:spcBef>
            </a:pPr>
            <a:r>
              <a:rPr sz="2494" spc="236" dirty="0">
                <a:solidFill>
                  <a:srgbClr val="3B3B3B"/>
                </a:solidFill>
                <a:latin typeface="Cambria"/>
                <a:cs typeface="Cambria"/>
              </a:rPr>
              <a:t>Give </a:t>
            </a:r>
            <a:r>
              <a:rPr sz="2494" spc="185" dirty="0">
                <a:solidFill>
                  <a:srgbClr val="3B3B3B"/>
                </a:solidFill>
                <a:latin typeface="Cambria"/>
                <a:cs typeface="Cambria"/>
              </a:rPr>
              <a:t>different </a:t>
            </a:r>
            <a:r>
              <a:rPr sz="2494" spc="199" dirty="0">
                <a:solidFill>
                  <a:srgbClr val="3B3B3B"/>
                </a:solidFill>
                <a:latin typeface="Cambria"/>
                <a:cs typeface="Cambria"/>
              </a:rPr>
              <a:t>punctuation </a:t>
            </a:r>
            <a:r>
              <a:rPr sz="2494" spc="190" dirty="0">
                <a:solidFill>
                  <a:srgbClr val="3B3B3B"/>
                </a:solidFill>
                <a:latin typeface="Cambria"/>
                <a:cs typeface="Cambria"/>
              </a:rPr>
              <a:t>symbols </a:t>
            </a:r>
            <a:r>
              <a:rPr sz="2494" spc="177" dirty="0">
                <a:solidFill>
                  <a:srgbClr val="3B3B3B"/>
                </a:solidFill>
                <a:latin typeface="Cambria"/>
                <a:cs typeface="Cambria"/>
              </a:rPr>
              <a:t>their </a:t>
            </a:r>
            <a:r>
              <a:rPr sz="2494" spc="190" dirty="0">
                <a:solidFill>
                  <a:srgbClr val="3B3B3B"/>
                </a:solidFill>
                <a:latin typeface="Cambria"/>
                <a:cs typeface="Cambria"/>
              </a:rPr>
              <a:t>own  </a:t>
            </a:r>
            <a:r>
              <a:rPr sz="2494" spc="208" dirty="0">
                <a:solidFill>
                  <a:srgbClr val="3B3B3B"/>
                </a:solidFill>
                <a:latin typeface="Cambria"/>
                <a:cs typeface="Cambria"/>
              </a:rPr>
              <a:t>tokens.</a:t>
            </a:r>
            <a:endParaRPr sz="2494">
              <a:latin typeface="Cambria"/>
              <a:cs typeface="Cambria"/>
            </a:endParaRPr>
          </a:p>
          <a:p>
            <a:pPr marL="11516" marR="4607">
              <a:lnSpc>
                <a:spcPct val="97100"/>
              </a:lnSpc>
              <a:spcBef>
                <a:spcPts val="924"/>
              </a:spcBef>
            </a:pPr>
            <a:r>
              <a:rPr sz="2494" spc="240" dirty="0">
                <a:solidFill>
                  <a:srgbClr val="3B3B3B"/>
                </a:solidFill>
                <a:latin typeface="Cambria"/>
                <a:cs typeface="Cambria"/>
              </a:rPr>
              <a:t>Group </a:t>
            </a:r>
            <a:r>
              <a:rPr sz="2494" spc="222" dirty="0">
                <a:solidFill>
                  <a:srgbClr val="3B3B3B"/>
                </a:solidFill>
                <a:latin typeface="Cambria"/>
                <a:cs typeface="Cambria"/>
              </a:rPr>
              <a:t>lexemes </a:t>
            </a:r>
            <a:r>
              <a:rPr sz="2494" spc="208" dirty="0">
                <a:solidFill>
                  <a:srgbClr val="3B3B3B"/>
                </a:solidFill>
                <a:latin typeface="Cambria"/>
                <a:cs typeface="Cambria"/>
              </a:rPr>
              <a:t>representing </a:t>
            </a:r>
            <a:r>
              <a:rPr sz="2494" spc="181" dirty="0">
                <a:solidFill>
                  <a:srgbClr val="3B3B3B"/>
                </a:solidFill>
                <a:latin typeface="Cambria"/>
                <a:cs typeface="Cambria"/>
              </a:rPr>
              <a:t>identifiers,  </a:t>
            </a:r>
            <a:r>
              <a:rPr sz="2494" spc="213" dirty="0">
                <a:solidFill>
                  <a:srgbClr val="3B3B3B"/>
                </a:solidFill>
                <a:latin typeface="Cambria"/>
                <a:cs typeface="Cambria"/>
              </a:rPr>
              <a:t>numeric constants, </a:t>
            </a:r>
            <a:r>
              <a:rPr sz="2494" spc="204" dirty="0">
                <a:solidFill>
                  <a:srgbClr val="3B3B3B"/>
                </a:solidFill>
                <a:latin typeface="Cambria"/>
                <a:cs typeface="Cambria"/>
              </a:rPr>
              <a:t>strings, </a:t>
            </a:r>
            <a:r>
              <a:rPr sz="2494" spc="240" dirty="0">
                <a:solidFill>
                  <a:srgbClr val="3B3B3B"/>
                </a:solidFill>
                <a:latin typeface="Cambria"/>
                <a:cs typeface="Cambria"/>
              </a:rPr>
              <a:t>etc. </a:t>
            </a:r>
            <a:r>
              <a:rPr sz="2494" spc="154" dirty="0">
                <a:solidFill>
                  <a:srgbClr val="3B3B3B"/>
                </a:solidFill>
                <a:latin typeface="Cambria"/>
                <a:cs typeface="Cambria"/>
              </a:rPr>
              <a:t>into </a:t>
            </a:r>
            <a:r>
              <a:rPr sz="2494" spc="177" dirty="0">
                <a:solidFill>
                  <a:srgbClr val="3B3B3B"/>
                </a:solidFill>
                <a:latin typeface="Cambria"/>
                <a:cs typeface="Cambria"/>
              </a:rPr>
              <a:t>their </a:t>
            </a:r>
            <a:r>
              <a:rPr sz="2494" spc="190" dirty="0">
                <a:solidFill>
                  <a:srgbClr val="3B3B3B"/>
                </a:solidFill>
                <a:latin typeface="Cambria"/>
                <a:cs typeface="Cambria"/>
              </a:rPr>
              <a:t>own  </a:t>
            </a:r>
            <a:r>
              <a:rPr sz="2494" spc="227" dirty="0">
                <a:solidFill>
                  <a:srgbClr val="3B3B3B"/>
                </a:solidFill>
                <a:latin typeface="Cambria"/>
                <a:cs typeface="Cambria"/>
              </a:rPr>
              <a:t>groups.</a:t>
            </a:r>
            <a:endParaRPr sz="2494">
              <a:latin typeface="Cambria"/>
              <a:cs typeface="Cambria"/>
            </a:endParaRPr>
          </a:p>
          <a:p>
            <a:pPr marL="11516" marR="409406">
              <a:lnSpc>
                <a:spcPts val="2911"/>
              </a:lnSpc>
              <a:spcBef>
                <a:spcPts val="1084"/>
              </a:spcBef>
            </a:pPr>
            <a:r>
              <a:rPr sz="2494" spc="222" dirty="0">
                <a:solidFill>
                  <a:srgbClr val="3B3B3B"/>
                </a:solidFill>
                <a:latin typeface="Cambria"/>
                <a:cs typeface="Cambria"/>
              </a:rPr>
              <a:t>Discard </a:t>
            </a:r>
            <a:r>
              <a:rPr sz="2494" spc="177" dirty="0">
                <a:solidFill>
                  <a:srgbClr val="3B3B3B"/>
                </a:solidFill>
                <a:latin typeface="Cambria"/>
                <a:cs typeface="Cambria"/>
              </a:rPr>
              <a:t>irrelevant information </a:t>
            </a:r>
            <a:r>
              <a:rPr sz="2494" spc="204" dirty="0">
                <a:solidFill>
                  <a:srgbClr val="3B3B3B"/>
                </a:solidFill>
                <a:latin typeface="Cambria"/>
                <a:cs typeface="Cambria"/>
              </a:rPr>
              <a:t>(whitespace,  comments)</a:t>
            </a:r>
            <a:endParaRPr sz="2494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04" dirty="0"/>
              <a:t>Challenges </a:t>
            </a:r>
            <a:r>
              <a:rPr sz="3990" spc="249" dirty="0"/>
              <a:t>in</a:t>
            </a:r>
            <a:r>
              <a:rPr sz="3990" spc="322" dirty="0"/>
              <a:t> </a:t>
            </a:r>
            <a:r>
              <a:rPr sz="3990" spc="422" dirty="0"/>
              <a:t>Scanning</a:t>
            </a:r>
            <a:endParaRPr sz="3990" dirty="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304800" y="1066800"/>
            <a:ext cx="8610600" cy="3511715"/>
          </a:xfrm>
          <a:prstGeom prst="rect">
            <a:avLst/>
          </a:prstGeom>
        </p:spPr>
        <p:txBody>
          <a:bodyPr vert="horz" wrap="square" lIns="0" tIns="124953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02497" marR="4607">
              <a:lnSpc>
                <a:spcPts val="3381"/>
              </a:lnSpc>
              <a:spcBef>
                <a:spcPts val="286"/>
              </a:spcBef>
            </a:pPr>
            <a:r>
              <a:rPr b="0" spc="326" dirty="0"/>
              <a:t>How </a:t>
            </a:r>
            <a:r>
              <a:rPr b="0" spc="222" dirty="0"/>
              <a:t>do </a:t>
            </a:r>
            <a:r>
              <a:rPr b="0" spc="268" dirty="0"/>
              <a:t>we </a:t>
            </a:r>
            <a:r>
              <a:rPr b="0" spc="245" dirty="0"/>
              <a:t>determine which </a:t>
            </a:r>
            <a:r>
              <a:rPr b="0" spc="263" dirty="0"/>
              <a:t>lexemes are  </a:t>
            </a:r>
            <a:r>
              <a:rPr b="0" spc="249" dirty="0"/>
              <a:t>associated </a:t>
            </a:r>
            <a:r>
              <a:rPr b="0" spc="199" dirty="0"/>
              <a:t>with </a:t>
            </a:r>
            <a:r>
              <a:rPr b="0" spc="304" dirty="0"/>
              <a:t>each</a:t>
            </a:r>
            <a:r>
              <a:rPr b="0" spc="385" dirty="0"/>
              <a:t> </a:t>
            </a:r>
            <a:r>
              <a:rPr b="0" spc="245" dirty="0"/>
              <a:t>token?</a:t>
            </a:r>
          </a:p>
          <a:p>
            <a:pPr marL="402497" marR="311518">
              <a:lnSpc>
                <a:spcPts val="3381"/>
              </a:lnSpc>
              <a:spcBef>
                <a:spcPts val="1288"/>
              </a:spcBef>
            </a:pPr>
            <a:r>
              <a:rPr b="0" spc="277" dirty="0"/>
              <a:t>When </a:t>
            </a:r>
            <a:r>
              <a:rPr b="0" spc="245" dirty="0"/>
              <a:t>there </a:t>
            </a:r>
            <a:r>
              <a:rPr b="0" spc="263" dirty="0"/>
              <a:t>are </a:t>
            </a:r>
            <a:r>
              <a:rPr b="0" spc="213" dirty="0"/>
              <a:t>multiple </a:t>
            </a:r>
            <a:r>
              <a:rPr b="0" spc="240" dirty="0"/>
              <a:t>ways </a:t>
            </a:r>
            <a:r>
              <a:rPr b="0" spc="268" dirty="0"/>
              <a:t>we </a:t>
            </a:r>
            <a:r>
              <a:rPr b="0" spc="236" dirty="0"/>
              <a:t>could  </a:t>
            </a:r>
            <a:r>
              <a:rPr b="0" spc="286" dirty="0"/>
              <a:t>scan </a:t>
            </a:r>
            <a:r>
              <a:rPr b="0" spc="245" dirty="0"/>
              <a:t>the </a:t>
            </a:r>
            <a:r>
              <a:rPr b="0" spc="227" dirty="0"/>
              <a:t>input, </a:t>
            </a:r>
            <a:r>
              <a:rPr b="0" spc="236" dirty="0"/>
              <a:t>how </a:t>
            </a:r>
            <a:r>
              <a:rPr b="0" spc="222" dirty="0"/>
              <a:t>do </a:t>
            </a:r>
            <a:r>
              <a:rPr b="0" spc="268" dirty="0"/>
              <a:t>we </a:t>
            </a:r>
            <a:r>
              <a:rPr b="0" spc="230" dirty="0"/>
              <a:t>know </a:t>
            </a:r>
            <a:r>
              <a:rPr b="0" spc="245" dirty="0"/>
              <a:t>which  </a:t>
            </a:r>
            <a:r>
              <a:rPr b="0" spc="249" dirty="0"/>
              <a:t>one </a:t>
            </a:r>
            <a:r>
              <a:rPr b="0" spc="195" dirty="0"/>
              <a:t>to</a:t>
            </a:r>
            <a:r>
              <a:rPr b="0" spc="304" dirty="0"/>
              <a:t> </a:t>
            </a:r>
            <a:r>
              <a:rPr b="0" spc="249" dirty="0"/>
              <a:t>pick?</a:t>
            </a:r>
          </a:p>
          <a:p>
            <a:pPr marL="402497" marR="1118814">
              <a:lnSpc>
                <a:spcPts val="3381"/>
              </a:lnSpc>
              <a:spcBef>
                <a:spcPts val="1288"/>
              </a:spcBef>
            </a:pPr>
            <a:r>
              <a:rPr b="0" spc="326" dirty="0"/>
              <a:t>How </a:t>
            </a:r>
            <a:r>
              <a:rPr b="0" spc="222" dirty="0"/>
              <a:t>do </a:t>
            </a:r>
            <a:r>
              <a:rPr b="0" spc="268" dirty="0"/>
              <a:t>we </a:t>
            </a:r>
            <a:r>
              <a:rPr b="0" spc="249" dirty="0"/>
              <a:t>address </a:t>
            </a:r>
            <a:r>
              <a:rPr b="0" spc="254" dirty="0"/>
              <a:t>these </a:t>
            </a:r>
            <a:r>
              <a:rPr b="0" spc="263" dirty="0"/>
              <a:t>concerns  </a:t>
            </a:r>
            <a:r>
              <a:rPr b="0" spc="218" dirty="0"/>
              <a:t>efficiently?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564" y="2500146"/>
            <a:ext cx="7076811" cy="1242735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pc="277" dirty="0"/>
              <a:t>Associating </a:t>
            </a:r>
            <a:r>
              <a:rPr spc="331" dirty="0"/>
              <a:t>Lexemes </a:t>
            </a:r>
            <a:r>
              <a:rPr spc="227" dirty="0"/>
              <a:t>with</a:t>
            </a:r>
            <a:r>
              <a:rPr spc="254" dirty="0"/>
              <a:t> </a:t>
            </a:r>
            <a:r>
              <a:rPr spc="227" dirty="0"/>
              <a:t>Tokens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435" dirty="0"/>
              <a:t>Sets </a:t>
            </a:r>
            <a:r>
              <a:rPr sz="3990" spc="272" dirty="0"/>
              <a:t>of</a:t>
            </a:r>
            <a:r>
              <a:rPr sz="3990" spc="254" dirty="0"/>
              <a:t> </a:t>
            </a:r>
            <a:r>
              <a:rPr sz="3990" spc="408" dirty="0"/>
              <a:t>Lexemes</a:t>
            </a:r>
            <a:endParaRPr sz="3990" dirty="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304800" y="1143000"/>
            <a:ext cx="8763000" cy="4014545"/>
          </a:xfrm>
          <a:prstGeom prst="rect">
            <a:avLst/>
          </a:prstGeom>
        </p:spPr>
        <p:txBody>
          <a:bodyPr vert="horz" wrap="square" lIns="0" tIns="124953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99618" marR="4607">
              <a:lnSpc>
                <a:spcPts val="3336"/>
              </a:lnSpc>
              <a:spcBef>
                <a:spcPts val="295"/>
              </a:spcBef>
            </a:pPr>
            <a:r>
              <a:rPr sz="2800" spc="254" dirty="0">
                <a:latin typeface="+mj-lt"/>
              </a:rPr>
              <a:t>Idea:</a:t>
            </a:r>
            <a:r>
              <a:rPr sz="2800" b="0" spc="254" dirty="0">
                <a:latin typeface="+mj-lt"/>
              </a:rPr>
              <a:t> </a:t>
            </a:r>
            <a:r>
              <a:rPr sz="2800" b="0" spc="249" dirty="0">
                <a:latin typeface="+mj-lt"/>
              </a:rPr>
              <a:t>Associate </a:t>
            </a:r>
            <a:r>
              <a:rPr sz="2800" b="0" spc="317" dirty="0">
                <a:latin typeface="+mj-lt"/>
              </a:rPr>
              <a:t>a </a:t>
            </a:r>
            <a:r>
              <a:rPr sz="2800" b="0" spc="240" dirty="0">
                <a:latin typeface="+mj-lt"/>
              </a:rPr>
              <a:t>set </a:t>
            </a:r>
            <a:r>
              <a:rPr sz="2800" b="0" spc="204" dirty="0">
                <a:latin typeface="+mj-lt"/>
              </a:rPr>
              <a:t>of </a:t>
            </a:r>
            <a:r>
              <a:rPr sz="2800" b="0" spc="263" dirty="0">
                <a:latin typeface="+mj-lt"/>
              </a:rPr>
              <a:t>lexemes </a:t>
            </a:r>
            <a:r>
              <a:rPr sz="2800" b="0" spc="199" dirty="0">
                <a:latin typeface="+mj-lt"/>
              </a:rPr>
              <a:t>with </a:t>
            </a:r>
            <a:r>
              <a:rPr sz="2800" b="0" spc="304" dirty="0">
                <a:latin typeface="+mj-lt"/>
              </a:rPr>
              <a:t>each  </a:t>
            </a:r>
            <a:r>
              <a:rPr sz="2800" b="0" spc="249" dirty="0">
                <a:latin typeface="+mj-lt"/>
              </a:rPr>
              <a:t>token.</a:t>
            </a:r>
            <a:endParaRPr sz="2800" b="0" dirty="0">
              <a:latin typeface="+mj-lt"/>
            </a:endParaRPr>
          </a:p>
          <a:p>
            <a:pPr marL="799668" marR="437622" lvl="1">
              <a:lnSpc>
                <a:spcPts val="3336"/>
              </a:lnSpc>
              <a:spcBef>
                <a:spcPts val="1279"/>
              </a:spcBef>
            </a:pPr>
            <a:r>
              <a:rPr sz="2400" b="0" spc="185" dirty="0">
                <a:latin typeface="+mj-lt"/>
              </a:rPr>
              <a:t>We </a:t>
            </a:r>
            <a:r>
              <a:rPr sz="2400" b="0" spc="263" dirty="0">
                <a:latin typeface="+mj-lt"/>
              </a:rPr>
              <a:t>might </a:t>
            </a:r>
            <a:r>
              <a:rPr sz="2400" b="0" spc="249" dirty="0">
                <a:latin typeface="+mj-lt"/>
              </a:rPr>
              <a:t>associate </a:t>
            </a:r>
            <a:r>
              <a:rPr sz="2400" b="0" spc="254" dirty="0">
                <a:latin typeface="+mj-lt"/>
              </a:rPr>
              <a:t>the </a:t>
            </a:r>
            <a:r>
              <a:rPr sz="2400" b="0" spc="299" dirty="0">
                <a:latin typeface="+mj-lt"/>
              </a:rPr>
              <a:t>“</a:t>
            </a:r>
            <a:r>
              <a:rPr sz="2400" spc="299" dirty="0">
                <a:latin typeface="+mj-lt"/>
              </a:rPr>
              <a:t>number</a:t>
            </a:r>
            <a:r>
              <a:rPr sz="2400" b="0" spc="299" dirty="0">
                <a:latin typeface="+mj-lt"/>
              </a:rPr>
              <a:t>” </a:t>
            </a:r>
            <a:r>
              <a:rPr sz="2400" b="0" spc="236" dirty="0">
                <a:latin typeface="+mj-lt"/>
              </a:rPr>
              <a:t>token  </a:t>
            </a:r>
            <a:r>
              <a:rPr sz="2400" b="0" spc="199" dirty="0">
                <a:latin typeface="+mj-lt"/>
              </a:rPr>
              <a:t>with </a:t>
            </a:r>
            <a:r>
              <a:rPr sz="2400" b="0" spc="254" dirty="0">
                <a:latin typeface="+mj-lt"/>
              </a:rPr>
              <a:t>the </a:t>
            </a:r>
            <a:r>
              <a:rPr sz="2400" b="0" spc="240" dirty="0">
                <a:latin typeface="+mj-lt"/>
              </a:rPr>
              <a:t>set </a:t>
            </a:r>
            <a:r>
              <a:rPr sz="2400" spc="721" dirty="0">
                <a:latin typeface="+mj-lt"/>
              </a:rPr>
              <a:t>{ </a:t>
            </a:r>
            <a:r>
              <a:rPr sz="2400" spc="163" dirty="0">
                <a:latin typeface="+mj-lt"/>
                <a:cs typeface="Courier New"/>
              </a:rPr>
              <a:t>0</a:t>
            </a:r>
            <a:r>
              <a:rPr sz="2400" spc="163" dirty="0">
                <a:latin typeface="+mj-lt"/>
              </a:rPr>
              <a:t>, </a:t>
            </a:r>
            <a:r>
              <a:rPr sz="2400" spc="159" dirty="0">
                <a:latin typeface="+mj-lt"/>
                <a:cs typeface="Courier New"/>
              </a:rPr>
              <a:t>1</a:t>
            </a:r>
            <a:r>
              <a:rPr sz="2400" spc="159" dirty="0">
                <a:latin typeface="+mj-lt"/>
              </a:rPr>
              <a:t>, </a:t>
            </a:r>
            <a:r>
              <a:rPr sz="2400" spc="159" dirty="0">
                <a:latin typeface="+mj-lt"/>
                <a:cs typeface="Courier New"/>
              </a:rPr>
              <a:t>2</a:t>
            </a:r>
            <a:r>
              <a:rPr sz="2400" spc="159" dirty="0">
                <a:latin typeface="+mj-lt"/>
              </a:rPr>
              <a:t>, </a:t>
            </a:r>
            <a:r>
              <a:rPr sz="2400" spc="526" dirty="0">
                <a:latin typeface="+mj-lt"/>
              </a:rPr>
              <a:t>…, </a:t>
            </a:r>
            <a:r>
              <a:rPr sz="2400" spc="113" dirty="0">
                <a:latin typeface="+mj-lt"/>
                <a:cs typeface="Courier New"/>
              </a:rPr>
              <a:t>10</a:t>
            </a:r>
            <a:r>
              <a:rPr sz="2400" spc="113" dirty="0">
                <a:latin typeface="+mj-lt"/>
              </a:rPr>
              <a:t>, </a:t>
            </a:r>
            <a:r>
              <a:rPr sz="2400" spc="113" dirty="0">
                <a:latin typeface="+mj-lt"/>
                <a:cs typeface="Courier New"/>
              </a:rPr>
              <a:t>11</a:t>
            </a:r>
            <a:r>
              <a:rPr sz="2400" spc="113" dirty="0">
                <a:latin typeface="+mj-lt"/>
              </a:rPr>
              <a:t>, </a:t>
            </a:r>
            <a:r>
              <a:rPr sz="2400" spc="109" dirty="0">
                <a:latin typeface="+mj-lt"/>
                <a:cs typeface="Courier New"/>
              </a:rPr>
              <a:t>12</a:t>
            </a:r>
            <a:r>
              <a:rPr sz="2400" spc="109" dirty="0">
                <a:latin typeface="+mj-lt"/>
              </a:rPr>
              <a:t>, </a:t>
            </a:r>
            <a:r>
              <a:rPr sz="2400" spc="725" dirty="0">
                <a:latin typeface="+mj-lt"/>
              </a:rPr>
              <a:t>…</a:t>
            </a:r>
            <a:r>
              <a:rPr sz="2400" spc="571" dirty="0">
                <a:latin typeface="+mj-lt"/>
              </a:rPr>
              <a:t> </a:t>
            </a:r>
            <a:r>
              <a:rPr sz="2400" spc="721" dirty="0">
                <a:latin typeface="+mj-lt"/>
              </a:rPr>
              <a:t>}</a:t>
            </a:r>
            <a:endParaRPr sz="2400" dirty="0">
              <a:latin typeface="+mj-lt"/>
              <a:cs typeface="Courier New"/>
            </a:endParaRPr>
          </a:p>
          <a:p>
            <a:pPr marL="799668" marR="784840" lvl="1">
              <a:lnSpc>
                <a:spcPts val="3346"/>
              </a:lnSpc>
              <a:spcBef>
                <a:spcPts val="1451"/>
              </a:spcBef>
            </a:pPr>
            <a:r>
              <a:rPr sz="2400" b="0" spc="185" dirty="0">
                <a:latin typeface="+mj-lt"/>
              </a:rPr>
              <a:t>We </a:t>
            </a:r>
            <a:r>
              <a:rPr sz="2400" b="0" spc="263" dirty="0">
                <a:latin typeface="+mj-lt"/>
              </a:rPr>
              <a:t>might </a:t>
            </a:r>
            <a:r>
              <a:rPr sz="2400" b="0" spc="249" dirty="0">
                <a:latin typeface="+mj-lt"/>
              </a:rPr>
              <a:t>associate </a:t>
            </a:r>
            <a:r>
              <a:rPr sz="2400" b="0" spc="254" dirty="0">
                <a:latin typeface="+mj-lt"/>
              </a:rPr>
              <a:t>the </a:t>
            </a:r>
            <a:r>
              <a:rPr sz="2400" b="0" spc="272" dirty="0">
                <a:latin typeface="+mj-lt"/>
              </a:rPr>
              <a:t>“</a:t>
            </a:r>
            <a:r>
              <a:rPr sz="2400" spc="272" dirty="0">
                <a:latin typeface="+mj-lt"/>
              </a:rPr>
              <a:t>string</a:t>
            </a:r>
            <a:r>
              <a:rPr sz="2400" b="0" spc="272" dirty="0">
                <a:latin typeface="+mj-lt"/>
              </a:rPr>
              <a:t>” </a:t>
            </a:r>
            <a:r>
              <a:rPr sz="2400" b="0" spc="236" dirty="0">
                <a:latin typeface="+mj-lt"/>
              </a:rPr>
              <a:t>token  </a:t>
            </a:r>
            <a:r>
              <a:rPr sz="2400" b="0" spc="199" dirty="0">
                <a:latin typeface="+mj-lt"/>
              </a:rPr>
              <a:t>with </a:t>
            </a:r>
            <a:r>
              <a:rPr sz="2400" b="0" spc="254" dirty="0">
                <a:latin typeface="+mj-lt"/>
              </a:rPr>
              <a:t>the </a:t>
            </a:r>
            <a:r>
              <a:rPr sz="2400" b="0" spc="240" dirty="0">
                <a:latin typeface="+mj-lt"/>
              </a:rPr>
              <a:t>set </a:t>
            </a:r>
            <a:r>
              <a:rPr sz="2400" spc="721" dirty="0">
                <a:latin typeface="+mj-lt"/>
              </a:rPr>
              <a:t>{ </a:t>
            </a:r>
            <a:r>
              <a:rPr sz="2400" spc="113" dirty="0">
                <a:latin typeface="+mj-lt"/>
                <a:cs typeface="Courier New"/>
              </a:rPr>
              <a:t>""</a:t>
            </a:r>
            <a:r>
              <a:rPr sz="2400" spc="113" dirty="0">
                <a:latin typeface="+mj-lt"/>
              </a:rPr>
              <a:t>, </a:t>
            </a:r>
            <a:r>
              <a:rPr sz="2400" spc="82" dirty="0">
                <a:latin typeface="+mj-lt"/>
                <a:cs typeface="Courier New"/>
              </a:rPr>
              <a:t>"a"</a:t>
            </a:r>
            <a:r>
              <a:rPr sz="2400" spc="82" dirty="0">
                <a:latin typeface="+mj-lt"/>
              </a:rPr>
              <a:t>, </a:t>
            </a:r>
            <a:r>
              <a:rPr sz="2400" spc="82" dirty="0">
                <a:latin typeface="+mj-lt"/>
                <a:cs typeface="Courier New"/>
              </a:rPr>
              <a:t>"b"</a:t>
            </a:r>
            <a:r>
              <a:rPr sz="2400" spc="82" dirty="0">
                <a:latin typeface="+mj-lt"/>
              </a:rPr>
              <a:t>, </a:t>
            </a:r>
            <a:r>
              <a:rPr sz="2400" spc="82" dirty="0">
                <a:latin typeface="+mj-lt"/>
                <a:cs typeface="Courier New"/>
              </a:rPr>
              <a:t>"c"</a:t>
            </a:r>
            <a:r>
              <a:rPr sz="2400" spc="82" dirty="0">
                <a:latin typeface="+mj-lt"/>
              </a:rPr>
              <a:t>, </a:t>
            </a:r>
            <a:r>
              <a:rPr sz="2400" spc="725" dirty="0">
                <a:latin typeface="+mj-lt"/>
              </a:rPr>
              <a:t>…</a:t>
            </a:r>
            <a:r>
              <a:rPr sz="2400" spc="721" dirty="0">
                <a:latin typeface="+mj-lt"/>
              </a:rPr>
              <a:t> }</a:t>
            </a:r>
            <a:endParaRPr sz="2400" dirty="0">
              <a:latin typeface="+mj-lt"/>
              <a:cs typeface="Courier New"/>
            </a:endParaRPr>
          </a:p>
          <a:p>
            <a:pPr marL="799668" marR="691557" lvl="1">
              <a:lnSpc>
                <a:spcPts val="3346"/>
              </a:lnSpc>
              <a:spcBef>
                <a:spcPts val="1442"/>
              </a:spcBef>
            </a:pPr>
            <a:r>
              <a:rPr sz="2400" b="0" spc="185" dirty="0">
                <a:latin typeface="+mj-lt"/>
              </a:rPr>
              <a:t>We </a:t>
            </a:r>
            <a:r>
              <a:rPr sz="2400" b="0" spc="263" dirty="0">
                <a:latin typeface="+mj-lt"/>
              </a:rPr>
              <a:t>might </a:t>
            </a:r>
            <a:r>
              <a:rPr sz="2400" b="0" spc="249" dirty="0">
                <a:latin typeface="+mj-lt"/>
              </a:rPr>
              <a:t>associate </a:t>
            </a:r>
            <a:r>
              <a:rPr sz="2400" b="0" spc="254" dirty="0">
                <a:latin typeface="+mj-lt"/>
              </a:rPr>
              <a:t>the </a:t>
            </a:r>
            <a:r>
              <a:rPr sz="2400" b="0" spc="236" dirty="0">
                <a:latin typeface="+mj-lt"/>
              </a:rPr>
              <a:t>token </a:t>
            </a:r>
            <a:r>
              <a:rPr sz="2400" b="0" spc="199" dirty="0">
                <a:latin typeface="+mj-lt"/>
              </a:rPr>
              <a:t>for </a:t>
            </a:r>
            <a:r>
              <a:rPr sz="2400" b="0" spc="249" dirty="0">
                <a:latin typeface="+mj-lt"/>
              </a:rPr>
              <a:t>the  </a:t>
            </a:r>
            <a:r>
              <a:rPr sz="2400" b="0" spc="227" dirty="0">
                <a:latin typeface="+mj-lt"/>
              </a:rPr>
              <a:t>keyword</a:t>
            </a:r>
            <a:r>
              <a:rPr sz="2400" b="0" spc="281" dirty="0">
                <a:latin typeface="+mj-lt"/>
              </a:rPr>
              <a:t> </a:t>
            </a:r>
            <a:r>
              <a:rPr sz="2400" spc="5" dirty="0">
                <a:solidFill>
                  <a:srgbClr val="7F007F"/>
                </a:solidFill>
                <a:latin typeface="+mj-lt"/>
                <a:cs typeface="Courier New"/>
              </a:rPr>
              <a:t>whi</a:t>
            </a:r>
            <a:r>
              <a:rPr lang="en-US" sz="2400" spc="5" dirty="0">
                <a:solidFill>
                  <a:srgbClr val="7F007F"/>
                </a:solidFill>
                <a:latin typeface="+mj-lt"/>
                <a:cs typeface="Courier New"/>
              </a:rPr>
              <a:t>le</a:t>
            </a:r>
            <a:r>
              <a:rPr lang="en-US" sz="2400" b="0" spc="5" dirty="0">
                <a:solidFill>
                  <a:srgbClr val="7F007F"/>
                </a:solidFill>
                <a:latin typeface="+mj-lt"/>
                <a:cs typeface="Courier New"/>
              </a:rPr>
              <a:t> </a:t>
            </a:r>
            <a:r>
              <a:rPr sz="2400" b="0" spc="199" dirty="0">
                <a:latin typeface="+mj-lt"/>
              </a:rPr>
              <a:t>with</a:t>
            </a:r>
            <a:r>
              <a:rPr sz="2400" b="0" spc="277" dirty="0">
                <a:latin typeface="+mj-lt"/>
              </a:rPr>
              <a:t> </a:t>
            </a:r>
            <a:r>
              <a:rPr sz="2400" b="0" spc="254" dirty="0">
                <a:latin typeface="+mj-lt"/>
              </a:rPr>
              <a:t>the</a:t>
            </a:r>
            <a:r>
              <a:rPr sz="2400" b="0" spc="272" dirty="0">
                <a:latin typeface="+mj-lt"/>
              </a:rPr>
              <a:t> </a:t>
            </a:r>
            <a:r>
              <a:rPr sz="2400" b="0" spc="245" dirty="0">
                <a:latin typeface="+mj-lt"/>
              </a:rPr>
              <a:t>set</a:t>
            </a:r>
            <a:r>
              <a:rPr sz="2400" b="0" spc="277" dirty="0">
                <a:latin typeface="+mj-lt"/>
              </a:rPr>
              <a:t> </a:t>
            </a:r>
            <a:r>
              <a:rPr lang="en-TR" sz="2400" spc="721" dirty="0">
                <a:latin typeface="+mj-lt"/>
              </a:rPr>
              <a:t>{</a:t>
            </a:r>
            <a:r>
              <a:rPr sz="2400" dirty="0">
                <a:latin typeface="+mj-lt"/>
                <a:cs typeface="Courier New"/>
              </a:rPr>
              <a:t>while</a:t>
            </a:r>
            <a:r>
              <a:rPr sz="2400" spc="-807" dirty="0">
                <a:latin typeface="+mj-lt"/>
                <a:cs typeface="Courier New"/>
              </a:rPr>
              <a:t> </a:t>
            </a:r>
            <a:r>
              <a:rPr sz="2400" spc="517" dirty="0">
                <a:latin typeface="+mj-lt"/>
              </a:rPr>
              <a:t>}</a:t>
            </a:r>
            <a:r>
              <a:rPr sz="2400" b="0" spc="517" dirty="0">
                <a:latin typeface="+mj-lt"/>
              </a:rPr>
              <a:t>.</a:t>
            </a:r>
            <a:endParaRPr sz="2400" b="0" dirty="0">
              <a:latin typeface="+mj-lt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02" y="2253338"/>
            <a:ext cx="7722880" cy="2172821"/>
          </a:xfrm>
          <a:prstGeom prst="rect">
            <a:avLst/>
          </a:prstGeom>
        </p:spPr>
        <p:txBody>
          <a:bodyPr vert="horz" wrap="square" lIns="0" tIns="230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 marR="4607" indent="-576">
              <a:lnSpc>
                <a:spcPct val="97300"/>
              </a:lnSpc>
              <a:spcBef>
                <a:spcPts val="181"/>
              </a:spcBef>
            </a:pPr>
            <a:r>
              <a:rPr sz="3600" spc="322" dirty="0"/>
              <a:t>How </a:t>
            </a:r>
            <a:r>
              <a:rPr sz="3600" spc="222" dirty="0"/>
              <a:t>do </a:t>
            </a:r>
            <a:r>
              <a:rPr sz="3600" spc="263" dirty="0"/>
              <a:t>we </a:t>
            </a:r>
            <a:r>
              <a:rPr sz="3600" spc="249" dirty="0"/>
              <a:t>describe </a:t>
            </a:r>
            <a:r>
              <a:rPr sz="3600" spc="245" dirty="0"/>
              <a:t>which </a:t>
            </a:r>
            <a:r>
              <a:rPr sz="3600" spc="185" dirty="0"/>
              <a:t>(potentially  </a:t>
            </a:r>
            <a:r>
              <a:rPr sz="3600" spc="168" dirty="0"/>
              <a:t>infinite) </a:t>
            </a:r>
            <a:r>
              <a:rPr sz="3600" spc="240" dirty="0"/>
              <a:t>set </a:t>
            </a:r>
            <a:r>
              <a:rPr sz="3600" spc="199" dirty="0"/>
              <a:t>of </a:t>
            </a:r>
            <a:r>
              <a:rPr sz="3600" spc="263" dirty="0"/>
              <a:t>lexemes </a:t>
            </a:r>
            <a:r>
              <a:rPr sz="3600" spc="177" dirty="0"/>
              <a:t>is </a:t>
            </a:r>
            <a:r>
              <a:rPr sz="3600" spc="245" dirty="0"/>
              <a:t>associated </a:t>
            </a:r>
            <a:r>
              <a:rPr sz="3600" spc="199" dirty="0"/>
              <a:t>with  </a:t>
            </a:r>
            <a:r>
              <a:rPr sz="3600" spc="304" dirty="0"/>
              <a:t>each </a:t>
            </a:r>
            <a:r>
              <a:rPr sz="3600" spc="230" dirty="0"/>
              <a:t>token</a:t>
            </a:r>
            <a:r>
              <a:rPr sz="3600" spc="254" dirty="0"/>
              <a:t> </a:t>
            </a:r>
            <a:r>
              <a:rPr sz="3600" spc="240" dirty="0"/>
              <a:t>type?</a:t>
            </a:r>
            <a:endParaRPr sz="3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36" dirty="0"/>
              <a:t>Formal</a:t>
            </a:r>
            <a:r>
              <a:rPr sz="3990" spc="326" dirty="0"/>
              <a:t> </a:t>
            </a:r>
            <a:r>
              <a:rPr sz="3990" spc="439" dirty="0"/>
              <a:t>Languages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29753" y="1681966"/>
            <a:ext cx="134742" cy="18137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88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88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753" y="2193293"/>
            <a:ext cx="134742" cy="18137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88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88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962" y="1447033"/>
            <a:ext cx="7872017" cy="1037758"/>
          </a:xfrm>
          <a:prstGeom prst="rect">
            <a:avLst/>
          </a:prstGeom>
        </p:spPr>
        <p:txBody>
          <a:bodyPr vert="horz" wrap="square" lIns="0" tIns="140500" rIns="0" bIns="0" rtlCol="0">
            <a:spAutoFit/>
          </a:bodyPr>
          <a:lstStyle/>
          <a:p>
            <a:pPr marL="11516">
              <a:spcBef>
                <a:spcPts val="1106"/>
              </a:spcBef>
            </a:pPr>
            <a:r>
              <a:rPr sz="2494" spc="245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494" b="1" spc="268" dirty="0">
                <a:solidFill>
                  <a:srgbClr val="0000FF"/>
                </a:solidFill>
                <a:latin typeface="Trebuchet MS"/>
                <a:cs typeface="Trebuchet MS"/>
              </a:rPr>
              <a:t>formal </a:t>
            </a:r>
            <a:r>
              <a:rPr sz="2494" b="1" spc="317" dirty="0">
                <a:solidFill>
                  <a:srgbClr val="0000FF"/>
                </a:solidFill>
                <a:latin typeface="Trebuchet MS"/>
                <a:cs typeface="Trebuchet MS"/>
              </a:rPr>
              <a:t>language </a:t>
            </a:r>
            <a:r>
              <a:rPr sz="2494" spc="154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494" spc="268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494" spc="208" dirty="0">
                <a:solidFill>
                  <a:srgbClr val="3B3B3B"/>
                </a:solidFill>
                <a:latin typeface="Cambria"/>
                <a:cs typeface="Cambria"/>
              </a:rPr>
              <a:t>set </a:t>
            </a:r>
            <a:r>
              <a:rPr sz="2494" spc="172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2494" spc="-9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494" spc="204" dirty="0">
                <a:solidFill>
                  <a:srgbClr val="3B3B3B"/>
                </a:solidFill>
                <a:latin typeface="Cambria"/>
                <a:cs typeface="Cambria"/>
              </a:rPr>
              <a:t>strings.</a:t>
            </a:r>
            <a:endParaRPr sz="2494" dirty="0">
              <a:latin typeface="Cambria"/>
              <a:cs typeface="Cambria"/>
            </a:endParaRPr>
          </a:p>
          <a:p>
            <a:pPr marL="11516">
              <a:spcBef>
                <a:spcPts val="1016"/>
              </a:spcBef>
            </a:pPr>
            <a:r>
              <a:rPr sz="2494" spc="281" dirty="0">
                <a:solidFill>
                  <a:srgbClr val="3B3B3B"/>
                </a:solidFill>
                <a:latin typeface="Cambria"/>
                <a:cs typeface="Cambria"/>
              </a:rPr>
              <a:t>Many </a:t>
            </a:r>
            <a:r>
              <a:rPr sz="2494" spc="159" dirty="0">
                <a:solidFill>
                  <a:srgbClr val="3B3B3B"/>
                </a:solidFill>
                <a:latin typeface="Cambria"/>
                <a:cs typeface="Cambria"/>
              </a:rPr>
              <a:t>infinite </a:t>
            </a:r>
            <a:r>
              <a:rPr sz="2494" spc="249" dirty="0">
                <a:solidFill>
                  <a:srgbClr val="3B3B3B"/>
                </a:solidFill>
                <a:latin typeface="Cambria"/>
                <a:cs typeface="Cambria"/>
              </a:rPr>
              <a:t>languages </a:t>
            </a:r>
            <a:r>
              <a:rPr sz="2494" spc="218" dirty="0">
                <a:solidFill>
                  <a:srgbClr val="3B3B3B"/>
                </a:solidFill>
                <a:latin typeface="Cambria"/>
                <a:cs typeface="Cambria"/>
              </a:rPr>
              <a:t>have </a:t>
            </a:r>
            <a:r>
              <a:rPr sz="2494" spc="159" dirty="0">
                <a:solidFill>
                  <a:srgbClr val="3B3B3B"/>
                </a:solidFill>
                <a:latin typeface="Cambria"/>
                <a:cs typeface="Cambria"/>
              </a:rPr>
              <a:t>finite</a:t>
            </a:r>
            <a:r>
              <a:rPr sz="2494" spc="33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494" spc="185" dirty="0">
                <a:solidFill>
                  <a:srgbClr val="3B3B3B"/>
                </a:solidFill>
                <a:latin typeface="Cambria"/>
                <a:cs typeface="Cambria"/>
              </a:rPr>
              <a:t>descriptions:</a:t>
            </a:r>
            <a:endParaRPr sz="2494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183" y="2693104"/>
            <a:ext cx="120346" cy="15930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952" spc="18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2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183" y="3128422"/>
            <a:ext cx="120346" cy="15930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952" spc="18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2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183" y="3564893"/>
            <a:ext cx="120346" cy="15930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952" spc="185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952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9391" y="2494101"/>
            <a:ext cx="6792932" cy="1332435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958161">
              <a:lnSpc>
                <a:spcPct val="131600"/>
              </a:lnSpc>
              <a:spcBef>
                <a:spcPts val="86"/>
              </a:spcBef>
            </a:pPr>
            <a:r>
              <a:rPr sz="2176" spc="195" dirty="0">
                <a:solidFill>
                  <a:srgbClr val="3B3B3B"/>
                </a:solidFill>
                <a:latin typeface="Cambria"/>
                <a:cs typeface="Cambria"/>
              </a:rPr>
              <a:t>Define </a:t>
            </a:r>
            <a:r>
              <a:rPr sz="2176" spc="18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6" spc="227" dirty="0">
                <a:solidFill>
                  <a:srgbClr val="3B3B3B"/>
                </a:solidFill>
                <a:latin typeface="Cambria"/>
                <a:cs typeface="Cambria"/>
              </a:rPr>
              <a:t>language </a:t>
            </a:r>
            <a:r>
              <a:rPr sz="2176" spc="195" dirty="0">
                <a:solidFill>
                  <a:srgbClr val="3B3B3B"/>
                </a:solidFill>
                <a:latin typeface="Cambria"/>
                <a:cs typeface="Cambria"/>
              </a:rPr>
              <a:t>using </a:t>
            </a:r>
            <a:r>
              <a:rPr sz="2176" spc="213" dirty="0">
                <a:solidFill>
                  <a:srgbClr val="3B3B3B"/>
                </a:solidFill>
                <a:latin typeface="Cambria"/>
                <a:cs typeface="Cambria"/>
              </a:rPr>
              <a:t>an </a:t>
            </a:r>
            <a:r>
              <a:rPr sz="2176" spc="195" dirty="0">
                <a:solidFill>
                  <a:srgbClr val="3B3B3B"/>
                </a:solidFill>
                <a:latin typeface="Cambria"/>
                <a:cs typeface="Cambria"/>
              </a:rPr>
              <a:t>automaton.  Define </a:t>
            </a:r>
            <a:r>
              <a:rPr sz="2176" spc="18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6" spc="227" dirty="0">
                <a:solidFill>
                  <a:srgbClr val="3B3B3B"/>
                </a:solidFill>
                <a:latin typeface="Cambria"/>
                <a:cs typeface="Cambria"/>
              </a:rPr>
              <a:t>language </a:t>
            </a:r>
            <a:r>
              <a:rPr sz="2176" spc="195" dirty="0">
                <a:solidFill>
                  <a:srgbClr val="3B3B3B"/>
                </a:solidFill>
                <a:latin typeface="Cambria"/>
                <a:cs typeface="Cambria"/>
              </a:rPr>
              <a:t>using </a:t>
            </a:r>
            <a:r>
              <a:rPr sz="2176" spc="236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2176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6" spc="199" dirty="0">
                <a:solidFill>
                  <a:srgbClr val="3B3B3B"/>
                </a:solidFill>
                <a:latin typeface="Cambria"/>
                <a:cs typeface="Cambria"/>
              </a:rPr>
              <a:t>grammar.</a:t>
            </a:r>
            <a:endParaRPr sz="2176" dirty="0">
              <a:latin typeface="Cambria"/>
              <a:cs typeface="Cambria"/>
            </a:endParaRPr>
          </a:p>
          <a:p>
            <a:pPr marL="11516">
              <a:spcBef>
                <a:spcPts val="816"/>
              </a:spcBef>
            </a:pPr>
            <a:r>
              <a:rPr sz="2176" spc="195" dirty="0">
                <a:solidFill>
                  <a:srgbClr val="3B3B3B"/>
                </a:solidFill>
                <a:latin typeface="Cambria"/>
                <a:cs typeface="Cambria"/>
              </a:rPr>
              <a:t>Define </a:t>
            </a:r>
            <a:r>
              <a:rPr sz="2176" spc="185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176" spc="227" dirty="0">
                <a:solidFill>
                  <a:srgbClr val="3B3B3B"/>
                </a:solidFill>
                <a:latin typeface="Cambria"/>
                <a:cs typeface="Cambria"/>
              </a:rPr>
              <a:t>language </a:t>
            </a:r>
            <a:r>
              <a:rPr sz="2176" spc="195" dirty="0">
                <a:solidFill>
                  <a:srgbClr val="3B3B3B"/>
                </a:solidFill>
                <a:latin typeface="Cambria"/>
                <a:cs typeface="Cambria"/>
              </a:rPr>
              <a:t>using </a:t>
            </a:r>
            <a:r>
              <a:rPr sz="2176" spc="236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176" spc="195" dirty="0">
                <a:solidFill>
                  <a:srgbClr val="3B3B3B"/>
                </a:solidFill>
                <a:latin typeface="Cambria"/>
                <a:cs typeface="Cambria"/>
              </a:rPr>
              <a:t>regular</a:t>
            </a:r>
            <a:r>
              <a:rPr sz="2176" spc="25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176" spc="181" dirty="0">
                <a:solidFill>
                  <a:srgbClr val="3B3B3B"/>
                </a:solidFill>
                <a:latin typeface="Cambria"/>
                <a:cs typeface="Cambria"/>
              </a:rPr>
              <a:t>expression.</a:t>
            </a:r>
            <a:endParaRPr sz="2176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753" y="4009425"/>
            <a:ext cx="134742" cy="181373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88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88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962" y="3902324"/>
            <a:ext cx="7475278" cy="1290477"/>
          </a:xfrm>
          <a:prstGeom prst="rect">
            <a:avLst/>
          </a:prstGeom>
        </p:spPr>
        <p:txBody>
          <a:bodyPr vert="horz" wrap="square" lIns="0" tIns="33397" rIns="0" bIns="0" rtlCol="0">
            <a:spAutoFit/>
          </a:bodyPr>
          <a:lstStyle/>
          <a:p>
            <a:pPr marL="11516" marR="115739">
              <a:lnSpc>
                <a:spcPts val="2902"/>
              </a:lnSpc>
              <a:spcBef>
                <a:spcPts val="263"/>
              </a:spcBef>
            </a:pPr>
            <a:r>
              <a:rPr sz="2494" spc="150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494" spc="254" dirty="0">
                <a:solidFill>
                  <a:srgbClr val="3B3B3B"/>
                </a:solidFill>
                <a:latin typeface="Cambria"/>
                <a:cs typeface="Cambria"/>
              </a:rPr>
              <a:t>can </a:t>
            </a:r>
            <a:r>
              <a:rPr sz="2494" spc="227" dirty="0">
                <a:solidFill>
                  <a:srgbClr val="3B3B3B"/>
                </a:solidFill>
                <a:latin typeface="Cambria"/>
                <a:cs typeface="Cambria"/>
              </a:rPr>
              <a:t>use </a:t>
            </a:r>
            <a:r>
              <a:rPr sz="2494" spc="218" dirty="0">
                <a:solidFill>
                  <a:srgbClr val="3B3B3B"/>
                </a:solidFill>
                <a:latin typeface="Cambria"/>
                <a:cs typeface="Cambria"/>
              </a:rPr>
              <a:t>these </a:t>
            </a:r>
            <a:r>
              <a:rPr sz="2494" spc="236" dirty="0">
                <a:solidFill>
                  <a:srgbClr val="3B3B3B"/>
                </a:solidFill>
                <a:latin typeface="Cambria"/>
                <a:cs typeface="Cambria"/>
              </a:rPr>
              <a:t>compact </a:t>
            </a:r>
            <a:r>
              <a:rPr sz="2494" spc="185" dirty="0">
                <a:solidFill>
                  <a:srgbClr val="3B3B3B"/>
                </a:solidFill>
                <a:latin typeface="Cambria"/>
                <a:cs typeface="Cambria"/>
              </a:rPr>
              <a:t>descriptions </a:t>
            </a:r>
            <a:r>
              <a:rPr sz="2494" spc="172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494" spc="204" dirty="0">
                <a:solidFill>
                  <a:srgbClr val="3B3B3B"/>
                </a:solidFill>
                <a:latin typeface="Cambria"/>
                <a:cs typeface="Cambria"/>
              </a:rPr>
              <a:t>the  </a:t>
            </a:r>
            <a:r>
              <a:rPr sz="2494" spc="254" dirty="0">
                <a:solidFill>
                  <a:srgbClr val="3B3B3B"/>
                </a:solidFill>
                <a:latin typeface="Cambria"/>
                <a:cs typeface="Cambria"/>
              </a:rPr>
              <a:t>language </a:t>
            </a:r>
            <a:r>
              <a:rPr sz="2494" spc="163" dirty="0">
                <a:solidFill>
                  <a:srgbClr val="3B3B3B"/>
                </a:solidFill>
                <a:latin typeface="Cambria"/>
                <a:cs typeface="Cambria"/>
              </a:rPr>
              <a:t>to </a:t>
            </a:r>
            <a:r>
              <a:rPr sz="2494" spc="195" dirty="0">
                <a:solidFill>
                  <a:srgbClr val="3B3B3B"/>
                </a:solidFill>
                <a:latin typeface="Cambria"/>
                <a:cs typeface="Cambria"/>
              </a:rPr>
              <a:t>define </a:t>
            </a:r>
            <a:r>
              <a:rPr sz="2494" spc="204" dirty="0">
                <a:solidFill>
                  <a:srgbClr val="3B3B3B"/>
                </a:solidFill>
                <a:latin typeface="Cambria"/>
                <a:cs typeface="Cambria"/>
              </a:rPr>
              <a:t>sets </a:t>
            </a:r>
            <a:r>
              <a:rPr sz="2494" spc="168" dirty="0">
                <a:solidFill>
                  <a:srgbClr val="3B3B3B"/>
                </a:solidFill>
                <a:latin typeface="Cambria"/>
                <a:cs typeface="Cambria"/>
              </a:rPr>
              <a:t>of</a:t>
            </a:r>
            <a:r>
              <a:rPr sz="2494" spc="413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494" spc="204" dirty="0">
                <a:solidFill>
                  <a:srgbClr val="3B3B3B"/>
                </a:solidFill>
                <a:latin typeface="Cambria"/>
                <a:cs typeface="Cambria"/>
              </a:rPr>
              <a:t>strings.</a:t>
            </a:r>
            <a:endParaRPr sz="2494" dirty="0">
              <a:latin typeface="Cambria"/>
              <a:cs typeface="Cambria"/>
            </a:endParaRPr>
          </a:p>
          <a:p>
            <a:pPr marL="11516" marR="4607">
              <a:lnSpc>
                <a:spcPts val="2911"/>
              </a:lnSpc>
              <a:spcBef>
                <a:spcPts val="1097"/>
              </a:spcBef>
            </a:pPr>
            <a:endParaRPr sz="2494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90" dirty="0"/>
              <a:t>Regular</a:t>
            </a:r>
            <a:r>
              <a:rPr sz="3990" spc="363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52400" y="1066800"/>
            <a:ext cx="8763000" cy="3425084"/>
          </a:xfrm>
          <a:prstGeom prst="rect">
            <a:avLst/>
          </a:prstGeom>
        </p:spPr>
        <p:txBody>
          <a:bodyPr vert="horz" wrap="square" lIns="0" tIns="11574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02497" marR="89828">
              <a:lnSpc>
                <a:spcPct val="97200"/>
              </a:lnSpc>
              <a:spcBef>
                <a:spcPts val="185"/>
              </a:spcBef>
            </a:pPr>
            <a:r>
              <a:rPr sz="2800" b="0" spc="376" dirty="0">
                <a:solidFill>
                  <a:srgbClr val="0000FF"/>
                </a:solidFill>
                <a:latin typeface="+mj-lt"/>
                <a:cs typeface="Trebuchet MS"/>
              </a:rPr>
              <a:t>Regular </a:t>
            </a:r>
            <a:r>
              <a:rPr sz="2800" b="0" spc="286" dirty="0">
                <a:solidFill>
                  <a:srgbClr val="0000FF"/>
                </a:solidFill>
                <a:latin typeface="+mj-lt"/>
                <a:cs typeface="Trebuchet MS"/>
              </a:rPr>
              <a:t>expressions </a:t>
            </a:r>
            <a:r>
              <a:rPr sz="2800" b="0" spc="263" dirty="0">
                <a:latin typeface="+mj-lt"/>
              </a:rPr>
              <a:t>are </a:t>
            </a:r>
            <a:r>
              <a:rPr sz="2800" b="0" spc="313" dirty="0">
                <a:latin typeface="+mj-lt"/>
              </a:rPr>
              <a:t>a </a:t>
            </a:r>
            <a:r>
              <a:rPr sz="2800" b="0" spc="208" dirty="0">
                <a:latin typeface="+mj-lt"/>
              </a:rPr>
              <a:t>family </a:t>
            </a:r>
            <a:r>
              <a:rPr sz="2800" b="0" spc="199" dirty="0">
                <a:latin typeface="+mj-lt"/>
              </a:rPr>
              <a:t>of  </a:t>
            </a:r>
            <a:r>
              <a:rPr sz="2800" b="0" spc="222" dirty="0">
                <a:latin typeface="+mj-lt"/>
              </a:rPr>
              <a:t>descriptions </a:t>
            </a:r>
            <a:r>
              <a:rPr sz="2800" b="0" spc="230" dirty="0">
                <a:latin typeface="+mj-lt"/>
              </a:rPr>
              <a:t>that </a:t>
            </a:r>
            <a:r>
              <a:rPr sz="2800" b="0" spc="299" dirty="0">
                <a:latin typeface="+mj-lt"/>
              </a:rPr>
              <a:t>can </a:t>
            </a:r>
            <a:r>
              <a:rPr sz="2800" b="0" spc="281" dirty="0">
                <a:latin typeface="+mj-lt"/>
              </a:rPr>
              <a:t>be </a:t>
            </a:r>
            <a:r>
              <a:rPr sz="2800" b="0" spc="263" dirty="0">
                <a:latin typeface="+mj-lt"/>
              </a:rPr>
              <a:t>used </a:t>
            </a:r>
            <a:r>
              <a:rPr sz="2800" b="0" spc="190" dirty="0">
                <a:latin typeface="+mj-lt"/>
              </a:rPr>
              <a:t>to </a:t>
            </a:r>
            <a:r>
              <a:rPr sz="2800" b="0" spc="258" dirty="0">
                <a:latin typeface="+mj-lt"/>
              </a:rPr>
              <a:t>capture  </a:t>
            </a:r>
            <a:r>
              <a:rPr sz="2800" b="0" spc="240" dirty="0">
                <a:latin typeface="+mj-lt"/>
              </a:rPr>
              <a:t>certain </a:t>
            </a:r>
            <a:r>
              <a:rPr sz="2800" b="0" spc="290" dirty="0">
                <a:latin typeface="+mj-lt"/>
              </a:rPr>
              <a:t>languages </a:t>
            </a:r>
            <a:r>
              <a:rPr sz="2800" b="0" spc="190" dirty="0">
                <a:latin typeface="+mj-lt"/>
              </a:rPr>
              <a:t>(the </a:t>
            </a:r>
            <a:r>
              <a:rPr sz="2800" b="0" i="1" spc="141" dirty="0">
                <a:latin typeface="+mj-lt"/>
                <a:cs typeface="Georgia"/>
              </a:rPr>
              <a:t>regular  </a:t>
            </a:r>
            <a:r>
              <a:rPr sz="2800" b="0" i="1" spc="172" dirty="0">
                <a:latin typeface="+mj-lt"/>
                <a:cs typeface="Georgia"/>
              </a:rPr>
              <a:t>languages</a:t>
            </a:r>
            <a:r>
              <a:rPr sz="2800" b="0" spc="172" dirty="0">
                <a:latin typeface="+mj-lt"/>
              </a:rPr>
              <a:t>).</a:t>
            </a:r>
          </a:p>
          <a:p>
            <a:pPr marL="402497" marR="638006">
              <a:lnSpc>
                <a:spcPts val="3381"/>
              </a:lnSpc>
              <a:spcBef>
                <a:spcPts val="1383"/>
              </a:spcBef>
            </a:pPr>
            <a:r>
              <a:rPr sz="2800" b="0" spc="277" dirty="0">
                <a:latin typeface="+mj-lt"/>
              </a:rPr>
              <a:t>Often </a:t>
            </a:r>
            <a:r>
              <a:rPr sz="2800" b="0" spc="208" dirty="0">
                <a:latin typeface="+mj-lt"/>
              </a:rPr>
              <a:t>provide </a:t>
            </a:r>
            <a:r>
              <a:rPr sz="2800" b="0" spc="313" dirty="0">
                <a:latin typeface="+mj-lt"/>
              </a:rPr>
              <a:t>a </a:t>
            </a:r>
            <a:r>
              <a:rPr sz="2800" b="0" spc="281" dirty="0">
                <a:latin typeface="+mj-lt"/>
              </a:rPr>
              <a:t>compact </a:t>
            </a:r>
            <a:r>
              <a:rPr sz="2800" b="0" spc="263" dirty="0">
                <a:latin typeface="+mj-lt"/>
              </a:rPr>
              <a:t>and </a:t>
            </a:r>
            <a:r>
              <a:rPr sz="2800" b="0" spc="236" dirty="0">
                <a:latin typeface="+mj-lt"/>
              </a:rPr>
              <a:t>human-</a:t>
            </a:r>
            <a:r>
              <a:rPr sz="2800" b="0" spc="254" dirty="0">
                <a:latin typeface="+mj-lt"/>
              </a:rPr>
              <a:t>readable </a:t>
            </a:r>
            <a:r>
              <a:rPr sz="2800" b="0" spc="218" dirty="0">
                <a:latin typeface="+mj-lt"/>
              </a:rPr>
              <a:t>description </a:t>
            </a:r>
            <a:r>
              <a:rPr sz="2800" b="0" spc="195" dirty="0">
                <a:latin typeface="+mj-lt"/>
              </a:rPr>
              <a:t>of </a:t>
            </a:r>
            <a:r>
              <a:rPr sz="2800" b="0" spc="249" dirty="0">
                <a:latin typeface="+mj-lt"/>
              </a:rPr>
              <a:t>the</a:t>
            </a:r>
            <a:r>
              <a:rPr sz="2800" b="0" spc="444" dirty="0">
                <a:latin typeface="+mj-lt"/>
              </a:rPr>
              <a:t> </a:t>
            </a:r>
            <a:r>
              <a:rPr sz="2800" b="0" spc="304" dirty="0">
                <a:latin typeface="+mj-lt"/>
              </a:rPr>
              <a:t>language.</a:t>
            </a:r>
          </a:p>
          <a:p>
            <a:pPr marL="402497" marR="4607">
              <a:lnSpc>
                <a:spcPct val="99900"/>
              </a:lnSpc>
              <a:spcBef>
                <a:spcPts val="1097"/>
              </a:spcBef>
            </a:pPr>
            <a:r>
              <a:rPr sz="2800" b="0" spc="336" dirty="0">
                <a:latin typeface="+mj-lt"/>
              </a:rPr>
              <a:t>Used </a:t>
            </a:r>
            <a:r>
              <a:rPr sz="2800" b="0" spc="272" dirty="0">
                <a:latin typeface="+mj-lt"/>
              </a:rPr>
              <a:t>as </a:t>
            </a:r>
            <a:r>
              <a:rPr sz="2800" b="0" spc="249" dirty="0">
                <a:latin typeface="+mj-lt"/>
              </a:rPr>
              <a:t>the </a:t>
            </a:r>
            <a:r>
              <a:rPr sz="2800" b="0" spc="230" dirty="0">
                <a:latin typeface="+mj-lt"/>
              </a:rPr>
              <a:t>basis </a:t>
            </a:r>
            <a:r>
              <a:rPr sz="2800" b="0" spc="195" dirty="0">
                <a:latin typeface="+mj-lt"/>
              </a:rPr>
              <a:t>for </a:t>
            </a:r>
            <a:r>
              <a:rPr sz="2800" b="0" spc="254" dirty="0">
                <a:latin typeface="+mj-lt"/>
              </a:rPr>
              <a:t>numerous </a:t>
            </a:r>
            <a:r>
              <a:rPr sz="2800" b="0" spc="227" dirty="0">
                <a:latin typeface="+mj-lt"/>
              </a:rPr>
              <a:t>software  </a:t>
            </a:r>
            <a:r>
              <a:rPr sz="2800" b="0" spc="254" dirty="0">
                <a:latin typeface="+mj-lt"/>
              </a:rPr>
              <a:t>systems, </a:t>
            </a:r>
            <a:r>
              <a:rPr sz="2800" b="0" spc="236" dirty="0">
                <a:latin typeface="+mj-lt"/>
              </a:rPr>
              <a:t>including </a:t>
            </a:r>
            <a:r>
              <a:rPr sz="2800" b="0" spc="245" dirty="0">
                <a:latin typeface="+mj-lt"/>
              </a:rPr>
              <a:t>the </a:t>
            </a:r>
            <a:r>
              <a:rPr sz="2800" b="0" spc="-5" dirty="0">
                <a:latin typeface="+mj-lt"/>
                <a:cs typeface="Courier New"/>
              </a:rPr>
              <a:t>lex</a:t>
            </a:r>
            <a:r>
              <a:rPr lang="en-US" sz="2800" b="0" spc="-5" dirty="0">
                <a:latin typeface="+mj-lt"/>
                <a:cs typeface="Courier New"/>
              </a:rPr>
              <a:t>/flex</a:t>
            </a:r>
            <a:r>
              <a:rPr sz="2800" b="0" spc="-5" dirty="0">
                <a:latin typeface="+mj-lt"/>
                <a:cs typeface="Courier New"/>
              </a:rPr>
              <a:t> </a:t>
            </a:r>
            <a:r>
              <a:rPr sz="2800" b="0" spc="181" dirty="0">
                <a:latin typeface="+mj-lt"/>
              </a:rPr>
              <a:t>too</a:t>
            </a:r>
            <a:r>
              <a:rPr lang="en-US" sz="2800" b="0" spc="181" dirty="0">
                <a:latin typeface="+mj-lt"/>
              </a:rPr>
              <a:t>l</a:t>
            </a:r>
            <a:r>
              <a:rPr sz="2800" b="0" spc="268" dirty="0"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Aspects of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0593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  <a:ea typeface="MS PGothic" charset="0"/>
              </a:rPr>
              <a:t>Semantics</a:t>
            </a:r>
            <a:r>
              <a:rPr lang="en-US" b="0" dirty="0">
                <a:solidFill>
                  <a:srgbClr val="FF0000"/>
                </a:solidFill>
                <a:latin typeface="Arial" charset="0"/>
                <a:ea typeface="MS PGothic" charset="0"/>
              </a:rPr>
              <a:t> </a:t>
            </a:r>
            <a:r>
              <a:rPr lang="en-US" b="0" dirty="0">
                <a:latin typeface="Arial" charset="0"/>
                <a:ea typeface="MS PGothic" charset="0"/>
              </a:rPr>
              <a:t>– what is the meaning associated with a syntactically correct string of symbols with no static semantic errors 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English – can be ambiguous</a:t>
            </a:r>
          </a:p>
          <a:p>
            <a:pPr lvl="2"/>
            <a:r>
              <a:rPr lang="en-US" b="0" dirty="0">
                <a:latin typeface="Arial" charset="0"/>
                <a:cs typeface="Arial" charset="0"/>
              </a:rPr>
              <a:t>“</a:t>
            </a:r>
            <a:r>
              <a:rPr lang="en-US" altLang="ja-JP" b="0" dirty="0">
                <a:latin typeface="Arial" charset="0"/>
                <a:ea typeface="MS PGothic" charset="0"/>
                <a:cs typeface="MS PGothic" charset="0"/>
              </a:rPr>
              <a:t>I cannot recommend this student too highly</a:t>
            </a:r>
            <a:r>
              <a:rPr lang="en-US" b="0" dirty="0">
                <a:latin typeface="Arial" charset="0"/>
                <a:cs typeface="Arial" charset="0"/>
              </a:rPr>
              <a:t>”</a:t>
            </a:r>
            <a:r>
              <a:rPr lang="en-US" altLang="ja-JP" b="0" dirty="0">
                <a:latin typeface="Arial" charset="0"/>
                <a:ea typeface="MS PGothic" charset="0"/>
                <a:cs typeface="MS PGothic" charset="0"/>
              </a:rPr>
              <a:t> </a:t>
            </a:r>
          </a:p>
          <a:p>
            <a:pPr lvl="3"/>
            <a:r>
              <a:rPr lang="en-US" b="0" dirty="0"/>
              <a:t>"He does not deserve high praise" or </a:t>
            </a:r>
          </a:p>
          <a:p>
            <a:pPr lvl="3"/>
            <a:r>
              <a:rPr lang="en-US" b="0" dirty="0"/>
              <a:t>"Even the highest praise would be inadequate for him”</a:t>
            </a:r>
            <a:endParaRPr lang="en-US" altLang="ja-JP" b="0" dirty="0">
              <a:latin typeface="Arial" charset="0"/>
              <a:ea typeface="MS PGothic" charset="0"/>
              <a:cs typeface="MS PGothic" charset="0"/>
            </a:endParaRPr>
          </a:p>
          <a:p>
            <a:pPr lvl="2"/>
            <a:r>
              <a:rPr lang="en-US" b="0" dirty="0">
                <a:latin typeface="Arial" charset="0"/>
                <a:cs typeface="Arial" charset="0"/>
              </a:rPr>
              <a:t>“</a:t>
            </a:r>
            <a:r>
              <a:rPr lang="en-US" altLang="ja-JP" b="0" dirty="0" err="1">
                <a:latin typeface="Arial" charset="0"/>
                <a:ea typeface="MS PGothic" charset="0"/>
                <a:cs typeface="MS PGothic" charset="0"/>
              </a:rPr>
              <a:t>Yaşlı</a:t>
            </a:r>
            <a:r>
              <a:rPr lang="en-US" altLang="ja-JP" b="0" dirty="0"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US" altLang="ja-JP" b="0" dirty="0" err="1">
                <a:latin typeface="Arial" charset="0"/>
                <a:ea typeface="MS PGothic" charset="0"/>
                <a:cs typeface="MS PGothic" charset="0"/>
              </a:rPr>
              <a:t>adamın</a:t>
            </a:r>
            <a:r>
              <a:rPr lang="en-US" altLang="ja-JP" b="0" dirty="0"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US" altLang="ja-JP" b="0" dirty="0" err="1">
                <a:latin typeface="Arial" charset="0"/>
                <a:ea typeface="MS PGothic" charset="0"/>
                <a:cs typeface="MS PGothic" charset="0"/>
              </a:rPr>
              <a:t>yüzüne</a:t>
            </a:r>
            <a:r>
              <a:rPr lang="en-US" altLang="ja-JP" b="0" dirty="0"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US" altLang="ja-JP" b="0" dirty="0" err="1">
                <a:latin typeface="Arial" charset="0"/>
                <a:ea typeface="MS PGothic" charset="0"/>
                <a:cs typeface="MS PGothic" charset="0"/>
              </a:rPr>
              <a:t>dalgın</a:t>
            </a:r>
            <a:r>
              <a:rPr lang="en-US" altLang="ja-JP" b="0" dirty="0"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US" altLang="ja-JP" b="0" dirty="0" err="1">
                <a:latin typeface="Arial" charset="0"/>
                <a:ea typeface="MS PGothic" charset="0"/>
                <a:cs typeface="MS PGothic" charset="0"/>
              </a:rPr>
              <a:t>dalgın</a:t>
            </a:r>
            <a:r>
              <a:rPr lang="en-US" altLang="ja-JP" b="0" dirty="0">
                <a:latin typeface="Arial" charset="0"/>
                <a:ea typeface="MS PGothic" charset="0"/>
                <a:cs typeface="MS PGothic" charset="0"/>
              </a:rPr>
              <a:t> </a:t>
            </a:r>
            <a:r>
              <a:rPr lang="en-US" altLang="ja-JP" b="0" dirty="0" err="1">
                <a:latin typeface="Arial" charset="0"/>
                <a:ea typeface="MS PGothic" charset="0"/>
                <a:cs typeface="MS PGothic" charset="0"/>
              </a:rPr>
              <a:t>baktı</a:t>
            </a:r>
            <a:r>
              <a:rPr lang="en-US" altLang="ja-JP" b="0" dirty="0">
                <a:latin typeface="Arial" charset="0"/>
                <a:ea typeface="MS PGothic" charset="0"/>
                <a:cs typeface="MS PGothic" charset="0"/>
              </a:rPr>
              <a:t>.</a:t>
            </a:r>
            <a:r>
              <a:rPr lang="en-US" b="0" dirty="0">
                <a:latin typeface="Arial" charset="0"/>
                <a:cs typeface="Arial" charset="0"/>
              </a:rPr>
              <a:t>”</a:t>
            </a:r>
            <a:endParaRPr lang="en-US" altLang="ja-JP" b="0" dirty="0">
              <a:latin typeface="Arial" charset="0"/>
              <a:ea typeface="MS PGothic" charset="0"/>
              <a:cs typeface="MS PGothic" charset="0"/>
            </a:endParaRP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Programming languages – always has exactly one meaning </a:t>
            </a:r>
          </a:p>
          <a:p>
            <a:pPr lvl="2"/>
            <a:r>
              <a:rPr lang="en-US" b="0" dirty="0">
                <a:latin typeface="Arial" charset="0"/>
                <a:cs typeface="Arial" charset="0"/>
              </a:rPr>
              <a:t>But meaning (or value) may not be what programmer intended </a:t>
            </a:r>
          </a:p>
          <a:p>
            <a:endParaRPr lang="en-US" b="0" dirty="0">
              <a:latin typeface="Arial" charset="0"/>
              <a:ea typeface="MS PGothic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7EEBD9B-FA29-D447-860B-EDBD13F9F248}" type="slidenum">
              <a:rPr lang="tr-TR" sz="1400">
                <a:cs typeface="Arial" charset="0"/>
              </a:rPr>
              <a:pPr/>
              <a:t>6</a:t>
            </a:fld>
            <a:endParaRPr lang="tr-TR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467475"/>
            <a:ext cx="397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Grimson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, J.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Guttag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and C.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Terman</a:t>
            </a:r>
            <a:endParaRPr lang="en-US" dirty="0">
              <a:solidFill>
                <a:schemeClr val="bg1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Arial" charset="0"/>
                <a:ea typeface="MS PGothic" charset="0"/>
                <a:cs typeface="Arial" charset="0"/>
              </a:rPr>
              <a:t>Regular Expressions</a:t>
            </a:r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1935163" y="6149975"/>
            <a:ext cx="6416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http://en.wikipedia.org/wiki/Regular_expression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533400" y="1600200"/>
            <a:ext cx="8001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2400">
                <a:ea typeface="ＭＳ Ｐゴシック" charset="0"/>
                <a:cs typeface="ＭＳ Ｐゴシック" charset="0"/>
              </a:rPr>
              <a:t>In computing, a </a:t>
            </a:r>
            <a:r>
              <a:rPr lang="en-US" sz="2400" b="1">
                <a:ea typeface="ＭＳ Ｐゴシック" charset="0"/>
                <a:cs typeface="ＭＳ Ｐゴシック" charset="0"/>
              </a:rPr>
              <a:t>regular expression</a:t>
            </a:r>
            <a:r>
              <a:rPr lang="en-US" sz="2400">
                <a:ea typeface="ＭＳ Ｐゴシック" charset="0"/>
                <a:cs typeface="ＭＳ Ｐゴシック" charset="0"/>
              </a:rPr>
              <a:t>, also referred to as "regex" or "regexp", provides a concise and flexible means for </a:t>
            </a:r>
            <a:r>
              <a:rPr lang="en-US" sz="2400" b="1">
                <a:ea typeface="ＭＳ Ｐゴシック" charset="0"/>
                <a:cs typeface="ＭＳ Ｐゴシック" charset="0"/>
              </a:rPr>
              <a:t>matching strings of text</a:t>
            </a:r>
            <a:r>
              <a:rPr lang="en-US" sz="2400">
                <a:ea typeface="ＭＳ Ｐゴシック" charset="0"/>
                <a:cs typeface="ＭＳ Ｐゴシック" charset="0"/>
              </a:rPr>
              <a:t>, such as particular characters, words, or patterns of characters. A regular expression is written in a formal language that can be interpreted by a </a:t>
            </a:r>
            <a:r>
              <a:rPr lang="en-US" sz="2400" b="1">
                <a:ea typeface="ＭＳ Ｐゴシック" charset="0"/>
                <a:cs typeface="ＭＳ Ｐゴシック" charset="0"/>
              </a:rPr>
              <a:t>regular expression processor</a:t>
            </a:r>
            <a:r>
              <a:rPr lang="en-US" sz="2400"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438888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0" dirty="0">
                <a:ea typeface="+mn-ea"/>
              </a:rPr>
              <a:t>Regular expressions are used in many programming languages and software tools to specify patterns and match strings.</a:t>
            </a:r>
          </a:p>
          <a:p>
            <a:pPr>
              <a:defRPr/>
            </a:pPr>
            <a:endParaRPr lang="en-US" sz="1000" b="0" dirty="0">
              <a:ea typeface="+mn-ea"/>
            </a:endParaRPr>
          </a:p>
          <a:p>
            <a:pPr>
              <a:defRPr/>
            </a:pPr>
            <a:r>
              <a:rPr lang="en-US" sz="2800" b="0" dirty="0">
                <a:ea typeface="+mn-ea"/>
              </a:rPr>
              <a:t>Regular expressions are well suited for matching lexemes in programming languages.</a:t>
            </a:r>
          </a:p>
          <a:p>
            <a:pPr>
              <a:defRPr/>
            </a:pPr>
            <a:endParaRPr lang="en-US" sz="1000" b="0" dirty="0">
              <a:ea typeface="+mn-ea"/>
            </a:endParaRPr>
          </a:p>
          <a:p>
            <a:pPr>
              <a:defRPr/>
            </a:pPr>
            <a:r>
              <a:rPr lang="en-US" sz="2800" b="0" dirty="0">
                <a:ea typeface="+mn-ea"/>
              </a:rPr>
              <a:t>Regular expressions use a finite alphabet of symbols and defined by the operators </a:t>
            </a:r>
          </a:p>
          <a:p>
            <a:pPr lvl="1">
              <a:defRPr/>
            </a:pPr>
            <a:r>
              <a:rPr lang="en-US" sz="2000" b="0" dirty="0"/>
              <a:t>(</a:t>
            </a:r>
            <a:r>
              <a:rPr lang="en-US" sz="2000" b="0" dirty="0" err="1"/>
              <a:t>i</a:t>
            </a:r>
            <a:r>
              <a:rPr lang="en-US" sz="2000" b="0" dirty="0"/>
              <a:t>) </a:t>
            </a:r>
            <a:r>
              <a:rPr lang="en-US" sz="2400" b="0" dirty="0"/>
              <a:t>union</a:t>
            </a:r>
          </a:p>
          <a:p>
            <a:pPr lvl="1">
              <a:defRPr/>
            </a:pPr>
            <a:r>
              <a:rPr lang="en-US" sz="2400" b="0" dirty="0"/>
              <a:t>(ii) concatenation</a:t>
            </a:r>
          </a:p>
          <a:p>
            <a:pPr lvl="1">
              <a:defRPr/>
            </a:pPr>
            <a:r>
              <a:rPr lang="en-US" sz="2400" b="0" dirty="0"/>
              <a:t>(iii) </a:t>
            </a:r>
            <a:r>
              <a:rPr lang="en-US" sz="2400" b="0" dirty="0" err="1"/>
              <a:t>Kleene</a:t>
            </a:r>
            <a:r>
              <a:rPr lang="en-US" sz="2400" b="0" dirty="0"/>
              <a:t> closure.</a:t>
            </a:r>
            <a:endParaRPr lang="en-US" b="0" dirty="0"/>
          </a:p>
          <a:p>
            <a:pPr>
              <a:defRPr/>
            </a:pPr>
            <a:endParaRPr lang="en-US" sz="2800" b="0" dirty="0">
              <a:ea typeface="+mn-ea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F014CBF-D64B-F645-943D-8740F9A6B9C1}" type="slidenum">
              <a:rPr lang="en-US" sz="1400">
                <a:cs typeface="Arial" charset="0"/>
              </a:rPr>
              <a:pPr/>
              <a:t>61</a:t>
            </a:fld>
            <a:endParaRPr lang="en-US" sz="1400"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411913"/>
            <a:ext cx="276701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Slide credit: Wes Weimer</a:t>
            </a:r>
          </a:p>
        </p:txBody>
      </p:sp>
    </p:spTree>
    <p:extLst>
      <p:ext uri="{BB962C8B-B14F-4D97-AF65-F5344CB8AC3E}">
        <p14:creationId xmlns:p14="http://schemas.microsoft.com/office/powerpoint/2010/main" val="108878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CDF07AA-6A82-8F43-81CD-98F49EAC6BC7}" type="slidenum">
              <a:rPr lang="en-US" sz="1400">
                <a:cs typeface="Arial" charset="0"/>
              </a:rPr>
              <a:pPr/>
              <a:t>62</a:t>
            </a:fld>
            <a:endParaRPr lang="en-US" sz="1400">
              <a:cs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Designing patterns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0" dirty="0">
                <a:ea typeface="+mn-ea"/>
              </a:rPr>
              <a:t>Designing the proper patterns can be very tricky, but you are provided with a broad range of options for your regular expressions.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800" b="0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>
                <a:solidFill>
                  <a:srgbClr val="0000FF"/>
                </a:solidFill>
                <a:ea typeface="+mn-ea"/>
              </a:rPr>
              <a:t>.</a:t>
            </a:r>
            <a:r>
              <a:rPr lang="en-US" sz="2800" b="0" dirty="0">
                <a:ea typeface="+mn-ea"/>
              </a:rPr>
              <a:t>    A dot will match any single character except a newline.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>
                <a:solidFill>
                  <a:srgbClr val="0000FF"/>
                </a:solidFill>
                <a:ea typeface="+mn-ea"/>
              </a:rPr>
              <a:t>*</a:t>
            </a:r>
            <a:r>
              <a:rPr lang="en-US" sz="2800" b="0" dirty="0">
                <a:ea typeface="+mn-ea"/>
              </a:rPr>
              <a:t>,</a:t>
            </a:r>
            <a:r>
              <a:rPr lang="en-US" sz="2800" b="0" dirty="0">
                <a:solidFill>
                  <a:srgbClr val="0000FF"/>
                </a:solidFill>
                <a:ea typeface="+mn-ea"/>
              </a:rPr>
              <a:t>+ </a:t>
            </a:r>
            <a:r>
              <a:rPr lang="en-US" sz="2800" b="0" dirty="0">
                <a:ea typeface="+mn-ea"/>
              </a:rPr>
              <a:t>Star and plus used to match zero/one or more of  the preceding expressions.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0" dirty="0">
                <a:solidFill>
                  <a:srgbClr val="0000FF"/>
                </a:solidFill>
                <a:ea typeface="+mn-ea"/>
              </a:rPr>
              <a:t>?</a:t>
            </a:r>
            <a:r>
              <a:rPr lang="en-US" sz="2800" b="0" dirty="0">
                <a:ea typeface="+mn-ea"/>
              </a:rPr>
              <a:t>   Matches zero or one copy of the preceding expression.</a:t>
            </a:r>
          </a:p>
        </p:txBody>
      </p:sp>
    </p:spTree>
    <p:extLst>
      <p:ext uri="{BB962C8B-B14F-4D97-AF65-F5344CB8AC3E}">
        <p14:creationId xmlns:p14="http://schemas.microsoft.com/office/powerpoint/2010/main" val="39588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5BA32138-FDAB-564B-93C3-58E48C9D2E73}" type="slidenum">
              <a:rPr lang="en-US" sz="1400">
                <a:cs typeface="Arial" charset="0"/>
              </a:rPr>
              <a:pPr/>
              <a:t>63</a:t>
            </a:fld>
            <a:endParaRPr lang="en-US" sz="1400">
              <a:cs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Designing patterns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|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	A logical </a:t>
            </a:r>
            <a:r>
              <a:rPr lang="ja-JP" altLang="en-US" sz="2800" b="0">
                <a:latin typeface="Arial" charset="0"/>
                <a:ea typeface="MS PGothic" charset="0"/>
                <a:cs typeface="Arial" charset="0"/>
              </a:rPr>
              <a:t>‘</a:t>
            </a:r>
            <a:r>
              <a:rPr lang="en-US" altLang="ja-JP" sz="2800" b="0">
                <a:latin typeface="Arial" charset="0"/>
                <a:ea typeface="MS PGothic" charset="0"/>
                <a:cs typeface="Arial" charset="0"/>
              </a:rPr>
              <a:t>or</a:t>
            </a:r>
            <a:r>
              <a:rPr lang="ja-JP" altLang="en-US" sz="2800" b="0">
                <a:latin typeface="Arial" charset="0"/>
                <a:ea typeface="MS PGothic" charset="0"/>
                <a:cs typeface="Arial" charset="0"/>
              </a:rPr>
              <a:t>’</a:t>
            </a:r>
            <a:r>
              <a:rPr lang="en-US" altLang="ja-JP" sz="2800" b="0">
                <a:latin typeface="Arial" charset="0"/>
                <a:ea typeface="MS PGothic" charset="0"/>
                <a:cs typeface="Arial" charset="0"/>
              </a:rPr>
              <a:t> statement - matches either the pattern before it, or the pattern after.</a:t>
            </a:r>
          </a:p>
          <a:p>
            <a:pPr eaLnBrk="1" hangingPunct="1"/>
            <a:r>
              <a:rPr lang="en-US" sz="28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^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	Matches the very beginning of a line.</a:t>
            </a:r>
          </a:p>
          <a:p>
            <a:pPr eaLnBrk="1" hangingPunct="1"/>
            <a:r>
              <a:rPr lang="en-US" sz="28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$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	Matches the end of a line.</a:t>
            </a:r>
          </a:p>
          <a:p>
            <a:pPr eaLnBrk="1" hangingPunct="1"/>
            <a:r>
              <a:rPr lang="en-US" sz="28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/	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 the preceding regular expression, but only if followed by the subsequent expression.</a:t>
            </a:r>
          </a:p>
        </p:txBody>
      </p:sp>
    </p:spTree>
    <p:extLst>
      <p:ext uri="{BB962C8B-B14F-4D97-AF65-F5344CB8AC3E}">
        <p14:creationId xmlns:p14="http://schemas.microsoft.com/office/powerpoint/2010/main" val="245526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364451B-92A5-7740-AF49-D3F1ED27B4DB}" type="slidenum">
              <a:rPr lang="en-US" sz="1400">
                <a:cs typeface="Arial" charset="0"/>
              </a:rPr>
              <a:pPr/>
              <a:t>64</a:t>
            </a:fld>
            <a:endParaRPr lang="en-US" sz="1400">
              <a:cs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Designing patterns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[ ]</a:t>
            </a:r>
            <a:r>
              <a:rPr lang="en-US" sz="2400" b="0">
                <a:latin typeface="Arial" charset="0"/>
                <a:ea typeface="MS PGothic" charset="0"/>
                <a:cs typeface="Arial" charset="0"/>
              </a:rPr>
              <a:t>      Brackets are used to denote a character class, which matches any single character within the brackets.  If the first character is a </a:t>
            </a:r>
            <a:r>
              <a:rPr lang="ja-JP" altLang="en-US" sz="2400" b="0">
                <a:latin typeface="Arial" charset="0"/>
                <a:ea typeface="MS PGothic" charset="0"/>
                <a:cs typeface="Arial" charset="0"/>
              </a:rPr>
              <a:t>‘</a:t>
            </a:r>
            <a:r>
              <a:rPr lang="en-US" altLang="ja-JP" sz="2400" b="0">
                <a:latin typeface="Courier New" charset="0"/>
                <a:ea typeface="MS PGothic" charset="0"/>
                <a:cs typeface="Arial" charset="0"/>
              </a:rPr>
              <a:t>^</a:t>
            </a:r>
            <a:r>
              <a:rPr lang="ja-JP" altLang="en-US" sz="2400" b="0">
                <a:latin typeface="Arial" charset="0"/>
                <a:ea typeface="MS PGothic" charset="0"/>
                <a:cs typeface="Arial" charset="0"/>
              </a:rPr>
              <a:t>’</a:t>
            </a:r>
            <a:r>
              <a:rPr lang="en-US" altLang="ja-JP" sz="2400" b="0">
                <a:latin typeface="Arial" charset="0"/>
                <a:ea typeface="MS PGothic" charset="0"/>
                <a:cs typeface="Arial" charset="0"/>
              </a:rPr>
              <a:t>, this negates the brackets causing them to match any character except those listed. The </a:t>
            </a:r>
            <a:r>
              <a:rPr lang="ja-JP" altLang="en-US" sz="2400" b="0">
                <a:latin typeface="Arial" charset="0"/>
                <a:ea typeface="MS PGothic" charset="0"/>
                <a:cs typeface="Arial" charset="0"/>
              </a:rPr>
              <a:t>‘</a:t>
            </a:r>
            <a:r>
              <a:rPr lang="en-US" altLang="ja-JP" sz="2400" b="0">
                <a:latin typeface="Arial" charset="0"/>
                <a:ea typeface="MS PGothic" charset="0"/>
                <a:cs typeface="Arial" charset="0"/>
              </a:rPr>
              <a:t>-</a:t>
            </a:r>
            <a:r>
              <a:rPr lang="ja-JP" altLang="en-US" sz="2400" b="0">
                <a:latin typeface="Arial" charset="0"/>
                <a:ea typeface="MS PGothic" charset="0"/>
                <a:cs typeface="Arial" charset="0"/>
              </a:rPr>
              <a:t>’</a:t>
            </a:r>
            <a:r>
              <a:rPr lang="en-US" altLang="ja-JP" sz="2400" b="0">
                <a:latin typeface="Arial" charset="0"/>
                <a:ea typeface="MS PGothic" charset="0"/>
                <a:cs typeface="Arial" charset="0"/>
              </a:rPr>
              <a:t> can be used in a set of brackets to denote a range.  </a:t>
            </a:r>
          </a:p>
          <a:p>
            <a:pPr eaLnBrk="1" hangingPunct="1">
              <a:lnSpc>
                <a:spcPct val="110000"/>
              </a:lnSpc>
            </a:pPr>
            <a:r>
              <a:rPr lang="ja-JP" altLang="en-US" sz="24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“</a:t>
            </a:r>
            <a:r>
              <a:rPr lang="en-US" altLang="ja-JP" sz="24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ja-JP" altLang="en-US" sz="24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”</a:t>
            </a:r>
            <a:r>
              <a:rPr lang="en-US" altLang="ja-JP" sz="2400" b="0">
                <a:latin typeface="Arial" charset="0"/>
                <a:ea typeface="MS PGothic" charset="0"/>
                <a:cs typeface="Arial" charset="0"/>
              </a:rPr>
              <a:t>     Match everything within the quotes literally - don</a:t>
            </a:r>
            <a:r>
              <a:rPr lang="ja-JP" altLang="en-US" sz="2400" b="0">
                <a:latin typeface="Arial" charset="0"/>
                <a:ea typeface="MS PGothic" charset="0"/>
                <a:cs typeface="Arial" charset="0"/>
              </a:rPr>
              <a:t>’</a:t>
            </a:r>
            <a:r>
              <a:rPr lang="en-US" altLang="ja-JP" sz="2400" b="0">
                <a:latin typeface="Arial" charset="0"/>
                <a:ea typeface="MS PGothic" charset="0"/>
                <a:cs typeface="Arial" charset="0"/>
              </a:rPr>
              <a:t>t use any special meanings for characters.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0">
                <a:solidFill>
                  <a:srgbClr val="0000FF"/>
                </a:solidFill>
                <a:latin typeface="Arial" charset="0"/>
                <a:ea typeface="MS PGothic" charset="0"/>
                <a:cs typeface="Arial" charset="0"/>
              </a:rPr>
              <a:t>( )</a:t>
            </a:r>
            <a:r>
              <a:rPr lang="en-US" sz="2400" b="0">
                <a:latin typeface="Arial" charset="0"/>
                <a:ea typeface="MS PGothic" charset="0"/>
                <a:cs typeface="Arial" charset="0"/>
              </a:rPr>
              <a:t>      Group everything in the parentheses as a single unit for the rest of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318940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32987E8-5454-234B-8B4E-9F719DA7BA3C}" type="slidenum">
              <a:rPr lang="en-US" sz="1400">
                <a:cs typeface="Arial" charset="0"/>
              </a:rPr>
              <a:pPr/>
              <a:t>65</a:t>
            </a:fld>
            <a:endParaRPr lang="en-US" sz="1400">
              <a:cs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Regular expressions </a:t>
            </a:r>
            <a:endParaRPr lang="en-US" dirty="0">
              <a:latin typeface="Courier New"/>
              <a:ea typeface="+mj-ea"/>
              <a:cs typeface="Courier New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a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abc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abc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[abc]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a, b or 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[a-f]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a, b, c, d, e, or 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[0-9]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 any digit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X+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 one or more of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X*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 matches zero or more of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[0-9]+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matches any integer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(…)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grouping an expression into a single unit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|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alternation (or)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Arial" charset="0"/>
                <a:ea typeface="MS PGothic" charset="0"/>
                <a:cs typeface="Arial" charset="0"/>
              </a:rPr>
              <a:t>•   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(a|b|c)*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 b="0">
                <a:latin typeface="Arial" charset="0"/>
                <a:ea typeface="MS PGothic" charset="0"/>
                <a:cs typeface="Arial" charset="0"/>
              </a:rPr>
              <a:t>is equivalent to</a:t>
            </a:r>
            <a:r>
              <a:rPr lang="en-US" sz="2800"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sz="2800">
                <a:latin typeface="Courier New" charset="0"/>
                <a:ea typeface="MS PGothic" charset="0"/>
                <a:cs typeface="Arial" charset="0"/>
              </a:rPr>
              <a:t>[a-c]*</a:t>
            </a:r>
          </a:p>
        </p:txBody>
      </p:sp>
    </p:spTree>
    <p:extLst>
      <p:ext uri="{BB962C8B-B14F-4D97-AF65-F5344CB8AC3E}">
        <p14:creationId xmlns:p14="http://schemas.microsoft.com/office/powerpoint/2010/main" val="42084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34E8529-54A8-9E43-920F-0DF277FE98F7}" type="slidenum">
              <a:rPr lang="en-US" sz="1400">
                <a:cs typeface="Arial" charset="0"/>
              </a:rPr>
              <a:pPr/>
              <a:t>66</a:t>
            </a:fld>
            <a:endParaRPr lang="en-US" sz="1400">
              <a:cs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Regular expressions </a:t>
            </a:r>
            <a:endParaRPr lang="en-US" dirty="0">
              <a:latin typeface="Courier New"/>
              <a:ea typeface="+mj-ea"/>
              <a:cs typeface="Courier New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latin typeface="Courier New" charset="0"/>
                <a:ea typeface="+mn-ea"/>
              </a:rPr>
              <a:t>X?</a:t>
            </a:r>
            <a:r>
              <a:rPr lang="en-US" sz="2400" dirty="0">
                <a:ea typeface="+mn-ea"/>
              </a:rPr>
              <a:t> </a:t>
            </a:r>
            <a:r>
              <a:rPr lang="en-US" sz="2400" dirty="0">
                <a:latin typeface="Courier New"/>
                <a:ea typeface="+mn-ea"/>
                <a:cs typeface="Courier New"/>
              </a:rPr>
              <a:t>X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is optional (0 or 1 occurrence)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latin typeface="Courier New" charset="0"/>
                <a:ea typeface="+mn-ea"/>
              </a:rPr>
              <a:t>if(</a:t>
            </a:r>
            <a:r>
              <a:rPr lang="en-US" sz="2400" dirty="0" err="1">
                <a:latin typeface="Courier New" charset="0"/>
                <a:ea typeface="+mn-ea"/>
              </a:rPr>
              <a:t>def</a:t>
            </a:r>
            <a:r>
              <a:rPr lang="en-US" sz="2400" dirty="0">
                <a:latin typeface="Courier New" charset="0"/>
                <a:ea typeface="+mn-ea"/>
              </a:rPr>
              <a:t>)?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matches</a:t>
            </a:r>
            <a:r>
              <a:rPr lang="en-US" sz="2400" dirty="0">
                <a:ea typeface="+mn-ea"/>
              </a:rPr>
              <a:t> </a:t>
            </a:r>
            <a:r>
              <a:rPr lang="en-US" sz="2400" dirty="0">
                <a:latin typeface="Courier New"/>
                <a:ea typeface="+mn-ea"/>
                <a:cs typeface="Courier New"/>
              </a:rPr>
              <a:t>if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or</a:t>
            </a:r>
            <a:r>
              <a:rPr lang="en-US" sz="2400" dirty="0">
                <a:ea typeface="+mn-ea"/>
              </a:rPr>
              <a:t> </a:t>
            </a:r>
            <a:r>
              <a:rPr lang="en-US" sz="2400" dirty="0" err="1">
                <a:latin typeface="Courier New"/>
                <a:ea typeface="+mn-ea"/>
                <a:cs typeface="Courier New"/>
              </a:rPr>
              <a:t>ifdef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(equivalent to</a:t>
            </a:r>
            <a:r>
              <a:rPr lang="en-US" sz="2400" dirty="0">
                <a:ea typeface="+mn-ea"/>
              </a:rPr>
              <a:t> </a:t>
            </a:r>
            <a:r>
              <a:rPr lang="en-US" sz="2400" dirty="0" err="1">
                <a:latin typeface="Courier New"/>
                <a:ea typeface="+mn-ea"/>
                <a:cs typeface="Courier New"/>
              </a:rPr>
              <a:t>if|ifdef</a:t>
            </a:r>
            <a:r>
              <a:rPr lang="en-US" sz="2400" b="0" dirty="0">
                <a:ea typeface="+mn-ea"/>
              </a:rPr>
              <a:t>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latin typeface="Courier New" charset="0"/>
                <a:ea typeface="+mn-ea"/>
              </a:rPr>
              <a:t>[A-</a:t>
            </a:r>
            <a:r>
              <a:rPr lang="en-US" sz="2400" dirty="0" err="1">
                <a:latin typeface="Courier New" charset="0"/>
                <a:ea typeface="+mn-ea"/>
              </a:rPr>
              <a:t>Za</a:t>
            </a:r>
            <a:r>
              <a:rPr lang="en-US" sz="2400" dirty="0">
                <a:latin typeface="Courier New" charset="0"/>
                <a:ea typeface="+mn-ea"/>
              </a:rPr>
              <a:t>-z]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matches any alphabetical 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ea typeface="+mn-ea"/>
              </a:rPr>
              <a:t>. </a:t>
            </a:r>
            <a:r>
              <a:rPr lang="en-US" sz="2400" b="0" dirty="0">
                <a:ea typeface="+mn-ea"/>
              </a:rPr>
              <a:t>matches any character except newline 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latin typeface="Courier New" charset="0"/>
                <a:ea typeface="+mn-ea"/>
              </a:rPr>
              <a:t>\.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matches the </a:t>
            </a:r>
            <a:r>
              <a:rPr lang="en-US" sz="2400" dirty="0">
                <a:latin typeface="Courier New"/>
                <a:ea typeface="+mn-ea"/>
                <a:cs typeface="Courier New"/>
              </a:rPr>
              <a:t>.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latin typeface="Courier New" charset="0"/>
                <a:ea typeface="+mn-ea"/>
              </a:rPr>
              <a:t>\n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matches the newline 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latin typeface="Courier New" charset="0"/>
                <a:ea typeface="+mn-ea"/>
              </a:rPr>
              <a:t>\t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matches the tab 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latin typeface="Courier New" charset="0"/>
                <a:ea typeface="+mn-ea"/>
              </a:rPr>
              <a:t>\\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matches the</a:t>
            </a:r>
            <a:r>
              <a:rPr lang="en-US" sz="2400" dirty="0">
                <a:ea typeface="+mn-ea"/>
              </a:rPr>
              <a:t> </a:t>
            </a:r>
            <a:r>
              <a:rPr lang="en-US" sz="2400" dirty="0">
                <a:latin typeface="Courier New"/>
                <a:ea typeface="+mn-ea"/>
                <a:cs typeface="Courier New"/>
              </a:rPr>
              <a:t>\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latin typeface="Courier New" charset="0"/>
                <a:ea typeface="+mn-ea"/>
              </a:rPr>
              <a:t>[ \t]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matches either a space or tab character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>
                <a:latin typeface="Courier New" charset="0"/>
                <a:ea typeface="+mn-ea"/>
              </a:rPr>
              <a:t>[^a-d]</a:t>
            </a:r>
            <a:r>
              <a:rPr lang="en-US" sz="2400" dirty="0">
                <a:ea typeface="+mn-ea"/>
              </a:rPr>
              <a:t> </a:t>
            </a:r>
            <a:r>
              <a:rPr lang="en-US" sz="2400" b="0" dirty="0">
                <a:ea typeface="+mn-ea"/>
              </a:rPr>
              <a:t>matches any character other than </a:t>
            </a:r>
            <a:r>
              <a:rPr lang="en-US" sz="2400" dirty="0" err="1">
                <a:latin typeface="Courier New"/>
                <a:ea typeface="+mn-ea"/>
                <a:cs typeface="Courier New"/>
              </a:rPr>
              <a:t>a</a:t>
            </a:r>
            <a:r>
              <a:rPr lang="en-US" sz="2400" b="0" dirty="0" err="1">
                <a:ea typeface="+mn-ea"/>
              </a:rPr>
              <a:t>,</a:t>
            </a:r>
            <a:r>
              <a:rPr lang="en-US" sz="2400" dirty="0" err="1">
                <a:latin typeface="Courier New"/>
                <a:ea typeface="+mn-ea"/>
                <a:cs typeface="Courier New"/>
              </a:rPr>
              <a:t>b</a:t>
            </a:r>
            <a:r>
              <a:rPr lang="en-US" sz="2400" b="0" dirty="0" err="1">
                <a:ea typeface="+mn-ea"/>
              </a:rPr>
              <a:t>,</a:t>
            </a:r>
            <a:r>
              <a:rPr lang="en-US" sz="2400" dirty="0" err="1">
                <a:latin typeface="Courier New"/>
                <a:ea typeface="+mn-ea"/>
                <a:cs typeface="Courier New"/>
              </a:rPr>
              <a:t>c</a:t>
            </a:r>
            <a:r>
              <a:rPr lang="en-US" sz="2400" b="0" dirty="0">
                <a:ea typeface="+mn-ea"/>
              </a:rPr>
              <a:t> and </a:t>
            </a:r>
            <a:r>
              <a:rPr lang="en-US" sz="2400" dirty="0">
                <a:latin typeface="Courier New"/>
                <a:ea typeface="+mn-ea"/>
                <a:cs typeface="Courier New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792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826" y="201866"/>
            <a:ext cx="7262225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22" dirty="0"/>
              <a:t>Atomic </a:t>
            </a:r>
            <a:r>
              <a:rPr sz="3990" spc="390" dirty="0"/>
              <a:t>Regular</a:t>
            </a:r>
            <a:r>
              <a:rPr sz="3990" spc="422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314915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73" y="4185626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239" y="1570258"/>
            <a:ext cx="7360114" cy="3426726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11516" marR="150864">
              <a:lnSpc>
                <a:spcPts val="3381"/>
              </a:lnSpc>
              <a:spcBef>
                <a:spcPts val="286"/>
              </a:spcBef>
            </a:pP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expressions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we </a:t>
            </a:r>
            <a:r>
              <a:rPr sz="2902" spc="154" dirty="0">
                <a:solidFill>
                  <a:srgbClr val="3B3B3B"/>
                </a:solidFill>
                <a:latin typeface="Cambria"/>
                <a:cs typeface="Cambria"/>
              </a:rPr>
              <a:t>will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use </a:t>
            </a:r>
            <a:r>
              <a:rPr sz="2902" spc="177" dirty="0">
                <a:solidFill>
                  <a:srgbClr val="3B3B3B"/>
                </a:solidFill>
                <a:latin typeface="Cambria"/>
                <a:cs typeface="Cambria"/>
              </a:rPr>
              <a:t>in  </a:t>
            </a:r>
            <a:r>
              <a:rPr sz="2902" spc="199" dirty="0">
                <a:solidFill>
                  <a:srgbClr val="3B3B3B"/>
                </a:solidFill>
                <a:latin typeface="Cambria"/>
                <a:cs typeface="Cambria"/>
              </a:rPr>
              <a:t>this </a:t>
            </a: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course 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begin </a:t>
            </a:r>
            <a:r>
              <a:rPr sz="2902" spc="199" dirty="0">
                <a:solidFill>
                  <a:srgbClr val="3B3B3B"/>
                </a:solidFill>
                <a:latin typeface="Cambria"/>
                <a:cs typeface="Cambria"/>
              </a:rPr>
              <a:t>with </a:t>
            </a:r>
            <a:r>
              <a:rPr sz="2902" spc="204" dirty="0">
                <a:solidFill>
                  <a:srgbClr val="3B3B3B"/>
                </a:solidFill>
                <a:latin typeface="Cambria"/>
                <a:cs typeface="Cambria"/>
              </a:rPr>
              <a:t>two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simple  </a:t>
            </a:r>
            <a:r>
              <a:rPr sz="2902" spc="222" dirty="0">
                <a:solidFill>
                  <a:srgbClr val="3B3B3B"/>
                </a:solidFill>
                <a:latin typeface="Cambria"/>
                <a:cs typeface="Cambria"/>
              </a:rPr>
              <a:t>building</a:t>
            </a:r>
            <a:r>
              <a:rPr sz="2902" spc="272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blocks.</a:t>
            </a:r>
            <a:endParaRPr sz="2902" dirty="0">
              <a:latin typeface="Cambria"/>
              <a:cs typeface="Cambria"/>
            </a:endParaRPr>
          </a:p>
          <a:p>
            <a:pPr marL="11516" marR="469292">
              <a:lnSpc>
                <a:spcPts val="3381"/>
              </a:lnSpc>
              <a:spcBef>
                <a:spcPts val="1324"/>
              </a:spcBef>
            </a:pPr>
            <a:r>
              <a:rPr sz="2902" spc="258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22" dirty="0">
                <a:solidFill>
                  <a:srgbClr val="3B3B3B"/>
                </a:solidFill>
                <a:latin typeface="Cambria"/>
                <a:cs typeface="Cambria"/>
              </a:rPr>
              <a:t>symbol </a:t>
            </a:r>
            <a:r>
              <a:rPr sz="2902" b="1" spc="290" dirty="0">
                <a:solidFill>
                  <a:srgbClr val="0000FF"/>
                </a:solidFill>
                <a:latin typeface="Trebuchet MS"/>
                <a:cs typeface="Trebuchet MS"/>
              </a:rPr>
              <a:t>ε </a:t>
            </a:r>
            <a:r>
              <a:rPr sz="2902" spc="177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902" spc="313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expression  </a:t>
            </a: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matches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empty</a:t>
            </a:r>
            <a:r>
              <a:rPr sz="2902" spc="313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45" dirty="0">
                <a:solidFill>
                  <a:srgbClr val="3B3B3B"/>
                </a:solidFill>
                <a:latin typeface="Cambria"/>
                <a:cs typeface="Cambria"/>
              </a:rPr>
              <a:t>string.</a:t>
            </a:r>
            <a:endParaRPr sz="2902" dirty="0">
              <a:latin typeface="Cambria"/>
              <a:cs typeface="Cambria"/>
            </a:endParaRPr>
          </a:p>
          <a:p>
            <a:pPr marL="11516" marR="4607">
              <a:lnSpc>
                <a:spcPct val="102600"/>
              </a:lnSpc>
              <a:spcBef>
                <a:spcPts val="1002"/>
              </a:spcBef>
              <a:tabLst>
                <a:tab pos="7009433" algn="l"/>
              </a:tabLst>
            </a:pPr>
            <a:r>
              <a:rPr sz="2902" spc="222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any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symbol </a:t>
            </a:r>
            <a:r>
              <a:rPr sz="2902" b="1" spc="159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r>
              <a:rPr sz="2902" spc="159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902" spc="249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symbol </a:t>
            </a:r>
            <a:r>
              <a:rPr sz="2902" b="1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sz="2902" spc="177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902" spc="313" dirty="0">
                <a:solidFill>
                  <a:srgbClr val="3B3B3B"/>
                </a:solidFill>
                <a:latin typeface="Cambria"/>
                <a:cs typeface="Cambria"/>
              </a:rPr>
              <a:t>a  </a:t>
            </a:r>
            <a:r>
              <a:rPr sz="2902" spc="190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r>
              <a:rPr sz="2902" spc="354" dirty="0">
                <a:solidFill>
                  <a:srgbClr val="3B3B3B"/>
                </a:solidFill>
                <a:latin typeface="Cambria"/>
                <a:cs typeface="Cambria"/>
              </a:rPr>
              <a:t>e</a:t>
            </a:r>
            <a:r>
              <a:rPr sz="2902" spc="367" dirty="0">
                <a:solidFill>
                  <a:srgbClr val="3B3B3B"/>
                </a:solidFill>
                <a:latin typeface="Cambria"/>
                <a:cs typeface="Cambria"/>
              </a:rPr>
              <a:t>g</a:t>
            </a:r>
            <a:r>
              <a:rPr sz="2902" spc="222" dirty="0">
                <a:solidFill>
                  <a:srgbClr val="3B3B3B"/>
                </a:solidFill>
                <a:latin typeface="Cambria"/>
                <a:cs typeface="Cambria"/>
              </a:rPr>
              <a:t>ula</a:t>
            </a:r>
            <a:r>
              <a:rPr sz="2902" spc="213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299" dirty="0">
                <a:solidFill>
                  <a:srgbClr val="3B3B3B"/>
                </a:solidFill>
                <a:latin typeface="Cambria"/>
                <a:cs typeface="Cambria"/>
              </a:rPr>
              <a:t>e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x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p</a:t>
            </a:r>
            <a:r>
              <a:rPr sz="2902" spc="185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e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r>
              <a:rPr sz="2902" spc="163" dirty="0">
                <a:solidFill>
                  <a:srgbClr val="3B3B3B"/>
                </a:solidFill>
                <a:latin typeface="Cambria"/>
                <a:cs typeface="Cambria"/>
              </a:rPr>
              <a:t>io</a:t>
            </a: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n</a:t>
            </a:r>
            <a:r>
              <a:rPr sz="2902" spc="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172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r>
              <a:rPr sz="2902" spc="272" dirty="0">
                <a:solidFill>
                  <a:srgbClr val="3B3B3B"/>
                </a:solidFill>
                <a:latin typeface="Cambria"/>
                <a:cs typeface="Cambria"/>
              </a:rPr>
              <a:t>h</a:t>
            </a:r>
            <a:r>
              <a:rPr sz="2902" spc="286" dirty="0">
                <a:solidFill>
                  <a:srgbClr val="3B3B3B"/>
                </a:solidFill>
                <a:latin typeface="Cambria"/>
                <a:cs typeface="Cambria"/>
              </a:rPr>
              <a:t>a</a:t>
            </a:r>
            <a:r>
              <a:rPr sz="2902" spc="199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r>
              <a:rPr sz="2902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122" dirty="0">
                <a:solidFill>
                  <a:srgbClr val="3B3B3B"/>
                </a:solidFill>
                <a:latin typeface="Cambria"/>
                <a:cs typeface="Cambria"/>
              </a:rPr>
              <a:t>j</a:t>
            </a:r>
            <a:r>
              <a:rPr sz="2902" spc="268" dirty="0">
                <a:solidFill>
                  <a:srgbClr val="3B3B3B"/>
                </a:solidFill>
                <a:latin typeface="Cambria"/>
                <a:cs typeface="Cambria"/>
              </a:rPr>
              <a:t>u</a:t>
            </a:r>
            <a:r>
              <a:rPr sz="2902" spc="236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r>
              <a:rPr sz="2902" spc="181" dirty="0">
                <a:solidFill>
                  <a:srgbClr val="3B3B3B"/>
                </a:solidFill>
                <a:latin typeface="Cambria"/>
                <a:cs typeface="Cambria"/>
              </a:rPr>
              <a:t>t</a:t>
            </a: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331" dirty="0">
                <a:solidFill>
                  <a:srgbClr val="3B3B3B"/>
                </a:solidFill>
                <a:latin typeface="Cambria"/>
                <a:cs typeface="Cambria"/>
              </a:rPr>
              <a:t>m</a:t>
            </a:r>
            <a:r>
              <a:rPr sz="2902" spc="240" dirty="0">
                <a:solidFill>
                  <a:srgbClr val="3B3B3B"/>
                </a:solidFill>
                <a:latin typeface="Cambria"/>
                <a:cs typeface="Cambria"/>
              </a:rPr>
              <a:t>at</a:t>
            </a:r>
            <a:r>
              <a:rPr sz="2902" spc="349" dirty="0">
                <a:solidFill>
                  <a:srgbClr val="3B3B3B"/>
                </a:solidFill>
                <a:latin typeface="Cambria"/>
                <a:cs typeface="Cambria"/>
              </a:rPr>
              <a:t>c</a:t>
            </a:r>
            <a:r>
              <a:rPr sz="2902" spc="272" dirty="0">
                <a:solidFill>
                  <a:srgbClr val="3B3B3B"/>
                </a:solidFill>
                <a:latin typeface="Cambria"/>
                <a:cs typeface="Cambria"/>
              </a:rPr>
              <a:t>h</a:t>
            </a: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e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s</a:t>
            </a:r>
            <a:r>
              <a:rPr sz="2902" dirty="0">
                <a:solidFill>
                  <a:srgbClr val="3B3B3B"/>
                </a:solidFill>
                <a:latin typeface="Cambria"/>
                <a:cs typeface="Cambria"/>
              </a:rPr>
              <a:t>	</a:t>
            </a:r>
            <a:r>
              <a:rPr sz="2902" b="1" spc="-5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r>
              <a:rPr sz="2902" spc="326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902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8071" y="201865"/>
            <a:ext cx="5516918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58" dirty="0"/>
              <a:t>Operator</a:t>
            </a:r>
            <a:r>
              <a:rPr sz="3990" spc="336" dirty="0"/>
              <a:t> </a:t>
            </a:r>
            <a:r>
              <a:rPr sz="3990" spc="390" dirty="0"/>
              <a:t>Precedence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93483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5256649"/>
            <a:ext cx="154895" cy="212829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315" spc="240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315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207" y="1570258"/>
            <a:ext cx="7709060" cy="4069467"/>
          </a:xfrm>
          <a:prstGeom prst="rect">
            <a:avLst/>
          </a:prstGeom>
        </p:spPr>
        <p:txBody>
          <a:bodyPr vert="horz" wrap="square" lIns="0" tIns="36277" rIns="0" bIns="0" rtlCol="0">
            <a:spAutoFit/>
          </a:bodyPr>
          <a:lstStyle/>
          <a:p>
            <a:pPr marL="34549" marR="27639">
              <a:lnSpc>
                <a:spcPts val="3381"/>
              </a:lnSpc>
              <a:spcBef>
                <a:spcPts val="286"/>
              </a:spcBef>
            </a:pP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902" spc="230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902" spc="227" dirty="0">
                <a:solidFill>
                  <a:srgbClr val="3B3B3B"/>
                </a:solidFill>
                <a:latin typeface="Cambria"/>
                <a:cs typeface="Cambria"/>
              </a:rPr>
              <a:t>operator </a:t>
            </a:r>
            <a:r>
              <a:rPr sz="2902" spc="281" dirty="0">
                <a:solidFill>
                  <a:srgbClr val="3B3B3B"/>
                </a:solidFill>
                <a:latin typeface="Cambria"/>
                <a:cs typeface="Cambria"/>
              </a:rPr>
              <a:t>precedence  </a:t>
            </a:r>
            <a:r>
              <a:rPr sz="2902" spc="177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902">
              <a:latin typeface="Cambria"/>
              <a:cs typeface="Cambria"/>
            </a:endParaRPr>
          </a:p>
          <a:p>
            <a:pPr marL="194051" algn="ctr">
              <a:spcBef>
                <a:spcPts val="1093"/>
              </a:spcBef>
            </a:pPr>
            <a:r>
              <a:rPr sz="2902" spc="136" dirty="0">
                <a:solidFill>
                  <a:srgbClr val="3B3B3B"/>
                </a:solidFill>
                <a:latin typeface="Cambria"/>
                <a:cs typeface="Cambria"/>
              </a:rPr>
              <a:t>(R)</a:t>
            </a:r>
            <a:endParaRPr sz="2902">
              <a:latin typeface="Cambria"/>
              <a:cs typeface="Cambria"/>
            </a:endParaRPr>
          </a:p>
          <a:p>
            <a:pPr marL="3595408" marR="3393295" indent="-1727" algn="ctr">
              <a:lnSpc>
                <a:spcPts val="4670"/>
              </a:lnSpc>
              <a:spcBef>
                <a:spcPts val="345"/>
              </a:spcBef>
            </a:pPr>
            <a:r>
              <a:rPr sz="2902" spc="290" dirty="0">
                <a:solidFill>
                  <a:srgbClr val="3B3B3B"/>
                </a:solidFill>
                <a:latin typeface="Cambria"/>
                <a:cs typeface="Cambria"/>
              </a:rPr>
              <a:t>R*  </a:t>
            </a: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r>
              <a:rPr sz="2516" spc="-462" baseline="-31531" dirty="0">
                <a:solidFill>
                  <a:srgbClr val="3B3B3B"/>
                </a:solidFill>
                <a:latin typeface="Cambria"/>
                <a:cs typeface="Cambria"/>
              </a:rPr>
              <a:t>1</a:t>
            </a:r>
            <a:r>
              <a:rPr sz="2902" spc="38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r>
              <a:rPr sz="2516" spc="-469" baseline="-31531" dirty="0">
                <a:solidFill>
                  <a:srgbClr val="3B3B3B"/>
                </a:solidFill>
                <a:latin typeface="Cambria"/>
                <a:cs typeface="Cambria"/>
              </a:rPr>
              <a:t>2</a:t>
            </a:r>
            <a:endParaRPr sz="2516" baseline="-31531">
              <a:latin typeface="Cambria"/>
              <a:cs typeface="Cambria"/>
            </a:endParaRPr>
          </a:p>
          <a:p>
            <a:pPr marL="77160" algn="ctr">
              <a:spcBef>
                <a:spcPts val="1496"/>
              </a:spcBef>
              <a:tabLst>
                <a:tab pos="550482" algn="l"/>
              </a:tabLst>
            </a:pPr>
            <a:r>
              <a:rPr sz="2902" spc="36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r>
              <a:rPr sz="2516" spc="54" baseline="-31531" dirty="0">
                <a:solidFill>
                  <a:srgbClr val="3B3B3B"/>
                </a:solidFill>
                <a:latin typeface="Cambria"/>
                <a:cs typeface="Cambria"/>
              </a:rPr>
              <a:t>1	</a:t>
            </a:r>
            <a:r>
              <a:rPr sz="2902" spc="59" dirty="0">
                <a:solidFill>
                  <a:srgbClr val="3B3B3B"/>
                </a:solidFill>
                <a:latin typeface="Cambria"/>
                <a:cs typeface="Cambria"/>
              </a:rPr>
              <a:t>|</a:t>
            </a:r>
            <a:r>
              <a:rPr sz="2902" spc="27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902" spc="41" dirty="0">
                <a:solidFill>
                  <a:srgbClr val="3B3B3B"/>
                </a:solidFill>
                <a:latin typeface="Cambria"/>
                <a:cs typeface="Cambria"/>
              </a:rPr>
              <a:t>R</a:t>
            </a:r>
            <a:r>
              <a:rPr sz="2516" spc="61" baseline="-31531" dirty="0">
                <a:solidFill>
                  <a:srgbClr val="3B3B3B"/>
                </a:solidFill>
                <a:latin typeface="Cambria"/>
                <a:cs typeface="Cambria"/>
              </a:rPr>
              <a:t>2</a:t>
            </a:r>
            <a:endParaRPr sz="2516" baseline="-31531">
              <a:latin typeface="Cambria"/>
              <a:cs typeface="Cambria"/>
            </a:endParaRPr>
          </a:p>
          <a:p>
            <a:pPr marL="34549">
              <a:spcBef>
                <a:spcPts val="1859"/>
              </a:spcBef>
            </a:pPr>
            <a:r>
              <a:rPr sz="2902" spc="376" dirty="0">
                <a:solidFill>
                  <a:srgbClr val="3B3B3B"/>
                </a:solidFill>
                <a:latin typeface="Cambria"/>
                <a:cs typeface="Cambria"/>
              </a:rPr>
              <a:t>So </a:t>
            </a:r>
            <a:r>
              <a:rPr sz="2902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ab*c|d</a:t>
            </a:r>
            <a:r>
              <a:rPr sz="2902" b="1" spc="-762" dirty="0">
                <a:solidFill>
                  <a:srgbClr val="0000FF"/>
                </a:solidFill>
                <a:latin typeface="Lucida Sans Typewriter"/>
                <a:cs typeface="Lucida Sans Typewriter"/>
              </a:rPr>
              <a:t> </a:t>
            </a:r>
            <a:r>
              <a:rPr sz="2902" spc="177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902" spc="254" dirty="0">
                <a:solidFill>
                  <a:srgbClr val="3B3B3B"/>
                </a:solidFill>
                <a:latin typeface="Cambria"/>
                <a:cs typeface="Cambria"/>
              </a:rPr>
              <a:t>parsed </a:t>
            </a:r>
            <a:r>
              <a:rPr sz="2902" spc="272" dirty="0">
                <a:solidFill>
                  <a:srgbClr val="3B3B3B"/>
                </a:solidFill>
                <a:latin typeface="Cambria"/>
                <a:cs typeface="Cambria"/>
              </a:rPr>
              <a:t>as </a:t>
            </a:r>
            <a:r>
              <a:rPr sz="2902" b="1" spc="-5" dirty="0">
                <a:solidFill>
                  <a:srgbClr val="0000FF"/>
                </a:solidFill>
                <a:latin typeface="Lucida Sans Typewriter"/>
                <a:cs typeface="Lucida Sans Typewriter"/>
              </a:rPr>
              <a:t>((a(b*))c)|d</a:t>
            </a:r>
            <a:endParaRPr sz="2902">
              <a:latin typeface="Lucida Sans Typewriter"/>
              <a:cs typeface="Lucida Sans Typewriter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402117"/>
            <a:ext cx="7720576" cy="1445436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>
              <a:lnSpc>
                <a:spcPts val="2784"/>
              </a:lnSpc>
              <a:spcBef>
                <a:spcPts val="1351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</a:t>
            </a:r>
            <a:r>
              <a:rPr sz="2358" spc="36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95" dirty="0">
                <a:solidFill>
                  <a:srgbClr val="3B3B3B"/>
                </a:solidFill>
                <a:latin typeface="Cambria"/>
                <a:cs typeface="Cambria"/>
              </a:rPr>
              <a:t>containing</a:t>
            </a:r>
            <a:endParaRPr sz="2358">
              <a:latin typeface="Cambria"/>
              <a:cs typeface="Cambria"/>
            </a:endParaRPr>
          </a:p>
          <a:p>
            <a:pPr marL="11516">
              <a:lnSpc>
                <a:spcPts val="2784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00</a:t>
            </a:r>
            <a:r>
              <a:rPr sz="2358" b="1" spc="-703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358" spc="222" dirty="0">
                <a:solidFill>
                  <a:srgbClr val="3B3B3B"/>
                </a:solidFill>
                <a:latin typeface="Cambria"/>
                <a:cs typeface="Cambria"/>
              </a:rPr>
              <a:t>as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substring: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862" y="3141091"/>
            <a:ext cx="2972951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64" b="1" dirty="0">
                <a:solidFill>
                  <a:srgbClr val="3B3B3B"/>
                </a:solidFill>
                <a:latin typeface="Arial"/>
                <a:cs typeface="Arial"/>
              </a:rPr>
              <a:t>(0 | </a:t>
            </a:r>
            <a:r>
              <a:rPr sz="3264" b="1" spc="-5" dirty="0">
                <a:solidFill>
                  <a:srgbClr val="3B3B3B"/>
                </a:solidFill>
                <a:latin typeface="Arial"/>
                <a:cs typeface="Arial"/>
              </a:rPr>
              <a:t>1)*00(0 </a:t>
            </a:r>
            <a:r>
              <a:rPr sz="3264" b="1" dirty="0">
                <a:solidFill>
                  <a:srgbClr val="3B3B3B"/>
                </a:solidFill>
                <a:latin typeface="Arial"/>
                <a:cs typeface="Arial"/>
              </a:rPr>
              <a:t>|</a:t>
            </a:r>
            <a:r>
              <a:rPr sz="3264" b="1" spc="-86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3264" b="1" spc="-5" dirty="0">
                <a:solidFill>
                  <a:srgbClr val="3B3B3B"/>
                </a:solidFill>
                <a:latin typeface="Arial"/>
                <a:cs typeface="Arial"/>
              </a:rPr>
              <a:t>1)*</a:t>
            </a:r>
            <a:endParaRPr sz="326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Today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915400" cy="5257800"/>
          </a:xfrm>
        </p:spPr>
        <p:txBody>
          <a:bodyPr/>
          <a:lstStyle/>
          <a:p>
            <a:pPr eaLnBrk="1" hangingPunct="1"/>
            <a:r>
              <a:rPr lang="en-US" sz="2800">
                <a:solidFill>
                  <a:srgbClr val="FF0000"/>
                </a:solidFill>
                <a:latin typeface="Arial" charset="0"/>
                <a:ea typeface="MS PGothic" charset="0"/>
              </a:rPr>
              <a:t>Syntax:</a:t>
            </a:r>
            <a:r>
              <a:rPr lang="en-US" sz="2800" b="0">
                <a:latin typeface="Arial" charset="0"/>
                <a:ea typeface="MS PGothic" charset="0"/>
              </a:rPr>
              <a:t> the form or structure of the expressions, statements, and program units</a:t>
            </a:r>
          </a:p>
          <a:p>
            <a:pPr eaLnBrk="1" hangingPunct="1"/>
            <a:r>
              <a:rPr lang="en-US" sz="2800">
                <a:solidFill>
                  <a:srgbClr val="FF0000"/>
                </a:solidFill>
                <a:latin typeface="Arial" charset="0"/>
                <a:ea typeface="MS PGothic" charset="0"/>
              </a:rPr>
              <a:t>Semantics:</a:t>
            </a:r>
            <a:r>
              <a:rPr lang="en-US" sz="2800" b="0">
                <a:latin typeface="Arial" charset="0"/>
                <a:ea typeface="MS PGothic" charset="0"/>
              </a:rPr>
              <a:t> the meaning of the expressions,  statements, and program units</a:t>
            </a:r>
          </a:p>
          <a:p>
            <a:pPr eaLnBrk="1" hangingPunct="1"/>
            <a:r>
              <a:rPr lang="en-US" sz="2800" b="0">
                <a:latin typeface="Arial" charset="0"/>
                <a:ea typeface="MS PGothic" charset="0"/>
              </a:rPr>
              <a:t>Syntax and semantics provide a language</a:t>
            </a:r>
            <a:r>
              <a:rPr lang="ja-JP" altLang="en-US" sz="2800" b="0">
                <a:latin typeface="Arial" charset="0"/>
                <a:ea typeface="MS PGothic" charset="0"/>
              </a:rPr>
              <a:t>’</a:t>
            </a:r>
            <a:r>
              <a:rPr lang="en-US" altLang="ja-JP" sz="2800" b="0">
                <a:latin typeface="Arial" charset="0"/>
                <a:ea typeface="MS PGothic" charset="0"/>
              </a:rPr>
              <a:t>s definition</a:t>
            </a:r>
          </a:p>
          <a:p>
            <a:pPr lvl="1" eaLnBrk="1" hangingPunct="1"/>
            <a:r>
              <a:rPr lang="en-US" sz="2400" b="0">
                <a:latin typeface="Arial" charset="0"/>
                <a:cs typeface="Arial" charset="0"/>
              </a:rPr>
              <a:t> Users of a language definition</a:t>
            </a:r>
          </a:p>
          <a:p>
            <a:pPr lvl="2" eaLnBrk="1" hangingPunct="1"/>
            <a:r>
              <a:rPr lang="en-US" sz="2000" b="0">
                <a:latin typeface="Arial" charset="0"/>
                <a:cs typeface="Arial" charset="0"/>
              </a:rPr>
              <a:t>Other language designers</a:t>
            </a:r>
          </a:p>
          <a:p>
            <a:pPr lvl="2" eaLnBrk="1" hangingPunct="1"/>
            <a:r>
              <a:rPr lang="en-US" sz="2000" b="0">
                <a:latin typeface="Arial" charset="0"/>
                <a:cs typeface="Arial" charset="0"/>
              </a:rPr>
              <a:t>Implementers</a:t>
            </a:r>
          </a:p>
          <a:p>
            <a:pPr lvl="2" eaLnBrk="1" hangingPunct="1"/>
            <a:r>
              <a:rPr lang="en-US" sz="2000" b="0">
                <a:latin typeface="Arial" charset="0"/>
                <a:cs typeface="Arial" charset="0"/>
              </a:rPr>
              <a:t>Programmers (the users of the language)</a:t>
            </a:r>
          </a:p>
        </p:txBody>
      </p:sp>
      <p:sp>
        <p:nvSpPr>
          <p:cNvPr id="378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16688290-439B-D546-B164-21A69DCCC5FF}" type="slidenum">
              <a:rPr lang="tr-TR" sz="1400">
                <a:cs typeface="Arial" charset="0"/>
              </a:rPr>
              <a:pPr/>
              <a:t>7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402117"/>
            <a:ext cx="7720576" cy="1445436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>
              <a:lnSpc>
                <a:spcPts val="2784"/>
              </a:lnSpc>
              <a:spcBef>
                <a:spcPts val="1351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</a:t>
            </a:r>
            <a:r>
              <a:rPr sz="2358" spc="36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95" dirty="0">
                <a:solidFill>
                  <a:srgbClr val="3B3B3B"/>
                </a:solidFill>
                <a:latin typeface="Cambria"/>
                <a:cs typeface="Cambria"/>
              </a:rPr>
              <a:t>containing</a:t>
            </a:r>
            <a:endParaRPr sz="2358">
              <a:latin typeface="Cambria"/>
              <a:cs typeface="Cambria"/>
            </a:endParaRPr>
          </a:p>
          <a:p>
            <a:pPr marL="11516">
              <a:lnSpc>
                <a:spcPts val="2784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00</a:t>
            </a:r>
            <a:r>
              <a:rPr sz="2358" b="1" spc="-703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358" spc="222" dirty="0">
                <a:solidFill>
                  <a:srgbClr val="3B3B3B"/>
                </a:solidFill>
                <a:latin typeface="Cambria"/>
                <a:cs typeface="Cambria"/>
              </a:rPr>
              <a:t>as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substring: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862" y="3141091"/>
            <a:ext cx="2973527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64" b="1" dirty="0">
                <a:solidFill>
                  <a:srgbClr val="007F7F"/>
                </a:solidFill>
                <a:latin typeface="Arial"/>
                <a:cs typeface="Arial"/>
              </a:rPr>
              <a:t>(0 | </a:t>
            </a:r>
            <a:r>
              <a:rPr sz="3264" b="1" spc="-5" dirty="0">
                <a:solidFill>
                  <a:srgbClr val="007F7F"/>
                </a:solidFill>
                <a:latin typeface="Arial"/>
                <a:cs typeface="Arial"/>
              </a:rPr>
              <a:t>1)*</a:t>
            </a:r>
            <a:r>
              <a:rPr sz="3264" b="1" spc="-5" dirty="0">
                <a:solidFill>
                  <a:srgbClr val="7F7F00"/>
                </a:solidFill>
                <a:latin typeface="Arial"/>
                <a:cs typeface="Arial"/>
              </a:rPr>
              <a:t>00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(0 </a:t>
            </a:r>
            <a:r>
              <a:rPr sz="3264" b="1" dirty="0">
                <a:solidFill>
                  <a:srgbClr val="7F007F"/>
                </a:solidFill>
                <a:latin typeface="Arial"/>
                <a:cs typeface="Arial"/>
              </a:rPr>
              <a:t>|</a:t>
            </a:r>
            <a:r>
              <a:rPr sz="3264" b="1" spc="-77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1)*</a:t>
            </a:r>
            <a:endParaRPr sz="326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402117"/>
            <a:ext cx="7720576" cy="1445436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>
              <a:lnSpc>
                <a:spcPts val="2784"/>
              </a:lnSpc>
              <a:spcBef>
                <a:spcPts val="1351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</a:t>
            </a:r>
            <a:r>
              <a:rPr sz="2358" spc="36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95" dirty="0">
                <a:solidFill>
                  <a:srgbClr val="3B3B3B"/>
                </a:solidFill>
                <a:latin typeface="Cambria"/>
                <a:cs typeface="Cambria"/>
              </a:rPr>
              <a:t>containing</a:t>
            </a:r>
            <a:endParaRPr sz="2358">
              <a:latin typeface="Cambria"/>
              <a:cs typeface="Cambria"/>
            </a:endParaRPr>
          </a:p>
          <a:p>
            <a:pPr marL="11516">
              <a:lnSpc>
                <a:spcPts val="2784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00</a:t>
            </a:r>
            <a:r>
              <a:rPr sz="2358" b="1" spc="-703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358" spc="222" dirty="0">
                <a:solidFill>
                  <a:srgbClr val="3B3B3B"/>
                </a:solidFill>
                <a:latin typeface="Cambria"/>
                <a:cs typeface="Cambria"/>
              </a:rPr>
              <a:t>as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substring: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0149" y="3141091"/>
            <a:ext cx="3123240" cy="237041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61229">
              <a:spcBef>
                <a:spcPts val="91"/>
              </a:spcBef>
            </a:pPr>
            <a:r>
              <a:rPr sz="3264" b="1" dirty="0">
                <a:solidFill>
                  <a:srgbClr val="007F7F"/>
                </a:solidFill>
                <a:latin typeface="Arial"/>
                <a:cs typeface="Arial"/>
              </a:rPr>
              <a:t>(0 | </a:t>
            </a:r>
            <a:r>
              <a:rPr sz="3264" b="1" spc="-5" dirty="0">
                <a:solidFill>
                  <a:srgbClr val="007F7F"/>
                </a:solidFill>
                <a:latin typeface="Arial"/>
                <a:cs typeface="Arial"/>
              </a:rPr>
              <a:t>1)*</a:t>
            </a:r>
            <a:r>
              <a:rPr sz="3264" b="1" spc="-5" dirty="0">
                <a:solidFill>
                  <a:srgbClr val="7F7F00"/>
                </a:solidFill>
                <a:latin typeface="Arial"/>
                <a:cs typeface="Arial"/>
              </a:rPr>
              <a:t>00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(0 </a:t>
            </a:r>
            <a:r>
              <a:rPr sz="3264" b="1" dirty="0">
                <a:solidFill>
                  <a:srgbClr val="7F007F"/>
                </a:solidFill>
                <a:latin typeface="Arial"/>
                <a:cs typeface="Arial"/>
              </a:rPr>
              <a:t>|</a:t>
            </a:r>
            <a:r>
              <a:rPr sz="3264" b="1" spc="-77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1)*</a:t>
            </a:r>
            <a:endParaRPr sz="3264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4897">
              <a:latin typeface="Arial"/>
              <a:cs typeface="Arial"/>
            </a:endParaRPr>
          </a:p>
          <a:p>
            <a:pPr marR="238389" algn="ctr">
              <a:lnSpc>
                <a:spcPts val="2938"/>
              </a:lnSpc>
            </a:pPr>
            <a:r>
              <a:rPr sz="2539" b="1" spc="-45" dirty="0">
                <a:solidFill>
                  <a:srgbClr val="3B3B3B"/>
                </a:solidFill>
                <a:latin typeface="Arial"/>
                <a:cs typeface="Arial"/>
              </a:rPr>
              <a:t>11011100101</a:t>
            </a:r>
            <a:endParaRPr sz="2539">
              <a:latin typeface="Arial"/>
              <a:cs typeface="Arial"/>
            </a:endParaRPr>
          </a:p>
          <a:p>
            <a:pPr marR="236085" algn="ctr">
              <a:lnSpc>
                <a:spcPts val="2829"/>
              </a:lnSpc>
            </a:pP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0000</a:t>
            </a:r>
            <a:endParaRPr sz="2539">
              <a:latin typeface="Arial"/>
              <a:cs typeface="Arial"/>
            </a:endParaRPr>
          </a:p>
          <a:p>
            <a:pPr marR="237237" algn="ctr">
              <a:lnSpc>
                <a:spcPts val="2938"/>
              </a:lnSpc>
            </a:pPr>
            <a:r>
              <a:rPr sz="2539" b="1" spc="-95" dirty="0">
                <a:solidFill>
                  <a:srgbClr val="3B3B3B"/>
                </a:solidFill>
                <a:latin typeface="Arial"/>
                <a:cs typeface="Arial"/>
              </a:rPr>
              <a:t>11111011110011111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402117"/>
            <a:ext cx="7720576" cy="1445436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>
              <a:lnSpc>
                <a:spcPts val="2784"/>
              </a:lnSpc>
              <a:spcBef>
                <a:spcPts val="1351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</a:t>
            </a:r>
            <a:r>
              <a:rPr sz="2358" spc="367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95" dirty="0">
                <a:solidFill>
                  <a:srgbClr val="3B3B3B"/>
                </a:solidFill>
                <a:latin typeface="Cambria"/>
                <a:cs typeface="Cambria"/>
              </a:rPr>
              <a:t>containing</a:t>
            </a:r>
            <a:endParaRPr sz="2358">
              <a:latin typeface="Cambria"/>
              <a:cs typeface="Cambria"/>
            </a:endParaRPr>
          </a:p>
          <a:p>
            <a:pPr marL="11516">
              <a:lnSpc>
                <a:spcPts val="2784"/>
              </a:lnSpc>
            </a:pPr>
            <a:r>
              <a:rPr sz="2358" b="1" spc="-5" dirty="0">
                <a:solidFill>
                  <a:srgbClr val="3B3B3B"/>
                </a:solidFill>
                <a:latin typeface="Courier New"/>
                <a:cs typeface="Courier New"/>
              </a:rPr>
              <a:t>00</a:t>
            </a:r>
            <a:r>
              <a:rPr sz="2358" b="1" spc="-703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358" spc="222" dirty="0">
                <a:solidFill>
                  <a:srgbClr val="3B3B3B"/>
                </a:solidFill>
                <a:latin typeface="Cambria"/>
                <a:cs typeface="Cambria"/>
              </a:rPr>
              <a:t>as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substring: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0149" y="3141091"/>
            <a:ext cx="3123240" cy="237041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61229">
              <a:spcBef>
                <a:spcPts val="91"/>
              </a:spcBef>
            </a:pPr>
            <a:r>
              <a:rPr sz="3264" b="1" dirty="0">
                <a:solidFill>
                  <a:srgbClr val="007F7F"/>
                </a:solidFill>
                <a:latin typeface="Arial"/>
                <a:cs typeface="Arial"/>
              </a:rPr>
              <a:t>(0 | </a:t>
            </a:r>
            <a:r>
              <a:rPr sz="3264" b="1" spc="-5" dirty="0">
                <a:solidFill>
                  <a:srgbClr val="007F7F"/>
                </a:solidFill>
                <a:latin typeface="Arial"/>
                <a:cs typeface="Arial"/>
              </a:rPr>
              <a:t>1)*</a:t>
            </a:r>
            <a:r>
              <a:rPr sz="3264" b="1" spc="-5" dirty="0">
                <a:solidFill>
                  <a:srgbClr val="7F7F00"/>
                </a:solidFill>
                <a:latin typeface="Arial"/>
                <a:cs typeface="Arial"/>
              </a:rPr>
              <a:t>00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(0 </a:t>
            </a:r>
            <a:r>
              <a:rPr sz="3264" b="1" dirty="0">
                <a:solidFill>
                  <a:srgbClr val="7F007F"/>
                </a:solidFill>
                <a:latin typeface="Arial"/>
                <a:cs typeface="Arial"/>
              </a:rPr>
              <a:t>|</a:t>
            </a:r>
            <a:r>
              <a:rPr sz="3264" b="1" spc="-77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1)*</a:t>
            </a:r>
            <a:endParaRPr sz="3264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4897">
              <a:latin typeface="Arial"/>
              <a:cs typeface="Arial"/>
            </a:endParaRPr>
          </a:p>
          <a:p>
            <a:pPr marR="236661" algn="ctr">
              <a:lnSpc>
                <a:spcPts val="2938"/>
              </a:lnSpc>
            </a:pPr>
            <a:r>
              <a:rPr sz="2539" b="1" spc="-41" dirty="0">
                <a:solidFill>
                  <a:srgbClr val="007F7F"/>
                </a:solidFill>
                <a:latin typeface="Arial"/>
                <a:cs typeface="Arial"/>
              </a:rPr>
              <a:t>110111</a:t>
            </a:r>
            <a:r>
              <a:rPr sz="2539" b="1" spc="-41" dirty="0">
                <a:solidFill>
                  <a:srgbClr val="7F7F00"/>
                </a:solidFill>
                <a:latin typeface="Arial"/>
                <a:cs typeface="Arial"/>
              </a:rPr>
              <a:t>00</a:t>
            </a:r>
            <a:r>
              <a:rPr sz="2539" b="1" spc="-41" dirty="0">
                <a:solidFill>
                  <a:srgbClr val="7F007F"/>
                </a:solidFill>
                <a:latin typeface="Arial"/>
                <a:cs typeface="Arial"/>
              </a:rPr>
              <a:t>101</a:t>
            </a:r>
            <a:endParaRPr sz="2539">
              <a:latin typeface="Arial"/>
              <a:cs typeface="Arial"/>
            </a:endParaRPr>
          </a:p>
          <a:p>
            <a:pPr marR="237237" algn="ctr">
              <a:lnSpc>
                <a:spcPts val="2829"/>
              </a:lnSpc>
            </a:pPr>
            <a:r>
              <a:rPr sz="2539" b="1" dirty="0">
                <a:solidFill>
                  <a:srgbClr val="7F7F00"/>
                </a:solidFill>
                <a:latin typeface="Arial"/>
                <a:cs typeface="Arial"/>
              </a:rPr>
              <a:t>00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</a:rPr>
              <a:t>00</a:t>
            </a:r>
            <a:endParaRPr sz="2539">
              <a:latin typeface="Arial"/>
              <a:cs typeface="Arial"/>
            </a:endParaRPr>
          </a:p>
          <a:p>
            <a:pPr marR="236085" algn="ctr">
              <a:lnSpc>
                <a:spcPts val="2938"/>
              </a:lnSpc>
            </a:pPr>
            <a:r>
              <a:rPr sz="2539" b="1" spc="-95" dirty="0">
                <a:solidFill>
                  <a:srgbClr val="007F7F"/>
                </a:solidFill>
                <a:latin typeface="Arial"/>
                <a:cs typeface="Arial"/>
              </a:rPr>
              <a:t>1111101111</a:t>
            </a:r>
            <a:r>
              <a:rPr sz="2539" b="1" spc="-95" dirty="0">
                <a:solidFill>
                  <a:srgbClr val="7F7F00"/>
                </a:solidFill>
                <a:latin typeface="Arial"/>
                <a:cs typeface="Arial"/>
              </a:rPr>
              <a:t>00</a:t>
            </a:r>
            <a:r>
              <a:rPr sz="2539" b="1" spc="-95" dirty="0">
                <a:solidFill>
                  <a:srgbClr val="7F007F"/>
                </a:solidFill>
                <a:latin typeface="Arial"/>
                <a:cs typeface="Arial"/>
              </a:rPr>
              <a:t>11111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402117"/>
            <a:ext cx="7467792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</a:t>
            </a:r>
            <a:r>
              <a:rPr sz="2358" spc="163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length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exactly</a:t>
            </a:r>
            <a:r>
              <a:rPr sz="2358" spc="2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2" dirty="0">
                <a:solidFill>
                  <a:srgbClr val="3B3B3B"/>
                </a:solidFill>
                <a:latin typeface="Cambria"/>
                <a:cs typeface="Cambria"/>
              </a:rPr>
              <a:t>four:</a:t>
            </a:r>
            <a:endParaRPr sz="2358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402117"/>
            <a:ext cx="7467792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</a:t>
            </a:r>
            <a:r>
              <a:rPr sz="2358" spc="163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length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exactly</a:t>
            </a:r>
            <a:r>
              <a:rPr sz="2358" spc="2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2" dirty="0">
                <a:solidFill>
                  <a:srgbClr val="3B3B3B"/>
                </a:solidFill>
                <a:latin typeface="Cambria"/>
                <a:cs typeface="Cambria"/>
              </a:rPr>
              <a:t>four: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385" y="3141091"/>
            <a:ext cx="3437061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64" b="1" spc="-5" dirty="0">
                <a:solidFill>
                  <a:srgbClr val="3B3B3B"/>
                </a:solidFill>
                <a:latin typeface="Arial"/>
                <a:cs typeface="Arial"/>
              </a:rPr>
              <a:t>(0|1)(0|1)(0|1)(0|1)</a:t>
            </a:r>
            <a:endParaRPr sz="326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402117"/>
            <a:ext cx="7467792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</a:t>
            </a:r>
            <a:r>
              <a:rPr sz="2358" spc="163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length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exactly</a:t>
            </a:r>
            <a:r>
              <a:rPr sz="2358" spc="2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2" dirty="0">
                <a:solidFill>
                  <a:srgbClr val="3B3B3B"/>
                </a:solidFill>
                <a:latin typeface="Cambria"/>
                <a:cs typeface="Cambria"/>
              </a:rPr>
              <a:t>four: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384" y="3141091"/>
            <a:ext cx="3438213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64" b="1" spc="-5" dirty="0">
                <a:solidFill>
                  <a:srgbClr val="007F7F"/>
                </a:solidFill>
                <a:latin typeface="Arial"/>
                <a:cs typeface="Arial"/>
              </a:rPr>
              <a:t>(0|1)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(0|1)</a:t>
            </a:r>
            <a:r>
              <a:rPr sz="3264" b="1" spc="-5" dirty="0">
                <a:solidFill>
                  <a:srgbClr val="7F7F00"/>
                </a:solidFill>
                <a:latin typeface="Arial"/>
                <a:cs typeface="Arial"/>
              </a:rPr>
              <a:t>(0|1)</a:t>
            </a:r>
            <a:r>
              <a:rPr sz="3264" b="1" spc="-5" dirty="0">
                <a:solidFill>
                  <a:srgbClr val="7F7F7F"/>
                </a:solidFill>
                <a:latin typeface="Arial"/>
                <a:cs typeface="Arial"/>
              </a:rPr>
              <a:t>(0|1)</a:t>
            </a:r>
            <a:endParaRPr sz="326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402117"/>
            <a:ext cx="7467792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</a:t>
            </a:r>
            <a:r>
              <a:rPr sz="2358" spc="163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length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exactly</a:t>
            </a:r>
            <a:r>
              <a:rPr sz="2358" spc="2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2" dirty="0">
                <a:solidFill>
                  <a:srgbClr val="3B3B3B"/>
                </a:solidFill>
                <a:latin typeface="Cambria"/>
                <a:cs typeface="Cambria"/>
              </a:rPr>
              <a:t>four: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384" y="3141091"/>
            <a:ext cx="3438213" cy="272948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64" b="1" spc="-5" dirty="0">
                <a:solidFill>
                  <a:srgbClr val="007F7F"/>
                </a:solidFill>
                <a:latin typeface="Arial"/>
                <a:cs typeface="Arial"/>
              </a:rPr>
              <a:t>(0|1)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(0|1)</a:t>
            </a:r>
            <a:r>
              <a:rPr sz="3264" b="1" spc="-5" dirty="0">
                <a:solidFill>
                  <a:srgbClr val="7F7F00"/>
                </a:solidFill>
                <a:latin typeface="Arial"/>
                <a:cs typeface="Arial"/>
              </a:rPr>
              <a:t>(0|1)</a:t>
            </a:r>
            <a:r>
              <a:rPr sz="3264" b="1" spc="-5" dirty="0">
                <a:solidFill>
                  <a:srgbClr val="7F7F7F"/>
                </a:solidFill>
                <a:latin typeface="Arial"/>
                <a:cs typeface="Arial"/>
              </a:rPr>
              <a:t>(0|1)</a:t>
            </a:r>
            <a:endParaRPr sz="3264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4897">
              <a:latin typeface="Arial"/>
              <a:cs typeface="Arial"/>
            </a:endParaRPr>
          </a:p>
          <a:p>
            <a:pPr marR="387526" algn="ctr">
              <a:lnSpc>
                <a:spcPts val="2938"/>
              </a:lnSpc>
            </a:pPr>
            <a:r>
              <a:rPr sz="2539" b="1" spc="-5" dirty="0">
                <a:latin typeface="Arial"/>
                <a:cs typeface="Arial"/>
              </a:rPr>
              <a:t>0000</a:t>
            </a:r>
            <a:endParaRPr sz="2539">
              <a:latin typeface="Arial"/>
              <a:cs typeface="Arial"/>
            </a:endParaRPr>
          </a:p>
          <a:p>
            <a:pPr marR="387526" algn="ctr">
              <a:lnSpc>
                <a:spcPts val="2829"/>
              </a:lnSpc>
            </a:pPr>
            <a:r>
              <a:rPr sz="2539" b="1" spc="-5" dirty="0">
                <a:latin typeface="Arial"/>
                <a:cs typeface="Arial"/>
              </a:rPr>
              <a:t>1010</a:t>
            </a:r>
            <a:endParaRPr sz="2539">
              <a:latin typeface="Arial"/>
              <a:cs typeface="Arial"/>
            </a:endParaRPr>
          </a:p>
          <a:p>
            <a:pPr marR="387526" algn="ctr">
              <a:lnSpc>
                <a:spcPts val="2829"/>
              </a:lnSpc>
            </a:pPr>
            <a:r>
              <a:rPr sz="2539" b="1" spc="-109" dirty="0">
                <a:latin typeface="Arial"/>
                <a:cs typeface="Arial"/>
              </a:rPr>
              <a:t>1111</a:t>
            </a:r>
            <a:endParaRPr sz="2539">
              <a:latin typeface="Arial"/>
              <a:cs typeface="Arial"/>
            </a:endParaRPr>
          </a:p>
          <a:p>
            <a:pPr marR="387526" algn="ctr">
              <a:lnSpc>
                <a:spcPts val="2938"/>
              </a:lnSpc>
            </a:pPr>
            <a:r>
              <a:rPr sz="2539" b="1" spc="-5" dirty="0">
                <a:latin typeface="Arial"/>
                <a:cs typeface="Arial"/>
              </a:rPr>
              <a:t>1000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402117"/>
            <a:ext cx="7467792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</a:t>
            </a:r>
            <a:r>
              <a:rPr sz="2358" spc="163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length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exactly</a:t>
            </a:r>
            <a:r>
              <a:rPr sz="2358" spc="2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2" dirty="0">
                <a:solidFill>
                  <a:srgbClr val="3B3B3B"/>
                </a:solidFill>
                <a:latin typeface="Cambria"/>
                <a:cs typeface="Cambria"/>
              </a:rPr>
              <a:t>four: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384" y="3141091"/>
            <a:ext cx="3438213" cy="272948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64" b="1" spc="-5" dirty="0">
                <a:solidFill>
                  <a:srgbClr val="007F7F"/>
                </a:solidFill>
                <a:latin typeface="Arial"/>
                <a:cs typeface="Arial"/>
              </a:rPr>
              <a:t>(0|1)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(0|1)</a:t>
            </a:r>
            <a:r>
              <a:rPr sz="3264" b="1" spc="-5" dirty="0">
                <a:solidFill>
                  <a:srgbClr val="7F7F00"/>
                </a:solidFill>
                <a:latin typeface="Arial"/>
                <a:cs typeface="Arial"/>
              </a:rPr>
              <a:t>(0|1)</a:t>
            </a:r>
            <a:r>
              <a:rPr sz="3264" b="1" spc="-5" dirty="0">
                <a:solidFill>
                  <a:srgbClr val="7F7F7F"/>
                </a:solidFill>
                <a:latin typeface="Arial"/>
                <a:cs typeface="Arial"/>
              </a:rPr>
              <a:t>(0|1)</a:t>
            </a:r>
            <a:endParaRPr sz="3264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4897">
              <a:latin typeface="Arial"/>
              <a:cs typeface="Arial"/>
            </a:endParaRPr>
          </a:p>
          <a:p>
            <a:pPr marR="387526" algn="ctr">
              <a:lnSpc>
                <a:spcPts val="2938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0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0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endParaRPr sz="2539">
              <a:latin typeface="Arial"/>
              <a:cs typeface="Arial"/>
            </a:endParaRPr>
          </a:p>
          <a:p>
            <a:pPr marR="387526" algn="ctr">
              <a:lnSpc>
                <a:spcPts val="2829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1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endParaRPr sz="2539">
              <a:latin typeface="Arial"/>
              <a:cs typeface="Arial"/>
            </a:endParaRPr>
          </a:p>
          <a:p>
            <a:pPr marR="387526" algn="ctr">
              <a:lnSpc>
                <a:spcPts val="2829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1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1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2539">
              <a:latin typeface="Arial"/>
              <a:cs typeface="Arial"/>
            </a:endParaRPr>
          </a:p>
          <a:p>
            <a:pPr marR="387526" algn="ctr">
              <a:lnSpc>
                <a:spcPts val="2938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0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402117"/>
            <a:ext cx="7467792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</a:t>
            </a:r>
            <a:r>
              <a:rPr sz="2358" spc="163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length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exactly</a:t>
            </a:r>
            <a:r>
              <a:rPr sz="2358" spc="2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2" dirty="0">
                <a:solidFill>
                  <a:srgbClr val="3B3B3B"/>
                </a:solidFill>
                <a:latin typeface="Cambria"/>
                <a:cs typeface="Cambria"/>
              </a:rPr>
              <a:t>four: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2611" y="3141091"/>
            <a:ext cx="1430909" cy="272948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64" b="1" spc="-5" dirty="0">
                <a:solidFill>
                  <a:srgbClr val="007F7F"/>
                </a:solidFill>
                <a:latin typeface="Arial"/>
                <a:cs typeface="Arial"/>
              </a:rPr>
              <a:t>(0|1){4}</a:t>
            </a:r>
            <a:endParaRPr sz="3264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4897">
              <a:latin typeface="Arial"/>
              <a:cs typeface="Arial"/>
            </a:endParaRPr>
          </a:p>
          <a:p>
            <a:pPr marL="158926">
              <a:lnSpc>
                <a:spcPts val="2938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0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0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endParaRPr sz="2539">
              <a:latin typeface="Arial"/>
              <a:cs typeface="Arial"/>
            </a:endParaRPr>
          </a:p>
          <a:p>
            <a:pPr marL="158926">
              <a:lnSpc>
                <a:spcPts val="2829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1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endParaRPr sz="2539">
              <a:latin typeface="Arial"/>
              <a:cs typeface="Arial"/>
            </a:endParaRPr>
          </a:p>
          <a:p>
            <a:pPr marL="158926">
              <a:lnSpc>
                <a:spcPts val="2829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1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1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2539">
              <a:latin typeface="Arial"/>
              <a:cs typeface="Arial"/>
            </a:endParaRPr>
          </a:p>
          <a:p>
            <a:pPr marL="158926">
              <a:lnSpc>
                <a:spcPts val="2938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0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</a:rPr>
              <a:t>0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402117"/>
            <a:ext cx="7467792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</a:t>
            </a:r>
            <a:r>
              <a:rPr sz="2358" spc="163" dirty="0">
                <a:solidFill>
                  <a:srgbClr val="3B3B3B"/>
                </a:solidFill>
                <a:latin typeface="Cambria"/>
                <a:cs typeface="Cambria"/>
              </a:rPr>
              <a:t>of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length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exactly</a:t>
            </a:r>
            <a:r>
              <a:rPr sz="2358" spc="2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2" dirty="0">
                <a:solidFill>
                  <a:srgbClr val="3B3B3B"/>
                </a:solidFill>
                <a:latin typeface="Cambria"/>
                <a:cs typeface="Cambria"/>
              </a:rPr>
              <a:t>four: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2611" y="3141091"/>
            <a:ext cx="1429758" cy="272948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64" b="1" spc="-9" dirty="0">
                <a:solidFill>
                  <a:srgbClr val="007F7F"/>
                </a:solidFill>
                <a:latin typeface="Arial"/>
                <a:cs typeface="Arial"/>
              </a:rPr>
              <a:t>(</a:t>
            </a:r>
            <a:r>
              <a:rPr sz="3264" b="1" dirty="0">
                <a:solidFill>
                  <a:srgbClr val="007F7F"/>
                </a:solidFill>
                <a:latin typeface="Arial"/>
                <a:cs typeface="Arial"/>
              </a:rPr>
              <a:t>0|</a:t>
            </a:r>
            <a:r>
              <a:rPr sz="3264" b="1" spc="-5" dirty="0">
                <a:solidFill>
                  <a:srgbClr val="007F7F"/>
                </a:solidFill>
                <a:latin typeface="Arial"/>
                <a:cs typeface="Arial"/>
              </a:rPr>
              <a:t>1)</a:t>
            </a:r>
            <a:r>
              <a:rPr sz="3264" b="1" spc="5" dirty="0">
                <a:solidFill>
                  <a:srgbClr val="007F7F"/>
                </a:solidFill>
                <a:latin typeface="Arial"/>
                <a:cs typeface="Arial"/>
              </a:rPr>
              <a:t>{</a:t>
            </a:r>
            <a:r>
              <a:rPr sz="3264" b="1" spc="-5" dirty="0">
                <a:solidFill>
                  <a:srgbClr val="007F7F"/>
                </a:solidFill>
                <a:latin typeface="Arial"/>
                <a:cs typeface="Arial"/>
              </a:rPr>
              <a:t>4}</a:t>
            </a:r>
            <a:endParaRPr sz="3264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4897">
              <a:latin typeface="Arial"/>
              <a:cs typeface="Arial"/>
            </a:endParaRPr>
          </a:p>
          <a:p>
            <a:pPr marL="158926">
              <a:lnSpc>
                <a:spcPts val="2938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0000</a:t>
            </a:r>
            <a:endParaRPr sz="2539">
              <a:latin typeface="Arial"/>
              <a:cs typeface="Arial"/>
            </a:endParaRPr>
          </a:p>
          <a:p>
            <a:pPr marL="158926">
              <a:lnSpc>
                <a:spcPts val="2829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1010</a:t>
            </a:r>
            <a:endParaRPr sz="2539">
              <a:latin typeface="Arial"/>
              <a:cs typeface="Arial"/>
            </a:endParaRPr>
          </a:p>
          <a:p>
            <a:pPr marL="185413">
              <a:lnSpc>
                <a:spcPts val="2829"/>
              </a:lnSpc>
            </a:pPr>
            <a:r>
              <a:rPr sz="2539" b="1" spc="-109" dirty="0">
                <a:solidFill>
                  <a:srgbClr val="007F7F"/>
                </a:solidFill>
                <a:latin typeface="Arial"/>
                <a:cs typeface="Arial"/>
              </a:rPr>
              <a:t>1111</a:t>
            </a:r>
            <a:endParaRPr sz="2539">
              <a:latin typeface="Arial"/>
              <a:cs typeface="Arial"/>
            </a:endParaRPr>
          </a:p>
          <a:p>
            <a:pPr marL="158926">
              <a:lnSpc>
                <a:spcPts val="2938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1000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+mj-ea"/>
              </a:rPr>
              <a:t>Example: Syntax and</a:t>
            </a:r>
            <a:r>
              <a:rPr lang="tr-TR" sz="3600">
                <a:ea typeface="+mj-ea"/>
              </a:rPr>
              <a:t> </a:t>
            </a:r>
            <a:r>
              <a:rPr lang="en-US" sz="3600">
                <a:ea typeface="+mj-ea"/>
              </a:rPr>
              <a:t>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378325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>
                <a:latin typeface="Courier New" charset="0"/>
                <a:ea typeface="+mn-ea"/>
              </a:rPr>
              <a:t>while</a:t>
            </a:r>
            <a:r>
              <a:rPr lang="en-US" dirty="0">
                <a:ea typeface="+mn-ea"/>
              </a:rPr>
              <a:t> </a:t>
            </a:r>
            <a:r>
              <a:rPr lang="en-US" b="0" dirty="0">
                <a:ea typeface="+mn-ea"/>
              </a:rPr>
              <a:t>statement in Java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syntax:</a:t>
            </a:r>
            <a:r>
              <a:rPr lang="en-US" dirty="0">
                <a:ea typeface="+mn-ea"/>
              </a:rPr>
              <a:t> </a:t>
            </a:r>
            <a:r>
              <a:rPr lang="en-US" b="0" dirty="0">
                <a:latin typeface="Courier New" charset="0"/>
                <a:ea typeface="+mn-ea"/>
              </a:rPr>
              <a:t>while</a:t>
            </a:r>
            <a:r>
              <a:rPr lang="en-US" dirty="0">
                <a:ea typeface="+mn-ea"/>
              </a:rPr>
              <a:t> </a:t>
            </a:r>
            <a:r>
              <a:rPr lang="en-US" dirty="0">
                <a:latin typeface="Courier New" charset="0"/>
                <a:ea typeface="+mn-ea"/>
              </a:rPr>
              <a:t>(</a:t>
            </a:r>
            <a:r>
              <a:rPr lang="en-US" dirty="0">
                <a:ea typeface="+mn-ea"/>
              </a:rPr>
              <a:t>&lt;</a:t>
            </a:r>
            <a:r>
              <a:rPr lang="en-US" i="1" dirty="0" err="1">
                <a:ea typeface="+mn-ea"/>
              </a:rPr>
              <a:t>boolean_expr</a:t>
            </a:r>
            <a:r>
              <a:rPr lang="en-US" dirty="0">
                <a:ea typeface="+mn-ea"/>
              </a:rPr>
              <a:t>&gt;</a:t>
            </a:r>
            <a:r>
              <a:rPr lang="en-US" dirty="0">
                <a:latin typeface="Courier New" charset="0"/>
                <a:ea typeface="+mn-ea"/>
              </a:rPr>
              <a:t>)</a:t>
            </a:r>
            <a:r>
              <a:rPr lang="en-US" dirty="0">
                <a:ea typeface="+mn-ea"/>
              </a:rPr>
              <a:t> 					     &lt;</a:t>
            </a:r>
            <a:r>
              <a:rPr lang="en-US" i="1" dirty="0">
                <a:ea typeface="+mn-ea"/>
              </a:rPr>
              <a:t>statement</a:t>
            </a:r>
            <a:r>
              <a:rPr lang="en-US" dirty="0">
                <a:ea typeface="+mn-ea"/>
              </a:rPr>
              <a:t>&gt;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ea typeface="+mn-ea"/>
              </a:rPr>
              <a:t>semantics:</a:t>
            </a:r>
            <a:r>
              <a:rPr lang="en-US" dirty="0">
                <a:ea typeface="+mn-ea"/>
              </a:rPr>
              <a:t> </a:t>
            </a:r>
            <a:r>
              <a:rPr lang="en-US" b="0" dirty="0">
                <a:ea typeface="+mn-ea"/>
              </a:rPr>
              <a:t>when</a:t>
            </a:r>
            <a:r>
              <a:rPr lang="en-US" dirty="0">
                <a:ea typeface="+mn-ea"/>
              </a:rPr>
              <a:t> </a:t>
            </a:r>
            <a:r>
              <a:rPr lang="en-US" i="1" dirty="0" err="1">
                <a:ea typeface="+mn-ea"/>
              </a:rPr>
              <a:t>boolean_expr</a:t>
            </a:r>
            <a:r>
              <a:rPr lang="en-US" dirty="0">
                <a:ea typeface="+mn-ea"/>
              </a:rPr>
              <a:t> </a:t>
            </a:r>
            <a:r>
              <a:rPr lang="en-US" b="0" dirty="0">
                <a:ea typeface="+mn-ea"/>
              </a:rPr>
              <a:t>is true, </a:t>
            </a:r>
            <a:r>
              <a:rPr lang="en-US" b="0" i="1" dirty="0">
                <a:ea typeface="+mn-ea"/>
              </a:rPr>
              <a:t>statement</a:t>
            </a:r>
            <a:r>
              <a:rPr lang="en-US" b="0" dirty="0">
                <a:ea typeface="+mn-ea"/>
              </a:rPr>
              <a:t> will be executed</a:t>
            </a:r>
          </a:p>
          <a:p>
            <a:pPr eaLnBrk="1" hangingPunct="1">
              <a:defRPr/>
            </a:pPr>
            <a:endParaRPr lang="en-US" dirty="0">
              <a:ea typeface="+mn-ea"/>
            </a:endParaRPr>
          </a:p>
          <a:p>
            <a:pPr eaLnBrk="1" hangingPunct="1">
              <a:defRPr/>
            </a:pPr>
            <a:r>
              <a:rPr lang="en-US" b="0" i="1" dirty="0">
                <a:ea typeface="+mn-ea"/>
              </a:rPr>
              <a:t>The meaning of a statement should be clear from its syntax (Why?)</a:t>
            </a:r>
          </a:p>
        </p:txBody>
      </p:sp>
      <p:sp>
        <p:nvSpPr>
          <p:cNvPr id="3993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D7458645-C85A-F14D-9F70-9243B5031E97}" type="slidenum">
              <a:rPr lang="tr-TR" sz="1400">
                <a:cs typeface="Arial" charset="0"/>
              </a:rPr>
              <a:pPr/>
              <a:t>8</a:t>
            </a:fld>
            <a:endParaRPr lang="tr-TR" sz="1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39" y="1402117"/>
            <a:ext cx="6724410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that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contain </a:t>
            </a:r>
            <a:r>
              <a:rPr sz="2358" spc="199" dirty="0">
                <a:solidFill>
                  <a:srgbClr val="3B3B3B"/>
                </a:solidFill>
                <a:latin typeface="Cambria"/>
                <a:cs typeface="Cambria"/>
              </a:rPr>
              <a:t>at </a:t>
            </a:r>
            <a:r>
              <a:rPr sz="2358" spc="195" dirty="0">
                <a:solidFill>
                  <a:srgbClr val="3B3B3B"/>
                </a:solidFill>
                <a:latin typeface="Cambria"/>
                <a:cs typeface="Cambria"/>
              </a:rPr>
              <a:t>most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one</a:t>
            </a:r>
            <a:r>
              <a:rPr sz="2358" spc="29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7" dirty="0">
                <a:solidFill>
                  <a:srgbClr val="3B3B3B"/>
                </a:solidFill>
                <a:latin typeface="Cambria"/>
                <a:cs typeface="Cambria"/>
              </a:rPr>
              <a:t>zero:</a:t>
            </a:r>
            <a:endParaRPr sz="2358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39" y="1402117"/>
            <a:ext cx="6724410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that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contain </a:t>
            </a:r>
            <a:r>
              <a:rPr sz="2358" spc="199" dirty="0">
                <a:solidFill>
                  <a:srgbClr val="3B3B3B"/>
                </a:solidFill>
                <a:latin typeface="Cambria"/>
                <a:cs typeface="Cambria"/>
              </a:rPr>
              <a:t>at </a:t>
            </a:r>
            <a:r>
              <a:rPr sz="2358" spc="195" dirty="0">
                <a:solidFill>
                  <a:srgbClr val="3B3B3B"/>
                </a:solidFill>
                <a:latin typeface="Cambria"/>
                <a:cs typeface="Cambria"/>
              </a:rPr>
              <a:t>most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one</a:t>
            </a:r>
            <a:r>
              <a:rPr sz="2358" spc="29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7" dirty="0">
                <a:solidFill>
                  <a:srgbClr val="3B3B3B"/>
                </a:solidFill>
                <a:latin typeface="Cambria"/>
                <a:cs typeface="Cambria"/>
              </a:rPr>
              <a:t>zero: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9558" y="3141091"/>
            <a:ext cx="1855288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64" b="1" spc="-5" dirty="0">
                <a:solidFill>
                  <a:srgbClr val="3B3B3B"/>
                </a:solidFill>
                <a:latin typeface="Arial"/>
                <a:cs typeface="Arial"/>
              </a:rPr>
              <a:t>1*(0 </a:t>
            </a:r>
            <a:r>
              <a:rPr sz="3264" b="1" dirty="0">
                <a:solidFill>
                  <a:srgbClr val="3B3B3B"/>
                </a:solidFill>
                <a:latin typeface="Arial"/>
                <a:cs typeface="Arial"/>
              </a:rPr>
              <a:t>|</a:t>
            </a:r>
            <a:r>
              <a:rPr sz="3264" b="1" spc="-77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3264" b="1" spc="-5" dirty="0">
                <a:solidFill>
                  <a:srgbClr val="3B3B3B"/>
                </a:solidFill>
                <a:latin typeface="Arial"/>
                <a:cs typeface="Arial"/>
              </a:rPr>
              <a:t>ε)1*</a:t>
            </a:r>
            <a:endParaRPr sz="326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39" y="1402117"/>
            <a:ext cx="6724410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that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contain </a:t>
            </a:r>
            <a:r>
              <a:rPr sz="2358" spc="199" dirty="0">
                <a:solidFill>
                  <a:srgbClr val="3B3B3B"/>
                </a:solidFill>
                <a:latin typeface="Cambria"/>
                <a:cs typeface="Cambria"/>
              </a:rPr>
              <a:t>at </a:t>
            </a:r>
            <a:r>
              <a:rPr sz="2358" spc="195" dirty="0">
                <a:solidFill>
                  <a:srgbClr val="3B3B3B"/>
                </a:solidFill>
                <a:latin typeface="Cambria"/>
                <a:cs typeface="Cambria"/>
              </a:rPr>
              <a:t>most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one</a:t>
            </a:r>
            <a:r>
              <a:rPr sz="2358" spc="29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7" dirty="0">
                <a:solidFill>
                  <a:srgbClr val="3B3B3B"/>
                </a:solidFill>
                <a:latin typeface="Cambria"/>
                <a:cs typeface="Cambria"/>
              </a:rPr>
              <a:t>zero: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9558" y="3141091"/>
            <a:ext cx="1857015" cy="51394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64" b="1" spc="-5" dirty="0">
                <a:solidFill>
                  <a:srgbClr val="007F7F"/>
                </a:solidFill>
                <a:latin typeface="Arial"/>
                <a:cs typeface="Arial"/>
              </a:rPr>
              <a:t>1*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(0 </a:t>
            </a:r>
            <a:r>
              <a:rPr sz="3264" b="1" dirty="0">
                <a:solidFill>
                  <a:srgbClr val="7F007F"/>
                </a:solidFill>
                <a:latin typeface="Arial"/>
                <a:cs typeface="Arial"/>
              </a:rPr>
              <a:t>|</a:t>
            </a:r>
            <a:r>
              <a:rPr sz="3264" b="1" spc="-77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ε)</a:t>
            </a:r>
            <a:r>
              <a:rPr sz="3264" b="1" spc="-5" dirty="0">
                <a:solidFill>
                  <a:srgbClr val="7F7F00"/>
                </a:solidFill>
                <a:latin typeface="Arial"/>
                <a:cs typeface="Arial"/>
              </a:rPr>
              <a:t>1*</a:t>
            </a:r>
            <a:endParaRPr sz="326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39" y="1402117"/>
            <a:ext cx="6724410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that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contain </a:t>
            </a:r>
            <a:r>
              <a:rPr sz="2358" spc="199" dirty="0">
                <a:solidFill>
                  <a:srgbClr val="3B3B3B"/>
                </a:solidFill>
                <a:latin typeface="Cambria"/>
                <a:cs typeface="Cambria"/>
              </a:rPr>
              <a:t>at </a:t>
            </a:r>
            <a:r>
              <a:rPr sz="2358" spc="195" dirty="0">
                <a:solidFill>
                  <a:srgbClr val="3B3B3B"/>
                </a:solidFill>
                <a:latin typeface="Cambria"/>
                <a:cs typeface="Cambria"/>
              </a:rPr>
              <a:t>most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one</a:t>
            </a:r>
            <a:r>
              <a:rPr sz="2358" spc="29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7" dirty="0">
                <a:solidFill>
                  <a:srgbClr val="3B3B3B"/>
                </a:solidFill>
                <a:latin typeface="Cambria"/>
                <a:cs typeface="Cambria"/>
              </a:rPr>
              <a:t>zero: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9558" y="3141091"/>
            <a:ext cx="1857015" cy="272948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64" b="1" spc="-5" dirty="0">
                <a:solidFill>
                  <a:srgbClr val="007F7F"/>
                </a:solidFill>
                <a:latin typeface="Arial"/>
                <a:cs typeface="Arial"/>
              </a:rPr>
              <a:t>1*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(0 </a:t>
            </a:r>
            <a:r>
              <a:rPr sz="3264" b="1" dirty="0">
                <a:solidFill>
                  <a:srgbClr val="7F007F"/>
                </a:solidFill>
                <a:latin typeface="Arial"/>
                <a:cs typeface="Arial"/>
              </a:rPr>
              <a:t>|</a:t>
            </a:r>
            <a:r>
              <a:rPr sz="3264" b="1" spc="-77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ε)</a:t>
            </a:r>
            <a:r>
              <a:rPr sz="3264" b="1" spc="-5" dirty="0">
                <a:solidFill>
                  <a:srgbClr val="7F7F00"/>
                </a:solidFill>
                <a:latin typeface="Arial"/>
                <a:cs typeface="Arial"/>
              </a:rPr>
              <a:t>1*</a:t>
            </a:r>
            <a:endParaRPr sz="3264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4897">
              <a:latin typeface="Arial"/>
              <a:cs typeface="Arial"/>
            </a:endParaRPr>
          </a:p>
          <a:p>
            <a:pPr marR="389829" algn="ctr">
              <a:lnSpc>
                <a:spcPts val="2938"/>
              </a:lnSpc>
            </a:pPr>
            <a:r>
              <a:rPr sz="2539" b="1" spc="-91" dirty="0">
                <a:solidFill>
                  <a:srgbClr val="3B3B3B"/>
                </a:solidFill>
                <a:latin typeface="Arial"/>
                <a:cs typeface="Arial"/>
              </a:rPr>
              <a:t>11110111</a:t>
            </a:r>
            <a:endParaRPr sz="2539">
              <a:latin typeface="Arial"/>
              <a:cs typeface="Arial"/>
            </a:endParaRPr>
          </a:p>
          <a:p>
            <a:pPr marR="386950" algn="ctr">
              <a:lnSpc>
                <a:spcPts val="2829"/>
              </a:lnSpc>
            </a:pPr>
            <a:r>
              <a:rPr sz="2539" b="1" spc="-118" dirty="0">
                <a:solidFill>
                  <a:srgbClr val="3B3B3B"/>
                </a:solidFill>
                <a:latin typeface="Arial"/>
                <a:cs typeface="Arial"/>
              </a:rPr>
              <a:t>111111</a:t>
            </a:r>
            <a:endParaRPr sz="2539">
              <a:latin typeface="Arial"/>
              <a:cs typeface="Arial"/>
            </a:endParaRPr>
          </a:p>
          <a:p>
            <a:pPr marR="388677" algn="ctr">
              <a:lnSpc>
                <a:spcPts val="2829"/>
              </a:lnSpc>
            </a:pPr>
            <a:r>
              <a:rPr sz="2539" b="1" spc="-73" dirty="0">
                <a:solidFill>
                  <a:srgbClr val="3B3B3B"/>
                </a:solidFill>
                <a:latin typeface="Arial"/>
                <a:cs typeface="Arial"/>
              </a:rPr>
              <a:t>0111</a:t>
            </a:r>
            <a:endParaRPr sz="2539">
              <a:latin typeface="Arial"/>
              <a:cs typeface="Arial"/>
            </a:endParaRPr>
          </a:p>
          <a:p>
            <a:pPr marR="386950" algn="ctr">
              <a:lnSpc>
                <a:spcPts val="2938"/>
              </a:lnSpc>
            </a:pPr>
            <a:r>
              <a:rPr sz="2539" b="1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39" y="1402117"/>
            <a:ext cx="6724410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that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contain </a:t>
            </a:r>
            <a:r>
              <a:rPr sz="2358" spc="199" dirty="0">
                <a:solidFill>
                  <a:srgbClr val="3B3B3B"/>
                </a:solidFill>
                <a:latin typeface="Cambria"/>
                <a:cs typeface="Cambria"/>
              </a:rPr>
              <a:t>at </a:t>
            </a:r>
            <a:r>
              <a:rPr sz="2358" spc="195" dirty="0">
                <a:solidFill>
                  <a:srgbClr val="3B3B3B"/>
                </a:solidFill>
                <a:latin typeface="Cambria"/>
                <a:cs typeface="Cambria"/>
              </a:rPr>
              <a:t>most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one</a:t>
            </a:r>
            <a:r>
              <a:rPr sz="2358" spc="29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7" dirty="0">
                <a:solidFill>
                  <a:srgbClr val="3B3B3B"/>
                </a:solidFill>
                <a:latin typeface="Cambria"/>
                <a:cs typeface="Cambria"/>
              </a:rPr>
              <a:t>zero: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9558" y="3141091"/>
            <a:ext cx="1857015" cy="272948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264" b="1" spc="-5" dirty="0">
                <a:solidFill>
                  <a:srgbClr val="007F7F"/>
                </a:solidFill>
                <a:latin typeface="Arial"/>
                <a:cs typeface="Arial"/>
              </a:rPr>
              <a:t>1*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(0 </a:t>
            </a:r>
            <a:r>
              <a:rPr sz="3264" b="1" dirty="0">
                <a:solidFill>
                  <a:srgbClr val="7F007F"/>
                </a:solidFill>
                <a:latin typeface="Arial"/>
                <a:cs typeface="Arial"/>
              </a:rPr>
              <a:t>|</a:t>
            </a:r>
            <a:r>
              <a:rPr sz="3264" b="1" spc="-77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ε)</a:t>
            </a:r>
            <a:r>
              <a:rPr sz="3264" b="1" spc="-5" dirty="0">
                <a:solidFill>
                  <a:srgbClr val="7F7F00"/>
                </a:solidFill>
                <a:latin typeface="Arial"/>
                <a:cs typeface="Arial"/>
              </a:rPr>
              <a:t>1*</a:t>
            </a:r>
            <a:endParaRPr sz="3264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4897">
              <a:latin typeface="Arial"/>
              <a:cs typeface="Arial"/>
            </a:endParaRPr>
          </a:p>
          <a:p>
            <a:pPr marR="386950" algn="ctr">
              <a:lnSpc>
                <a:spcPts val="2938"/>
              </a:lnSpc>
            </a:pPr>
            <a:r>
              <a:rPr sz="2539" b="1" spc="-91" dirty="0">
                <a:solidFill>
                  <a:srgbClr val="007F7F"/>
                </a:solidFill>
                <a:latin typeface="Arial"/>
                <a:cs typeface="Arial"/>
              </a:rPr>
              <a:t>1111</a:t>
            </a:r>
            <a:r>
              <a:rPr sz="2539" b="1" spc="-91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2539" b="1" spc="-91" dirty="0">
                <a:solidFill>
                  <a:srgbClr val="7F7F00"/>
                </a:solidFill>
                <a:latin typeface="Arial"/>
                <a:cs typeface="Arial"/>
              </a:rPr>
              <a:t>111</a:t>
            </a:r>
            <a:endParaRPr sz="2539">
              <a:latin typeface="Arial"/>
              <a:cs typeface="Arial"/>
            </a:endParaRPr>
          </a:p>
          <a:p>
            <a:pPr marR="386950" algn="ctr">
              <a:lnSpc>
                <a:spcPts val="2829"/>
              </a:lnSpc>
            </a:pPr>
            <a:r>
              <a:rPr sz="2539" b="1" spc="-118" dirty="0">
                <a:solidFill>
                  <a:srgbClr val="007F7F"/>
                </a:solidFill>
                <a:latin typeface="Arial"/>
                <a:cs typeface="Arial"/>
              </a:rPr>
              <a:t>111111</a:t>
            </a:r>
            <a:endParaRPr sz="2539">
              <a:latin typeface="Arial"/>
              <a:cs typeface="Arial"/>
            </a:endParaRPr>
          </a:p>
          <a:p>
            <a:pPr marR="388101" algn="ctr">
              <a:lnSpc>
                <a:spcPts val="2829"/>
              </a:lnSpc>
            </a:pPr>
            <a:r>
              <a:rPr sz="2539" b="1" spc="-73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2539" b="1" spc="-73" dirty="0">
                <a:solidFill>
                  <a:srgbClr val="7F7F00"/>
                </a:solidFill>
                <a:latin typeface="Arial"/>
                <a:cs typeface="Arial"/>
              </a:rPr>
              <a:t>111</a:t>
            </a:r>
            <a:endParaRPr sz="2539">
              <a:latin typeface="Arial"/>
              <a:cs typeface="Arial"/>
            </a:endParaRPr>
          </a:p>
          <a:p>
            <a:pPr marR="386950" algn="ctr">
              <a:lnSpc>
                <a:spcPts val="2938"/>
              </a:lnSpc>
            </a:pPr>
            <a:r>
              <a:rPr sz="2539" b="1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039" y="201866"/>
            <a:ext cx="7244373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81" dirty="0"/>
              <a:t>Simple </a:t>
            </a:r>
            <a:r>
              <a:rPr sz="3990" spc="390" dirty="0"/>
              <a:t>Regular</a:t>
            </a:r>
            <a:r>
              <a:rPr sz="3990" spc="354" dirty="0"/>
              <a:t> </a:t>
            </a:r>
            <a:r>
              <a:rPr sz="3990" spc="331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4270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20596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213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04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39" y="1402117"/>
            <a:ext cx="6724410" cy="1432612"/>
          </a:xfrm>
          <a:prstGeom prst="rect">
            <a:avLst/>
          </a:prstGeom>
        </p:spPr>
        <p:txBody>
          <a:bodyPr vert="horz" wrap="square" lIns="0" tIns="183110" rIns="0" bIns="0" rtlCol="0">
            <a:spAutoFit/>
          </a:bodyPr>
          <a:lstStyle/>
          <a:p>
            <a:pPr marL="11516">
              <a:spcBef>
                <a:spcPts val="1442"/>
              </a:spcBef>
            </a:pPr>
            <a:r>
              <a:rPr sz="2358" spc="236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the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only </a:t>
            </a:r>
            <a:r>
              <a:rPr sz="2358" spc="213" dirty="0">
                <a:solidFill>
                  <a:srgbClr val="3B3B3B"/>
                </a:solidFill>
                <a:latin typeface="Cambria"/>
                <a:cs typeface="Cambria"/>
              </a:rPr>
              <a:t>characters are </a:t>
            </a:r>
            <a:r>
              <a:rPr sz="2358" b="1" dirty="0">
                <a:solidFill>
                  <a:srgbClr val="3B3B3B"/>
                </a:solidFill>
                <a:latin typeface="Courier New"/>
                <a:cs typeface="Courier New"/>
              </a:rPr>
              <a:t>0 </a:t>
            </a:r>
            <a:r>
              <a:rPr sz="2358" spc="218" dirty="0">
                <a:solidFill>
                  <a:srgbClr val="3B3B3B"/>
                </a:solidFill>
                <a:latin typeface="Cambria"/>
                <a:cs typeface="Cambria"/>
              </a:rPr>
              <a:t>and</a:t>
            </a:r>
            <a:r>
              <a:rPr sz="2358" spc="-286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b="1" spc="122" dirty="0">
                <a:solidFill>
                  <a:srgbClr val="3B3B3B"/>
                </a:solidFill>
                <a:latin typeface="Courier New"/>
                <a:cs typeface="Courier New"/>
              </a:rPr>
              <a:t>1</a:t>
            </a:r>
            <a:r>
              <a:rPr sz="2358" spc="122" dirty="0">
                <a:solidFill>
                  <a:srgbClr val="3B3B3B"/>
                </a:solidFill>
                <a:latin typeface="Cambria"/>
                <a:cs typeface="Cambria"/>
              </a:rPr>
              <a:t>.</a:t>
            </a:r>
            <a:endParaRPr sz="2358">
              <a:latin typeface="Cambria"/>
              <a:cs typeface="Cambria"/>
            </a:endParaRPr>
          </a:p>
          <a:p>
            <a:pPr marL="11516" marR="4607">
              <a:lnSpc>
                <a:spcPts val="2739"/>
              </a:lnSpc>
              <a:spcBef>
                <a:spcPts val="1519"/>
              </a:spcBef>
            </a:pPr>
            <a:r>
              <a:rPr sz="2358" spc="268" dirty="0">
                <a:solidFill>
                  <a:srgbClr val="3B3B3B"/>
                </a:solidFill>
                <a:latin typeface="Cambria"/>
                <a:cs typeface="Cambria"/>
              </a:rPr>
              <a:t>Here </a:t>
            </a:r>
            <a:r>
              <a:rPr sz="2358" spc="141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358" spc="254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358" spc="208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358" spc="154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358" spc="185" dirty="0">
                <a:solidFill>
                  <a:srgbClr val="3B3B3B"/>
                </a:solidFill>
                <a:latin typeface="Cambria"/>
                <a:cs typeface="Cambria"/>
              </a:rPr>
              <a:t>strings that  </a:t>
            </a:r>
            <a:r>
              <a:rPr sz="2358" spc="190" dirty="0">
                <a:solidFill>
                  <a:srgbClr val="3B3B3B"/>
                </a:solidFill>
                <a:latin typeface="Cambria"/>
                <a:cs typeface="Cambria"/>
              </a:rPr>
              <a:t>contain </a:t>
            </a:r>
            <a:r>
              <a:rPr sz="2358" spc="199" dirty="0">
                <a:solidFill>
                  <a:srgbClr val="3B3B3B"/>
                </a:solidFill>
                <a:latin typeface="Cambria"/>
                <a:cs typeface="Cambria"/>
              </a:rPr>
              <a:t>at </a:t>
            </a:r>
            <a:r>
              <a:rPr sz="2358" spc="195" dirty="0">
                <a:solidFill>
                  <a:srgbClr val="3B3B3B"/>
                </a:solidFill>
                <a:latin typeface="Cambria"/>
                <a:cs typeface="Cambria"/>
              </a:rPr>
              <a:t>most </a:t>
            </a:r>
            <a:r>
              <a:rPr sz="2358" spc="204" dirty="0">
                <a:solidFill>
                  <a:srgbClr val="3B3B3B"/>
                </a:solidFill>
                <a:latin typeface="Cambria"/>
                <a:cs typeface="Cambria"/>
              </a:rPr>
              <a:t>one</a:t>
            </a:r>
            <a:r>
              <a:rPr sz="2358" spc="29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358" spc="177" dirty="0">
                <a:solidFill>
                  <a:srgbClr val="3B3B3B"/>
                </a:solidFill>
                <a:latin typeface="Cambria"/>
                <a:cs typeface="Cambria"/>
              </a:rPr>
              <a:t>zero:</a:t>
            </a:r>
            <a:endParaRPr sz="2358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5624" y="3141091"/>
            <a:ext cx="1527647" cy="272948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47602">
              <a:spcBef>
                <a:spcPts val="91"/>
              </a:spcBef>
            </a:pPr>
            <a:r>
              <a:rPr sz="3264" b="1" dirty="0">
                <a:solidFill>
                  <a:srgbClr val="007F7F"/>
                </a:solidFill>
                <a:latin typeface="Arial"/>
                <a:cs typeface="Arial"/>
              </a:rPr>
              <a:t>1*</a:t>
            </a:r>
            <a:r>
              <a:rPr sz="3264" b="1" spc="-5" dirty="0">
                <a:solidFill>
                  <a:srgbClr val="7F007F"/>
                </a:solidFill>
                <a:latin typeface="Arial"/>
                <a:cs typeface="Arial"/>
              </a:rPr>
              <a:t>0?</a:t>
            </a:r>
            <a:r>
              <a:rPr sz="3264" b="1" spc="-5" dirty="0">
                <a:solidFill>
                  <a:srgbClr val="7F7F00"/>
                </a:solidFill>
                <a:latin typeface="Arial"/>
                <a:cs typeface="Arial"/>
              </a:rPr>
              <a:t>1*</a:t>
            </a:r>
            <a:endParaRPr sz="3264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4897">
              <a:latin typeface="Arial"/>
              <a:cs typeface="Arial"/>
            </a:endParaRPr>
          </a:p>
          <a:p>
            <a:pPr marR="149713" algn="ctr">
              <a:lnSpc>
                <a:spcPts val="2938"/>
              </a:lnSpc>
            </a:pPr>
            <a:r>
              <a:rPr sz="2539" b="1" spc="-145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2539" b="1" spc="-136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2539" b="1" spc="-145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2539" b="1" dirty="0">
                <a:solidFill>
                  <a:srgbClr val="007F7F"/>
                </a:solidFill>
                <a:latin typeface="Arial"/>
                <a:cs typeface="Arial"/>
              </a:rPr>
              <a:t>1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2539" b="1" spc="-145" dirty="0">
                <a:solidFill>
                  <a:srgbClr val="7F7F00"/>
                </a:solidFill>
                <a:latin typeface="Arial"/>
                <a:cs typeface="Arial"/>
              </a:rPr>
              <a:t>1</a:t>
            </a:r>
            <a:r>
              <a:rPr sz="2539" b="1" spc="-136" dirty="0">
                <a:solidFill>
                  <a:srgbClr val="7F7F00"/>
                </a:solidFill>
                <a:latin typeface="Arial"/>
                <a:cs typeface="Arial"/>
              </a:rPr>
              <a:t>1</a:t>
            </a:r>
            <a:r>
              <a:rPr sz="2539" b="1" dirty="0">
                <a:solidFill>
                  <a:srgbClr val="7F7F00"/>
                </a:solidFill>
                <a:latin typeface="Arial"/>
                <a:cs typeface="Arial"/>
              </a:rPr>
              <a:t>1</a:t>
            </a:r>
            <a:endParaRPr sz="2539">
              <a:latin typeface="Arial"/>
              <a:cs typeface="Arial"/>
            </a:endParaRPr>
          </a:p>
          <a:p>
            <a:pPr marR="149713" algn="ctr">
              <a:lnSpc>
                <a:spcPts val="2829"/>
              </a:lnSpc>
            </a:pPr>
            <a:r>
              <a:rPr sz="2539" b="1" spc="-118" dirty="0">
                <a:solidFill>
                  <a:srgbClr val="007F7F"/>
                </a:solidFill>
                <a:latin typeface="Arial"/>
                <a:cs typeface="Arial"/>
              </a:rPr>
              <a:t>111111</a:t>
            </a:r>
            <a:endParaRPr sz="2539">
              <a:latin typeface="Arial"/>
              <a:cs typeface="Arial"/>
            </a:endParaRPr>
          </a:p>
          <a:p>
            <a:pPr marR="150864" algn="ctr">
              <a:lnSpc>
                <a:spcPts val="2829"/>
              </a:lnSpc>
            </a:pPr>
            <a:r>
              <a:rPr sz="2539" b="1" spc="-73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2539" b="1" spc="-73" dirty="0">
                <a:solidFill>
                  <a:srgbClr val="7F7F00"/>
                </a:solidFill>
                <a:latin typeface="Arial"/>
                <a:cs typeface="Arial"/>
              </a:rPr>
              <a:t>111</a:t>
            </a:r>
            <a:endParaRPr sz="2539">
              <a:latin typeface="Arial"/>
              <a:cs typeface="Arial"/>
            </a:endParaRPr>
          </a:p>
          <a:p>
            <a:pPr marR="149713" algn="ctr">
              <a:lnSpc>
                <a:spcPts val="2938"/>
              </a:lnSpc>
            </a:pPr>
            <a:r>
              <a:rPr sz="2539" b="1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93482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617096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6016"/>
            <a:ext cx="7336504" cy="13505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b="1" spc="14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r>
              <a:rPr sz="2539" spc="14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b="1" spc="431" dirty="0">
                <a:solidFill>
                  <a:srgbClr val="3B3B3B"/>
                </a:solidFill>
                <a:latin typeface="Trebuchet MS"/>
                <a:cs typeface="Trebuchet MS"/>
              </a:rPr>
              <a:t>@</a:t>
            </a:r>
            <a:r>
              <a:rPr sz="2539" spc="43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2539" b="1" spc="113" dirty="0">
                <a:solidFill>
                  <a:srgbClr val="3B3B3B"/>
                </a:solidFill>
                <a:latin typeface="Trebuchet MS"/>
                <a:cs typeface="Trebuchet MS"/>
              </a:rPr>
              <a:t>.</a:t>
            </a:r>
            <a:r>
              <a:rPr sz="2539" spc="113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where</a:t>
            </a:r>
            <a:r>
              <a:rPr sz="2539" spc="44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63"/>
              </a:spcBef>
            </a:pP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represents </a:t>
            </a:r>
            <a:r>
              <a:rPr sz="2539" spc="254" dirty="0">
                <a:solidFill>
                  <a:srgbClr val="3B3B3B"/>
                </a:solidFill>
                <a:latin typeface="Cambria"/>
                <a:cs typeface="Cambria"/>
              </a:rPr>
              <a:t>“some</a:t>
            </a:r>
            <a:r>
              <a:rPr sz="2539" spc="26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81" dirty="0">
                <a:solidFill>
                  <a:srgbClr val="3B3B3B"/>
                </a:solidFill>
                <a:latin typeface="Cambria"/>
                <a:cs typeface="Cambria"/>
              </a:rPr>
              <a:t>letter.”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79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email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addresses</a:t>
            </a:r>
            <a:r>
              <a:rPr sz="2539" spc="39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3967" y="3408271"/>
            <a:ext cx="4246662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2108070" algn="l"/>
                <a:tab pos="3319591" algn="l"/>
              </a:tabLst>
            </a:pP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aa*</a:t>
            </a:r>
            <a:r>
              <a:rPr sz="2539" b="1" spc="322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(.aa*)*</a:t>
            </a:r>
            <a:r>
              <a:rPr sz="2539" b="1" spc="1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dirty="0">
                <a:solidFill>
                  <a:srgbClr val="3B3B3B"/>
                </a:solidFill>
                <a:latin typeface="Arial"/>
                <a:cs typeface="Arial"/>
              </a:rPr>
              <a:t>@	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aa*.aa*	</a:t>
            </a:r>
            <a:r>
              <a:rPr sz="2539" b="1" spc="-5" dirty="0">
                <a:latin typeface="Arial"/>
                <a:cs typeface="Arial"/>
              </a:rPr>
              <a:t>(.aa*)*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93482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617096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6016"/>
            <a:ext cx="7336504" cy="13505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b="1" spc="14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r>
              <a:rPr sz="2539" spc="14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b="1" spc="431" dirty="0">
                <a:solidFill>
                  <a:srgbClr val="3B3B3B"/>
                </a:solidFill>
                <a:latin typeface="Trebuchet MS"/>
                <a:cs typeface="Trebuchet MS"/>
              </a:rPr>
              <a:t>@</a:t>
            </a:r>
            <a:r>
              <a:rPr sz="2539" spc="43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2539" b="1" spc="113" dirty="0">
                <a:solidFill>
                  <a:srgbClr val="3B3B3B"/>
                </a:solidFill>
                <a:latin typeface="Trebuchet MS"/>
                <a:cs typeface="Trebuchet MS"/>
              </a:rPr>
              <a:t>.</a:t>
            </a:r>
            <a:r>
              <a:rPr sz="2539" spc="113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where</a:t>
            </a:r>
            <a:r>
              <a:rPr sz="2539" spc="44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63"/>
              </a:spcBef>
            </a:pP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represents </a:t>
            </a:r>
            <a:r>
              <a:rPr sz="2539" spc="254" dirty="0">
                <a:solidFill>
                  <a:srgbClr val="3B3B3B"/>
                </a:solidFill>
                <a:latin typeface="Cambria"/>
                <a:cs typeface="Cambria"/>
              </a:rPr>
              <a:t>“some</a:t>
            </a:r>
            <a:r>
              <a:rPr sz="2539" spc="26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81" dirty="0">
                <a:solidFill>
                  <a:srgbClr val="3B3B3B"/>
                </a:solidFill>
                <a:latin typeface="Cambria"/>
                <a:cs typeface="Cambria"/>
              </a:rPr>
              <a:t>letter.”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79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email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addresses</a:t>
            </a:r>
            <a:r>
              <a:rPr sz="2539" spc="39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5673" y="3408271"/>
            <a:ext cx="4933038" cy="210053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499810">
              <a:spcBef>
                <a:spcPts val="91"/>
              </a:spcBef>
              <a:tabLst>
                <a:tab pos="2596363" algn="l"/>
                <a:tab pos="3807884" algn="l"/>
              </a:tabLst>
            </a:pP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aa*</a:t>
            </a:r>
            <a:r>
              <a:rPr sz="2539" b="1" spc="322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(.aa*)*</a:t>
            </a:r>
            <a:r>
              <a:rPr sz="2539" b="1" spc="1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dirty="0">
                <a:solidFill>
                  <a:srgbClr val="3B3B3B"/>
                </a:solidFill>
                <a:latin typeface="Arial"/>
                <a:cs typeface="Arial"/>
              </a:rPr>
              <a:t>@	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aa*.aa*	</a:t>
            </a:r>
            <a:r>
              <a:rPr sz="2539" b="1" spc="-5" dirty="0">
                <a:latin typeface="Arial"/>
                <a:cs typeface="Arial"/>
              </a:rPr>
              <a:t>(.aa*)*</a:t>
            </a:r>
            <a:endParaRPr sz="2539">
              <a:latin typeface="Arial"/>
              <a:cs typeface="Arial"/>
            </a:endParaRPr>
          </a:p>
          <a:p>
            <a:pPr>
              <a:spcBef>
                <a:spcPts val="41"/>
              </a:spcBef>
            </a:pPr>
            <a:endParaRPr sz="4035">
              <a:latin typeface="Arial"/>
              <a:cs typeface="Arial"/>
            </a:endParaRPr>
          </a:p>
          <a:p>
            <a:pPr marL="11516" marR="4607" indent="93283" algn="ctr">
              <a:lnSpc>
                <a:spcPts val="2829"/>
              </a:lnSpc>
            </a:pP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2"/>
              </a:rPr>
              <a:t>cs143@cs.stanford.edu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3"/>
              </a:rPr>
              <a:t>first.middle.last@mail.site.org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9" dirty="0">
                <a:solidFill>
                  <a:srgbClr val="3B3B3B"/>
                </a:solidFill>
                <a:latin typeface="Arial"/>
                <a:cs typeface="Arial"/>
                <a:hlinkClick r:id="rId4"/>
              </a:rPr>
              <a:t>barack.obama@whitehouse.gov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93482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617096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6016"/>
            <a:ext cx="7336504" cy="13505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b="1" spc="14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r>
              <a:rPr sz="2539" spc="14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b="1" spc="431" dirty="0">
                <a:solidFill>
                  <a:srgbClr val="3B3B3B"/>
                </a:solidFill>
                <a:latin typeface="Trebuchet MS"/>
                <a:cs typeface="Trebuchet MS"/>
              </a:rPr>
              <a:t>@</a:t>
            </a:r>
            <a:r>
              <a:rPr sz="2539" spc="43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2539" b="1" spc="113" dirty="0">
                <a:solidFill>
                  <a:srgbClr val="3B3B3B"/>
                </a:solidFill>
                <a:latin typeface="Trebuchet MS"/>
                <a:cs typeface="Trebuchet MS"/>
              </a:rPr>
              <a:t>.</a:t>
            </a:r>
            <a:r>
              <a:rPr sz="2539" spc="113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where</a:t>
            </a:r>
            <a:r>
              <a:rPr sz="2539" spc="44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63"/>
              </a:spcBef>
            </a:pP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represents </a:t>
            </a:r>
            <a:r>
              <a:rPr sz="2539" spc="254" dirty="0">
                <a:solidFill>
                  <a:srgbClr val="3B3B3B"/>
                </a:solidFill>
                <a:latin typeface="Cambria"/>
                <a:cs typeface="Cambria"/>
              </a:rPr>
              <a:t>“some</a:t>
            </a:r>
            <a:r>
              <a:rPr sz="2539" spc="26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81" dirty="0">
                <a:solidFill>
                  <a:srgbClr val="3B3B3B"/>
                </a:solidFill>
                <a:latin typeface="Cambria"/>
                <a:cs typeface="Cambria"/>
              </a:rPr>
              <a:t>letter.”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79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email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addresses</a:t>
            </a:r>
            <a:r>
              <a:rPr sz="2539" spc="39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5673" y="3408271"/>
            <a:ext cx="4933038" cy="210053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499810">
              <a:spcBef>
                <a:spcPts val="91"/>
              </a:spcBef>
              <a:tabLst>
                <a:tab pos="2596363" algn="l"/>
                <a:tab pos="3807884" algn="l"/>
              </a:tabLst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aa*</a:t>
            </a:r>
            <a:r>
              <a:rPr sz="2539" b="1" spc="322" dirty="0">
                <a:solidFill>
                  <a:srgbClr val="007F7F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(.aa*)*</a:t>
            </a:r>
            <a:r>
              <a:rPr sz="2539" b="1" spc="18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539" b="1" dirty="0">
                <a:solidFill>
                  <a:srgbClr val="7F7F00"/>
                </a:solidFill>
                <a:latin typeface="Arial"/>
                <a:cs typeface="Arial"/>
              </a:rPr>
              <a:t>@	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</a:rPr>
              <a:t>aa*.aa*	</a:t>
            </a:r>
            <a:r>
              <a:rPr sz="2539" b="1" spc="-5" dirty="0">
                <a:latin typeface="Arial"/>
                <a:cs typeface="Arial"/>
              </a:rPr>
              <a:t>(.aa*)*</a:t>
            </a:r>
            <a:endParaRPr sz="2539">
              <a:latin typeface="Arial"/>
              <a:cs typeface="Arial"/>
            </a:endParaRPr>
          </a:p>
          <a:p>
            <a:pPr>
              <a:spcBef>
                <a:spcPts val="41"/>
              </a:spcBef>
            </a:pPr>
            <a:endParaRPr sz="4035">
              <a:latin typeface="Arial"/>
              <a:cs typeface="Arial"/>
            </a:endParaRPr>
          </a:p>
          <a:p>
            <a:pPr marL="11516" marR="4607" indent="93283" algn="ctr">
              <a:lnSpc>
                <a:spcPts val="2829"/>
              </a:lnSpc>
            </a:pPr>
            <a:r>
              <a:rPr sz="2539" b="1" spc="-5" dirty="0">
                <a:latin typeface="Arial"/>
                <a:cs typeface="Arial"/>
                <a:hlinkClick r:id="rId2"/>
              </a:rPr>
              <a:t>cs143@cs.stanford.edu </a:t>
            </a:r>
            <a:r>
              <a:rPr sz="2539" b="1" spc="-5" dirty="0">
                <a:latin typeface="Arial"/>
                <a:cs typeface="Arial"/>
              </a:rPr>
              <a:t> </a:t>
            </a:r>
            <a:r>
              <a:rPr sz="2539" b="1" spc="-5" dirty="0">
                <a:latin typeface="Arial"/>
                <a:cs typeface="Arial"/>
                <a:hlinkClick r:id="rId3"/>
              </a:rPr>
              <a:t>first.middle.last@mail.site.org </a:t>
            </a:r>
            <a:r>
              <a:rPr sz="2539" b="1" spc="-5" dirty="0">
                <a:latin typeface="Arial"/>
                <a:cs typeface="Arial"/>
              </a:rPr>
              <a:t> </a:t>
            </a:r>
            <a:r>
              <a:rPr sz="2539" b="1" spc="-9" dirty="0">
                <a:latin typeface="Arial"/>
                <a:cs typeface="Arial"/>
                <a:hlinkClick r:id="rId4"/>
              </a:rPr>
              <a:t>barack.obama@whitehouse.gov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93482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617096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6016"/>
            <a:ext cx="7336504" cy="13505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b="1" spc="14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r>
              <a:rPr sz="2539" spc="14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b="1" spc="431" dirty="0">
                <a:solidFill>
                  <a:srgbClr val="3B3B3B"/>
                </a:solidFill>
                <a:latin typeface="Trebuchet MS"/>
                <a:cs typeface="Trebuchet MS"/>
              </a:rPr>
              <a:t>@</a:t>
            </a:r>
            <a:r>
              <a:rPr sz="2539" spc="43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2539" b="1" spc="113" dirty="0">
                <a:solidFill>
                  <a:srgbClr val="3B3B3B"/>
                </a:solidFill>
                <a:latin typeface="Trebuchet MS"/>
                <a:cs typeface="Trebuchet MS"/>
              </a:rPr>
              <a:t>.</a:t>
            </a:r>
            <a:r>
              <a:rPr sz="2539" spc="113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where</a:t>
            </a:r>
            <a:r>
              <a:rPr sz="2539" spc="44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63"/>
              </a:spcBef>
            </a:pP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represents </a:t>
            </a:r>
            <a:r>
              <a:rPr sz="2539" spc="254" dirty="0">
                <a:solidFill>
                  <a:srgbClr val="3B3B3B"/>
                </a:solidFill>
                <a:latin typeface="Cambria"/>
                <a:cs typeface="Cambria"/>
              </a:rPr>
              <a:t>“some</a:t>
            </a:r>
            <a:r>
              <a:rPr sz="2539" spc="26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81" dirty="0">
                <a:solidFill>
                  <a:srgbClr val="3B3B3B"/>
                </a:solidFill>
                <a:latin typeface="Cambria"/>
                <a:cs typeface="Cambria"/>
              </a:rPr>
              <a:t>letter.”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79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email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addresses</a:t>
            </a:r>
            <a:r>
              <a:rPr sz="2539" spc="39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9975" y="3301168"/>
            <a:ext cx="357008" cy="40244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4549">
              <a:spcBef>
                <a:spcPts val="91"/>
              </a:spcBef>
            </a:pPr>
            <a:r>
              <a:rPr sz="3809" b="1" baseline="-18849" dirty="0">
                <a:solidFill>
                  <a:srgbClr val="007F7F"/>
                </a:solidFill>
                <a:latin typeface="Arial"/>
                <a:cs typeface="Arial"/>
              </a:rPr>
              <a:t>a</a:t>
            </a:r>
            <a:r>
              <a:rPr sz="1451" b="1" dirty="0">
                <a:solidFill>
                  <a:srgbClr val="007F7F"/>
                </a:solidFill>
                <a:latin typeface="Arial"/>
                <a:cs typeface="Arial"/>
              </a:rPr>
              <a:t>+</a:t>
            </a:r>
            <a:endParaRPr sz="145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7790" y="3408271"/>
            <a:ext cx="3632840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  <a:tabLst>
                <a:tab pos="1494248" algn="l"/>
                <a:tab pos="2705769" algn="l"/>
              </a:tabLst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(.aa*)*</a:t>
            </a:r>
            <a:r>
              <a:rPr sz="2539" b="1" spc="18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539" b="1" dirty="0">
                <a:solidFill>
                  <a:srgbClr val="7F7F00"/>
                </a:solidFill>
                <a:latin typeface="Arial"/>
                <a:cs typeface="Arial"/>
              </a:rPr>
              <a:t>@	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</a:rPr>
              <a:t>aa*.aa*	</a:t>
            </a:r>
            <a:r>
              <a:rPr sz="2539" b="1" spc="-5" dirty="0">
                <a:latin typeface="Arial"/>
                <a:cs typeface="Arial"/>
              </a:rPr>
              <a:t>(.aa*)*</a:t>
            </a:r>
            <a:endParaRPr sz="2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5673" y="4354915"/>
            <a:ext cx="4937069" cy="1123733"/>
          </a:xfrm>
          <a:prstGeom prst="rect">
            <a:avLst/>
          </a:prstGeom>
        </p:spPr>
        <p:txBody>
          <a:bodyPr vert="horz" wrap="square" lIns="0" tIns="46065" rIns="0" bIns="0" rtlCol="0">
            <a:spAutoFit/>
          </a:bodyPr>
          <a:lstStyle/>
          <a:p>
            <a:pPr marL="11516" marR="4607" indent="92707" algn="ctr">
              <a:lnSpc>
                <a:spcPts val="2829"/>
              </a:lnSpc>
              <a:spcBef>
                <a:spcPts val="363"/>
              </a:spcBef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2"/>
              </a:rPr>
              <a:t>cs143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2"/>
              </a:rPr>
              <a:t>@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2"/>
              </a:rPr>
              <a:t>cs.stanford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2"/>
              </a:rPr>
              <a:t>.edu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3"/>
              </a:rPr>
              <a:t>first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  <a:hlinkClick r:id="rId3"/>
              </a:rPr>
              <a:t>.middle.last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3"/>
              </a:rPr>
              <a:t>@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3"/>
              </a:rPr>
              <a:t>mail.site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3"/>
              </a:rPr>
              <a:t>.org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4"/>
              </a:rPr>
              <a:t>barac</a:t>
            </a:r>
            <a:r>
              <a:rPr sz="2539" b="1" spc="18" dirty="0">
                <a:solidFill>
                  <a:srgbClr val="007F7F"/>
                </a:solidFill>
                <a:latin typeface="Arial"/>
                <a:cs typeface="Arial"/>
                <a:hlinkClick r:id="rId4"/>
              </a:rPr>
              <a:t>k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.</a:t>
            </a:r>
            <a:r>
              <a:rPr sz="2539" b="1" spc="-14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o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ba</a:t>
            </a:r>
            <a:r>
              <a:rPr sz="2539" b="1" spc="-14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m</a:t>
            </a:r>
            <a:r>
              <a:rPr sz="2539" b="1" spc="9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a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4"/>
              </a:rPr>
              <a:t>@</a:t>
            </a:r>
            <a:r>
              <a:rPr sz="2539" b="1" spc="-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w</a:t>
            </a:r>
            <a:r>
              <a:rPr sz="2539" b="1" spc="-14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h</a:t>
            </a:r>
            <a:r>
              <a:rPr sz="2539" b="1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i</a:t>
            </a:r>
            <a:r>
              <a:rPr sz="2539" b="1" spc="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t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e</a:t>
            </a:r>
            <a:r>
              <a:rPr sz="2539" b="1" spc="-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h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o</a:t>
            </a:r>
            <a:r>
              <a:rPr sz="2539" b="1" spc="-14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u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se</a:t>
            </a:r>
            <a:r>
              <a:rPr sz="2539" b="1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.</a:t>
            </a:r>
            <a:r>
              <a:rPr sz="2539" b="1" spc="-14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g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ov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88925"/>
            <a:ext cx="8683625" cy="428625"/>
          </a:xfrm>
        </p:spPr>
        <p:txBody>
          <a:bodyPr anchor="t"/>
          <a:lstStyle/>
          <a:p>
            <a:pPr eaLnBrk="1" hangingPunct="1">
              <a:defRPr/>
            </a:pPr>
            <a:r>
              <a:rPr lang="en-US" sz="3600">
                <a:ea typeface="+mj-ea"/>
              </a:rPr>
              <a:t> Describing Syntax: Terminology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3987800"/>
          </a:xfrm>
        </p:spPr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Alphabet</a:t>
            </a:r>
            <a:r>
              <a:rPr lang="en-US" b="0" i="1">
                <a:solidFill>
                  <a:srgbClr val="FF0000"/>
                </a:solidFill>
                <a:latin typeface="Arial" charset="0"/>
                <a:ea typeface="MS PGothic" charset="0"/>
              </a:rPr>
              <a:t>:</a:t>
            </a:r>
            <a:r>
              <a:rPr lang="en-US" b="0">
                <a:latin typeface="Arial" charset="0"/>
                <a:ea typeface="MS PGothic" charset="0"/>
              </a:rPr>
              <a:t> Σ, All strings: Σ* </a:t>
            </a:r>
          </a:p>
          <a:p>
            <a:pPr eaLnBrk="1" hangingPunct="1">
              <a:buFontTx/>
              <a:buNone/>
            </a:pPr>
            <a:endParaRPr lang="en-US" b="0">
              <a:latin typeface="Arial" charset="0"/>
              <a:ea typeface="MS PGothic" charset="0"/>
            </a:endParaRP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A </a:t>
            </a:r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sentence</a:t>
            </a:r>
            <a:r>
              <a:rPr lang="en-US" b="0" i="1">
                <a:latin typeface="Arial" charset="0"/>
                <a:ea typeface="MS PGothic" charset="0"/>
              </a:rPr>
              <a:t> </a:t>
            </a:r>
            <a:r>
              <a:rPr lang="en-US" b="0">
                <a:latin typeface="Arial" charset="0"/>
                <a:ea typeface="MS PGothic" charset="0"/>
              </a:rPr>
              <a:t>is a string of characters over some alphabet</a:t>
            </a:r>
          </a:p>
          <a:p>
            <a:pPr eaLnBrk="1" hangingPunct="1">
              <a:buFontTx/>
              <a:buNone/>
            </a:pPr>
            <a:endParaRPr lang="en-US" b="0">
              <a:latin typeface="Arial" charset="0"/>
              <a:ea typeface="MS PGothic" charset="0"/>
            </a:endParaRPr>
          </a:p>
          <a:p>
            <a:pPr eaLnBrk="1" hangingPunct="1"/>
            <a:r>
              <a:rPr lang="en-US" b="0">
                <a:latin typeface="Arial" charset="0"/>
                <a:ea typeface="MS PGothic" charset="0"/>
              </a:rPr>
              <a:t>A </a:t>
            </a:r>
            <a:r>
              <a:rPr lang="en-US" i="1">
                <a:solidFill>
                  <a:srgbClr val="FF0000"/>
                </a:solidFill>
                <a:latin typeface="Arial" charset="0"/>
                <a:ea typeface="MS PGothic" charset="0"/>
              </a:rPr>
              <a:t>language</a:t>
            </a:r>
            <a:r>
              <a:rPr lang="en-US" b="0">
                <a:latin typeface="Arial" charset="0"/>
                <a:ea typeface="MS PGothic" charset="0"/>
              </a:rPr>
              <a:t> is a set of sentences, L ⊆ Σ*</a:t>
            </a:r>
          </a:p>
          <a:p>
            <a:pPr eaLnBrk="1" hangingPunct="1">
              <a:buFontTx/>
              <a:buNone/>
            </a:pPr>
            <a:endParaRPr lang="en-US" b="0">
              <a:latin typeface="Arial" charset="0"/>
              <a:ea typeface="MS PGothic" charset="0"/>
            </a:endParaRPr>
          </a:p>
        </p:txBody>
      </p:sp>
      <p:sp>
        <p:nvSpPr>
          <p:cNvPr id="419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EECA3AC5-04E7-1641-9BA7-6AD2CEB43395}" type="slidenum">
              <a:rPr lang="tr-TR" sz="1400">
                <a:cs typeface="Arial" charset="0"/>
              </a:rPr>
              <a:pPr/>
              <a:t>9</a:t>
            </a:fld>
            <a:endParaRPr lang="tr-TR" sz="14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822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93482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617096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6016"/>
            <a:ext cx="7336504" cy="13505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b="1" spc="14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r>
              <a:rPr sz="2539" spc="14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b="1" spc="431" dirty="0">
                <a:solidFill>
                  <a:srgbClr val="3B3B3B"/>
                </a:solidFill>
                <a:latin typeface="Trebuchet MS"/>
                <a:cs typeface="Trebuchet MS"/>
              </a:rPr>
              <a:t>@</a:t>
            </a:r>
            <a:r>
              <a:rPr sz="2539" spc="43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2539" b="1" spc="113" dirty="0">
                <a:solidFill>
                  <a:srgbClr val="3B3B3B"/>
                </a:solidFill>
                <a:latin typeface="Trebuchet MS"/>
                <a:cs typeface="Trebuchet MS"/>
              </a:rPr>
              <a:t>.</a:t>
            </a:r>
            <a:r>
              <a:rPr sz="2539" spc="113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where</a:t>
            </a:r>
            <a:r>
              <a:rPr sz="2539" spc="44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63"/>
              </a:spcBef>
            </a:pP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represents </a:t>
            </a:r>
            <a:r>
              <a:rPr sz="2539" spc="254" dirty="0">
                <a:solidFill>
                  <a:srgbClr val="3B3B3B"/>
                </a:solidFill>
                <a:latin typeface="Cambria"/>
                <a:cs typeface="Cambria"/>
              </a:rPr>
              <a:t>“some</a:t>
            </a:r>
            <a:r>
              <a:rPr sz="2539" spc="26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81" dirty="0">
                <a:solidFill>
                  <a:srgbClr val="3B3B3B"/>
                </a:solidFill>
                <a:latin typeface="Cambria"/>
                <a:cs typeface="Cambria"/>
              </a:rPr>
              <a:t>letter.”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79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email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addresses</a:t>
            </a:r>
            <a:r>
              <a:rPr sz="2539" spc="39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9975" y="3301168"/>
            <a:ext cx="357008" cy="40244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4549">
              <a:spcBef>
                <a:spcPts val="91"/>
              </a:spcBef>
            </a:pPr>
            <a:r>
              <a:rPr sz="3809" b="1" baseline="-18849" dirty="0">
                <a:solidFill>
                  <a:srgbClr val="007F7F"/>
                </a:solidFill>
                <a:latin typeface="Arial"/>
                <a:cs typeface="Arial"/>
              </a:rPr>
              <a:t>a</a:t>
            </a:r>
            <a:r>
              <a:rPr sz="1451" b="1" dirty="0">
                <a:solidFill>
                  <a:srgbClr val="007F7F"/>
                </a:solidFill>
                <a:latin typeface="Arial"/>
                <a:cs typeface="Arial"/>
              </a:rPr>
              <a:t>+</a:t>
            </a:r>
            <a:endParaRPr sz="145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9613" y="3408271"/>
            <a:ext cx="3518252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57582">
              <a:spcBef>
                <a:spcPts val="91"/>
              </a:spcBef>
              <a:tabLst>
                <a:tab pos="986376" algn="l"/>
                <a:tab pos="1638202" algn="l"/>
                <a:tab pos="2751834" algn="l"/>
              </a:tabLst>
            </a:pPr>
            <a:r>
              <a:rPr sz="2539" b="1" dirty="0">
                <a:solidFill>
                  <a:srgbClr val="7F007F"/>
                </a:solidFill>
                <a:latin typeface="Arial"/>
                <a:cs typeface="Arial"/>
              </a:rPr>
              <a:t>(.a</a:t>
            </a:r>
            <a:r>
              <a:rPr sz="2176" b="1" baseline="32986" dirty="0">
                <a:solidFill>
                  <a:srgbClr val="7F007F"/>
                </a:solidFill>
                <a:latin typeface="Arial"/>
                <a:cs typeface="Arial"/>
              </a:rPr>
              <a:t>+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</a:rPr>
              <a:t>)*	</a:t>
            </a:r>
            <a:r>
              <a:rPr sz="2539" b="1" dirty="0">
                <a:solidFill>
                  <a:srgbClr val="7F7F00"/>
                </a:solidFill>
                <a:latin typeface="Arial"/>
                <a:cs typeface="Arial"/>
              </a:rPr>
              <a:t>@	</a:t>
            </a:r>
            <a:r>
              <a:rPr sz="2539" b="1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176" b="1" baseline="32986" dirty="0">
                <a:solidFill>
                  <a:srgbClr val="7F7F7F"/>
                </a:solidFill>
                <a:latin typeface="Arial"/>
                <a:cs typeface="Arial"/>
              </a:rPr>
              <a:t>+</a:t>
            </a:r>
            <a:r>
              <a:rPr sz="2539" b="1" dirty="0">
                <a:solidFill>
                  <a:srgbClr val="7F7F7F"/>
                </a:solidFill>
                <a:latin typeface="Arial"/>
                <a:cs typeface="Arial"/>
              </a:rPr>
              <a:t>.a</a:t>
            </a:r>
            <a:r>
              <a:rPr sz="2176" b="1" baseline="32986" dirty="0">
                <a:solidFill>
                  <a:srgbClr val="7F7F7F"/>
                </a:solidFill>
                <a:latin typeface="Arial"/>
                <a:cs typeface="Arial"/>
              </a:rPr>
              <a:t>+	</a:t>
            </a:r>
            <a:r>
              <a:rPr sz="2539" b="1" dirty="0">
                <a:latin typeface="Arial"/>
                <a:cs typeface="Arial"/>
              </a:rPr>
              <a:t>(.a</a:t>
            </a:r>
            <a:r>
              <a:rPr sz="2176" b="1" baseline="32986" dirty="0">
                <a:latin typeface="Arial"/>
                <a:cs typeface="Arial"/>
              </a:rPr>
              <a:t>+</a:t>
            </a:r>
            <a:r>
              <a:rPr sz="2539" b="1" dirty="0">
                <a:latin typeface="Arial"/>
                <a:cs typeface="Arial"/>
              </a:rPr>
              <a:t>)*</a:t>
            </a:r>
            <a:endParaRPr sz="2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5673" y="4354915"/>
            <a:ext cx="4937069" cy="1123733"/>
          </a:xfrm>
          <a:prstGeom prst="rect">
            <a:avLst/>
          </a:prstGeom>
        </p:spPr>
        <p:txBody>
          <a:bodyPr vert="horz" wrap="square" lIns="0" tIns="46065" rIns="0" bIns="0" rtlCol="0">
            <a:spAutoFit/>
          </a:bodyPr>
          <a:lstStyle/>
          <a:p>
            <a:pPr marL="11516" marR="4607" indent="92707" algn="ctr">
              <a:lnSpc>
                <a:spcPts val="2829"/>
              </a:lnSpc>
              <a:spcBef>
                <a:spcPts val="363"/>
              </a:spcBef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2"/>
              </a:rPr>
              <a:t>cs143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2"/>
              </a:rPr>
              <a:t>@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2"/>
              </a:rPr>
              <a:t>cs.stanford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2"/>
              </a:rPr>
              <a:t>.edu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3"/>
              </a:rPr>
              <a:t>first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  <a:hlinkClick r:id="rId3"/>
              </a:rPr>
              <a:t>.middle.last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3"/>
              </a:rPr>
              <a:t>@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3"/>
              </a:rPr>
              <a:t>mail.site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3"/>
              </a:rPr>
              <a:t>.org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4"/>
              </a:rPr>
              <a:t>barac</a:t>
            </a:r>
            <a:r>
              <a:rPr sz="2539" b="1" spc="18" dirty="0">
                <a:solidFill>
                  <a:srgbClr val="007F7F"/>
                </a:solidFill>
                <a:latin typeface="Arial"/>
                <a:cs typeface="Arial"/>
                <a:hlinkClick r:id="rId4"/>
              </a:rPr>
              <a:t>k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.</a:t>
            </a:r>
            <a:r>
              <a:rPr sz="2539" b="1" spc="-14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o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ba</a:t>
            </a:r>
            <a:r>
              <a:rPr sz="2539" b="1" spc="-14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m</a:t>
            </a:r>
            <a:r>
              <a:rPr sz="2539" b="1" spc="9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a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4"/>
              </a:rPr>
              <a:t>@</a:t>
            </a:r>
            <a:r>
              <a:rPr sz="2539" b="1" spc="-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w</a:t>
            </a:r>
            <a:r>
              <a:rPr sz="2539" b="1" spc="-14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h</a:t>
            </a:r>
            <a:r>
              <a:rPr sz="2539" b="1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i</a:t>
            </a:r>
            <a:r>
              <a:rPr sz="2539" b="1" spc="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t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e</a:t>
            </a:r>
            <a:r>
              <a:rPr sz="2539" b="1" spc="-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h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o</a:t>
            </a:r>
            <a:r>
              <a:rPr sz="2539" b="1" spc="-14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u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se</a:t>
            </a:r>
            <a:r>
              <a:rPr sz="2539" b="1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.</a:t>
            </a:r>
            <a:r>
              <a:rPr sz="2539" b="1" spc="-14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g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ov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93482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617096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6016"/>
            <a:ext cx="7336504" cy="13505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b="1" spc="14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r>
              <a:rPr sz="2539" spc="14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b="1" spc="431" dirty="0">
                <a:solidFill>
                  <a:srgbClr val="3B3B3B"/>
                </a:solidFill>
                <a:latin typeface="Trebuchet MS"/>
                <a:cs typeface="Trebuchet MS"/>
              </a:rPr>
              <a:t>@</a:t>
            </a:r>
            <a:r>
              <a:rPr sz="2539" spc="43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2539" b="1" spc="113" dirty="0">
                <a:solidFill>
                  <a:srgbClr val="3B3B3B"/>
                </a:solidFill>
                <a:latin typeface="Trebuchet MS"/>
                <a:cs typeface="Trebuchet MS"/>
              </a:rPr>
              <a:t>.</a:t>
            </a:r>
            <a:r>
              <a:rPr sz="2539" spc="113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where</a:t>
            </a:r>
            <a:r>
              <a:rPr sz="2539" spc="44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63"/>
              </a:spcBef>
            </a:pP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represents </a:t>
            </a:r>
            <a:r>
              <a:rPr sz="2539" spc="254" dirty="0">
                <a:solidFill>
                  <a:srgbClr val="3B3B3B"/>
                </a:solidFill>
                <a:latin typeface="Cambria"/>
                <a:cs typeface="Cambria"/>
              </a:rPr>
              <a:t>“some</a:t>
            </a:r>
            <a:r>
              <a:rPr sz="2539" spc="26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81" dirty="0">
                <a:solidFill>
                  <a:srgbClr val="3B3B3B"/>
                </a:solidFill>
                <a:latin typeface="Cambria"/>
                <a:cs typeface="Cambria"/>
              </a:rPr>
              <a:t>letter.”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79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email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addresses</a:t>
            </a:r>
            <a:r>
              <a:rPr sz="2539" spc="39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9975" y="3301168"/>
            <a:ext cx="357008" cy="40244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34549">
              <a:spcBef>
                <a:spcPts val="91"/>
              </a:spcBef>
            </a:pPr>
            <a:r>
              <a:rPr sz="3809" b="1" baseline="-18849" dirty="0">
                <a:solidFill>
                  <a:srgbClr val="007F7F"/>
                </a:solidFill>
                <a:latin typeface="Arial"/>
                <a:cs typeface="Arial"/>
              </a:rPr>
              <a:t>a</a:t>
            </a:r>
            <a:r>
              <a:rPr sz="1451" b="1" dirty="0">
                <a:solidFill>
                  <a:srgbClr val="007F7F"/>
                </a:solidFill>
                <a:latin typeface="Arial"/>
                <a:cs typeface="Arial"/>
              </a:rPr>
              <a:t>+</a:t>
            </a:r>
            <a:endParaRPr sz="145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9613" y="3408271"/>
            <a:ext cx="3518252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57582">
              <a:spcBef>
                <a:spcPts val="91"/>
              </a:spcBef>
              <a:tabLst>
                <a:tab pos="986376" algn="l"/>
                <a:tab pos="1638202" algn="l"/>
                <a:tab pos="2751834" algn="l"/>
              </a:tabLst>
            </a:pPr>
            <a:r>
              <a:rPr sz="2539" b="1" dirty="0">
                <a:solidFill>
                  <a:srgbClr val="7F007F"/>
                </a:solidFill>
                <a:latin typeface="Arial"/>
                <a:cs typeface="Arial"/>
              </a:rPr>
              <a:t>(.a</a:t>
            </a:r>
            <a:r>
              <a:rPr sz="2176" b="1" baseline="32986" dirty="0">
                <a:solidFill>
                  <a:srgbClr val="7F007F"/>
                </a:solidFill>
                <a:latin typeface="Arial"/>
                <a:cs typeface="Arial"/>
              </a:rPr>
              <a:t>+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</a:rPr>
              <a:t>)*	</a:t>
            </a:r>
            <a:r>
              <a:rPr sz="2539" b="1" dirty="0">
                <a:solidFill>
                  <a:srgbClr val="7F7F00"/>
                </a:solidFill>
                <a:latin typeface="Arial"/>
                <a:cs typeface="Arial"/>
              </a:rPr>
              <a:t>@	</a:t>
            </a:r>
            <a:r>
              <a:rPr sz="2539" b="1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176" b="1" baseline="32986" dirty="0">
                <a:solidFill>
                  <a:srgbClr val="7F7F7F"/>
                </a:solidFill>
                <a:latin typeface="Arial"/>
                <a:cs typeface="Arial"/>
              </a:rPr>
              <a:t>+</a:t>
            </a:r>
            <a:r>
              <a:rPr sz="2539" b="1" dirty="0">
                <a:latin typeface="Arial"/>
                <a:cs typeface="Arial"/>
              </a:rPr>
              <a:t>.a</a:t>
            </a:r>
            <a:r>
              <a:rPr sz="2176" b="1" baseline="32986" dirty="0">
                <a:latin typeface="Arial"/>
                <a:cs typeface="Arial"/>
              </a:rPr>
              <a:t>+	</a:t>
            </a:r>
            <a:r>
              <a:rPr sz="2539" b="1" dirty="0">
                <a:latin typeface="Arial"/>
                <a:cs typeface="Arial"/>
              </a:rPr>
              <a:t>(.a</a:t>
            </a:r>
            <a:r>
              <a:rPr sz="2176" b="1" baseline="32986" dirty="0">
                <a:latin typeface="Arial"/>
                <a:cs typeface="Arial"/>
              </a:rPr>
              <a:t>+</a:t>
            </a:r>
            <a:r>
              <a:rPr sz="2539" b="1" dirty="0">
                <a:latin typeface="Arial"/>
                <a:cs typeface="Arial"/>
              </a:rPr>
              <a:t>)*</a:t>
            </a:r>
            <a:endParaRPr sz="2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5672" y="4354915"/>
            <a:ext cx="4938221" cy="1123733"/>
          </a:xfrm>
          <a:prstGeom prst="rect">
            <a:avLst/>
          </a:prstGeom>
        </p:spPr>
        <p:txBody>
          <a:bodyPr vert="horz" wrap="square" lIns="0" tIns="46065" rIns="0" bIns="0" rtlCol="0">
            <a:spAutoFit/>
          </a:bodyPr>
          <a:lstStyle/>
          <a:p>
            <a:pPr marL="11516" marR="4607" indent="92131" algn="ctr">
              <a:lnSpc>
                <a:spcPts val="2829"/>
              </a:lnSpc>
              <a:spcBef>
                <a:spcPts val="363"/>
              </a:spcBef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2"/>
              </a:rPr>
              <a:t>cs143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2"/>
              </a:rPr>
              <a:t>@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2"/>
              </a:rPr>
              <a:t>cs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2"/>
              </a:rPr>
              <a:t>.stanford.edu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3"/>
              </a:rPr>
              <a:t>first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  <a:hlinkClick r:id="rId3"/>
              </a:rPr>
              <a:t>.middle.last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3"/>
              </a:rPr>
              <a:t>@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3"/>
              </a:rPr>
              <a:t>mail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3"/>
              </a:rPr>
              <a:t>.site.org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4"/>
              </a:rPr>
              <a:t>barac</a:t>
            </a:r>
            <a:r>
              <a:rPr sz="2539" b="1" spc="18" dirty="0">
                <a:solidFill>
                  <a:srgbClr val="007F7F"/>
                </a:solidFill>
                <a:latin typeface="Arial"/>
                <a:cs typeface="Arial"/>
                <a:hlinkClick r:id="rId4"/>
              </a:rPr>
              <a:t>k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.</a:t>
            </a:r>
            <a:r>
              <a:rPr sz="2539" b="1" spc="-14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o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ba</a:t>
            </a:r>
            <a:r>
              <a:rPr sz="2539" b="1" spc="-14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m</a:t>
            </a:r>
            <a:r>
              <a:rPr sz="2539" b="1" spc="9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a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4"/>
              </a:rPr>
              <a:t>@</a:t>
            </a:r>
            <a:r>
              <a:rPr sz="2539" b="1" spc="-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w</a:t>
            </a:r>
            <a:r>
              <a:rPr sz="2539" b="1" spc="-14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h</a:t>
            </a:r>
            <a:r>
              <a:rPr sz="2539" b="1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i</a:t>
            </a:r>
            <a:r>
              <a:rPr sz="2539" b="1" spc="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t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e</a:t>
            </a:r>
            <a:r>
              <a:rPr sz="2539" b="1" spc="-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h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o</a:t>
            </a:r>
            <a:r>
              <a:rPr sz="2539" b="1" spc="-14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u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s</a:t>
            </a:r>
            <a:r>
              <a:rPr sz="2539" b="1" spc="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e</a:t>
            </a:r>
            <a:r>
              <a:rPr sz="2539" b="1" dirty="0">
                <a:solidFill>
                  <a:srgbClr val="3B3B3B"/>
                </a:solidFill>
                <a:latin typeface="Arial"/>
                <a:cs typeface="Arial"/>
                <a:hlinkClick r:id="rId4"/>
              </a:rPr>
              <a:t>.</a:t>
            </a:r>
            <a:r>
              <a:rPr sz="2539" b="1" spc="-14" dirty="0">
                <a:solidFill>
                  <a:srgbClr val="3B3B3B"/>
                </a:solidFill>
                <a:latin typeface="Arial"/>
                <a:cs typeface="Arial"/>
                <a:hlinkClick r:id="rId4"/>
              </a:rPr>
              <a:t>g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4"/>
              </a:rPr>
              <a:t>ov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93482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617096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6016"/>
            <a:ext cx="7336504" cy="13505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b="1" spc="14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r>
              <a:rPr sz="2539" spc="14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b="1" spc="431" dirty="0">
                <a:solidFill>
                  <a:srgbClr val="3B3B3B"/>
                </a:solidFill>
                <a:latin typeface="Trebuchet MS"/>
                <a:cs typeface="Trebuchet MS"/>
              </a:rPr>
              <a:t>@</a:t>
            </a:r>
            <a:r>
              <a:rPr sz="2539" spc="43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2539" b="1" spc="113" dirty="0">
                <a:solidFill>
                  <a:srgbClr val="3B3B3B"/>
                </a:solidFill>
                <a:latin typeface="Trebuchet MS"/>
                <a:cs typeface="Trebuchet MS"/>
              </a:rPr>
              <a:t>.</a:t>
            </a:r>
            <a:r>
              <a:rPr sz="2539" spc="113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where</a:t>
            </a:r>
            <a:r>
              <a:rPr sz="2539" spc="44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63"/>
              </a:spcBef>
            </a:pP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represents </a:t>
            </a:r>
            <a:r>
              <a:rPr sz="2539" spc="254" dirty="0">
                <a:solidFill>
                  <a:srgbClr val="3B3B3B"/>
                </a:solidFill>
                <a:latin typeface="Cambria"/>
                <a:cs typeface="Cambria"/>
              </a:rPr>
              <a:t>“some</a:t>
            </a:r>
            <a:r>
              <a:rPr sz="2539" spc="26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81" dirty="0">
                <a:solidFill>
                  <a:srgbClr val="3B3B3B"/>
                </a:solidFill>
                <a:latin typeface="Cambria"/>
                <a:cs typeface="Cambria"/>
              </a:rPr>
              <a:t>letter.”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79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email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addresses</a:t>
            </a:r>
            <a:r>
              <a:rPr sz="2539" spc="39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2640" y="3408271"/>
            <a:ext cx="4984286" cy="210053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78120" algn="ctr">
              <a:spcBef>
                <a:spcPts val="91"/>
              </a:spcBef>
              <a:tabLst>
                <a:tab pos="890790" algn="l"/>
                <a:tab pos="1820161" algn="l"/>
                <a:tab pos="2662007" algn="l"/>
                <a:tab pos="3594831" algn="l"/>
              </a:tabLst>
            </a:pPr>
            <a:r>
              <a:rPr sz="2539" b="1" dirty="0">
                <a:solidFill>
                  <a:srgbClr val="007F7F"/>
                </a:solidFill>
                <a:latin typeface="Arial"/>
                <a:cs typeface="Arial"/>
              </a:rPr>
              <a:t>a</a:t>
            </a:r>
            <a:r>
              <a:rPr sz="2176" b="1" baseline="32986" dirty="0">
                <a:solidFill>
                  <a:srgbClr val="007F7F"/>
                </a:solidFill>
                <a:latin typeface="Arial"/>
                <a:cs typeface="Arial"/>
              </a:rPr>
              <a:t>+	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</a:rPr>
              <a:t>(.a</a:t>
            </a:r>
            <a:r>
              <a:rPr sz="2176" b="1" baseline="32986" dirty="0">
                <a:solidFill>
                  <a:srgbClr val="7F007F"/>
                </a:solidFill>
                <a:latin typeface="Arial"/>
                <a:cs typeface="Arial"/>
              </a:rPr>
              <a:t>+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</a:rPr>
              <a:t>)*	</a:t>
            </a:r>
            <a:r>
              <a:rPr sz="2539" b="1" dirty="0">
                <a:solidFill>
                  <a:srgbClr val="7F7F00"/>
                </a:solidFill>
                <a:latin typeface="Arial"/>
                <a:cs typeface="Arial"/>
              </a:rPr>
              <a:t>@	</a:t>
            </a:r>
            <a:r>
              <a:rPr sz="2539" b="1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176" b="1" spc="6" baseline="32986" dirty="0">
                <a:solidFill>
                  <a:srgbClr val="7F7F7F"/>
                </a:solidFill>
                <a:latin typeface="Arial"/>
                <a:cs typeface="Arial"/>
              </a:rPr>
              <a:t>+	</a:t>
            </a:r>
            <a:r>
              <a:rPr sz="2539" b="1" dirty="0">
                <a:latin typeface="Arial"/>
                <a:cs typeface="Arial"/>
              </a:rPr>
              <a:t>(.a</a:t>
            </a:r>
            <a:r>
              <a:rPr sz="2176" b="1" baseline="32986" dirty="0">
                <a:latin typeface="Arial"/>
                <a:cs typeface="Arial"/>
              </a:rPr>
              <a:t>+</a:t>
            </a:r>
            <a:r>
              <a:rPr sz="2539" b="1" dirty="0">
                <a:latin typeface="Arial"/>
                <a:cs typeface="Arial"/>
              </a:rPr>
              <a:t>)</a:t>
            </a:r>
            <a:r>
              <a:rPr sz="2176" b="1" baseline="32986" dirty="0">
                <a:latin typeface="Arial"/>
                <a:cs typeface="Arial"/>
              </a:rPr>
              <a:t>+</a:t>
            </a:r>
            <a:endParaRPr sz="2176" baseline="32986">
              <a:latin typeface="Arial"/>
              <a:cs typeface="Arial"/>
            </a:endParaRPr>
          </a:p>
          <a:p>
            <a:pPr>
              <a:spcBef>
                <a:spcPts val="41"/>
              </a:spcBef>
            </a:pPr>
            <a:endParaRPr sz="4035">
              <a:latin typeface="Arial"/>
              <a:cs typeface="Arial"/>
            </a:endParaRPr>
          </a:p>
          <a:p>
            <a:pPr marL="34549" marR="27639" indent="92131" algn="ctr">
              <a:lnSpc>
                <a:spcPts val="2829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2"/>
              </a:rPr>
              <a:t>cs143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2"/>
              </a:rPr>
              <a:t>@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2"/>
              </a:rPr>
              <a:t>cs</a:t>
            </a:r>
            <a:r>
              <a:rPr sz="2539" b="1" spc="-5" dirty="0">
                <a:latin typeface="Arial"/>
                <a:cs typeface="Arial"/>
                <a:hlinkClick r:id="rId2"/>
              </a:rPr>
              <a:t>.stanford.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2"/>
              </a:rPr>
              <a:t>edu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3"/>
              </a:rPr>
              <a:t>first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  <a:hlinkClick r:id="rId3"/>
              </a:rPr>
              <a:t>.middle.last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3"/>
              </a:rPr>
              <a:t>@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3"/>
              </a:rPr>
              <a:t>mail</a:t>
            </a:r>
            <a:r>
              <a:rPr sz="2539" b="1" spc="-5" dirty="0">
                <a:latin typeface="Arial"/>
                <a:cs typeface="Arial"/>
                <a:hlinkClick r:id="rId3"/>
              </a:rPr>
              <a:t>.site.o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3"/>
              </a:rPr>
              <a:t>rg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4"/>
              </a:rPr>
              <a:t>barac</a:t>
            </a:r>
            <a:r>
              <a:rPr sz="2539" b="1" spc="18" dirty="0">
                <a:solidFill>
                  <a:srgbClr val="007F7F"/>
                </a:solidFill>
                <a:latin typeface="Arial"/>
                <a:cs typeface="Arial"/>
                <a:hlinkClick r:id="rId4"/>
              </a:rPr>
              <a:t>k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.</a:t>
            </a:r>
            <a:r>
              <a:rPr sz="2539" b="1" spc="-14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o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ba</a:t>
            </a:r>
            <a:r>
              <a:rPr sz="2539" b="1" spc="-14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m</a:t>
            </a:r>
            <a:r>
              <a:rPr sz="2539" b="1" spc="9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a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4"/>
              </a:rPr>
              <a:t>@</a:t>
            </a:r>
            <a:r>
              <a:rPr sz="2539" b="1" spc="-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w</a:t>
            </a:r>
            <a:r>
              <a:rPr sz="2539" b="1" spc="-14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h</a:t>
            </a:r>
            <a:r>
              <a:rPr sz="2539" b="1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i</a:t>
            </a:r>
            <a:r>
              <a:rPr sz="2539" b="1" spc="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t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e</a:t>
            </a:r>
            <a:r>
              <a:rPr sz="2539" b="1" spc="-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h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o</a:t>
            </a:r>
            <a:r>
              <a:rPr sz="2539" b="1" spc="-14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u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s</a:t>
            </a:r>
            <a:r>
              <a:rPr sz="2539" b="1" spc="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e</a:t>
            </a:r>
            <a:r>
              <a:rPr sz="2539" b="1" dirty="0">
                <a:latin typeface="Arial"/>
                <a:cs typeface="Arial"/>
                <a:hlinkClick r:id="rId4"/>
              </a:rPr>
              <a:t>.</a:t>
            </a:r>
            <a:r>
              <a:rPr sz="2539" b="1" spc="-14" dirty="0">
                <a:latin typeface="Arial"/>
                <a:cs typeface="Arial"/>
                <a:hlinkClick r:id="rId4"/>
              </a:rPr>
              <a:t>g</a:t>
            </a:r>
            <a:r>
              <a:rPr sz="2539" b="1" spc="-5" dirty="0">
                <a:latin typeface="Arial"/>
                <a:cs typeface="Arial"/>
                <a:hlinkClick r:id="rId4"/>
              </a:rPr>
              <a:t>ov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93482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617096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6016"/>
            <a:ext cx="7336504" cy="13505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b="1" spc="14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r>
              <a:rPr sz="2539" spc="14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b="1" spc="431" dirty="0">
                <a:solidFill>
                  <a:srgbClr val="3B3B3B"/>
                </a:solidFill>
                <a:latin typeface="Trebuchet MS"/>
                <a:cs typeface="Trebuchet MS"/>
              </a:rPr>
              <a:t>@</a:t>
            </a:r>
            <a:r>
              <a:rPr sz="2539" spc="431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and </a:t>
            </a:r>
            <a:r>
              <a:rPr sz="2539" b="1" spc="113" dirty="0">
                <a:solidFill>
                  <a:srgbClr val="3B3B3B"/>
                </a:solidFill>
                <a:latin typeface="Trebuchet MS"/>
                <a:cs typeface="Trebuchet MS"/>
              </a:rPr>
              <a:t>.</a:t>
            </a:r>
            <a:r>
              <a:rPr sz="2539" spc="113" dirty="0">
                <a:solidFill>
                  <a:srgbClr val="3B3B3B"/>
                </a:solidFill>
                <a:latin typeface="Cambria"/>
                <a:cs typeface="Cambria"/>
              </a:rPr>
              <a:t>,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where</a:t>
            </a:r>
            <a:r>
              <a:rPr sz="2539" spc="449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b="1" dirty="0">
                <a:solidFill>
                  <a:srgbClr val="3B3B3B"/>
                </a:solidFill>
                <a:latin typeface="Courier New"/>
                <a:cs typeface="Courier New"/>
              </a:rPr>
              <a:t>a</a:t>
            </a:r>
            <a:endParaRPr sz="2539">
              <a:latin typeface="Courier New"/>
              <a:cs typeface="Courier New"/>
            </a:endParaRPr>
          </a:p>
          <a:p>
            <a:pPr marL="11516">
              <a:spcBef>
                <a:spcPts val="63"/>
              </a:spcBef>
            </a:pP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represents </a:t>
            </a:r>
            <a:r>
              <a:rPr sz="2539" spc="254" dirty="0">
                <a:solidFill>
                  <a:srgbClr val="3B3B3B"/>
                </a:solidFill>
                <a:latin typeface="Cambria"/>
                <a:cs typeface="Cambria"/>
              </a:rPr>
              <a:t>“some</a:t>
            </a:r>
            <a:r>
              <a:rPr sz="2539" spc="268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81" dirty="0">
                <a:solidFill>
                  <a:srgbClr val="3B3B3B"/>
                </a:solidFill>
                <a:latin typeface="Cambria"/>
                <a:cs typeface="Cambria"/>
              </a:rPr>
              <a:t>letter.”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79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08" dirty="0">
                <a:solidFill>
                  <a:srgbClr val="3B3B3B"/>
                </a:solidFill>
                <a:latin typeface="Cambria"/>
                <a:cs typeface="Cambria"/>
              </a:rPr>
              <a:t>email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addresses</a:t>
            </a:r>
            <a:r>
              <a:rPr sz="2539" spc="394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4156" y="3408271"/>
            <a:ext cx="4961253" cy="210053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78120" algn="ctr">
              <a:spcBef>
                <a:spcPts val="91"/>
              </a:spcBef>
            </a:pPr>
            <a:r>
              <a:rPr sz="2539" b="1" dirty="0">
                <a:solidFill>
                  <a:srgbClr val="007F7F"/>
                </a:solidFill>
                <a:latin typeface="Arial"/>
                <a:cs typeface="Arial"/>
              </a:rPr>
              <a:t>a</a:t>
            </a:r>
            <a:r>
              <a:rPr sz="2176" b="1" baseline="32986" dirty="0">
                <a:solidFill>
                  <a:srgbClr val="007F7F"/>
                </a:solidFill>
                <a:latin typeface="Arial"/>
                <a:cs typeface="Arial"/>
              </a:rPr>
              <a:t>+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</a:rPr>
              <a:t>(.a</a:t>
            </a:r>
            <a:r>
              <a:rPr sz="2176" b="1" baseline="32986" dirty="0">
                <a:solidFill>
                  <a:srgbClr val="7F007F"/>
                </a:solidFill>
                <a:latin typeface="Arial"/>
                <a:cs typeface="Arial"/>
              </a:rPr>
              <a:t>+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</a:rPr>
              <a:t>)*</a:t>
            </a:r>
            <a:r>
              <a:rPr sz="2539" b="1" dirty="0">
                <a:solidFill>
                  <a:srgbClr val="7F7F00"/>
                </a:solidFill>
                <a:latin typeface="Arial"/>
                <a:cs typeface="Arial"/>
              </a:rPr>
              <a:t>@</a:t>
            </a:r>
            <a:r>
              <a:rPr sz="2539" b="1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176" b="1" baseline="32986" dirty="0">
                <a:solidFill>
                  <a:srgbClr val="7F7F7F"/>
                </a:solidFill>
                <a:latin typeface="Arial"/>
                <a:cs typeface="Arial"/>
              </a:rPr>
              <a:t>+</a:t>
            </a:r>
            <a:r>
              <a:rPr sz="2539" b="1" dirty="0">
                <a:latin typeface="Arial"/>
                <a:cs typeface="Arial"/>
              </a:rPr>
              <a:t>(.a</a:t>
            </a:r>
            <a:r>
              <a:rPr sz="2176" b="1" baseline="32986" dirty="0">
                <a:latin typeface="Arial"/>
                <a:cs typeface="Arial"/>
              </a:rPr>
              <a:t>+</a:t>
            </a:r>
            <a:r>
              <a:rPr sz="2539" b="1" dirty="0">
                <a:latin typeface="Arial"/>
                <a:cs typeface="Arial"/>
              </a:rPr>
              <a:t>)</a:t>
            </a:r>
            <a:r>
              <a:rPr sz="2176" b="1" baseline="32986" dirty="0">
                <a:latin typeface="Arial"/>
                <a:cs typeface="Arial"/>
              </a:rPr>
              <a:t>+</a:t>
            </a:r>
            <a:endParaRPr sz="2176" baseline="32986">
              <a:latin typeface="Arial"/>
              <a:cs typeface="Arial"/>
            </a:endParaRPr>
          </a:p>
          <a:p>
            <a:pPr>
              <a:spcBef>
                <a:spcPts val="41"/>
              </a:spcBef>
            </a:pPr>
            <a:endParaRPr sz="4035">
              <a:latin typeface="Arial"/>
              <a:cs typeface="Arial"/>
            </a:endParaRPr>
          </a:p>
          <a:p>
            <a:pPr marL="23033" marR="16123" indent="92131" algn="ctr">
              <a:lnSpc>
                <a:spcPts val="2829"/>
              </a:lnSpc>
            </a:pP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2"/>
              </a:rPr>
              <a:t>cs143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2"/>
              </a:rPr>
              <a:t>@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2"/>
              </a:rPr>
              <a:t>cs</a:t>
            </a:r>
            <a:r>
              <a:rPr sz="2539" b="1" spc="-5" dirty="0">
                <a:latin typeface="Arial"/>
                <a:cs typeface="Arial"/>
                <a:hlinkClick r:id="rId2"/>
              </a:rPr>
              <a:t>.stanford.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2"/>
              </a:rPr>
              <a:t>edu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3"/>
              </a:rPr>
              <a:t>first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  <a:hlinkClick r:id="rId3"/>
              </a:rPr>
              <a:t>.middle.last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3"/>
              </a:rPr>
              <a:t>@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3"/>
              </a:rPr>
              <a:t>mail</a:t>
            </a:r>
            <a:r>
              <a:rPr sz="2539" b="1" spc="-5" dirty="0">
                <a:latin typeface="Arial"/>
                <a:cs typeface="Arial"/>
                <a:hlinkClick r:id="rId3"/>
              </a:rPr>
              <a:t>.site.o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  <a:hlinkClick r:id="rId3"/>
              </a:rPr>
              <a:t>rg </a:t>
            </a: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  <a:hlinkClick r:id="rId4"/>
              </a:rPr>
              <a:t>barac</a:t>
            </a:r>
            <a:r>
              <a:rPr sz="2539" b="1" spc="18" dirty="0">
                <a:solidFill>
                  <a:srgbClr val="007F7F"/>
                </a:solidFill>
                <a:latin typeface="Arial"/>
                <a:cs typeface="Arial"/>
                <a:hlinkClick r:id="rId4"/>
              </a:rPr>
              <a:t>k</a:t>
            </a:r>
            <a:r>
              <a:rPr sz="2539" b="1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.</a:t>
            </a:r>
            <a:r>
              <a:rPr sz="2539" b="1" spc="-14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o</a:t>
            </a: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ba</a:t>
            </a:r>
            <a:r>
              <a:rPr sz="2539" b="1" spc="-14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m</a:t>
            </a:r>
            <a:r>
              <a:rPr sz="2539" b="1" spc="9" dirty="0">
                <a:solidFill>
                  <a:srgbClr val="7F007F"/>
                </a:solidFill>
                <a:latin typeface="Arial"/>
                <a:cs typeface="Arial"/>
                <a:hlinkClick r:id="rId4"/>
              </a:rPr>
              <a:t>a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  <a:hlinkClick r:id="rId4"/>
              </a:rPr>
              <a:t>@</a:t>
            </a:r>
            <a:r>
              <a:rPr sz="2539" b="1" spc="-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w</a:t>
            </a:r>
            <a:r>
              <a:rPr sz="2539" b="1" spc="-14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h</a:t>
            </a:r>
            <a:r>
              <a:rPr sz="2539" b="1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i</a:t>
            </a:r>
            <a:r>
              <a:rPr sz="2539" b="1" spc="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t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e</a:t>
            </a:r>
            <a:r>
              <a:rPr sz="2539" b="1" spc="-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h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o</a:t>
            </a:r>
            <a:r>
              <a:rPr sz="2539" b="1" spc="-14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u</a:t>
            </a:r>
            <a:r>
              <a:rPr sz="2539" b="1" spc="-5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s</a:t>
            </a:r>
            <a:r>
              <a:rPr sz="2539" b="1" spc="9" dirty="0">
                <a:solidFill>
                  <a:srgbClr val="7F7F7F"/>
                </a:solidFill>
                <a:latin typeface="Arial"/>
                <a:cs typeface="Arial"/>
                <a:hlinkClick r:id="rId4"/>
              </a:rPr>
              <a:t>e</a:t>
            </a:r>
            <a:r>
              <a:rPr sz="2539" b="1" dirty="0">
                <a:latin typeface="Arial"/>
                <a:cs typeface="Arial"/>
                <a:hlinkClick r:id="rId4"/>
              </a:rPr>
              <a:t>.</a:t>
            </a:r>
            <a:r>
              <a:rPr sz="2539" b="1" spc="-14" dirty="0">
                <a:latin typeface="Arial"/>
                <a:cs typeface="Arial"/>
                <a:hlinkClick r:id="rId4"/>
              </a:rPr>
              <a:t>g</a:t>
            </a:r>
            <a:r>
              <a:rPr sz="2539" b="1" spc="-5" dirty="0">
                <a:latin typeface="Arial"/>
                <a:cs typeface="Arial"/>
                <a:hlinkClick r:id="rId4"/>
              </a:rPr>
              <a:t>ov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0814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592911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1409"/>
            <a:ext cx="6769900" cy="1310492"/>
          </a:xfrm>
          <a:prstGeom prst="rect">
            <a:avLst/>
          </a:prstGeom>
        </p:spPr>
        <p:txBody>
          <a:bodyPr vert="horz" wrap="square" lIns="0" tIns="34549" rIns="0" bIns="0" rtlCol="0">
            <a:spAutoFit/>
          </a:bodyPr>
          <a:lstStyle/>
          <a:p>
            <a:pPr marL="11516" marR="488294">
              <a:lnSpc>
                <a:spcPts val="2947"/>
              </a:lnSpc>
              <a:spcBef>
                <a:spcPts val="272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204" dirty="0">
                <a:solidFill>
                  <a:srgbClr val="3B3B3B"/>
                </a:solidFill>
                <a:latin typeface="Cambria"/>
                <a:cs typeface="Cambria"/>
              </a:rPr>
              <a:t>that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spc="168" dirty="0">
                <a:solidFill>
                  <a:srgbClr val="3B3B3B"/>
                </a:solidFill>
                <a:latin typeface="Cambria"/>
                <a:cs typeface="Cambria"/>
              </a:rPr>
              <a:t>all </a:t>
            </a:r>
            <a:r>
              <a:rPr sz="2539" spc="313" dirty="0">
                <a:solidFill>
                  <a:srgbClr val="3B3B3B"/>
                </a:solidFill>
                <a:latin typeface="Cambria"/>
                <a:cs typeface="Cambria"/>
              </a:rPr>
              <a:t>ASCII 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characters.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06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even numbers</a:t>
            </a:r>
            <a:r>
              <a:rPr sz="2539" spc="37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4156" y="3408271"/>
            <a:ext cx="5238798" cy="40237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(+|-)?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(0|1|2|3|4|5|6|7|8|9)*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(0|2|4|6|8)</a:t>
            </a:r>
            <a:endParaRPr sz="2539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0814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592911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1409"/>
            <a:ext cx="6769900" cy="1310492"/>
          </a:xfrm>
          <a:prstGeom prst="rect">
            <a:avLst/>
          </a:prstGeom>
        </p:spPr>
        <p:txBody>
          <a:bodyPr vert="horz" wrap="square" lIns="0" tIns="34549" rIns="0" bIns="0" rtlCol="0">
            <a:spAutoFit/>
          </a:bodyPr>
          <a:lstStyle/>
          <a:p>
            <a:pPr marL="11516" marR="488294">
              <a:lnSpc>
                <a:spcPts val="2947"/>
              </a:lnSpc>
              <a:spcBef>
                <a:spcPts val="272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204" dirty="0">
                <a:solidFill>
                  <a:srgbClr val="3B3B3B"/>
                </a:solidFill>
                <a:latin typeface="Cambria"/>
                <a:cs typeface="Cambria"/>
              </a:rPr>
              <a:t>that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spc="168" dirty="0">
                <a:solidFill>
                  <a:srgbClr val="3B3B3B"/>
                </a:solidFill>
                <a:latin typeface="Cambria"/>
                <a:cs typeface="Cambria"/>
              </a:rPr>
              <a:t>all </a:t>
            </a:r>
            <a:r>
              <a:rPr sz="2539" spc="313" dirty="0">
                <a:solidFill>
                  <a:srgbClr val="3B3B3B"/>
                </a:solidFill>
                <a:latin typeface="Cambria"/>
                <a:cs typeface="Cambria"/>
              </a:rPr>
              <a:t>ASCII 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characters.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06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even numbers</a:t>
            </a:r>
            <a:r>
              <a:rPr sz="2539" spc="37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4156" y="3408271"/>
            <a:ext cx="5238798" cy="245050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(+|-)?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(0|1|2|3|4|5|6|7|8|9)*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(0|2|4|6|8)</a:t>
            </a:r>
            <a:endParaRPr sz="2539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3809">
              <a:latin typeface="Arial"/>
              <a:cs typeface="Arial"/>
            </a:endParaRPr>
          </a:p>
          <a:p>
            <a:pPr marR="178504" algn="ctr">
              <a:lnSpc>
                <a:spcPts val="2938"/>
              </a:lnSpc>
            </a:pP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42</a:t>
            </a:r>
            <a:endParaRPr sz="2539">
              <a:latin typeface="Arial"/>
              <a:cs typeface="Arial"/>
            </a:endParaRPr>
          </a:p>
          <a:p>
            <a:pPr marR="180231" algn="ctr">
              <a:lnSpc>
                <a:spcPts val="2829"/>
              </a:lnSpc>
            </a:pPr>
            <a:r>
              <a:rPr sz="2539" b="1" spc="-9" dirty="0">
                <a:solidFill>
                  <a:srgbClr val="3B3B3B"/>
                </a:solidFill>
                <a:latin typeface="Arial"/>
                <a:cs typeface="Arial"/>
              </a:rPr>
              <a:t>+1370</a:t>
            </a:r>
            <a:endParaRPr sz="2539">
              <a:latin typeface="Arial"/>
              <a:cs typeface="Arial"/>
            </a:endParaRPr>
          </a:p>
          <a:p>
            <a:pPr marR="180231" algn="ctr">
              <a:lnSpc>
                <a:spcPts val="2829"/>
              </a:lnSpc>
            </a:pP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-3248</a:t>
            </a:r>
            <a:endParaRPr sz="2539">
              <a:latin typeface="Arial"/>
              <a:cs typeface="Arial"/>
            </a:endParaRPr>
          </a:p>
          <a:p>
            <a:pPr marR="180231" algn="ctr">
              <a:lnSpc>
                <a:spcPts val="2938"/>
              </a:lnSpc>
            </a:pPr>
            <a:r>
              <a:rPr sz="2539" b="1" spc="-5" dirty="0">
                <a:solidFill>
                  <a:srgbClr val="3B3B3B"/>
                </a:solidFill>
                <a:latin typeface="Arial"/>
                <a:cs typeface="Arial"/>
              </a:rPr>
              <a:t>-9999912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0814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592911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1409"/>
            <a:ext cx="6769900" cy="1310492"/>
          </a:xfrm>
          <a:prstGeom prst="rect">
            <a:avLst/>
          </a:prstGeom>
        </p:spPr>
        <p:txBody>
          <a:bodyPr vert="horz" wrap="square" lIns="0" tIns="34549" rIns="0" bIns="0" rtlCol="0">
            <a:spAutoFit/>
          </a:bodyPr>
          <a:lstStyle/>
          <a:p>
            <a:pPr marL="11516" marR="488294">
              <a:lnSpc>
                <a:spcPts val="2947"/>
              </a:lnSpc>
              <a:spcBef>
                <a:spcPts val="272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204" dirty="0">
                <a:solidFill>
                  <a:srgbClr val="3B3B3B"/>
                </a:solidFill>
                <a:latin typeface="Cambria"/>
                <a:cs typeface="Cambria"/>
              </a:rPr>
              <a:t>that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spc="168" dirty="0">
                <a:solidFill>
                  <a:srgbClr val="3B3B3B"/>
                </a:solidFill>
                <a:latin typeface="Cambria"/>
                <a:cs typeface="Cambria"/>
              </a:rPr>
              <a:t>all </a:t>
            </a:r>
            <a:r>
              <a:rPr sz="2539" spc="313" dirty="0">
                <a:solidFill>
                  <a:srgbClr val="3B3B3B"/>
                </a:solidFill>
                <a:latin typeface="Cambria"/>
                <a:cs typeface="Cambria"/>
              </a:rPr>
              <a:t>ASCII 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characters.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06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even numbers</a:t>
            </a:r>
            <a:r>
              <a:rPr sz="2539" spc="37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4156" y="3408271"/>
            <a:ext cx="5238798" cy="245050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(+|-)?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(0|1|2|3|4|5|6|7|8|9)*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(0|2|4|6|8)</a:t>
            </a:r>
            <a:endParaRPr sz="2539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3809">
              <a:latin typeface="Arial"/>
              <a:cs typeface="Arial"/>
            </a:endParaRPr>
          </a:p>
          <a:p>
            <a:pPr marR="177928" algn="ctr">
              <a:lnSpc>
                <a:spcPts val="2938"/>
              </a:lnSpc>
            </a:pPr>
            <a:r>
              <a:rPr sz="2539" b="1" dirty="0">
                <a:solidFill>
                  <a:srgbClr val="7F7F00"/>
                </a:solidFill>
                <a:latin typeface="Arial"/>
                <a:cs typeface="Arial"/>
              </a:rPr>
              <a:t>4</a:t>
            </a:r>
            <a:r>
              <a:rPr sz="2539" b="1" dirty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endParaRPr sz="2539">
              <a:latin typeface="Arial"/>
              <a:cs typeface="Arial"/>
            </a:endParaRPr>
          </a:p>
          <a:p>
            <a:pPr marR="179079" algn="ctr">
              <a:lnSpc>
                <a:spcPts val="2829"/>
              </a:lnSpc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+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137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0</a:t>
            </a:r>
            <a:endParaRPr sz="2539">
              <a:latin typeface="Arial"/>
              <a:cs typeface="Arial"/>
            </a:endParaRPr>
          </a:p>
          <a:p>
            <a:pPr marR="179079" algn="ctr">
              <a:lnSpc>
                <a:spcPts val="2829"/>
              </a:lnSpc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-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324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8</a:t>
            </a:r>
            <a:endParaRPr sz="2539">
              <a:latin typeface="Arial"/>
              <a:cs typeface="Arial"/>
            </a:endParaRPr>
          </a:p>
          <a:p>
            <a:pPr marR="179079" algn="ctr">
              <a:lnSpc>
                <a:spcPts val="2938"/>
              </a:lnSpc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-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999991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0814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592911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1409"/>
            <a:ext cx="6769900" cy="1310492"/>
          </a:xfrm>
          <a:prstGeom prst="rect">
            <a:avLst/>
          </a:prstGeom>
        </p:spPr>
        <p:txBody>
          <a:bodyPr vert="horz" wrap="square" lIns="0" tIns="34549" rIns="0" bIns="0" rtlCol="0">
            <a:spAutoFit/>
          </a:bodyPr>
          <a:lstStyle/>
          <a:p>
            <a:pPr marL="11516" marR="488294">
              <a:lnSpc>
                <a:spcPts val="2947"/>
              </a:lnSpc>
              <a:spcBef>
                <a:spcPts val="272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204" dirty="0">
                <a:solidFill>
                  <a:srgbClr val="3B3B3B"/>
                </a:solidFill>
                <a:latin typeface="Cambria"/>
                <a:cs typeface="Cambria"/>
              </a:rPr>
              <a:t>that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spc="168" dirty="0">
                <a:solidFill>
                  <a:srgbClr val="3B3B3B"/>
                </a:solidFill>
                <a:latin typeface="Cambria"/>
                <a:cs typeface="Cambria"/>
              </a:rPr>
              <a:t>all </a:t>
            </a:r>
            <a:r>
              <a:rPr sz="2539" spc="313" dirty="0">
                <a:solidFill>
                  <a:srgbClr val="3B3B3B"/>
                </a:solidFill>
                <a:latin typeface="Cambria"/>
                <a:cs typeface="Cambria"/>
              </a:rPr>
              <a:t>ASCII 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characters.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06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even numbers</a:t>
            </a:r>
            <a:r>
              <a:rPr sz="2539" spc="37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8035" y="3408271"/>
            <a:ext cx="4069886" cy="245050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(+|-)?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[0123456789]*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[02468]</a:t>
            </a:r>
            <a:endParaRPr sz="2539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3809">
              <a:latin typeface="Arial"/>
              <a:cs typeface="Arial"/>
            </a:endParaRPr>
          </a:p>
          <a:p>
            <a:pPr marR="176776" algn="ctr">
              <a:lnSpc>
                <a:spcPts val="2938"/>
              </a:lnSpc>
            </a:pPr>
            <a:r>
              <a:rPr sz="2539" b="1" dirty="0">
                <a:solidFill>
                  <a:srgbClr val="7F7F00"/>
                </a:solidFill>
                <a:latin typeface="Arial"/>
                <a:cs typeface="Arial"/>
              </a:rPr>
              <a:t>4</a:t>
            </a:r>
            <a:r>
              <a:rPr sz="2539" b="1" dirty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endParaRPr sz="2539">
              <a:latin typeface="Arial"/>
              <a:cs typeface="Arial"/>
            </a:endParaRPr>
          </a:p>
          <a:p>
            <a:pPr marR="177928" algn="ctr">
              <a:lnSpc>
                <a:spcPts val="2829"/>
              </a:lnSpc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+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137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0</a:t>
            </a:r>
            <a:endParaRPr sz="2539">
              <a:latin typeface="Arial"/>
              <a:cs typeface="Arial"/>
            </a:endParaRPr>
          </a:p>
          <a:p>
            <a:pPr marR="177928" algn="ctr">
              <a:lnSpc>
                <a:spcPts val="2829"/>
              </a:lnSpc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-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324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8</a:t>
            </a:r>
            <a:endParaRPr sz="2539">
              <a:latin typeface="Arial"/>
              <a:cs typeface="Arial"/>
            </a:endParaRPr>
          </a:p>
          <a:p>
            <a:pPr marR="177928" algn="ctr">
              <a:lnSpc>
                <a:spcPts val="2938"/>
              </a:lnSpc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-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999991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605" y="201866"/>
            <a:ext cx="7435546" cy="1239657"/>
          </a:xfrm>
          <a:prstGeom prst="rect">
            <a:avLst/>
          </a:prstGeom>
        </p:spPr>
        <p:txBody>
          <a:bodyPr vert="horz" wrap="square" lIns="0" tIns="1151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308" dirty="0"/>
              <a:t>Applied </a:t>
            </a:r>
            <a:r>
              <a:rPr sz="3990" spc="390" dirty="0"/>
              <a:t>Regular</a:t>
            </a:r>
            <a:r>
              <a:rPr sz="3990" spc="385" dirty="0"/>
              <a:t> </a:t>
            </a:r>
            <a:r>
              <a:rPr sz="3990" spc="336" dirty="0"/>
              <a:t>Expressions</a:t>
            </a:r>
            <a:endParaRPr sz="3990"/>
          </a:p>
        </p:txBody>
      </p:sp>
      <p:sp>
        <p:nvSpPr>
          <p:cNvPr id="3" name="object 3"/>
          <p:cNvSpPr txBox="1"/>
          <p:nvPr/>
        </p:nvSpPr>
        <p:spPr>
          <a:xfrm>
            <a:off x="543573" y="1680814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592911"/>
            <a:ext cx="138772" cy="187327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134" spc="222" dirty="0">
                <a:solidFill>
                  <a:srgbClr val="3B3B3B"/>
                </a:solidFill>
                <a:latin typeface="Calibri"/>
                <a:cs typeface="Calibri"/>
              </a:rPr>
              <a:t>●</a:t>
            </a:r>
            <a:endParaRPr sz="113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571409"/>
            <a:ext cx="6769900" cy="1310492"/>
          </a:xfrm>
          <a:prstGeom prst="rect">
            <a:avLst/>
          </a:prstGeom>
        </p:spPr>
        <p:txBody>
          <a:bodyPr vert="horz" wrap="square" lIns="0" tIns="34549" rIns="0" bIns="0" rtlCol="0">
            <a:spAutoFit/>
          </a:bodyPr>
          <a:lstStyle/>
          <a:p>
            <a:pPr marL="11516" marR="488294">
              <a:lnSpc>
                <a:spcPts val="2947"/>
              </a:lnSpc>
              <a:spcBef>
                <a:spcPts val="272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Suppose </a:t>
            </a:r>
            <a:r>
              <a:rPr sz="2539" spc="204" dirty="0">
                <a:solidFill>
                  <a:srgbClr val="3B3B3B"/>
                </a:solidFill>
                <a:latin typeface="Cambria"/>
                <a:cs typeface="Cambria"/>
              </a:rPr>
              <a:t>that </a:t>
            </a:r>
            <a:r>
              <a:rPr sz="2539" spc="185" dirty="0">
                <a:solidFill>
                  <a:srgbClr val="3B3B3B"/>
                </a:solidFill>
                <a:latin typeface="Cambria"/>
                <a:cs typeface="Cambria"/>
              </a:rPr>
              <a:t>our </a:t>
            </a:r>
            <a:r>
              <a:rPr sz="2539" spc="218" dirty="0">
                <a:solidFill>
                  <a:srgbClr val="3B3B3B"/>
                </a:solidFill>
                <a:latin typeface="Cambria"/>
                <a:cs typeface="Cambria"/>
              </a:rPr>
              <a:t>alphabet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 </a:t>
            </a:r>
            <a:r>
              <a:rPr sz="2539" spc="168" dirty="0">
                <a:solidFill>
                  <a:srgbClr val="3B3B3B"/>
                </a:solidFill>
                <a:latin typeface="Cambria"/>
                <a:cs typeface="Cambria"/>
              </a:rPr>
              <a:t>all </a:t>
            </a:r>
            <a:r>
              <a:rPr sz="2539" spc="313" dirty="0">
                <a:solidFill>
                  <a:srgbClr val="3B3B3B"/>
                </a:solidFill>
                <a:latin typeface="Cambria"/>
                <a:cs typeface="Cambria"/>
              </a:rPr>
              <a:t>ASCII  </a:t>
            </a:r>
            <a:r>
              <a:rPr sz="2539" spc="230" dirty="0">
                <a:solidFill>
                  <a:srgbClr val="3B3B3B"/>
                </a:solidFill>
                <a:latin typeface="Cambria"/>
                <a:cs typeface="Cambria"/>
              </a:rPr>
              <a:t>characters.</a:t>
            </a:r>
            <a:endParaRPr sz="2539">
              <a:latin typeface="Cambria"/>
              <a:cs typeface="Cambria"/>
            </a:endParaRPr>
          </a:p>
          <a:p>
            <a:pPr marL="11516">
              <a:spcBef>
                <a:spcPts val="1106"/>
              </a:spcBef>
            </a:pPr>
            <a:r>
              <a:rPr sz="2539" spc="249" dirty="0">
                <a:solidFill>
                  <a:srgbClr val="3B3B3B"/>
                </a:solidFill>
                <a:latin typeface="Cambria"/>
                <a:cs typeface="Cambria"/>
              </a:rPr>
              <a:t>A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regular </a:t>
            </a:r>
            <a:r>
              <a:rPr sz="2539" spc="195" dirty="0">
                <a:solidFill>
                  <a:srgbClr val="3B3B3B"/>
                </a:solidFill>
                <a:latin typeface="Cambria"/>
                <a:cs typeface="Cambria"/>
              </a:rPr>
              <a:t>expression </a:t>
            </a:r>
            <a:r>
              <a:rPr sz="2539" spc="163" dirty="0">
                <a:solidFill>
                  <a:srgbClr val="3B3B3B"/>
                </a:solidFill>
                <a:latin typeface="Cambria"/>
                <a:cs typeface="Cambria"/>
              </a:rPr>
              <a:t>for </a:t>
            </a:r>
            <a:r>
              <a:rPr sz="2539" spc="222" dirty="0">
                <a:solidFill>
                  <a:srgbClr val="3B3B3B"/>
                </a:solidFill>
                <a:latin typeface="Cambria"/>
                <a:cs typeface="Cambria"/>
              </a:rPr>
              <a:t>even numbers</a:t>
            </a:r>
            <a:r>
              <a:rPr sz="2539" spc="371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2539" spc="159" dirty="0">
                <a:solidFill>
                  <a:srgbClr val="3B3B3B"/>
                </a:solidFill>
                <a:latin typeface="Cambria"/>
                <a:cs typeface="Cambria"/>
              </a:rPr>
              <a:t>is</a:t>
            </a:r>
            <a:endParaRPr sz="253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2530" y="3408271"/>
            <a:ext cx="2740897" cy="245050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(+|-)?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[0-9]*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[02468]</a:t>
            </a:r>
            <a:endParaRPr sz="2539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3809">
              <a:latin typeface="Arial"/>
              <a:cs typeface="Arial"/>
            </a:endParaRPr>
          </a:p>
          <a:p>
            <a:pPr marR="176776" algn="ctr">
              <a:lnSpc>
                <a:spcPts val="2938"/>
              </a:lnSpc>
            </a:pPr>
            <a:r>
              <a:rPr sz="2539" b="1" dirty="0">
                <a:solidFill>
                  <a:srgbClr val="7F7F00"/>
                </a:solidFill>
                <a:latin typeface="Arial"/>
                <a:cs typeface="Arial"/>
              </a:rPr>
              <a:t>4</a:t>
            </a:r>
            <a:r>
              <a:rPr sz="2539" b="1" dirty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endParaRPr sz="2539">
              <a:latin typeface="Arial"/>
              <a:cs typeface="Arial"/>
            </a:endParaRPr>
          </a:p>
          <a:p>
            <a:pPr marR="177928" algn="ctr">
              <a:lnSpc>
                <a:spcPts val="2829"/>
              </a:lnSpc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+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137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0</a:t>
            </a:r>
            <a:endParaRPr sz="2539">
              <a:latin typeface="Arial"/>
              <a:cs typeface="Arial"/>
            </a:endParaRPr>
          </a:p>
          <a:p>
            <a:pPr marR="177928" algn="ctr">
              <a:lnSpc>
                <a:spcPts val="2829"/>
              </a:lnSpc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-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324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8</a:t>
            </a:r>
            <a:endParaRPr sz="2539">
              <a:latin typeface="Arial"/>
              <a:cs typeface="Arial"/>
            </a:endParaRPr>
          </a:p>
          <a:p>
            <a:pPr marR="177928" algn="ctr">
              <a:lnSpc>
                <a:spcPts val="2938"/>
              </a:lnSpc>
            </a:pPr>
            <a:r>
              <a:rPr sz="2539" b="1" spc="-5" dirty="0">
                <a:solidFill>
                  <a:srgbClr val="7F007F"/>
                </a:solidFill>
                <a:latin typeface="Arial"/>
                <a:cs typeface="Arial"/>
              </a:rPr>
              <a:t>-</a:t>
            </a:r>
            <a:r>
              <a:rPr sz="2539" b="1" spc="-5" dirty="0">
                <a:solidFill>
                  <a:srgbClr val="7F7F00"/>
                </a:solidFill>
                <a:latin typeface="Arial"/>
                <a:cs typeface="Arial"/>
              </a:rPr>
              <a:t>999991</a:t>
            </a:r>
            <a:r>
              <a:rPr sz="2539" b="1" spc="-5" dirty="0">
                <a:solidFill>
                  <a:srgbClr val="007F7F"/>
                </a:solidFill>
                <a:latin typeface="Arial"/>
                <a:cs typeface="Arial"/>
              </a:rPr>
              <a:t>2</a:t>
            </a:r>
            <a:endParaRPr sz="253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1EF1-86C0-E94A-9BD2-68EDB651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Regular</a:t>
            </a:r>
            <a:r>
              <a:rPr lang="tr-TR" dirty="0"/>
              <a:t> </a:t>
            </a:r>
            <a:r>
              <a:rPr lang="tr-TR" dirty="0" err="1"/>
              <a:t>Expressions</a:t>
            </a:r>
            <a:endParaRPr lang="tr-T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D22967-7AAD-9B47-A67C-6E076E1B11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3672840"/>
          <a:ext cx="8686800" cy="1051560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1805610909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500830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[^ab]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anything except:  a 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249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[a^b]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one of:  a ^ 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57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[a|b]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effectLst/>
                        </a:rPr>
                        <a:t>one</a:t>
                      </a:r>
                      <a:r>
                        <a:rPr lang="tr-TR" dirty="0">
                          <a:effectLst/>
                        </a:rPr>
                        <a:t> of:  a | 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188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6A6F6-8EFD-1D41-8351-FE82C0B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6DCE3-A9E4-4848-9BB3-B95A30B2E05F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B0DB18-6AF9-AB4F-BE3A-668B1F22B127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057400"/>
          <a:ext cx="8686800" cy="1051560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1851286559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623495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[a-z]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any letter a through z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363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[a\-z]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one of:  a - z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076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>
                          <a:effectLst/>
                        </a:rPr>
                        <a:t>[-az]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effectLst/>
                        </a:rPr>
                        <a:t>one</a:t>
                      </a:r>
                      <a:r>
                        <a:rPr lang="tr-TR" dirty="0">
                          <a:effectLst/>
                        </a:rPr>
                        <a:t> of:  - a z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423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4577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5868</TotalTime>
  <Words>6171</Words>
  <Application>Microsoft Macintosh PowerPoint</Application>
  <PresentationFormat>On-screen Show (4:3)</PresentationFormat>
  <Paragraphs>1839</Paragraphs>
  <Slides>125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40" baseType="lpstr">
      <vt:lpstr>Arial</vt:lpstr>
      <vt:lpstr>Calibri</vt:lpstr>
      <vt:lpstr>Cambria</vt:lpstr>
      <vt:lpstr>Consolas</vt:lpstr>
      <vt:lpstr>Courier</vt:lpstr>
      <vt:lpstr>Courier New</vt:lpstr>
      <vt:lpstr>Georgia</vt:lpstr>
      <vt:lpstr>Helvetica Neue</vt:lpstr>
      <vt:lpstr>Helvetica Neue Light</vt:lpstr>
      <vt:lpstr>Lucida Sans Typewriter</vt:lpstr>
      <vt:lpstr>Montserrat</vt:lpstr>
      <vt:lpstr>Times</vt:lpstr>
      <vt:lpstr>Times New Roman</vt:lpstr>
      <vt:lpstr>Trebuchet MS</vt:lpstr>
      <vt:lpstr>Default Design</vt:lpstr>
      <vt:lpstr>BBM 301 –  Programming Languages Lecture 2</vt:lpstr>
      <vt:lpstr>Today</vt:lpstr>
      <vt:lpstr>Creating computer programs</vt:lpstr>
      <vt:lpstr>Aspects of languages </vt:lpstr>
      <vt:lpstr>Aspects of languages </vt:lpstr>
      <vt:lpstr>Aspects of languages</vt:lpstr>
      <vt:lpstr>Today</vt:lpstr>
      <vt:lpstr>Example: Syntax and Semantics</vt:lpstr>
      <vt:lpstr> Describing Syntax: Terminology</vt:lpstr>
      <vt:lpstr>Describing Syntax: Terminology</vt:lpstr>
      <vt:lpstr>Lexemes</vt:lpstr>
      <vt:lpstr>Token </vt:lpstr>
      <vt:lpstr>Example in Java Language</vt:lpstr>
      <vt:lpstr>The Structure of a Modern Compiler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_t1 goto Loop</vt:lpstr>
      <vt:lpstr>PowerPoint Presentation</vt:lpstr>
      <vt:lpstr>PowerPoint Presentation</vt:lpstr>
      <vt:lpstr>Where We Are</vt:lpstr>
      <vt:lpstr>while (ip &lt; z)</vt:lpstr>
      <vt:lpstr>do[for] = new 0;</vt:lpstr>
      <vt:lpstr>Scanning a Source File</vt:lpstr>
      <vt:lpstr>Scanning a Source File</vt:lpstr>
      <vt:lpstr>Scanning a Source File</vt:lpstr>
      <vt:lpstr>Scanning a Source File</vt:lpstr>
      <vt:lpstr>Scanning a Source File</vt:lpstr>
      <vt:lpstr>Scanning a Source File</vt:lpstr>
      <vt:lpstr>Scanning a Source File</vt:lpstr>
      <vt:lpstr>Scanning a Source File</vt:lpstr>
      <vt:lpstr>Scanning a Source File</vt:lpstr>
      <vt:lpstr>Scanning a Source File</vt:lpstr>
      <vt:lpstr>Scanning a Source File</vt:lpstr>
      <vt:lpstr>Scanning a Source File</vt:lpstr>
      <vt:lpstr>Scanning a Source File</vt:lpstr>
      <vt:lpstr>Scanning a Source File</vt:lpstr>
      <vt:lpstr>Scanning a Source File</vt:lpstr>
      <vt:lpstr>Scanning a Source File</vt:lpstr>
      <vt:lpstr>Scanning a Source File</vt:lpstr>
      <vt:lpstr>Goals of Lexical Analysis</vt:lpstr>
      <vt:lpstr>Lexical and syntactic analysis</vt:lpstr>
      <vt:lpstr>Lexical Analysis</vt:lpstr>
      <vt:lpstr>Implementation of A Lexical Analyzer</vt:lpstr>
      <vt:lpstr>Choosing Tokens</vt:lpstr>
      <vt:lpstr>What Tokens are Useful Here?</vt:lpstr>
      <vt:lpstr>What Tokens are Useful Here?</vt:lpstr>
      <vt:lpstr>What Tokens are Useful Here?</vt:lpstr>
      <vt:lpstr>Choosing Good Tokens</vt:lpstr>
      <vt:lpstr>Challenges in Scanning</vt:lpstr>
      <vt:lpstr>Associating Lexemes with Tokens</vt:lpstr>
      <vt:lpstr>Sets of Lexemes</vt:lpstr>
      <vt:lpstr>How do we describe which (potentially  infinite) set of lexemes is associated with  each token type?</vt:lpstr>
      <vt:lpstr>Formal Languages</vt:lpstr>
      <vt:lpstr>Regular Expressions</vt:lpstr>
      <vt:lpstr>Regular Expressions</vt:lpstr>
      <vt:lpstr>Regular Expressions</vt:lpstr>
      <vt:lpstr>Designing patterns</vt:lpstr>
      <vt:lpstr>Designing patterns</vt:lpstr>
      <vt:lpstr>Designing patterns</vt:lpstr>
      <vt:lpstr>Regular expressions </vt:lpstr>
      <vt:lpstr>Regular expressions </vt:lpstr>
      <vt:lpstr>Atomic Regular Expressions</vt:lpstr>
      <vt:lpstr>Operator Precedence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Simple Regular Expressions</vt:lpstr>
      <vt:lpstr>Applied Regular Expressions</vt:lpstr>
      <vt:lpstr>Applied Regular Expressions</vt:lpstr>
      <vt:lpstr>Applied Regular Expressions</vt:lpstr>
      <vt:lpstr>Applied Regular Expressions</vt:lpstr>
      <vt:lpstr>Applied Regular Expressions</vt:lpstr>
      <vt:lpstr>Applied Regular Expressions</vt:lpstr>
      <vt:lpstr>Applied Regular Expressions</vt:lpstr>
      <vt:lpstr>Applied Regular Expressions</vt:lpstr>
      <vt:lpstr>Applied Regular Expressions</vt:lpstr>
      <vt:lpstr>Applied Regular Expressions</vt:lpstr>
      <vt:lpstr>Applied Regular Expressions</vt:lpstr>
      <vt:lpstr>Applied Regular Expressions</vt:lpstr>
      <vt:lpstr>Applied Regular Expressions</vt:lpstr>
      <vt:lpstr>Regular Expressions</vt:lpstr>
      <vt:lpstr>Examples</vt:lpstr>
      <vt:lpstr>Expanded Regex Syntax</vt:lpstr>
      <vt:lpstr>More Regular Expression Examples</vt:lpstr>
      <vt:lpstr>Even More Regular Expression Syntax</vt:lpstr>
      <vt:lpstr>Even More Regular Expression Features</vt:lpstr>
      <vt:lpstr>Challenges in Scanning</vt:lpstr>
      <vt:lpstr>Lexing Ambiguities</vt:lpstr>
      <vt:lpstr>Lexing Ambiguities</vt:lpstr>
      <vt:lpstr>Lexing Ambiguities</vt:lpstr>
      <vt:lpstr>Conflict Resolution</vt:lpstr>
      <vt:lpstr>Lexing Ambiguities</vt:lpstr>
      <vt:lpstr>Other Conflicts</vt:lpstr>
      <vt:lpstr>Other Conflicts</vt:lpstr>
      <vt:lpstr>Other Conflicts</vt:lpstr>
      <vt:lpstr>More Tiebreaking</vt:lpstr>
      <vt:lpstr>Other Conflicts</vt:lpstr>
      <vt:lpstr>Other Conflicts</vt:lpstr>
      <vt:lpstr>One Last Detail...</vt:lpstr>
      <vt:lpstr>Extra Slides </vt:lpstr>
      <vt:lpstr>Real-World Scanning: Python</vt:lpstr>
      <vt:lpstr>Python Blocks</vt:lpstr>
      <vt:lpstr>Whitespace Tokens</vt:lpstr>
      <vt:lpstr>Scanning Python</vt:lpstr>
      <vt:lpstr>Scanning Python</vt:lpstr>
      <vt:lpstr>Scanning Python</vt:lpstr>
      <vt:lpstr>Scanning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 339 – Programlama Dilleri (Programming Languages)</dc:title>
  <dc:creator>nazli</dc:creator>
  <cp:lastModifiedBy>Microsoft Office User</cp:lastModifiedBy>
  <cp:revision>357</cp:revision>
  <cp:lastPrinted>2014-09-29T07:59:06Z</cp:lastPrinted>
  <dcterms:created xsi:type="dcterms:W3CDTF">2010-10-03T19:08:23Z</dcterms:created>
  <dcterms:modified xsi:type="dcterms:W3CDTF">2023-10-11T13:37:04Z</dcterms:modified>
</cp:coreProperties>
</file>