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1"/>
  </p:sldMasterIdLst>
  <p:notesMasterIdLst>
    <p:notesMasterId r:id="rId136"/>
  </p:notesMasterIdLst>
  <p:handoutMasterIdLst>
    <p:handoutMasterId r:id="rId137"/>
  </p:handoutMasterIdLst>
  <p:sldIdLst>
    <p:sldId id="257" r:id="rId2"/>
    <p:sldId id="258" r:id="rId3"/>
    <p:sldId id="260" r:id="rId4"/>
    <p:sldId id="269" r:id="rId5"/>
    <p:sldId id="54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452" r:id="rId15"/>
    <p:sldId id="271" r:id="rId16"/>
    <p:sldId id="272" r:id="rId17"/>
    <p:sldId id="273" r:id="rId18"/>
    <p:sldId id="540" r:id="rId19"/>
    <p:sldId id="538" r:id="rId20"/>
    <p:sldId id="539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456" r:id="rId30"/>
    <p:sldId id="453" r:id="rId31"/>
    <p:sldId id="531" r:id="rId32"/>
    <p:sldId id="457" r:id="rId33"/>
    <p:sldId id="458" r:id="rId34"/>
    <p:sldId id="459" r:id="rId35"/>
    <p:sldId id="460" r:id="rId36"/>
    <p:sldId id="461" r:id="rId37"/>
    <p:sldId id="533" r:id="rId38"/>
    <p:sldId id="534" r:id="rId39"/>
    <p:sldId id="535" r:id="rId40"/>
    <p:sldId id="536" r:id="rId41"/>
    <p:sldId id="462" r:id="rId42"/>
    <p:sldId id="463" r:id="rId43"/>
    <p:sldId id="464" r:id="rId44"/>
    <p:sldId id="465" r:id="rId45"/>
    <p:sldId id="467" r:id="rId46"/>
    <p:sldId id="468" r:id="rId47"/>
    <p:sldId id="541" r:id="rId48"/>
    <p:sldId id="275" r:id="rId49"/>
    <p:sldId id="274" r:id="rId50"/>
    <p:sldId id="276" r:id="rId51"/>
    <p:sldId id="277" r:id="rId52"/>
    <p:sldId id="278" r:id="rId53"/>
    <p:sldId id="293" r:id="rId54"/>
    <p:sldId id="296" r:id="rId55"/>
    <p:sldId id="469" r:id="rId56"/>
    <p:sldId id="470" r:id="rId57"/>
    <p:sldId id="471" r:id="rId58"/>
    <p:sldId id="472" r:id="rId59"/>
    <p:sldId id="295" r:id="rId60"/>
    <p:sldId id="473" r:id="rId61"/>
    <p:sldId id="474" r:id="rId62"/>
    <p:sldId id="523" r:id="rId63"/>
    <p:sldId id="524" r:id="rId64"/>
    <p:sldId id="525" r:id="rId65"/>
    <p:sldId id="526" r:id="rId66"/>
    <p:sldId id="543" r:id="rId67"/>
    <p:sldId id="297" r:id="rId68"/>
    <p:sldId id="477" r:id="rId69"/>
    <p:sldId id="475" r:id="rId70"/>
    <p:sldId id="542" r:id="rId71"/>
    <p:sldId id="298" r:id="rId72"/>
    <p:sldId id="299" r:id="rId73"/>
    <p:sldId id="300" r:id="rId74"/>
    <p:sldId id="301" r:id="rId75"/>
    <p:sldId id="302" r:id="rId76"/>
    <p:sldId id="303" r:id="rId77"/>
    <p:sldId id="304" r:id="rId78"/>
    <p:sldId id="305" r:id="rId79"/>
    <p:sldId id="306" r:id="rId80"/>
    <p:sldId id="307" r:id="rId81"/>
    <p:sldId id="308" r:id="rId82"/>
    <p:sldId id="309" r:id="rId83"/>
    <p:sldId id="310" r:id="rId84"/>
    <p:sldId id="311" r:id="rId85"/>
    <p:sldId id="312" r:id="rId86"/>
    <p:sldId id="313" r:id="rId87"/>
    <p:sldId id="314" r:id="rId88"/>
    <p:sldId id="315" r:id="rId89"/>
    <p:sldId id="316" r:id="rId90"/>
    <p:sldId id="317" r:id="rId91"/>
    <p:sldId id="318" r:id="rId92"/>
    <p:sldId id="319" r:id="rId93"/>
    <p:sldId id="320" r:id="rId94"/>
    <p:sldId id="321" r:id="rId95"/>
    <p:sldId id="322" r:id="rId96"/>
    <p:sldId id="323" r:id="rId97"/>
    <p:sldId id="324" r:id="rId98"/>
    <p:sldId id="325" r:id="rId99"/>
    <p:sldId id="326" r:id="rId100"/>
    <p:sldId id="327" r:id="rId101"/>
    <p:sldId id="328" r:id="rId102"/>
    <p:sldId id="329" r:id="rId103"/>
    <p:sldId id="330" r:id="rId104"/>
    <p:sldId id="331" r:id="rId105"/>
    <p:sldId id="332" r:id="rId106"/>
    <p:sldId id="333" r:id="rId107"/>
    <p:sldId id="334" r:id="rId108"/>
    <p:sldId id="335" r:id="rId109"/>
    <p:sldId id="336" r:id="rId110"/>
    <p:sldId id="466" r:id="rId111"/>
    <p:sldId id="478" r:id="rId112"/>
    <p:sldId id="338" r:id="rId113"/>
    <p:sldId id="339" r:id="rId114"/>
    <p:sldId id="340" r:id="rId115"/>
    <p:sldId id="341" r:id="rId116"/>
    <p:sldId id="342" r:id="rId117"/>
    <p:sldId id="343" r:id="rId118"/>
    <p:sldId id="479" r:id="rId119"/>
    <p:sldId id="480" r:id="rId120"/>
    <p:sldId id="527" r:id="rId121"/>
    <p:sldId id="528" r:id="rId122"/>
    <p:sldId id="529" r:id="rId123"/>
    <p:sldId id="537" r:id="rId124"/>
    <p:sldId id="530" r:id="rId125"/>
    <p:sldId id="481" r:id="rId126"/>
    <p:sldId id="482" r:id="rId127"/>
    <p:sldId id="483" r:id="rId128"/>
    <p:sldId id="484" r:id="rId129"/>
    <p:sldId id="485" r:id="rId130"/>
    <p:sldId id="486" r:id="rId131"/>
    <p:sldId id="487" r:id="rId132"/>
    <p:sldId id="488" r:id="rId133"/>
    <p:sldId id="489" r:id="rId134"/>
    <p:sldId id="490" r:id="rId135"/>
  </p:sldIdLst>
  <p:sldSz cx="9144000" cy="6858000" type="screen4x3"/>
  <p:notesSz cx="9855200" cy="6718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D7D"/>
    <a:srgbClr val="006666"/>
    <a:srgbClr val="A50021"/>
    <a:srgbClr val="DEE5A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6"/>
    <p:restoredTop sz="94674"/>
  </p:normalViewPr>
  <p:slideViewPr>
    <p:cSldViewPr>
      <p:cViewPr varScale="1">
        <p:scale>
          <a:sx n="69" d="100"/>
          <a:sy n="69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1963" cy="334963"/>
          </a:xfrm>
          <a:prstGeom prst="rect">
            <a:avLst/>
          </a:prstGeom>
        </p:spPr>
        <p:txBody>
          <a:bodyPr vert="horz" lIns="90992" tIns="45496" rIns="90992" bIns="45496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1650" y="0"/>
            <a:ext cx="4271963" cy="334963"/>
          </a:xfrm>
          <a:prstGeom prst="rect">
            <a:avLst/>
          </a:prstGeom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071725-530E-B141-9AE9-E650176D9E8F}" type="datetimeFigureOut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80163"/>
            <a:ext cx="4271963" cy="336550"/>
          </a:xfrm>
          <a:prstGeom prst="rect">
            <a:avLst/>
          </a:prstGeom>
        </p:spPr>
        <p:txBody>
          <a:bodyPr vert="horz" lIns="90992" tIns="45496" rIns="90992" bIns="45496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1650" y="6380163"/>
            <a:ext cx="4271963" cy="336550"/>
          </a:xfrm>
          <a:prstGeom prst="rect">
            <a:avLst/>
          </a:prstGeom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ABB102C-37FD-DB41-AF21-681AA56FF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205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1963" cy="334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1650" y="0"/>
            <a:ext cx="4271963" cy="334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03238"/>
            <a:ext cx="3359150" cy="2519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3190875"/>
            <a:ext cx="7883525" cy="302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80163"/>
            <a:ext cx="42719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1650" y="6380163"/>
            <a:ext cx="42719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15BE0E2-F8F9-6F44-AB7A-8CAB6E017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3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3AE2211-C9F3-3D4F-B90D-73DA8AB9D58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16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7EAB8FC-2E22-B04D-B0C2-CD292CB7A57E}" type="slidenum">
              <a:rPr lang="en-US" sz="1200"/>
              <a:pPr/>
              <a:t>129</a:t>
            </a:fld>
            <a:endParaRPr lang="en-US" sz="1200"/>
          </a:p>
        </p:txBody>
      </p:sp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8E010FB2-CB1E-404F-B929-83095B262E03}" type="slidenum">
              <a:rPr lang="en-US" sz="1200">
                <a:latin typeface="Times" charset="0"/>
              </a:rPr>
              <a:pPr algn="r"/>
              <a:t>129</a:t>
            </a:fld>
            <a:endParaRPr lang="en-US" sz="1200">
              <a:latin typeface="Times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6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7967393-FCED-354F-8940-9503A0180ED7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64922B8-1E14-7448-8D78-F794880FDDA0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09E8AB21-DF06-7742-B8D7-06013C669EA0}" type="slidenum">
              <a:rPr lang="en-US" sz="1200">
                <a:latin typeface="Times" charset="0"/>
              </a:rPr>
              <a:pPr algn="r"/>
              <a:t>29</a:t>
            </a:fld>
            <a:endParaRPr lang="en-US" sz="1200">
              <a:latin typeface="Times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0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AD07ECC-123B-ED46-B61F-0C7F69AEBB50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3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57524B0-1AAD-3047-B8D2-A153CB27A38D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AF62EA8C-306E-0D4F-9063-F0BD8C9DCFC5}" type="slidenum">
              <a:rPr lang="en-US" sz="1200">
                <a:latin typeface="Times" charset="0"/>
              </a:rPr>
              <a:pPr algn="r"/>
              <a:t>56</a:t>
            </a:fld>
            <a:endParaRPr lang="en-US" sz="1200">
              <a:latin typeface="Times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DD7BCBA-85DA-804E-88E8-F6EE1A49B442}" type="slidenum">
              <a:rPr lang="en-US" sz="1200">
                <a:latin typeface="Times" charset="0"/>
                <a:cs typeface="Lucida Sans Unicode" charset="0"/>
              </a:rPr>
              <a:pPr/>
              <a:t>58</a:t>
            </a:fld>
            <a:endParaRPr lang="en-US" sz="1200">
              <a:latin typeface="Times" charset="0"/>
              <a:cs typeface="Lucida Sans Unicode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latin typeface="Time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0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00DF98B-8B78-8541-8637-620FD7215F90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E3D9F71A-9B1D-1245-8F5D-A1943E9882B8}" type="slidenum">
              <a:rPr lang="en-US" sz="1200">
                <a:latin typeface="Times" charset="0"/>
              </a:rPr>
              <a:pPr algn="r"/>
              <a:t>69</a:t>
            </a:fld>
            <a:endParaRPr lang="en-US" sz="1200">
              <a:latin typeface="Times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7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5BE0E2-F8F9-6F44-AB7A-8CAB6E017531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3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481E52C-C601-3E4C-96A3-DF1A9DC76D2A}" type="slidenum">
              <a:rPr lang="en-US" sz="1200"/>
              <a:pPr/>
              <a:t>111</a:t>
            </a:fld>
            <a:endParaRPr lang="en-US" sz="1200"/>
          </a:p>
        </p:txBody>
      </p:sp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9DBE6639-2F43-1A44-9973-63D177270128}" type="slidenum">
              <a:rPr lang="en-US" sz="1200">
                <a:latin typeface="Times" charset="0"/>
              </a:rPr>
              <a:pPr algn="r"/>
              <a:t>111</a:t>
            </a:fld>
            <a:endParaRPr lang="en-US" sz="1200">
              <a:latin typeface="Times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7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DAD0-14F0-4644-806C-A69A7C5EC6B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91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C89DC-196D-9042-A996-B19A450859D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87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907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419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92C06-1CDC-6C49-97D9-F29B10EE283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16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90" b="0" i="0">
                <a:solidFill>
                  <a:srgbClr val="3B3B3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60083" y="1451590"/>
            <a:ext cx="3014411" cy="313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40" b="1" i="0">
                <a:solidFill>
                  <a:srgbClr val="FF000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06168" y="1100737"/>
            <a:ext cx="4109041" cy="3628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8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6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46081" y="503688"/>
            <a:ext cx="3051839" cy="6316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45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F38F1-0157-4640-987C-003E5C58C76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B0C2C-4A96-7741-87C4-29B380AE349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5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782FF-F7D5-7A48-8E86-71B7CA9D2D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DC3E8-B9ED-CC4E-A8ED-366ADB07938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3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B214C-0854-8D43-AB07-3275826AC49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49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266C-1A74-A343-8881-448E4EA95B2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06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317B5-4ABF-CD46-A2CA-CD97A60A847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63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FB61E-E231-C244-9FFE-1DC03D71B51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169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74638"/>
            <a:ext cx="8763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7630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0318A82-E83D-F84E-B9B5-88911B016B2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latin typeface="Arial" charset="0"/>
                <a:ea typeface="MS PGothic" charset="0"/>
              </a:rPr>
              <a:t>BBM 301 – </a:t>
            </a:r>
            <a:br>
              <a:rPr lang="en-US" sz="4400" dirty="0">
                <a:latin typeface="Arial" charset="0"/>
                <a:ea typeface="MS PGothic" charset="0"/>
              </a:rPr>
            </a:br>
            <a:r>
              <a:rPr lang="en-US" sz="4400" dirty="0">
                <a:latin typeface="Arial" charset="0"/>
                <a:ea typeface="MS PGothic" charset="0"/>
              </a:rPr>
              <a:t>Programming Languages</a:t>
            </a:r>
            <a:br>
              <a:rPr lang="en-US" sz="4400" dirty="0">
                <a:latin typeface="Arial" charset="0"/>
                <a:ea typeface="MS PGothic" charset="0"/>
              </a:rPr>
            </a:br>
            <a:r>
              <a:rPr lang="en-US" sz="3200" b="0" i="1" dirty="0">
                <a:latin typeface="Arial" charset="0"/>
                <a:ea typeface="MS PGothic" charset="0"/>
              </a:rPr>
              <a:t>Lecture 3</a:t>
            </a:r>
            <a:endParaRPr lang="en-US" sz="4400" b="0" i="1" dirty="0">
              <a:latin typeface="Arial" charset="0"/>
              <a:ea typeface="MS PGothic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531" y="5753353"/>
            <a:ext cx="3118634" cy="402376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-5" dirty="0">
                <a:latin typeface="Courier New"/>
                <a:cs typeface="Courier New"/>
              </a:rPr>
              <a:t>do[for] </a:t>
            </a:r>
            <a:r>
              <a:rPr sz="2539" dirty="0">
                <a:latin typeface="Courier New"/>
                <a:cs typeface="Courier New"/>
              </a:rPr>
              <a:t>= </a:t>
            </a:r>
            <a:r>
              <a:rPr sz="2539" spc="-5" dirty="0">
                <a:latin typeface="Courier New"/>
                <a:cs typeface="Courier New"/>
              </a:rPr>
              <a:t>new</a:t>
            </a:r>
            <a:r>
              <a:rPr sz="2539" spc="-91" dirty="0">
                <a:latin typeface="Courier New"/>
                <a:cs typeface="Courier New"/>
              </a:rPr>
              <a:t> </a:t>
            </a:r>
            <a:r>
              <a:rPr sz="2539" spc="-5" dirty="0">
                <a:latin typeface="Courier New"/>
                <a:cs typeface="Courier New"/>
              </a:rPr>
              <a:t>0;</a:t>
            </a:r>
            <a:endParaRPr sz="253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xmlns="" id="{3C1C3AF1-B2B5-EF46-9D0B-BDA1289E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20"/>
            <a:ext cx="2724198" cy="2703393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8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426136" y="5392542"/>
          <a:ext cx="1865652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804252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8020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6136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37078" y="4770658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87558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58962" y="4770658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944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91966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xmlns="" id="{9B3C0F98-D25C-8C4F-938D-E3012F2D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2869304" cy="3158389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8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1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426136" y="5392542"/>
          <a:ext cx="1865652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804252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8020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6136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37078" y="4770658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87558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58962" y="4770658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944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91966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182368" y="5392542"/>
          <a:ext cx="3109420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xmlns="" id="{15EEF9C1-A6F7-394C-8FAA-240CD4D9E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2869304" cy="3158389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8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1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65674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7558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804252" y="4356068"/>
          <a:ext cx="1865652" cy="895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30944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182368" y="5392542"/>
          <a:ext cx="3109420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xmlns="" id="{39008639-82C1-4743-9446-FB24772F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2869304" cy="3613386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8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1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  <a:tab pos="701346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	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6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65674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7558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804252" y="4356068"/>
          <a:ext cx="1865652" cy="895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30944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xmlns="" id="{C38FFBA8-EFCE-AB49-A9A7-B72953FF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2869304" cy="3613386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8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1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  <a:tab pos="701346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	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6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60484" y="5392542"/>
          <a:ext cx="3731304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5674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7558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804252" y="4356068"/>
          <a:ext cx="1865652" cy="895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30944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xmlns="" id="{25FEC708-7821-6E4F-8E78-6FF88F20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3014411" cy="4068382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7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1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70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  <a:tab pos="701346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	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10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60484" y="5392542"/>
          <a:ext cx="3731304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5674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7558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804252" y="4356068"/>
          <a:ext cx="1865652" cy="895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30944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xmlns="" id="{1D6096D5-691E-3244-BBE3-85AD7F246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3014411" cy="4068382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7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1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70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  <a:tab pos="701346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	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10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8599" y="5392542"/>
          <a:ext cx="4353188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5674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7558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804252" y="4356068"/>
          <a:ext cx="1865652" cy="895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30944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13" dirty="0"/>
              <a:t>For</a:t>
            </a:r>
            <a:r>
              <a:rPr spc="317" dirty="0"/>
              <a:t> </a:t>
            </a:r>
            <a:r>
              <a:rPr spc="367" dirty="0"/>
              <a:t>Comparison</a:t>
            </a:r>
          </a:p>
        </p:txBody>
      </p:sp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xmlns="" id="{AD0A93CE-E0AC-B64F-BCF9-273E897DF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12502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354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815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90618" y="5392542"/>
          <a:ext cx="4353188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178154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8844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0728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56270" y="4356068"/>
          <a:ext cx="1865652" cy="895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06261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89096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4072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6625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67212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9096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8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278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23444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5076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0601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80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1560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23444" y="1661237"/>
            <a:ext cx="1733214" cy="576970"/>
          </a:xfrm>
          <a:custGeom>
            <a:avLst/>
            <a:gdLst/>
            <a:ahLst/>
            <a:cxnLst/>
            <a:rect l="l" t="t" r="r" b="b"/>
            <a:pathLst>
              <a:path w="1911350" h="636269">
                <a:moveTo>
                  <a:pt x="0" y="0"/>
                </a:moveTo>
                <a:lnTo>
                  <a:pt x="191134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34778" y="2189837"/>
            <a:ext cx="154319" cy="93283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34290" y="0"/>
                </a:moveTo>
                <a:lnTo>
                  <a:pt x="0" y="102870"/>
                </a:lnTo>
                <a:lnTo>
                  <a:pt x="170179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89096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072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648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1027429" y="0"/>
                </a:moveTo>
                <a:lnTo>
                  <a:pt x="972613" y="2223"/>
                </a:lnTo>
                <a:lnTo>
                  <a:pt x="919372" y="8894"/>
                </a:lnTo>
                <a:lnTo>
                  <a:pt x="867699" y="20012"/>
                </a:lnTo>
                <a:lnTo>
                  <a:pt x="817588" y="35576"/>
                </a:lnTo>
                <a:lnTo>
                  <a:pt x="769034" y="55588"/>
                </a:lnTo>
                <a:lnTo>
                  <a:pt x="722029" y="80046"/>
                </a:lnTo>
                <a:lnTo>
                  <a:pt x="676568" y="108950"/>
                </a:lnTo>
                <a:lnTo>
                  <a:pt x="632645" y="142301"/>
                </a:lnTo>
                <a:lnTo>
                  <a:pt x="590253" y="180098"/>
                </a:lnTo>
                <a:lnTo>
                  <a:pt x="549386" y="222340"/>
                </a:lnTo>
                <a:lnTo>
                  <a:pt x="510039" y="269029"/>
                </a:lnTo>
                <a:lnTo>
                  <a:pt x="472204" y="320163"/>
                </a:lnTo>
                <a:lnTo>
                  <a:pt x="435876" y="375743"/>
                </a:lnTo>
                <a:lnTo>
                  <a:pt x="401049" y="435768"/>
                </a:lnTo>
                <a:lnTo>
                  <a:pt x="367716" y="500238"/>
                </a:lnTo>
                <a:lnTo>
                  <a:pt x="335872" y="569154"/>
                </a:lnTo>
                <a:lnTo>
                  <a:pt x="320505" y="605278"/>
                </a:lnTo>
                <a:lnTo>
                  <a:pt x="305509" y="642514"/>
                </a:lnTo>
                <a:lnTo>
                  <a:pt x="290882" y="680861"/>
                </a:lnTo>
                <a:lnTo>
                  <a:pt x="276622" y="720319"/>
                </a:lnTo>
                <a:lnTo>
                  <a:pt x="262731" y="760888"/>
                </a:lnTo>
                <a:lnTo>
                  <a:pt x="249206" y="802569"/>
                </a:lnTo>
                <a:lnTo>
                  <a:pt x="236047" y="845360"/>
                </a:lnTo>
                <a:lnTo>
                  <a:pt x="223252" y="889263"/>
                </a:lnTo>
                <a:lnTo>
                  <a:pt x="210823" y="934276"/>
                </a:lnTo>
                <a:lnTo>
                  <a:pt x="198757" y="980401"/>
                </a:lnTo>
                <a:lnTo>
                  <a:pt x="187053" y="1027637"/>
                </a:lnTo>
                <a:lnTo>
                  <a:pt x="175712" y="1075984"/>
                </a:lnTo>
                <a:lnTo>
                  <a:pt x="164732" y="1125442"/>
                </a:lnTo>
                <a:lnTo>
                  <a:pt x="154113" y="1176010"/>
                </a:lnTo>
                <a:lnTo>
                  <a:pt x="143853" y="1227690"/>
                </a:lnTo>
                <a:lnTo>
                  <a:pt x="133952" y="1280481"/>
                </a:lnTo>
                <a:lnTo>
                  <a:pt x="124409" y="1334382"/>
                </a:lnTo>
                <a:lnTo>
                  <a:pt x="115224" y="1389395"/>
                </a:lnTo>
                <a:lnTo>
                  <a:pt x="106396" y="1445518"/>
                </a:lnTo>
                <a:lnTo>
                  <a:pt x="97923" y="1502753"/>
                </a:lnTo>
                <a:lnTo>
                  <a:pt x="89805" y="1561098"/>
                </a:lnTo>
                <a:lnTo>
                  <a:pt x="82042" y="1620554"/>
                </a:lnTo>
                <a:lnTo>
                  <a:pt x="74632" y="1681121"/>
                </a:lnTo>
                <a:lnTo>
                  <a:pt x="67576" y="1742798"/>
                </a:lnTo>
                <a:lnTo>
                  <a:pt x="60871" y="1805587"/>
                </a:lnTo>
                <a:lnTo>
                  <a:pt x="54517" y="1869486"/>
                </a:lnTo>
                <a:lnTo>
                  <a:pt x="48514" y="1934496"/>
                </a:lnTo>
                <a:lnTo>
                  <a:pt x="42860" y="2000616"/>
                </a:lnTo>
                <a:lnTo>
                  <a:pt x="37556" y="2067847"/>
                </a:lnTo>
                <a:lnTo>
                  <a:pt x="32600" y="2136189"/>
                </a:lnTo>
                <a:lnTo>
                  <a:pt x="27991" y="2205642"/>
                </a:lnTo>
                <a:lnTo>
                  <a:pt x="23728" y="2276205"/>
                </a:lnTo>
                <a:lnTo>
                  <a:pt x="19812" y="2347879"/>
                </a:lnTo>
                <a:lnTo>
                  <a:pt x="16240" y="2420664"/>
                </a:lnTo>
                <a:lnTo>
                  <a:pt x="13013" y="2494559"/>
                </a:lnTo>
                <a:lnTo>
                  <a:pt x="10130" y="2569565"/>
                </a:lnTo>
                <a:lnTo>
                  <a:pt x="7589" y="2645681"/>
                </a:lnTo>
                <a:lnTo>
                  <a:pt x="5390" y="2722908"/>
                </a:lnTo>
                <a:lnTo>
                  <a:pt x="3533" y="2801245"/>
                </a:lnTo>
                <a:lnTo>
                  <a:pt x="2015" y="2880693"/>
                </a:lnTo>
                <a:lnTo>
                  <a:pt x="838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96959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00038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0" y="0"/>
                </a:moveTo>
                <a:lnTo>
                  <a:pt x="54818" y="2223"/>
                </a:lnTo>
                <a:lnTo>
                  <a:pt x="108068" y="8894"/>
                </a:lnTo>
                <a:lnTo>
                  <a:pt x="159754" y="20012"/>
                </a:lnTo>
                <a:lnTo>
                  <a:pt x="209882" y="35576"/>
                </a:lnTo>
                <a:lnTo>
                  <a:pt x="258459" y="55588"/>
                </a:lnTo>
                <a:lnTo>
                  <a:pt x="305489" y="80046"/>
                </a:lnTo>
                <a:lnTo>
                  <a:pt x="350980" y="108950"/>
                </a:lnTo>
                <a:lnTo>
                  <a:pt x="394937" y="142301"/>
                </a:lnTo>
                <a:lnTo>
                  <a:pt x="437365" y="180098"/>
                </a:lnTo>
                <a:lnTo>
                  <a:pt x="478271" y="222340"/>
                </a:lnTo>
                <a:lnTo>
                  <a:pt x="517660" y="269029"/>
                </a:lnTo>
                <a:lnTo>
                  <a:pt x="555539" y="320163"/>
                </a:lnTo>
                <a:lnTo>
                  <a:pt x="591913" y="375743"/>
                </a:lnTo>
                <a:lnTo>
                  <a:pt x="626788" y="435768"/>
                </a:lnTo>
                <a:lnTo>
                  <a:pt x="660170" y="500238"/>
                </a:lnTo>
                <a:lnTo>
                  <a:pt x="692065" y="569154"/>
                </a:lnTo>
                <a:lnTo>
                  <a:pt x="707456" y="605278"/>
                </a:lnTo>
                <a:lnTo>
                  <a:pt x="722478" y="642514"/>
                </a:lnTo>
                <a:lnTo>
                  <a:pt x="737131" y="680861"/>
                </a:lnTo>
                <a:lnTo>
                  <a:pt x="751416" y="720319"/>
                </a:lnTo>
                <a:lnTo>
                  <a:pt x="765333" y="760888"/>
                </a:lnTo>
                <a:lnTo>
                  <a:pt x="778884" y="802569"/>
                </a:lnTo>
                <a:lnTo>
                  <a:pt x="792069" y="845360"/>
                </a:lnTo>
                <a:lnTo>
                  <a:pt x="804889" y="889263"/>
                </a:lnTo>
                <a:lnTo>
                  <a:pt x="817344" y="934276"/>
                </a:lnTo>
                <a:lnTo>
                  <a:pt x="829435" y="980401"/>
                </a:lnTo>
                <a:lnTo>
                  <a:pt x="841164" y="1027637"/>
                </a:lnTo>
                <a:lnTo>
                  <a:pt x="852530" y="1075984"/>
                </a:lnTo>
                <a:lnTo>
                  <a:pt x="863535" y="1125442"/>
                </a:lnTo>
                <a:lnTo>
                  <a:pt x="874179" y="1176010"/>
                </a:lnTo>
                <a:lnTo>
                  <a:pt x="884462" y="1227690"/>
                </a:lnTo>
                <a:lnTo>
                  <a:pt x="894387" y="1280481"/>
                </a:lnTo>
                <a:lnTo>
                  <a:pt x="903953" y="1334382"/>
                </a:lnTo>
                <a:lnTo>
                  <a:pt x="913161" y="1389395"/>
                </a:lnTo>
                <a:lnTo>
                  <a:pt x="922012" y="1445518"/>
                </a:lnTo>
                <a:lnTo>
                  <a:pt x="930506" y="1502753"/>
                </a:lnTo>
                <a:lnTo>
                  <a:pt x="938645" y="1561098"/>
                </a:lnTo>
                <a:lnTo>
                  <a:pt x="946429" y="1620554"/>
                </a:lnTo>
                <a:lnTo>
                  <a:pt x="953858" y="1681121"/>
                </a:lnTo>
                <a:lnTo>
                  <a:pt x="960935" y="1742798"/>
                </a:lnTo>
                <a:lnTo>
                  <a:pt x="967658" y="1805587"/>
                </a:lnTo>
                <a:lnTo>
                  <a:pt x="974030" y="1869486"/>
                </a:lnTo>
                <a:lnTo>
                  <a:pt x="980050" y="1934496"/>
                </a:lnTo>
                <a:lnTo>
                  <a:pt x="985719" y="2000616"/>
                </a:lnTo>
                <a:lnTo>
                  <a:pt x="991039" y="2067847"/>
                </a:lnTo>
                <a:lnTo>
                  <a:pt x="996010" y="2136189"/>
                </a:lnTo>
                <a:lnTo>
                  <a:pt x="1000633" y="2205642"/>
                </a:lnTo>
                <a:lnTo>
                  <a:pt x="1004907" y="2276205"/>
                </a:lnTo>
                <a:lnTo>
                  <a:pt x="1008835" y="2347879"/>
                </a:lnTo>
                <a:lnTo>
                  <a:pt x="1012417" y="2420664"/>
                </a:lnTo>
                <a:lnTo>
                  <a:pt x="1015654" y="2494559"/>
                </a:lnTo>
                <a:lnTo>
                  <a:pt x="1018546" y="2569565"/>
                </a:lnTo>
                <a:lnTo>
                  <a:pt x="1021093" y="2645681"/>
                </a:lnTo>
                <a:lnTo>
                  <a:pt x="1023298" y="2722908"/>
                </a:lnTo>
                <a:lnTo>
                  <a:pt x="1025160" y="2801245"/>
                </a:lnTo>
                <a:lnTo>
                  <a:pt x="1026681" y="2880693"/>
                </a:lnTo>
                <a:lnTo>
                  <a:pt x="1027860" y="2961251"/>
                </a:lnTo>
                <a:lnTo>
                  <a:pt x="102870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8334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319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690618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557507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2019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17672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354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30135" y="5392542"/>
          <a:ext cx="4353188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2617672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354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5836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8024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995788" y="4356068"/>
          <a:ext cx="1865652" cy="895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3502129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28614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80245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05770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80" h="576579">
                <a:moveTo>
                  <a:pt x="576580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06730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2861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12301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2961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592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0118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80" h="576580">
                <a:moveTo>
                  <a:pt x="576580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1076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2961" y="1661237"/>
            <a:ext cx="1733214" cy="576970"/>
          </a:xfrm>
          <a:custGeom>
            <a:avLst/>
            <a:gdLst/>
            <a:ahLst/>
            <a:cxnLst/>
            <a:rect l="l" t="t" r="r" b="b"/>
            <a:pathLst>
              <a:path w="1911350" h="636269">
                <a:moveTo>
                  <a:pt x="0" y="0"/>
                </a:moveTo>
                <a:lnTo>
                  <a:pt x="1911350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74293" y="2189837"/>
            <a:ext cx="154319" cy="93283"/>
          </a:xfrm>
          <a:custGeom>
            <a:avLst/>
            <a:gdLst/>
            <a:ahLst/>
            <a:cxnLst/>
            <a:rect l="l" t="t" r="r" b="b"/>
            <a:pathLst>
              <a:path w="170180" h="102869">
                <a:moveTo>
                  <a:pt x="34289" y="0"/>
                </a:moveTo>
                <a:lnTo>
                  <a:pt x="0" y="102870"/>
                </a:lnTo>
                <a:lnTo>
                  <a:pt x="170180" y="10287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28614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80245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85996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30" h="3042920">
                <a:moveTo>
                  <a:pt x="1027430" y="0"/>
                </a:moveTo>
                <a:lnTo>
                  <a:pt x="972613" y="2223"/>
                </a:lnTo>
                <a:lnTo>
                  <a:pt x="919372" y="8894"/>
                </a:lnTo>
                <a:lnTo>
                  <a:pt x="867699" y="20012"/>
                </a:lnTo>
                <a:lnTo>
                  <a:pt x="817588" y="35576"/>
                </a:lnTo>
                <a:lnTo>
                  <a:pt x="769034" y="55588"/>
                </a:lnTo>
                <a:lnTo>
                  <a:pt x="722029" y="80046"/>
                </a:lnTo>
                <a:lnTo>
                  <a:pt x="676568" y="108950"/>
                </a:lnTo>
                <a:lnTo>
                  <a:pt x="632645" y="142301"/>
                </a:lnTo>
                <a:lnTo>
                  <a:pt x="590253" y="180098"/>
                </a:lnTo>
                <a:lnTo>
                  <a:pt x="549386" y="222340"/>
                </a:lnTo>
                <a:lnTo>
                  <a:pt x="510039" y="269029"/>
                </a:lnTo>
                <a:lnTo>
                  <a:pt x="472204" y="320163"/>
                </a:lnTo>
                <a:lnTo>
                  <a:pt x="435876" y="375743"/>
                </a:lnTo>
                <a:lnTo>
                  <a:pt x="401049" y="435768"/>
                </a:lnTo>
                <a:lnTo>
                  <a:pt x="367716" y="500238"/>
                </a:lnTo>
                <a:lnTo>
                  <a:pt x="335872" y="569154"/>
                </a:lnTo>
                <a:lnTo>
                  <a:pt x="320505" y="605278"/>
                </a:lnTo>
                <a:lnTo>
                  <a:pt x="305509" y="642514"/>
                </a:lnTo>
                <a:lnTo>
                  <a:pt x="290882" y="680861"/>
                </a:lnTo>
                <a:lnTo>
                  <a:pt x="276622" y="720319"/>
                </a:lnTo>
                <a:lnTo>
                  <a:pt x="262731" y="760888"/>
                </a:lnTo>
                <a:lnTo>
                  <a:pt x="249206" y="802569"/>
                </a:lnTo>
                <a:lnTo>
                  <a:pt x="236047" y="845360"/>
                </a:lnTo>
                <a:lnTo>
                  <a:pt x="223252" y="889263"/>
                </a:lnTo>
                <a:lnTo>
                  <a:pt x="210823" y="934276"/>
                </a:lnTo>
                <a:lnTo>
                  <a:pt x="198757" y="980401"/>
                </a:lnTo>
                <a:lnTo>
                  <a:pt x="187053" y="1027637"/>
                </a:lnTo>
                <a:lnTo>
                  <a:pt x="175712" y="1075984"/>
                </a:lnTo>
                <a:lnTo>
                  <a:pt x="164732" y="1125442"/>
                </a:lnTo>
                <a:lnTo>
                  <a:pt x="154113" y="1176010"/>
                </a:lnTo>
                <a:lnTo>
                  <a:pt x="143853" y="1227690"/>
                </a:lnTo>
                <a:lnTo>
                  <a:pt x="133952" y="1280481"/>
                </a:lnTo>
                <a:lnTo>
                  <a:pt x="124409" y="1334382"/>
                </a:lnTo>
                <a:lnTo>
                  <a:pt x="115224" y="1389395"/>
                </a:lnTo>
                <a:lnTo>
                  <a:pt x="106396" y="1445518"/>
                </a:lnTo>
                <a:lnTo>
                  <a:pt x="97923" y="1502753"/>
                </a:lnTo>
                <a:lnTo>
                  <a:pt x="89805" y="1561098"/>
                </a:lnTo>
                <a:lnTo>
                  <a:pt x="82042" y="1620554"/>
                </a:lnTo>
                <a:lnTo>
                  <a:pt x="74632" y="1681121"/>
                </a:lnTo>
                <a:lnTo>
                  <a:pt x="67576" y="1742798"/>
                </a:lnTo>
                <a:lnTo>
                  <a:pt x="60871" y="1805587"/>
                </a:lnTo>
                <a:lnTo>
                  <a:pt x="54517" y="1869486"/>
                </a:lnTo>
                <a:lnTo>
                  <a:pt x="48514" y="1934496"/>
                </a:lnTo>
                <a:lnTo>
                  <a:pt x="42860" y="2000616"/>
                </a:lnTo>
                <a:lnTo>
                  <a:pt x="37556" y="2067847"/>
                </a:lnTo>
                <a:lnTo>
                  <a:pt x="32600" y="2136189"/>
                </a:lnTo>
                <a:lnTo>
                  <a:pt x="27991" y="2205642"/>
                </a:lnTo>
                <a:lnTo>
                  <a:pt x="23728" y="2276205"/>
                </a:lnTo>
                <a:lnTo>
                  <a:pt x="19812" y="2347879"/>
                </a:lnTo>
                <a:lnTo>
                  <a:pt x="16240" y="2420664"/>
                </a:lnTo>
                <a:lnTo>
                  <a:pt x="13013" y="2494559"/>
                </a:lnTo>
                <a:lnTo>
                  <a:pt x="10130" y="2569565"/>
                </a:lnTo>
                <a:lnTo>
                  <a:pt x="7589" y="2645681"/>
                </a:lnTo>
                <a:lnTo>
                  <a:pt x="5390" y="2722908"/>
                </a:lnTo>
                <a:lnTo>
                  <a:pt x="3533" y="2801245"/>
                </a:lnTo>
                <a:lnTo>
                  <a:pt x="2015" y="2880693"/>
                </a:lnTo>
                <a:lnTo>
                  <a:pt x="838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36477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40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39555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0" y="0"/>
                </a:moveTo>
                <a:lnTo>
                  <a:pt x="54818" y="2223"/>
                </a:lnTo>
                <a:lnTo>
                  <a:pt x="108068" y="8894"/>
                </a:lnTo>
                <a:lnTo>
                  <a:pt x="159754" y="20012"/>
                </a:lnTo>
                <a:lnTo>
                  <a:pt x="209882" y="35576"/>
                </a:lnTo>
                <a:lnTo>
                  <a:pt x="258459" y="55588"/>
                </a:lnTo>
                <a:lnTo>
                  <a:pt x="305489" y="80046"/>
                </a:lnTo>
                <a:lnTo>
                  <a:pt x="350980" y="108950"/>
                </a:lnTo>
                <a:lnTo>
                  <a:pt x="394937" y="142301"/>
                </a:lnTo>
                <a:lnTo>
                  <a:pt x="437365" y="180098"/>
                </a:lnTo>
                <a:lnTo>
                  <a:pt x="478271" y="222340"/>
                </a:lnTo>
                <a:lnTo>
                  <a:pt x="517660" y="269029"/>
                </a:lnTo>
                <a:lnTo>
                  <a:pt x="555539" y="320163"/>
                </a:lnTo>
                <a:lnTo>
                  <a:pt x="591913" y="375743"/>
                </a:lnTo>
                <a:lnTo>
                  <a:pt x="626788" y="435768"/>
                </a:lnTo>
                <a:lnTo>
                  <a:pt x="660170" y="500238"/>
                </a:lnTo>
                <a:lnTo>
                  <a:pt x="692065" y="569154"/>
                </a:lnTo>
                <a:lnTo>
                  <a:pt x="707456" y="605278"/>
                </a:lnTo>
                <a:lnTo>
                  <a:pt x="722478" y="642514"/>
                </a:lnTo>
                <a:lnTo>
                  <a:pt x="737131" y="680861"/>
                </a:lnTo>
                <a:lnTo>
                  <a:pt x="751416" y="720319"/>
                </a:lnTo>
                <a:lnTo>
                  <a:pt x="765333" y="760888"/>
                </a:lnTo>
                <a:lnTo>
                  <a:pt x="778884" y="802569"/>
                </a:lnTo>
                <a:lnTo>
                  <a:pt x="792069" y="845360"/>
                </a:lnTo>
                <a:lnTo>
                  <a:pt x="804889" y="889263"/>
                </a:lnTo>
                <a:lnTo>
                  <a:pt x="817344" y="934276"/>
                </a:lnTo>
                <a:lnTo>
                  <a:pt x="829435" y="980401"/>
                </a:lnTo>
                <a:lnTo>
                  <a:pt x="841164" y="1027637"/>
                </a:lnTo>
                <a:lnTo>
                  <a:pt x="852530" y="1075984"/>
                </a:lnTo>
                <a:lnTo>
                  <a:pt x="863535" y="1125442"/>
                </a:lnTo>
                <a:lnTo>
                  <a:pt x="874179" y="1176010"/>
                </a:lnTo>
                <a:lnTo>
                  <a:pt x="884462" y="1227690"/>
                </a:lnTo>
                <a:lnTo>
                  <a:pt x="894387" y="1280481"/>
                </a:lnTo>
                <a:lnTo>
                  <a:pt x="903953" y="1334382"/>
                </a:lnTo>
                <a:lnTo>
                  <a:pt x="913161" y="1389395"/>
                </a:lnTo>
                <a:lnTo>
                  <a:pt x="922012" y="1445518"/>
                </a:lnTo>
                <a:lnTo>
                  <a:pt x="930506" y="1502753"/>
                </a:lnTo>
                <a:lnTo>
                  <a:pt x="938645" y="1561098"/>
                </a:lnTo>
                <a:lnTo>
                  <a:pt x="946429" y="1620554"/>
                </a:lnTo>
                <a:lnTo>
                  <a:pt x="953858" y="1681121"/>
                </a:lnTo>
                <a:lnTo>
                  <a:pt x="960935" y="1742798"/>
                </a:lnTo>
                <a:lnTo>
                  <a:pt x="967658" y="1805587"/>
                </a:lnTo>
                <a:lnTo>
                  <a:pt x="974030" y="1869486"/>
                </a:lnTo>
                <a:lnTo>
                  <a:pt x="980050" y="1934496"/>
                </a:lnTo>
                <a:lnTo>
                  <a:pt x="985719" y="2000616"/>
                </a:lnTo>
                <a:lnTo>
                  <a:pt x="991039" y="2067847"/>
                </a:lnTo>
                <a:lnTo>
                  <a:pt x="996010" y="2136189"/>
                </a:lnTo>
                <a:lnTo>
                  <a:pt x="1000633" y="2205642"/>
                </a:lnTo>
                <a:lnTo>
                  <a:pt x="1004907" y="2276205"/>
                </a:lnTo>
                <a:lnTo>
                  <a:pt x="1008835" y="2347879"/>
                </a:lnTo>
                <a:lnTo>
                  <a:pt x="1012417" y="2420664"/>
                </a:lnTo>
                <a:lnTo>
                  <a:pt x="1015654" y="2494559"/>
                </a:lnTo>
                <a:lnTo>
                  <a:pt x="1018546" y="2569565"/>
                </a:lnTo>
                <a:lnTo>
                  <a:pt x="1021093" y="2645681"/>
                </a:lnTo>
                <a:lnTo>
                  <a:pt x="1023298" y="2722908"/>
                </a:lnTo>
                <a:lnTo>
                  <a:pt x="1025160" y="2801245"/>
                </a:lnTo>
                <a:lnTo>
                  <a:pt x="1026681" y="2880693"/>
                </a:lnTo>
                <a:lnTo>
                  <a:pt x="1027860" y="2961251"/>
                </a:lnTo>
                <a:lnTo>
                  <a:pt x="102870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2286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2707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130135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101459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152400" y="1066800"/>
            <a:ext cx="8763000" cy="5370262"/>
          </a:xfrm>
          <a:prstGeom prst="rect">
            <a:avLst/>
          </a:prstGeom>
        </p:spPr>
        <p:txBody>
          <a:bodyPr vert="horz" wrap="square" lIns="0" tIns="3512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77161" marR="4607">
              <a:lnSpc>
                <a:spcPts val="3391"/>
              </a:lnSpc>
              <a:spcBef>
                <a:spcPts val="277"/>
              </a:spcBef>
            </a:pPr>
            <a:r>
              <a:rPr lang="tr-TR" b="0" spc="286" dirty="0"/>
              <a:t>A </a:t>
            </a:r>
            <a:r>
              <a:rPr lang="tr-TR" b="0" spc="286" dirty="0" err="1">
                <a:solidFill>
                  <a:srgbClr val="0000FF"/>
                </a:solidFill>
                <a:latin typeface="Malgun Gothic"/>
                <a:cs typeface="Malgun Gothic"/>
              </a:rPr>
              <a:t>parse</a:t>
            </a:r>
            <a:r>
              <a:rPr lang="tr-TR" b="0" spc="286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lang="tr-TR" b="0" spc="277" dirty="0" err="1">
                <a:solidFill>
                  <a:srgbClr val="0000FF"/>
                </a:solidFill>
                <a:latin typeface="Malgun Gothic"/>
                <a:cs typeface="Malgun Gothic"/>
              </a:rPr>
              <a:t>tree</a:t>
            </a:r>
            <a:r>
              <a:rPr lang="tr-TR" b="0" spc="277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lang="tr-TR" b="0" spc="177" dirty="0"/>
              <a:t>is </a:t>
            </a:r>
            <a:r>
              <a:rPr lang="tr-TR" b="0" spc="313" dirty="0"/>
              <a:t>a </a:t>
            </a:r>
            <a:r>
              <a:rPr lang="tr-TR" b="0" spc="240" dirty="0" err="1"/>
              <a:t>tree</a:t>
            </a:r>
            <a:r>
              <a:rPr lang="tr-TR" b="0" spc="240" dirty="0"/>
              <a:t> </a:t>
            </a:r>
            <a:r>
              <a:rPr lang="tr-TR" b="0" spc="263" dirty="0" err="1"/>
              <a:t>encoding</a:t>
            </a:r>
            <a:r>
              <a:rPr lang="tr-TR" b="0" spc="263" dirty="0"/>
              <a:t> </a:t>
            </a:r>
            <a:r>
              <a:rPr lang="tr-TR" b="0" spc="245" dirty="0" err="1"/>
              <a:t>the</a:t>
            </a:r>
            <a:r>
              <a:rPr lang="tr-TR" b="0" spc="-213" dirty="0"/>
              <a:t> </a:t>
            </a:r>
            <a:r>
              <a:rPr lang="tr-TR" b="0" spc="236" dirty="0" err="1"/>
              <a:t>steps</a:t>
            </a:r>
            <a:r>
              <a:rPr lang="tr-TR" b="0" spc="236" dirty="0"/>
              <a:t>  </a:t>
            </a:r>
            <a:r>
              <a:rPr lang="tr-TR" b="0" spc="177" dirty="0"/>
              <a:t>in </a:t>
            </a:r>
            <a:r>
              <a:rPr lang="tr-TR" b="0" spc="313" dirty="0"/>
              <a:t>a</a:t>
            </a:r>
            <a:r>
              <a:rPr lang="tr-TR" b="0" spc="376" dirty="0"/>
              <a:t> </a:t>
            </a:r>
            <a:r>
              <a:rPr lang="tr-TR" b="0" spc="218" dirty="0" err="1"/>
              <a:t>derivation</a:t>
            </a:r>
            <a:r>
              <a:rPr lang="tr-TR" b="0" spc="218" dirty="0"/>
              <a:t>.</a:t>
            </a:r>
          </a:p>
          <a:p>
            <a:pPr marL="377161" marR="719773">
              <a:lnSpc>
                <a:spcPts val="3391"/>
              </a:lnSpc>
              <a:spcBef>
                <a:spcPts val="1270"/>
              </a:spcBef>
            </a:pPr>
            <a:r>
              <a:rPr lang="tr-TR" b="0" spc="222" dirty="0" err="1"/>
              <a:t>Internal</a:t>
            </a:r>
            <a:r>
              <a:rPr lang="tr-TR" b="0" spc="222" dirty="0"/>
              <a:t> </a:t>
            </a:r>
            <a:r>
              <a:rPr lang="tr-TR" b="0" spc="249" dirty="0" err="1"/>
              <a:t>nodes</a:t>
            </a:r>
            <a:r>
              <a:rPr lang="tr-TR" b="0" spc="249" dirty="0"/>
              <a:t> </a:t>
            </a:r>
            <a:r>
              <a:rPr lang="tr-TR" b="0" spc="240" dirty="0" err="1"/>
              <a:t>represent</a:t>
            </a:r>
            <a:r>
              <a:rPr lang="tr-TR" b="0" spc="240" dirty="0"/>
              <a:t> </a:t>
            </a:r>
            <a:r>
              <a:rPr lang="tr-TR" b="0" spc="222" dirty="0" err="1"/>
              <a:t>nonterminal</a:t>
            </a:r>
            <a:r>
              <a:rPr lang="tr-TR" b="0" spc="222" dirty="0"/>
              <a:t>  </a:t>
            </a:r>
            <a:r>
              <a:rPr lang="tr-TR" b="0" spc="227" dirty="0" err="1"/>
              <a:t>symbols</a:t>
            </a:r>
            <a:r>
              <a:rPr lang="tr-TR" b="0" spc="227" dirty="0"/>
              <a:t> </a:t>
            </a:r>
            <a:r>
              <a:rPr lang="tr-TR" b="0" spc="263" dirty="0" err="1"/>
              <a:t>used</a:t>
            </a:r>
            <a:r>
              <a:rPr lang="tr-TR" b="0" spc="263" dirty="0"/>
              <a:t> </a:t>
            </a:r>
            <a:r>
              <a:rPr lang="tr-TR" b="0" spc="177" dirty="0"/>
              <a:t>in </a:t>
            </a:r>
            <a:r>
              <a:rPr lang="tr-TR" b="0" spc="249" dirty="0" err="1"/>
              <a:t>the</a:t>
            </a:r>
            <a:r>
              <a:rPr lang="tr-TR" b="0" spc="449" dirty="0"/>
              <a:t> </a:t>
            </a:r>
            <a:r>
              <a:rPr lang="tr-TR" b="0" spc="230" dirty="0" err="1"/>
              <a:t>production</a:t>
            </a:r>
            <a:r>
              <a:rPr lang="tr-TR" b="0" spc="230" dirty="0"/>
              <a:t>.</a:t>
            </a:r>
          </a:p>
          <a:p>
            <a:pPr marL="377161" marR="465837">
              <a:lnSpc>
                <a:spcPts val="3391"/>
              </a:lnSpc>
              <a:spcBef>
                <a:spcPts val="1270"/>
              </a:spcBef>
            </a:pPr>
            <a:r>
              <a:rPr lang="tr-TR" b="0" spc="222" dirty="0" err="1"/>
              <a:t>Inorder</a:t>
            </a:r>
            <a:r>
              <a:rPr lang="tr-TR" b="0" spc="222" dirty="0"/>
              <a:t> </a:t>
            </a:r>
            <a:r>
              <a:rPr lang="tr-TR" b="0" spc="227" dirty="0" err="1"/>
              <a:t>walk</a:t>
            </a:r>
            <a:r>
              <a:rPr lang="tr-TR" b="0" spc="227" dirty="0"/>
              <a:t> </a:t>
            </a:r>
            <a:r>
              <a:rPr lang="tr-TR" b="0" spc="195" dirty="0"/>
              <a:t>of </a:t>
            </a:r>
            <a:r>
              <a:rPr lang="tr-TR" b="0" spc="245" dirty="0" err="1"/>
              <a:t>the</a:t>
            </a:r>
            <a:r>
              <a:rPr lang="tr-TR" b="0" spc="245" dirty="0"/>
              <a:t> </a:t>
            </a:r>
            <a:r>
              <a:rPr lang="tr-TR" b="0" spc="240" dirty="0" err="1"/>
              <a:t>leaves</a:t>
            </a:r>
            <a:r>
              <a:rPr lang="tr-TR" b="0" spc="240" dirty="0"/>
              <a:t> </a:t>
            </a:r>
            <a:r>
              <a:rPr lang="tr-TR" b="0" spc="236" dirty="0" err="1"/>
              <a:t>contains</a:t>
            </a:r>
            <a:r>
              <a:rPr lang="tr-TR" b="0" spc="236" dirty="0"/>
              <a:t> </a:t>
            </a:r>
            <a:r>
              <a:rPr lang="tr-TR" b="0" spc="245" dirty="0" err="1"/>
              <a:t>the</a:t>
            </a:r>
            <a:r>
              <a:rPr lang="tr-TR" b="0" spc="245" dirty="0"/>
              <a:t>  </a:t>
            </a:r>
            <a:r>
              <a:rPr lang="tr-TR" b="0" spc="277" dirty="0" err="1"/>
              <a:t>generated</a:t>
            </a:r>
            <a:r>
              <a:rPr lang="tr-TR" b="0" spc="272" dirty="0"/>
              <a:t> </a:t>
            </a:r>
            <a:r>
              <a:rPr lang="tr-TR" b="0" spc="245" dirty="0" err="1"/>
              <a:t>string</a:t>
            </a:r>
            <a:r>
              <a:rPr lang="tr-TR" b="0" spc="245" dirty="0"/>
              <a:t>.</a:t>
            </a:r>
          </a:p>
          <a:p>
            <a:pPr marL="377161" marR="107678">
              <a:lnSpc>
                <a:spcPts val="3381"/>
              </a:lnSpc>
              <a:spcBef>
                <a:spcPts val="1288"/>
              </a:spcBef>
            </a:pPr>
            <a:r>
              <a:rPr lang="tr-TR" b="0" spc="290" dirty="0" err="1"/>
              <a:t>Encodes</a:t>
            </a:r>
            <a:r>
              <a:rPr lang="tr-TR" b="0" spc="290" dirty="0"/>
              <a:t> </a:t>
            </a:r>
            <a:r>
              <a:rPr lang="tr-TR" b="0" spc="245" dirty="0" err="1"/>
              <a:t>what</a:t>
            </a:r>
            <a:r>
              <a:rPr lang="tr-TR" b="0" spc="245" dirty="0"/>
              <a:t> </a:t>
            </a:r>
            <a:r>
              <a:rPr lang="tr-TR" b="0" spc="222" dirty="0" err="1"/>
              <a:t>productions</a:t>
            </a:r>
            <a:r>
              <a:rPr lang="tr-TR" b="0" spc="222" dirty="0"/>
              <a:t> </a:t>
            </a:r>
            <a:r>
              <a:rPr lang="tr-TR" b="0" spc="263" dirty="0" err="1"/>
              <a:t>are</a:t>
            </a:r>
            <a:r>
              <a:rPr lang="tr-TR" b="0" spc="263" dirty="0"/>
              <a:t> </a:t>
            </a:r>
            <a:r>
              <a:rPr lang="tr-TR" b="0" spc="272" dirty="0" err="1"/>
              <a:t>used</a:t>
            </a:r>
            <a:r>
              <a:rPr lang="tr-TR" b="0" spc="272" dirty="0"/>
              <a:t>, </a:t>
            </a:r>
            <a:r>
              <a:rPr lang="tr-TR" b="0" spc="208" dirty="0"/>
              <a:t>not  </a:t>
            </a:r>
            <a:r>
              <a:rPr lang="tr-TR" b="0" spc="249" dirty="0" err="1"/>
              <a:t>the</a:t>
            </a:r>
            <a:r>
              <a:rPr lang="tr-TR" b="0" spc="249" dirty="0"/>
              <a:t> </a:t>
            </a:r>
            <a:r>
              <a:rPr lang="tr-TR" b="0" spc="222" dirty="0" err="1"/>
              <a:t>order</a:t>
            </a:r>
            <a:r>
              <a:rPr lang="tr-TR" b="0" spc="222" dirty="0"/>
              <a:t> </a:t>
            </a:r>
            <a:r>
              <a:rPr lang="tr-TR" b="0" spc="177" dirty="0"/>
              <a:t>in </a:t>
            </a:r>
            <a:r>
              <a:rPr lang="tr-TR" b="0" spc="245" dirty="0" err="1"/>
              <a:t>which</a:t>
            </a:r>
            <a:r>
              <a:rPr lang="tr-TR" b="0" spc="245" dirty="0"/>
              <a:t> </a:t>
            </a:r>
            <a:r>
              <a:rPr lang="tr-TR" b="0" spc="236" dirty="0" err="1"/>
              <a:t>those</a:t>
            </a:r>
            <a:r>
              <a:rPr lang="tr-TR" b="0" spc="236" dirty="0"/>
              <a:t> </a:t>
            </a:r>
            <a:r>
              <a:rPr lang="tr-TR" b="0" spc="222" dirty="0" err="1"/>
              <a:t>productions</a:t>
            </a:r>
            <a:r>
              <a:rPr lang="tr-TR" b="0" spc="222" dirty="0"/>
              <a:t> </a:t>
            </a:r>
            <a:r>
              <a:rPr lang="tr-TR" b="0" spc="263" dirty="0" err="1"/>
              <a:t>are</a:t>
            </a:r>
            <a:r>
              <a:rPr lang="tr-TR" b="0" spc="263" dirty="0"/>
              <a:t>  </a:t>
            </a:r>
            <a:r>
              <a:rPr lang="tr-TR" b="0" spc="236" dirty="0" err="1"/>
              <a:t>applied</a:t>
            </a:r>
            <a:r>
              <a:rPr lang="tr-TR" b="0" spc="236" dirty="0"/>
              <a:t>.</a:t>
            </a:r>
          </a:p>
          <a:p>
            <a:pPr marL="377161" marR="4607">
              <a:lnSpc>
                <a:spcPts val="3391"/>
              </a:lnSpc>
              <a:spcBef>
                <a:spcPts val="277"/>
              </a:spcBef>
            </a:pPr>
            <a:endParaRPr b="0" spc="236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58" dirty="0"/>
              <a:t>The </a:t>
            </a:r>
            <a:r>
              <a:rPr spc="413" dirty="0"/>
              <a:t>Goal </a:t>
            </a:r>
            <a:r>
              <a:rPr spc="272" dirty="0"/>
              <a:t>of</a:t>
            </a:r>
            <a:r>
              <a:rPr spc="322" dirty="0"/>
              <a:t> </a:t>
            </a:r>
            <a:r>
              <a:rPr spc="331" dirty="0"/>
              <a:t>Parsing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0B40902E-1B84-5747-904B-7F13CAA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3150304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0257"/>
            <a:ext cx="7769521" cy="2822152"/>
          </a:xfrm>
          <a:prstGeom prst="rect">
            <a:avLst/>
          </a:prstGeom>
        </p:spPr>
        <p:txBody>
          <a:bodyPr vert="horz" wrap="square" lIns="0" tIns="21305" rIns="0" bIns="0" rtlCol="0">
            <a:spAutoFit/>
          </a:bodyPr>
          <a:lstStyle/>
          <a:p>
            <a:pPr marL="11516" marR="982921">
              <a:lnSpc>
                <a:spcPct val="97700"/>
              </a:lnSpc>
              <a:spcBef>
                <a:spcPts val="168"/>
              </a:spcBef>
              <a:tabLst>
                <a:tab pos="4529960" algn="l"/>
              </a:tabLst>
            </a:pP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Goal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2902" spc="30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syntax</a:t>
            </a:r>
            <a:r>
              <a:rPr sz="2902" spc="30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analysis:	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Recover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the  </a:t>
            </a:r>
            <a:r>
              <a:rPr sz="2902" b="1" spc="308" dirty="0">
                <a:solidFill>
                  <a:srgbClr val="0000FF"/>
                </a:solidFill>
                <a:latin typeface="Malgun Gothic"/>
                <a:cs typeface="Malgun Gothic"/>
              </a:rPr>
              <a:t>structure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described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by </a:t>
            </a:r>
            <a:r>
              <a:rPr sz="2902" spc="313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series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of 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tokens.</a:t>
            </a:r>
            <a:endParaRPr sz="2902">
              <a:latin typeface="Cambria"/>
              <a:cs typeface="Cambria"/>
            </a:endParaRPr>
          </a:p>
          <a:p>
            <a:pPr marL="11516" marR="4607">
              <a:lnSpc>
                <a:spcPts val="3381"/>
              </a:lnSpc>
              <a:spcBef>
                <a:spcPts val="1387"/>
              </a:spcBef>
            </a:pP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If </a:t>
            </a:r>
            <a:r>
              <a:rPr sz="2902" spc="299" dirty="0">
                <a:solidFill>
                  <a:srgbClr val="3B3B3B"/>
                </a:solidFill>
                <a:latin typeface="Cambria"/>
                <a:cs typeface="Cambria"/>
              </a:rPr>
              <a:t>language </a:t>
            </a:r>
            <a:r>
              <a:rPr sz="2902" spc="177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described </a:t>
            </a:r>
            <a:r>
              <a:rPr sz="2902" spc="272" dirty="0">
                <a:solidFill>
                  <a:srgbClr val="3B3B3B"/>
                </a:solidFill>
                <a:latin typeface="Cambria"/>
                <a:cs typeface="Cambria"/>
              </a:rPr>
              <a:t>as </a:t>
            </a:r>
            <a:r>
              <a:rPr sz="2902" spc="313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902" spc="444" dirty="0">
                <a:solidFill>
                  <a:srgbClr val="3B3B3B"/>
                </a:solidFill>
                <a:latin typeface="Cambria"/>
                <a:cs typeface="Cambria"/>
              </a:rPr>
              <a:t>CFG,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goal </a:t>
            </a:r>
            <a:r>
              <a:rPr sz="2902" spc="177" dirty="0">
                <a:solidFill>
                  <a:srgbClr val="3B3B3B"/>
                </a:solidFill>
                <a:latin typeface="Cambria"/>
                <a:cs typeface="Cambria"/>
              </a:rPr>
              <a:t>is 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to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recover </a:t>
            </a:r>
            <a:r>
              <a:rPr sz="2902" spc="313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parse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tree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08" dirty="0">
                <a:solidFill>
                  <a:srgbClr val="3B3B3B"/>
                </a:solidFill>
                <a:latin typeface="Cambria"/>
                <a:cs typeface="Cambria"/>
              </a:rPr>
              <a:t>input 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string.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129" y="4591001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573" y="5482369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240" y="4481596"/>
            <a:ext cx="7310593" cy="1327869"/>
          </a:xfrm>
          <a:prstGeom prst="rect">
            <a:avLst/>
          </a:prstGeom>
        </p:spPr>
        <p:txBody>
          <a:bodyPr vert="horz" wrap="square" lIns="0" tIns="34549" rIns="0" bIns="0" rtlCol="0">
            <a:spAutoFit/>
          </a:bodyPr>
          <a:lstStyle/>
          <a:p>
            <a:pPr marL="403073" marR="35125">
              <a:lnSpc>
                <a:spcPts val="2947"/>
              </a:lnSpc>
              <a:spcBef>
                <a:spcPts val="272"/>
              </a:spcBef>
            </a:pPr>
            <a:r>
              <a:rPr sz="2539" spc="227" dirty="0">
                <a:solidFill>
                  <a:srgbClr val="3B3B3B"/>
                </a:solidFill>
                <a:latin typeface="Cambria"/>
                <a:cs typeface="Cambria"/>
              </a:rPr>
              <a:t>Usually we </a:t>
            </a:r>
            <a:r>
              <a:rPr sz="2539" spc="190" dirty="0">
                <a:solidFill>
                  <a:srgbClr val="3B3B3B"/>
                </a:solidFill>
                <a:latin typeface="Cambria"/>
                <a:cs typeface="Cambria"/>
              </a:rPr>
              <a:t>do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some </a:t>
            </a:r>
            <a:r>
              <a:rPr sz="2539" spc="181" dirty="0">
                <a:solidFill>
                  <a:srgbClr val="3B3B3B"/>
                </a:solidFill>
                <a:latin typeface="Cambria"/>
                <a:cs typeface="Cambria"/>
              </a:rPr>
              <a:t>simplifications </a:t>
            </a:r>
            <a:r>
              <a:rPr sz="2539" spc="199" dirty="0">
                <a:solidFill>
                  <a:srgbClr val="3B3B3B"/>
                </a:solidFill>
                <a:latin typeface="Cambria"/>
                <a:cs typeface="Cambria"/>
              </a:rPr>
              <a:t>on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the  </a:t>
            </a:r>
            <a:r>
              <a:rPr sz="2539" spc="204" dirty="0">
                <a:solidFill>
                  <a:srgbClr val="3B3B3B"/>
                </a:solidFill>
                <a:latin typeface="Cambria"/>
                <a:cs typeface="Cambria"/>
              </a:rPr>
              <a:t>tree;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more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on </a:t>
            </a:r>
            <a:r>
              <a:rPr sz="2539" spc="204" dirty="0">
                <a:solidFill>
                  <a:srgbClr val="3B3B3B"/>
                </a:solidFill>
                <a:latin typeface="Cambria"/>
                <a:cs typeface="Cambria"/>
              </a:rPr>
              <a:t>that</a:t>
            </a:r>
            <a:r>
              <a:rPr sz="2539" spc="3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later.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833"/>
              </a:spcBef>
            </a:pPr>
            <a:r>
              <a:rPr sz="2902" spc="145" dirty="0">
                <a:solidFill>
                  <a:srgbClr val="3B3B3B"/>
                </a:solidFill>
                <a:latin typeface="Cambria"/>
                <a:cs typeface="Cambria"/>
              </a:rPr>
              <a:t>We'll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discuss </a:t>
            </a: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how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to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do </a:t>
            </a:r>
            <a:r>
              <a:rPr sz="2902" spc="199" dirty="0">
                <a:solidFill>
                  <a:srgbClr val="3B3B3B"/>
                </a:solidFill>
                <a:latin typeface="Cambria"/>
                <a:cs typeface="Cambria"/>
              </a:rPr>
              <a:t>this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next</a:t>
            </a:r>
            <a:r>
              <a:rPr sz="2902" spc="703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77" dirty="0">
                <a:solidFill>
                  <a:srgbClr val="3B3B3B"/>
                </a:solidFill>
                <a:latin typeface="Cambria"/>
                <a:cs typeface="Cambria"/>
              </a:rPr>
              <a:t>week.</a:t>
            </a:r>
            <a:endParaRPr sz="2902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11532" y="5803555"/>
            <a:ext cx="137735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do[for]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9111" y="5803555"/>
            <a:ext cx="217084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=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6030" y="5803555"/>
            <a:ext cx="60345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new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9836" y="5803555"/>
            <a:ext cx="409983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0;</a:t>
            </a:r>
            <a:endParaRPr sz="2539">
              <a:latin typeface="Courier New"/>
              <a:cs typeface="Courier New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43768" y="4977952"/>
          <a:ext cx="6633424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Exercise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Simple example for PLs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b="0" dirty="0">
              <a:latin typeface="Arial" charset="0"/>
              <a:ea typeface="MS PGothic" charset="0"/>
            </a:endParaRPr>
          </a:p>
          <a:p>
            <a:pPr eaLnBrk="1" hangingPunct="1">
              <a:buFontTx/>
              <a:buNone/>
            </a:pPr>
            <a:endParaRPr lang="en-US" sz="2400" dirty="0">
              <a:latin typeface="Bookman Old Style" charset="0"/>
              <a:ea typeface="MS PGothic" charset="0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Bookman Old Style" charset="0"/>
                <a:ea typeface="MS PGothic" charset="0"/>
              </a:rPr>
              <a:t>&lt;expr&gt; ::= &lt;expr&gt; &lt;operator&gt; &lt;expr&gt; |&lt;var&gt;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Bookman Old Style" charset="0"/>
                <a:ea typeface="MS PGothic" charset="0"/>
              </a:rPr>
              <a:t>&lt; operator &gt; ::= + | - | * | /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Bookman Old Style" charset="0"/>
                <a:ea typeface="MS PGothic" charset="0"/>
              </a:rPr>
              <a:t>&lt;var&gt; ::= a | b | c | …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Bookman Old Style" charset="0"/>
                <a:ea typeface="MS PGothic" charset="0"/>
              </a:rPr>
              <a:t>&lt;var&gt; ::= &lt;signed number&gt;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Bookman Old Style" charset="0"/>
                <a:ea typeface="MS PGothic" charset="0"/>
              </a:rPr>
              <a:t>&lt;signed number&gt; ::=  + &lt;number&gt; | - &lt;number&gt;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Bookman Old Style" charset="0"/>
                <a:ea typeface="MS PGothic" charset="0"/>
              </a:rPr>
              <a:t>&lt;number&gt; ::=  &lt;number&gt; &lt;digit&gt; | &lt;digit&gt;</a:t>
            </a:r>
          </a:p>
          <a:p>
            <a:pPr eaLnBrk="1" hangingPunct="1">
              <a:buFontTx/>
              <a:buNone/>
            </a:pPr>
            <a:endParaRPr lang="en-US" sz="2400" dirty="0">
              <a:latin typeface="Bookman Old Style" charset="0"/>
              <a:ea typeface="MS PGothic" charset="0"/>
            </a:endParaRPr>
          </a:p>
          <a:p>
            <a:pPr eaLnBrk="1" hangingPunct="1">
              <a:buFontTx/>
              <a:buNone/>
            </a:pPr>
            <a:endParaRPr lang="en-US" sz="2400" dirty="0">
              <a:latin typeface="Bookman Old Style" charset="0"/>
              <a:ea typeface="MS PGothic" charset="0"/>
            </a:endParaRPr>
          </a:p>
        </p:txBody>
      </p:sp>
      <p:sp>
        <p:nvSpPr>
          <p:cNvPr id="7065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629DB84-4073-8748-A3AC-B18A030BB6FE}" type="slidenum">
              <a:rPr lang="tr-TR" sz="1400">
                <a:cs typeface="Arial" charset="0"/>
              </a:rPr>
              <a:pPr/>
              <a:t>110</a:t>
            </a:fld>
            <a:endParaRPr lang="tr-TR" sz="14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0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3"/>
          <p:cNvSpPr txBox="1">
            <a:spLocks noGrp="1"/>
          </p:cNvSpPr>
          <p:nvPr/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>
                <a:cs typeface="Arial" charset="0"/>
              </a:rPr>
              <a:t>Copyright © 2009 Addison-Wesley. All rights reserved.</a:t>
            </a:r>
          </a:p>
        </p:txBody>
      </p:sp>
      <p:sp>
        <p:nvSpPr>
          <p:cNvPr id="86018" name="Slide Number Placeholder 4"/>
          <p:cNvSpPr txBox="1">
            <a:spLocks noGrp="1"/>
          </p:cNvSpPr>
          <p:nvPr/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000">
                <a:cs typeface="Arial" charset="0"/>
              </a:rPr>
              <a:t>1-</a:t>
            </a:r>
            <a:fld id="{A3077748-DBAF-2D42-8352-597CF95AFB6A}" type="slidenum">
              <a:rPr lang="en-US" sz="1000">
                <a:cs typeface="Arial" charset="0"/>
              </a:rPr>
              <a:pPr algn="r"/>
              <a:t>111</a:t>
            </a:fld>
            <a:endParaRPr lang="en-US" sz="1000">
              <a:cs typeface="Arial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1534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sz="3600" dirty="0">
                <a:ea typeface="+mj-ea"/>
              </a:rPr>
              <a:t>Ambiguity</a:t>
            </a:r>
            <a:r>
              <a:rPr lang="tr-TR" sz="3600" dirty="0">
                <a:ea typeface="+mj-ea"/>
              </a:rPr>
              <a:t> (</a:t>
            </a:r>
            <a:r>
              <a:rPr lang="tr-TR" sz="3200" dirty="0">
                <a:ea typeface="+mj-ea"/>
              </a:rPr>
              <a:t>Belirsizlik)</a:t>
            </a:r>
            <a:r>
              <a:rPr lang="en-US" sz="3600" dirty="0">
                <a:ea typeface="+mj-ea"/>
              </a:rPr>
              <a:t> in Grammars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0225" y="1308100"/>
            <a:ext cx="7777163" cy="3478213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>
                <a:ea typeface="+mn-ea"/>
              </a:rPr>
              <a:t>A grammar is </a:t>
            </a:r>
            <a:r>
              <a:rPr lang="en-US" i="1" dirty="0">
                <a:solidFill>
                  <a:srgbClr val="FF0000"/>
                </a:solidFill>
                <a:ea typeface="+mn-ea"/>
              </a:rPr>
              <a:t>ambiguous</a:t>
            </a:r>
            <a:r>
              <a:rPr lang="en-US" b="0" dirty="0">
                <a:ea typeface="+mn-ea"/>
              </a:rPr>
              <a:t> if and only if it generates a sentential form that has two or more distinct parse trees</a:t>
            </a:r>
          </a:p>
        </p:txBody>
      </p:sp>
      <p:sp>
        <p:nvSpPr>
          <p:cNvPr id="860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D7D1825-573C-1847-89C6-B134C1737349}" type="slidenum">
              <a:rPr lang="tr-TR" sz="1400">
                <a:cs typeface="Arial" charset="0"/>
              </a:rPr>
              <a:pPr/>
              <a:t>111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9911" y="1453942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354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4831" y="2490416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354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8027" y="4563363"/>
          <a:ext cx="3109420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334368" y="4415953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6253" y="4415953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71794" y="3526889"/>
          <a:ext cx="1865650" cy="895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7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97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097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0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578137" y="4415953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5773" y="2905005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6253" y="3379479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2930" y="2905005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80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3889" y="3388693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05773" y="2905005"/>
            <a:ext cx="521692" cy="522843"/>
          </a:xfrm>
          <a:custGeom>
            <a:avLst/>
            <a:gdLst/>
            <a:ahLst/>
            <a:cxnLst/>
            <a:rect l="l" t="t" r="r" b="b"/>
            <a:pathLst>
              <a:path w="575310" h="576579">
                <a:moveTo>
                  <a:pt x="0" y="0"/>
                </a:moveTo>
                <a:lnTo>
                  <a:pt x="57531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88308" y="3388693"/>
            <a:ext cx="139348" cy="138196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76200" y="0"/>
                </a:moveTo>
                <a:lnTo>
                  <a:pt x="0" y="76200"/>
                </a:lnTo>
                <a:lnTo>
                  <a:pt x="15367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62005" y="1868532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2484" y="234300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39161" y="1868532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80" h="576580">
                <a:moveTo>
                  <a:pt x="576580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0121" y="2352219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2005" y="1868531"/>
            <a:ext cx="1118240" cy="559696"/>
          </a:xfrm>
          <a:custGeom>
            <a:avLst/>
            <a:gdLst/>
            <a:ahLst/>
            <a:cxnLst/>
            <a:rect l="l" t="t" r="r" b="b"/>
            <a:pathLst>
              <a:path w="1233170" h="617219">
                <a:moveTo>
                  <a:pt x="0" y="0"/>
                </a:moveTo>
                <a:lnTo>
                  <a:pt x="1233170" y="6172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2605" y="2381010"/>
            <a:ext cx="153168" cy="109406"/>
          </a:xfrm>
          <a:custGeom>
            <a:avLst/>
            <a:gdLst/>
            <a:ahLst/>
            <a:cxnLst/>
            <a:rect l="l" t="t" r="r" b="b"/>
            <a:pathLst>
              <a:path w="168910" h="120650">
                <a:moveTo>
                  <a:pt x="48260" y="0"/>
                </a:moveTo>
                <a:lnTo>
                  <a:pt x="0" y="96520"/>
                </a:lnTo>
                <a:lnTo>
                  <a:pt x="168910" y="120650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0600" y="4415953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8028" y="2490416"/>
          <a:ext cx="1243767" cy="1933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5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3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0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8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1712484" y="4415953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48020" y="1453942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3099" y="2490416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58962" y="1868532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09442" y="234300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0722" y="1868531"/>
            <a:ext cx="1118240" cy="559696"/>
          </a:xfrm>
          <a:custGeom>
            <a:avLst/>
            <a:gdLst/>
            <a:ahLst/>
            <a:cxnLst/>
            <a:rect l="l" t="t" r="r" b="b"/>
            <a:pathLst>
              <a:path w="1233170" h="617219">
                <a:moveTo>
                  <a:pt x="1233170" y="0"/>
                </a:moveTo>
                <a:lnTo>
                  <a:pt x="0" y="6172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15194" y="2381010"/>
            <a:ext cx="153168" cy="109406"/>
          </a:xfrm>
          <a:custGeom>
            <a:avLst/>
            <a:gdLst/>
            <a:ahLst/>
            <a:cxnLst/>
            <a:rect l="l" t="t" r="r" b="b"/>
            <a:pathLst>
              <a:path w="168909" h="120650">
                <a:moveTo>
                  <a:pt x="120650" y="0"/>
                </a:moveTo>
                <a:lnTo>
                  <a:pt x="0" y="120650"/>
                </a:lnTo>
                <a:lnTo>
                  <a:pt x="168909" y="96520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58962" y="1868532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0" y="0"/>
                </a:moveTo>
                <a:lnTo>
                  <a:pt x="576579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42650" y="2352219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43790" y="4415953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65674" y="4415953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181215" y="3526889"/>
          <a:ext cx="1865652" cy="895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6687558" y="4415953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14042" y="2905005"/>
            <a:ext cx="1152" cy="481384"/>
          </a:xfrm>
          <a:custGeom>
            <a:avLst/>
            <a:gdLst/>
            <a:ahLst/>
            <a:cxnLst/>
            <a:rect l="l" t="t" r="r" b="b"/>
            <a:pathLst>
              <a:path w="1270" h="530860">
                <a:moveTo>
                  <a:pt x="127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65674" y="3379479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91199" y="2905005"/>
            <a:ext cx="523995" cy="522843"/>
          </a:xfrm>
          <a:custGeom>
            <a:avLst/>
            <a:gdLst/>
            <a:ahLst/>
            <a:cxnLst/>
            <a:rect l="l" t="t" r="r" b="b"/>
            <a:pathLst>
              <a:path w="577850" h="576579">
                <a:moveTo>
                  <a:pt x="577850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92158" y="3388693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15194" y="2905005"/>
            <a:ext cx="521692" cy="522843"/>
          </a:xfrm>
          <a:custGeom>
            <a:avLst/>
            <a:gdLst/>
            <a:ahLst/>
            <a:cxnLst/>
            <a:rect l="l" t="t" r="r" b="b"/>
            <a:pathLst>
              <a:path w="575309" h="576579">
                <a:moveTo>
                  <a:pt x="0" y="0"/>
                </a:moveTo>
                <a:lnTo>
                  <a:pt x="575309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97730" y="3388693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181215" y="4563363"/>
          <a:ext cx="3109420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7309442" y="4415953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7046869" y="2490416"/>
          <a:ext cx="1244918" cy="1932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5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0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7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7931326" y="4415953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0614" y="49205"/>
            <a:ext cx="4804631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94" dirty="0"/>
              <a:t>A </a:t>
            </a:r>
            <a:r>
              <a:rPr spc="363" dirty="0"/>
              <a:t>Serious</a:t>
            </a:r>
            <a:r>
              <a:rPr spc="322" dirty="0"/>
              <a:t> </a:t>
            </a:r>
            <a:r>
              <a:rPr spc="336" dirty="0"/>
              <a:t>Problem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62768" y="4961829"/>
            <a:ext cx="2842241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176" b="1" spc="-5" dirty="0">
                <a:solidFill>
                  <a:srgbClr val="3B3B3B"/>
                </a:solidFill>
                <a:latin typeface="Courier New"/>
                <a:cs typeface="Courier New"/>
              </a:rPr>
              <a:t>int </a:t>
            </a:r>
            <a:r>
              <a:rPr sz="2176" b="1" dirty="0">
                <a:solidFill>
                  <a:srgbClr val="3B3B3B"/>
                </a:solidFill>
                <a:latin typeface="Courier New"/>
                <a:cs typeface="Courier New"/>
              </a:rPr>
              <a:t>* </a:t>
            </a:r>
            <a:r>
              <a:rPr sz="2176" b="1" spc="-5" dirty="0">
                <a:solidFill>
                  <a:srgbClr val="3B3B3B"/>
                </a:solidFill>
                <a:latin typeface="Courier New"/>
                <a:cs typeface="Courier New"/>
              </a:rPr>
              <a:t>(int </a:t>
            </a:r>
            <a:r>
              <a:rPr sz="2176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r>
              <a:rPr sz="2176" b="1" spc="-91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b="1" spc="-5" dirty="0">
                <a:solidFill>
                  <a:srgbClr val="3B3B3B"/>
                </a:solidFill>
                <a:latin typeface="Courier New"/>
                <a:cs typeface="Courier New"/>
              </a:rPr>
              <a:t>int)</a:t>
            </a:r>
            <a:endParaRPr sz="2176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15958" y="4961829"/>
            <a:ext cx="2842241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176" b="1" spc="-5" dirty="0">
                <a:solidFill>
                  <a:srgbClr val="3B3B3B"/>
                </a:solidFill>
                <a:latin typeface="Courier New"/>
                <a:cs typeface="Courier New"/>
              </a:rPr>
              <a:t>(int </a:t>
            </a:r>
            <a:r>
              <a:rPr sz="2176" b="1" dirty="0">
                <a:solidFill>
                  <a:srgbClr val="3B3B3B"/>
                </a:solidFill>
                <a:latin typeface="Courier New"/>
                <a:cs typeface="Courier New"/>
              </a:rPr>
              <a:t>* </a:t>
            </a:r>
            <a:r>
              <a:rPr sz="2176" b="1" spc="-5" dirty="0">
                <a:solidFill>
                  <a:srgbClr val="3B3B3B"/>
                </a:solidFill>
                <a:latin typeface="Courier New"/>
                <a:cs typeface="Courier New"/>
              </a:rPr>
              <a:t>int) </a:t>
            </a:r>
            <a:r>
              <a:rPr sz="2176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r>
              <a:rPr sz="2176" b="1" spc="-91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2176">
              <a:latin typeface="Courier New"/>
              <a:cs typeface="Courier New"/>
            </a:endParaRPr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xmlns="" id="{1BB61344-9F2F-16D4-D6D8-C06C560B3166}"/>
              </a:ext>
            </a:extLst>
          </p:cNvPr>
          <p:cNvSpPr txBox="1"/>
          <p:nvPr/>
        </p:nvSpPr>
        <p:spPr>
          <a:xfrm>
            <a:off x="5280927" y="-11093"/>
            <a:ext cx="3842438" cy="1079550"/>
          </a:xfrm>
          <a:prstGeom prst="rect">
            <a:avLst/>
          </a:prstGeom>
        </p:spPr>
        <p:txBody>
          <a:bodyPr vert="horz" wrap="square" lIns="0" tIns="155471" rIns="0" bIns="0" rtlCol="0">
            <a:spAutoFit/>
          </a:bodyPr>
          <a:lstStyle/>
          <a:p>
            <a:pPr marL="11516">
              <a:spcBef>
                <a:spcPts val="1224"/>
              </a:spcBef>
            </a:pP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539" b="1" spc="-64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23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4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39" b="1" spc="185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39" dirty="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</a:pP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2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539" b="1" spc="-6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8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2539" b="1" spc="-64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8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539" b="1" spc="-6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9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endParaRPr sz="253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26" dirty="0"/>
              <a:t>Ambiguity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228600" y="1066800"/>
            <a:ext cx="8686800" cy="4983216"/>
          </a:xfrm>
          <a:prstGeom prst="rect">
            <a:avLst/>
          </a:prstGeom>
        </p:spPr>
        <p:txBody>
          <a:bodyPr vert="horz" wrap="square" lIns="0" tIns="328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26489" marR="280999">
              <a:lnSpc>
                <a:spcPts val="2938"/>
              </a:lnSpc>
              <a:spcBef>
                <a:spcPts val="258"/>
              </a:spcBef>
            </a:pPr>
            <a:r>
              <a:rPr sz="2400" b="0" spc="263" dirty="0">
                <a:latin typeface="+mj-lt"/>
              </a:rPr>
              <a:t>A </a:t>
            </a:r>
            <a:r>
              <a:rPr sz="2400" b="0" spc="476" dirty="0">
                <a:latin typeface="+mj-lt"/>
              </a:rPr>
              <a:t>CFG </a:t>
            </a:r>
            <a:r>
              <a:rPr sz="2400" b="0" spc="163" dirty="0">
                <a:latin typeface="+mj-lt"/>
              </a:rPr>
              <a:t>is </a:t>
            </a:r>
            <a:r>
              <a:rPr sz="2400" b="0" spc="208" dirty="0">
                <a:latin typeface="+mj-lt"/>
              </a:rPr>
              <a:t>said </a:t>
            </a:r>
            <a:r>
              <a:rPr sz="2400" b="0" spc="181" dirty="0">
                <a:latin typeface="+mj-lt"/>
              </a:rPr>
              <a:t>to </a:t>
            </a:r>
            <a:r>
              <a:rPr sz="2400" b="0" spc="263" dirty="0">
                <a:latin typeface="+mj-lt"/>
              </a:rPr>
              <a:t>be </a:t>
            </a:r>
            <a:r>
              <a:rPr sz="2400" b="0" spc="258" dirty="0">
                <a:solidFill>
                  <a:srgbClr val="0000FF"/>
                </a:solidFill>
                <a:latin typeface="+mj-lt"/>
                <a:cs typeface="Malgun Gothic"/>
              </a:rPr>
              <a:t>ambiguous </a:t>
            </a:r>
            <a:r>
              <a:rPr sz="2400" b="0" spc="141" dirty="0">
                <a:latin typeface="+mj-lt"/>
              </a:rPr>
              <a:t>if </a:t>
            </a:r>
            <a:r>
              <a:rPr sz="2400" b="0" spc="222" dirty="0">
                <a:latin typeface="+mj-lt"/>
              </a:rPr>
              <a:t>there </a:t>
            </a:r>
            <a:r>
              <a:rPr sz="2400" b="0" spc="163" dirty="0">
                <a:latin typeface="+mj-lt"/>
              </a:rPr>
              <a:t>is </a:t>
            </a:r>
            <a:r>
              <a:rPr sz="2400" b="0" spc="222" dirty="0">
                <a:latin typeface="+mj-lt"/>
              </a:rPr>
              <a:t>at  </a:t>
            </a:r>
            <a:r>
              <a:rPr sz="2400" b="0" spc="208" dirty="0">
                <a:latin typeface="+mj-lt"/>
              </a:rPr>
              <a:t>least </a:t>
            </a:r>
            <a:r>
              <a:rPr sz="2400" b="0" spc="230" dirty="0">
                <a:latin typeface="+mj-lt"/>
              </a:rPr>
              <a:t>one </a:t>
            </a:r>
            <a:r>
              <a:rPr sz="2400" b="0" spc="208" dirty="0">
                <a:latin typeface="+mj-lt"/>
              </a:rPr>
              <a:t>string </a:t>
            </a:r>
            <a:r>
              <a:rPr sz="2400" b="0" spc="185" dirty="0">
                <a:latin typeface="+mj-lt"/>
              </a:rPr>
              <a:t>with </a:t>
            </a:r>
            <a:r>
              <a:rPr sz="2400" b="0" spc="195" dirty="0">
                <a:latin typeface="+mj-lt"/>
              </a:rPr>
              <a:t>two </a:t>
            </a:r>
            <a:r>
              <a:rPr sz="2400" b="0" spc="181" dirty="0">
                <a:latin typeface="+mj-lt"/>
              </a:rPr>
              <a:t>or </a:t>
            </a:r>
            <a:r>
              <a:rPr sz="2400" b="0" spc="236" dirty="0">
                <a:latin typeface="+mj-lt"/>
              </a:rPr>
              <a:t>more </a:t>
            </a:r>
            <a:r>
              <a:rPr sz="2400" b="0" spc="230" dirty="0">
                <a:latin typeface="+mj-lt"/>
              </a:rPr>
              <a:t>parse</a:t>
            </a:r>
            <a:r>
              <a:rPr sz="2400" b="0" spc="576" dirty="0">
                <a:latin typeface="+mj-lt"/>
              </a:rPr>
              <a:t> </a:t>
            </a:r>
            <a:r>
              <a:rPr sz="2400" b="0" spc="227" dirty="0">
                <a:latin typeface="+mj-lt"/>
              </a:rPr>
              <a:t>trees.</a:t>
            </a:r>
            <a:endParaRPr sz="2400" b="0" dirty="0">
              <a:latin typeface="+mj-lt"/>
              <a:cs typeface="Malgun Gothic"/>
            </a:endParaRPr>
          </a:p>
          <a:p>
            <a:pPr marL="326489" marR="4607">
              <a:lnSpc>
                <a:spcPts val="2938"/>
              </a:lnSpc>
              <a:spcBef>
                <a:spcPts val="1115"/>
              </a:spcBef>
            </a:pPr>
            <a:r>
              <a:rPr sz="2400" b="0" spc="286" dirty="0">
                <a:latin typeface="+mj-lt"/>
              </a:rPr>
              <a:t>Note </a:t>
            </a:r>
            <a:r>
              <a:rPr sz="2400" b="0" spc="213" dirty="0">
                <a:latin typeface="+mj-lt"/>
              </a:rPr>
              <a:t>that </a:t>
            </a:r>
            <a:r>
              <a:rPr sz="2400" b="0" spc="222" dirty="0">
                <a:latin typeface="+mj-lt"/>
              </a:rPr>
              <a:t>ambiguity </a:t>
            </a:r>
            <a:r>
              <a:rPr sz="2400" b="0" spc="163" dirty="0">
                <a:latin typeface="+mj-lt"/>
              </a:rPr>
              <a:t>is </a:t>
            </a:r>
            <a:r>
              <a:rPr sz="2400" b="0" spc="281" dirty="0">
                <a:latin typeface="+mj-lt"/>
              </a:rPr>
              <a:t>a </a:t>
            </a:r>
            <a:r>
              <a:rPr sz="2400" b="0" spc="199" dirty="0">
                <a:latin typeface="+mj-lt"/>
              </a:rPr>
              <a:t>property </a:t>
            </a:r>
            <a:r>
              <a:rPr sz="2400" b="0" spc="181" dirty="0">
                <a:latin typeface="+mj-lt"/>
              </a:rPr>
              <a:t>of </a:t>
            </a:r>
            <a:r>
              <a:rPr sz="2400" b="0" i="1" spc="277" dirty="0">
                <a:latin typeface="+mj-lt"/>
                <a:cs typeface="Cambria"/>
              </a:rPr>
              <a:t>grammars</a:t>
            </a:r>
            <a:r>
              <a:rPr sz="2400" b="0" spc="277" dirty="0">
                <a:latin typeface="+mj-lt"/>
              </a:rPr>
              <a:t>,  </a:t>
            </a:r>
            <a:r>
              <a:rPr sz="2400" b="0" spc="195" dirty="0">
                <a:latin typeface="+mj-lt"/>
              </a:rPr>
              <a:t>not</a:t>
            </a:r>
            <a:r>
              <a:rPr sz="2400" b="0" spc="254" dirty="0">
                <a:latin typeface="+mj-lt"/>
              </a:rPr>
              <a:t> </a:t>
            </a:r>
            <a:r>
              <a:rPr sz="2400" b="0" i="1" spc="268" dirty="0">
                <a:latin typeface="+mj-lt"/>
                <a:cs typeface="Cambria"/>
              </a:rPr>
              <a:t>languages</a:t>
            </a:r>
            <a:r>
              <a:rPr sz="2400" b="0" spc="268" dirty="0">
                <a:latin typeface="+mj-lt"/>
              </a:rPr>
              <a:t>.</a:t>
            </a:r>
            <a:endParaRPr sz="2400" b="0" dirty="0">
              <a:latin typeface="+mj-lt"/>
              <a:cs typeface="Cambria"/>
            </a:endParaRPr>
          </a:p>
          <a:p>
            <a:pPr marL="326489" marR="1322654">
              <a:lnSpc>
                <a:spcPts val="2938"/>
              </a:lnSpc>
              <a:spcBef>
                <a:spcPts val="1115"/>
              </a:spcBef>
            </a:pPr>
            <a:r>
              <a:rPr sz="2400" b="0" spc="230" dirty="0">
                <a:latin typeface="+mj-lt"/>
              </a:rPr>
              <a:t>There </a:t>
            </a:r>
            <a:r>
              <a:rPr sz="2400" b="0" spc="163" dirty="0">
                <a:latin typeface="+mj-lt"/>
              </a:rPr>
              <a:t>is </a:t>
            </a:r>
            <a:r>
              <a:rPr sz="2400" b="0" spc="208" dirty="0">
                <a:latin typeface="+mj-lt"/>
              </a:rPr>
              <a:t>no </a:t>
            </a:r>
            <a:r>
              <a:rPr sz="2400" b="0" spc="218" dirty="0">
                <a:latin typeface="+mj-lt"/>
              </a:rPr>
              <a:t>algorithm </a:t>
            </a:r>
            <a:r>
              <a:rPr sz="2400" b="0" spc="177" dirty="0">
                <a:latin typeface="+mj-lt"/>
              </a:rPr>
              <a:t>for </a:t>
            </a:r>
            <a:r>
              <a:rPr sz="2400" b="0" spc="218" dirty="0">
                <a:latin typeface="+mj-lt"/>
              </a:rPr>
              <a:t>converting </a:t>
            </a:r>
            <a:r>
              <a:rPr sz="2400" b="0" spc="254" dirty="0">
                <a:latin typeface="+mj-lt"/>
              </a:rPr>
              <a:t>an  </a:t>
            </a:r>
            <a:r>
              <a:rPr sz="2400" b="0" spc="195" dirty="0">
                <a:latin typeface="+mj-lt"/>
              </a:rPr>
              <a:t>arbitrary </a:t>
            </a:r>
            <a:r>
              <a:rPr sz="2400" b="0" spc="245" dirty="0">
                <a:latin typeface="+mj-lt"/>
              </a:rPr>
              <a:t>ambiguous </a:t>
            </a:r>
            <a:r>
              <a:rPr sz="2400" b="0" spc="272" dirty="0">
                <a:latin typeface="+mj-lt"/>
              </a:rPr>
              <a:t>grammar </a:t>
            </a:r>
            <a:r>
              <a:rPr sz="2400" b="0" spc="172" dirty="0">
                <a:latin typeface="+mj-lt"/>
              </a:rPr>
              <a:t>into </a:t>
            </a:r>
            <a:r>
              <a:rPr sz="2400" b="0" spc="254" dirty="0">
                <a:latin typeface="+mj-lt"/>
              </a:rPr>
              <a:t>an  </a:t>
            </a:r>
            <a:r>
              <a:rPr sz="2400" b="0" spc="245" dirty="0">
                <a:latin typeface="+mj-lt"/>
              </a:rPr>
              <a:t>unambiguous</a:t>
            </a:r>
            <a:r>
              <a:rPr sz="2400" b="0" spc="249" dirty="0">
                <a:latin typeface="+mj-lt"/>
              </a:rPr>
              <a:t> </a:t>
            </a:r>
            <a:r>
              <a:rPr sz="2400" b="0" spc="245" dirty="0">
                <a:latin typeface="+mj-lt"/>
              </a:rPr>
              <a:t>one.</a:t>
            </a:r>
            <a:endParaRPr lang="tr-TR" sz="2400" b="0" spc="245" dirty="0">
              <a:latin typeface="+mj-lt"/>
            </a:endParaRPr>
          </a:p>
          <a:p>
            <a:pPr marL="752451" marR="4607" lvl="1">
              <a:lnSpc>
                <a:spcPts val="2575"/>
              </a:lnSpc>
              <a:spcBef>
                <a:spcPts val="230"/>
              </a:spcBef>
            </a:pPr>
            <a:r>
              <a:rPr lang="tr-TR" sz="2000" b="0" spc="281" dirty="0" err="1">
                <a:solidFill>
                  <a:srgbClr val="3B3B3B"/>
                </a:solidFill>
                <a:latin typeface="+mj-lt"/>
                <a:cs typeface="Cambria"/>
              </a:rPr>
              <a:t>Some</a:t>
            </a:r>
            <a:r>
              <a:rPr lang="tr-TR" sz="2000" b="0" spc="281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000" b="0" spc="236" dirty="0" err="1">
                <a:solidFill>
                  <a:srgbClr val="3B3B3B"/>
                </a:solidFill>
                <a:latin typeface="+mj-lt"/>
                <a:cs typeface="Cambria"/>
              </a:rPr>
              <a:t>languages</a:t>
            </a:r>
            <a:r>
              <a:rPr lang="tr-TR" sz="2000" b="0" spc="236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000" b="0" spc="213" dirty="0" err="1">
                <a:solidFill>
                  <a:srgbClr val="3B3B3B"/>
                </a:solidFill>
                <a:latin typeface="+mj-lt"/>
                <a:cs typeface="Cambria"/>
              </a:rPr>
              <a:t>are</a:t>
            </a:r>
            <a:r>
              <a:rPr lang="tr-TR" sz="2000" b="0" spc="213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000" b="0" spc="177" dirty="0" err="1">
                <a:solidFill>
                  <a:srgbClr val="3B3B3B"/>
                </a:solidFill>
                <a:latin typeface="+mj-lt"/>
                <a:cs typeface="Cambria"/>
              </a:rPr>
              <a:t>inherently</a:t>
            </a:r>
            <a:r>
              <a:rPr lang="tr-TR" sz="2000" b="0" spc="177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000" b="0" spc="222" dirty="0" err="1">
                <a:solidFill>
                  <a:srgbClr val="3B3B3B"/>
                </a:solidFill>
                <a:latin typeface="+mj-lt"/>
                <a:cs typeface="Cambria"/>
              </a:rPr>
              <a:t>ambiguous</a:t>
            </a:r>
            <a:r>
              <a:rPr lang="tr-TR" sz="2000" b="0" spc="222" dirty="0">
                <a:solidFill>
                  <a:srgbClr val="3B3B3B"/>
                </a:solidFill>
                <a:latin typeface="+mj-lt"/>
                <a:cs typeface="Cambria"/>
              </a:rPr>
              <a:t>, </a:t>
            </a:r>
            <a:r>
              <a:rPr lang="tr-TR" sz="2000" b="0" spc="230" dirty="0" err="1">
                <a:solidFill>
                  <a:srgbClr val="3B3B3B"/>
                </a:solidFill>
                <a:latin typeface="+mj-lt"/>
                <a:cs typeface="Cambria"/>
              </a:rPr>
              <a:t>meaning</a:t>
            </a:r>
            <a:r>
              <a:rPr lang="tr-TR" sz="2000" b="0" spc="230" dirty="0">
                <a:solidFill>
                  <a:srgbClr val="3B3B3B"/>
                </a:solidFill>
                <a:latin typeface="+mj-lt"/>
                <a:cs typeface="Cambria"/>
              </a:rPr>
              <a:t>  </a:t>
            </a:r>
            <a:r>
              <a:rPr lang="tr-TR" sz="2000" b="0" spc="190" dirty="0" err="1">
                <a:solidFill>
                  <a:srgbClr val="3B3B3B"/>
                </a:solidFill>
                <a:latin typeface="+mj-lt"/>
                <a:cs typeface="Cambria"/>
              </a:rPr>
              <a:t>that</a:t>
            </a:r>
            <a:r>
              <a:rPr lang="tr-TR" sz="2000" b="0" spc="190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000" b="0" spc="185" dirty="0" err="1">
                <a:solidFill>
                  <a:srgbClr val="3B3B3B"/>
                </a:solidFill>
                <a:latin typeface="+mj-lt"/>
                <a:cs typeface="Cambria"/>
              </a:rPr>
              <a:t>no</a:t>
            </a:r>
            <a:r>
              <a:rPr lang="tr-TR" sz="2000" b="0" spc="185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000" b="0" spc="218" dirty="0" err="1">
                <a:solidFill>
                  <a:srgbClr val="3B3B3B"/>
                </a:solidFill>
                <a:latin typeface="+mj-lt"/>
                <a:cs typeface="Cambria"/>
              </a:rPr>
              <a:t>unambiguous</a:t>
            </a:r>
            <a:r>
              <a:rPr lang="tr-TR" sz="2000" b="0" spc="218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000" b="0" spc="240" dirty="0" err="1">
                <a:solidFill>
                  <a:srgbClr val="3B3B3B"/>
                </a:solidFill>
                <a:latin typeface="+mj-lt"/>
                <a:cs typeface="Cambria"/>
              </a:rPr>
              <a:t>grammar</a:t>
            </a:r>
            <a:r>
              <a:rPr lang="tr-TR" sz="2000" b="0" spc="240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000" b="0" spc="177" dirty="0" err="1">
                <a:solidFill>
                  <a:srgbClr val="3B3B3B"/>
                </a:solidFill>
                <a:latin typeface="+mj-lt"/>
                <a:cs typeface="Cambria"/>
              </a:rPr>
              <a:t>exists</a:t>
            </a:r>
            <a:r>
              <a:rPr lang="tr-TR" sz="2000" b="0" spc="177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000" b="0" spc="154" dirty="0" err="1">
                <a:solidFill>
                  <a:srgbClr val="3B3B3B"/>
                </a:solidFill>
                <a:latin typeface="+mj-lt"/>
                <a:cs typeface="Cambria"/>
              </a:rPr>
              <a:t>for</a:t>
            </a:r>
            <a:r>
              <a:rPr lang="tr-TR" sz="2000" b="0" spc="331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000" b="0" spc="227" dirty="0" err="1">
                <a:solidFill>
                  <a:srgbClr val="3B3B3B"/>
                </a:solidFill>
                <a:latin typeface="+mj-lt"/>
                <a:cs typeface="Cambria"/>
              </a:rPr>
              <a:t>them</a:t>
            </a:r>
            <a:r>
              <a:rPr lang="tr-TR" sz="2000" b="0" spc="227" dirty="0">
                <a:solidFill>
                  <a:srgbClr val="3B3B3B"/>
                </a:solidFill>
                <a:latin typeface="+mj-lt"/>
                <a:cs typeface="Cambria"/>
              </a:rPr>
              <a:t>.</a:t>
            </a:r>
            <a:endParaRPr lang="tr-TR" sz="2000" b="0" dirty="0">
              <a:latin typeface="+mj-lt"/>
              <a:cs typeface="Cambria"/>
            </a:endParaRPr>
          </a:p>
          <a:p>
            <a:pPr marL="11516" marR="179655">
              <a:lnSpc>
                <a:spcPts val="2938"/>
              </a:lnSpc>
              <a:spcBef>
                <a:spcPts val="889"/>
              </a:spcBef>
            </a:pPr>
            <a:r>
              <a:rPr lang="tr-TR" sz="2400" b="0" spc="230" dirty="0" err="1">
                <a:solidFill>
                  <a:srgbClr val="3B3B3B"/>
                </a:solidFill>
                <a:latin typeface="+mj-lt"/>
                <a:cs typeface="Cambria"/>
              </a:rPr>
              <a:t>There</a:t>
            </a:r>
            <a:r>
              <a:rPr lang="tr-TR" sz="2400" b="0" spc="230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400" b="0" spc="163" dirty="0">
                <a:solidFill>
                  <a:srgbClr val="3B3B3B"/>
                </a:solidFill>
                <a:latin typeface="+mj-lt"/>
                <a:cs typeface="Cambria"/>
              </a:rPr>
              <a:t>is </a:t>
            </a:r>
            <a:r>
              <a:rPr lang="tr-TR" sz="2400" b="0" spc="208" dirty="0" err="1">
                <a:solidFill>
                  <a:srgbClr val="3B3B3B"/>
                </a:solidFill>
                <a:latin typeface="+mj-lt"/>
                <a:cs typeface="Cambria"/>
              </a:rPr>
              <a:t>no</a:t>
            </a:r>
            <a:r>
              <a:rPr lang="tr-TR" sz="2400" b="0" spc="208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400" b="0" spc="218" dirty="0" err="1">
                <a:solidFill>
                  <a:srgbClr val="3B3B3B"/>
                </a:solidFill>
                <a:latin typeface="+mj-lt"/>
                <a:cs typeface="Cambria"/>
              </a:rPr>
              <a:t>algorithm</a:t>
            </a:r>
            <a:r>
              <a:rPr lang="tr-TR" sz="2400" b="0" spc="218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400" b="0" spc="177" dirty="0" err="1">
                <a:solidFill>
                  <a:srgbClr val="3B3B3B"/>
                </a:solidFill>
                <a:latin typeface="+mj-lt"/>
                <a:cs typeface="Cambria"/>
              </a:rPr>
              <a:t>for</a:t>
            </a:r>
            <a:r>
              <a:rPr lang="tr-TR" sz="2400" b="0" spc="177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400" b="0" spc="236" dirty="0" err="1">
                <a:solidFill>
                  <a:srgbClr val="3B3B3B"/>
                </a:solidFill>
                <a:latin typeface="+mj-lt"/>
                <a:cs typeface="Cambria"/>
              </a:rPr>
              <a:t>detecting</a:t>
            </a:r>
            <a:r>
              <a:rPr lang="tr-TR" sz="2400" b="0" spc="236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400" b="0" spc="227" dirty="0" err="1">
                <a:solidFill>
                  <a:srgbClr val="3B3B3B"/>
                </a:solidFill>
                <a:latin typeface="+mj-lt"/>
                <a:cs typeface="Cambria"/>
              </a:rPr>
              <a:t>whether</a:t>
            </a:r>
            <a:r>
              <a:rPr lang="tr-TR" sz="2400" b="0" spc="227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400" b="0" spc="254" dirty="0">
                <a:solidFill>
                  <a:srgbClr val="3B3B3B"/>
                </a:solidFill>
                <a:latin typeface="+mj-lt"/>
                <a:cs typeface="Cambria"/>
              </a:rPr>
              <a:t>an  </a:t>
            </a:r>
            <a:r>
              <a:rPr lang="tr-TR" sz="2400" b="0" spc="195" dirty="0" err="1">
                <a:solidFill>
                  <a:srgbClr val="3B3B3B"/>
                </a:solidFill>
                <a:latin typeface="+mj-lt"/>
                <a:cs typeface="Cambria"/>
              </a:rPr>
              <a:t>arbitrary</a:t>
            </a:r>
            <a:r>
              <a:rPr lang="tr-TR" sz="2400" b="0" spc="195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400" b="0" spc="272" dirty="0" err="1">
                <a:solidFill>
                  <a:srgbClr val="3B3B3B"/>
                </a:solidFill>
                <a:latin typeface="+mj-lt"/>
                <a:cs typeface="Cambria"/>
              </a:rPr>
              <a:t>grammar</a:t>
            </a:r>
            <a:r>
              <a:rPr lang="tr-TR" sz="2400" b="0" spc="272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400" b="0" spc="163" dirty="0">
                <a:solidFill>
                  <a:srgbClr val="3B3B3B"/>
                </a:solidFill>
                <a:latin typeface="+mj-lt"/>
                <a:cs typeface="Cambria"/>
              </a:rPr>
              <a:t>is</a:t>
            </a:r>
            <a:r>
              <a:rPr lang="tr-TR" sz="2400" b="0" spc="277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tr-TR" sz="2400" b="0" spc="249" dirty="0" err="1">
                <a:solidFill>
                  <a:srgbClr val="3B3B3B"/>
                </a:solidFill>
                <a:latin typeface="+mj-lt"/>
                <a:cs typeface="Cambria"/>
              </a:rPr>
              <a:t>ambiguous</a:t>
            </a:r>
            <a:r>
              <a:rPr lang="tr-TR" sz="2400" b="0" spc="249" dirty="0">
                <a:solidFill>
                  <a:srgbClr val="3B3B3B"/>
                </a:solidFill>
                <a:latin typeface="+mj-lt"/>
                <a:cs typeface="Cambria"/>
              </a:rPr>
              <a:t>.</a:t>
            </a:r>
            <a:endParaRPr lang="tr-TR" sz="2400" b="0" dirty="0">
              <a:latin typeface="+mj-lt"/>
              <a:cs typeface="Cambria"/>
            </a:endParaRPr>
          </a:p>
          <a:p>
            <a:pPr marL="0" marR="1322654" indent="0">
              <a:lnSpc>
                <a:spcPts val="2938"/>
              </a:lnSpc>
              <a:spcBef>
                <a:spcPts val="1115"/>
              </a:spcBef>
              <a:buNone/>
            </a:pPr>
            <a:endParaRPr sz="249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04" dirty="0"/>
              <a:t>Is </a:t>
            </a:r>
            <a:r>
              <a:rPr spc="326" dirty="0"/>
              <a:t>Ambiguity </a:t>
            </a:r>
            <a:r>
              <a:rPr spc="426" dirty="0"/>
              <a:t>a</a:t>
            </a:r>
            <a:r>
              <a:rPr spc="481" dirty="0"/>
              <a:t> </a:t>
            </a:r>
            <a:r>
              <a:rPr spc="354" dirty="0"/>
              <a:t>Problem?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832539F-699F-A947-A8B2-DC74F104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43573" y="1695786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418241"/>
            <a:ext cx="5181216" cy="1215699"/>
          </a:xfrm>
          <a:prstGeom prst="rect">
            <a:avLst/>
          </a:prstGeom>
        </p:spPr>
        <p:txBody>
          <a:bodyPr vert="horz" wrap="square" lIns="0" tIns="166987" rIns="0" bIns="0" rtlCol="0">
            <a:spAutoFit/>
          </a:bodyPr>
          <a:lstStyle/>
          <a:p>
            <a:pPr marL="11516">
              <a:spcBef>
                <a:spcPts val="1315"/>
              </a:spcBef>
            </a:pP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Depends </a:t>
            </a:r>
            <a:r>
              <a:rPr sz="2902" spc="222" dirty="0">
                <a:solidFill>
                  <a:srgbClr val="3B3B3B"/>
                </a:solidFill>
                <a:latin typeface="Cambria"/>
                <a:cs typeface="Cambria"/>
              </a:rPr>
              <a:t>on</a:t>
            </a:r>
            <a:r>
              <a:rPr sz="2902" spc="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spc="308" dirty="0">
                <a:solidFill>
                  <a:srgbClr val="0000FF"/>
                </a:solidFill>
                <a:latin typeface="Malgun Gothic"/>
                <a:cs typeface="Malgun Gothic"/>
              </a:rPr>
              <a:t>semantics</a:t>
            </a:r>
            <a:r>
              <a:rPr sz="2902" spc="308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902">
              <a:latin typeface="Cambria"/>
              <a:cs typeface="Cambria"/>
            </a:endParaRPr>
          </a:p>
          <a:p>
            <a:pPr marL="2300969">
              <a:spcBef>
                <a:spcPts val="1224"/>
              </a:spcBef>
            </a:pP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902" b="1" spc="-10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902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902" b="1" spc="-83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02" spc="59" dirty="0">
                <a:solidFill>
                  <a:srgbClr val="3B3B3B"/>
                </a:solidFill>
                <a:latin typeface="Cambria"/>
                <a:cs typeface="Cambria"/>
              </a:rPr>
              <a:t>|</a:t>
            </a:r>
            <a:r>
              <a:rPr sz="2902" spc="272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902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902" b="1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902" b="1" spc="-83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902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04" dirty="0"/>
              <a:t>Is </a:t>
            </a:r>
            <a:r>
              <a:rPr spc="326" dirty="0"/>
              <a:t>Ambiguity </a:t>
            </a:r>
            <a:r>
              <a:rPr spc="426" dirty="0"/>
              <a:t>a</a:t>
            </a:r>
            <a:r>
              <a:rPr spc="481" dirty="0"/>
              <a:t> </a:t>
            </a:r>
            <a:r>
              <a:rPr spc="354" dirty="0"/>
              <a:t>Problem?</a:t>
            </a:r>
          </a:p>
        </p:txBody>
      </p:sp>
      <p:sp>
        <p:nvSpPr>
          <p:cNvPr id="107" name="Content Placeholder 106">
            <a:extLst>
              <a:ext uri="{FF2B5EF4-FFF2-40B4-BE49-F238E27FC236}">
                <a16:creationId xmlns:a16="http://schemas.microsoft.com/office/drawing/2014/main" xmlns="" id="{F41F2884-DACC-0543-BC04-6701F855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43573" y="1695786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418241"/>
            <a:ext cx="5181216" cy="1215699"/>
          </a:xfrm>
          <a:prstGeom prst="rect">
            <a:avLst/>
          </a:prstGeom>
        </p:spPr>
        <p:txBody>
          <a:bodyPr vert="horz" wrap="square" lIns="0" tIns="166987" rIns="0" bIns="0" rtlCol="0">
            <a:spAutoFit/>
          </a:bodyPr>
          <a:lstStyle/>
          <a:p>
            <a:pPr marL="11516">
              <a:spcBef>
                <a:spcPts val="1315"/>
              </a:spcBef>
            </a:pP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Depends </a:t>
            </a:r>
            <a:r>
              <a:rPr sz="2902" spc="222" dirty="0">
                <a:solidFill>
                  <a:srgbClr val="3B3B3B"/>
                </a:solidFill>
                <a:latin typeface="Cambria"/>
                <a:cs typeface="Cambria"/>
              </a:rPr>
              <a:t>on</a:t>
            </a:r>
            <a:r>
              <a:rPr sz="2902" spc="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spc="308" dirty="0">
                <a:solidFill>
                  <a:srgbClr val="0000FF"/>
                </a:solidFill>
                <a:latin typeface="Malgun Gothic"/>
                <a:cs typeface="Malgun Gothic"/>
              </a:rPr>
              <a:t>semantics</a:t>
            </a:r>
            <a:r>
              <a:rPr sz="2902" spc="308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902">
              <a:latin typeface="Cambria"/>
              <a:cs typeface="Cambria"/>
            </a:endParaRPr>
          </a:p>
          <a:p>
            <a:pPr marL="2300969">
              <a:spcBef>
                <a:spcPts val="1224"/>
              </a:spcBef>
            </a:pP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902" b="1" spc="-10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902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902" b="1" spc="-83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02" spc="59" dirty="0">
                <a:solidFill>
                  <a:srgbClr val="3B3B3B"/>
                </a:solidFill>
                <a:latin typeface="Cambria"/>
                <a:cs typeface="Cambria"/>
              </a:rPr>
              <a:t>|</a:t>
            </a:r>
            <a:r>
              <a:rPr sz="2902" spc="272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902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902" b="1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902" b="1" spc="-83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90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0435" y="2794412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4313" y="3830886"/>
            <a:ext cx="3092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821" dirty="0">
                <a:solidFill>
                  <a:srgbClr val="3B3B3B"/>
                </a:solidFill>
                <a:latin typeface="Cambria"/>
                <a:cs typeface="Cambria"/>
              </a:rPr>
              <a:t>+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2319" y="3830886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24214" y="3319595"/>
            <a:ext cx="505569" cy="336278"/>
          </a:xfrm>
          <a:custGeom>
            <a:avLst/>
            <a:gdLst/>
            <a:ahLst/>
            <a:cxnLst/>
            <a:rect l="l" t="t" r="r" b="b"/>
            <a:pathLst>
              <a:path w="557529" h="370839">
                <a:moveTo>
                  <a:pt x="557529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07899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40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9783" y="3319594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0263" y="3586774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9783" y="3319595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59" h="370839">
                <a:moveTo>
                  <a:pt x="0" y="0"/>
                </a:moveTo>
                <a:lnTo>
                  <a:pt x="556259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01955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90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8841" y="2697710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83524" y="2756444"/>
            <a:ext cx="292516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18841" y="3734184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40726" y="3734184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4214" y="3319595"/>
            <a:ext cx="505569" cy="336278"/>
          </a:xfrm>
          <a:custGeom>
            <a:avLst/>
            <a:gdLst/>
            <a:ahLst/>
            <a:cxnLst/>
            <a:rect l="l" t="t" r="r" b="b"/>
            <a:pathLst>
              <a:path w="557529" h="370839">
                <a:moveTo>
                  <a:pt x="557529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7899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40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29783" y="3319594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80263" y="3586774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29783" y="3319595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59" h="370839">
                <a:moveTo>
                  <a:pt x="0" y="0"/>
                </a:moveTo>
                <a:lnTo>
                  <a:pt x="556259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01955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90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51835" y="2794412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29951" y="3830886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35713" y="3830886"/>
            <a:ext cx="3092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821" dirty="0">
                <a:solidFill>
                  <a:srgbClr val="3B3B3B"/>
                </a:solidFill>
                <a:latin typeface="Cambria"/>
                <a:cs typeface="Cambria"/>
              </a:rPr>
              <a:t>+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719" y="3830886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85615" y="3319595"/>
            <a:ext cx="505569" cy="336278"/>
          </a:xfrm>
          <a:custGeom>
            <a:avLst/>
            <a:gdLst/>
            <a:ahLst/>
            <a:cxnLst/>
            <a:rect l="l" t="t" r="r" b="b"/>
            <a:pathLst>
              <a:path w="557530" h="370839">
                <a:moveTo>
                  <a:pt x="557530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69300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39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1184" y="3319594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41663" y="3586774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1184" y="3319595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60" h="370839">
                <a:moveTo>
                  <a:pt x="0" y="0"/>
                </a:moveTo>
                <a:lnTo>
                  <a:pt x="55626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63355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89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51833" y="4867359"/>
            <a:ext cx="23493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5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69300" y="4356068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19779" y="462324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51835" y="4867359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95603" y="4867359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07499" y="4356068"/>
            <a:ext cx="505569" cy="336278"/>
          </a:xfrm>
          <a:custGeom>
            <a:avLst/>
            <a:gdLst/>
            <a:ahLst/>
            <a:cxnLst/>
            <a:rect l="l" t="t" r="r" b="b"/>
            <a:pathLst>
              <a:path w="557529" h="370839">
                <a:moveTo>
                  <a:pt x="557530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1184" y="4648583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39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13068" y="4356068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60" h="370839">
                <a:moveTo>
                  <a:pt x="0" y="0"/>
                </a:moveTo>
                <a:lnTo>
                  <a:pt x="55626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85239" y="4648583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89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057597" y="4867359"/>
            <a:ext cx="3092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821" dirty="0">
                <a:solidFill>
                  <a:srgbClr val="3B3B3B"/>
                </a:solidFill>
                <a:latin typeface="Cambria"/>
                <a:cs typeface="Cambria"/>
              </a:rPr>
              <a:t>+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213068" y="4356068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63548" y="462324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473717" y="5903833"/>
            <a:ext cx="23493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3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17485" y="5903833"/>
            <a:ext cx="23493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7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91184" y="5392541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41663" y="565972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34952" y="5392541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85432" y="565972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80242" y="2697710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444926" y="2756444"/>
            <a:ext cx="292516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658358" y="3734184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0242" y="3734184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02126" y="3734184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823042" y="3792918"/>
            <a:ext cx="1536284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612095" algn="l"/>
                <a:tab pos="1254707" algn="l"/>
              </a:tabLst>
            </a:pP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	</a:t>
            </a:r>
            <a:r>
              <a:rPr sz="2902" spc="821" dirty="0">
                <a:solidFill>
                  <a:srgbClr val="3B3B3B"/>
                </a:solidFill>
                <a:latin typeface="Cambria"/>
                <a:cs typeface="Cambria"/>
              </a:rPr>
              <a:t>+	</a:t>
            </a: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085615" y="3319595"/>
            <a:ext cx="505569" cy="336278"/>
          </a:xfrm>
          <a:custGeom>
            <a:avLst/>
            <a:gdLst/>
            <a:ahLst/>
            <a:cxnLst/>
            <a:rect l="l" t="t" r="r" b="b"/>
            <a:pathLst>
              <a:path w="557530" h="370839">
                <a:moveTo>
                  <a:pt x="557530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69300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39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91184" y="3319594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41663" y="3586774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91184" y="3319595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60" h="370839">
                <a:moveTo>
                  <a:pt x="0" y="0"/>
                </a:moveTo>
                <a:lnTo>
                  <a:pt x="55626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63355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89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58358" y="477065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69300" y="4356068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19779" y="462324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0242" y="477065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24010" y="477065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07499" y="4356068"/>
            <a:ext cx="505569" cy="336278"/>
          </a:xfrm>
          <a:custGeom>
            <a:avLst/>
            <a:gdLst/>
            <a:ahLst/>
            <a:cxnLst/>
            <a:rect l="l" t="t" r="r" b="b"/>
            <a:pathLst>
              <a:path w="557529" h="370839">
                <a:moveTo>
                  <a:pt x="557530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91184" y="4648583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39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13068" y="4356068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60" h="370839">
                <a:moveTo>
                  <a:pt x="0" y="0"/>
                </a:moveTo>
                <a:lnTo>
                  <a:pt x="55626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85239" y="4648583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89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02126" y="477065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840316" y="4829392"/>
            <a:ext cx="2140894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615549" algn="l"/>
                <a:tab pos="1216703" algn="l"/>
                <a:tab pos="1859315" algn="l"/>
              </a:tabLst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5	</a:t>
            </a: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	</a:t>
            </a:r>
            <a:r>
              <a:rPr sz="2902" spc="821" dirty="0">
                <a:solidFill>
                  <a:srgbClr val="3B3B3B"/>
                </a:solidFill>
                <a:latin typeface="Cambria"/>
                <a:cs typeface="Cambria"/>
              </a:rPr>
              <a:t>+	</a:t>
            </a: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213068" y="4356068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63548" y="462324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80242" y="5807131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462200" y="5865865"/>
            <a:ext cx="257967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3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524010" y="5807131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705968" y="5865865"/>
            <a:ext cx="257967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7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591184" y="5392541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41663" y="565972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34952" y="5392541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85432" y="565972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768550" y="3830886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48971" y="4867359"/>
            <a:ext cx="23493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5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383904" y="4356068"/>
            <a:ext cx="523995" cy="338581"/>
          </a:xfrm>
          <a:custGeom>
            <a:avLst/>
            <a:gdLst/>
            <a:ahLst/>
            <a:cxnLst/>
            <a:rect l="l" t="t" r="r" b="b"/>
            <a:pathLst>
              <a:path w="577850" h="373379">
                <a:moveTo>
                  <a:pt x="577850" y="0"/>
                </a:moveTo>
                <a:lnTo>
                  <a:pt x="0" y="373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66436" y="4649735"/>
            <a:ext cx="149713" cy="120922"/>
          </a:xfrm>
          <a:custGeom>
            <a:avLst/>
            <a:gdLst/>
            <a:ahLst/>
            <a:cxnLst/>
            <a:rect l="l" t="t" r="r" b="b"/>
            <a:pathLst>
              <a:path w="165100" h="133350">
                <a:moveTo>
                  <a:pt x="106679" y="0"/>
                </a:moveTo>
                <a:lnTo>
                  <a:pt x="0" y="133350"/>
                </a:lnTo>
                <a:lnTo>
                  <a:pt x="165100" y="9143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99262" y="3734184"/>
            <a:ext cx="19578" cy="621884"/>
          </a:xfrm>
          <a:custGeom>
            <a:avLst/>
            <a:gdLst/>
            <a:ahLst/>
            <a:cxnLst/>
            <a:rect l="l" t="t" r="r" b="b"/>
            <a:pathLst>
              <a:path w="21590" h="685800">
                <a:moveTo>
                  <a:pt x="0" y="685800"/>
                </a:moveTo>
                <a:lnTo>
                  <a:pt x="21590" y="685800"/>
                </a:lnTo>
                <a:lnTo>
                  <a:pt x="2159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768550" y="3830886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577379" y="3734184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5742063" y="3792918"/>
            <a:ext cx="1555862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631672" algn="l"/>
                <a:tab pos="1274285" algn="l"/>
              </a:tabLst>
            </a:pP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	</a:t>
            </a:r>
            <a:r>
              <a:rPr sz="2902" spc="821" dirty="0">
                <a:solidFill>
                  <a:srgbClr val="3B3B3B"/>
                </a:solidFill>
                <a:latin typeface="Cambria"/>
                <a:cs typeface="Cambria"/>
              </a:rPr>
              <a:t>+	</a:t>
            </a: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955494" y="477065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88321" y="4356068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38801" y="462324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888321" y="4356068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59" h="370839">
                <a:moveTo>
                  <a:pt x="0" y="0"/>
                </a:moveTo>
                <a:lnTo>
                  <a:pt x="55626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60492" y="4648583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90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120179" y="4829392"/>
            <a:ext cx="2140894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612095" algn="l"/>
                <a:tab pos="1254707" algn="l"/>
                <a:tab pos="1893864" algn="l"/>
              </a:tabLst>
            </a:pP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	</a:t>
            </a:r>
            <a:r>
              <a:rPr sz="2902" spc="821" dirty="0">
                <a:solidFill>
                  <a:srgbClr val="3B3B3B"/>
                </a:solidFill>
                <a:latin typeface="Cambria"/>
                <a:cs typeface="Cambria"/>
              </a:rPr>
              <a:t>+	</a:t>
            </a: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	</a:t>
            </a: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7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139000" y="4356068"/>
            <a:ext cx="12668" cy="274090"/>
          </a:xfrm>
          <a:custGeom>
            <a:avLst/>
            <a:gdLst/>
            <a:ahLst/>
            <a:cxnLst/>
            <a:rect l="l" t="t" r="r" b="b"/>
            <a:pathLst>
              <a:path w="13970" h="302260">
                <a:moveTo>
                  <a:pt x="1397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89478" y="4620945"/>
            <a:ext cx="97889" cy="149713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0"/>
                </a:moveTo>
                <a:lnTo>
                  <a:pt x="46989" y="165100"/>
                </a:lnTo>
                <a:lnTo>
                  <a:pt x="10795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5137454" y="5865865"/>
            <a:ext cx="257967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5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381221" y="5865865"/>
            <a:ext cx="257967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3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266436" y="5392541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16917" y="565972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10205" y="5392541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60685" y="565972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04" dirty="0"/>
              <a:t>Is </a:t>
            </a:r>
            <a:r>
              <a:rPr spc="326" dirty="0"/>
              <a:t>Ambiguity </a:t>
            </a:r>
            <a:r>
              <a:rPr spc="426" dirty="0"/>
              <a:t>a</a:t>
            </a:r>
            <a:r>
              <a:rPr spc="481" dirty="0"/>
              <a:t> </a:t>
            </a:r>
            <a:r>
              <a:rPr spc="354" dirty="0"/>
              <a:t>Problem?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1BC9C9B-DEC8-AB4B-865A-43292B3F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43573" y="1695786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418241"/>
            <a:ext cx="5887170" cy="1215699"/>
          </a:xfrm>
          <a:prstGeom prst="rect">
            <a:avLst/>
          </a:prstGeom>
        </p:spPr>
        <p:txBody>
          <a:bodyPr vert="horz" wrap="square" lIns="0" tIns="166987" rIns="0" bIns="0" rtlCol="0">
            <a:spAutoFit/>
          </a:bodyPr>
          <a:lstStyle/>
          <a:p>
            <a:pPr marL="11516">
              <a:spcBef>
                <a:spcPts val="1315"/>
              </a:spcBef>
            </a:pP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Depends </a:t>
            </a:r>
            <a:r>
              <a:rPr sz="2902" spc="222" dirty="0">
                <a:solidFill>
                  <a:srgbClr val="3B3B3B"/>
                </a:solidFill>
                <a:latin typeface="Cambria"/>
                <a:cs typeface="Cambria"/>
              </a:rPr>
              <a:t>on</a:t>
            </a: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spc="308" dirty="0">
                <a:solidFill>
                  <a:srgbClr val="0000FF"/>
                </a:solidFill>
                <a:latin typeface="Malgun Gothic"/>
                <a:cs typeface="Malgun Gothic"/>
              </a:rPr>
              <a:t>semantics</a:t>
            </a:r>
            <a:r>
              <a:rPr sz="2902" spc="308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902">
              <a:latin typeface="Cambria"/>
              <a:cs typeface="Cambria"/>
            </a:endParaRPr>
          </a:p>
          <a:p>
            <a:pPr marL="1627837">
              <a:spcBef>
                <a:spcPts val="1224"/>
              </a:spcBef>
            </a:pP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902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902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902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902" b="1" spc="-8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02" spc="59" dirty="0">
                <a:solidFill>
                  <a:srgbClr val="3B3B3B"/>
                </a:solidFill>
                <a:latin typeface="Cambria"/>
                <a:cs typeface="Cambria"/>
              </a:rPr>
              <a:t>|</a:t>
            </a: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902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902" b="1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902" b="1" spc="-83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902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902" spc="59" dirty="0">
                <a:solidFill>
                  <a:srgbClr val="3B3B3B"/>
                </a:solidFill>
                <a:latin typeface="Cambria"/>
                <a:cs typeface="Cambria"/>
              </a:rPr>
              <a:t>|</a:t>
            </a:r>
            <a:r>
              <a:rPr sz="2902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902" b="1" spc="-9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902" b="1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2902" b="1" spc="-8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902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04" dirty="0"/>
              <a:t>Is </a:t>
            </a:r>
            <a:r>
              <a:rPr spc="326" dirty="0"/>
              <a:t>Ambiguity </a:t>
            </a:r>
            <a:r>
              <a:rPr spc="426" dirty="0"/>
              <a:t>a</a:t>
            </a:r>
            <a:r>
              <a:rPr spc="481" dirty="0"/>
              <a:t> </a:t>
            </a:r>
            <a:r>
              <a:rPr spc="354" dirty="0"/>
              <a:t>Problem?</a:t>
            </a:r>
          </a:p>
        </p:txBody>
      </p:sp>
      <p:sp>
        <p:nvSpPr>
          <p:cNvPr id="98" name="Content Placeholder 97">
            <a:extLst>
              <a:ext uri="{FF2B5EF4-FFF2-40B4-BE49-F238E27FC236}">
                <a16:creationId xmlns:a16="http://schemas.microsoft.com/office/drawing/2014/main" xmlns="" id="{C8111F5C-CB9F-6343-A91F-D38327384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43573" y="1695786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0435" y="2794412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4313" y="3830886"/>
            <a:ext cx="3092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821" dirty="0">
                <a:solidFill>
                  <a:srgbClr val="3B3B3B"/>
                </a:solidFill>
                <a:latin typeface="Cambria"/>
                <a:cs typeface="Cambria"/>
              </a:rPr>
              <a:t>+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2319" y="3830886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24214" y="3319595"/>
            <a:ext cx="505569" cy="336278"/>
          </a:xfrm>
          <a:custGeom>
            <a:avLst/>
            <a:gdLst/>
            <a:ahLst/>
            <a:cxnLst/>
            <a:rect l="l" t="t" r="r" b="b"/>
            <a:pathLst>
              <a:path w="557529" h="370839">
                <a:moveTo>
                  <a:pt x="557529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7899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40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29783" y="3319594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0263" y="3586774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9783" y="3319595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59" h="370839">
                <a:moveTo>
                  <a:pt x="0" y="0"/>
                </a:moveTo>
                <a:lnTo>
                  <a:pt x="556259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01955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90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8841" y="2697710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8841" y="3734184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40726" y="3734184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4214" y="3319595"/>
            <a:ext cx="505569" cy="336278"/>
          </a:xfrm>
          <a:custGeom>
            <a:avLst/>
            <a:gdLst/>
            <a:ahLst/>
            <a:cxnLst/>
            <a:rect l="l" t="t" r="r" b="b"/>
            <a:pathLst>
              <a:path w="557529" h="370839">
                <a:moveTo>
                  <a:pt x="557529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07899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40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29783" y="3319594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0263" y="3586774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29783" y="3319595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59" h="370839">
                <a:moveTo>
                  <a:pt x="0" y="0"/>
                </a:moveTo>
                <a:lnTo>
                  <a:pt x="556259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01955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90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51835" y="2794412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29951" y="3830886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35713" y="3830886"/>
            <a:ext cx="3092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821" dirty="0">
                <a:solidFill>
                  <a:srgbClr val="3B3B3B"/>
                </a:solidFill>
                <a:latin typeface="Cambria"/>
                <a:cs typeface="Cambria"/>
              </a:rPr>
              <a:t>+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3719" y="3830886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85615" y="3319595"/>
            <a:ext cx="505569" cy="336278"/>
          </a:xfrm>
          <a:custGeom>
            <a:avLst/>
            <a:gdLst/>
            <a:ahLst/>
            <a:cxnLst/>
            <a:rect l="l" t="t" r="r" b="b"/>
            <a:pathLst>
              <a:path w="557530" h="370839">
                <a:moveTo>
                  <a:pt x="557530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9300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39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1184" y="3319594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41663" y="3586774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1184" y="3319595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60" h="370839">
                <a:moveTo>
                  <a:pt x="0" y="0"/>
                </a:moveTo>
                <a:lnTo>
                  <a:pt x="55626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63355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89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851833" y="4867359"/>
            <a:ext cx="23493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5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69300" y="4356068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19779" y="462324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51835" y="4867359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95603" y="4867359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07499" y="4356068"/>
            <a:ext cx="505569" cy="336278"/>
          </a:xfrm>
          <a:custGeom>
            <a:avLst/>
            <a:gdLst/>
            <a:ahLst/>
            <a:cxnLst/>
            <a:rect l="l" t="t" r="r" b="b"/>
            <a:pathLst>
              <a:path w="557529" h="370839">
                <a:moveTo>
                  <a:pt x="557530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1184" y="4648583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39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13068" y="4356068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60" h="370839">
                <a:moveTo>
                  <a:pt x="0" y="0"/>
                </a:moveTo>
                <a:lnTo>
                  <a:pt x="55626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5239" y="4648583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89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57597" y="4867359"/>
            <a:ext cx="3092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821" dirty="0">
                <a:solidFill>
                  <a:srgbClr val="3B3B3B"/>
                </a:solidFill>
                <a:latin typeface="Cambria"/>
                <a:cs typeface="Cambria"/>
              </a:rPr>
              <a:t>+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3068" y="4356068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63548" y="462324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473717" y="5903833"/>
            <a:ext cx="23493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3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17485" y="5903833"/>
            <a:ext cx="23493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7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91184" y="5392541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41663" y="565972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34952" y="5392541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85432" y="565972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0242" y="2697710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58358" y="3734184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80242" y="3734184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02126" y="3734184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85615" y="3319595"/>
            <a:ext cx="505569" cy="336278"/>
          </a:xfrm>
          <a:custGeom>
            <a:avLst/>
            <a:gdLst/>
            <a:ahLst/>
            <a:cxnLst/>
            <a:rect l="l" t="t" r="r" b="b"/>
            <a:pathLst>
              <a:path w="557530" h="370839">
                <a:moveTo>
                  <a:pt x="557530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69300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39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91184" y="3319594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41663" y="3586774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91184" y="3319595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60" h="370839">
                <a:moveTo>
                  <a:pt x="0" y="0"/>
                </a:moveTo>
                <a:lnTo>
                  <a:pt x="55626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63355" y="3612109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89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58358" y="477065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69300" y="4356068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19779" y="462324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80242" y="477065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4010" y="477065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07499" y="4356068"/>
            <a:ext cx="505569" cy="336278"/>
          </a:xfrm>
          <a:custGeom>
            <a:avLst/>
            <a:gdLst/>
            <a:ahLst/>
            <a:cxnLst/>
            <a:rect l="l" t="t" r="r" b="b"/>
            <a:pathLst>
              <a:path w="557529" h="370839">
                <a:moveTo>
                  <a:pt x="557530" y="0"/>
                </a:moveTo>
                <a:lnTo>
                  <a:pt x="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91184" y="4648583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04139" y="0"/>
                </a:moveTo>
                <a:lnTo>
                  <a:pt x="0" y="134620"/>
                </a:lnTo>
                <a:lnTo>
                  <a:pt x="165100" y="90170"/>
                </a:lnTo>
                <a:lnTo>
                  <a:pt x="104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13068" y="4356068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60" h="370839">
                <a:moveTo>
                  <a:pt x="0" y="0"/>
                </a:moveTo>
                <a:lnTo>
                  <a:pt x="55626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85239" y="4648583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89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02126" y="477065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13068" y="4356068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63548" y="462324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80242" y="5807131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24010" y="5807131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91184" y="5392541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41663" y="565972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34952" y="5392541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85432" y="565972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768550" y="3830886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148971" y="4867359"/>
            <a:ext cx="23493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5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383904" y="4356068"/>
            <a:ext cx="523995" cy="338581"/>
          </a:xfrm>
          <a:custGeom>
            <a:avLst/>
            <a:gdLst/>
            <a:ahLst/>
            <a:cxnLst/>
            <a:rect l="l" t="t" r="r" b="b"/>
            <a:pathLst>
              <a:path w="577850" h="373379">
                <a:moveTo>
                  <a:pt x="577850" y="0"/>
                </a:moveTo>
                <a:lnTo>
                  <a:pt x="0" y="373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66436" y="4649735"/>
            <a:ext cx="149713" cy="120922"/>
          </a:xfrm>
          <a:custGeom>
            <a:avLst/>
            <a:gdLst/>
            <a:ahLst/>
            <a:cxnLst/>
            <a:rect l="l" t="t" r="r" b="b"/>
            <a:pathLst>
              <a:path w="165100" h="133350">
                <a:moveTo>
                  <a:pt x="106679" y="0"/>
                </a:moveTo>
                <a:lnTo>
                  <a:pt x="0" y="133350"/>
                </a:lnTo>
                <a:lnTo>
                  <a:pt x="165100" y="9143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99262" y="3734184"/>
            <a:ext cx="19578" cy="621884"/>
          </a:xfrm>
          <a:custGeom>
            <a:avLst/>
            <a:gdLst/>
            <a:ahLst/>
            <a:cxnLst/>
            <a:rect l="l" t="t" r="r" b="b"/>
            <a:pathLst>
              <a:path w="21590" h="685800">
                <a:moveTo>
                  <a:pt x="0" y="685800"/>
                </a:moveTo>
                <a:lnTo>
                  <a:pt x="21590" y="685800"/>
                </a:lnTo>
                <a:lnTo>
                  <a:pt x="2159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768550" y="3830886"/>
            <a:ext cx="27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4"/>
              </a:lnSpc>
            </a:pP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577379" y="3734184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0"/>
                </a:moveTo>
                <a:lnTo>
                  <a:pt x="0" y="0"/>
                </a:lnTo>
                <a:lnTo>
                  <a:pt x="0" y="685800"/>
                </a:lnTo>
                <a:lnTo>
                  <a:pt x="685799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37239" y="1418241"/>
            <a:ext cx="6460685" cy="2863971"/>
          </a:xfrm>
          <a:prstGeom prst="rect">
            <a:avLst/>
          </a:prstGeom>
        </p:spPr>
        <p:txBody>
          <a:bodyPr vert="horz" wrap="square" lIns="0" tIns="166987" rIns="0" bIns="0" rtlCol="0">
            <a:spAutoFit/>
          </a:bodyPr>
          <a:lstStyle/>
          <a:p>
            <a:pPr marL="11516">
              <a:spcBef>
                <a:spcPts val="1315"/>
              </a:spcBef>
            </a:pP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Depends </a:t>
            </a:r>
            <a:r>
              <a:rPr sz="2902" spc="222" dirty="0">
                <a:solidFill>
                  <a:srgbClr val="3B3B3B"/>
                </a:solidFill>
                <a:latin typeface="Cambria"/>
                <a:cs typeface="Cambria"/>
              </a:rPr>
              <a:t>on</a:t>
            </a: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spc="308" dirty="0">
                <a:solidFill>
                  <a:srgbClr val="0000FF"/>
                </a:solidFill>
                <a:latin typeface="Malgun Gothic"/>
                <a:cs typeface="Malgun Gothic"/>
              </a:rPr>
              <a:t>semantics</a:t>
            </a:r>
            <a:r>
              <a:rPr sz="2902" spc="308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902">
              <a:latin typeface="Cambria"/>
              <a:cs typeface="Cambria"/>
            </a:endParaRPr>
          </a:p>
          <a:p>
            <a:pPr marL="1043382" algn="ctr">
              <a:spcBef>
                <a:spcPts val="1224"/>
              </a:spcBef>
            </a:pP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902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902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902" b="1" spc="-8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02" spc="59" dirty="0">
                <a:solidFill>
                  <a:srgbClr val="3B3B3B"/>
                </a:solidFill>
                <a:latin typeface="Cambria"/>
                <a:cs typeface="Cambria"/>
              </a:rPr>
              <a:t>|</a:t>
            </a: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902" b="1" spc="-9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902" b="1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902" b="1" spc="-83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902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902" spc="59" dirty="0">
                <a:solidFill>
                  <a:srgbClr val="3B3B3B"/>
                </a:solidFill>
                <a:latin typeface="Cambria"/>
                <a:cs typeface="Cambria"/>
              </a:rPr>
              <a:t>|</a:t>
            </a:r>
            <a:r>
              <a:rPr sz="2902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902" b="1" spc="-9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902" b="1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2902" b="1" spc="-8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02" b="1" spc="648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902">
              <a:latin typeface="Malgun Gothic"/>
              <a:cs typeface="Malgun Gothic"/>
            </a:endParaRPr>
          </a:p>
          <a:p>
            <a:pPr marL="985225" algn="ctr">
              <a:spcBef>
                <a:spcPts val="1124"/>
              </a:spcBef>
              <a:tabLst>
                <a:tab pos="4923820" algn="l"/>
              </a:tabLst>
            </a:pP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	E</a:t>
            </a:r>
            <a:endParaRPr sz="2902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990">
              <a:latin typeface="Cambria"/>
              <a:cs typeface="Cambria"/>
            </a:endParaRPr>
          </a:p>
          <a:p>
            <a:pPr marL="985225" algn="ctr">
              <a:tabLst>
                <a:tab pos="1679661" algn="l"/>
                <a:tab pos="2228991" algn="l"/>
                <a:tab pos="4904242" algn="l"/>
                <a:tab pos="5524974" algn="l"/>
                <a:tab pos="6167586" algn="l"/>
              </a:tabLst>
            </a:pP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	</a:t>
            </a:r>
            <a:r>
              <a:rPr sz="2902" spc="14" dirty="0">
                <a:solidFill>
                  <a:srgbClr val="3B3B3B"/>
                </a:solidFill>
                <a:latin typeface="Cambria"/>
                <a:cs typeface="Cambria"/>
              </a:rPr>
              <a:t>-	</a:t>
            </a: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	E	</a:t>
            </a:r>
            <a:r>
              <a:rPr sz="2902" spc="821" dirty="0">
                <a:solidFill>
                  <a:srgbClr val="3B3B3B"/>
                </a:solidFill>
                <a:latin typeface="Cambria"/>
                <a:cs typeface="Cambria"/>
              </a:rPr>
              <a:t>+	</a:t>
            </a: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955494" y="477065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88321" y="4356068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38801" y="462324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88321" y="4356068"/>
            <a:ext cx="504417" cy="336278"/>
          </a:xfrm>
          <a:custGeom>
            <a:avLst/>
            <a:gdLst/>
            <a:ahLst/>
            <a:cxnLst/>
            <a:rect l="l" t="t" r="r" b="b"/>
            <a:pathLst>
              <a:path w="556259" h="370839">
                <a:moveTo>
                  <a:pt x="0" y="0"/>
                </a:moveTo>
                <a:lnTo>
                  <a:pt x="556260" y="3708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60492" y="4648583"/>
            <a:ext cx="149713" cy="122074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59690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5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39000" y="4356068"/>
            <a:ext cx="12668" cy="274090"/>
          </a:xfrm>
          <a:custGeom>
            <a:avLst/>
            <a:gdLst/>
            <a:ahLst/>
            <a:cxnLst/>
            <a:rect l="l" t="t" r="r" b="b"/>
            <a:pathLst>
              <a:path w="13970" h="302260">
                <a:moveTo>
                  <a:pt x="13970" y="0"/>
                </a:moveTo>
                <a:lnTo>
                  <a:pt x="0" y="302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89478" y="4620945"/>
            <a:ext cx="97889" cy="149713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0"/>
                </a:moveTo>
                <a:lnTo>
                  <a:pt x="46989" y="165100"/>
                </a:lnTo>
                <a:lnTo>
                  <a:pt x="10795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840316" y="4829391"/>
            <a:ext cx="5420757" cy="15188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615549" algn="l"/>
                <a:tab pos="1216703" algn="l"/>
                <a:tab pos="1859315" algn="l"/>
                <a:tab pos="3290800" algn="l"/>
                <a:tab pos="3985236" algn="l"/>
                <a:tab pos="4534567" algn="l"/>
                <a:tab pos="5173725" algn="l"/>
              </a:tabLst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5	</a:t>
            </a: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	</a:t>
            </a:r>
            <a:r>
              <a:rPr sz="2902" spc="821" dirty="0">
                <a:solidFill>
                  <a:srgbClr val="3B3B3B"/>
                </a:solidFill>
                <a:latin typeface="Cambria"/>
                <a:cs typeface="Cambria"/>
              </a:rPr>
              <a:t>+	</a:t>
            </a: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	E	</a:t>
            </a:r>
            <a:r>
              <a:rPr sz="2902" spc="14" dirty="0">
                <a:solidFill>
                  <a:srgbClr val="3B3B3B"/>
                </a:solidFill>
                <a:latin typeface="Cambria"/>
                <a:cs typeface="Cambria"/>
              </a:rPr>
              <a:t>-	</a:t>
            </a:r>
            <a:r>
              <a:rPr sz="2902" spc="449" dirty="0">
                <a:solidFill>
                  <a:srgbClr val="3B3B3B"/>
                </a:solidFill>
                <a:latin typeface="Cambria"/>
                <a:cs typeface="Cambria"/>
              </a:rPr>
              <a:t>E	</a:t>
            </a: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7</a:t>
            </a:r>
            <a:endParaRPr sz="2902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990">
              <a:latin typeface="Cambria"/>
              <a:cs typeface="Cambria"/>
            </a:endParaRPr>
          </a:p>
          <a:p>
            <a:pPr algn="ctr">
              <a:tabLst>
                <a:tab pos="1243191" algn="l"/>
                <a:tab pos="2674675" algn="l"/>
                <a:tab pos="3918441" algn="l"/>
              </a:tabLst>
            </a:pP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3	7	5	3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266436" y="5392541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16917" y="565972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10205" y="5392541"/>
            <a:ext cx="0" cy="27409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60685" y="565972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ea typeface="+mn-ea"/>
              </a:rPr>
              <a:t>Given the following grammar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Bookman Old Style" charset="0"/>
                <a:ea typeface="+mn-ea"/>
              </a:rPr>
              <a:t>&lt;assign&gt; ::= &lt;id&gt; = &lt;</a:t>
            </a:r>
            <a:r>
              <a:rPr lang="en-US" dirty="0" err="1">
                <a:latin typeface="Bookman Old Style" charset="0"/>
                <a:ea typeface="+mn-ea"/>
              </a:rPr>
              <a:t>expr</a:t>
            </a:r>
            <a:r>
              <a:rPr lang="en-US" dirty="0">
                <a:latin typeface="Bookman Old Style" charset="0"/>
                <a:ea typeface="+mn-ea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Bookman Old Style" charset="0"/>
                <a:ea typeface="+mn-ea"/>
              </a:rPr>
              <a:t>&lt;id&gt; ::= A | B | C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Bookman Old Style" charset="0"/>
                <a:ea typeface="+mn-ea"/>
              </a:rPr>
              <a:t>&lt;</a:t>
            </a:r>
            <a:r>
              <a:rPr lang="en-US" dirty="0" err="1">
                <a:latin typeface="Bookman Old Style" charset="0"/>
                <a:ea typeface="+mn-ea"/>
              </a:rPr>
              <a:t>expr</a:t>
            </a:r>
            <a:r>
              <a:rPr lang="en-US" dirty="0">
                <a:latin typeface="Bookman Old Style" charset="0"/>
                <a:ea typeface="+mn-ea"/>
              </a:rPr>
              <a:t>&gt; ::= &lt;</a:t>
            </a:r>
            <a:r>
              <a:rPr lang="en-US" dirty="0" err="1">
                <a:latin typeface="Bookman Old Style" charset="0"/>
                <a:ea typeface="+mn-ea"/>
              </a:rPr>
              <a:t>expr</a:t>
            </a:r>
            <a:r>
              <a:rPr lang="en-US" dirty="0">
                <a:latin typeface="Bookman Old Style" charset="0"/>
                <a:ea typeface="+mn-ea"/>
              </a:rPr>
              <a:t>&gt; + &lt;</a:t>
            </a:r>
            <a:r>
              <a:rPr lang="en-US" dirty="0" err="1">
                <a:latin typeface="Bookman Old Style" charset="0"/>
                <a:ea typeface="+mn-ea"/>
              </a:rPr>
              <a:t>expr</a:t>
            </a:r>
            <a:r>
              <a:rPr lang="en-US" dirty="0">
                <a:latin typeface="Bookman Old Style" charset="0"/>
                <a:ea typeface="+mn-ea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Bookman Old Style" charset="0"/>
                <a:ea typeface="+mn-ea"/>
              </a:rPr>
              <a:t>			| &lt;</a:t>
            </a:r>
            <a:r>
              <a:rPr lang="en-US" dirty="0" err="1">
                <a:latin typeface="Bookman Old Style" charset="0"/>
                <a:ea typeface="+mn-ea"/>
              </a:rPr>
              <a:t>expr</a:t>
            </a:r>
            <a:r>
              <a:rPr lang="en-US" dirty="0">
                <a:latin typeface="Bookman Old Style" charset="0"/>
                <a:ea typeface="+mn-ea"/>
              </a:rPr>
              <a:t>&gt; * &lt;</a:t>
            </a:r>
            <a:r>
              <a:rPr lang="en-US" dirty="0" err="1">
                <a:latin typeface="Bookman Old Style" charset="0"/>
                <a:ea typeface="+mn-ea"/>
              </a:rPr>
              <a:t>expr</a:t>
            </a:r>
            <a:r>
              <a:rPr lang="en-US" dirty="0">
                <a:latin typeface="Bookman Old Style" charset="0"/>
                <a:ea typeface="+mn-ea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Bookman Old Style" charset="0"/>
                <a:ea typeface="+mn-ea"/>
              </a:rPr>
              <a:t>			| (&lt;</a:t>
            </a:r>
            <a:r>
              <a:rPr lang="en-US" dirty="0" err="1">
                <a:latin typeface="Bookman Old Style" charset="0"/>
                <a:ea typeface="+mn-ea"/>
              </a:rPr>
              <a:t>expr</a:t>
            </a:r>
            <a:r>
              <a:rPr lang="en-US" dirty="0">
                <a:latin typeface="Bookman Old Style" charset="0"/>
                <a:ea typeface="+mn-ea"/>
              </a:rPr>
              <a:t>&gt;)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Bookman Old Style" charset="0"/>
                <a:ea typeface="+mn-ea"/>
              </a:rPr>
              <a:t>			| &lt;id&gt;</a:t>
            </a:r>
          </a:p>
        </p:txBody>
      </p:sp>
      <p:sp>
        <p:nvSpPr>
          <p:cNvPr id="880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91AA24F-E585-B04C-A0CD-C8EA21E6561A}" type="slidenum">
              <a:rPr lang="tr-TR" sz="1400">
                <a:cs typeface="Arial" charset="0"/>
              </a:rPr>
              <a:pPr/>
              <a:t>118</a:t>
            </a:fld>
            <a:endParaRPr lang="tr-TR" sz="1400">
              <a:cs typeface="Arial" charset="0"/>
            </a:endParaRPr>
          </a:p>
        </p:txBody>
      </p:sp>
      <p:sp>
        <p:nvSpPr>
          <p:cNvPr id="88067" name="Rectangle 5"/>
          <p:cNvSpPr>
            <a:spLocks noChangeArrowheads="1"/>
          </p:cNvSpPr>
          <p:nvPr/>
        </p:nvSpPr>
        <p:spPr bwMode="auto">
          <a:xfrm>
            <a:off x="304800" y="5562600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A50021"/>
                </a:solidFill>
                <a:cs typeface="Arial" charset="0"/>
              </a:rPr>
              <a:t>Parse Tree</a:t>
            </a:r>
            <a:r>
              <a:rPr lang="tr-TR" sz="3200">
                <a:solidFill>
                  <a:srgbClr val="A50021"/>
                </a:solidFill>
                <a:cs typeface="Arial" charset="0"/>
              </a:rPr>
              <a:t>(</a:t>
            </a:r>
            <a:r>
              <a:rPr lang="en-US" sz="3200">
                <a:solidFill>
                  <a:srgbClr val="A50021"/>
                </a:solidFill>
                <a:cs typeface="Arial" charset="0"/>
              </a:rPr>
              <a:t>s</a:t>
            </a:r>
            <a:r>
              <a:rPr lang="tr-TR" sz="3200">
                <a:solidFill>
                  <a:srgbClr val="A50021"/>
                </a:solidFill>
                <a:cs typeface="Arial" charset="0"/>
              </a:rPr>
              <a:t>)</a:t>
            </a:r>
            <a:r>
              <a:rPr lang="en-US" sz="3200">
                <a:solidFill>
                  <a:srgbClr val="A50021"/>
                </a:solidFill>
                <a:cs typeface="Arial" charset="0"/>
              </a:rPr>
              <a:t> for A = B + C * A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71484"/>
            <a:ext cx="8077200" cy="5794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</a:rPr>
              <a:t>Two Parse Trees 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</a:rPr>
              <a:t>for A = B + C * A</a:t>
            </a:r>
          </a:p>
        </p:txBody>
      </p:sp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861425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6CA6E0B-4C5B-5947-8726-82F9A79B057E}" type="slidenum">
              <a:rPr lang="tr-TR" sz="1400">
                <a:cs typeface="Arial" charset="0"/>
              </a:rPr>
              <a:pPr/>
              <a:t>119</a:t>
            </a:fld>
            <a:endParaRPr lang="tr-TR" sz="1400"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91200" y="101644"/>
            <a:ext cx="8686800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1200" kern="0" dirty="0">
                <a:latin typeface="Bookman Old Style" charset="0"/>
                <a:ea typeface="+mn-ea"/>
              </a:rPr>
              <a:t>&lt;assign&gt; ::= &lt;id&gt; = &lt;expr&gt;</a:t>
            </a:r>
          </a:p>
          <a:p>
            <a:pPr eaLnBrk="1" hangingPunct="1">
              <a:buFontTx/>
              <a:buNone/>
              <a:defRPr/>
            </a:pPr>
            <a:r>
              <a:rPr lang="en-US" sz="1200" kern="0" dirty="0">
                <a:latin typeface="Bookman Old Style" charset="0"/>
                <a:ea typeface="+mn-ea"/>
              </a:rPr>
              <a:t>&lt;id&gt; ::= A | B | C</a:t>
            </a:r>
          </a:p>
          <a:p>
            <a:pPr eaLnBrk="1" hangingPunct="1">
              <a:buFontTx/>
              <a:buNone/>
              <a:defRPr/>
            </a:pPr>
            <a:r>
              <a:rPr lang="en-US" sz="1200" kern="0" dirty="0">
                <a:latin typeface="Bookman Old Style" charset="0"/>
                <a:ea typeface="+mn-ea"/>
              </a:rPr>
              <a:t>&lt;expr&gt; ::= &lt;expr&gt; + &lt;expr&gt;</a:t>
            </a:r>
          </a:p>
          <a:p>
            <a:pPr eaLnBrk="1" hangingPunct="1">
              <a:buFontTx/>
              <a:buNone/>
              <a:defRPr/>
            </a:pPr>
            <a:r>
              <a:rPr lang="en-US" sz="1200" kern="0" dirty="0">
                <a:latin typeface="Bookman Old Style" charset="0"/>
                <a:ea typeface="+mn-ea"/>
              </a:rPr>
              <a:t>			| &lt;expr&gt; * &lt;expr&gt;</a:t>
            </a:r>
          </a:p>
          <a:p>
            <a:pPr eaLnBrk="1" hangingPunct="1">
              <a:buFontTx/>
              <a:buNone/>
              <a:defRPr/>
            </a:pPr>
            <a:r>
              <a:rPr lang="en-US" sz="1200" kern="0" dirty="0">
                <a:latin typeface="Bookman Old Style" charset="0"/>
                <a:ea typeface="+mn-ea"/>
              </a:rPr>
              <a:t>			| (&lt;expr&gt;)</a:t>
            </a:r>
          </a:p>
          <a:p>
            <a:pPr eaLnBrk="1" hangingPunct="1">
              <a:buFontTx/>
              <a:buNone/>
              <a:defRPr/>
            </a:pPr>
            <a:r>
              <a:rPr lang="en-US" sz="1200" kern="0" dirty="0">
                <a:latin typeface="Bookman Old Style" charset="0"/>
                <a:ea typeface="+mn-ea"/>
              </a:rPr>
              <a:t>			| &lt;id&gt;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179" y="3319595"/>
            <a:ext cx="82917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09981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T_Do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5653" y="3319595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1287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[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7537" y="3319595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241844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T_For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2368" y="3319595"/>
            <a:ext cx="1036474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8196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T_New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6136" y="3319595"/>
            <a:ext cx="1865652" cy="621884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0" y="0"/>
                </a:lnTo>
                <a:lnTo>
                  <a:pt x="0" y="685800"/>
                </a:lnTo>
                <a:lnTo>
                  <a:pt x="20574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6136" y="3319595"/>
            <a:ext cx="1865652" cy="621884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1028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057400" y="0"/>
                </a:lnTo>
                <a:lnTo>
                  <a:pt x="2057400" y="685800"/>
                </a:lnTo>
                <a:lnTo>
                  <a:pt x="10287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26136" y="3319595"/>
            <a:ext cx="1865652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72745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T_IntConst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6136" y="3941479"/>
            <a:ext cx="1865652" cy="621884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0" y="0"/>
                </a:lnTo>
                <a:lnTo>
                  <a:pt x="0" y="685800"/>
                </a:lnTo>
                <a:lnTo>
                  <a:pt x="2057400" y="6858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6136" y="3941479"/>
            <a:ext cx="1865652" cy="621884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1028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057400" y="0"/>
                </a:lnTo>
                <a:lnTo>
                  <a:pt x="2057400" y="685800"/>
                </a:lnTo>
                <a:lnTo>
                  <a:pt x="10287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82955" y="4054339"/>
            <a:ext cx="164108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0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1532" y="5803555"/>
            <a:ext cx="137735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do[for]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9111" y="5803555"/>
            <a:ext cx="217084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=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6030" y="5803555"/>
            <a:ext cx="60345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new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9836" y="5803555"/>
            <a:ext cx="409983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0;</a:t>
            </a:r>
            <a:endParaRPr sz="2539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43768" y="4977952"/>
          <a:ext cx="6633424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938600" y="3319595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0711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]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0484" y="3319595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0711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=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120</a:t>
            </a:fld>
            <a:endParaRPr lang="tr-T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271484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kern="0" dirty="0">
                <a:ea typeface="+mn-ea"/>
              </a:rPr>
              <a:t>Two Leftmost derivations</a:t>
            </a:r>
          </a:p>
          <a:p>
            <a:pPr eaLnBrk="1" hangingPunct="1">
              <a:buFontTx/>
              <a:buNone/>
              <a:defRPr/>
            </a:pPr>
            <a:r>
              <a:rPr lang="en-US" kern="0" dirty="0">
                <a:ea typeface="+mn-ea"/>
              </a:rPr>
              <a:t>for A = B + C * 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57800" y="0"/>
            <a:ext cx="3886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&lt;assign&gt; ::= &lt;id&gt; =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&lt;id&gt; ::= A | B | C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&lt;expr&gt; ::=	  &lt;expr&gt; +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   	| &lt;expr&gt; *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| (&lt;expr&gt;)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| &lt;id&gt;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686800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&lt;assign&gt; =&gt; </a:t>
            </a:r>
            <a:r>
              <a:rPr lang="en-US" sz="1400" u="sng" kern="0" dirty="0">
                <a:latin typeface="Bookman Old Style" charset="0"/>
                <a:ea typeface="+mn-ea"/>
              </a:rPr>
              <a:t>&lt;id&gt; </a:t>
            </a:r>
            <a:r>
              <a:rPr lang="en-US" sz="1400" kern="0" dirty="0">
                <a:latin typeface="Bookman Old Style" charset="0"/>
                <a:ea typeface="+mn-ea"/>
              </a:rPr>
              <a:t>=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A = </a:t>
            </a:r>
            <a:r>
              <a:rPr lang="en-US" sz="1400" u="sng" kern="0" dirty="0">
                <a:latin typeface="Bookman Old Style" charset="0"/>
                <a:ea typeface="+mn-ea"/>
              </a:rPr>
              <a:t>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</a:t>
            </a:r>
            <a:r>
              <a:rPr lang="en-US" sz="1400" kern="0" dirty="0">
                <a:solidFill>
                  <a:srgbClr val="FF0000"/>
                </a:solidFill>
                <a:latin typeface="Bookman Old Style" charset="0"/>
                <a:ea typeface="+mn-ea"/>
              </a:rPr>
              <a:t>=&gt; A = </a:t>
            </a:r>
            <a:r>
              <a:rPr lang="en-US" sz="1400" u="sng" kern="0" dirty="0">
                <a:solidFill>
                  <a:srgbClr val="FF0000"/>
                </a:solidFill>
                <a:latin typeface="Bookman Old Style" charset="0"/>
                <a:ea typeface="+mn-ea"/>
              </a:rPr>
              <a:t>&lt;expr&gt; </a:t>
            </a:r>
            <a:r>
              <a:rPr lang="en-US" sz="1400" kern="0" dirty="0">
                <a:solidFill>
                  <a:srgbClr val="FF0000"/>
                </a:solidFill>
                <a:latin typeface="Bookman Old Style" charset="0"/>
                <a:ea typeface="+mn-ea"/>
              </a:rPr>
              <a:t>+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solidFill>
                  <a:srgbClr val="FF0000"/>
                </a:solidFill>
                <a:latin typeface="Bookman Old Style" charset="0"/>
                <a:ea typeface="+mn-ea"/>
              </a:rPr>
              <a:t>		</a:t>
            </a:r>
            <a:r>
              <a:rPr lang="en-US" sz="1400" kern="0" dirty="0">
                <a:latin typeface="Bookman Old Style" charset="0"/>
                <a:ea typeface="+mn-ea"/>
              </a:rPr>
              <a:t>=&gt; A = </a:t>
            </a:r>
            <a:r>
              <a:rPr lang="en-US" sz="1400" u="sng" kern="0" dirty="0">
                <a:latin typeface="Bookman Old Style" charset="0"/>
                <a:ea typeface="+mn-ea"/>
              </a:rPr>
              <a:t>&lt;id&gt; </a:t>
            </a:r>
            <a:r>
              <a:rPr lang="en-US" sz="1400" kern="0" dirty="0">
                <a:latin typeface="Bookman Old Style" charset="0"/>
                <a:ea typeface="+mn-ea"/>
              </a:rPr>
              <a:t>+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A = B + </a:t>
            </a:r>
            <a:r>
              <a:rPr lang="en-US" sz="1400" u="sng" kern="0" dirty="0">
                <a:latin typeface="Bookman Old Style" charset="0"/>
                <a:ea typeface="+mn-ea"/>
              </a:rPr>
              <a:t>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A = B + </a:t>
            </a:r>
            <a:r>
              <a:rPr lang="en-US" sz="1400" u="sng" kern="0" dirty="0">
                <a:latin typeface="Bookman Old Style" charset="0"/>
                <a:ea typeface="+mn-ea"/>
              </a:rPr>
              <a:t>&lt;expr&gt; </a:t>
            </a:r>
            <a:r>
              <a:rPr lang="en-US" sz="1400" kern="0" dirty="0">
                <a:latin typeface="Bookman Old Style" charset="0"/>
                <a:ea typeface="+mn-ea"/>
              </a:rPr>
              <a:t>*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A = B + </a:t>
            </a:r>
            <a:r>
              <a:rPr lang="en-US" sz="1400" u="sng" kern="0" dirty="0">
                <a:latin typeface="Bookman Old Style" charset="0"/>
                <a:ea typeface="+mn-ea"/>
              </a:rPr>
              <a:t>&lt;id&gt; </a:t>
            </a:r>
            <a:r>
              <a:rPr lang="en-US" sz="1400" kern="0" dirty="0">
                <a:latin typeface="Bookman Old Style" charset="0"/>
                <a:ea typeface="+mn-ea"/>
              </a:rPr>
              <a:t>*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A = B + C * </a:t>
            </a:r>
            <a:r>
              <a:rPr lang="en-US" sz="1400" u="sng" kern="0" dirty="0">
                <a:latin typeface="Bookman Old Style" charset="0"/>
                <a:ea typeface="+mn-ea"/>
              </a:rPr>
              <a:t>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A = B + C * </a:t>
            </a:r>
            <a:r>
              <a:rPr lang="en-US" sz="1400" u="sng" kern="0" dirty="0">
                <a:latin typeface="Bookman Old Style" charset="0"/>
                <a:ea typeface="+mn-ea"/>
              </a:rPr>
              <a:t>&lt;id&gt;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A = B + C * A</a:t>
            </a:r>
          </a:p>
          <a:p>
            <a:pPr eaLnBrk="1" hangingPunct="1">
              <a:buFontTx/>
              <a:buNone/>
              <a:defRPr/>
            </a:pPr>
            <a:endParaRPr lang="en-US" sz="1400" kern="0" dirty="0">
              <a:latin typeface="Bookman Old Style" charset="0"/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&lt;assign&gt; =&gt; </a:t>
            </a:r>
            <a:r>
              <a:rPr lang="en-US" sz="1400" u="sng" kern="0" dirty="0">
                <a:latin typeface="Bookman Old Style" charset="0"/>
              </a:rPr>
              <a:t>&lt;id&gt; </a:t>
            </a:r>
            <a:r>
              <a:rPr lang="en-US" sz="1400" kern="0" dirty="0">
                <a:latin typeface="Bookman Old Style" charset="0"/>
              </a:rPr>
              <a:t>=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A = </a:t>
            </a:r>
            <a:r>
              <a:rPr lang="en-US" sz="1400" u="sng" kern="0" dirty="0">
                <a:latin typeface="Bookman Old Style" charset="0"/>
              </a:rPr>
              <a:t>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</a:t>
            </a:r>
            <a:r>
              <a:rPr lang="en-US" sz="1400" kern="0" dirty="0">
                <a:solidFill>
                  <a:srgbClr val="FF0000"/>
                </a:solidFill>
                <a:latin typeface="Bookman Old Style" charset="0"/>
              </a:rPr>
              <a:t>=&gt; A = </a:t>
            </a:r>
            <a:r>
              <a:rPr lang="en-US" sz="1400" u="sng" kern="0" dirty="0">
                <a:solidFill>
                  <a:srgbClr val="FF0000"/>
                </a:solidFill>
                <a:latin typeface="Bookman Old Style" charset="0"/>
              </a:rPr>
              <a:t>&lt;expr&gt; </a:t>
            </a:r>
            <a:r>
              <a:rPr lang="en-US" sz="1400" kern="0" dirty="0">
                <a:solidFill>
                  <a:srgbClr val="FF0000"/>
                </a:solidFill>
                <a:latin typeface="Bookman Old Style" charset="0"/>
              </a:rPr>
              <a:t>*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A = </a:t>
            </a:r>
            <a:r>
              <a:rPr lang="en-US" sz="1400" u="sng" kern="0" dirty="0">
                <a:latin typeface="Bookman Old Style" charset="0"/>
              </a:rPr>
              <a:t>&lt;expr&gt; </a:t>
            </a:r>
            <a:r>
              <a:rPr lang="en-US" sz="1400" kern="0" dirty="0">
                <a:latin typeface="Bookman Old Style" charset="0"/>
              </a:rPr>
              <a:t>+ &lt;expr&gt; *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A = </a:t>
            </a:r>
            <a:r>
              <a:rPr lang="en-US" sz="1400" u="sng" kern="0" dirty="0">
                <a:latin typeface="Bookman Old Style" charset="0"/>
              </a:rPr>
              <a:t>&lt;id&gt; </a:t>
            </a:r>
            <a:r>
              <a:rPr lang="en-US" sz="1400" kern="0" dirty="0">
                <a:latin typeface="Bookman Old Style" charset="0"/>
              </a:rPr>
              <a:t>+ &lt;expr&gt; *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A = B + </a:t>
            </a:r>
            <a:r>
              <a:rPr lang="en-US" sz="1400" u="sng" kern="0" dirty="0">
                <a:latin typeface="Bookman Old Style" charset="0"/>
              </a:rPr>
              <a:t>&lt;expr&gt; </a:t>
            </a:r>
            <a:r>
              <a:rPr lang="en-US" sz="1400" kern="0" dirty="0">
                <a:latin typeface="Bookman Old Style" charset="0"/>
              </a:rPr>
              <a:t>*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A = B + </a:t>
            </a:r>
            <a:r>
              <a:rPr lang="en-US" sz="1400" u="sng" kern="0" dirty="0">
                <a:latin typeface="Bookman Old Style" charset="0"/>
              </a:rPr>
              <a:t>&lt;id&gt; </a:t>
            </a:r>
            <a:r>
              <a:rPr lang="en-US" sz="1400" kern="0" dirty="0">
                <a:latin typeface="Bookman Old Style" charset="0"/>
              </a:rPr>
              <a:t>*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A = B + C * </a:t>
            </a:r>
            <a:r>
              <a:rPr lang="en-US" sz="1400" u="sng" kern="0" dirty="0">
                <a:latin typeface="Bookman Old Style" charset="0"/>
              </a:rPr>
              <a:t>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A = B + C * </a:t>
            </a:r>
            <a:r>
              <a:rPr lang="en-US" sz="1400" u="sng" kern="0" dirty="0">
                <a:latin typeface="Bookman Old Style" charset="0"/>
              </a:rPr>
              <a:t>&lt;id&gt;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A = B + C * A</a:t>
            </a:r>
          </a:p>
          <a:p>
            <a:pPr eaLnBrk="1" hangingPunct="1">
              <a:buFontTx/>
              <a:buNone/>
              <a:defRPr/>
            </a:pPr>
            <a:endParaRPr lang="en-US" sz="1400" kern="0" dirty="0">
              <a:latin typeface="Bookman Old Style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153118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121</a:t>
            </a:fld>
            <a:endParaRPr lang="tr-T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271484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kern="0" dirty="0">
                <a:ea typeface="+mn-ea"/>
              </a:rPr>
              <a:t>Two Rightmost derivations</a:t>
            </a:r>
          </a:p>
          <a:p>
            <a:pPr eaLnBrk="1" hangingPunct="1">
              <a:buFontTx/>
              <a:buNone/>
              <a:defRPr/>
            </a:pPr>
            <a:r>
              <a:rPr lang="en-US" kern="0" dirty="0">
                <a:ea typeface="+mn-ea"/>
              </a:rPr>
              <a:t>for A = B + C * A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310" y="1371600"/>
            <a:ext cx="8686800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&lt;assign&gt; =&gt; &lt;id&gt; = </a:t>
            </a:r>
            <a:r>
              <a:rPr lang="en-US" sz="1400" u="sng" kern="0" dirty="0">
                <a:latin typeface="Bookman Old Style" charset="0"/>
                <a:ea typeface="+mn-ea"/>
              </a:rPr>
              <a:t>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</a:t>
            </a:r>
            <a:r>
              <a:rPr lang="en-US" sz="1400" kern="0" dirty="0">
                <a:solidFill>
                  <a:srgbClr val="FF0000"/>
                </a:solidFill>
                <a:latin typeface="Bookman Old Style" charset="0"/>
                <a:ea typeface="+mn-ea"/>
              </a:rPr>
              <a:t>=&gt; &lt;id&gt; = &lt;expr&gt; + </a:t>
            </a:r>
            <a:r>
              <a:rPr lang="en-US" sz="1400" u="sng" kern="0" dirty="0">
                <a:solidFill>
                  <a:srgbClr val="FF0000"/>
                </a:solidFill>
                <a:latin typeface="Bookman Old Style" charset="0"/>
                <a:ea typeface="+mn-ea"/>
              </a:rPr>
              <a:t>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&lt;id&gt; = &lt;expr&gt; + &lt;expr&gt; * </a:t>
            </a:r>
            <a:r>
              <a:rPr lang="en-US" sz="1400" u="sng" kern="0" dirty="0">
                <a:latin typeface="Bookman Old Style" charset="0"/>
                <a:ea typeface="+mn-ea"/>
              </a:rPr>
              <a:t>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&lt;id&gt; = &lt;expr&gt; + &lt;expr&gt; * </a:t>
            </a:r>
            <a:r>
              <a:rPr lang="en-US" sz="1400" u="sng" kern="0" dirty="0">
                <a:latin typeface="Bookman Old Style" charset="0"/>
                <a:ea typeface="+mn-ea"/>
              </a:rPr>
              <a:t>&lt;id&gt;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&lt;id&gt; = &lt;expr&gt; + </a:t>
            </a:r>
            <a:r>
              <a:rPr lang="en-US" sz="1400" u="sng" kern="0" dirty="0">
                <a:latin typeface="Bookman Old Style" charset="0"/>
                <a:ea typeface="+mn-ea"/>
              </a:rPr>
              <a:t>&lt;expr&gt; </a:t>
            </a:r>
            <a:r>
              <a:rPr lang="en-US" sz="1400" kern="0" dirty="0">
                <a:latin typeface="Bookman Old Style" charset="0"/>
                <a:ea typeface="+mn-ea"/>
              </a:rPr>
              <a:t>* A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&lt;id&gt; = &lt;expr&gt; +  </a:t>
            </a:r>
            <a:r>
              <a:rPr lang="en-US" sz="1400" u="sng" kern="0" dirty="0">
                <a:latin typeface="Bookman Old Style" charset="0"/>
                <a:ea typeface="+mn-ea"/>
              </a:rPr>
              <a:t>&lt;id&gt; </a:t>
            </a:r>
            <a:r>
              <a:rPr lang="en-US" sz="1400" kern="0" dirty="0">
                <a:latin typeface="Bookman Old Style" charset="0"/>
                <a:ea typeface="+mn-ea"/>
              </a:rPr>
              <a:t>* A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&lt;id&gt; = </a:t>
            </a:r>
            <a:r>
              <a:rPr lang="en-US" sz="1400" u="sng" kern="0" dirty="0">
                <a:latin typeface="Bookman Old Style" charset="0"/>
                <a:ea typeface="+mn-ea"/>
              </a:rPr>
              <a:t>&lt;expr&gt; </a:t>
            </a:r>
            <a:r>
              <a:rPr lang="en-US" sz="1400" kern="0" dirty="0">
                <a:latin typeface="Bookman Old Style" charset="0"/>
                <a:ea typeface="+mn-ea"/>
              </a:rPr>
              <a:t>+ C * A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&lt;id&gt; = </a:t>
            </a:r>
            <a:r>
              <a:rPr lang="en-US" sz="1400" u="sng" kern="0" dirty="0">
                <a:latin typeface="Bookman Old Style" charset="0"/>
                <a:ea typeface="+mn-ea"/>
              </a:rPr>
              <a:t>&lt;id&gt; </a:t>
            </a:r>
            <a:r>
              <a:rPr lang="en-US" sz="1400" kern="0" dirty="0">
                <a:latin typeface="Bookman Old Style" charset="0"/>
                <a:ea typeface="+mn-ea"/>
              </a:rPr>
              <a:t>+ C * A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</a:t>
            </a:r>
            <a:r>
              <a:rPr lang="en-US" sz="1400" u="sng" kern="0" dirty="0">
                <a:latin typeface="Bookman Old Style" charset="0"/>
                <a:ea typeface="+mn-ea"/>
              </a:rPr>
              <a:t>&lt;id&gt; </a:t>
            </a:r>
            <a:r>
              <a:rPr lang="en-US" sz="1400" kern="0" dirty="0">
                <a:latin typeface="Bookman Old Style" charset="0"/>
                <a:ea typeface="+mn-ea"/>
              </a:rPr>
              <a:t>= B + C * A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=&gt; A = B + C * A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&lt;assign&gt; =&gt; &lt;id&gt; = </a:t>
            </a:r>
            <a:r>
              <a:rPr lang="en-US" sz="1400" u="sng" kern="0" dirty="0">
                <a:latin typeface="Bookman Old Style" charset="0"/>
              </a:rPr>
              <a:t>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&lt;id&gt; = &lt;expr&gt; * </a:t>
            </a:r>
            <a:r>
              <a:rPr lang="en-US" sz="1400" u="sng" kern="0" dirty="0">
                <a:latin typeface="Bookman Old Style" charset="0"/>
              </a:rPr>
              <a:t>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&lt;id&gt; = &lt;expr&gt; * </a:t>
            </a:r>
            <a:r>
              <a:rPr lang="en-US" sz="1400" u="sng" kern="0" dirty="0">
                <a:latin typeface="Bookman Old Style" charset="0"/>
              </a:rPr>
              <a:t>&lt;id&gt;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&lt;id&gt; = </a:t>
            </a:r>
            <a:r>
              <a:rPr lang="en-US" sz="1400" u="sng" kern="0" dirty="0">
                <a:latin typeface="Bookman Old Style" charset="0"/>
              </a:rPr>
              <a:t>&lt;expr&gt; </a:t>
            </a:r>
            <a:r>
              <a:rPr lang="en-US" sz="1400" kern="0" dirty="0">
                <a:latin typeface="Bookman Old Style" charset="0"/>
              </a:rPr>
              <a:t>* A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&lt;id&gt; = &lt;expr&gt; + </a:t>
            </a:r>
            <a:r>
              <a:rPr lang="en-US" sz="1400" u="sng" kern="0" dirty="0">
                <a:latin typeface="Bookman Old Style" charset="0"/>
              </a:rPr>
              <a:t>&lt;expr&gt; </a:t>
            </a:r>
            <a:r>
              <a:rPr lang="en-US" sz="1400" kern="0" dirty="0">
                <a:latin typeface="Bookman Old Style" charset="0"/>
              </a:rPr>
              <a:t>* A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&lt;id&gt; = &lt;expr&gt; + </a:t>
            </a:r>
            <a:r>
              <a:rPr lang="en-US" sz="1400" u="sng" kern="0" dirty="0">
                <a:latin typeface="Bookman Old Style" charset="0"/>
              </a:rPr>
              <a:t>&lt;id&gt; </a:t>
            </a:r>
            <a:r>
              <a:rPr lang="en-US" sz="1400" kern="0" dirty="0">
                <a:latin typeface="Bookman Old Style" charset="0"/>
              </a:rPr>
              <a:t>* A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&lt;id&gt; = </a:t>
            </a:r>
            <a:r>
              <a:rPr lang="en-US" sz="1400" u="sng" kern="0" dirty="0">
                <a:latin typeface="Bookman Old Style" charset="0"/>
              </a:rPr>
              <a:t>&lt;expr&gt; </a:t>
            </a:r>
            <a:r>
              <a:rPr lang="en-US" sz="1400" kern="0" dirty="0">
                <a:latin typeface="Bookman Old Style" charset="0"/>
              </a:rPr>
              <a:t>+ C * A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&lt;id&gt; = </a:t>
            </a:r>
            <a:r>
              <a:rPr lang="en-US" sz="1400" u="sng" kern="0" dirty="0">
                <a:latin typeface="Bookman Old Style" charset="0"/>
              </a:rPr>
              <a:t>&lt;id&gt; </a:t>
            </a:r>
            <a:r>
              <a:rPr lang="en-US" sz="1400" kern="0" dirty="0">
                <a:latin typeface="Bookman Old Style" charset="0"/>
              </a:rPr>
              <a:t>+ C * A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&lt;id&gt; = B + C * A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=&gt; A = B + C * A</a:t>
            </a:r>
          </a:p>
          <a:p>
            <a:pPr eaLnBrk="1" hangingPunct="1">
              <a:buFontTx/>
              <a:buNone/>
              <a:defRPr/>
            </a:pPr>
            <a:endParaRPr lang="en-US" sz="1400" kern="0" dirty="0">
              <a:latin typeface="Bookman Old Style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</a:rPr>
              <a:t>		</a:t>
            </a:r>
            <a:endParaRPr lang="en-US" sz="1400" kern="0" dirty="0">
              <a:latin typeface="Bookman Old Style" charset="0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62600" y="0"/>
            <a:ext cx="3886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&lt;assign&gt; ::= &lt;id&gt; =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&lt;id&gt; ::= A | B | C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&lt;expr&gt; ::=	  &lt;expr&gt; +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   	| &lt;expr&gt; *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| (&lt;expr&gt;)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| &lt;id&gt;</a:t>
            </a:r>
          </a:p>
        </p:txBody>
      </p:sp>
    </p:spTree>
    <p:extLst>
      <p:ext uri="{BB962C8B-B14F-4D97-AF65-F5344CB8AC3E}">
        <p14:creationId xmlns:p14="http://schemas.microsoft.com/office/powerpoint/2010/main" val="366758554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0"/>
            <a:ext cx="8077200" cy="5794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</a:rPr>
              <a:t>A = B + C * A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</a:rPr>
              <a:t>A = 3 , B = 4, C = 5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</a:rPr>
              <a:t>3 + 4 * 5</a:t>
            </a:r>
          </a:p>
        </p:txBody>
      </p:sp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" y="1295400"/>
            <a:ext cx="7620000" cy="398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6CA6E0B-4C5B-5947-8726-82F9A79B057E}" type="slidenum">
              <a:rPr lang="tr-TR" sz="1400">
                <a:cs typeface="Arial" charset="0"/>
              </a:rPr>
              <a:pPr/>
              <a:t>122</a:t>
            </a:fld>
            <a:endParaRPr lang="tr-TR" sz="1400"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5658789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dirty="0"/>
              <a:t>3 + [ 4 * 5 ]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6712" y="5625398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dirty="0"/>
              <a:t>[ 3 + 4 ] * 5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210300" y="0"/>
            <a:ext cx="3886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&lt;assign&gt; ::= &lt;id&gt; =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&lt;id&gt; ::= A | B | C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&lt;expr&gt; ::=	  &lt;expr&gt; +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   	| &lt;expr&gt; *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| (&lt;expr&gt;)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| &lt;id&gt;</a:t>
            </a:r>
          </a:p>
        </p:txBody>
      </p:sp>
    </p:spTree>
    <p:extLst>
      <p:ext uri="{BB962C8B-B14F-4D97-AF65-F5344CB8AC3E}">
        <p14:creationId xmlns:p14="http://schemas.microsoft.com/office/powerpoint/2010/main" val="3220707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0"/>
            <a:ext cx="8077200" cy="5794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</a:rPr>
              <a:t>A = B + C + A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</a:rPr>
              <a:t>A = 3 , B = 4, C = 5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</a:rPr>
              <a:t>3 + 4 + 5</a:t>
            </a:r>
          </a:p>
        </p:txBody>
      </p:sp>
      <p:sp>
        <p:nvSpPr>
          <p:cNvPr id="890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6CA6E0B-4C5B-5947-8726-82F9A79B057E}" type="slidenum">
              <a:rPr lang="tr-TR" sz="1400">
                <a:cs typeface="Arial" charset="0"/>
              </a:rPr>
              <a:pPr/>
              <a:t>123</a:t>
            </a:fld>
            <a:endParaRPr lang="tr-TR" sz="1400"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565878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dirty="0"/>
              <a:t>3 + [ 4 + 5 ]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6712" y="562539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dirty="0"/>
              <a:t>[ 3 + 4 ] + 5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" y="1547275"/>
            <a:ext cx="7600950" cy="395287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400800" y="0"/>
            <a:ext cx="3886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&lt;assign&gt; ::= &lt;id&gt; =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&lt;id&gt; ::= A | B | C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&lt;expr&gt; ::=	  &lt;expr&gt; +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   	| &lt;expr&gt; *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| (&lt;expr&gt;)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| &lt;id&gt;</a:t>
            </a:r>
          </a:p>
        </p:txBody>
      </p:sp>
    </p:spTree>
    <p:extLst>
      <p:ext uri="{BB962C8B-B14F-4D97-AF65-F5344CB8AC3E}">
        <p14:creationId xmlns:p14="http://schemas.microsoft.com/office/powerpoint/2010/main" val="1587813222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1"/>
            <a:ext cx="8763000" cy="8381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Single leftmost  derivation </a:t>
            </a:r>
          </a:p>
          <a:p>
            <a:pPr marL="0" indent="0">
              <a:buNone/>
            </a:pPr>
            <a:r>
              <a:rPr lang="en-US" sz="2000" dirty="0"/>
              <a:t>for A = B +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b="0" dirty="0"/>
              <a:t>&lt;assign&gt; 	=&gt; &lt;id&gt; = &lt;expr&gt;</a:t>
            </a:r>
          </a:p>
          <a:p>
            <a:pPr marL="0" indent="0">
              <a:buNone/>
            </a:pPr>
            <a:r>
              <a:rPr lang="en-US" sz="1400" b="0" dirty="0"/>
              <a:t>	=&gt; A  = &lt;expr&gt;</a:t>
            </a:r>
          </a:p>
          <a:p>
            <a:pPr marL="0" indent="0">
              <a:buNone/>
            </a:pPr>
            <a:r>
              <a:rPr lang="en-US" sz="1400" b="0" dirty="0"/>
              <a:t>	=&gt; A = &lt;expr&gt; + &lt;expr&gt;</a:t>
            </a:r>
          </a:p>
          <a:p>
            <a:pPr marL="0" indent="0">
              <a:buNone/>
            </a:pPr>
            <a:r>
              <a:rPr lang="en-US" sz="1400" b="0" dirty="0"/>
              <a:t>	=&gt; A = &lt;id&gt; + &lt;expr&gt;</a:t>
            </a:r>
          </a:p>
          <a:p>
            <a:pPr marL="0" indent="0">
              <a:buNone/>
            </a:pPr>
            <a:r>
              <a:rPr lang="en-US" sz="1400" b="0" dirty="0"/>
              <a:t>	=&gt; A = B + &lt;expr&gt;</a:t>
            </a:r>
          </a:p>
          <a:p>
            <a:pPr marL="0" indent="0">
              <a:buNone/>
            </a:pPr>
            <a:r>
              <a:rPr lang="en-US" sz="1400" b="0" dirty="0"/>
              <a:t>	=&gt; A = B + &lt;id&gt;</a:t>
            </a:r>
          </a:p>
          <a:p>
            <a:pPr marL="0" indent="0">
              <a:buNone/>
            </a:pPr>
            <a:r>
              <a:rPr lang="en-US" sz="1400" b="0" dirty="0"/>
              <a:t>	=&gt; A = B + C</a:t>
            </a:r>
          </a:p>
          <a:p>
            <a:pPr marL="0" indent="0">
              <a:buNone/>
            </a:pPr>
            <a:r>
              <a:rPr lang="en-US" sz="1600" b="0" dirty="0"/>
              <a:t>There is also a single rightmost derivation </a:t>
            </a:r>
          </a:p>
          <a:p>
            <a:pPr marL="0" indent="0">
              <a:buNone/>
            </a:pPr>
            <a:r>
              <a:rPr lang="en-US" sz="1600" b="0" dirty="0"/>
              <a:t>And a single parse tree for A = B +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124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04800" y="5410200"/>
            <a:ext cx="636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Finding at least one string with more than a single parse tree</a:t>
            </a:r>
          </a:p>
          <a:p>
            <a:r>
              <a:rPr lang="en-US" dirty="0">
                <a:solidFill>
                  <a:srgbClr val="FF0000"/>
                </a:solidFill>
              </a:rPr>
              <a:t>(or more than a single leftmost derivation</a:t>
            </a:r>
          </a:p>
          <a:p>
            <a:r>
              <a:rPr lang="en-US" dirty="0">
                <a:solidFill>
                  <a:srgbClr val="FF0000"/>
                </a:solidFill>
              </a:rPr>
              <a:t>Or more than a single rightmost derivation)</a:t>
            </a:r>
          </a:p>
          <a:p>
            <a:r>
              <a:rPr lang="en-US" dirty="0">
                <a:solidFill>
                  <a:srgbClr val="FF0000"/>
                </a:solidFill>
              </a:rPr>
              <a:t>is sufficient to prove ambiguity of a grammar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288280" y="0"/>
            <a:ext cx="3886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&lt;assign&gt; ::= &lt;id&gt; =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&lt;id&gt; ::= A | B | C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&lt;expr&gt; ::=	  &lt;expr&gt; +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   	| &lt;expr&gt; * &lt;expr&gt;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| (&lt;expr&gt;)</a:t>
            </a:r>
          </a:p>
          <a:p>
            <a:pPr eaLnBrk="1" hangingPunct="1">
              <a:buFontTx/>
              <a:buNone/>
              <a:defRPr/>
            </a:pPr>
            <a:r>
              <a:rPr lang="en-US" sz="1400" kern="0" dirty="0">
                <a:latin typeface="Bookman Old Style" charset="0"/>
                <a:ea typeface="+mn-ea"/>
              </a:rPr>
              <a:t>		| &lt;id&gt;</a:t>
            </a:r>
          </a:p>
        </p:txBody>
      </p:sp>
    </p:spTree>
    <p:extLst>
      <p:ext uri="{BB962C8B-B14F-4D97-AF65-F5344CB8AC3E}">
        <p14:creationId xmlns:p14="http://schemas.microsoft.com/office/powerpoint/2010/main" val="25046348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7630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ea typeface="+mj-ea"/>
              </a:rPr>
              <a:t>Handling Ambiguity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3163888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>
                <a:ea typeface="+mn-ea"/>
              </a:rPr>
              <a:t>The grammar of a </a:t>
            </a:r>
            <a:r>
              <a:rPr lang="tr-TR" b="0" dirty="0">
                <a:ea typeface="+mn-ea"/>
              </a:rPr>
              <a:t>PL</a:t>
            </a:r>
            <a:r>
              <a:rPr lang="en-US" b="0" dirty="0">
                <a:ea typeface="+mn-ea"/>
              </a:rPr>
              <a:t> must not be ambiguous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</a:rPr>
              <a:t>There are solutions for correcting the</a:t>
            </a:r>
            <a:r>
              <a:rPr lang="tr-TR" b="0" dirty="0">
                <a:ea typeface="+mn-ea"/>
              </a:rPr>
              <a:t> </a:t>
            </a:r>
            <a:r>
              <a:rPr lang="en-US" b="0" dirty="0">
                <a:ea typeface="+mn-ea"/>
              </a:rPr>
              <a:t>ambiguity</a:t>
            </a:r>
          </a:p>
          <a:p>
            <a:pPr lvl="1" eaLnBrk="1" hangingPunct="1">
              <a:defRPr/>
            </a:pPr>
            <a:r>
              <a:rPr lang="en-US" b="0" dirty="0"/>
              <a:t>Operator precedence</a:t>
            </a:r>
          </a:p>
          <a:p>
            <a:pPr lvl="1" eaLnBrk="1" hangingPunct="1">
              <a:defRPr/>
            </a:pPr>
            <a:r>
              <a:rPr lang="en-US" b="0" dirty="0"/>
              <a:t>Associativity rules</a:t>
            </a:r>
          </a:p>
        </p:txBody>
      </p:sp>
      <p:sp>
        <p:nvSpPr>
          <p:cNvPr id="9011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4303048-3A15-AB48-8B92-E6A721DC842C}" type="slidenum">
              <a:rPr lang="tr-TR" sz="1400">
                <a:cs typeface="Arial" charset="0"/>
              </a:rPr>
              <a:pPr/>
              <a:t>125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600" dirty="0">
                <a:ea typeface="+mj-ea"/>
              </a:rPr>
              <a:t>Operator Precedence</a:t>
            </a:r>
            <a:endParaRPr lang="en-US" sz="3400" dirty="0">
              <a:latin typeface="Arial Unicode MS" pitchFamily="34" charset="-128"/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4786313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>
                <a:ea typeface="+mn-ea"/>
              </a:rPr>
              <a:t>In mathematics * operation has a higher precedence than +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</a:rPr>
              <a:t>This can be implemented with extra </a:t>
            </a:r>
            <a:r>
              <a:rPr lang="en-US" b="0" dirty="0" err="1">
                <a:ea typeface="+mn-ea"/>
              </a:rPr>
              <a:t>nonterminals</a:t>
            </a:r>
            <a:endParaRPr lang="en-US" b="0" dirty="0">
              <a:ea typeface="+mn-ea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343400" y="3276600"/>
            <a:ext cx="4800600" cy="2771775"/>
          </a:xfrm>
          <a:prstGeom prst="rect">
            <a:avLst/>
          </a:prstGeom>
          <a:solidFill>
            <a:srgbClr val="FFD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&lt;assign&gt; ::= &lt;id&gt; = &lt;expr&gt;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&lt;id&gt; ::= A | B | C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&lt;expr&gt; ::= &lt;expr&gt; + &lt;term&gt;</a:t>
            </a:r>
          </a:p>
          <a:p>
            <a:pPr eaLnBrk="1" hangingPunct="1"/>
            <a:r>
              <a:rPr lang="tr-TR" sz="2200" b="1">
                <a:latin typeface="Bookman Old Style" charset="0"/>
                <a:cs typeface="Arial" charset="0"/>
              </a:rPr>
              <a:t>		</a:t>
            </a:r>
            <a:r>
              <a:rPr lang="en-US" sz="2200" b="1">
                <a:latin typeface="Bookman Old Style" charset="0"/>
                <a:cs typeface="Arial" charset="0"/>
              </a:rPr>
              <a:t>| &lt;term&gt;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&lt;term&gt; ::= &lt;term&gt; * &lt;factor&gt;</a:t>
            </a:r>
          </a:p>
          <a:p>
            <a:pPr eaLnBrk="1" hangingPunct="1"/>
            <a:r>
              <a:rPr lang="tr-TR" sz="2200" b="1">
                <a:latin typeface="Bookman Old Style" charset="0"/>
                <a:cs typeface="Arial" charset="0"/>
              </a:rPr>
              <a:t>		</a:t>
            </a:r>
            <a:r>
              <a:rPr lang="en-US" sz="2200" b="1">
                <a:latin typeface="Bookman Old Style" charset="0"/>
                <a:cs typeface="Arial" charset="0"/>
              </a:rPr>
              <a:t>| &lt;factor&gt;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&lt;factor&gt; ::= (&lt;expr&gt;)</a:t>
            </a:r>
          </a:p>
          <a:p>
            <a:pPr eaLnBrk="1" hangingPunct="1"/>
            <a:r>
              <a:rPr lang="tr-TR" sz="2200" b="1">
                <a:latin typeface="Bookman Old Style" charset="0"/>
                <a:cs typeface="Arial" charset="0"/>
              </a:rPr>
              <a:t>		</a:t>
            </a:r>
            <a:r>
              <a:rPr lang="en-US" sz="2200" b="1">
                <a:latin typeface="Bookman Old Style" charset="0"/>
                <a:cs typeface="Arial" charset="0"/>
              </a:rPr>
              <a:t>| &lt;id&gt;</a:t>
            </a:r>
          </a:p>
        </p:txBody>
      </p:sp>
      <p:sp>
        <p:nvSpPr>
          <p:cNvPr id="91140" name="Rectangle 6"/>
          <p:cNvSpPr>
            <a:spLocks noChangeArrowheads="1"/>
          </p:cNvSpPr>
          <p:nvPr/>
        </p:nvSpPr>
        <p:spPr bwMode="auto">
          <a:xfrm>
            <a:off x="152400" y="3276600"/>
            <a:ext cx="4038600" cy="2124075"/>
          </a:xfrm>
          <a:prstGeom prst="rect">
            <a:avLst/>
          </a:prstGeom>
          <a:solidFill>
            <a:srgbClr val="DEE5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&lt;assign&gt; ::= &lt;id&gt; =</a:t>
            </a:r>
            <a:r>
              <a:rPr lang="tr-TR" sz="2200" b="1">
                <a:latin typeface="Bookman Old Style" charset="0"/>
                <a:cs typeface="Arial" charset="0"/>
              </a:rPr>
              <a:t> </a:t>
            </a:r>
            <a:r>
              <a:rPr lang="en-US" sz="2200" b="1">
                <a:latin typeface="Bookman Old Style" charset="0"/>
                <a:cs typeface="Arial" charset="0"/>
              </a:rPr>
              <a:t>&lt;expr&gt;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&lt;id&gt; ::= A | B | C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&lt;expr&gt; ::= &lt;expr&gt; + &lt;expr&gt;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	| &lt;expr&gt; * &lt;expr&gt;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	| (&lt;expr&gt;)</a:t>
            </a:r>
          </a:p>
          <a:p>
            <a:pPr eaLnBrk="1" hangingPunct="1"/>
            <a:r>
              <a:rPr lang="en-US" sz="2200" b="1">
                <a:latin typeface="Bookman Old Style" charset="0"/>
                <a:cs typeface="Arial" charset="0"/>
              </a:rPr>
              <a:t>	| &lt;id&gt;</a:t>
            </a:r>
          </a:p>
        </p:txBody>
      </p:sp>
      <p:sp>
        <p:nvSpPr>
          <p:cNvPr id="9114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E5C2E8D-3E0F-C041-A939-1E3C772A658E}" type="slidenum">
              <a:rPr lang="tr-TR" sz="1400">
                <a:cs typeface="Arial" charset="0"/>
              </a:rPr>
              <a:pPr/>
              <a:t>126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2900">
                <a:solidFill>
                  <a:schemeClr val="tx1"/>
                </a:solidFill>
                <a:ea typeface="+mj-ea"/>
              </a:rPr>
              <a:t>Un</a:t>
            </a:r>
            <a:r>
              <a:rPr lang="en-US" sz="2900">
                <a:solidFill>
                  <a:schemeClr val="tx1"/>
                </a:solidFill>
                <a:ea typeface="+mj-ea"/>
              </a:rPr>
              <a:t>ique Parse Tree for A = B + C * A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960438"/>
            <a:ext cx="4894262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594176A-CCBF-8E45-AE8B-15FDB9568AEE}" type="slidenum">
              <a:rPr lang="tr-TR" sz="1400">
                <a:cs typeface="Arial" charset="0"/>
              </a:rPr>
              <a:pPr/>
              <a:t>127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>
                <a:ea typeface="+mj-ea"/>
              </a:rPr>
              <a:t>Associativity of Operators </a:t>
            </a:r>
            <a:endParaRPr lang="en-US" sz="3600" dirty="0">
              <a:ea typeface="+mj-ea"/>
            </a:endParaRP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0">
                <a:latin typeface="Arial" charset="0"/>
                <a:ea typeface="MS PGothic" charset="0"/>
              </a:rPr>
              <a:t>What about equal precedence operators?</a:t>
            </a:r>
          </a:p>
          <a:p>
            <a:pPr eaLnBrk="1" hangingPunct="1">
              <a:lnSpc>
                <a:spcPct val="90000"/>
              </a:lnSpc>
            </a:pPr>
            <a:endParaRPr lang="en-US" sz="2200" b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b="0">
                <a:latin typeface="Arial" charset="0"/>
                <a:ea typeface="MS PGothic" charset="0"/>
              </a:rPr>
              <a:t>In math addition and multiplication are associative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0">
                <a:latin typeface="Arial" charset="0"/>
                <a:ea typeface="MS PGothic" charset="0"/>
              </a:rPr>
              <a:t>	A+B+C = (A+B)+C = A+(B+C)</a:t>
            </a:r>
          </a:p>
          <a:p>
            <a:pPr eaLnBrk="1" hangingPunct="1">
              <a:lnSpc>
                <a:spcPct val="90000"/>
              </a:lnSpc>
            </a:pPr>
            <a:endParaRPr lang="en-US" sz="2200" b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b="0">
                <a:latin typeface="Arial" charset="0"/>
                <a:ea typeface="MS PGothic" charset="0"/>
              </a:rPr>
              <a:t>However computer arithmetic may not be associative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0">
                <a:latin typeface="Arial" charset="0"/>
                <a:ea typeface="MS PGothic" charset="0"/>
              </a:rPr>
              <a:t>Ex: for floating point addition where floating points values store 7 digits of accuracy, adding eleven numbers together where one of the numbers is 10</a:t>
            </a:r>
            <a:r>
              <a:rPr lang="en-US" sz="2200" b="0" baseline="30000">
                <a:latin typeface="Arial" charset="0"/>
                <a:ea typeface="MS PGothic" charset="0"/>
              </a:rPr>
              <a:t>7</a:t>
            </a:r>
            <a:r>
              <a:rPr lang="en-US" sz="2200" b="0">
                <a:latin typeface="Arial" charset="0"/>
                <a:ea typeface="MS PGothic" charset="0"/>
              </a:rPr>
              <a:t> and the others are 1 result would be 1.000001 * 10</a:t>
            </a:r>
            <a:r>
              <a:rPr lang="en-US" sz="2200" b="0" baseline="30000">
                <a:latin typeface="Arial" charset="0"/>
                <a:ea typeface="MS PGothic" charset="0"/>
              </a:rPr>
              <a:t>7</a:t>
            </a:r>
            <a:r>
              <a:rPr lang="en-US" sz="2200" b="0">
                <a:latin typeface="Arial" charset="0"/>
                <a:ea typeface="MS PGothic" charset="0"/>
              </a:rPr>
              <a:t> only if the ten 1s are added first</a:t>
            </a:r>
          </a:p>
          <a:p>
            <a:pPr eaLnBrk="1" hangingPunct="1">
              <a:lnSpc>
                <a:spcPct val="90000"/>
              </a:lnSpc>
            </a:pPr>
            <a:endParaRPr lang="en-US" sz="2200" b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b="0">
                <a:latin typeface="Arial" charset="0"/>
                <a:ea typeface="MS PGothic" charset="0"/>
              </a:rPr>
              <a:t>Subtraction and division are not associative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0">
                <a:latin typeface="Arial" charset="0"/>
                <a:ea typeface="MS PGothic" charset="0"/>
              </a:rPr>
              <a:t>	A/B/C/D = ?    ((A/B)/C)/D ≠A/(B/(C/D))</a:t>
            </a:r>
          </a:p>
        </p:txBody>
      </p:sp>
      <p:sp>
        <p:nvSpPr>
          <p:cNvPr id="931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6839094-F3E5-9E42-81E6-2E7D74A9E9B3}" type="slidenum">
              <a:rPr lang="tr-TR" sz="1400">
                <a:cs typeface="Arial" charset="0"/>
              </a:rPr>
              <a:pPr/>
              <a:t>128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Footer Placeholder 3"/>
          <p:cNvSpPr txBox="1">
            <a:spLocks noGrp="1"/>
          </p:cNvSpPr>
          <p:nvPr/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>
                <a:cs typeface="Arial" charset="0"/>
              </a:rPr>
              <a:t>Copyright © 2009 Addison-Wesley. All rights reserved.</a:t>
            </a:r>
          </a:p>
        </p:txBody>
      </p:sp>
      <p:sp>
        <p:nvSpPr>
          <p:cNvPr id="94210" name="Slide Number Placeholder 4"/>
          <p:cNvSpPr txBox="1">
            <a:spLocks noGrp="1"/>
          </p:cNvSpPr>
          <p:nvPr/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000">
                <a:cs typeface="Arial" charset="0"/>
              </a:rPr>
              <a:t>1-</a:t>
            </a:r>
            <a:fld id="{2226BCA7-DB44-8E41-B011-B71FB54D28A2}" type="slidenum">
              <a:rPr lang="en-US" sz="1000">
                <a:cs typeface="Arial" charset="0"/>
              </a:rPr>
              <a:pPr algn="r"/>
              <a:t>129</a:t>
            </a:fld>
            <a:endParaRPr lang="en-US" sz="1000">
              <a:cs typeface="Arial" charset="0"/>
            </a:endParaRPr>
          </a:p>
        </p:txBody>
      </p:sp>
      <p:sp>
        <p:nvSpPr>
          <p:cNvPr id="156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1534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>
                <a:ea typeface="+mj-ea"/>
              </a:rPr>
              <a:t>Associativity of Operators</a:t>
            </a:r>
          </a:p>
        </p:txBody>
      </p:sp>
      <p:sp>
        <p:nvSpPr>
          <p:cNvPr id="1566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>
                <a:ea typeface="+mn-ea"/>
              </a:rPr>
              <a:t>Operator associativity can also be indicated by a grammar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tr-TR" sz="2000" dirty="0">
              <a:latin typeface="Courier New" charset="0"/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&lt;</a:t>
            </a:r>
            <a:r>
              <a:rPr lang="en-US" sz="2000" dirty="0" err="1">
                <a:latin typeface="Courier New" charset="0"/>
                <a:ea typeface="+mn-ea"/>
              </a:rPr>
              <a:t>expr</a:t>
            </a:r>
            <a:r>
              <a:rPr lang="en-US" sz="2000" dirty="0">
                <a:latin typeface="Courier New" charset="0"/>
                <a:ea typeface="+mn-ea"/>
              </a:rPr>
              <a:t>&gt; -&gt; &lt;</a:t>
            </a:r>
            <a:r>
              <a:rPr lang="en-US" sz="2000" dirty="0" err="1">
                <a:latin typeface="Courier New" charset="0"/>
                <a:ea typeface="+mn-ea"/>
              </a:rPr>
              <a:t>expr</a:t>
            </a:r>
            <a:r>
              <a:rPr lang="en-US" sz="2000" dirty="0">
                <a:latin typeface="Courier New" charset="0"/>
                <a:ea typeface="+mn-ea"/>
              </a:rPr>
              <a:t>&gt; + &lt;</a:t>
            </a:r>
            <a:r>
              <a:rPr lang="en-US" sz="2000" dirty="0" err="1">
                <a:latin typeface="Courier New" charset="0"/>
                <a:ea typeface="+mn-ea"/>
              </a:rPr>
              <a:t>expr</a:t>
            </a:r>
            <a:r>
              <a:rPr lang="en-US" sz="2000" dirty="0">
                <a:latin typeface="Courier New" charset="0"/>
                <a:ea typeface="+mn-ea"/>
              </a:rPr>
              <a:t>&gt; |  </a:t>
            </a:r>
            <a:r>
              <a:rPr lang="en-US" sz="2000" dirty="0" err="1">
                <a:latin typeface="Courier New" charset="0"/>
                <a:ea typeface="+mn-ea"/>
              </a:rPr>
              <a:t>const</a:t>
            </a:r>
            <a:r>
              <a:rPr lang="en-US" sz="2000" dirty="0">
                <a:latin typeface="Courier New" charset="0"/>
                <a:ea typeface="+mn-ea"/>
              </a:rPr>
              <a:t>  (ambiguous)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&lt;</a:t>
            </a:r>
            <a:r>
              <a:rPr lang="en-US" sz="2000" dirty="0" err="1">
                <a:latin typeface="Courier New" charset="0"/>
                <a:ea typeface="+mn-ea"/>
              </a:rPr>
              <a:t>expr</a:t>
            </a:r>
            <a:r>
              <a:rPr lang="en-US" sz="2000" dirty="0">
                <a:latin typeface="Courier New" charset="0"/>
                <a:ea typeface="+mn-ea"/>
              </a:rPr>
              <a:t>&gt; -&gt; &lt;</a:t>
            </a:r>
            <a:r>
              <a:rPr lang="en-US" sz="2000" dirty="0" err="1">
                <a:latin typeface="Courier New" charset="0"/>
                <a:ea typeface="+mn-ea"/>
              </a:rPr>
              <a:t>expr</a:t>
            </a:r>
            <a:r>
              <a:rPr lang="en-US" sz="2000" dirty="0">
                <a:latin typeface="Courier New" charset="0"/>
                <a:ea typeface="+mn-ea"/>
              </a:rPr>
              <a:t>&gt; + </a:t>
            </a:r>
            <a:r>
              <a:rPr lang="en-US" sz="2000" dirty="0" err="1">
                <a:latin typeface="Courier New" charset="0"/>
                <a:ea typeface="+mn-ea"/>
              </a:rPr>
              <a:t>const</a:t>
            </a:r>
            <a:r>
              <a:rPr lang="en-US" sz="2000" dirty="0">
                <a:latin typeface="Courier New" charset="0"/>
                <a:ea typeface="+mn-ea"/>
              </a:rPr>
              <a:t>  |  </a:t>
            </a:r>
            <a:r>
              <a:rPr lang="en-US" sz="2000" dirty="0" err="1">
                <a:latin typeface="Courier New" charset="0"/>
                <a:ea typeface="+mn-ea"/>
              </a:rPr>
              <a:t>const</a:t>
            </a:r>
            <a:r>
              <a:rPr lang="en-US" sz="2000" dirty="0">
                <a:latin typeface="Courier New" charset="0"/>
                <a:ea typeface="+mn-ea"/>
              </a:rPr>
              <a:t>  (unambiguous)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b="0" dirty="0"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b="0" dirty="0">
              <a:ea typeface="+mn-ea"/>
            </a:endParaRPr>
          </a:p>
        </p:txBody>
      </p:sp>
      <p:sp>
        <p:nvSpPr>
          <p:cNvPr id="94213" name="Line 4"/>
          <p:cNvSpPr>
            <a:spLocks noChangeShapeType="1"/>
          </p:cNvSpPr>
          <p:nvPr/>
        </p:nvSpPr>
        <p:spPr bwMode="auto">
          <a:xfrm flipH="1">
            <a:off x="3679825" y="3962400"/>
            <a:ext cx="1143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4" name="Line 5"/>
          <p:cNvSpPr>
            <a:spLocks noChangeShapeType="1"/>
          </p:cNvSpPr>
          <p:nvPr/>
        </p:nvSpPr>
        <p:spPr bwMode="auto">
          <a:xfrm>
            <a:off x="4822825" y="3962400"/>
            <a:ext cx="1143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5" name="Line 6"/>
          <p:cNvSpPr>
            <a:spLocks noChangeShapeType="1"/>
          </p:cNvSpPr>
          <p:nvPr/>
        </p:nvSpPr>
        <p:spPr bwMode="auto">
          <a:xfrm>
            <a:off x="4822825" y="3962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6" name="Line 7"/>
          <p:cNvSpPr>
            <a:spLocks noChangeShapeType="1"/>
          </p:cNvSpPr>
          <p:nvPr/>
        </p:nvSpPr>
        <p:spPr bwMode="auto">
          <a:xfrm flipH="1">
            <a:off x="3298825" y="4800600"/>
            <a:ext cx="381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7" name="Line 8"/>
          <p:cNvSpPr>
            <a:spLocks noChangeShapeType="1"/>
          </p:cNvSpPr>
          <p:nvPr/>
        </p:nvSpPr>
        <p:spPr bwMode="auto">
          <a:xfrm>
            <a:off x="3679825" y="4800600"/>
            <a:ext cx="990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8" name="Line 9"/>
          <p:cNvSpPr>
            <a:spLocks noChangeShapeType="1"/>
          </p:cNvSpPr>
          <p:nvPr/>
        </p:nvSpPr>
        <p:spPr bwMode="auto">
          <a:xfrm>
            <a:off x="3679825" y="4800600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9" name="Line 10"/>
          <p:cNvSpPr>
            <a:spLocks noChangeShapeType="1"/>
          </p:cNvSpPr>
          <p:nvPr/>
        </p:nvSpPr>
        <p:spPr bwMode="auto">
          <a:xfrm>
            <a:off x="3298825" y="55626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20" name="Text Box 11"/>
          <p:cNvSpPr txBox="1">
            <a:spLocks noChangeArrowheads="1"/>
          </p:cNvSpPr>
          <p:nvPr/>
        </p:nvSpPr>
        <p:spPr bwMode="auto">
          <a:xfrm>
            <a:off x="4425950" y="3516313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&lt;expr&gt;</a:t>
            </a:r>
          </a:p>
        </p:txBody>
      </p:sp>
      <p:sp>
        <p:nvSpPr>
          <p:cNvPr id="94221" name="Text Box 12"/>
          <p:cNvSpPr txBox="1">
            <a:spLocks noChangeArrowheads="1"/>
          </p:cNvSpPr>
          <p:nvPr/>
        </p:nvSpPr>
        <p:spPr bwMode="auto">
          <a:xfrm>
            <a:off x="4365625" y="35052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&lt;expr&gt;</a:t>
            </a:r>
          </a:p>
        </p:txBody>
      </p:sp>
      <p:sp>
        <p:nvSpPr>
          <p:cNvPr id="94222" name="Text Box 13"/>
          <p:cNvSpPr txBox="1">
            <a:spLocks noChangeArrowheads="1"/>
          </p:cNvSpPr>
          <p:nvPr/>
        </p:nvSpPr>
        <p:spPr bwMode="auto">
          <a:xfrm>
            <a:off x="3298825" y="43434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&lt;expr&gt;</a:t>
            </a:r>
          </a:p>
        </p:txBody>
      </p:sp>
      <p:sp>
        <p:nvSpPr>
          <p:cNvPr id="94223" name="Text Box 14"/>
          <p:cNvSpPr txBox="1">
            <a:spLocks noChangeArrowheads="1"/>
          </p:cNvSpPr>
          <p:nvPr/>
        </p:nvSpPr>
        <p:spPr bwMode="auto">
          <a:xfrm>
            <a:off x="2841625" y="51816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&lt;expr&gt;</a:t>
            </a:r>
          </a:p>
        </p:txBody>
      </p:sp>
      <p:sp>
        <p:nvSpPr>
          <p:cNvPr id="94224" name="Text Box 15"/>
          <p:cNvSpPr txBox="1">
            <a:spLocks noChangeArrowheads="1"/>
          </p:cNvSpPr>
          <p:nvPr/>
        </p:nvSpPr>
        <p:spPr bwMode="auto">
          <a:xfrm>
            <a:off x="4213225" y="51816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const</a:t>
            </a:r>
          </a:p>
        </p:txBody>
      </p:sp>
      <p:sp>
        <p:nvSpPr>
          <p:cNvPr id="94225" name="Text Box 16"/>
          <p:cNvSpPr txBox="1">
            <a:spLocks noChangeArrowheads="1"/>
          </p:cNvSpPr>
          <p:nvPr/>
        </p:nvSpPr>
        <p:spPr bwMode="auto">
          <a:xfrm>
            <a:off x="5432425" y="43434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const</a:t>
            </a:r>
          </a:p>
        </p:txBody>
      </p:sp>
      <p:sp>
        <p:nvSpPr>
          <p:cNvPr id="94226" name="Text Box 17"/>
          <p:cNvSpPr txBox="1">
            <a:spLocks noChangeArrowheads="1"/>
          </p:cNvSpPr>
          <p:nvPr/>
        </p:nvSpPr>
        <p:spPr bwMode="auto">
          <a:xfrm>
            <a:off x="2917825" y="60198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const</a:t>
            </a:r>
          </a:p>
        </p:txBody>
      </p:sp>
      <p:sp>
        <p:nvSpPr>
          <p:cNvPr id="94227" name="Text Box 18"/>
          <p:cNvSpPr txBox="1">
            <a:spLocks noChangeArrowheads="1"/>
          </p:cNvSpPr>
          <p:nvPr/>
        </p:nvSpPr>
        <p:spPr bwMode="auto">
          <a:xfrm>
            <a:off x="4670425" y="4343400"/>
            <a:ext cx="3063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+</a:t>
            </a:r>
          </a:p>
        </p:txBody>
      </p:sp>
      <p:sp>
        <p:nvSpPr>
          <p:cNvPr id="94228" name="Text Box 19"/>
          <p:cNvSpPr txBox="1">
            <a:spLocks noChangeArrowheads="1"/>
          </p:cNvSpPr>
          <p:nvPr/>
        </p:nvSpPr>
        <p:spPr bwMode="auto">
          <a:xfrm>
            <a:off x="3832225" y="5181600"/>
            <a:ext cx="3063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>
                <a:latin typeface="Arial Narrow" charset="0"/>
                <a:cs typeface="Arial" charset="0"/>
              </a:rPr>
              <a:t>+</a:t>
            </a:r>
          </a:p>
        </p:txBody>
      </p:sp>
      <p:sp>
        <p:nvSpPr>
          <p:cNvPr id="9422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9A22496-7E90-4241-98EF-ED02C0904EE8}" type="slidenum">
              <a:rPr lang="tr-TR" sz="1400">
                <a:cs typeface="Arial" charset="0"/>
              </a:rPr>
              <a:pPr/>
              <a:t>129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179" y="3319595"/>
            <a:ext cx="82917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09981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T_Do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5653" y="3319595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1287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[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7537" y="3319595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241844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T_For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2368" y="3319595"/>
            <a:ext cx="1036474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8196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T_New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6136" y="3319595"/>
            <a:ext cx="1865652" cy="621884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0" y="0"/>
                </a:lnTo>
                <a:lnTo>
                  <a:pt x="0" y="685800"/>
                </a:lnTo>
                <a:lnTo>
                  <a:pt x="2057400" y="6858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6136" y="3319595"/>
            <a:ext cx="1865652" cy="621884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1028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057400" y="0"/>
                </a:lnTo>
                <a:lnTo>
                  <a:pt x="2057400" y="685800"/>
                </a:lnTo>
                <a:lnTo>
                  <a:pt x="10287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26136" y="3319595"/>
            <a:ext cx="1865652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72745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T_IntConst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6136" y="3941479"/>
            <a:ext cx="1865652" cy="621884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0" y="0"/>
                </a:lnTo>
                <a:lnTo>
                  <a:pt x="0" y="685800"/>
                </a:lnTo>
                <a:lnTo>
                  <a:pt x="2057400" y="6858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6136" y="3941479"/>
            <a:ext cx="1865652" cy="621884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1028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057400" y="0"/>
                </a:lnTo>
                <a:lnTo>
                  <a:pt x="2057400" y="685800"/>
                </a:lnTo>
                <a:lnTo>
                  <a:pt x="10287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82955" y="4054339"/>
            <a:ext cx="164108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0</a:t>
            </a:r>
            <a:endParaRPr sz="1995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43768" y="4977952"/>
          <a:ext cx="6633424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938600" y="3319595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0711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]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0484" y="3319595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0711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=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24010" y="624763"/>
            <a:ext cx="1864501" cy="1864501"/>
          </a:xfrm>
          <a:custGeom>
            <a:avLst/>
            <a:gdLst/>
            <a:ahLst/>
            <a:cxnLst/>
            <a:rect l="l" t="t" r="r" b="b"/>
            <a:pathLst>
              <a:path w="2056129" h="2056130">
                <a:moveTo>
                  <a:pt x="1028700" y="0"/>
                </a:moveTo>
                <a:lnTo>
                  <a:pt x="978974" y="1081"/>
                </a:lnTo>
                <a:lnTo>
                  <a:pt x="929976" y="4297"/>
                </a:lnTo>
                <a:lnTo>
                  <a:pt x="881748" y="9605"/>
                </a:lnTo>
                <a:lnTo>
                  <a:pt x="834331" y="16962"/>
                </a:lnTo>
                <a:lnTo>
                  <a:pt x="787770" y="26325"/>
                </a:lnTo>
                <a:lnTo>
                  <a:pt x="742106" y="37653"/>
                </a:lnTo>
                <a:lnTo>
                  <a:pt x="697382" y="50901"/>
                </a:lnTo>
                <a:lnTo>
                  <a:pt x="653641" y="66028"/>
                </a:lnTo>
                <a:lnTo>
                  <a:pt x="610925" y="82991"/>
                </a:lnTo>
                <a:lnTo>
                  <a:pt x="569278" y="101748"/>
                </a:lnTo>
                <a:lnTo>
                  <a:pt x="528741" y="122255"/>
                </a:lnTo>
                <a:lnTo>
                  <a:pt x="489358" y="144469"/>
                </a:lnTo>
                <a:lnTo>
                  <a:pt x="451171" y="168350"/>
                </a:lnTo>
                <a:lnTo>
                  <a:pt x="414223" y="193852"/>
                </a:lnTo>
                <a:lnTo>
                  <a:pt x="378556" y="220935"/>
                </a:lnTo>
                <a:lnTo>
                  <a:pt x="344213" y="249555"/>
                </a:lnTo>
                <a:lnTo>
                  <a:pt x="311237" y="279670"/>
                </a:lnTo>
                <a:lnTo>
                  <a:pt x="279670" y="311237"/>
                </a:lnTo>
                <a:lnTo>
                  <a:pt x="249555" y="344213"/>
                </a:lnTo>
                <a:lnTo>
                  <a:pt x="220935" y="378556"/>
                </a:lnTo>
                <a:lnTo>
                  <a:pt x="193852" y="414223"/>
                </a:lnTo>
                <a:lnTo>
                  <a:pt x="168350" y="451171"/>
                </a:lnTo>
                <a:lnTo>
                  <a:pt x="144469" y="489358"/>
                </a:lnTo>
                <a:lnTo>
                  <a:pt x="122255" y="528741"/>
                </a:lnTo>
                <a:lnTo>
                  <a:pt x="101748" y="569278"/>
                </a:lnTo>
                <a:lnTo>
                  <a:pt x="82991" y="610925"/>
                </a:lnTo>
                <a:lnTo>
                  <a:pt x="66028" y="653641"/>
                </a:lnTo>
                <a:lnTo>
                  <a:pt x="50901" y="697382"/>
                </a:lnTo>
                <a:lnTo>
                  <a:pt x="37653" y="742106"/>
                </a:lnTo>
                <a:lnTo>
                  <a:pt x="26325" y="787770"/>
                </a:lnTo>
                <a:lnTo>
                  <a:pt x="16962" y="834331"/>
                </a:lnTo>
                <a:lnTo>
                  <a:pt x="9605" y="881748"/>
                </a:lnTo>
                <a:lnTo>
                  <a:pt x="4297" y="929976"/>
                </a:lnTo>
                <a:lnTo>
                  <a:pt x="1081" y="978974"/>
                </a:lnTo>
                <a:lnTo>
                  <a:pt x="0" y="1028700"/>
                </a:lnTo>
                <a:lnTo>
                  <a:pt x="1081" y="1078319"/>
                </a:lnTo>
                <a:lnTo>
                  <a:pt x="4297" y="1127217"/>
                </a:lnTo>
                <a:lnTo>
                  <a:pt x="9605" y="1175352"/>
                </a:lnTo>
                <a:lnTo>
                  <a:pt x="16962" y="1222680"/>
                </a:lnTo>
                <a:lnTo>
                  <a:pt x="26325" y="1269159"/>
                </a:lnTo>
                <a:lnTo>
                  <a:pt x="37653" y="1314746"/>
                </a:lnTo>
                <a:lnTo>
                  <a:pt x="50901" y="1359397"/>
                </a:lnTo>
                <a:lnTo>
                  <a:pt x="66028" y="1403071"/>
                </a:lnTo>
                <a:lnTo>
                  <a:pt x="82991" y="1445724"/>
                </a:lnTo>
                <a:lnTo>
                  <a:pt x="101748" y="1487314"/>
                </a:lnTo>
                <a:lnTo>
                  <a:pt x="122255" y="1527797"/>
                </a:lnTo>
                <a:lnTo>
                  <a:pt x="144469" y="1567131"/>
                </a:lnTo>
                <a:lnTo>
                  <a:pt x="168350" y="1605273"/>
                </a:lnTo>
                <a:lnTo>
                  <a:pt x="193852" y="1642181"/>
                </a:lnTo>
                <a:lnTo>
                  <a:pt x="220935" y="1677810"/>
                </a:lnTo>
                <a:lnTo>
                  <a:pt x="249555" y="1712119"/>
                </a:lnTo>
                <a:lnTo>
                  <a:pt x="279670" y="1745065"/>
                </a:lnTo>
                <a:lnTo>
                  <a:pt x="311237" y="1776605"/>
                </a:lnTo>
                <a:lnTo>
                  <a:pt x="344213" y="1806695"/>
                </a:lnTo>
                <a:lnTo>
                  <a:pt x="378556" y="1835294"/>
                </a:lnTo>
                <a:lnTo>
                  <a:pt x="414223" y="1862358"/>
                </a:lnTo>
                <a:lnTo>
                  <a:pt x="451171" y="1887845"/>
                </a:lnTo>
                <a:lnTo>
                  <a:pt x="489358" y="1911711"/>
                </a:lnTo>
                <a:lnTo>
                  <a:pt x="528741" y="1933914"/>
                </a:lnTo>
                <a:lnTo>
                  <a:pt x="569278" y="1954411"/>
                </a:lnTo>
                <a:lnTo>
                  <a:pt x="610925" y="1973159"/>
                </a:lnTo>
                <a:lnTo>
                  <a:pt x="653641" y="1990116"/>
                </a:lnTo>
                <a:lnTo>
                  <a:pt x="697382" y="2005238"/>
                </a:lnTo>
                <a:lnTo>
                  <a:pt x="742106" y="2018483"/>
                </a:lnTo>
                <a:lnTo>
                  <a:pt x="787770" y="2029808"/>
                </a:lnTo>
                <a:lnTo>
                  <a:pt x="834331" y="2039169"/>
                </a:lnTo>
                <a:lnTo>
                  <a:pt x="881748" y="2046525"/>
                </a:lnTo>
                <a:lnTo>
                  <a:pt x="929976" y="2051832"/>
                </a:lnTo>
                <a:lnTo>
                  <a:pt x="978974" y="2055048"/>
                </a:lnTo>
                <a:lnTo>
                  <a:pt x="1028700" y="2056129"/>
                </a:lnTo>
                <a:lnTo>
                  <a:pt x="1078319" y="2055048"/>
                </a:lnTo>
                <a:lnTo>
                  <a:pt x="1127217" y="2051832"/>
                </a:lnTo>
                <a:lnTo>
                  <a:pt x="1175352" y="2046525"/>
                </a:lnTo>
                <a:lnTo>
                  <a:pt x="1222680" y="2039169"/>
                </a:lnTo>
                <a:lnTo>
                  <a:pt x="1269159" y="2029808"/>
                </a:lnTo>
                <a:lnTo>
                  <a:pt x="1314746" y="2018483"/>
                </a:lnTo>
                <a:lnTo>
                  <a:pt x="1359397" y="2005238"/>
                </a:lnTo>
                <a:lnTo>
                  <a:pt x="1403071" y="1990116"/>
                </a:lnTo>
                <a:lnTo>
                  <a:pt x="1445724" y="1973159"/>
                </a:lnTo>
                <a:lnTo>
                  <a:pt x="1487314" y="1954411"/>
                </a:lnTo>
                <a:lnTo>
                  <a:pt x="1527797" y="1933914"/>
                </a:lnTo>
                <a:lnTo>
                  <a:pt x="1567131" y="1911711"/>
                </a:lnTo>
                <a:lnTo>
                  <a:pt x="1605273" y="1887845"/>
                </a:lnTo>
                <a:lnTo>
                  <a:pt x="1642181" y="1862358"/>
                </a:lnTo>
                <a:lnTo>
                  <a:pt x="1677810" y="1835294"/>
                </a:lnTo>
                <a:lnTo>
                  <a:pt x="1712119" y="1806695"/>
                </a:lnTo>
                <a:lnTo>
                  <a:pt x="1745065" y="1776605"/>
                </a:lnTo>
                <a:lnTo>
                  <a:pt x="1776605" y="1745065"/>
                </a:lnTo>
                <a:lnTo>
                  <a:pt x="1806695" y="1712119"/>
                </a:lnTo>
                <a:lnTo>
                  <a:pt x="1835294" y="1677810"/>
                </a:lnTo>
                <a:lnTo>
                  <a:pt x="1862358" y="1642181"/>
                </a:lnTo>
                <a:lnTo>
                  <a:pt x="1887845" y="1605273"/>
                </a:lnTo>
                <a:lnTo>
                  <a:pt x="1911711" y="1567131"/>
                </a:lnTo>
                <a:lnTo>
                  <a:pt x="1933914" y="1527797"/>
                </a:lnTo>
                <a:lnTo>
                  <a:pt x="1954411" y="1487314"/>
                </a:lnTo>
                <a:lnTo>
                  <a:pt x="1973159" y="1445724"/>
                </a:lnTo>
                <a:lnTo>
                  <a:pt x="1990116" y="1403071"/>
                </a:lnTo>
                <a:lnTo>
                  <a:pt x="2005238" y="1359397"/>
                </a:lnTo>
                <a:lnTo>
                  <a:pt x="2018483" y="1314746"/>
                </a:lnTo>
                <a:lnTo>
                  <a:pt x="2029808" y="1269159"/>
                </a:lnTo>
                <a:lnTo>
                  <a:pt x="2039169" y="1222680"/>
                </a:lnTo>
                <a:lnTo>
                  <a:pt x="2046525" y="1175352"/>
                </a:lnTo>
                <a:lnTo>
                  <a:pt x="2051832" y="1127217"/>
                </a:lnTo>
                <a:lnTo>
                  <a:pt x="2055048" y="1078319"/>
                </a:lnTo>
                <a:lnTo>
                  <a:pt x="2056129" y="1028700"/>
                </a:lnTo>
                <a:lnTo>
                  <a:pt x="2055048" y="978974"/>
                </a:lnTo>
                <a:lnTo>
                  <a:pt x="2051832" y="929976"/>
                </a:lnTo>
                <a:lnTo>
                  <a:pt x="2046525" y="881748"/>
                </a:lnTo>
                <a:lnTo>
                  <a:pt x="2039169" y="834331"/>
                </a:lnTo>
                <a:lnTo>
                  <a:pt x="2029808" y="787770"/>
                </a:lnTo>
                <a:lnTo>
                  <a:pt x="2018483" y="742106"/>
                </a:lnTo>
                <a:lnTo>
                  <a:pt x="2005238" y="697382"/>
                </a:lnTo>
                <a:lnTo>
                  <a:pt x="1990116" y="653641"/>
                </a:lnTo>
                <a:lnTo>
                  <a:pt x="1973159" y="610925"/>
                </a:lnTo>
                <a:lnTo>
                  <a:pt x="1954411" y="569278"/>
                </a:lnTo>
                <a:lnTo>
                  <a:pt x="1933914" y="528741"/>
                </a:lnTo>
                <a:lnTo>
                  <a:pt x="1911711" y="489358"/>
                </a:lnTo>
                <a:lnTo>
                  <a:pt x="1887845" y="451171"/>
                </a:lnTo>
                <a:lnTo>
                  <a:pt x="1862358" y="414223"/>
                </a:lnTo>
                <a:lnTo>
                  <a:pt x="1835294" y="378556"/>
                </a:lnTo>
                <a:lnTo>
                  <a:pt x="1806695" y="344213"/>
                </a:lnTo>
                <a:lnTo>
                  <a:pt x="1776605" y="311237"/>
                </a:lnTo>
                <a:lnTo>
                  <a:pt x="1745065" y="279670"/>
                </a:lnTo>
                <a:lnTo>
                  <a:pt x="1712119" y="249555"/>
                </a:lnTo>
                <a:lnTo>
                  <a:pt x="1677810" y="220935"/>
                </a:lnTo>
                <a:lnTo>
                  <a:pt x="1642181" y="193852"/>
                </a:lnTo>
                <a:lnTo>
                  <a:pt x="1605273" y="168350"/>
                </a:lnTo>
                <a:lnTo>
                  <a:pt x="1567131" y="144469"/>
                </a:lnTo>
                <a:lnTo>
                  <a:pt x="1527797" y="122255"/>
                </a:lnTo>
                <a:lnTo>
                  <a:pt x="1487314" y="101748"/>
                </a:lnTo>
                <a:lnTo>
                  <a:pt x="1445724" y="82991"/>
                </a:lnTo>
                <a:lnTo>
                  <a:pt x="1403071" y="66028"/>
                </a:lnTo>
                <a:lnTo>
                  <a:pt x="1359397" y="50901"/>
                </a:lnTo>
                <a:lnTo>
                  <a:pt x="1314746" y="37653"/>
                </a:lnTo>
                <a:lnTo>
                  <a:pt x="1269159" y="26325"/>
                </a:lnTo>
                <a:lnTo>
                  <a:pt x="1222680" y="16962"/>
                </a:lnTo>
                <a:lnTo>
                  <a:pt x="1175352" y="9605"/>
                </a:lnTo>
                <a:lnTo>
                  <a:pt x="1127217" y="4297"/>
                </a:lnTo>
                <a:lnTo>
                  <a:pt x="1078319" y="1081"/>
                </a:lnTo>
                <a:lnTo>
                  <a:pt x="1028700" y="0"/>
                </a:lnTo>
                <a:close/>
              </a:path>
            </a:pathLst>
          </a:custGeom>
          <a:solidFill>
            <a:srgbClr val="004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24010" y="624763"/>
            <a:ext cx="1864501" cy="1864501"/>
          </a:xfrm>
          <a:custGeom>
            <a:avLst/>
            <a:gdLst/>
            <a:ahLst/>
            <a:cxnLst/>
            <a:rect l="l" t="t" r="r" b="b"/>
            <a:pathLst>
              <a:path w="2056129" h="2056130">
                <a:moveTo>
                  <a:pt x="1028700" y="0"/>
                </a:moveTo>
                <a:lnTo>
                  <a:pt x="1078319" y="1081"/>
                </a:lnTo>
                <a:lnTo>
                  <a:pt x="1127217" y="4297"/>
                </a:lnTo>
                <a:lnTo>
                  <a:pt x="1175352" y="9605"/>
                </a:lnTo>
                <a:lnTo>
                  <a:pt x="1222680" y="16962"/>
                </a:lnTo>
                <a:lnTo>
                  <a:pt x="1269159" y="26325"/>
                </a:lnTo>
                <a:lnTo>
                  <a:pt x="1314746" y="37653"/>
                </a:lnTo>
                <a:lnTo>
                  <a:pt x="1359397" y="50901"/>
                </a:lnTo>
                <a:lnTo>
                  <a:pt x="1403071" y="66028"/>
                </a:lnTo>
                <a:lnTo>
                  <a:pt x="1445724" y="82991"/>
                </a:lnTo>
                <a:lnTo>
                  <a:pt x="1487314" y="101748"/>
                </a:lnTo>
                <a:lnTo>
                  <a:pt x="1527797" y="122255"/>
                </a:lnTo>
                <a:lnTo>
                  <a:pt x="1567131" y="144469"/>
                </a:lnTo>
                <a:lnTo>
                  <a:pt x="1605273" y="168350"/>
                </a:lnTo>
                <a:lnTo>
                  <a:pt x="1642181" y="193852"/>
                </a:lnTo>
                <a:lnTo>
                  <a:pt x="1677810" y="220935"/>
                </a:lnTo>
                <a:lnTo>
                  <a:pt x="1712119" y="249555"/>
                </a:lnTo>
                <a:lnTo>
                  <a:pt x="1745065" y="279670"/>
                </a:lnTo>
                <a:lnTo>
                  <a:pt x="1776605" y="311237"/>
                </a:lnTo>
                <a:lnTo>
                  <a:pt x="1806695" y="344213"/>
                </a:lnTo>
                <a:lnTo>
                  <a:pt x="1835294" y="378556"/>
                </a:lnTo>
                <a:lnTo>
                  <a:pt x="1862358" y="414223"/>
                </a:lnTo>
                <a:lnTo>
                  <a:pt x="1887845" y="451171"/>
                </a:lnTo>
                <a:lnTo>
                  <a:pt x="1911711" y="489358"/>
                </a:lnTo>
                <a:lnTo>
                  <a:pt x="1933914" y="528741"/>
                </a:lnTo>
                <a:lnTo>
                  <a:pt x="1954411" y="569278"/>
                </a:lnTo>
                <a:lnTo>
                  <a:pt x="1973159" y="610925"/>
                </a:lnTo>
                <a:lnTo>
                  <a:pt x="1990116" y="653641"/>
                </a:lnTo>
                <a:lnTo>
                  <a:pt x="2005238" y="697382"/>
                </a:lnTo>
                <a:lnTo>
                  <a:pt x="2018483" y="742106"/>
                </a:lnTo>
                <a:lnTo>
                  <a:pt x="2029808" y="787770"/>
                </a:lnTo>
                <a:lnTo>
                  <a:pt x="2039169" y="834331"/>
                </a:lnTo>
                <a:lnTo>
                  <a:pt x="2046525" y="881748"/>
                </a:lnTo>
                <a:lnTo>
                  <a:pt x="2051832" y="929976"/>
                </a:lnTo>
                <a:lnTo>
                  <a:pt x="2055048" y="978974"/>
                </a:lnTo>
                <a:lnTo>
                  <a:pt x="2056129" y="1028700"/>
                </a:lnTo>
                <a:lnTo>
                  <a:pt x="2055048" y="1078319"/>
                </a:lnTo>
                <a:lnTo>
                  <a:pt x="2051832" y="1127217"/>
                </a:lnTo>
                <a:lnTo>
                  <a:pt x="2046525" y="1175352"/>
                </a:lnTo>
                <a:lnTo>
                  <a:pt x="2039169" y="1222680"/>
                </a:lnTo>
                <a:lnTo>
                  <a:pt x="2029808" y="1269159"/>
                </a:lnTo>
                <a:lnTo>
                  <a:pt x="2018483" y="1314746"/>
                </a:lnTo>
                <a:lnTo>
                  <a:pt x="2005238" y="1359397"/>
                </a:lnTo>
                <a:lnTo>
                  <a:pt x="1990116" y="1403071"/>
                </a:lnTo>
                <a:lnTo>
                  <a:pt x="1973159" y="1445724"/>
                </a:lnTo>
                <a:lnTo>
                  <a:pt x="1954411" y="1487314"/>
                </a:lnTo>
                <a:lnTo>
                  <a:pt x="1933914" y="1527797"/>
                </a:lnTo>
                <a:lnTo>
                  <a:pt x="1911711" y="1567131"/>
                </a:lnTo>
                <a:lnTo>
                  <a:pt x="1887845" y="1605273"/>
                </a:lnTo>
                <a:lnTo>
                  <a:pt x="1862358" y="1642181"/>
                </a:lnTo>
                <a:lnTo>
                  <a:pt x="1835294" y="1677810"/>
                </a:lnTo>
                <a:lnTo>
                  <a:pt x="1806695" y="1712119"/>
                </a:lnTo>
                <a:lnTo>
                  <a:pt x="1776605" y="1745065"/>
                </a:lnTo>
                <a:lnTo>
                  <a:pt x="1745065" y="1776605"/>
                </a:lnTo>
                <a:lnTo>
                  <a:pt x="1712119" y="1806695"/>
                </a:lnTo>
                <a:lnTo>
                  <a:pt x="1677810" y="1835294"/>
                </a:lnTo>
                <a:lnTo>
                  <a:pt x="1642181" y="1862358"/>
                </a:lnTo>
                <a:lnTo>
                  <a:pt x="1605273" y="1887845"/>
                </a:lnTo>
                <a:lnTo>
                  <a:pt x="1567131" y="1911711"/>
                </a:lnTo>
                <a:lnTo>
                  <a:pt x="1527797" y="1933914"/>
                </a:lnTo>
                <a:lnTo>
                  <a:pt x="1487314" y="1954411"/>
                </a:lnTo>
                <a:lnTo>
                  <a:pt x="1445724" y="1973159"/>
                </a:lnTo>
                <a:lnTo>
                  <a:pt x="1403071" y="1990116"/>
                </a:lnTo>
                <a:lnTo>
                  <a:pt x="1359397" y="2005238"/>
                </a:lnTo>
                <a:lnTo>
                  <a:pt x="1314746" y="2018483"/>
                </a:lnTo>
                <a:lnTo>
                  <a:pt x="1269159" y="2029808"/>
                </a:lnTo>
                <a:lnTo>
                  <a:pt x="1222680" y="2039169"/>
                </a:lnTo>
                <a:lnTo>
                  <a:pt x="1175352" y="2046525"/>
                </a:lnTo>
                <a:lnTo>
                  <a:pt x="1127217" y="2051832"/>
                </a:lnTo>
                <a:lnTo>
                  <a:pt x="1078319" y="2055048"/>
                </a:lnTo>
                <a:lnTo>
                  <a:pt x="1028700" y="2056129"/>
                </a:lnTo>
                <a:lnTo>
                  <a:pt x="978974" y="2055048"/>
                </a:lnTo>
                <a:lnTo>
                  <a:pt x="929976" y="2051832"/>
                </a:lnTo>
                <a:lnTo>
                  <a:pt x="881748" y="2046525"/>
                </a:lnTo>
                <a:lnTo>
                  <a:pt x="834331" y="2039169"/>
                </a:lnTo>
                <a:lnTo>
                  <a:pt x="787770" y="2029808"/>
                </a:lnTo>
                <a:lnTo>
                  <a:pt x="742106" y="2018483"/>
                </a:lnTo>
                <a:lnTo>
                  <a:pt x="697382" y="2005238"/>
                </a:lnTo>
                <a:lnTo>
                  <a:pt x="653641" y="1990116"/>
                </a:lnTo>
                <a:lnTo>
                  <a:pt x="610925" y="1973159"/>
                </a:lnTo>
                <a:lnTo>
                  <a:pt x="569278" y="1954411"/>
                </a:lnTo>
                <a:lnTo>
                  <a:pt x="528741" y="1933914"/>
                </a:lnTo>
                <a:lnTo>
                  <a:pt x="489358" y="1911711"/>
                </a:lnTo>
                <a:lnTo>
                  <a:pt x="451171" y="1887845"/>
                </a:lnTo>
                <a:lnTo>
                  <a:pt x="414223" y="1862358"/>
                </a:lnTo>
                <a:lnTo>
                  <a:pt x="378556" y="1835294"/>
                </a:lnTo>
                <a:lnTo>
                  <a:pt x="344213" y="1806695"/>
                </a:lnTo>
                <a:lnTo>
                  <a:pt x="311237" y="1776605"/>
                </a:lnTo>
                <a:lnTo>
                  <a:pt x="279670" y="1745065"/>
                </a:lnTo>
                <a:lnTo>
                  <a:pt x="249555" y="1712119"/>
                </a:lnTo>
                <a:lnTo>
                  <a:pt x="220935" y="1677810"/>
                </a:lnTo>
                <a:lnTo>
                  <a:pt x="193852" y="1642181"/>
                </a:lnTo>
                <a:lnTo>
                  <a:pt x="168350" y="1605273"/>
                </a:lnTo>
                <a:lnTo>
                  <a:pt x="144469" y="1567131"/>
                </a:lnTo>
                <a:lnTo>
                  <a:pt x="122255" y="1527797"/>
                </a:lnTo>
                <a:lnTo>
                  <a:pt x="101748" y="1487314"/>
                </a:lnTo>
                <a:lnTo>
                  <a:pt x="82991" y="1445724"/>
                </a:lnTo>
                <a:lnTo>
                  <a:pt x="66028" y="1403071"/>
                </a:lnTo>
                <a:lnTo>
                  <a:pt x="50901" y="1359397"/>
                </a:lnTo>
                <a:lnTo>
                  <a:pt x="37653" y="1314746"/>
                </a:lnTo>
                <a:lnTo>
                  <a:pt x="26325" y="1269159"/>
                </a:lnTo>
                <a:lnTo>
                  <a:pt x="16962" y="1222680"/>
                </a:lnTo>
                <a:lnTo>
                  <a:pt x="9605" y="1175352"/>
                </a:lnTo>
                <a:lnTo>
                  <a:pt x="4297" y="1127217"/>
                </a:lnTo>
                <a:lnTo>
                  <a:pt x="1081" y="1078319"/>
                </a:lnTo>
                <a:lnTo>
                  <a:pt x="0" y="1028700"/>
                </a:lnTo>
                <a:lnTo>
                  <a:pt x="1081" y="978974"/>
                </a:lnTo>
                <a:lnTo>
                  <a:pt x="4297" y="929976"/>
                </a:lnTo>
                <a:lnTo>
                  <a:pt x="9605" y="881748"/>
                </a:lnTo>
                <a:lnTo>
                  <a:pt x="16962" y="834331"/>
                </a:lnTo>
                <a:lnTo>
                  <a:pt x="26325" y="787770"/>
                </a:lnTo>
                <a:lnTo>
                  <a:pt x="37653" y="742106"/>
                </a:lnTo>
                <a:lnTo>
                  <a:pt x="50901" y="697382"/>
                </a:lnTo>
                <a:lnTo>
                  <a:pt x="66028" y="653641"/>
                </a:lnTo>
                <a:lnTo>
                  <a:pt x="82991" y="610925"/>
                </a:lnTo>
                <a:lnTo>
                  <a:pt x="101748" y="569278"/>
                </a:lnTo>
                <a:lnTo>
                  <a:pt x="122255" y="528741"/>
                </a:lnTo>
                <a:lnTo>
                  <a:pt x="144469" y="489358"/>
                </a:lnTo>
                <a:lnTo>
                  <a:pt x="168350" y="451171"/>
                </a:lnTo>
                <a:lnTo>
                  <a:pt x="193852" y="414223"/>
                </a:lnTo>
                <a:lnTo>
                  <a:pt x="220935" y="378556"/>
                </a:lnTo>
                <a:lnTo>
                  <a:pt x="249555" y="344213"/>
                </a:lnTo>
                <a:lnTo>
                  <a:pt x="279670" y="311237"/>
                </a:lnTo>
                <a:lnTo>
                  <a:pt x="311237" y="279670"/>
                </a:lnTo>
                <a:lnTo>
                  <a:pt x="344213" y="249555"/>
                </a:lnTo>
                <a:lnTo>
                  <a:pt x="378556" y="220935"/>
                </a:lnTo>
                <a:lnTo>
                  <a:pt x="414223" y="193852"/>
                </a:lnTo>
                <a:lnTo>
                  <a:pt x="451171" y="168350"/>
                </a:lnTo>
                <a:lnTo>
                  <a:pt x="489358" y="144469"/>
                </a:lnTo>
                <a:lnTo>
                  <a:pt x="528741" y="122255"/>
                </a:lnTo>
                <a:lnTo>
                  <a:pt x="569278" y="101748"/>
                </a:lnTo>
                <a:lnTo>
                  <a:pt x="610925" y="82991"/>
                </a:lnTo>
                <a:lnTo>
                  <a:pt x="653641" y="66028"/>
                </a:lnTo>
                <a:lnTo>
                  <a:pt x="697382" y="50901"/>
                </a:lnTo>
                <a:lnTo>
                  <a:pt x="742106" y="37653"/>
                </a:lnTo>
                <a:lnTo>
                  <a:pt x="787770" y="26325"/>
                </a:lnTo>
                <a:lnTo>
                  <a:pt x="834331" y="16962"/>
                </a:lnTo>
                <a:lnTo>
                  <a:pt x="881748" y="9605"/>
                </a:lnTo>
                <a:lnTo>
                  <a:pt x="929976" y="4297"/>
                </a:lnTo>
                <a:lnTo>
                  <a:pt x="978974" y="1081"/>
                </a:lnTo>
                <a:lnTo>
                  <a:pt x="10287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4010" y="6247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89662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53764" y="1172942"/>
            <a:ext cx="200384" cy="200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4010" y="6247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9662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7220" y="1172942"/>
            <a:ext cx="201537" cy="200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24010" y="6247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89662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4358" y="2007592"/>
            <a:ext cx="1024957" cy="130711"/>
          </a:xfrm>
          <a:custGeom>
            <a:avLst/>
            <a:gdLst/>
            <a:ahLst/>
            <a:cxnLst/>
            <a:rect l="l" t="t" r="r" b="b"/>
            <a:pathLst>
              <a:path w="1130300" h="144144">
                <a:moveTo>
                  <a:pt x="0" y="143827"/>
                </a:moveTo>
                <a:lnTo>
                  <a:pt x="45608" y="120855"/>
                </a:lnTo>
                <a:lnTo>
                  <a:pt x="91604" y="99880"/>
                </a:lnTo>
                <a:lnTo>
                  <a:pt x="137953" y="80902"/>
                </a:lnTo>
                <a:lnTo>
                  <a:pt x="184620" y="63923"/>
                </a:lnTo>
                <a:lnTo>
                  <a:pt x="231569" y="48941"/>
                </a:lnTo>
                <a:lnTo>
                  <a:pt x="278764" y="35956"/>
                </a:lnTo>
                <a:lnTo>
                  <a:pt x="326172" y="24970"/>
                </a:lnTo>
                <a:lnTo>
                  <a:pt x="373756" y="15980"/>
                </a:lnTo>
                <a:lnTo>
                  <a:pt x="421481" y="8989"/>
                </a:lnTo>
                <a:lnTo>
                  <a:pt x="469312" y="3995"/>
                </a:lnTo>
                <a:lnTo>
                  <a:pt x="517213" y="998"/>
                </a:lnTo>
                <a:lnTo>
                  <a:pt x="565149" y="0"/>
                </a:lnTo>
                <a:lnTo>
                  <a:pt x="613086" y="998"/>
                </a:lnTo>
                <a:lnTo>
                  <a:pt x="660987" y="3995"/>
                </a:lnTo>
                <a:lnTo>
                  <a:pt x="708818" y="8989"/>
                </a:lnTo>
                <a:lnTo>
                  <a:pt x="756543" y="15980"/>
                </a:lnTo>
                <a:lnTo>
                  <a:pt x="804127" y="24970"/>
                </a:lnTo>
                <a:lnTo>
                  <a:pt x="851534" y="35956"/>
                </a:lnTo>
                <a:lnTo>
                  <a:pt x="898730" y="48941"/>
                </a:lnTo>
                <a:lnTo>
                  <a:pt x="945679" y="63923"/>
                </a:lnTo>
                <a:lnTo>
                  <a:pt x="992346" y="80902"/>
                </a:lnTo>
                <a:lnTo>
                  <a:pt x="1038695" y="99880"/>
                </a:lnTo>
                <a:lnTo>
                  <a:pt x="1084691" y="120855"/>
                </a:lnTo>
                <a:lnTo>
                  <a:pt x="1130300" y="1438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24010" y="6247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89662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11532" y="5803555"/>
            <a:ext cx="137735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do[for]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59111" y="5803555"/>
            <a:ext cx="217084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=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46030" y="5803555"/>
            <a:ext cx="60345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new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19836" y="5803555"/>
            <a:ext cx="409983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0;</a:t>
            </a:r>
            <a:endParaRPr sz="253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Associativity</a:t>
            </a:r>
            <a:endParaRPr lang="en-US" sz="3800" dirty="0">
              <a:latin typeface="Arial" charset="0"/>
              <a:ea typeface="MS PGothic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0" dirty="0">
                <a:ea typeface="+mn-ea"/>
              </a:rPr>
              <a:t>In a BNF rule, if the LHS appears at the beginning of the RHS, the rule is said to be </a:t>
            </a:r>
            <a:r>
              <a:rPr lang="en-US" sz="2400" b="0" dirty="0">
                <a:solidFill>
                  <a:srgbClr val="0000FF"/>
                </a:solidFill>
                <a:ea typeface="+mn-ea"/>
              </a:rPr>
              <a:t>left recursive</a:t>
            </a:r>
          </a:p>
          <a:p>
            <a:pPr eaLnBrk="1" hangingPunct="1">
              <a:defRPr/>
            </a:pPr>
            <a:r>
              <a:rPr lang="en-US" sz="2400" b="0" dirty="0">
                <a:solidFill>
                  <a:srgbClr val="0000FF"/>
                </a:solidFill>
                <a:ea typeface="+mn-ea"/>
              </a:rPr>
              <a:t>Left recursion specifies left associativity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Bookman Old Style" charset="0"/>
                <a:ea typeface="+mn-ea"/>
              </a:rPr>
              <a:t>		</a:t>
            </a:r>
            <a:r>
              <a:rPr lang="en-US" sz="2100" dirty="0">
                <a:latin typeface="Bookman Old Style" charset="0"/>
                <a:ea typeface="+mn-ea"/>
              </a:rPr>
              <a:t>&lt;</a:t>
            </a:r>
            <a:r>
              <a:rPr lang="en-US" sz="2100" dirty="0" err="1">
                <a:latin typeface="Bookman Old Style" charset="0"/>
                <a:ea typeface="+mn-ea"/>
              </a:rPr>
              <a:t>expr</a:t>
            </a:r>
            <a:r>
              <a:rPr lang="en-US" sz="2100" dirty="0">
                <a:latin typeface="Bookman Old Style" charset="0"/>
                <a:ea typeface="+mn-ea"/>
              </a:rPr>
              <a:t>&gt; ::= &lt;</a:t>
            </a:r>
            <a:r>
              <a:rPr lang="en-US" sz="2100" dirty="0" err="1">
                <a:latin typeface="Bookman Old Style" charset="0"/>
                <a:ea typeface="+mn-ea"/>
              </a:rPr>
              <a:t>expr</a:t>
            </a:r>
            <a:r>
              <a:rPr lang="en-US" sz="2100" dirty="0">
                <a:latin typeface="Bookman Old Style" charset="0"/>
                <a:ea typeface="+mn-ea"/>
              </a:rPr>
              <a:t>&gt; + &lt;term&gt;</a:t>
            </a:r>
          </a:p>
          <a:p>
            <a:pPr eaLnBrk="1" hangingPunct="1">
              <a:buFontTx/>
              <a:buNone/>
              <a:defRPr/>
            </a:pPr>
            <a:r>
              <a:rPr lang="en-US" sz="2100" dirty="0">
                <a:latin typeface="Bookman Old Style" charset="0"/>
                <a:ea typeface="+mn-ea"/>
              </a:rPr>
              <a:t>		| &lt;term&gt;</a:t>
            </a:r>
            <a:endParaRPr lang="tr-TR" sz="2100" dirty="0">
              <a:latin typeface="Bookman Old Style" charset="0"/>
              <a:ea typeface="+mn-ea"/>
            </a:endParaRPr>
          </a:p>
          <a:p>
            <a:pPr eaLnBrk="1" hangingPunct="1">
              <a:buFontTx/>
              <a:buNone/>
              <a:defRPr/>
            </a:pPr>
            <a:endParaRPr lang="en-US" sz="2100" dirty="0">
              <a:latin typeface="Bookman Old Style" charset="0"/>
              <a:ea typeface="+mn-ea"/>
            </a:endParaRPr>
          </a:p>
          <a:p>
            <a:pPr eaLnBrk="1" hangingPunct="1">
              <a:defRPr/>
            </a:pPr>
            <a:r>
              <a:rPr lang="en-US" sz="2400" b="0" dirty="0">
                <a:ea typeface="+mn-ea"/>
              </a:rPr>
              <a:t>Similar for the right recursion</a:t>
            </a:r>
          </a:p>
          <a:p>
            <a:pPr eaLnBrk="1" hangingPunct="1">
              <a:defRPr/>
            </a:pPr>
            <a:r>
              <a:rPr lang="en-US" sz="2400" b="0" dirty="0">
                <a:ea typeface="+mn-ea"/>
              </a:rPr>
              <a:t>In most of the languages exponential is defined as a right associative operation</a:t>
            </a:r>
            <a:endParaRPr lang="en-US" sz="2400" b="0" dirty="0">
              <a:latin typeface="Bookman Old Style" charset="0"/>
              <a:ea typeface="+mn-ea"/>
            </a:endParaRPr>
          </a:p>
          <a:p>
            <a:pPr lvl="2" eaLnBrk="1" hangingPunct="1">
              <a:buFontTx/>
              <a:buNone/>
              <a:defRPr/>
            </a:pPr>
            <a:r>
              <a:rPr lang="en-US" sz="2000" dirty="0">
                <a:latin typeface="Bookman Old Style" charset="0"/>
              </a:rPr>
              <a:t>&lt;factor&gt; ::= &lt;</a:t>
            </a:r>
            <a:r>
              <a:rPr lang="en-US" sz="2000" dirty="0" err="1">
                <a:latin typeface="Bookman Old Style" charset="0"/>
              </a:rPr>
              <a:t>expr</a:t>
            </a:r>
            <a:r>
              <a:rPr lang="en-US" sz="2000" dirty="0">
                <a:latin typeface="Bookman Old Style" charset="0"/>
              </a:rPr>
              <a:t>&gt; ** &lt;factor&gt;</a:t>
            </a:r>
          </a:p>
          <a:p>
            <a:pPr lvl="2" eaLnBrk="1" hangingPunct="1">
              <a:buFontTx/>
              <a:buNone/>
              <a:defRPr/>
            </a:pPr>
            <a:r>
              <a:rPr lang="en-US" sz="2000" dirty="0">
                <a:latin typeface="Bookman Old Style" charset="0"/>
              </a:rPr>
              <a:t>                 | &lt;</a:t>
            </a:r>
            <a:r>
              <a:rPr lang="en-US" sz="2000" dirty="0" err="1">
                <a:latin typeface="Bookman Old Style" charset="0"/>
              </a:rPr>
              <a:t>expr</a:t>
            </a:r>
            <a:r>
              <a:rPr lang="en-US" sz="2000" dirty="0">
                <a:latin typeface="Bookman Old Style" charset="0"/>
              </a:rPr>
              <a:t>&gt;</a:t>
            </a:r>
          </a:p>
          <a:p>
            <a:pPr lvl="2" eaLnBrk="1" hangingPunct="1">
              <a:buFontTx/>
              <a:buNone/>
              <a:defRPr/>
            </a:pPr>
            <a:r>
              <a:rPr lang="en-US" sz="2000" dirty="0">
                <a:latin typeface="Bookman Old Style" charset="0"/>
              </a:rPr>
              <a:t>&lt;</a:t>
            </a:r>
            <a:r>
              <a:rPr lang="en-US" sz="2000" dirty="0" err="1">
                <a:latin typeface="Bookman Old Style" charset="0"/>
              </a:rPr>
              <a:t>expr</a:t>
            </a:r>
            <a:r>
              <a:rPr lang="en-US" sz="2000" dirty="0">
                <a:latin typeface="Bookman Old Style" charset="0"/>
              </a:rPr>
              <a:t>&gt; ::= (&lt;</a:t>
            </a:r>
            <a:r>
              <a:rPr lang="en-US" sz="2000" dirty="0" err="1">
                <a:latin typeface="Bookman Old Style" charset="0"/>
              </a:rPr>
              <a:t>expr</a:t>
            </a:r>
            <a:r>
              <a:rPr lang="en-US" sz="2000" dirty="0">
                <a:latin typeface="Bookman Old Style" charset="0"/>
              </a:rPr>
              <a:t>&gt;)</a:t>
            </a:r>
          </a:p>
          <a:p>
            <a:pPr lvl="2" eaLnBrk="1" hangingPunct="1">
              <a:buFontTx/>
              <a:buNone/>
              <a:defRPr/>
            </a:pPr>
            <a:r>
              <a:rPr lang="en-US" sz="2000" dirty="0">
                <a:latin typeface="Bookman Old Style" charset="0"/>
              </a:rPr>
              <a:t>                 | &lt;id&gt;</a:t>
            </a:r>
          </a:p>
        </p:txBody>
      </p:sp>
      <p:sp>
        <p:nvSpPr>
          <p:cNvPr id="9625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122AD1D-4E66-A545-84BA-5BF253239143}" type="slidenum">
              <a:rPr lang="tr-TR" sz="1400">
                <a:cs typeface="Arial" charset="0"/>
              </a:rPr>
              <a:pPr/>
              <a:t>130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900">
                <a:solidFill>
                  <a:schemeClr val="tx1"/>
                </a:solidFill>
                <a:ea typeface="+mj-ea"/>
              </a:rPr>
              <a:t>A parse tree for A = B + C + A illustrating the associativity of addition</a:t>
            </a:r>
          </a:p>
        </p:txBody>
      </p:sp>
      <p:pic>
        <p:nvPicPr>
          <p:cNvPr id="972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2925763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Text Box 5"/>
          <p:cNvSpPr txBox="1">
            <a:spLocks noChangeArrowheads="1"/>
          </p:cNvSpPr>
          <p:nvPr/>
        </p:nvSpPr>
        <p:spPr bwMode="auto">
          <a:xfrm>
            <a:off x="4191000" y="1524000"/>
            <a:ext cx="452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Left associativity</a:t>
            </a:r>
          </a:p>
          <a:p>
            <a:pPr eaLnBrk="1" hangingPunct="1"/>
            <a:r>
              <a:rPr lang="en-US" sz="1800">
                <a:cs typeface="Arial" charset="0"/>
              </a:rPr>
              <a:t>Left addition is lower than the right addition</a:t>
            </a:r>
          </a:p>
        </p:txBody>
      </p:sp>
      <p:sp>
        <p:nvSpPr>
          <p:cNvPr id="972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2E13E6D-70B1-2C4F-8FDC-A33BF0A7EE5B}" type="slidenum">
              <a:rPr lang="tr-TR" sz="1400">
                <a:cs typeface="Arial" charset="0"/>
              </a:rPr>
              <a:pPr/>
              <a:t>131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Is this ambiguous?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62013"/>
            <a:ext cx="8763000" cy="1866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200" dirty="0">
                <a:ea typeface="+mn-ea"/>
              </a:rPr>
              <a:t>&lt;</a:t>
            </a:r>
            <a:r>
              <a:rPr lang="en-US" sz="2200" dirty="0" err="1">
                <a:ea typeface="+mn-ea"/>
              </a:rPr>
              <a:t>stmt</a:t>
            </a:r>
            <a:r>
              <a:rPr lang="en-US" sz="2200" dirty="0">
                <a:ea typeface="+mn-ea"/>
              </a:rPr>
              <a:t>&gt; ::= &lt;</a:t>
            </a:r>
            <a:r>
              <a:rPr lang="en-US" sz="2200" dirty="0" err="1">
                <a:ea typeface="+mn-ea"/>
              </a:rPr>
              <a:t>if_stmt</a:t>
            </a:r>
            <a:r>
              <a:rPr lang="en-US" sz="2200" dirty="0">
                <a:ea typeface="+mn-ea"/>
              </a:rPr>
              <a:t>&gt; | &lt;</a:t>
            </a:r>
            <a:r>
              <a:rPr lang="en-US" sz="2200" dirty="0" err="1">
                <a:ea typeface="+mn-ea"/>
              </a:rPr>
              <a:t>other_stmt</a:t>
            </a:r>
            <a:r>
              <a:rPr lang="en-US" sz="22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200" dirty="0">
                <a:ea typeface="+mn-ea"/>
              </a:rPr>
              <a:t>&lt;</a:t>
            </a:r>
            <a:r>
              <a:rPr lang="en-US" sz="2200" dirty="0" err="1">
                <a:ea typeface="+mn-ea"/>
              </a:rPr>
              <a:t>if_stmt</a:t>
            </a:r>
            <a:r>
              <a:rPr lang="en-US" sz="2200" dirty="0">
                <a:ea typeface="+mn-ea"/>
              </a:rPr>
              <a:t>&gt; ::= if &lt;</a:t>
            </a:r>
            <a:r>
              <a:rPr lang="en-US" sz="2200" dirty="0" err="1">
                <a:ea typeface="+mn-ea"/>
              </a:rPr>
              <a:t>logic_expr</a:t>
            </a:r>
            <a:r>
              <a:rPr lang="en-US" sz="2200" dirty="0">
                <a:ea typeface="+mn-ea"/>
              </a:rPr>
              <a:t>&gt; then &lt;</a:t>
            </a:r>
            <a:r>
              <a:rPr lang="en-US" sz="2200" dirty="0" err="1">
                <a:ea typeface="+mn-ea"/>
              </a:rPr>
              <a:t>stmt</a:t>
            </a:r>
            <a:r>
              <a:rPr lang="en-US" sz="22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200" dirty="0">
                <a:ea typeface="+mn-ea"/>
              </a:rPr>
              <a:t> 		         | if &lt;</a:t>
            </a:r>
            <a:r>
              <a:rPr lang="en-US" sz="2200" dirty="0" err="1">
                <a:ea typeface="+mn-ea"/>
              </a:rPr>
              <a:t>logic_expr</a:t>
            </a:r>
            <a:r>
              <a:rPr lang="en-US" sz="2200" dirty="0">
                <a:ea typeface="+mn-ea"/>
              </a:rPr>
              <a:t>&gt; then &lt;</a:t>
            </a:r>
            <a:r>
              <a:rPr lang="en-US" sz="2200" dirty="0" err="1">
                <a:ea typeface="+mn-ea"/>
              </a:rPr>
              <a:t>stmt</a:t>
            </a:r>
            <a:r>
              <a:rPr lang="en-US" sz="2200" dirty="0">
                <a:ea typeface="+mn-ea"/>
              </a:rPr>
              <a:t>&gt; else &lt;</a:t>
            </a:r>
            <a:r>
              <a:rPr lang="en-US" sz="2200" dirty="0" err="1">
                <a:ea typeface="+mn-ea"/>
              </a:rPr>
              <a:t>stmt</a:t>
            </a:r>
            <a:r>
              <a:rPr lang="en-US" sz="22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200" dirty="0">
                <a:ea typeface="+mn-ea"/>
              </a:rPr>
              <a:t>&lt;</a:t>
            </a:r>
            <a:r>
              <a:rPr lang="en-US" sz="2200" dirty="0" err="1">
                <a:ea typeface="+mn-ea"/>
              </a:rPr>
              <a:t>other_stmt</a:t>
            </a:r>
            <a:r>
              <a:rPr lang="en-US" sz="2200" dirty="0">
                <a:ea typeface="+mn-ea"/>
              </a:rPr>
              <a:t>&gt; ::= S1 | S2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200" dirty="0">
                <a:ea typeface="+mn-ea"/>
              </a:rPr>
              <a:t>&lt;</a:t>
            </a:r>
            <a:r>
              <a:rPr lang="en-US" sz="2200" dirty="0" err="1">
                <a:ea typeface="+mn-ea"/>
              </a:rPr>
              <a:t>logic_expr</a:t>
            </a:r>
            <a:r>
              <a:rPr lang="en-US" sz="2200" dirty="0">
                <a:ea typeface="+mn-ea"/>
              </a:rPr>
              <a:t>&gt; ::= L1 | L2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200" dirty="0"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200" dirty="0">
              <a:ea typeface="+mn-ea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52400" y="2769474"/>
            <a:ext cx="4532010" cy="369332"/>
          </a:xfrm>
          <a:prstGeom prst="rect">
            <a:avLst/>
          </a:prstGeom>
          <a:solidFill>
            <a:srgbClr val="FFD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cs typeface="Arial" charset="0"/>
              </a:rPr>
              <a:t>Derive for : If L1 then if L2 then S1 else S2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2550" y="3343117"/>
            <a:ext cx="8915400" cy="3048000"/>
            <a:chOff x="228600" y="2819400"/>
            <a:chExt cx="8915401" cy="3048000"/>
          </a:xfrm>
        </p:grpSpPr>
        <p:pic>
          <p:nvPicPr>
            <p:cNvPr id="9831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819400"/>
              <a:ext cx="3665538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1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38" y="2819400"/>
              <a:ext cx="4906963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83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EAEF182-D7FF-C148-91E8-795AF6D1A1ED}" type="slidenum">
              <a:rPr lang="tr-TR" sz="1400">
                <a:cs typeface="Arial" charset="0"/>
              </a:rPr>
              <a:pPr/>
              <a:t>132</a:t>
            </a:fld>
            <a:endParaRPr lang="tr-TR" sz="1400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892517"/>
            <a:ext cx="383438" cy="307777"/>
          </a:xfrm>
          <a:prstGeom prst="rect">
            <a:avLst/>
          </a:prstGeom>
          <a:solidFill>
            <a:srgbClr val="FFDD7D"/>
          </a:solidFill>
          <a:ln>
            <a:solidFill>
              <a:srgbClr val="FFDD7D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1423" y="6391117"/>
            <a:ext cx="383438" cy="307777"/>
          </a:xfrm>
          <a:prstGeom prst="rect">
            <a:avLst/>
          </a:prstGeom>
          <a:solidFill>
            <a:srgbClr val="FFDD7D"/>
          </a:solidFill>
          <a:ln>
            <a:solidFill>
              <a:srgbClr val="FFDD7D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3884" y="6391116"/>
            <a:ext cx="404278" cy="307777"/>
          </a:xfrm>
          <a:prstGeom prst="rect">
            <a:avLst/>
          </a:prstGeom>
          <a:solidFill>
            <a:srgbClr val="FFDD7D"/>
          </a:solidFill>
          <a:ln>
            <a:solidFill>
              <a:srgbClr val="FFDD7D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5506" y="4892516"/>
            <a:ext cx="404278" cy="307777"/>
          </a:xfrm>
          <a:prstGeom prst="rect">
            <a:avLst/>
          </a:prstGeom>
          <a:solidFill>
            <a:srgbClr val="FFDD7D"/>
          </a:solidFill>
          <a:ln>
            <a:solidFill>
              <a:srgbClr val="FFDD7D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6748" y="4713228"/>
            <a:ext cx="383438" cy="307777"/>
          </a:xfrm>
          <a:prstGeom prst="rect">
            <a:avLst/>
          </a:prstGeom>
          <a:solidFill>
            <a:srgbClr val="FFDD7D"/>
          </a:solidFill>
          <a:ln>
            <a:solidFill>
              <a:srgbClr val="FFDD7D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0573" y="6367958"/>
            <a:ext cx="383438" cy="307777"/>
          </a:xfrm>
          <a:prstGeom prst="rect">
            <a:avLst/>
          </a:prstGeom>
          <a:solidFill>
            <a:srgbClr val="FFDD7D"/>
          </a:solidFill>
          <a:ln>
            <a:solidFill>
              <a:srgbClr val="FFDD7D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2761" y="6391116"/>
            <a:ext cx="404278" cy="307777"/>
          </a:xfrm>
          <a:prstGeom prst="rect">
            <a:avLst/>
          </a:prstGeom>
          <a:solidFill>
            <a:srgbClr val="FFDD7D"/>
          </a:solidFill>
          <a:ln>
            <a:solidFill>
              <a:srgbClr val="FFDD7D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93672" y="6364307"/>
            <a:ext cx="404278" cy="307777"/>
          </a:xfrm>
          <a:prstGeom prst="rect">
            <a:avLst/>
          </a:prstGeom>
          <a:solidFill>
            <a:srgbClr val="FFDD7D"/>
          </a:solidFill>
          <a:ln>
            <a:solidFill>
              <a:srgbClr val="FFDD7D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7813"/>
            <a:ext cx="9144000" cy="941387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MS PGothic" charset="0"/>
              </a:rPr>
              <a:t>An Unambiguous grammar for </a:t>
            </a:r>
            <a:r>
              <a:rPr lang="tr-TR" sz="3600">
                <a:latin typeface="Arial" charset="0"/>
                <a:ea typeface="MS PGothic" charset="0"/>
              </a:rPr>
              <a:t>“</a:t>
            </a:r>
            <a:r>
              <a:rPr lang="en-US" altLang="ja-JP" sz="3600">
                <a:latin typeface="Arial" charset="0"/>
                <a:ea typeface="MS PGothic" charset="0"/>
              </a:rPr>
              <a:t>if then else</a:t>
            </a:r>
            <a:r>
              <a:rPr lang="tr-TR" sz="3600">
                <a:latin typeface="Arial" charset="0"/>
                <a:ea typeface="MS PGothic" charset="0"/>
              </a:rPr>
              <a:t>”</a:t>
            </a:r>
            <a:endParaRPr lang="en-US" sz="3600">
              <a:latin typeface="Arial" charset="0"/>
              <a:ea typeface="MS PGothic" charset="0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324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b="0">
                <a:latin typeface="Arial" charset="0"/>
                <a:ea typeface="MS PGothic" charset="0"/>
              </a:rPr>
              <a:t>Dangling else problem: there are more if then else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0">
                <a:latin typeface="Arial" charset="0"/>
                <a:ea typeface="MS PGothic" charset="0"/>
              </a:rPr>
              <a:t>To design an unambiguous if-then-else statement we have to decide which </a:t>
            </a:r>
            <a:r>
              <a:rPr lang="en-US" sz="2600" b="0">
                <a:latin typeface="Courier New" charset="0"/>
                <a:ea typeface="MS PGothic" charset="0"/>
              </a:rPr>
              <a:t>if</a:t>
            </a:r>
            <a:r>
              <a:rPr lang="en-US" sz="2600" b="0">
                <a:latin typeface="Arial" charset="0"/>
                <a:ea typeface="MS PGothic" charset="0"/>
              </a:rPr>
              <a:t> a dangling </a:t>
            </a:r>
            <a:r>
              <a:rPr lang="en-US" sz="2600" b="0">
                <a:latin typeface="Courier New" charset="0"/>
                <a:ea typeface="MS PGothic" charset="0"/>
              </a:rPr>
              <a:t>else</a:t>
            </a:r>
            <a:r>
              <a:rPr lang="en-US" sz="2600" b="0">
                <a:latin typeface="Arial" charset="0"/>
                <a:ea typeface="MS PGothic" charset="0"/>
              </a:rPr>
              <a:t> belongs to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0">
                <a:latin typeface="Arial" charset="0"/>
                <a:ea typeface="MS PGothic" charset="0"/>
              </a:rPr>
              <a:t>Most PL adopt the following rule: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600" b="0">
                <a:solidFill>
                  <a:srgbClr val="A50021"/>
                </a:solidFill>
                <a:latin typeface="Arial" charset="0"/>
                <a:ea typeface="MS PGothic" charset="0"/>
                <a:cs typeface="MS PGothic" charset="0"/>
              </a:rPr>
              <a:t>“</a:t>
            </a:r>
            <a:r>
              <a:rPr lang="en-US" altLang="ja-JP" sz="2600" b="0">
                <a:solidFill>
                  <a:srgbClr val="A50021"/>
                </a:solidFill>
                <a:latin typeface="Arial" charset="0"/>
                <a:ea typeface="MS PGothic" charset="0"/>
                <a:cs typeface="MS PGothic" charset="0"/>
              </a:rPr>
              <a:t>an else is matched with the closest previous unmatched if statement</a:t>
            </a:r>
            <a:r>
              <a:rPr lang="ja-JP" altLang="en-US" sz="2600" b="0">
                <a:solidFill>
                  <a:srgbClr val="A50021"/>
                </a:solidFill>
                <a:latin typeface="Arial" charset="0"/>
                <a:ea typeface="MS PGothic" charset="0"/>
                <a:cs typeface="MS PGothic" charset="0"/>
              </a:rPr>
              <a:t>”</a:t>
            </a:r>
            <a:endParaRPr lang="en-US" altLang="ja-JP" sz="2600" b="0">
              <a:solidFill>
                <a:srgbClr val="A50021"/>
              </a:solidFill>
              <a:latin typeface="Arial" charset="0"/>
              <a:ea typeface="MS PGothic" charset="0"/>
              <a:cs typeface="MS PGothic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600" b="0">
                <a:latin typeface="Arial" charset="0"/>
                <a:cs typeface="Arial" charset="0"/>
              </a:rPr>
              <a:t>(unmatched if = else-less if)</a:t>
            </a:r>
          </a:p>
        </p:txBody>
      </p:sp>
      <p:grpSp>
        <p:nvGrpSpPr>
          <p:cNvPr id="75784" name="Group 8"/>
          <p:cNvGrpSpPr>
            <a:grpSpLocks/>
          </p:cNvGrpSpPr>
          <p:nvPr/>
        </p:nvGrpSpPr>
        <p:grpSpPr bwMode="auto">
          <a:xfrm>
            <a:off x="381000" y="3962400"/>
            <a:ext cx="8518525" cy="2301875"/>
            <a:chOff x="240" y="2496"/>
            <a:chExt cx="5366" cy="1450"/>
          </a:xfrm>
        </p:grpSpPr>
        <p:sp>
          <p:nvSpPr>
            <p:cNvPr id="99333" name="Text Box 4"/>
            <p:cNvSpPr txBox="1">
              <a:spLocks noChangeArrowheads="1"/>
            </p:cNvSpPr>
            <p:nvPr/>
          </p:nvSpPr>
          <p:spPr bwMode="auto">
            <a:xfrm>
              <a:off x="240" y="2928"/>
              <a:ext cx="5307" cy="1018"/>
            </a:xfrm>
            <a:prstGeom prst="rect">
              <a:avLst/>
            </a:prstGeom>
            <a:solidFill>
              <a:srgbClr val="FFD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Bookman Old Style" charset="0"/>
                  <a:cs typeface="Arial" charset="0"/>
                </a:rPr>
                <a:t>&lt;</a:t>
              </a:r>
              <a:r>
                <a:rPr lang="en-US" sz="2000" b="1" dirty="0" err="1">
                  <a:latin typeface="Bookman Old Style" charset="0"/>
                  <a:cs typeface="Arial" charset="0"/>
                </a:rPr>
                <a:t>stmt</a:t>
              </a:r>
              <a:r>
                <a:rPr lang="en-US" sz="2000" b="1" dirty="0">
                  <a:latin typeface="Bookman Old Style" charset="0"/>
                  <a:cs typeface="Arial" charset="0"/>
                </a:rPr>
                <a:t>&gt; ::= &lt;matched&gt; | &lt;unmatched&gt;</a:t>
              </a:r>
            </a:p>
            <a:p>
              <a:pPr eaLnBrk="1" hangingPunct="1"/>
              <a:r>
                <a:rPr lang="en-US" sz="2000" b="1" dirty="0">
                  <a:latin typeface="Bookman Old Style" charset="0"/>
                  <a:cs typeface="Arial" charset="0"/>
                </a:rPr>
                <a:t>&lt;matched&gt; ::= if &lt;</a:t>
              </a:r>
              <a:r>
                <a:rPr lang="en-US" sz="2000" b="1" dirty="0" err="1">
                  <a:latin typeface="Bookman Old Style" charset="0"/>
                  <a:cs typeface="Arial" charset="0"/>
                </a:rPr>
                <a:t>logic_expr</a:t>
              </a:r>
              <a:r>
                <a:rPr lang="en-US" sz="2000" b="1" dirty="0">
                  <a:latin typeface="Bookman Old Style" charset="0"/>
                  <a:cs typeface="Arial" charset="0"/>
                </a:rPr>
                <a:t>&gt; then &lt;matched&gt; else &lt;matched&gt;</a:t>
              </a:r>
            </a:p>
            <a:p>
              <a:pPr eaLnBrk="1" hangingPunct="1"/>
              <a:r>
                <a:rPr lang="en-US" sz="2000" b="1" dirty="0">
                  <a:latin typeface="Bookman Old Style" charset="0"/>
                  <a:cs typeface="Arial" charset="0"/>
                </a:rPr>
                <a:t>     | any non-if-statement</a:t>
              </a:r>
            </a:p>
            <a:p>
              <a:pPr eaLnBrk="1" hangingPunct="1"/>
              <a:r>
                <a:rPr lang="en-US" sz="2000" b="1" dirty="0">
                  <a:latin typeface="Bookman Old Style" charset="0"/>
                  <a:cs typeface="Arial" charset="0"/>
                </a:rPr>
                <a:t>&lt;unmatched&gt; ::= if &lt;</a:t>
              </a:r>
              <a:r>
                <a:rPr lang="en-US" sz="2000" b="1" dirty="0" err="1">
                  <a:latin typeface="Bookman Old Style" charset="0"/>
                  <a:cs typeface="Arial" charset="0"/>
                </a:rPr>
                <a:t>logic_expr</a:t>
              </a:r>
              <a:r>
                <a:rPr lang="en-US" sz="2000" b="1" dirty="0">
                  <a:latin typeface="Bookman Old Style" charset="0"/>
                  <a:cs typeface="Arial" charset="0"/>
                </a:rPr>
                <a:t>&gt; then &lt;</a:t>
              </a:r>
              <a:r>
                <a:rPr lang="en-US" sz="2000" b="1" dirty="0" err="1">
                  <a:latin typeface="Bookman Old Style" charset="0"/>
                  <a:cs typeface="Arial" charset="0"/>
                </a:rPr>
                <a:t>stmt</a:t>
              </a:r>
              <a:r>
                <a:rPr lang="en-US" sz="2000" b="1" dirty="0">
                  <a:latin typeface="Bookman Old Style" charset="0"/>
                  <a:cs typeface="Arial" charset="0"/>
                </a:rPr>
                <a:t>&gt;</a:t>
              </a:r>
            </a:p>
            <a:p>
              <a:pPr eaLnBrk="1" hangingPunct="1"/>
              <a:r>
                <a:rPr lang="en-US" sz="2000" b="1" dirty="0">
                  <a:latin typeface="Bookman Old Style" charset="0"/>
                  <a:cs typeface="Arial" charset="0"/>
                </a:rPr>
                <a:t>    | if &lt;</a:t>
              </a:r>
              <a:r>
                <a:rPr lang="en-US" sz="2000" b="1" dirty="0" err="1">
                  <a:latin typeface="Bookman Old Style" charset="0"/>
                  <a:cs typeface="Arial" charset="0"/>
                </a:rPr>
                <a:t>logic_expr</a:t>
              </a:r>
              <a:r>
                <a:rPr lang="en-US" sz="2000" b="1" dirty="0">
                  <a:latin typeface="Bookman Old Style" charset="0"/>
                  <a:cs typeface="Arial" charset="0"/>
                </a:rPr>
                <a:t>&gt; then &lt;matched&gt; else &lt;unmatched&gt;</a:t>
              </a:r>
            </a:p>
          </p:txBody>
        </p:sp>
        <p:grpSp>
          <p:nvGrpSpPr>
            <p:cNvPr id="99334" name="Group 7"/>
            <p:cNvGrpSpPr>
              <a:grpSpLocks/>
            </p:cNvGrpSpPr>
            <p:nvPr/>
          </p:nvGrpSpPr>
          <p:grpSpPr bwMode="auto">
            <a:xfrm>
              <a:off x="3936" y="2496"/>
              <a:ext cx="1670" cy="432"/>
              <a:chOff x="3936" y="2256"/>
              <a:chExt cx="1670" cy="432"/>
            </a:xfrm>
          </p:grpSpPr>
          <p:sp>
            <p:nvSpPr>
              <p:cNvPr id="99335" name="Text Box 5"/>
              <p:cNvSpPr txBox="1">
                <a:spLocks noChangeArrowheads="1"/>
              </p:cNvSpPr>
              <p:nvPr/>
            </p:nvSpPr>
            <p:spPr bwMode="auto">
              <a:xfrm>
                <a:off x="3936" y="2256"/>
                <a:ext cx="1670" cy="24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FF0000"/>
                    </a:solidFill>
                    <a:cs typeface="Arial" charset="0"/>
                  </a:rPr>
                  <a:t>Has a unique parse tree</a:t>
                </a:r>
              </a:p>
            </p:txBody>
          </p:sp>
          <p:sp>
            <p:nvSpPr>
              <p:cNvPr id="99336" name="Line 6"/>
              <p:cNvSpPr>
                <a:spLocks noChangeShapeType="1"/>
              </p:cNvSpPr>
              <p:nvPr/>
            </p:nvSpPr>
            <p:spPr bwMode="auto">
              <a:xfrm flipH="1">
                <a:off x="4032" y="2496"/>
                <a:ext cx="43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93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6E1A8EE-8571-0744-81DF-7E103631D443}" type="slidenum">
              <a:rPr lang="tr-TR" sz="1400">
                <a:cs typeface="Arial" charset="0"/>
              </a:rPr>
              <a:pPr/>
              <a:t>133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82869"/>
            <a:ext cx="87630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Draw the parse tree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88" y="2701291"/>
            <a:ext cx="8763000" cy="12969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b="0" dirty="0">
                <a:ea typeface="+mn-ea"/>
              </a:rPr>
              <a:t>If L1 then if L2 then S1 else S2</a:t>
            </a:r>
            <a:endParaRPr lang="en-US" dirty="0">
              <a:ea typeface="+mn-ea"/>
            </a:endParaRPr>
          </a:p>
        </p:txBody>
      </p:sp>
      <p:sp>
        <p:nvSpPr>
          <p:cNvPr id="100355" name="Text Box 6"/>
          <p:cNvSpPr txBox="1">
            <a:spLocks noChangeArrowheads="1"/>
          </p:cNvSpPr>
          <p:nvPr/>
        </p:nvSpPr>
        <p:spPr bwMode="auto">
          <a:xfrm>
            <a:off x="251777" y="722631"/>
            <a:ext cx="8424863" cy="1616075"/>
          </a:xfrm>
          <a:prstGeom prst="rect">
            <a:avLst/>
          </a:prstGeom>
          <a:solidFill>
            <a:srgbClr val="FFD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>
                <a:latin typeface="Bookman Old Style" charset="0"/>
                <a:cs typeface="Arial" charset="0"/>
              </a:rPr>
              <a:t>&lt;</a:t>
            </a:r>
            <a:r>
              <a:rPr lang="en-US" sz="2000" b="1" dirty="0" err="1">
                <a:latin typeface="Bookman Old Style" charset="0"/>
                <a:cs typeface="Arial" charset="0"/>
              </a:rPr>
              <a:t>stmt</a:t>
            </a:r>
            <a:r>
              <a:rPr lang="en-US" sz="2000" b="1" dirty="0">
                <a:latin typeface="Bookman Old Style" charset="0"/>
                <a:cs typeface="Arial" charset="0"/>
              </a:rPr>
              <a:t>&gt; ::= &lt;matched&gt; | &lt;unmatched&gt;</a:t>
            </a:r>
          </a:p>
          <a:p>
            <a:pPr eaLnBrk="1" hangingPunct="1"/>
            <a:r>
              <a:rPr lang="en-US" sz="2000" b="1" dirty="0">
                <a:latin typeface="Bookman Old Style" charset="0"/>
                <a:cs typeface="Arial" charset="0"/>
              </a:rPr>
              <a:t>&lt;matched&gt; ::= if &lt;</a:t>
            </a:r>
            <a:r>
              <a:rPr lang="en-US" sz="2000" b="1" dirty="0" err="1">
                <a:latin typeface="Bookman Old Style" charset="0"/>
                <a:cs typeface="Arial" charset="0"/>
              </a:rPr>
              <a:t>logic_expr</a:t>
            </a:r>
            <a:r>
              <a:rPr lang="en-US" sz="2000" b="1" dirty="0">
                <a:latin typeface="Bookman Old Style" charset="0"/>
                <a:cs typeface="Arial" charset="0"/>
              </a:rPr>
              <a:t>&gt; then &lt;matched&gt; else &lt;matched&gt;</a:t>
            </a:r>
          </a:p>
          <a:p>
            <a:pPr eaLnBrk="1" hangingPunct="1"/>
            <a:r>
              <a:rPr lang="en-US" sz="2000" b="1" dirty="0">
                <a:latin typeface="Bookman Old Style" charset="0"/>
                <a:cs typeface="Arial" charset="0"/>
              </a:rPr>
              <a:t>     | &lt;</a:t>
            </a:r>
            <a:r>
              <a:rPr lang="en-US" sz="2000" b="1" dirty="0" err="1">
                <a:latin typeface="Bookman Old Style" charset="0"/>
                <a:cs typeface="Arial" charset="0"/>
              </a:rPr>
              <a:t>other_stmt</a:t>
            </a:r>
            <a:r>
              <a:rPr lang="en-US" sz="2000" b="1" dirty="0">
                <a:latin typeface="Bookman Old Style" charset="0"/>
                <a:cs typeface="Arial" charset="0"/>
              </a:rPr>
              <a:t>&gt;</a:t>
            </a:r>
          </a:p>
          <a:p>
            <a:pPr eaLnBrk="1" hangingPunct="1"/>
            <a:r>
              <a:rPr lang="en-US" sz="2000" b="1" dirty="0">
                <a:latin typeface="Bookman Old Style" charset="0"/>
                <a:cs typeface="Arial" charset="0"/>
              </a:rPr>
              <a:t>&lt;unmatched&gt; ::= if &lt;</a:t>
            </a:r>
            <a:r>
              <a:rPr lang="en-US" sz="2000" b="1" dirty="0" err="1">
                <a:latin typeface="Bookman Old Style" charset="0"/>
                <a:cs typeface="Arial" charset="0"/>
              </a:rPr>
              <a:t>logic_expr</a:t>
            </a:r>
            <a:r>
              <a:rPr lang="en-US" sz="2000" b="1" dirty="0">
                <a:latin typeface="Bookman Old Style" charset="0"/>
                <a:cs typeface="Arial" charset="0"/>
              </a:rPr>
              <a:t>&gt; then &lt;</a:t>
            </a:r>
            <a:r>
              <a:rPr lang="en-US" sz="2000" b="1" dirty="0" err="1">
                <a:latin typeface="Bookman Old Style" charset="0"/>
                <a:cs typeface="Arial" charset="0"/>
              </a:rPr>
              <a:t>stmt</a:t>
            </a:r>
            <a:r>
              <a:rPr lang="en-US" sz="2000" b="1" dirty="0">
                <a:latin typeface="Bookman Old Style" charset="0"/>
                <a:cs typeface="Arial" charset="0"/>
              </a:rPr>
              <a:t>&gt;</a:t>
            </a:r>
          </a:p>
          <a:p>
            <a:pPr eaLnBrk="1" hangingPunct="1"/>
            <a:r>
              <a:rPr lang="en-US" sz="2000" b="1" dirty="0">
                <a:latin typeface="Bookman Old Style" charset="0"/>
                <a:cs typeface="Arial" charset="0"/>
              </a:rPr>
              <a:t>    | if &lt;</a:t>
            </a:r>
            <a:r>
              <a:rPr lang="en-US" sz="2000" b="1" dirty="0" err="1">
                <a:latin typeface="Bookman Old Style" charset="0"/>
                <a:cs typeface="Arial" charset="0"/>
              </a:rPr>
              <a:t>logic_expr</a:t>
            </a:r>
            <a:r>
              <a:rPr lang="en-US" sz="2000" b="1" dirty="0">
                <a:latin typeface="Bookman Old Style" charset="0"/>
                <a:cs typeface="Arial" charset="0"/>
              </a:rPr>
              <a:t>&gt; then &lt;matched&gt; else &lt;unmatched&gt;</a:t>
            </a:r>
          </a:p>
        </p:txBody>
      </p:sp>
      <p:sp>
        <p:nvSpPr>
          <p:cNvPr id="1003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0400801-8D0A-9A4E-B7A0-4107B41896EA}" type="slidenum">
              <a:rPr lang="tr-TR" sz="1400">
                <a:cs typeface="Arial" charset="0"/>
              </a:rPr>
              <a:pPr/>
              <a:t>134</a:t>
            </a:fld>
            <a:endParaRPr lang="tr-TR" sz="140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55645"/>
            <a:ext cx="5133975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Describing Syntax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81488"/>
          </a:xfrm>
        </p:spPr>
        <p:txBody>
          <a:bodyPr/>
          <a:lstStyle/>
          <a:p>
            <a:pPr eaLnBrk="1" hangingPunct="1"/>
            <a:r>
              <a:rPr lang="en-US" b="0" i="1">
                <a:latin typeface="Arial" charset="0"/>
                <a:ea typeface="MS PGothic" charset="0"/>
              </a:rPr>
              <a:t>Higher level constructs are given by syntax rules.</a:t>
            </a:r>
            <a:r>
              <a:rPr lang="en-US" b="0">
                <a:latin typeface="Arial" charset="0"/>
                <a:ea typeface="MS PGothic" charset="0"/>
              </a:rPr>
              <a:t> </a:t>
            </a:r>
            <a:endParaRPr lang="en-US" b="0" i="1">
              <a:solidFill>
                <a:srgbClr val="FF0000"/>
              </a:solidFill>
              <a:latin typeface="Arial" charset="0"/>
              <a:ea typeface="MS PGothic" charset="0"/>
            </a:endParaRPr>
          </a:p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Syntax rules</a:t>
            </a:r>
            <a:r>
              <a:rPr lang="en-US" b="0">
                <a:latin typeface="Arial" charset="0"/>
                <a:ea typeface="MS PGothic" charset="0"/>
              </a:rPr>
              <a:t> specify which strings from Σ* are in the language</a:t>
            </a: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Examples: organization of the program, loop structures, assignment, expressions, subprogram definitions, and calls.</a:t>
            </a:r>
          </a:p>
          <a:p>
            <a:pPr eaLnBrk="1" hangingPunct="1">
              <a:buFontTx/>
              <a:buNone/>
            </a:pPr>
            <a:endParaRPr lang="en-US" b="0">
              <a:latin typeface="Arial" charset="0"/>
              <a:ea typeface="MS PGothic" charset="0"/>
            </a:endParaRPr>
          </a:p>
        </p:txBody>
      </p:sp>
      <p:sp>
        <p:nvSpPr>
          <p:cNvPr id="5222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695A6CD-F268-2142-A91D-78777F349BA7}" type="slidenum">
              <a:rPr lang="tr-TR" sz="1400">
                <a:cs typeface="Arial" charset="0"/>
              </a:rPr>
              <a:pPr/>
              <a:t>14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381" y="200326"/>
            <a:ext cx="4802327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6" dirty="0"/>
              <a:t>Formal</a:t>
            </a:r>
            <a:r>
              <a:rPr spc="326" dirty="0"/>
              <a:t> </a:t>
            </a:r>
            <a:r>
              <a:rPr spc="439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118" y="1695786"/>
            <a:ext cx="148561" cy="202340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224" spc="245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22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118" y="2689649"/>
            <a:ext cx="148561" cy="202340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224" spc="245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22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118" y="3681208"/>
            <a:ext cx="148561" cy="202340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224" spc="245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22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118" y="4671616"/>
            <a:ext cx="148561" cy="202340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224" spc="245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22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723" y="1574864"/>
            <a:ext cx="7843226" cy="3908905"/>
          </a:xfrm>
          <a:prstGeom prst="rect">
            <a:avLst/>
          </a:prstGeom>
        </p:spPr>
        <p:txBody>
          <a:bodyPr vert="horz" wrap="square" lIns="0" tIns="35701" rIns="0" bIns="0" rtlCol="0">
            <a:spAutoFit/>
          </a:bodyPr>
          <a:lstStyle/>
          <a:p>
            <a:pPr marL="11516" marR="161805">
              <a:lnSpc>
                <a:spcPts val="3274"/>
              </a:lnSpc>
              <a:spcBef>
                <a:spcPts val="281"/>
              </a:spcBef>
            </a:pPr>
            <a:r>
              <a:rPr sz="2811" spc="254" dirty="0">
                <a:solidFill>
                  <a:srgbClr val="3B3B3B"/>
                </a:solidFill>
                <a:latin typeface="Cambria"/>
                <a:cs typeface="Cambria"/>
              </a:rPr>
              <a:t>An </a:t>
            </a:r>
            <a:r>
              <a:rPr sz="2811" b="1" spc="258" dirty="0">
                <a:solidFill>
                  <a:srgbClr val="0000FF"/>
                </a:solidFill>
                <a:latin typeface="Malgun Gothic"/>
                <a:cs typeface="Malgun Gothic"/>
              </a:rPr>
              <a:t>alphabet </a:t>
            </a:r>
            <a:r>
              <a:rPr sz="2811" spc="177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811" spc="29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811" spc="230" dirty="0">
                <a:solidFill>
                  <a:srgbClr val="3B3B3B"/>
                </a:solidFill>
                <a:latin typeface="Cambria"/>
                <a:cs typeface="Cambria"/>
              </a:rPr>
              <a:t>set </a:t>
            </a:r>
            <a:r>
              <a:rPr sz="2811" spc="444" dirty="0">
                <a:solidFill>
                  <a:srgbClr val="3B3B3B"/>
                </a:solidFill>
                <a:latin typeface="Cambria"/>
                <a:cs typeface="Cambria"/>
              </a:rPr>
              <a:t>Σ </a:t>
            </a:r>
            <a:r>
              <a:rPr sz="2811" spc="190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811" spc="222" dirty="0">
                <a:solidFill>
                  <a:srgbClr val="3B3B3B"/>
                </a:solidFill>
                <a:latin typeface="Cambria"/>
                <a:cs typeface="Cambria"/>
              </a:rPr>
              <a:t>symbols </a:t>
            </a:r>
            <a:r>
              <a:rPr sz="2811" spc="227" dirty="0">
                <a:solidFill>
                  <a:srgbClr val="3B3B3B"/>
                </a:solidFill>
                <a:latin typeface="Cambria"/>
                <a:cs typeface="Cambria"/>
              </a:rPr>
              <a:t>that</a:t>
            </a:r>
            <a:r>
              <a:rPr sz="2811" spc="-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811" spc="268" dirty="0">
                <a:solidFill>
                  <a:srgbClr val="3B3B3B"/>
                </a:solidFill>
                <a:latin typeface="Cambria"/>
                <a:cs typeface="Cambria"/>
              </a:rPr>
              <a:t>act  </a:t>
            </a:r>
            <a:r>
              <a:rPr sz="2811" spc="263" dirty="0">
                <a:solidFill>
                  <a:srgbClr val="3B3B3B"/>
                </a:solidFill>
                <a:latin typeface="Cambria"/>
                <a:cs typeface="Cambria"/>
              </a:rPr>
              <a:t>as</a:t>
            </a:r>
            <a:r>
              <a:rPr sz="2811" spc="26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811" spc="222" dirty="0">
                <a:solidFill>
                  <a:srgbClr val="3B3B3B"/>
                </a:solidFill>
                <a:latin typeface="Cambria"/>
                <a:cs typeface="Cambria"/>
              </a:rPr>
              <a:t>letters.</a:t>
            </a:r>
            <a:endParaRPr sz="2811">
              <a:latin typeface="Cambria"/>
              <a:cs typeface="Cambria"/>
            </a:endParaRPr>
          </a:p>
          <a:p>
            <a:pPr marL="11516" marR="4607">
              <a:lnSpc>
                <a:spcPts val="3274"/>
              </a:lnSpc>
              <a:spcBef>
                <a:spcPts val="1279"/>
              </a:spcBef>
            </a:pPr>
            <a:r>
              <a:rPr sz="2811" spc="277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811" b="1" spc="272" dirty="0">
                <a:solidFill>
                  <a:srgbClr val="0000FF"/>
                </a:solidFill>
                <a:latin typeface="Malgun Gothic"/>
                <a:cs typeface="Malgun Gothic"/>
              </a:rPr>
              <a:t>language </a:t>
            </a:r>
            <a:r>
              <a:rPr sz="2811" spc="208" dirty="0">
                <a:solidFill>
                  <a:srgbClr val="3B3B3B"/>
                </a:solidFill>
                <a:latin typeface="Cambria"/>
                <a:cs typeface="Cambria"/>
              </a:rPr>
              <a:t>over </a:t>
            </a:r>
            <a:r>
              <a:rPr sz="2811" spc="444" dirty="0">
                <a:solidFill>
                  <a:srgbClr val="3B3B3B"/>
                </a:solidFill>
                <a:latin typeface="Cambria"/>
                <a:cs typeface="Cambria"/>
              </a:rPr>
              <a:t>Σ </a:t>
            </a:r>
            <a:r>
              <a:rPr sz="2811" spc="172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811" spc="29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811" spc="230" dirty="0">
                <a:solidFill>
                  <a:srgbClr val="3B3B3B"/>
                </a:solidFill>
                <a:latin typeface="Cambria"/>
                <a:cs typeface="Cambria"/>
              </a:rPr>
              <a:t>set </a:t>
            </a:r>
            <a:r>
              <a:rPr sz="2811" spc="190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811" spc="227" dirty="0">
                <a:solidFill>
                  <a:srgbClr val="3B3B3B"/>
                </a:solidFill>
                <a:latin typeface="Cambria"/>
                <a:cs typeface="Cambria"/>
              </a:rPr>
              <a:t>strings</a:t>
            </a:r>
            <a:r>
              <a:rPr sz="2811" spc="-2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811" spc="290" dirty="0">
                <a:solidFill>
                  <a:srgbClr val="3B3B3B"/>
                </a:solidFill>
                <a:latin typeface="Cambria"/>
                <a:cs typeface="Cambria"/>
              </a:rPr>
              <a:t>made  </a:t>
            </a:r>
            <a:r>
              <a:rPr sz="2811" spc="222" dirty="0">
                <a:solidFill>
                  <a:srgbClr val="3B3B3B"/>
                </a:solidFill>
                <a:latin typeface="Cambria"/>
                <a:cs typeface="Cambria"/>
              </a:rPr>
              <a:t>from symbols </a:t>
            </a:r>
            <a:r>
              <a:rPr sz="2811" spc="181" dirty="0">
                <a:solidFill>
                  <a:srgbClr val="3B3B3B"/>
                </a:solidFill>
                <a:latin typeface="Cambria"/>
                <a:cs typeface="Cambria"/>
              </a:rPr>
              <a:t>in</a:t>
            </a:r>
            <a:r>
              <a:rPr sz="2811" spc="37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811" spc="381" dirty="0">
                <a:solidFill>
                  <a:srgbClr val="3B3B3B"/>
                </a:solidFill>
                <a:latin typeface="Cambria"/>
                <a:cs typeface="Cambria"/>
              </a:rPr>
              <a:t>Σ.</a:t>
            </a:r>
            <a:endParaRPr sz="2811">
              <a:latin typeface="Cambria"/>
              <a:cs typeface="Cambria"/>
            </a:endParaRPr>
          </a:p>
          <a:p>
            <a:pPr marL="11516" marR="16699">
              <a:lnSpc>
                <a:spcPts val="3274"/>
              </a:lnSpc>
              <a:spcBef>
                <a:spcPts val="1242"/>
              </a:spcBef>
              <a:tabLst>
                <a:tab pos="3900015" algn="l"/>
              </a:tabLst>
            </a:pPr>
            <a:r>
              <a:rPr sz="2811" spc="272" dirty="0">
                <a:solidFill>
                  <a:srgbClr val="3B3B3B"/>
                </a:solidFill>
                <a:latin typeface="Cambria"/>
                <a:cs typeface="Cambria"/>
              </a:rPr>
              <a:t>When </a:t>
            </a:r>
            <a:r>
              <a:rPr sz="2811" spc="268" dirty="0">
                <a:solidFill>
                  <a:srgbClr val="3B3B3B"/>
                </a:solidFill>
                <a:latin typeface="Cambria"/>
                <a:cs typeface="Cambria"/>
              </a:rPr>
              <a:t>scanning, </a:t>
            </a:r>
            <a:r>
              <a:rPr sz="2811" spc="213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811" spc="240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811" spc="254" dirty="0">
                <a:solidFill>
                  <a:srgbClr val="3B3B3B"/>
                </a:solidFill>
                <a:latin typeface="Cambria"/>
                <a:cs typeface="Cambria"/>
              </a:rPr>
              <a:t>was </a:t>
            </a:r>
            <a:r>
              <a:rPr sz="2811" spc="354" dirty="0">
                <a:solidFill>
                  <a:srgbClr val="3B3B3B"/>
                </a:solidFill>
                <a:latin typeface="Cambria"/>
                <a:cs typeface="Cambria"/>
              </a:rPr>
              <a:t>ASCII </a:t>
            </a:r>
            <a:r>
              <a:rPr sz="2811" spc="190" dirty="0">
                <a:solidFill>
                  <a:srgbClr val="3B3B3B"/>
                </a:solidFill>
                <a:latin typeface="Cambria"/>
                <a:cs typeface="Cambria"/>
              </a:rPr>
              <a:t>or  </a:t>
            </a:r>
            <a:r>
              <a:rPr sz="2811" spc="277" dirty="0">
                <a:solidFill>
                  <a:srgbClr val="3B3B3B"/>
                </a:solidFill>
                <a:latin typeface="Cambria"/>
                <a:cs typeface="Cambria"/>
              </a:rPr>
              <a:t>Unicode </a:t>
            </a:r>
            <a:r>
              <a:rPr sz="2811" spc="263" dirty="0">
                <a:solidFill>
                  <a:srgbClr val="3B3B3B"/>
                </a:solidFill>
                <a:latin typeface="Cambria"/>
                <a:cs typeface="Cambria"/>
              </a:rPr>
              <a:t>characters.	</a:t>
            </a:r>
            <a:r>
              <a:rPr sz="2811" spc="181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811" spc="245" dirty="0">
                <a:solidFill>
                  <a:srgbClr val="3B3B3B"/>
                </a:solidFill>
                <a:latin typeface="Cambria"/>
                <a:cs typeface="Cambria"/>
              </a:rPr>
              <a:t>produced</a:t>
            </a:r>
            <a:r>
              <a:rPr sz="2811" spc="322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811" spc="240" dirty="0">
                <a:solidFill>
                  <a:srgbClr val="3B3B3B"/>
                </a:solidFill>
                <a:latin typeface="Cambria"/>
                <a:cs typeface="Cambria"/>
              </a:rPr>
              <a:t>tokens.</a:t>
            </a:r>
            <a:endParaRPr sz="2811">
              <a:latin typeface="Cambria"/>
              <a:cs typeface="Cambria"/>
            </a:endParaRPr>
          </a:p>
          <a:p>
            <a:pPr marL="11516" marR="541269">
              <a:lnSpc>
                <a:spcPts val="3274"/>
              </a:lnSpc>
              <a:spcBef>
                <a:spcPts val="1251"/>
              </a:spcBef>
            </a:pPr>
            <a:r>
              <a:rPr sz="2811" spc="272" dirty="0">
                <a:solidFill>
                  <a:srgbClr val="3B3B3B"/>
                </a:solidFill>
                <a:latin typeface="Cambria"/>
                <a:cs typeface="Cambria"/>
              </a:rPr>
              <a:t>When </a:t>
            </a:r>
            <a:r>
              <a:rPr sz="2811" spc="254" dirty="0">
                <a:solidFill>
                  <a:srgbClr val="3B3B3B"/>
                </a:solidFill>
                <a:latin typeface="Cambria"/>
                <a:cs typeface="Cambria"/>
              </a:rPr>
              <a:t>parsing, </a:t>
            </a:r>
            <a:r>
              <a:rPr sz="2811" spc="213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811" spc="245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811" spc="172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811" spc="240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811" spc="230" dirty="0">
                <a:solidFill>
                  <a:srgbClr val="3B3B3B"/>
                </a:solidFill>
                <a:latin typeface="Cambria"/>
                <a:cs typeface="Cambria"/>
              </a:rPr>
              <a:t>set </a:t>
            </a:r>
            <a:r>
              <a:rPr sz="2811" spc="185" dirty="0">
                <a:solidFill>
                  <a:srgbClr val="3B3B3B"/>
                </a:solidFill>
                <a:latin typeface="Cambria"/>
                <a:cs typeface="Cambria"/>
              </a:rPr>
              <a:t>of  </a:t>
            </a:r>
            <a:r>
              <a:rPr sz="2811" spc="227" dirty="0">
                <a:solidFill>
                  <a:srgbClr val="3B3B3B"/>
                </a:solidFill>
                <a:latin typeface="Cambria"/>
                <a:cs typeface="Cambria"/>
              </a:rPr>
              <a:t>tokens </a:t>
            </a:r>
            <a:r>
              <a:rPr sz="2811" spc="245" dirty="0">
                <a:solidFill>
                  <a:srgbClr val="3B3B3B"/>
                </a:solidFill>
                <a:latin typeface="Cambria"/>
                <a:cs typeface="Cambria"/>
              </a:rPr>
              <a:t>produced </a:t>
            </a:r>
            <a:r>
              <a:rPr sz="2811" spc="213" dirty="0">
                <a:solidFill>
                  <a:srgbClr val="3B3B3B"/>
                </a:solidFill>
                <a:latin typeface="Cambria"/>
                <a:cs typeface="Cambria"/>
              </a:rPr>
              <a:t>by </a:t>
            </a:r>
            <a:r>
              <a:rPr sz="2811" spc="240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2811" spc="39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811" spc="227" dirty="0">
                <a:solidFill>
                  <a:srgbClr val="3B3B3B"/>
                </a:solidFill>
                <a:latin typeface="Cambria"/>
                <a:cs typeface="Cambria"/>
              </a:rPr>
              <a:t>scanner.</a:t>
            </a:r>
            <a:endParaRPr sz="2811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313466"/>
            <a:ext cx="9448800" cy="56979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627" spc="317" dirty="0"/>
              <a:t>The </a:t>
            </a:r>
            <a:r>
              <a:rPr sz="3627" spc="281" dirty="0"/>
              <a:t>Limits </a:t>
            </a:r>
            <a:r>
              <a:rPr sz="3627" spc="245" dirty="0"/>
              <a:t>of </a:t>
            </a:r>
            <a:r>
              <a:rPr sz="3627" spc="354" dirty="0"/>
              <a:t>Regular</a:t>
            </a:r>
            <a:r>
              <a:rPr sz="3627" spc="535" dirty="0"/>
              <a:t> </a:t>
            </a:r>
            <a:r>
              <a:rPr sz="3627" spc="394" dirty="0"/>
              <a:t>Languages</a:t>
            </a:r>
            <a:endParaRPr sz="3627" dirty="0"/>
          </a:p>
        </p:txBody>
      </p:sp>
      <p:sp>
        <p:nvSpPr>
          <p:cNvPr id="3" name="object 3"/>
          <p:cNvSpPr txBox="1"/>
          <p:nvPr/>
        </p:nvSpPr>
        <p:spPr>
          <a:xfrm>
            <a:off x="528601" y="1679662"/>
            <a:ext cx="134742" cy="18137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88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88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601" y="2550300"/>
            <a:ext cx="134742" cy="18137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88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88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56816" y="989560"/>
            <a:ext cx="7946297" cy="2032527"/>
          </a:xfrm>
          <a:prstGeom prst="rect">
            <a:avLst/>
          </a:prstGeom>
        </p:spPr>
        <p:txBody>
          <a:bodyPr vert="horz" wrap="square" lIns="0" tIns="3167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18427" marR="31094">
              <a:lnSpc>
                <a:spcPts val="2884"/>
              </a:lnSpc>
              <a:spcBef>
                <a:spcPts val="249"/>
              </a:spcBef>
            </a:pPr>
            <a:r>
              <a:rPr sz="2448" spc="249" dirty="0"/>
              <a:t>When </a:t>
            </a:r>
            <a:r>
              <a:rPr sz="2448" spc="240" dirty="0"/>
              <a:t>scanning, we </a:t>
            </a:r>
            <a:r>
              <a:rPr sz="2448" spc="230" dirty="0"/>
              <a:t>used </a:t>
            </a:r>
            <a:r>
              <a:rPr sz="2448" spc="222" dirty="0"/>
              <a:t>regular </a:t>
            </a:r>
            <a:r>
              <a:rPr sz="2448" spc="204" dirty="0"/>
              <a:t>expressions </a:t>
            </a:r>
            <a:r>
              <a:rPr sz="2448" spc="168" dirty="0"/>
              <a:t>to  </a:t>
            </a:r>
            <a:r>
              <a:rPr sz="2448" spc="204" dirty="0"/>
              <a:t>define </a:t>
            </a:r>
            <a:r>
              <a:rPr sz="2448" spc="263" dirty="0"/>
              <a:t>each</a:t>
            </a:r>
            <a:r>
              <a:rPr sz="2448" spc="268" dirty="0"/>
              <a:t> </a:t>
            </a:r>
            <a:r>
              <a:rPr sz="2448" spc="218" dirty="0"/>
              <a:t>token.</a:t>
            </a:r>
            <a:endParaRPr sz="2448" dirty="0"/>
          </a:p>
          <a:p>
            <a:pPr marL="318427" marR="4607">
              <a:lnSpc>
                <a:spcPts val="2884"/>
              </a:lnSpc>
              <a:spcBef>
                <a:spcPts val="1088"/>
              </a:spcBef>
            </a:pPr>
            <a:r>
              <a:rPr sz="2448" spc="195" dirty="0"/>
              <a:t>Unfortunately, </a:t>
            </a:r>
            <a:r>
              <a:rPr sz="2448" spc="222" dirty="0"/>
              <a:t>regular </a:t>
            </a:r>
            <a:r>
              <a:rPr sz="2448" spc="204" dirty="0"/>
              <a:t>expressions </a:t>
            </a:r>
            <a:r>
              <a:rPr sz="2448" spc="230" dirty="0"/>
              <a:t>are </a:t>
            </a:r>
            <a:r>
              <a:rPr sz="2448" spc="159" dirty="0"/>
              <a:t>(usually)  </a:t>
            </a:r>
            <a:r>
              <a:rPr sz="2448" spc="177" dirty="0"/>
              <a:t>too </a:t>
            </a:r>
            <a:r>
              <a:rPr sz="2448" spc="236" dirty="0"/>
              <a:t>weak </a:t>
            </a:r>
            <a:r>
              <a:rPr sz="2448" spc="168" dirty="0"/>
              <a:t>to </a:t>
            </a:r>
            <a:r>
              <a:rPr sz="2448" spc="204" dirty="0"/>
              <a:t>define </a:t>
            </a:r>
            <a:r>
              <a:rPr sz="2448" spc="240" dirty="0"/>
              <a:t>programming</a:t>
            </a:r>
            <a:r>
              <a:rPr sz="2448" spc="413" dirty="0"/>
              <a:t> </a:t>
            </a:r>
            <a:r>
              <a:rPr sz="2448" spc="258" dirty="0"/>
              <a:t>languages.</a:t>
            </a:r>
            <a:endParaRPr sz="2448" dirty="0"/>
          </a:p>
        </p:txBody>
      </p:sp>
      <p:sp>
        <p:nvSpPr>
          <p:cNvPr id="6" name="object 6"/>
          <p:cNvSpPr txBox="1"/>
          <p:nvPr/>
        </p:nvSpPr>
        <p:spPr>
          <a:xfrm>
            <a:off x="861425" y="3411726"/>
            <a:ext cx="120346" cy="15930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952" spc="185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2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25" y="4161442"/>
            <a:ext cx="120346" cy="15930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952" spc="185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1330" y="3317292"/>
            <a:ext cx="6837271" cy="1427471"/>
          </a:xfrm>
          <a:prstGeom prst="rect">
            <a:avLst/>
          </a:prstGeom>
        </p:spPr>
        <p:txBody>
          <a:bodyPr vert="horz" wrap="square" lIns="0" tIns="29366" rIns="0" bIns="0" rtlCol="0">
            <a:spAutoFit/>
          </a:bodyPr>
          <a:lstStyle/>
          <a:p>
            <a:pPr marL="11516" marR="4607">
              <a:lnSpc>
                <a:spcPts val="2521"/>
              </a:lnSpc>
              <a:spcBef>
                <a:spcPts val="230"/>
              </a:spcBef>
            </a:pPr>
            <a:r>
              <a:rPr sz="2131" spc="230" dirty="0">
                <a:solidFill>
                  <a:srgbClr val="3B3B3B"/>
                </a:solidFill>
                <a:latin typeface="Cambria"/>
                <a:cs typeface="Cambria"/>
              </a:rPr>
              <a:t>Cannot </a:t>
            </a:r>
            <a:r>
              <a:rPr sz="2131" spc="181" dirty="0">
                <a:solidFill>
                  <a:srgbClr val="3B3B3B"/>
                </a:solidFill>
                <a:latin typeface="Cambria"/>
                <a:cs typeface="Cambria"/>
              </a:rPr>
              <a:t>define </a:t>
            </a:r>
            <a:r>
              <a:rPr sz="2131" spc="245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131" spc="199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131" spc="181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131" spc="218" dirty="0">
                <a:solidFill>
                  <a:srgbClr val="3B3B3B"/>
                </a:solidFill>
                <a:latin typeface="Cambria"/>
                <a:cs typeface="Cambria"/>
              </a:rPr>
              <a:t>matching </a:t>
            </a:r>
            <a:r>
              <a:rPr sz="2131" spc="150" dirty="0">
                <a:solidFill>
                  <a:srgbClr val="3B3B3B"/>
                </a:solidFill>
                <a:latin typeface="Cambria"/>
                <a:cs typeface="Cambria"/>
              </a:rPr>
              <a:t>all  </a:t>
            </a:r>
            <a:r>
              <a:rPr sz="2131" spc="181" dirty="0">
                <a:solidFill>
                  <a:srgbClr val="3B3B3B"/>
                </a:solidFill>
                <a:latin typeface="Cambria"/>
                <a:cs typeface="Cambria"/>
              </a:rPr>
              <a:t>expressions </a:t>
            </a:r>
            <a:r>
              <a:rPr sz="2131" spc="154" dirty="0">
                <a:solidFill>
                  <a:srgbClr val="3B3B3B"/>
                </a:solidFill>
                <a:latin typeface="Cambria"/>
                <a:cs typeface="Cambria"/>
              </a:rPr>
              <a:t>with </a:t>
            </a:r>
            <a:r>
              <a:rPr sz="2131" spc="163" dirty="0">
                <a:solidFill>
                  <a:srgbClr val="3B3B3B"/>
                </a:solidFill>
                <a:latin typeface="Cambria"/>
                <a:cs typeface="Cambria"/>
              </a:rPr>
              <a:t>properly </a:t>
            </a:r>
            <a:r>
              <a:rPr sz="2131" spc="208" dirty="0">
                <a:solidFill>
                  <a:srgbClr val="3B3B3B"/>
                </a:solidFill>
                <a:latin typeface="Cambria"/>
                <a:cs typeface="Cambria"/>
              </a:rPr>
              <a:t>balanced</a:t>
            </a:r>
            <a:r>
              <a:rPr sz="2131" spc="3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31" spc="204" dirty="0">
                <a:solidFill>
                  <a:srgbClr val="3B3B3B"/>
                </a:solidFill>
                <a:latin typeface="Cambria"/>
                <a:cs typeface="Cambria"/>
              </a:rPr>
              <a:t>parentheses.</a:t>
            </a:r>
            <a:endParaRPr sz="2131">
              <a:latin typeface="Cambria"/>
              <a:cs typeface="Cambria"/>
            </a:endParaRPr>
          </a:p>
          <a:p>
            <a:pPr marL="11516" marR="111708">
              <a:lnSpc>
                <a:spcPts val="2512"/>
              </a:lnSpc>
              <a:spcBef>
                <a:spcPts val="866"/>
              </a:spcBef>
            </a:pPr>
            <a:r>
              <a:rPr sz="2131" spc="230" dirty="0">
                <a:solidFill>
                  <a:srgbClr val="3B3B3B"/>
                </a:solidFill>
                <a:latin typeface="Cambria"/>
                <a:cs typeface="Cambria"/>
              </a:rPr>
              <a:t>Cannot </a:t>
            </a:r>
            <a:r>
              <a:rPr sz="2131" spc="181" dirty="0">
                <a:solidFill>
                  <a:srgbClr val="3B3B3B"/>
                </a:solidFill>
                <a:latin typeface="Cambria"/>
                <a:cs typeface="Cambria"/>
              </a:rPr>
              <a:t>define </a:t>
            </a:r>
            <a:r>
              <a:rPr sz="2131" spc="245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131" spc="199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131" spc="181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131" spc="218" dirty="0">
                <a:solidFill>
                  <a:srgbClr val="3B3B3B"/>
                </a:solidFill>
                <a:latin typeface="Cambria"/>
                <a:cs typeface="Cambria"/>
              </a:rPr>
              <a:t>matching </a:t>
            </a:r>
            <a:r>
              <a:rPr sz="2131" spc="150" dirty="0">
                <a:solidFill>
                  <a:srgbClr val="3B3B3B"/>
                </a:solidFill>
                <a:latin typeface="Cambria"/>
                <a:cs typeface="Cambria"/>
              </a:rPr>
              <a:t>all  </a:t>
            </a:r>
            <a:r>
              <a:rPr sz="2131" spc="177" dirty="0">
                <a:solidFill>
                  <a:srgbClr val="3B3B3B"/>
                </a:solidFill>
                <a:latin typeface="Cambria"/>
                <a:cs typeface="Cambria"/>
              </a:rPr>
              <a:t>functions </a:t>
            </a:r>
            <a:r>
              <a:rPr sz="2131" spc="159" dirty="0">
                <a:solidFill>
                  <a:srgbClr val="3B3B3B"/>
                </a:solidFill>
                <a:latin typeface="Cambria"/>
                <a:cs typeface="Cambria"/>
              </a:rPr>
              <a:t>with </a:t>
            </a:r>
            <a:r>
              <a:rPr sz="2131" spc="163" dirty="0">
                <a:solidFill>
                  <a:srgbClr val="3B3B3B"/>
                </a:solidFill>
                <a:latin typeface="Cambria"/>
                <a:cs typeface="Cambria"/>
              </a:rPr>
              <a:t>properly </a:t>
            </a:r>
            <a:r>
              <a:rPr sz="2131" spc="199" dirty="0">
                <a:solidFill>
                  <a:srgbClr val="3B3B3B"/>
                </a:solidFill>
                <a:latin typeface="Cambria"/>
                <a:cs typeface="Cambria"/>
              </a:rPr>
              <a:t>nested </a:t>
            </a:r>
            <a:r>
              <a:rPr sz="2131" spc="185" dirty="0">
                <a:solidFill>
                  <a:srgbClr val="3B3B3B"/>
                </a:solidFill>
                <a:latin typeface="Cambria"/>
                <a:cs typeface="Cambria"/>
              </a:rPr>
              <a:t>block</a:t>
            </a:r>
            <a:r>
              <a:rPr sz="2131" spc="34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31" spc="190" dirty="0">
                <a:solidFill>
                  <a:srgbClr val="3B3B3B"/>
                </a:solidFill>
                <a:latin typeface="Cambria"/>
                <a:cs typeface="Cambria"/>
              </a:rPr>
              <a:t>structure.</a:t>
            </a:r>
            <a:endParaRPr sz="2131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601" y="4920371"/>
            <a:ext cx="134742" cy="18137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88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88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506" y="4814419"/>
            <a:ext cx="5887746" cy="390661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2448" spc="168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448" spc="236" dirty="0">
                <a:solidFill>
                  <a:srgbClr val="3B3B3B"/>
                </a:solidFill>
                <a:latin typeface="Cambria"/>
                <a:cs typeface="Cambria"/>
              </a:rPr>
              <a:t>need </a:t>
            </a:r>
            <a:r>
              <a:rPr sz="2448" spc="272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448" spc="227" dirty="0">
                <a:solidFill>
                  <a:srgbClr val="3B3B3B"/>
                </a:solidFill>
                <a:latin typeface="Cambria"/>
                <a:cs typeface="Cambria"/>
              </a:rPr>
              <a:t>more </a:t>
            </a:r>
            <a:r>
              <a:rPr sz="2448" spc="195" dirty="0">
                <a:solidFill>
                  <a:srgbClr val="3B3B3B"/>
                </a:solidFill>
                <a:latin typeface="Cambria"/>
                <a:cs typeface="Cambria"/>
              </a:rPr>
              <a:t>powerful</a:t>
            </a:r>
            <a:r>
              <a:rPr sz="2448" spc="25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448" spc="208" dirty="0">
                <a:solidFill>
                  <a:srgbClr val="3B3B3B"/>
                </a:solidFill>
                <a:latin typeface="Cambria"/>
                <a:cs typeface="Cambria"/>
              </a:rPr>
              <a:t>formalism.</a:t>
            </a:r>
            <a:endParaRPr sz="2448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485" y="200326"/>
            <a:ext cx="6271817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63" dirty="0"/>
              <a:t>Context-Free</a:t>
            </a:r>
            <a:r>
              <a:rPr spc="349" dirty="0"/>
              <a:t> </a:t>
            </a:r>
            <a:r>
              <a:rPr spc="416" dirty="0"/>
              <a:t>Grammars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695786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723047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239" y="1573712"/>
            <a:ext cx="7753974" cy="2360976"/>
          </a:xfrm>
          <a:prstGeom prst="rect">
            <a:avLst/>
          </a:prstGeom>
        </p:spPr>
        <p:txBody>
          <a:bodyPr vert="horz" wrap="square" lIns="0" tIns="35125" rIns="0" bIns="0" rtlCol="0">
            <a:spAutoFit/>
          </a:bodyPr>
          <a:lstStyle/>
          <a:p>
            <a:pPr marL="11516" marR="248178">
              <a:lnSpc>
                <a:spcPts val="3391"/>
              </a:lnSpc>
              <a:spcBef>
                <a:spcPts val="277"/>
              </a:spcBef>
            </a:pPr>
            <a:r>
              <a:rPr sz="2902" spc="286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902" b="1" spc="227" dirty="0">
                <a:solidFill>
                  <a:srgbClr val="0000FF"/>
                </a:solidFill>
                <a:latin typeface="Malgun Gothic"/>
                <a:cs typeface="Malgun Gothic"/>
              </a:rPr>
              <a:t>context-free </a:t>
            </a:r>
            <a:r>
              <a:rPr sz="2902" b="1" spc="340" dirty="0">
                <a:solidFill>
                  <a:srgbClr val="0000FF"/>
                </a:solidFill>
                <a:latin typeface="Malgun Gothic"/>
                <a:cs typeface="Malgun Gothic"/>
              </a:rPr>
              <a:t>grammar </a:t>
            </a:r>
            <a:r>
              <a:rPr sz="2902" spc="136" dirty="0">
                <a:solidFill>
                  <a:srgbClr val="3B3B3B"/>
                </a:solidFill>
                <a:latin typeface="Cambria"/>
                <a:cs typeface="Cambria"/>
              </a:rPr>
              <a:t>(or </a:t>
            </a:r>
            <a:r>
              <a:rPr sz="2902" b="1" spc="354" dirty="0">
                <a:solidFill>
                  <a:srgbClr val="0000FF"/>
                </a:solidFill>
                <a:latin typeface="Malgun Gothic"/>
                <a:cs typeface="Malgun Gothic"/>
              </a:rPr>
              <a:t>CFG</a:t>
            </a:r>
            <a:r>
              <a:rPr sz="2902" spc="354" dirty="0">
                <a:solidFill>
                  <a:srgbClr val="3B3B3B"/>
                </a:solidFill>
                <a:latin typeface="Cambria"/>
                <a:cs typeface="Cambria"/>
              </a:rPr>
              <a:t>) </a:t>
            </a:r>
            <a:r>
              <a:rPr sz="2902" spc="177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r>
              <a:rPr sz="2902" spc="-3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313" dirty="0">
                <a:solidFill>
                  <a:srgbClr val="3B3B3B"/>
                </a:solidFill>
                <a:latin typeface="Cambria"/>
                <a:cs typeface="Cambria"/>
              </a:rPr>
              <a:t>a 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formalism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defining</a:t>
            </a:r>
            <a:r>
              <a:rPr sz="2902" spc="422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languages.</a:t>
            </a:r>
            <a:endParaRPr sz="2902" dirty="0">
              <a:latin typeface="Cambria"/>
              <a:cs typeface="Cambria"/>
            </a:endParaRPr>
          </a:p>
          <a:p>
            <a:pPr marL="11516" marR="4607">
              <a:lnSpc>
                <a:spcPct val="97300"/>
              </a:lnSpc>
              <a:spcBef>
                <a:spcPts val="1211"/>
              </a:spcBef>
            </a:pPr>
            <a:r>
              <a:rPr sz="2902" spc="376" dirty="0">
                <a:solidFill>
                  <a:srgbClr val="3B3B3B"/>
                </a:solidFill>
                <a:latin typeface="Cambria"/>
                <a:cs typeface="Cambria"/>
              </a:rPr>
              <a:t>Can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define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b="1" spc="227" dirty="0">
                <a:solidFill>
                  <a:srgbClr val="0000FF"/>
                </a:solidFill>
                <a:latin typeface="Malgun Gothic"/>
                <a:cs typeface="Malgun Gothic"/>
              </a:rPr>
              <a:t>context-free</a:t>
            </a:r>
            <a:r>
              <a:rPr sz="2902" b="1" spc="-14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2902" b="1" spc="290" dirty="0">
                <a:solidFill>
                  <a:srgbClr val="0000FF"/>
                </a:solidFill>
                <a:latin typeface="Malgun Gothic"/>
                <a:cs typeface="Malgun Gothic"/>
              </a:rPr>
              <a:t>languages</a:t>
            </a:r>
            <a:r>
              <a:rPr sz="2902" spc="290" dirty="0">
                <a:solidFill>
                  <a:srgbClr val="3B3B3B"/>
                </a:solidFill>
                <a:latin typeface="Cambria"/>
                <a:cs typeface="Cambria"/>
              </a:rPr>
              <a:t>,  </a:t>
            </a:r>
            <a:r>
              <a:rPr sz="2902" spc="313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902" spc="208" dirty="0">
                <a:solidFill>
                  <a:srgbClr val="3B3B3B"/>
                </a:solidFill>
                <a:latin typeface="Cambria"/>
                <a:cs typeface="Cambria"/>
              </a:rPr>
              <a:t>strict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superset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regular  </a:t>
            </a: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languages.</a:t>
            </a:r>
            <a:endParaRPr sz="2902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B7543-D4C3-7BA7-EB9F-E8F69571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C10941-8315-72D8-78F1-D4868812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= {one or more zeros followed by one or more ones}</a:t>
            </a:r>
          </a:p>
          <a:p>
            <a:endParaRPr lang="en-US" dirty="0"/>
          </a:p>
          <a:p>
            <a:r>
              <a:rPr lang="en-US" dirty="0"/>
              <a:t>0</a:t>
            </a:r>
            <a:r>
              <a:rPr lang="en-US" baseline="30000" dirty="0"/>
              <a:t>+</a:t>
            </a:r>
            <a:r>
              <a:rPr lang="en-US" sz="3200" dirty="0"/>
              <a:t>1</a:t>
            </a:r>
            <a:r>
              <a:rPr lang="en-US" baseline="30000" dirty="0"/>
              <a:t>+</a:t>
            </a:r>
            <a:r>
              <a:rPr lang="en-US" sz="3200" dirty="0"/>
              <a:t>  : Regular expression</a:t>
            </a:r>
          </a:p>
          <a:p>
            <a:endParaRPr lang="en-US" dirty="0"/>
          </a:p>
          <a:p>
            <a:r>
              <a:rPr lang="en-US" sz="3200" dirty="0"/>
              <a:t>S -&gt; AB</a:t>
            </a:r>
          </a:p>
          <a:p>
            <a:r>
              <a:rPr lang="en-US" dirty="0"/>
              <a:t>A-&gt; 0A | 0</a:t>
            </a:r>
          </a:p>
          <a:p>
            <a:r>
              <a:rPr lang="en-US" sz="3200" dirty="0"/>
              <a:t>B-&gt; 1B | 1</a:t>
            </a:r>
          </a:p>
          <a:p>
            <a:endParaRPr lang="en-US" dirty="0"/>
          </a:p>
          <a:p>
            <a:endParaRPr lang="en-US" sz="3200" dirty="0"/>
          </a:p>
          <a:p>
            <a:endParaRPr lang="en-US" dirty="0"/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4787BE-7A93-CB0A-D08D-FF06C1EE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0E266E-F68F-B962-18E2-75C75B80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F91FDC-37F3-70C5-D6F4-0BE7EC93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7A5ADC-2BAC-B1A4-328D-7F976B9D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19</a:t>
            </a:fld>
            <a:endParaRPr lang="tr-TR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87FC59CF-3F1B-9B29-5E64-308EA53B0F15}"/>
              </a:ext>
            </a:extLst>
          </p:cNvPr>
          <p:cNvSpPr txBox="1"/>
          <p:nvPr/>
        </p:nvSpPr>
        <p:spPr>
          <a:xfrm>
            <a:off x="609600" y="1676400"/>
            <a:ext cx="532491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Is the following language regular?</a:t>
            </a:r>
          </a:p>
          <a:p>
            <a:endParaRPr lang="en-US" dirty="0"/>
          </a:p>
          <a:p>
            <a:r>
              <a:rPr lang="en-US" dirty="0"/>
              <a:t>L = {number of 0s followed by equal number of 1s}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 = {0</a:t>
            </a:r>
            <a:r>
              <a:rPr lang="en-US" baseline="30000" dirty="0"/>
              <a:t>n</a:t>
            </a:r>
            <a:r>
              <a:rPr lang="en-US" sz="2000" dirty="0"/>
              <a:t>1</a:t>
            </a:r>
            <a:r>
              <a:rPr lang="en-US" sz="2000" baseline="30000" dirty="0"/>
              <a:t>n</a:t>
            </a:r>
            <a:r>
              <a:rPr lang="en-US" sz="2000" dirty="0"/>
              <a:t>, n&gt;=0}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2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650" y="200326"/>
            <a:ext cx="3718636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71" dirty="0"/>
              <a:t>Where </a:t>
            </a:r>
            <a:r>
              <a:rPr spc="254" dirty="0"/>
              <a:t>We</a:t>
            </a:r>
            <a:r>
              <a:rPr spc="326" dirty="0"/>
              <a:t> </a:t>
            </a:r>
            <a:r>
              <a:rPr spc="349" dirty="0"/>
              <a:t>Are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16715" y="1661237"/>
          <a:ext cx="2487537" cy="435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7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21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Lexical</a:t>
                      </a:r>
                      <a:r>
                        <a:rPr sz="2200" spc="195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8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Analysis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229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Syntax</a:t>
                      </a:r>
                      <a:r>
                        <a:rPr sz="2200" spc="21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8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Analysis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000" spc="22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Semantic</a:t>
                      </a:r>
                      <a:r>
                        <a:rPr sz="2000" spc="17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16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Analysis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145106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24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IR</a:t>
                      </a:r>
                      <a:r>
                        <a:rPr sz="2200" spc="21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 Generation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24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IR</a:t>
                      </a:r>
                      <a:r>
                        <a:rPr sz="2200" spc="21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8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Optimization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27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2200" spc="17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21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Generation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18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Optimization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072947" y="1868531"/>
            <a:ext cx="1036474" cy="207295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857250" y="0"/>
                </a:moveTo>
                <a:lnTo>
                  <a:pt x="8572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57250" y="171450"/>
                </a:lnTo>
                <a:lnTo>
                  <a:pt x="857250" y="228600"/>
                </a:lnTo>
                <a:lnTo>
                  <a:pt x="1143000" y="114300"/>
                </a:lnTo>
                <a:lnTo>
                  <a:pt x="85725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2947" y="1868531"/>
            <a:ext cx="1036474" cy="207295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947" y="18685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9421" y="20758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1546" y="5599836"/>
            <a:ext cx="1036474" cy="207295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857250" y="0"/>
                </a:moveTo>
                <a:lnTo>
                  <a:pt x="8572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57250" y="171450"/>
                </a:lnTo>
                <a:lnTo>
                  <a:pt x="857250" y="228600"/>
                </a:lnTo>
                <a:lnTo>
                  <a:pt x="1143000" y="114300"/>
                </a:lnTo>
                <a:lnTo>
                  <a:pt x="85725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1546" y="5599836"/>
            <a:ext cx="1036474" cy="207295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1547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8020" y="5807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9179" y="1453942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1286510" y="0"/>
                </a:moveTo>
                <a:lnTo>
                  <a:pt x="256540" y="0"/>
                </a:lnTo>
                <a:lnTo>
                  <a:pt x="225563" y="7401"/>
                </a:lnTo>
                <a:lnTo>
                  <a:pt x="198278" y="26828"/>
                </a:lnTo>
                <a:lnTo>
                  <a:pt x="178851" y="54113"/>
                </a:lnTo>
                <a:lnTo>
                  <a:pt x="171450" y="85089"/>
                </a:lnTo>
                <a:lnTo>
                  <a:pt x="171450" y="1200150"/>
                </a:lnTo>
                <a:lnTo>
                  <a:pt x="85090" y="1200150"/>
                </a:lnTo>
                <a:lnTo>
                  <a:pt x="54113" y="1207571"/>
                </a:lnTo>
                <a:lnTo>
                  <a:pt x="26828" y="1227137"/>
                </a:lnTo>
                <a:lnTo>
                  <a:pt x="7401" y="1254799"/>
                </a:lnTo>
                <a:lnTo>
                  <a:pt x="0" y="1286510"/>
                </a:lnTo>
                <a:lnTo>
                  <a:pt x="7401" y="1317486"/>
                </a:lnTo>
                <a:lnTo>
                  <a:pt x="26828" y="1344771"/>
                </a:lnTo>
                <a:lnTo>
                  <a:pt x="54113" y="1364198"/>
                </a:lnTo>
                <a:lnTo>
                  <a:pt x="85090" y="1371600"/>
                </a:lnTo>
                <a:lnTo>
                  <a:pt x="1115060" y="1371600"/>
                </a:lnTo>
                <a:lnTo>
                  <a:pt x="1146036" y="1364198"/>
                </a:lnTo>
                <a:lnTo>
                  <a:pt x="1173321" y="1344771"/>
                </a:lnTo>
                <a:lnTo>
                  <a:pt x="1192748" y="1317486"/>
                </a:lnTo>
                <a:lnTo>
                  <a:pt x="1200150" y="1286510"/>
                </a:lnTo>
                <a:lnTo>
                  <a:pt x="1200150" y="171450"/>
                </a:lnTo>
                <a:lnTo>
                  <a:pt x="1286510" y="171450"/>
                </a:lnTo>
                <a:lnTo>
                  <a:pt x="1317486" y="164028"/>
                </a:lnTo>
                <a:lnTo>
                  <a:pt x="1344771" y="144462"/>
                </a:lnTo>
                <a:lnTo>
                  <a:pt x="1364198" y="116800"/>
                </a:lnTo>
                <a:lnTo>
                  <a:pt x="1371600" y="85089"/>
                </a:lnTo>
                <a:lnTo>
                  <a:pt x="1364198" y="54113"/>
                </a:lnTo>
                <a:lnTo>
                  <a:pt x="1344771" y="26828"/>
                </a:lnTo>
                <a:lnTo>
                  <a:pt x="1317486" y="7401"/>
                </a:lnTo>
                <a:lnTo>
                  <a:pt x="128651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9179" y="1453942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85090" y="1371600"/>
                </a:moveTo>
                <a:lnTo>
                  <a:pt x="54113" y="1364198"/>
                </a:lnTo>
                <a:lnTo>
                  <a:pt x="26828" y="1344771"/>
                </a:lnTo>
                <a:lnTo>
                  <a:pt x="7401" y="1317486"/>
                </a:lnTo>
                <a:lnTo>
                  <a:pt x="0" y="1286510"/>
                </a:lnTo>
                <a:lnTo>
                  <a:pt x="7401" y="1254799"/>
                </a:lnTo>
                <a:lnTo>
                  <a:pt x="26828" y="1227137"/>
                </a:lnTo>
                <a:lnTo>
                  <a:pt x="54113" y="1207571"/>
                </a:lnTo>
                <a:lnTo>
                  <a:pt x="85090" y="1200150"/>
                </a:lnTo>
                <a:lnTo>
                  <a:pt x="171450" y="1200150"/>
                </a:lnTo>
                <a:lnTo>
                  <a:pt x="171450" y="85089"/>
                </a:lnTo>
                <a:lnTo>
                  <a:pt x="178851" y="54113"/>
                </a:lnTo>
                <a:lnTo>
                  <a:pt x="198278" y="26828"/>
                </a:lnTo>
                <a:lnTo>
                  <a:pt x="225563" y="7401"/>
                </a:lnTo>
                <a:lnTo>
                  <a:pt x="256540" y="0"/>
                </a:lnTo>
                <a:lnTo>
                  <a:pt x="1286510" y="0"/>
                </a:lnTo>
                <a:lnTo>
                  <a:pt x="1317486" y="7401"/>
                </a:lnTo>
                <a:lnTo>
                  <a:pt x="1344771" y="26828"/>
                </a:lnTo>
                <a:lnTo>
                  <a:pt x="1364198" y="54113"/>
                </a:lnTo>
                <a:lnTo>
                  <a:pt x="1371600" y="85089"/>
                </a:lnTo>
                <a:lnTo>
                  <a:pt x="1364198" y="116800"/>
                </a:lnTo>
                <a:lnTo>
                  <a:pt x="1344771" y="144462"/>
                </a:lnTo>
                <a:lnTo>
                  <a:pt x="1317486" y="164028"/>
                </a:lnTo>
                <a:lnTo>
                  <a:pt x="1286510" y="171450"/>
                </a:lnTo>
                <a:lnTo>
                  <a:pt x="1200150" y="171450"/>
                </a:lnTo>
                <a:lnTo>
                  <a:pt x="1200150" y="1286510"/>
                </a:lnTo>
                <a:lnTo>
                  <a:pt x="1192748" y="1317486"/>
                </a:lnTo>
                <a:lnTo>
                  <a:pt x="1173321" y="1344771"/>
                </a:lnTo>
                <a:lnTo>
                  <a:pt x="1146036" y="1364198"/>
                </a:lnTo>
                <a:lnTo>
                  <a:pt x="1115060" y="1371600"/>
                </a:lnTo>
                <a:lnTo>
                  <a:pt x="8509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3806" y="1531101"/>
            <a:ext cx="116315" cy="78311"/>
          </a:xfrm>
          <a:custGeom>
            <a:avLst/>
            <a:gdLst/>
            <a:ahLst/>
            <a:cxnLst/>
            <a:rect l="l" t="t" r="r" b="b"/>
            <a:pathLst>
              <a:path w="128269" h="86360">
                <a:moveTo>
                  <a:pt x="128269" y="0"/>
                </a:moveTo>
                <a:lnTo>
                  <a:pt x="41909" y="0"/>
                </a:lnTo>
                <a:lnTo>
                  <a:pt x="26253" y="3710"/>
                </a:lnTo>
                <a:lnTo>
                  <a:pt x="12858" y="13493"/>
                </a:lnTo>
                <a:lnTo>
                  <a:pt x="3512" y="27324"/>
                </a:lnTo>
                <a:lnTo>
                  <a:pt x="0" y="43180"/>
                </a:lnTo>
                <a:lnTo>
                  <a:pt x="3512" y="59035"/>
                </a:lnTo>
                <a:lnTo>
                  <a:pt x="12858" y="72866"/>
                </a:lnTo>
                <a:lnTo>
                  <a:pt x="26253" y="82649"/>
                </a:lnTo>
                <a:lnTo>
                  <a:pt x="41909" y="86360"/>
                </a:lnTo>
                <a:lnTo>
                  <a:pt x="73620" y="78938"/>
                </a:lnTo>
                <a:lnTo>
                  <a:pt x="101282" y="59372"/>
                </a:lnTo>
                <a:lnTo>
                  <a:pt x="120848" y="31710"/>
                </a:lnTo>
                <a:lnTo>
                  <a:pt x="128269" y="0"/>
                </a:lnTo>
                <a:close/>
              </a:path>
            </a:pathLst>
          </a:custGeom>
          <a:solidFill>
            <a:srgbClr val="CCC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3806" y="1531101"/>
            <a:ext cx="116315" cy="78311"/>
          </a:xfrm>
          <a:custGeom>
            <a:avLst/>
            <a:gdLst/>
            <a:ahLst/>
            <a:cxnLst/>
            <a:rect l="l" t="t" r="r" b="b"/>
            <a:pathLst>
              <a:path w="128269" h="86360">
                <a:moveTo>
                  <a:pt x="128269" y="0"/>
                </a:moveTo>
                <a:lnTo>
                  <a:pt x="120848" y="31710"/>
                </a:lnTo>
                <a:lnTo>
                  <a:pt x="101282" y="59372"/>
                </a:lnTo>
                <a:lnTo>
                  <a:pt x="73620" y="78938"/>
                </a:lnTo>
                <a:lnTo>
                  <a:pt x="41909" y="86360"/>
                </a:lnTo>
                <a:lnTo>
                  <a:pt x="26253" y="82649"/>
                </a:lnTo>
                <a:lnTo>
                  <a:pt x="12858" y="72866"/>
                </a:lnTo>
                <a:lnTo>
                  <a:pt x="3512" y="59035"/>
                </a:lnTo>
                <a:lnTo>
                  <a:pt x="0" y="43180"/>
                </a:lnTo>
                <a:lnTo>
                  <a:pt x="3512" y="27324"/>
                </a:lnTo>
                <a:lnTo>
                  <a:pt x="12858" y="13493"/>
                </a:lnTo>
                <a:lnTo>
                  <a:pt x="26253" y="3710"/>
                </a:lnTo>
                <a:lnTo>
                  <a:pt x="41909" y="0"/>
                </a:lnTo>
                <a:lnTo>
                  <a:pt x="12826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9179" y="2542239"/>
            <a:ext cx="155471" cy="155471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85090" y="0"/>
                </a:moveTo>
                <a:lnTo>
                  <a:pt x="54113" y="7421"/>
                </a:lnTo>
                <a:lnTo>
                  <a:pt x="26828" y="26987"/>
                </a:lnTo>
                <a:lnTo>
                  <a:pt x="7401" y="54649"/>
                </a:lnTo>
                <a:lnTo>
                  <a:pt x="0" y="86360"/>
                </a:lnTo>
                <a:lnTo>
                  <a:pt x="7401" y="117336"/>
                </a:lnTo>
                <a:lnTo>
                  <a:pt x="26828" y="144621"/>
                </a:lnTo>
                <a:lnTo>
                  <a:pt x="54113" y="164048"/>
                </a:lnTo>
                <a:lnTo>
                  <a:pt x="85090" y="171450"/>
                </a:lnTo>
                <a:lnTo>
                  <a:pt x="116800" y="164048"/>
                </a:lnTo>
                <a:lnTo>
                  <a:pt x="144462" y="144621"/>
                </a:lnTo>
                <a:lnTo>
                  <a:pt x="164028" y="117336"/>
                </a:lnTo>
                <a:lnTo>
                  <a:pt x="171450" y="86360"/>
                </a:lnTo>
                <a:lnTo>
                  <a:pt x="85090" y="86360"/>
                </a:lnTo>
                <a:lnTo>
                  <a:pt x="100945" y="82649"/>
                </a:lnTo>
                <a:lnTo>
                  <a:pt x="114776" y="72866"/>
                </a:lnTo>
                <a:lnTo>
                  <a:pt x="124559" y="59035"/>
                </a:lnTo>
                <a:lnTo>
                  <a:pt x="128269" y="43179"/>
                </a:lnTo>
                <a:lnTo>
                  <a:pt x="124559" y="27324"/>
                </a:lnTo>
                <a:lnTo>
                  <a:pt x="114776" y="13493"/>
                </a:lnTo>
                <a:lnTo>
                  <a:pt x="100945" y="3710"/>
                </a:lnTo>
                <a:lnTo>
                  <a:pt x="85090" y="0"/>
                </a:lnTo>
                <a:close/>
              </a:path>
            </a:pathLst>
          </a:custGeom>
          <a:solidFill>
            <a:srgbClr val="CCC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9179" y="2542239"/>
            <a:ext cx="155471" cy="155471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86360"/>
                </a:moveTo>
                <a:lnTo>
                  <a:pt x="164028" y="117336"/>
                </a:lnTo>
                <a:lnTo>
                  <a:pt x="144462" y="144621"/>
                </a:lnTo>
                <a:lnTo>
                  <a:pt x="116800" y="164048"/>
                </a:lnTo>
                <a:lnTo>
                  <a:pt x="85090" y="171450"/>
                </a:lnTo>
                <a:lnTo>
                  <a:pt x="54113" y="164048"/>
                </a:lnTo>
                <a:lnTo>
                  <a:pt x="26828" y="144621"/>
                </a:lnTo>
                <a:lnTo>
                  <a:pt x="7401" y="117336"/>
                </a:lnTo>
                <a:lnTo>
                  <a:pt x="0" y="86360"/>
                </a:lnTo>
                <a:lnTo>
                  <a:pt x="7401" y="54649"/>
                </a:lnTo>
                <a:lnTo>
                  <a:pt x="26828" y="26987"/>
                </a:lnTo>
                <a:lnTo>
                  <a:pt x="54113" y="7421"/>
                </a:lnTo>
                <a:lnTo>
                  <a:pt x="85090" y="0"/>
                </a:lnTo>
                <a:lnTo>
                  <a:pt x="100945" y="3710"/>
                </a:lnTo>
                <a:lnTo>
                  <a:pt x="128269" y="43179"/>
                </a:lnTo>
                <a:lnTo>
                  <a:pt x="100945" y="82649"/>
                </a:lnTo>
                <a:lnTo>
                  <a:pt x="85090" y="86360"/>
                </a:lnTo>
                <a:lnTo>
                  <a:pt x="171450" y="863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1809" y="1453942"/>
            <a:ext cx="78311" cy="77160"/>
          </a:xfrm>
          <a:custGeom>
            <a:avLst/>
            <a:gdLst/>
            <a:ahLst/>
            <a:cxnLst/>
            <a:rect l="l" t="t" r="r" b="b"/>
            <a:pathLst>
              <a:path w="86359" h="85089">
                <a:moveTo>
                  <a:pt x="0" y="0"/>
                </a:moveTo>
                <a:lnTo>
                  <a:pt x="86359" y="85089"/>
                </a:lnTo>
                <a:lnTo>
                  <a:pt x="78938" y="54113"/>
                </a:lnTo>
                <a:lnTo>
                  <a:pt x="59372" y="26828"/>
                </a:lnTo>
                <a:lnTo>
                  <a:pt x="31710" y="7401"/>
                </a:lnTo>
                <a:lnTo>
                  <a:pt x="0" y="0"/>
                </a:lnTo>
                <a:close/>
              </a:path>
            </a:pathLst>
          </a:custGeom>
          <a:solidFill>
            <a:srgbClr val="CCC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1809" y="1453942"/>
            <a:ext cx="78311" cy="77160"/>
          </a:xfrm>
          <a:custGeom>
            <a:avLst/>
            <a:gdLst/>
            <a:ahLst/>
            <a:cxnLst/>
            <a:rect l="l" t="t" r="r" b="b"/>
            <a:pathLst>
              <a:path w="86359" h="85089">
                <a:moveTo>
                  <a:pt x="0" y="0"/>
                </a:moveTo>
                <a:lnTo>
                  <a:pt x="31710" y="7401"/>
                </a:lnTo>
                <a:lnTo>
                  <a:pt x="59372" y="26828"/>
                </a:lnTo>
                <a:lnTo>
                  <a:pt x="78938" y="54113"/>
                </a:lnTo>
                <a:lnTo>
                  <a:pt x="86359" y="85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4650" y="2542239"/>
            <a:ext cx="0" cy="78311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3175">
            <a:solidFill>
              <a:srgbClr val="CCCC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4650" y="2542239"/>
            <a:ext cx="0" cy="78311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61809" y="1609413"/>
            <a:ext cx="933977" cy="0"/>
          </a:xfrm>
          <a:custGeom>
            <a:avLst/>
            <a:gdLst/>
            <a:ahLst/>
            <a:cxnLst/>
            <a:rect l="l" t="t" r="r" b="b"/>
            <a:pathLst>
              <a:path w="1029969">
                <a:moveTo>
                  <a:pt x="0" y="0"/>
                </a:moveTo>
                <a:lnTo>
                  <a:pt x="1029970" y="0"/>
                </a:lnTo>
              </a:path>
            </a:pathLst>
          </a:custGeom>
          <a:ln w="3175">
            <a:solidFill>
              <a:srgbClr val="CCCC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1809" y="1609413"/>
            <a:ext cx="933977" cy="0"/>
          </a:xfrm>
          <a:custGeom>
            <a:avLst/>
            <a:gdLst/>
            <a:ahLst/>
            <a:cxnLst/>
            <a:rect l="l" t="t" r="r" b="b"/>
            <a:pathLst>
              <a:path w="1029969">
                <a:moveTo>
                  <a:pt x="0" y="0"/>
                </a:moveTo>
                <a:lnTo>
                  <a:pt x="10299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90408" y="1751064"/>
            <a:ext cx="921886" cy="618977"/>
          </a:xfrm>
          <a:prstGeom prst="rect">
            <a:avLst/>
          </a:prstGeom>
        </p:spPr>
        <p:txBody>
          <a:bodyPr vert="horz" wrap="square" lIns="0" tIns="28791" rIns="0" bIns="0" rtlCol="0">
            <a:spAutoFit/>
          </a:bodyPr>
          <a:lstStyle/>
          <a:p>
            <a:pPr marL="132438" marR="4607" indent="-120922">
              <a:lnSpc>
                <a:spcPts val="2321"/>
              </a:lnSpc>
              <a:spcBef>
                <a:spcPts val="227"/>
              </a:spcBef>
            </a:pPr>
            <a:r>
              <a:rPr sz="1995" spc="36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r>
              <a:rPr sz="1995" spc="136" dirty="0">
                <a:solidFill>
                  <a:srgbClr val="3B3B3B"/>
                </a:solidFill>
                <a:latin typeface="Cambria"/>
                <a:cs typeface="Cambria"/>
              </a:rPr>
              <a:t>o</a:t>
            </a:r>
            <a:r>
              <a:rPr sz="1995" spc="172" dirty="0">
                <a:solidFill>
                  <a:srgbClr val="3B3B3B"/>
                </a:solidFill>
                <a:latin typeface="Cambria"/>
                <a:cs typeface="Cambria"/>
              </a:rPr>
              <a:t>u</a:t>
            </a:r>
            <a:r>
              <a:rPr sz="1995" spc="122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r>
              <a:rPr sz="1995" spc="222" dirty="0">
                <a:solidFill>
                  <a:srgbClr val="3B3B3B"/>
                </a:solidFill>
                <a:latin typeface="Cambria"/>
                <a:cs typeface="Cambria"/>
              </a:rPr>
              <a:t>c</a:t>
            </a:r>
            <a:r>
              <a:rPr sz="1995" spc="131" dirty="0">
                <a:solidFill>
                  <a:srgbClr val="3B3B3B"/>
                </a:solidFill>
                <a:latin typeface="Cambria"/>
                <a:cs typeface="Cambria"/>
              </a:rPr>
              <a:t>e  </a:t>
            </a:r>
            <a:r>
              <a:rPr sz="1995" spc="222" dirty="0">
                <a:solidFill>
                  <a:srgbClr val="3B3B3B"/>
                </a:solidFill>
                <a:latin typeface="Cambria"/>
                <a:cs typeface="Cambria"/>
              </a:rPr>
              <a:t>Code</a:t>
            </a:r>
            <a:endParaRPr sz="1995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55315" y="5185247"/>
            <a:ext cx="1658358" cy="94829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55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1950">
              <a:latin typeface="Times New Roman"/>
              <a:cs typeface="Times New Roman"/>
            </a:endParaRPr>
          </a:p>
          <a:p>
            <a:pPr marL="497507" marR="242419" indent="-248753">
              <a:lnSpc>
                <a:spcPts val="2466"/>
              </a:lnSpc>
            </a:pPr>
            <a:r>
              <a:rPr sz="2176" b="1" spc="-5" dirty="0">
                <a:solidFill>
                  <a:srgbClr val="00FF00"/>
                </a:solidFill>
                <a:latin typeface="Courier New"/>
                <a:cs typeface="Courier New"/>
              </a:rPr>
              <a:t>Machine  Code</a:t>
            </a:r>
            <a:endParaRPr sz="217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56346-B225-80D1-2554-0EA077FE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599A9D-9020-F162-3AA6-2CFA2CA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EDDAD2AC-E97D-B50B-748E-6331EA21D5FF}"/>
              </a:ext>
            </a:extLst>
          </p:cNvPr>
          <p:cNvSpPr txBox="1"/>
          <p:nvPr/>
        </p:nvSpPr>
        <p:spPr>
          <a:xfrm>
            <a:off x="914400" y="1219200"/>
            <a:ext cx="26725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Context Free Grammars</a:t>
            </a:r>
          </a:p>
          <a:p>
            <a:endParaRPr lang="en-US" dirty="0"/>
          </a:p>
          <a:p>
            <a:r>
              <a:rPr lang="en-US" dirty="0"/>
              <a:t>L =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, n&gt;=0 }</a:t>
            </a:r>
          </a:p>
          <a:p>
            <a:endParaRPr lang="en-US" dirty="0"/>
          </a:p>
          <a:p>
            <a:r>
              <a:rPr lang="en-US" dirty="0"/>
              <a:t>S -&gt;  </a:t>
            </a:r>
            <a:r>
              <a:rPr lang="en-US" dirty="0" err="1"/>
              <a:t>aSb</a:t>
            </a:r>
            <a:r>
              <a:rPr lang="en-US" dirty="0"/>
              <a:t>   | empty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 =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, n&gt;=1 }</a:t>
            </a:r>
          </a:p>
          <a:p>
            <a:endParaRPr lang="en-US" dirty="0"/>
          </a:p>
          <a:p>
            <a:r>
              <a:rPr lang="en-US" dirty="0"/>
              <a:t>S -&gt;  </a:t>
            </a:r>
            <a:r>
              <a:rPr lang="en-US" dirty="0" err="1"/>
              <a:t>aSb</a:t>
            </a:r>
            <a:r>
              <a:rPr lang="en-US" dirty="0"/>
              <a:t>   | 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59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522" y="200326"/>
            <a:ext cx="6710590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435" dirty="0"/>
              <a:t>Not </a:t>
            </a:r>
            <a:r>
              <a:rPr spc="336" dirty="0"/>
              <a:t>Notational</a:t>
            </a:r>
            <a:r>
              <a:rPr spc="295" dirty="0"/>
              <a:t> </a:t>
            </a:r>
            <a:r>
              <a:rPr spc="371" dirty="0"/>
              <a:t>Shorthand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716137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0258"/>
            <a:ext cx="7507523" cy="1496326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1516" marR="4607">
              <a:lnSpc>
                <a:spcPts val="3381"/>
              </a:lnSpc>
              <a:spcBef>
                <a:spcPts val="286"/>
              </a:spcBef>
            </a:pP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syntax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expressions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does  </a:t>
            </a:r>
            <a:r>
              <a:rPr sz="2902" spc="213" dirty="0">
                <a:solidFill>
                  <a:srgbClr val="3B3B3B"/>
                </a:solidFill>
                <a:latin typeface="Cambria"/>
                <a:cs typeface="Cambria"/>
              </a:rPr>
              <a:t>not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carry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over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2902" spc="44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426" dirty="0">
                <a:solidFill>
                  <a:srgbClr val="3B3B3B"/>
                </a:solidFill>
                <a:latin typeface="Cambria"/>
                <a:cs typeface="Cambria"/>
              </a:rPr>
              <a:t>CFGs.</a:t>
            </a:r>
            <a:endParaRPr sz="2902">
              <a:latin typeface="Cambria"/>
              <a:cs typeface="Cambria"/>
            </a:endParaRPr>
          </a:p>
          <a:p>
            <a:pPr marL="11516">
              <a:spcBef>
                <a:spcPts val="1093"/>
              </a:spcBef>
            </a:pP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Cannot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use *,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|, or</a:t>
            </a:r>
            <a:r>
              <a:rPr sz="2902" spc="37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parentheses.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3197" y="3528041"/>
            <a:ext cx="1862197" cy="56979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627" b="1" spc="567" dirty="0">
                <a:solidFill>
                  <a:srgbClr val="FF0000"/>
                </a:solidFill>
                <a:latin typeface="Malgun Gothic"/>
                <a:cs typeface="Malgun Gothic"/>
              </a:rPr>
              <a:t>S </a:t>
            </a:r>
            <a:r>
              <a:rPr sz="3627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3627" spc="-44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627" b="1" spc="-5" dirty="0">
                <a:solidFill>
                  <a:srgbClr val="0000FF"/>
                </a:solidFill>
                <a:latin typeface="Courier New"/>
                <a:cs typeface="Courier New"/>
              </a:rPr>
              <a:t>a*b</a:t>
            </a:r>
            <a:endParaRPr sz="362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522" y="200326"/>
            <a:ext cx="6710590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435" dirty="0"/>
              <a:t>Not </a:t>
            </a:r>
            <a:r>
              <a:rPr spc="336" dirty="0"/>
              <a:t>Notational</a:t>
            </a:r>
            <a:r>
              <a:rPr spc="295" dirty="0"/>
              <a:t> </a:t>
            </a:r>
            <a:r>
              <a:rPr spc="371" dirty="0"/>
              <a:t>Shorthand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716137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0258"/>
            <a:ext cx="7507523" cy="1496326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1516" marR="4607">
              <a:lnSpc>
                <a:spcPts val="3381"/>
              </a:lnSpc>
              <a:spcBef>
                <a:spcPts val="286"/>
              </a:spcBef>
            </a:pP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syntax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expressions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does  </a:t>
            </a:r>
            <a:r>
              <a:rPr sz="2902" spc="213" dirty="0">
                <a:solidFill>
                  <a:srgbClr val="3B3B3B"/>
                </a:solidFill>
                <a:latin typeface="Cambria"/>
                <a:cs typeface="Cambria"/>
              </a:rPr>
              <a:t>not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carry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over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2902" spc="44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426" dirty="0">
                <a:solidFill>
                  <a:srgbClr val="3B3B3B"/>
                </a:solidFill>
                <a:latin typeface="Cambria"/>
                <a:cs typeface="Cambria"/>
              </a:rPr>
              <a:t>CFGs.</a:t>
            </a:r>
            <a:endParaRPr sz="2902">
              <a:latin typeface="Cambria"/>
              <a:cs typeface="Cambria"/>
            </a:endParaRPr>
          </a:p>
          <a:p>
            <a:pPr marL="11516">
              <a:spcBef>
                <a:spcPts val="1093"/>
              </a:spcBef>
            </a:pP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Cannot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use *,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|, or</a:t>
            </a:r>
            <a:r>
              <a:rPr sz="2902" spc="37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parentheses.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3197" y="3528041"/>
            <a:ext cx="1666995" cy="56979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627" b="1" spc="567" dirty="0">
                <a:solidFill>
                  <a:srgbClr val="FF0000"/>
                </a:solidFill>
                <a:latin typeface="Malgun Gothic"/>
                <a:cs typeface="Malgun Gothic"/>
              </a:rPr>
              <a:t>S </a:t>
            </a:r>
            <a:r>
              <a:rPr sz="3627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3627" spc="-43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627" b="1" spc="127" dirty="0">
                <a:solidFill>
                  <a:srgbClr val="FF0000"/>
                </a:solidFill>
                <a:latin typeface="Malgun Gothic"/>
                <a:cs typeface="Malgun Gothic"/>
              </a:rPr>
              <a:t>A</a:t>
            </a:r>
            <a:r>
              <a:rPr sz="3627" b="1" spc="127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endParaRPr sz="362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522" y="200326"/>
            <a:ext cx="6710590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435" dirty="0"/>
              <a:t>Not </a:t>
            </a:r>
            <a:r>
              <a:rPr spc="336" dirty="0"/>
              <a:t>Notational</a:t>
            </a:r>
            <a:r>
              <a:rPr spc="295" dirty="0"/>
              <a:t> </a:t>
            </a:r>
            <a:r>
              <a:rPr spc="371" dirty="0"/>
              <a:t>Shorthand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716137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0258"/>
            <a:ext cx="7507523" cy="1496326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1516" marR="4607">
              <a:lnSpc>
                <a:spcPts val="3381"/>
              </a:lnSpc>
              <a:spcBef>
                <a:spcPts val="286"/>
              </a:spcBef>
            </a:pP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syntax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expressions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does  </a:t>
            </a:r>
            <a:r>
              <a:rPr sz="2902" spc="213" dirty="0">
                <a:solidFill>
                  <a:srgbClr val="3B3B3B"/>
                </a:solidFill>
                <a:latin typeface="Cambria"/>
                <a:cs typeface="Cambria"/>
              </a:rPr>
              <a:t>not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carry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over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2902" spc="44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426" dirty="0">
                <a:solidFill>
                  <a:srgbClr val="3B3B3B"/>
                </a:solidFill>
                <a:latin typeface="Cambria"/>
                <a:cs typeface="Cambria"/>
              </a:rPr>
              <a:t>CFGs.</a:t>
            </a:r>
            <a:endParaRPr sz="2902">
              <a:latin typeface="Cambria"/>
              <a:cs typeface="Cambria"/>
            </a:endParaRPr>
          </a:p>
          <a:p>
            <a:pPr marL="11516">
              <a:spcBef>
                <a:spcPts val="1093"/>
              </a:spcBef>
            </a:pP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Cannot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use *,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|, or</a:t>
            </a:r>
            <a:r>
              <a:rPr sz="2902" spc="37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parentheses.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3197" y="3528041"/>
            <a:ext cx="2486961" cy="114078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627" b="1" spc="567" dirty="0">
                <a:solidFill>
                  <a:srgbClr val="FF0000"/>
                </a:solidFill>
                <a:latin typeface="Malgun Gothic"/>
                <a:cs typeface="Malgun Gothic"/>
              </a:rPr>
              <a:t>S </a:t>
            </a:r>
            <a:r>
              <a:rPr sz="3627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3627" spc="-37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627" b="1" spc="127" dirty="0">
                <a:solidFill>
                  <a:srgbClr val="FF0000"/>
                </a:solidFill>
                <a:latin typeface="Malgun Gothic"/>
                <a:cs typeface="Malgun Gothic"/>
              </a:rPr>
              <a:t>A</a:t>
            </a:r>
            <a:r>
              <a:rPr sz="3627" b="1" spc="127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endParaRPr sz="3627">
              <a:latin typeface="Courier New"/>
              <a:cs typeface="Courier New"/>
            </a:endParaRPr>
          </a:p>
          <a:p>
            <a:pPr marL="11516">
              <a:spcBef>
                <a:spcPts val="145"/>
              </a:spcBef>
            </a:pPr>
            <a:r>
              <a:rPr sz="3627" b="1" spc="258" dirty="0">
                <a:solidFill>
                  <a:srgbClr val="FF0000"/>
                </a:solidFill>
                <a:latin typeface="Malgun Gothic"/>
                <a:cs typeface="Malgun Gothic"/>
              </a:rPr>
              <a:t>A </a:t>
            </a:r>
            <a:r>
              <a:rPr sz="3627" b="1" spc="-589" dirty="0">
                <a:solidFill>
                  <a:srgbClr val="3B3B3B"/>
                </a:solidFill>
                <a:latin typeface="Malgun Gothic"/>
                <a:cs typeface="Malgun Gothic"/>
              </a:rPr>
              <a:t>→ </a:t>
            </a:r>
            <a:r>
              <a:rPr sz="3627" b="1" spc="122" dirty="0">
                <a:solidFill>
                  <a:srgbClr val="FF0000"/>
                </a:solidFill>
                <a:latin typeface="Malgun Gothic"/>
                <a:cs typeface="Malgun Gothic"/>
              </a:rPr>
              <a:t>A</a:t>
            </a:r>
            <a:r>
              <a:rPr sz="3627" b="1" spc="122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3627" b="1" spc="199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3627" b="1" spc="-839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3627" b="1" spc="508" dirty="0">
                <a:solidFill>
                  <a:srgbClr val="0000FF"/>
                </a:solidFill>
                <a:latin typeface="Malgun Gothic"/>
                <a:cs typeface="Malgun Gothic"/>
              </a:rPr>
              <a:t>ε</a:t>
            </a:r>
            <a:endParaRPr sz="3627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522" y="200326"/>
            <a:ext cx="6710590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435" dirty="0"/>
              <a:t>Not </a:t>
            </a:r>
            <a:r>
              <a:rPr spc="336" dirty="0"/>
              <a:t>Notational</a:t>
            </a:r>
            <a:r>
              <a:rPr spc="295" dirty="0"/>
              <a:t> </a:t>
            </a:r>
            <a:r>
              <a:rPr spc="371" dirty="0"/>
              <a:t>Shorthand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716137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0258"/>
            <a:ext cx="7507523" cy="1496326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1516" marR="4607">
              <a:lnSpc>
                <a:spcPts val="3381"/>
              </a:lnSpc>
              <a:spcBef>
                <a:spcPts val="286"/>
              </a:spcBef>
            </a:pP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syntax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expressions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does  </a:t>
            </a:r>
            <a:r>
              <a:rPr sz="2902" spc="213" dirty="0">
                <a:solidFill>
                  <a:srgbClr val="3B3B3B"/>
                </a:solidFill>
                <a:latin typeface="Cambria"/>
                <a:cs typeface="Cambria"/>
              </a:rPr>
              <a:t>not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carry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over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2902" spc="44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426" dirty="0">
                <a:solidFill>
                  <a:srgbClr val="3B3B3B"/>
                </a:solidFill>
                <a:latin typeface="Cambria"/>
                <a:cs typeface="Cambria"/>
              </a:rPr>
              <a:t>CFGs.</a:t>
            </a:r>
            <a:endParaRPr sz="2902">
              <a:latin typeface="Cambria"/>
              <a:cs typeface="Cambria"/>
            </a:endParaRPr>
          </a:p>
          <a:p>
            <a:pPr marL="11516">
              <a:spcBef>
                <a:spcPts val="1093"/>
              </a:spcBef>
            </a:pP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Cannot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use *,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|, or</a:t>
            </a:r>
            <a:r>
              <a:rPr sz="2902" spc="37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parentheses.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3197" y="3528041"/>
            <a:ext cx="2995409" cy="56979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627" b="1" spc="567" dirty="0">
                <a:solidFill>
                  <a:srgbClr val="FF0000"/>
                </a:solidFill>
                <a:latin typeface="Malgun Gothic"/>
                <a:cs typeface="Malgun Gothic"/>
              </a:rPr>
              <a:t>S </a:t>
            </a:r>
            <a:r>
              <a:rPr sz="3627" b="1" spc="-589" dirty="0">
                <a:solidFill>
                  <a:srgbClr val="3B3B3B"/>
                </a:solidFill>
                <a:latin typeface="Malgun Gothic"/>
                <a:cs typeface="Malgun Gothic"/>
              </a:rPr>
              <a:t>→</a:t>
            </a:r>
            <a:r>
              <a:rPr sz="3627" b="1" spc="-698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3627" b="1" spc="-5" dirty="0">
                <a:solidFill>
                  <a:srgbClr val="0000FF"/>
                </a:solidFill>
                <a:latin typeface="Courier New"/>
                <a:cs typeface="Courier New"/>
              </a:rPr>
              <a:t>a(b|c*)</a:t>
            </a:r>
            <a:endParaRPr sz="362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522" y="200326"/>
            <a:ext cx="6710590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435" dirty="0"/>
              <a:t>Not </a:t>
            </a:r>
            <a:r>
              <a:rPr spc="336" dirty="0"/>
              <a:t>Notational</a:t>
            </a:r>
            <a:r>
              <a:rPr spc="295" dirty="0"/>
              <a:t> </a:t>
            </a:r>
            <a:r>
              <a:rPr spc="371" dirty="0"/>
              <a:t>Shorthand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716137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0258"/>
            <a:ext cx="7507523" cy="1496326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1516" marR="4607">
              <a:lnSpc>
                <a:spcPts val="3381"/>
              </a:lnSpc>
              <a:spcBef>
                <a:spcPts val="286"/>
              </a:spcBef>
            </a:pP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syntax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expressions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does  </a:t>
            </a:r>
            <a:r>
              <a:rPr sz="2902" spc="213" dirty="0">
                <a:solidFill>
                  <a:srgbClr val="3B3B3B"/>
                </a:solidFill>
                <a:latin typeface="Cambria"/>
                <a:cs typeface="Cambria"/>
              </a:rPr>
              <a:t>not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carry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over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2902" spc="44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426" dirty="0">
                <a:solidFill>
                  <a:srgbClr val="3B3B3B"/>
                </a:solidFill>
                <a:latin typeface="Cambria"/>
                <a:cs typeface="Cambria"/>
              </a:rPr>
              <a:t>CFGs.</a:t>
            </a:r>
            <a:endParaRPr sz="2902">
              <a:latin typeface="Cambria"/>
              <a:cs typeface="Cambria"/>
            </a:endParaRPr>
          </a:p>
          <a:p>
            <a:pPr marL="11516">
              <a:spcBef>
                <a:spcPts val="1093"/>
              </a:spcBef>
            </a:pP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Cannot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use *,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|, or</a:t>
            </a:r>
            <a:r>
              <a:rPr sz="2902" spc="37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parentheses.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3198" y="3528041"/>
            <a:ext cx="2742624" cy="114078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627" b="1" spc="567" dirty="0">
                <a:solidFill>
                  <a:srgbClr val="FF0000"/>
                </a:solidFill>
                <a:latin typeface="Malgun Gothic"/>
                <a:cs typeface="Malgun Gothic"/>
              </a:rPr>
              <a:t>S </a:t>
            </a:r>
            <a:r>
              <a:rPr sz="3627" b="1" spc="-589" dirty="0">
                <a:solidFill>
                  <a:srgbClr val="3B3B3B"/>
                </a:solidFill>
                <a:latin typeface="Malgun Gothic"/>
                <a:cs typeface="Malgun Gothic"/>
              </a:rPr>
              <a:t>→</a:t>
            </a:r>
            <a:r>
              <a:rPr sz="3627" b="1" spc="-635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3627" b="1" spc="218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3627" b="1" spc="218" dirty="0">
                <a:solidFill>
                  <a:srgbClr val="FF0000"/>
                </a:solidFill>
                <a:latin typeface="Malgun Gothic"/>
                <a:cs typeface="Malgun Gothic"/>
              </a:rPr>
              <a:t>X</a:t>
            </a:r>
            <a:endParaRPr sz="3627">
              <a:latin typeface="Malgun Gothic"/>
              <a:cs typeface="Malgun Gothic"/>
            </a:endParaRPr>
          </a:p>
          <a:p>
            <a:pPr marL="11516">
              <a:spcBef>
                <a:spcPts val="145"/>
              </a:spcBef>
            </a:pPr>
            <a:r>
              <a:rPr sz="3627" b="1" spc="444" dirty="0">
                <a:solidFill>
                  <a:srgbClr val="FF0000"/>
                </a:solidFill>
                <a:latin typeface="Malgun Gothic"/>
                <a:cs typeface="Malgun Gothic"/>
              </a:rPr>
              <a:t>X </a:t>
            </a:r>
            <a:r>
              <a:rPr sz="3627" b="1" spc="-589" dirty="0">
                <a:solidFill>
                  <a:srgbClr val="3B3B3B"/>
                </a:solidFill>
                <a:latin typeface="Malgun Gothic"/>
                <a:cs typeface="Malgun Gothic"/>
              </a:rPr>
              <a:t>→</a:t>
            </a:r>
            <a:r>
              <a:rPr sz="3627" b="1" spc="-549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3627" b="1" spc="-9" dirty="0">
                <a:solidFill>
                  <a:srgbClr val="0000FF"/>
                </a:solidFill>
                <a:latin typeface="Courier New"/>
                <a:cs typeface="Courier New"/>
              </a:rPr>
              <a:t>(b|c*)</a:t>
            </a:r>
            <a:endParaRPr sz="362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522" y="200326"/>
            <a:ext cx="6710590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435" dirty="0"/>
              <a:t>Not </a:t>
            </a:r>
            <a:r>
              <a:rPr spc="336" dirty="0"/>
              <a:t>Notational</a:t>
            </a:r>
            <a:r>
              <a:rPr spc="295" dirty="0"/>
              <a:t> </a:t>
            </a:r>
            <a:r>
              <a:rPr spc="371" dirty="0"/>
              <a:t>Shorthand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716137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0258"/>
            <a:ext cx="7507523" cy="1496326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1516" marR="4607">
              <a:lnSpc>
                <a:spcPts val="3381"/>
              </a:lnSpc>
              <a:spcBef>
                <a:spcPts val="286"/>
              </a:spcBef>
            </a:pP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syntax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expressions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does  </a:t>
            </a:r>
            <a:r>
              <a:rPr sz="2902" spc="213" dirty="0">
                <a:solidFill>
                  <a:srgbClr val="3B3B3B"/>
                </a:solidFill>
                <a:latin typeface="Cambria"/>
                <a:cs typeface="Cambria"/>
              </a:rPr>
              <a:t>not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carry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over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2902" spc="44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426" dirty="0">
                <a:solidFill>
                  <a:srgbClr val="3B3B3B"/>
                </a:solidFill>
                <a:latin typeface="Cambria"/>
                <a:cs typeface="Cambria"/>
              </a:rPr>
              <a:t>CFGs.</a:t>
            </a:r>
            <a:endParaRPr sz="2902">
              <a:latin typeface="Cambria"/>
              <a:cs typeface="Cambria"/>
            </a:endParaRPr>
          </a:p>
          <a:p>
            <a:pPr marL="11516">
              <a:spcBef>
                <a:spcPts val="1093"/>
              </a:spcBef>
            </a:pP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Cannot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use *,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|, or</a:t>
            </a:r>
            <a:r>
              <a:rPr sz="2902" spc="37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parentheses.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3197" y="3528041"/>
            <a:ext cx="2402315" cy="114078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627" b="1" spc="567" dirty="0">
                <a:solidFill>
                  <a:srgbClr val="FF0000"/>
                </a:solidFill>
                <a:latin typeface="Malgun Gothic"/>
                <a:cs typeface="Malgun Gothic"/>
              </a:rPr>
              <a:t>S </a:t>
            </a:r>
            <a:r>
              <a:rPr sz="3627" b="1" spc="-589" dirty="0">
                <a:solidFill>
                  <a:srgbClr val="3B3B3B"/>
                </a:solidFill>
                <a:latin typeface="Malgun Gothic"/>
                <a:cs typeface="Malgun Gothic"/>
              </a:rPr>
              <a:t>→</a:t>
            </a:r>
            <a:r>
              <a:rPr sz="3627" b="1" spc="-639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3627" b="1" spc="218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3627" b="1" spc="218" dirty="0">
                <a:solidFill>
                  <a:srgbClr val="FF0000"/>
                </a:solidFill>
                <a:latin typeface="Malgun Gothic"/>
                <a:cs typeface="Malgun Gothic"/>
              </a:rPr>
              <a:t>X</a:t>
            </a:r>
            <a:endParaRPr sz="3627">
              <a:latin typeface="Malgun Gothic"/>
              <a:cs typeface="Malgun Gothic"/>
            </a:endParaRPr>
          </a:p>
          <a:p>
            <a:pPr marL="11516">
              <a:spcBef>
                <a:spcPts val="145"/>
              </a:spcBef>
            </a:pPr>
            <a:r>
              <a:rPr sz="3627" b="1" spc="444" dirty="0">
                <a:solidFill>
                  <a:srgbClr val="FF0000"/>
                </a:solidFill>
                <a:latin typeface="Malgun Gothic"/>
                <a:cs typeface="Malgun Gothic"/>
              </a:rPr>
              <a:t>X </a:t>
            </a:r>
            <a:r>
              <a:rPr sz="3627" b="1" spc="-589" dirty="0">
                <a:solidFill>
                  <a:srgbClr val="3B3B3B"/>
                </a:solidFill>
                <a:latin typeface="Malgun Gothic"/>
                <a:cs typeface="Malgun Gothic"/>
              </a:rPr>
              <a:t>→ </a:t>
            </a:r>
            <a:r>
              <a:rPr sz="3627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3627" b="1" spc="-180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27" b="1" spc="199" dirty="0">
                <a:solidFill>
                  <a:srgbClr val="3B3B3B"/>
                </a:solidFill>
                <a:latin typeface="Malgun Gothic"/>
                <a:cs typeface="Malgun Gothic"/>
              </a:rPr>
              <a:t>| </a:t>
            </a:r>
            <a:r>
              <a:rPr sz="3627" b="1" spc="-5" dirty="0">
                <a:solidFill>
                  <a:srgbClr val="0000FF"/>
                </a:solidFill>
                <a:latin typeface="Courier New"/>
                <a:cs typeface="Courier New"/>
              </a:rPr>
              <a:t>c*</a:t>
            </a:r>
            <a:endParaRPr sz="362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522" y="200326"/>
            <a:ext cx="6710590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435" dirty="0"/>
              <a:t>Not </a:t>
            </a:r>
            <a:r>
              <a:rPr spc="336" dirty="0"/>
              <a:t>Notational</a:t>
            </a:r>
            <a:r>
              <a:rPr spc="295" dirty="0"/>
              <a:t> </a:t>
            </a:r>
            <a:r>
              <a:rPr spc="371" dirty="0"/>
              <a:t>Shorthand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716137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0258"/>
            <a:ext cx="7507523" cy="1496326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1516" marR="4607">
              <a:lnSpc>
                <a:spcPts val="3381"/>
              </a:lnSpc>
              <a:spcBef>
                <a:spcPts val="286"/>
              </a:spcBef>
            </a:pP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syntax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expressions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does  </a:t>
            </a:r>
            <a:r>
              <a:rPr sz="2902" spc="213" dirty="0">
                <a:solidFill>
                  <a:srgbClr val="3B3B3B"/>
                </a:solidFill>
                <a:latin typeface="Cambria"/>
                <a:cs typeface="Cambria"/>
              </a:rPr>
              <a:t>not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carry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over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2902" spc="44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426" dirty="0">
                <a:solidFill>
                  <a:srgbClr val="3B3B3B"/>
                </a:solidFill>
                <a:latin typeface="Cambria"/>
                <a:cs typeface="Cambria"/>
              </a:rPr>
              <a:t>CFGs.</a:t>
            </a:r>
            <a:endParaRPr sz="2902">
              <a:latin typeface="Cambria"/>
              <a:cs typeface="Cambria"/>
            </a:endParaRPr>
          </a:p>
          <a:p>
            <a:pPr marL="11516">
              <a:spcBef>
                <a:spcPts val="1093"/>
              </a:spcBef>
            </a:pP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Cannot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use *,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|, or</a:t>
            </a:r>
            <a:r>
              <a:rPr sz="2902" spc="37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parentheses.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3197" y="3528041"/>
            <a:ext cx="2216326" cy="114078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627" b="1" spc="567" dirty="0">
                <a:solidFill>
                  <a:srgbClr val="FF0000"/>
                </a:solidFill>
                <a:latin typeface="Malgun Gothic"/>
                <a:cs typeface="Malgun Gothic"/>
              </a:rPr>
              <a:t>S </a:t>
            </a:r>
            <a:r>
              <a:rPr sz="3627" b="1" spc="-589" dirty="0">
                <a:solidFill>
                  <a:srgbClr val="3B3B3B"/>
                </a:solidFill>
                <a:latin typeface="Malgun Gothic"/>
                <a:cs typeface="Malgun Gothic"/>
              </a:rPr>
              <a:t>→</a:t>
            </a:r>
            <a:r>
              <a:rPr sz="3627" b="1" spc="-644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3627" b="1" spc="218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3627" b="1" spc="218" dirty="0">
                <a:solidFill>
                  <a:srgbClr val="FF0000"/>
                </a:solidFill>
                <a:latin typeface="Malgun Gothic"/>
                <a:cs typeface="Malgun Gothic"/>
              </a:rPr>
              <a:t>X</a:t>
            </a:r>
            <a:endParaRPr sz="3627">
              <a:latin typeface="Malgun Gothic"/>
              <a:cs typeface="Malgun Gothic"/>
            </a:endParaRPr>
          </a:p>
          <a:p>
            <a:pPr marL="11516">
              <a:spcBef>
                <a:spcPts val="145"/>
              </a:spcBef>
            </a:pPr>
            <a:r>
              <a:rPr sz="3627" b="1" spc="444" dirty="0">
                <a:solidFill>
                  <a:srgbClr val="FF0000"/>
                </a:solidFill>
                <a:latin typeface="Malgun Gothic"/>
                <a:cs typeface="Malgun Gothic"/>
              </a:rPr>
              <a:t>X </a:t>
            </a:r>
            <a:r>
              <a:rPr sz="3627" b="1" spc="-589" dirty="0">
                <a:solidFill>
                  <a:srgbClr val="3B3B3B"/>
                </a:solidFill>
                <a:latin typeface="Malgun Gothic"/>
                <a:cs typeface="Malgun Gothic"/>
              </a:rPr>
              <a:t>→ </a:t>
            </a:r>
            <a:r>
              <a:rPr sz="3627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3627" b="1" spc="-180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27" b="1" spc="199" dirty="0">
                <a:solidFill>
                  <a:srgbClr val="3B3B3B"/>
                </a:solidFill>
                <a:latin typeface="Malgun Gothic"/>
                <a:cs typeface="Malgun Gothic"/>
              </a:rPr>
              <a:t>| </a:t>
            </a:r>
            <a:r>
              <a:rPr sz="3627" b="1" spc="567" dirty="0">
                <a:solidFill>
                  <a:srgbClr val="FF0000"/>
                </a:solidFill>
                <a:latin typeface="Malgun Gothic"/>
                <a:cs typeface="Malgun Gothic"/>
              </a:rPr>
              <a:t>C</a:t>
            </a:r>
            <a:endParaRPr sz="3627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522" y="200326"/>
            <a:ext cx="6710590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435" dirty="0"/>
              <a:t>Not </a:t>
            </a:r>
            <a:r>
              <a:rPr spc="336" dirty="0"/>
              <a:t>Notational</a:t>
            </a:r>
            <a:r>
              <a:rPr spc="295" dirty="0"/>
              <a:t> </a:t>
            </a:r>
            <a:r>
              <a:rPr spc="371" dirty="0"/>
              <a:t>Shorthand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716137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0258"/>
            <a:ext cx="7507523" cy="1496326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1516" marR="4607">
              <a:lnSpc>
                <a:spcPts val="3381"/>
              </a:lnSpc>
              <a:spcBef>
                <a:spcPts val="286"/>
              </a:spcBef>
            </a:pP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syntax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expressions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does  </a:t>
            </a:r>
            <a:r>
              <a:rPr sz="2902" spc="213" dirty="0">
                <a:solidFill>
                  <a:srgbClr val="3B3B3B"/>
                </a:solidFill>
                <a:latin typeface="Cambria"/>
                <a:cs typeface="Cambria"/>
              </a:rPr>
              <a:t>not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carry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over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2902" spc="44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426" dirty="0">
                <a:solidFill>
                  <a:srgbClr val="3B3B3B"/>
                </a:solidFill>
                <a:latin typeface="Cambria"/>
                <a:cs typeface="Cambria"/>
              </a:rPr>
              <a:t>CFGs.</a:t>
            </a:r>
            <a:endParaRPr sz="2902">
              <a:latin typeface="Cambria"/>
              <a:cs typeface="Cambria"/>
            </a:endParaRPr>
          </a:p>
          <a:p>
            <a:pPr marL="11516">
              <a:spcBef>
                <a:spcPts val="1093"/>
              </a:spcBef>
            </a:pP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Cannot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use *,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|, or</a:t>
            </a:r>
            <a:r>
              <a:rPr sz="2902" spc="37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parentheses.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3197" y="3528041"/>
            <a:ext cx="2506539" cy="171247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627" b="1" spc="567" dirty="0">
                <a:solidFill>
                  <a:srgbClr val="FF0000"/>
                </a:solidFill>
                <a:latin typeface="Malgun Gothic"/>
                <a:cs typeface="Malgun Gothic"/>
              </a:rPr>
              <a:t>S </a:t>
            </a:r>
            <a:r>
              <a:rPr sz="3627" b="1" spc="-589" dirty="0">
                <a:solidFill>
                  <a:srgbClr val="3B3B3B"/>
                </a:solidFill>
                <a:latin typeface="Malgun Gothic"/>
                <a:cs typeface="Malgun Gothic"/>
              </a:rPr>
              <a:t>→</a:t>
            </a:r>
            <a:r>
              <a:rPr sz="3627" b="1" spc="-639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3627" b="1" spc="218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3627" b="1" spc="218" dirty="0">
                <a:solidFill>
                  <a:srgbClr val="FF0000"/>
                </a:solidFill>
                <a:latin typeface="Malgun Gothic"/>
                <a:cs typeface="Malgun Gothic"/>
              </a:rPr>
              <a:t>X</a:t>
            </a:r>
            <a:endParaRPr sz="3627">
              <a:latin typeface="Malgun Gothic"/>
              <a:cs typeface="Malgun Gothic"/>
            </a:endParaRPr>
          </a:p>
          <a:p>
            <a:pPr marL="11516" marR="4607">
              <a:lnSpc>
                <a:spcPct val="103099"/>
              </a:lnSpc>
              <a:spcBef>
                <a:spcPts val="9"/>
              </a:spcBef>
            </a:pPr>
            <a:r>
              <a:rPr sz="3627" b="1" spc="444" dirty="0">
                <a:solidFill>
                  <a:srgbClr val="FF0000"/>
                </a:solidFill>
                <a:latin typeface="Malgun Gothic"/>
                <a:cs typeface="Malgun Gothic"/>
              </a:rPr>
              <a:t>X </a:t>
            </a:r>
            <a:r>
              <a:rPr sz="3627" b="1" spc="-589" dirty="0">
                <a:solidFill>
                  <a:srgbClr val="3B3B3B"/>
                </a:solidFill>
                <a:latin typeface="Malgun Gothic"/>
                <a:cs typeface="Malgun Gothic"/>
              </a:rPr>
              <a:t>→ </a:t>
            </a:r>
            <a:r>
              <a:rPr sz="3627" b="1" dirty="0">
                <a:solidFill>
                  <a:srgbClr val="0000FF"/>
                </a:solidFill>
                <a:latin typeface="Courier New"/>
                <a:cs typeface="Courier New"/>
              </a:rPr>
              <a:t>b </a:t>
            </a:r>
            <a:r>
              <a:rPr sz="3627" b="1" spc="199" dirty="0">
                <a:solidFill>
                  <a:srgbClr val="3B3B3B"/>
                </a:solidFill>
                <a:latin typeface="Malgun Gothic"/>
                <a:cs typeface="Malgun Gothic"/>
              </a:rPr>
              <a:t>| </a:t>
            </a:r>
            <a:r>
              <a:rPr sz="3627" b="1" spc="567" dirty="0">
                <a:solidFill>
                  <a:srgbClr val="FF0000"/>
                </a:solidFill>
                <a:latin typeface="Malgun Gothic"/>
                <a:cs typeface="Malgun Gothic"/>
              </a:rPr>
              <a:t>C  C </a:t>
            </a:r>
            <a:r>
              <a:rPr sz="3627" b="1" spc="-589" dirty="0">
                <a:solidFill>
                  <a:srgbClr val="3B3B3B"/>
                </a:solidFill>
                <a:latin typeface="Malgun Gothic"/>
                <a:cs typeface="Malgun Gothic"/>
              </a:rPr>
              <a:t>→ </a:t>
            </a:r>
            <a:r>
              <a:rPr sz="3627" b="1" spc="281" dirty="0">
                <a:solidFill>
                  <a:srgbClr val="FF0000"/>
                </a:solidFill>
                <a:latin typeface="Malgun Gothic"/>
                <a:cs typeface="Malgun Gothic"/>
              </a:rPr>
              <a:t>C</a:t>
            </a:r>
            <a:r>
              <a:rPr sz="3627" b="1" spc="28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3627" b="1" spc="-122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27" b="1" spc="199" dirty="0">
                <a:solidFill>
                  <a:srgbClr val="3B3B3B"/>
                </a:solidFill>
                <a:latin typeface="Malgun Gothic"/>
                <a:cs typeface="Malgun Gothic"/>
              </a:rPr>
              <a:t>| </a:t>
            </a:r>
            <a:r>
              <a:rPr sz="3627" b="1" spc="508" dirty="0">
                <a:solidFill>
                  <a:srgbClr val="0000FF"/>
                </a:solidFill>
                <a:latin typeface="Malgun Gothic"/>
                <a:cs typeface="Malgun Gothic"/>
              </a:rPr>
              <a:t>ε</a:t>
            </a:r>
            <a:endParaRPr sz="3627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>
              <a:defRPr/>
            </a:pPr>
            <a:r>
              <a:rPr lang="en-US" sz="3600" dirty="0">
                <a:ea typeface="+mj-ea"/>
              </a:rPr>
              <a:t>Context-Free Grammars</a:t>
            </a:r>
            <a:r>
              <a:rPr lang="tr-TR" sz="3600" dirty="0">
                <a:ea typeface="+mj-ea"/>
              </a:rPr>
              <a:t> </a:t>
            </a:r>
            <a:endParaRPr lang="en-US" sz="3600" dirty="0">
              <a:ea typeface="+mj-ea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686800" cy="3606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Context-Free Grammars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Developed by Noam Chomsky in the mid-1950s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Language generators, meant to describe the syntax of natural languages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Define the class of context-free languages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Programming languages are contained in the class of CFL</a:t>
            </a:r>
            <a:r>
              <a:rPr lang="ja-JP" altLang="en-US" b="0">
                <a:latin typeface="Arial" charset="0"/>
                <a:ea typeface="MS PGothic" charset="0"/>
                <a:cs typeface="MS PGothic" charset="0"/>
              </a:rPr>
              <a:t>’</a:t>
            </a:r>
            <a:r>
              <a:rPr lang="en-US" altLang="ja-JP" b="0">
                <a:latin typeface="Arial" charset="0"/>
                <a:ea typeface="MS PGothic" charset="0"/>
                <a:cs typeface="MS PGothic" charset="0"/>
              </a:rPr>
              <a:t>s.</a:t>
            </a:r>
            <a:endParaRPr lang="en-US" b="0">
              <a:latin typeface="Arial" charset="0"/>
              <a:cs typeface="Arial" charset="0"/>
            </a:endParaRPr>
          </a:p>
        </p:txBody>
      </p:sp>
      <p:sp>
        <p:nvSpPr>
          <p:cNvPr id="593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936C8E1-7957-734D-B2B5-2A3173BA614B}" type="slidenum">
              <a:rPr lang="tr-TR" sz="1400">
                <a:cs typeface="Arial" charset="0"/>
              </a:rPr>
              <a:pPr/>
              <a:t>29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650" y="200326"/>
            <a:ext cx="3718636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71" dirty="0"/>
              <a:t>Where </a:t>
            </a:r>
            <a:r>
              <a:rPr spc="254" dirty="0"/>
              <a:t>We</a:t>
            </a:r>
            <a:r>
              <a:rPr spc="326" dirty="0"/>
              <a:t> </a:t>
            </a:r>
            <a:r>
              <a:rPr spc="349" dirty="0"/>
              <a:t>Are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16715" y="1661237"/>
          <a:ext cx="2487537" cy="435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7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21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Lexical</a:t>
                      </a:r>
                      <a:r>
                        <a:rPr sz="2200" spc="19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8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Analysis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229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Syntax</a:t>
                      </a:r>
                      <a:r>
                        <a:rPr sz="2200" spc="21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80" dirty="0">
                          <a:solidFill>
                            <a:srgbClr val="3B3B3B"/>
                          </a:solidFill>
                          <a:latin typeface="Cambria"/>
                          <a:cs typeface="Cambria"/>
                        </a:rPr>
                        <a:t>Analysis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000" spc="22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Semantic</a:t>
                      </a:r>
                      <a:r>
                        <a:rPr sz="2000" spc="17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16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Analysis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145106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24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IR</a:t>
                      </a:r>
                      <a:r>
                        <a:rPr sz="2200" spc="21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 Generation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240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IR</a:t>
                      </a:r>
                      <a:r>
                        <a:rPr sz="2200" spc="21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8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Optimization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27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2200" spc="17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21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Generation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185" dirty="0">
                          <a:solidFill>
                            <a:srgbClr val="B2B2B2"/>
                          </a:solidFill>
                          <a:latin typeface="Cambria"/>
                          <a:cs typeface="Cambria"/>
                        </a:rPr>
                        <a:t>Optimization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072947" y="1868531"/>
            <a:ext cx="1036474" cy="207295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857250" y="0"/>
                </a:moveTo>
                <a:lnTo>
                  <a:pt x="8572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57250" y="171450"/>
                </a:lnTo>
                <a:lnTo>
                  <a:pt x="857250" y="228600"/>
                </a:lnTo>
                <a:lnTo>
                  <a:pt x="1143000" y="114300"/>
                </a:lnTo>
                <a:lnTo>
                  <a:pt x="85725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2947" y="1868531"/>
            <a:ext cx="1036474" cy="207295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947" y="18685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9421" y="20758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1546" y="5599836"/>
            <a:ext cx="1036474" cy="207295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857250" y="0"/>
                </a:moveTo>
                <a:lnTo>
                  <a:pt x="8572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57250" y="171450"/>
                </a:lnTo>
                <a:lnTo>
                  <a:pt x="857250" y="228600"/>
                </a:lnTo>
                <a:lnTo>
                  <a:pt x="1143000" y="114300"/>
                </a:lnTo>
                <a:lnTo>
                  <a:pt x="85725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1546" y="5599836"/>
            <a:ext cx="1036474" cy="207295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1547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8020" y="5807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9179" y="1453942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1286510" y="0"/>
                </a:moveTo>
                <a:lnTo>
                  <a:pt x="256540" y="0"/>
                </a:lnTo>
                <a:lnTo>
                  <a:pt x="225563" y="7401"/>
                </a:lnTo>
                <a:lnTo>
                  <a:pt x="198278" y="26828"/>
                </a:lnTo>
                <a:lnTo>
                  <a:pt x="178851" y="54113"/>
                </a:lnTo>
                <a:lnTo>
                  <a:pt x="171450" y="85089"/>
                </a:lnTo>
                <a:lnTo>
                  <a:pt x="171450" y="1200150"/>
                </a:lnTo>
                <a:lnTo>
                  <a:pt x="85090" y="1200150"/>
                </a:lnTo>
                <a:lnTo>
                  <a:pt x="54113" y="1207571"/>
                </a:lnTo>
                <a:lnTo>
                  <a:pt x="26828" y="1227137"/>
                </a:lnTo>
                <a:lnTo>
                  <a:pt x="7401" y="1254799"/>
                </a:lnTo>
                <a:lnTo>
                  <a:pt x="0" y="1286510"/>
                </a:lnTo>
                <a:lnTo>
                  <a:pt x="7401" y="1317486"/>
                </a:lnTo>
                <a:lnTo>
                  <a:pt x="26828" y="1344771"/>
                </a:lnTo>
                <a:lnTo>
                  <a:pt x="54113" y="1364198"/>
                </a:lnTo>
                <a:lnTo>
                  <a:pt x="85090" y="1371600"/>
                </a:lnTo>
                <a:lnTo>
                  <a:pt x="1115060" y="1371600"/>
                </a:lnTo>
                <a:lnTo>
                  <a:pt x="1146036" y="1364198"/>
                </a:lnTo>
                <a:lnTo>
                  <a:pt x="1173321" y="1344771"/>
                </a:lnTo>
                <a:lnTo>
                  <a:pt x="1192748" y="1317486"/>
                </a:lnTo>
                <a:lnTo>
                  <a:pt x="1200150" y="1286510"/>
                </a:lnTo>
                <a:lnTo>
                  <a:pt x="1200150" y="171450"/>
                </a:lnTo>
                <a:lnTo>
                  <a:pt x="1286510" y="171450"/>
                </a:lnTo>
                <a:lnTo>
                  <a:pt x="1317486" y="164028"/>
                </a:lnTo>
                <a:lnTo>
                  <a:pt x="1344771" y="144462"/>
                </a:lnTo>
                <a:lnTo>
                  <a:pt x="1364198" y="116800"/>
                </a:lnTo>
                <a:lnTo>
                  <a:pt x="1371600" y="85089"/>
                </a:lnTo>
                <a:lnTo>
                  <a:pt x="1364198" y="54113"/>
                </a:lnTo>
                <a:lnTo>
                  <a:pt x="1344771" y="26828"/>
                </a:lnTo>
                <a:lnTo>
                  <a:pt x="1317486" y="7401"/>
                </a:lnTo>
                <a:lnTo>
                  <a:pt x="128651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9179" y="1453942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85090" y="1371600"/>
                </a:moveTo>
                <a:lnTo>
                  <a:pt x="54113" y="1364198"/>
                </a:lnTo>
                <a:lnTo>
                  <a:pt x="26828" y="1344771"/>
                </a:lnTo>
                <a:lnTo>
                  <a:pt x="7401" y="1317486"/>
                </a:lnTo>
                <a:lnTo>
                  <a:pt x="0" y="1286510"/>
                </a:lnTo>
                <a:lnTo>
                  <a:pt x="7401" y="1254799"/>
                </a:lnTo>
                <a:lnTo>
                  <a:pt x="26828" y="1227137"/>
                </a:lnTo>
                <a:lnTo>
                  <a:pt x="54113" y="1207571"/>
                </a:lnTo>
                <a:lnTo>
                  <a:pt x="85090" y="1200150"/>
                </a:lnTo>
                <a:lnTo>
                  <a:pt x="171450" y="1200150"/>
                </a:lnTo>
                <a:lnTo>
                  <a:pt x="171450" y="85089"/>
                </a:lnTo>
                <a:lnTo>
                  <a:pt x="178851" y="54113"/>
                </a:lnTo>
                <a:lnTo>
                  <a:pt x="198278" y="26828"/>
                </a:lnTo>
                <a:lnTo>
                  <a:pt x="225563" y="7401"/>
                </a:lnTo>
                <a:lnTo>
                  <a:pt x="256540" y="0"/>
                </a:lnTo>
                <a:lnTo>
                  <a:pt x="1286510" y="0"/>
                </a:lnTo>
                <a:lnTo>
                  <a:pt x="1317486" y="7401"/>
                </a:lnTo>
                <a:lnTo>
                  <a:pt x="1344771" y="26828"/>
                </a:lnTo>
                <a:lnTo>
                  <a:pt x="1364198" y="54113"/>
                </a:lnTo>
                <a:lnTo>
                  <a:pt x="1371600" y="85089"/>
                </a:lnTo>
                <a:lnTo>
                  <a:pt x="1364198" y="116800"/>
                </a:lnTo>
                <a:lnTo>
                  <a:pt x="1344771" y="144462"/>
                </a:lnTo>
                <a:lnTo>
                  <a:pt x="1317486" y="164028"/>
                </a:lnTo>
                <a:lnTo>
                  <a:pt x="1286510" y="171450"/>
                </a:lnTo>
                <a:lnTo>
                  <a:pt x="1200150" y="171450"/>
                </a:lnTo>
                <a:lnTo>
                  <a:pt x="1200150" y="1286510"/>
                </a:lnTo>
                <a:lnTo>
                  <a:pt x="1192748" y="1317486"/>
                </a:lnTo>
                <a:lnTo>
                  <a:pt x="1173321" y="1344771"/>
                </a:lnTo>
                <a:lnTo>
                  <a:pt x="1146036" y="1364198"/>
                </a:lnTo>
                <a:lnTo>
                  <a:pt x="1115060" y="1371600"/>
                </a:lnTo>
                <a:lnTo>
                  <a:pt x="8509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3806" y="1531101"/>
            <a:ext cx="116315" cy="78311"/>
          </a:xfrm>
          <a:custGeom>
            <a:avLst/>
            <a:gdLst/>
            <a:ahLst/>
            <a:cxnLst/>
            <a:rect l="l" t="t" r="r" b="b"/>
            <a:pathLst>
              <a:path w="128269" h="86360">
                <a:moveTo>
                  <a:pt x="128269" y="0"/>
                </a:moveTo>
                <a:lnTo>
                  <a:pt x="41909" y="0"/>
                </a:lnTo>
                <a:lnTo>
                  <a:pt x="26253" y="3710"/>
                </a:lnTo>
                <a:lnTo>
                  <a:pt x="12858" y="13493"/>
                </a:lnTo>
                <a:lnTo>
                  <a:pt x="3512" y="27324"/>
                </a:lnTo>
                <a:lnTo>
                  <a:pt x="0" y="43180"/>
                </a:lnTo>
                <a:lnTo>
                  <a:pt x="3512" y="59035"/>
                </a:lnTo>
                <a:lnTo>
                  <a:pt x="12858" y="72866"/>
                </a:lnTo>
                <a:lnTo>
                  <a:pt x="26253" y="82649"/>
                </a:lnTo>
                <a:lnTo>
                  <a:pt x="41909" y="86360"/>
                </a:lnTo>
                <a:lnTo>
                  <a:pt x="73620" y="78938"/>
                </a:lnTo>
                <a:lnTo>
                  <a:pt x="101282" y="59372"/>
                </a:lnTo>
                <a:lnTo>
                  <a:pt x="120848" y="31710"/>
                </a:lnTo>
                <a:lnTo>
                  <a:pt x="128269" y="0"/>
                </a:lnTo>
                <a:close/>
              </a:path>
            </a:pathLst>
          </a:custGeom>
          <a:solidFill>
            <a:srgbClr val="CCC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3806" y="1531101"/>
            <a:ext cx="116315" cy="78311"/>
          </a:xfrm>
          <a:custGeom>
            <a:avLst/>
            <a:gdLst/>
            <a:ahLst/>
            <a:cxnLst/>
            <a:rect l="l" t="t" r="r" b="b"/>
            <a:pathLst>
              <a:path w="128269" h="86360">
                <a:moveTo>
                  <a:pt x="128269" y="0"/>
                </a:moveTo>
                <a:lnTo>
                  <a:pt x="120848" y="31710"/>
                </a:lnTo>
                <a:lnTo>
                  <a:pt x="101282" y="59372"/>
                </a:lnTo>
                <a:lnTo>
                  <a:pt x="73620" y="78938"/>
                </a:lnTo>
                <a:lnTo>
                  <a:pt x="41909" y="86360"/>
                </a:lnTo>
                <a:lnTo>
                  <a:pt x="26253" y="82649"/>
                </a:lnTo>
                <a:lnTo>
                  <a:pt x="12858" y="72866"/>
                </a:lnTo>
                <a:lnTo>
                  <a:pt x="3512" y="59035"/>
                </a:lnTo>
                <a:lnTo>
                  <a:pt x="0" y="43180"/>
                </a:lnTo>
                <a:lnTo>
                  <a:pt x="3512" y="27324"/>
                </a:lnTo>
                <a:lnTo>
                  <a:pt x="12858" y="13493"/>
                </a:lnTo>
                <a:lnTo>
                  <a:pt x="26253" y="3710"/>
                </a:lnTo>
                <a:lnTo>
                  <a:pt x="41909" y="0"/>
                </a:lnTo>
                <a:lnTo>
                  <a:pt x="12826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9179" y="2542239"/>
            <a:ext cx="155471" cy="155471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85090" y="0"/>
                </a:moveTo>
                <a:lnTo>
                  <a:pt x="54113" y="7421"/>
                </a:lnTo>
                <a:lnTo>
                  <a:pt x="26828" y="26987"/>
                </a:lnTo>
                <a:lnTo>
                  <a:pt x="7401" y="54649"/>
                </a:lnTo>
                <a:lnTo>
                  <a:pt x="0" y="86360"/>
                </a:lnTo>
                <a:lnTo>
                  <a:pt x="7401" y="117336"/>
                </a:lnTo>
                <a:lnTo>
                  <a:pt x="26828" y="144621"/>
                </a:lnTo>
                <a:lnTo>
                  <a:pt x="54113" y="164048"/>
                </a:lnTo>
                <a:lnTo>
                  <a:pt x="85090" y="171450"/>
                </a:lnTo>
                <a:lnTo>
                  <a:pt x="116800" y="164048"/>
                </a:lnTo>
                <a:lnTo>
                  <a:pt x="144462" y="144621"/>
                </a:lnTo>
                <a:lnTo>
                  <a:pt x="164028" y="117336"/>
                </a:lnTo>
                <a:lnTo>
                  <a:pt x="171450" y="86360"/>
                </a:lnTo>
                <a:lnTo>
                  <a:pt x="85090" y="86360"/>
                </a:lnTo>
                <a:lnTo>
                  <a:pt x="100945" y="82649"/>
                </a:lnTo>
                <a:lnTo>
                  <a:pt x="114776" y="72866"/>
                </a:lnTo>
                <a:lnTo>
                  <a:pt x="124559" y="59035"/>
                </a:lnTo>
                <a:lnTo>
                  <a:pt x="128269" y="43179"/>
                </a:lnTo>
                <a:lnTo>
                  <a:pt x="124559" y="27324"/>
                </a:lnTo>
                <a:lnTo>
                  <a:pt x="114776" y="13493"/>
                </a:lnTo>
                <a:lnTo>
                  <a:pt x="100945" y="3710"/>
                </a:lnTo>
                <a:lnTo>
                  <a:pt x="85090" y="0"/>
                </a:lnTo>
                <a:close/>
              </a:path>
            </a:pathLst>
          </a:custGeom>
          <a:solidFill>
            <a:srgbClr val="CCC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9179" y="2542239"/>
            <a:ext cx="155471" cy="155471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86360"/>
                </a:moveTo>
                <a:lnTo>
                  <a:pt x="164028" y="117336"/>
                </a:lnTo>
                <a:lnTo>
                  <a:pt x="144462" y="144621"/>
                </a:lnTo>
                <a:lnTo>
                  <a:pt x="116800" y="164048"/>
                </a:lnTo>
                <a:lnTo>
                  <a:pt x="85090" y="171450"/>
                </a:lnTo>
                <a:lnTo>
                  <a:pt x="54113" y="164048"/>
                </a:lnTo>
                <a:lnTo>
                  <a:pt x="26828" y="144621"/>
                </a:lnTo>
                <a:lnTo>
                  <a:pt x="7401" y="117336"/>
                </a:lnTo>
                <a:lnTo>
                  <a:pt x="0" y="86360"/>
                </a:lnTo>
                <a:lnTo>
                  <a:pt x="7401" y="54649"/>
                </a:lnTo>
                <a:lnTo>
                  <a:pt x="26828" y="26987"/>
                </a:lnTo>
                <a:lnTo>
                  <a:pt x="54113" y="7421"/>
                </a:lnTo>
                <a:lnTo>
                  <a:pt x="85090" y="0"/>
                </a:lnTo>
                <a:lnTo>
                  <a:pt x="100945" y="3710"/>
                </a:lnTo>
                <a:lnTo>
                  <a:pt x="128269" y="43179"/>
                </a:lnTo>
                <a:lnTo>
                  <a:pt x="100945" y="82649"/>
                </a:lnTo>
                <a:lnTo>
                  <a:pt x="85090" y="86360"/>
                </a:lnTo>
                <a:lnTo>
                  <a:pt x="171450" y="863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1809" y="1453942"/>
            <a:ext cx="78311" cy="77160"/>
          </a:xfrm>
          <a:custGeom>
            <a:avLst/>
            <a:gdLst/>
            <a:ahLst/>
            <a:cxnLst/>
            <a:rect l="l" t="t" r="r" b="b"/>
            <a:pathLst>
              <a:path w="86359" h="85089">
                <a:moveTo>
                  <a:pt x="0" y="0"/>
                </a:moveTo>
                <a:lnTo>
                  <a:pt x="86359" y="85089"/>
                </a:lnTo>
                <a:lnTo>
                  <a:pt x="78938" y="54113"/>
                </a:lnTo>
                <a:lnTo>
                  <a:pt x="59372" y="26828"/>
                </a:lnTo>
                <a:lnTo>
                  <a:pt x="31710" y="7401"/>
                </a:lnTo>
                <a:lnTo>
                  <a:pt x="0" y="0"/>
                </a:lnTo>
                <a:close/>
              </a:path>
            </a:pathLst>
          </a:custGeom>
          <a:solidFill>
            <a:srgbClr val="CCC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1809" y="1453942"/>
            <a:ext cx="78311" cy="77160"/>
          </a:xfrm>
          <a:custGeom>
            <a:avLst/>
            <a:gdLst/>
            <a:ahLst/>
            <a:cxnLst/>
            <a:rect l="l" t="t" r="r" b="b"/>
            <a:pathLst>
              <a:path w="86359" h="85089">
                <a:moveTo>
                  <a:pt x="0" y="0"/>
                </a:moveTo>
                <a:lnTo>
                  <a:pt x="31710" y="7401"/>
                </a:lnTo>
                <a:lnTo>
                  <a:pt x="59372" y="26828"/>
                </a:lnTo>
                <a:lnTo>
                  <a:pt x="78938" y="54113"/>
                </a:lnTo>
                <a:lnTo>
                  <a:pt x="86359" y="85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4650" y="2542239"/>
            <a:ext cx="0" cy="78311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3175">
            <a:solidFill>
              <a:srgbClr val="CCCC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4650" y="2542239"/>
            <a:ext cx="0" cy="78311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61809" y="1609413"/>
            <a:ext cx="933977" cy="0"/>
          </a:xfrm>
          <a:custGeom>
            <a:avLst/>
            <a:gdLst/>
            <a:ahLst/>
            <a:cxnLst/>
            <a:rect l="l" t="t" r="r" b="b"/>
            <a:pathLst>
              <a:path w="1029969">
                <a:moveTo>
                  <a:pt x="0" y="0"/>
                </a:moveTo>
                <a:lnTo>
                  <a:pt x="1029970" y="0"/>
                </a:lnTo>
              </a:path>
            </a:pathLst>
          </a:custGeom>
          <a:ln w="3175">
            <a:solidFill>
              <a:srgbClr val="CCCC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1809" y="1609413"/>
            <a:ext cx="933977" cy="0"/>
          </a:xfrm>
          <a:custGeom>
            <a:avLst/>
            <a:gdLst/>
            <a:ahLst/>
            <a:cxnLst/>
            <a:rect l="l" t="t" r="r" b="b"/>
            <a:pathLst>
              <a:path w="1029969">
                <a:moveTo>
                  <a:pt x="0" y="0"/>
                </a:moveTo>
                <a:lnTo>
                  <a:pt x="10299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90408" y="1751064"/>
            <a:ext cx="921886" cy="618977"/>
          </a:xfrm>
          <a:prstGeom prst="rect">
            <a:avLst/>
          </a:prstGeom>
        </p:spPr>
        <p:txBody>
          <a:bodyPr vert="horz" wrap="square" lIns="0" tIns="28791" rIns="0" bIns="0" rtlCol="0">
            <a:spAutoFit/>
          </a:bodyPr>
          <a:lstStyle/>
          <a:p>
            <a:pPr marL="132438" marR="4607" indent="-120922">
              <a:lnSpc>
                <a:spcPts val="2321"/>
              </a:lnSpc>
              <a:spcBef>
                <a:spcPts val="227"/>
              </a:spcBef>
            </a:pPr>
            <a:r>
              <a:rPr sz="1995" spc="367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r>
              <a:rPr sz="1995" spc="136" dirty="0">
                <a:solidFill>
                  <a:srgbClr val="3B3B3B"/>
                </a:solidFill>
                <a:latin typeface="Cambria"/>
                <a:cs typeface="Cambria"/>
              </a:rPr>
              <a:t>o</a:t>
            </a:r>
            <a:r>
              <a:rPr sz="1995" spc="172" dirty="0">
                <a:solidFill>
                  <a:srgbClr val="3B3B3B"/>
                </a:solidFill>
                <a:latin typeface="Cambria"/>
                <a:cs typeface="Cambria"/>
              </a:rPr>
              <a:t>u</a:t>
            </a:r>
            <a:r>
              <a:rPr sz="1995" spc="122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r>
              <a:rPr sz="1995" spc="222" dirty="0">
                <a:solidFill>
                  <a:srgbClr val="3B3B3B"/>
                </a:solidFill>
                <a:latin typeface="Cambria"/>
                <a:cs typeface="Cambria"/>
              </a:rPr>
              <a:t>c</a:t>
            </a:r>
            <a:r>
              <a:rPr sz="1995" spc="131" dirty="0">
                <a:solidFill>
                  <a:srgbClr val="3B3B3B"/>
                </a:solidFill>
                <a:latin typeface="Cambria"/>
                <a:cs typeface="Cambria"/>
              </a:rPr>
              <a:t>e  </a:t>
            </a:r>
            <a:r>
              <a:rPr sz="1995" spc="222" dirty="0">
                <a:solidFill>
                  <a:srgbClr val="3B3B3B"/>
                </a:solidFill>
                <a:latin typeface="Cambria"/>
                <a:cs typeface="Cambria"/>
              </a:rPr>
              <a:t>Code</a:t>
            </a:r>
            <a:endParaRPr sz="1995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55315" y="5185247"/>
            <a:ext cx="1658358" cy="94829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55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1950">
              <a:latin typeface="Times New Roman"/>
              <a:cs typeface="Times New Roman"/>
            </a:endParaRPr>
          </a:p>
          <a:p>
            <a:pPr marL="497507" marR="242419" indent="-248753">
              <a:lnSpc>
                <a:spcPts val="2466"/>
              </a:lnSpc>
            </a:pPr>
            <a:r>
              <a:rPr sz="2176" b="1" spc="-5" dirty="0">
                <a:solidFill>
                  <a:srgbClr val="00FF00"/>
                </a:solidFill>
                <a:latin typeface="Courier New"/>
                <a:cs typeface="Courier New"/>
              </a:rPr>
              <a:t>Machine  Code</a:t>
            </a:r>
            <a:endParaRPr sz="217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Elements of Syntax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9037"/>
            <a:ext cx="9067800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>
                <a:ea typeface="+mn-ea"/>
              </a:rPr>
              <a:t>An alphabet of symbols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>
                <a:ea typeface="+mn-ea"/>
              </a:rPr>
              <a:t>Symbols are </a:t>
            </a:r>
            <a:r>
              <a:rPr lang="en-US" sz="2800" b="0" dirty="0">
                <a:solidFill>
                  <a:srgbClr val="FF0000"/>
                </a:solidFill>
                <a:ea typeface="+mn-ea"/>
              </a:rPr>
              <a:t>terminal</a:t>
            </a:r>
            <a:r>
              <a:rPr lang="en-US" sz="2800" b="0" dirty="0">
                <a:ea typeface="+mn-ea"/>
              </a:rPr>
              <a:t> and </a:t>
            </a:r>
            <a:r>
              <a:rPr lang="en-US" sz="2800" b="0" dirty="0">
                <a:solidFill>
                  <a:srgbClr val="FF0000"/>
                </a:solidFill>
                <a:ea typeface="+mn-ea"/>
              </a:rPr>
              <a:t>non-terminal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0" dirty="0">
                <a:solidFill>
                  <a:srgbClr val="FF0000"/>
                </a:solidFill>
              </a:rPr>
              <a:t>Terminals</a:t>
            </a:r>
            <a:r>
              <a:rPr lang="en-US" sz="2400" b="0" dirty="0"/>
              <a:t> cannot be broken down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0" dirty="0">
                <a:solidFill>
                  <a:srgbClr val="FF0000"/>
                </a:solidFill>
              </a:rPr>
              <a:t>Non-terminals</a:t>
            </a:r>
            <a:r>
              <a:rPr lang="en-US" sz="2400" b="0" dirty="0"/>
              <a:t> can be broken down further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>
                <a:ea typeface="+mn-ea"/>
              </a:rPr>
              <a:t>Grammar rules that express how symbols are combined to make legal sentences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>
                <a:ea typeface="+mn-ea"/>
              </a:rPr>
              <a:t>Rules are of the general form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b="0" dirty="0"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0" dirty="0">
                <a:latin typeface="Courier New" charset="0"/>
                <a:ea typeface="+mn-ea"/>
              </a:rPr>
              <a:t>non-terminal -&gt; list of zero or more terminals or non-terminals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800" b="0" dirty="0">
              <a:latin typeface="Courier New" charset="0"/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>
                <a:ea typeface="+mn-ea"/>
              </a:rPr>
              <a:t>One uses rules to recognize (parse) or generate legal sentences</a:t>
            </a:r>
          </a:p>
        </p:txBody>
      </p:sp>
      <p:sp>
        <p:nvSpPr>
          <p:cNvPr id="542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6BF2BF4-CE83-6941-BECC-46F2902C7D43}" type="slidenum">
              <a:rPr lang="tr-TR" sz="1400">
                <a:cs typeface="Arial" charset="0"/>
              </a:rPr>
              <a:pPr/>
              <a:t>30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on Terminals and </a:t>
            </a:r>
            <a:r>
              <a:rPr lang="en-US" dirty="0" err="1"/>
              <a:t>NonTerminals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31</a:t>
            </a:fld>
            <a:endParaRPr lang="tr-TR"/>
          </a:p>
        </p:txBody>
      </p:sp>
      <p:pic>
        <p:nvPicPr>
          <p:cNvPr id="5" name="Picture 4" descr="EBNF.0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67" y="1295400"/>
            <a:ext cx="6369833" cy="4843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" y="6519446"/>
            <a:ext cx="335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</a:t>
            </a:r>
            <a:r>
              <a:rPr lang="en-US" sz="1600" dirty="0" err="1"/>
              <a:t>tomassetti.me</a:t>
            </a:r>
            <a:r>
              <a:rPr lang="en-US" sz="1600" dirty="0"/>
              <a:t>/</a:t>
            </a:r>
            <a:r>
              <a:rPr lang="en-US" sz="1600" dirty="0" err="1"/>
              <a:t>ebnf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12434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Backus-Naur Form (BNF)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819650"/>
          </a:xfrm>
        </p:spPr>
        <p:txBody>
          <a:bodyPr/>
          <a:lstStyle/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A notation to describe the syntax of programming languages.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Named after </a:t>
            </a:r>
          </a:p>
          <a:p>
            <a:pPr lvl="1" eaLnBrk="1" hangingPunct="1"/>
            <a:r>
              <a:rPr lang="en-US" sz="2000" b="0">
                <a:latin typeface="Arial" charset="0"/>
                <a:cs typeface="Arial" charset="0"/>
              </a:rPr>
              <a:t>John Backus – Algol 58</a:t>
            </a:r>
          </a:p>
          <a:p>
            <a:pPr lvl="1" eaLnBrk="1" hangingPunct="1"/>
            <a:r>
              <a:rPr lang="en-US" sz="2000" b="0">
                <a:latin typeface="Arial" charset="0"/>
                <a:cs typeface="Arial" charset="0"/>
              </a:rPr>
              <a:t>Peter Naur  –</a:t>
            </a:r>
            <a:r>
              <a:rPr lang="tr-TR" sz="2000" b="0">
                <a:latin typeface="Arial" charset="0"/>
                <a:cs typeface="Arial" charset="0"/>
              </a:rPr>
              <a:t> </a:t>
            </a:r>
            <a:r>
              <a:rPr lang="en-US" sz="2000" b="0">
                <a:latin typeface="Arial" charset="0"/>
                <a:cs typeface="Arial" charset="0"/>
              </a:rPr>
              <a:t>Algol 60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A </a:t>
            </a:r>
            <a:r>
              <a:rPr lang="en-US" sz="2800" i="1">
                <a:solidFill>
                  <a:srgbClr val="FF0000"/>
                </a:solidFill>
                <a:latin typeface="Arial" charset="0"/>
                <a:ea typeface="MS PGothic" charset="0"/>
              </a:rPr>
              <a:t>metalanguage</a:t>
            </a:r>
            <a:r>
              <a:rPr lang="en-US" sz="2800" b="0">
                <a:latin typeface="Arial" charset="0"/>
                <a:ea typeface="MS PGothic" charset="0"/>
              </a:rPr>
              <a:t> is a language used to  describe  another language.</a:t>
            </a:r>
          </a:p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BNF is a metalanguage used to describe PL</a:t>
            </a:r>
            <a:r>
              <a:rPr lang="en-US" altLang="ja-JP" sz="2800">
                <a:latin typeface="Arial" charset="0"/>
                <a:ea typeface="MS PGothic" charset="0"/>
              </a:rPr>
              <a:t>s.</a:t>
            </a:r>
            <a:endParaRPr lang="en-US" sz="2800">
              <a:latin typeface="Arial" charset="0"/>
              <a:ea typeface="MS PGothic" charset="0"/>
            </a:endParaRPr>
          </a:p>
        </p:txBody>
      </p:sp>
      <p:sp>
        <p:nvSpPr>
          <p:cNvPr id="6144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8225004-6E58-DB42-89B9-8671FF8A52AD}" type="slidenum">
              <a:rPr lang="tr-TR" sz="1400">
                <a:cs typeface="Arial" charset="0"/>
              </a:rPr>
              <a:pPr/>
              <a:t>32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BNF Fundamentals 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72000"/>
          </a:xfrm>
        </p:spPr>
        <p:txBody>
          <a:bodyPr/>
          <a:lstStyle/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BNF uses abstractions for syntactic structures. </a:t>
            </a:r>
          </a:p>
          <a:p>
            <a:pPr eaLnBrk="1" hangingPunct="1">
              <a:buFontTx/>
              <a:buNone/>
            </a:pPr>
            <a:r>
              <a:rPr lang="en-US" b="0">
                <a:latin typeface="Arial" charset="0"/>
                <a:ea typeface="MS PGothic" charset="0"/>
              </a:rPr>
              <a:t>	&lt;LHS&gt; → &lt;RHS&gt;</a:t>
            </a: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LHS: abstraction being defined</a:t>
            </a: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RHS: definition</a:t>
            </a:r>
          </a:p>
          <a:p>
            <a:pPr eaLnBrk="1" hangingPunct="1"/>
            <a:r>
              <a:rPr lang="ja-JP" altLang="en-US" b="0">
                <a:latin typeface="Arial" charset="0"/>
                <a:ea typeface="MS PGothic" charset="0"/>
              </a:rPr>
              <a:t>“</a:t>
            </a:r>
            <a:r>
              <a:rPr lang="en-US" altLang="ja-JP" b="0">
                <a:latin typeface="Arial" charset="0"/>
                <a:ea typeface="MS PGothic" charset="0"/>
              </a:rPr>
              <a:t>→</a:t>
            </a:r>
            <a:r>
              <a:rPr lang="ja-JP" altLang="en-US" b="0">
                <a:latin typeface="Arial" charset="0"/>
                <a:ea typeface="MS PGothic" charset="0"/>
              </a:rPr>
              <a:t>”</a:t>
            </a:r>
            <a:r>
              <a:rPr lang="en-US" altLang="ja-JP" b="0">
                <a:latin typeface="Arial" charset="0"/>
                <a:ea typeface="MS PGothic" charset="0"/>
              </a:rPr>
              <a:t> means </a:t>
            </a:r>
            <a:r>
              <a:rPr lang="ja-JP" altLang="en-US" b="0">
                <a:latin typeface="Arial" charset="0"/>
                <a:ea typeface="MS PGothic" charset="0"/>
              </a:rPr>
              <a:t>“</a:t>
            </a:r>
            <a:r>
              <a:rPr lang="en-US" altLang="ja-JP" b="0">
                <a:latin typeface="Arial" charset="0"/>
                <a:ea typeface="MS PGothic" charset="0"/>
              </a:rPr>
              <a:t>can have the form</a:t>
            </a:r>
            <a:r>
              <a:rPr lang="ja-JP" altLang="en-US" b="0">
                <a:latin typeface="Arial" charset="0"/>
                <a:ea typeface="MS PGothic" charset="0"/>
              </a:rPr>
              <a:t>”</a:t>
            </a:r>
            <a:endParaRPr lang="en-US" altLang="ja-JP" b="0">
              <a:latin typeface="Arial" charset="0"/>
              <a:ea typeface="MS PGothic" charset="0"/>
            </a:endParaRP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Sometimes ::= is used for →</a:t>
            </a:r>
          </a:p>
          <a:p>
            <a:pPr eaLnBrk="1" hangingPunct="1">
              <a:buFontTx/>
              <a:buNone/>
            </a:pPr>
            <a:endParaRPr lang="en-US" b="0">
              <a:latin typeface="Arial" charset="0"/>
              <a:ea typeface="MS PGothic" charset="0"/>
            </a:endParaRPr>
          </a:p>
        </p:txBody>
      </p:sp>
      <p:sp>
        <p:nvSpPr>
          <p:cNvPr id="6246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C483C76-CDA9-3B43-A9BA-D524906229B8}" type="slidenum">
              <a:rPr lang="tr-TR" sz="1400">
                <a:cs typeface="Arial" charset="0"/>
              </a:rPr>
              <a:pPr/>
              <a:t>33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BNF Fundamentals 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6034088"/>
          </a:xfrm>
        </p:spPr>
        <p:txBody>
          <a:bodyPr/>
          <a:lstStyle/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Example, Java </a:t>
            </a:r>
            <a:r>
              <a:rPr lang="en-US" sz="2800" i="1">
                <a:latin typeface="Arial" charset="0"/>
                <a:ea typeface="MS PGothic" charset="0"/>
              </a:rPr>
              <a:t>assignment</a:t>
            </a:r>
            <a:r>
              <a:rPr lang="en-US" sz="2800" b="0">
                <a:latin typeface="Courier New" charset="0"/>
                <a:ea typeface="MS PGothic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</a:rPr>
              <a:t>statement can   be represented by the abstraction 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MS PGothic" charset="0"/>
              </a:rPr>
              <a:t>&lt;assign&gt;</a:t>
            </a:r>
          </a:p>
          <a:p>
            <a:pPr eaLnBrk="1" hangingPunct="1"/>
            <a:r>
              <a:rPr lang="en-US" sz="2800">
                <a:solidFill>
                  <a:srgbClr val="0000FF"/>
                </a:solidFill>
                <a:latin typeface="Arial" charset="0"/>
                <a:ea typeface="MS PGothic" charset="0"/>
              </a:rPr>
              <a:t>&lt;assign&gt; → &lt;var&gt; = &lt;expression&gt;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This is a </a:t>
            </a:r>
            <a:r>
              <a:rPr lang="en-US" sz="2800" i="1">
                <a:solidFill>
                  <a:srgbClr val="FF0000"/>
                </a:solidFill>
                <a:latin typeface="Arial" charset="0"/>
                <a:ea typeface="MS PGothic" charset="0"/>
              </a:rPr>
              <a:t>rule</a:t>
            </a:r>
            <a:r>
              <a:rPr lang="en-US" sz="2800" b="0">
                <a:latin typeface="Arial" charset="0"/>
                <a:ea typeface="MS PGothic" charset="0"/>
              </a:rPr>
              <a:t> or </a:t>
            </a:r>
            <a:r>
              <a:rPr lang="en-US" sz="2800" i="1">
                <a:solidFill>
                  <a:srgbClr val="FF0000"/>
                </a:solidFill>
                <a:latin typeface="Arial" charset="0"/>
                <a:ea typeface="MS PGothic" charset="0"/>
              </a:rPr>
              <a:t>production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Here, 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MS PGothic" charset="0"/>
              </a:rPr>
              <a:t>&lt;var&gt;</a:t>
            </a:r>
            <a:r>
              <a:rPr lang="en-US" sz="2800" b="0">
                <a:latin typeface="Arial" charset="0"/>
                <a:ea typeface="MS PGothic" charset="0"/>
              </a:rPr>
              <a:t> and 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MS PGothic" charset="0"/>
              </a:rPr>
              <a:t>&lt;expression&gt;</a:t>
            </a:r>
            <a:r>
              <a:rPr lang="en-US" sz="2800" b="0">
                <a:latin typeface="Arial" charset="0"/>
                <a:ea typeface="MS PGothic" charset="0"/>
              </a:rPr>
              <a:t> must also be defined.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example instances of this abstraction can be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	</a:t>
            </a:r>
            <a:r>
              <a:rPr lang="en-US" sz="2800">
                <a:latin typeface="Courier New" charset="0"/>
                <a:ea typeface="MS PGothic" charset="0"/>
              </a:rPr>
              <a:t>total = sub1 + sub2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ourier New" charset="0"/>
                <a:ea typeface="MS PGothic" charset="0"/>
              </a:rPr>
              <a:t>	myVar = 4</a:t>
            </a:r>
          </a:p>
        </p:txBody>
      </p:sp>
      <p:sp>
        <p:nvSpPr>
          <p:cNvPr id="634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DA6403E-4E50-2847-A3E2-F9A4F8A4181E}" type="slidenum">
              <a:rPr lang="tr-TR" sz="1400">
                <a:cs typeface="Arial" charset="0"/>
              </a:rPr>
              <a:pPr/>
              <a:t>34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BNF Fundamentals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5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0">
                <a:latin typeface="Arial" charset="0"/>
                <a:ea typeface="MS PGothic" charset="0"/>
              </a:rPr>
              <a:t>These   abstractions are called </a:t>
            </a:r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Variables</a:t>
            </a:r>
            <a:r>
              <a:rPr lang="en-US" b="0">
                <a:latin typeface="Arial" charset="0"/>
                <a:ea typeface="MS PGothic" charset="0"/>
              </a:rPr>
              <a:t> or </a:t>
            </a:r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Nonterminals</a:t>
            </a:r>
            <a:r>
              <a:rPr lang="en-US" b="0">
                <a:latin typeface="Arial" charset="0"/>
                <a:ea typeface="MS PGothic" charset="0"/>
              </a:rPr>
              <a:t> of a Grammar.</a:t>
            </a:r>
          </a:p>
          <a:p>
            <a:pPr eaLnBrk="1" hangingPunct="1">
              <a:lnSpc>
                <a:spcPct val="90000"/>
              </a:lnSpc>
            </a:pPr>
            <a:r>
              <a:rPr lang="en-US" b="0">
                <a:latin typeface="Arial" charset="0"/>
                <a:ea typeface="MS PGothic" charset="0"/>
              </a:rPr>
              <a:t>Lexemes  and  tokens  are  the  </a:t>
            </a:r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Terminals</a:t>
            </a:r>
            <a:r>
              <a:rPr lang="en-US" b="0">
                <a:latin typeface="Arial" charset="0"/>
                <a:ea typeface="MS PGothic" charset="0"/>
              </a:rPr>
              <a:t>  of  a grammar.</a:t>
            </a:r>
          </a:p>
          <a:p>
            <a:pPr eaLnBrk="1" hangingPunct="1">
              <a:lnSpc>
                <a:spcPct val="90000"/>
              </a:lnSpc>
            </a:pPr>
            <a:r>
              <a:rPr lang="en-US" b="0">
                <a:latin typeface="Arial" charset="0"/>
                <a:ea typeface="MS PGothic" charset="0"/>
              </a:rPr>
              <a:t>Nonterminals are often enclosed in angle brackets</a:t>
            </a:r>
          </a:p>
          <a:p>
            <a:pPr eaLnBrk="1" hangingPunct="1">
              <a:lnSpc>
                <a:spcPct val="90000"/>
              </a:lnSpc>
            </a:pPr>
            <a:endParaRPr lang="en-US" sz="1000" b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0">
                <a:latin typeface="Arial" charset="0"/>
                <a:ea typeface="MS PGothic" charset="0"/>
              </a:rPr>
              <a:t>Examples of BNF rules: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  <a:cs typeface="Arial" charset="0"/>
              </a:rPr>
              <a:t>&lt;ident_list&gt; → identifier | identifier, &lt;ident_list&gt;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  <a:cs typeface="Arial" charset="0"/>
              </a:rPr>
              <a:t>&lt;if_stmt&gt; → </a:t>
            </a:r>
            <a:r>
              <a:rPr lang="en-US" sz="2000" b="0">
                <a:latin typeface="Courier New" charset="0"/>
                <a:cs typeface="Arial" charset="0"/>
              </a:rPr>
              <a:t>if</a:t>
            </a:r>
            <a:r>
              <a:rPr lang="en-US" sz="2000">
                <a:latin typeface="Courier New" charset="0"/>
                <a:cs typeface="Arial" charset="0"/>
              </a:rPr>
              <a:t> &lt;logic_expr&gt; </a:t>
            </a:r>
            <a:r>
              <a:rPr lang="en-US" sz="2000" b="0">
                <a:latin typeface="Courier New" charset="0"/>
                <a:cs typeface="Arial" charset="0"/>
              </a:rPr>
              <a:t>then</a:t>
            </a:r>
            <a:r>
              <a:rPr lang="en-US" sz="2000">
                <a:latin typeface="Courier New" charset="0"/>
                <a:cs typeface="Arial" charset="0"/>
              </a:rPr>
              <a:t> &lt;stmt&gt;</a:t>
            </a:r>
          </a:p>
        </p:txBody>
      </p:sp>
      <p:sp>
        <p:nvSpPr>
          <p:cNvPr id="6451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20A1145-09B7-EE46-BEBF-1573EE6F33D2}" type="slidenum">
              <a:rPr lang="tr-TR" sz="1400">
                <a:cs typeface="Arial" charset="0"/>
              </a:rPr>
              <a:pPr/>
              <a:t>35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BNF Fundamentals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0">
                <a:latin typeface="Arial" charset="0"/>
                <a:ea typeface="MS PGothic" charset="0"/>
              </a:rPr>
              <a:t>A formal definition of </a:t>
            </a:r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rule</a:t>
            </a:r>
            <a:r>
              <a:rPr lang="en-US" b="0">
                <a:latin typeface="Arial" charset="0"/>
                <a:ea typeface="MS PGothic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0">
                <a:latin typeface="Arial" charset="0"/>
                <a:ea typeface="MS PGothic" charset="0"/>
              </a:rPr>
              <a:t>	A </a:t>
            </a:r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rule</a:t>
            </a:r>
            <a:r>
              <a:rPr lang="en-US" b="0">
                <a:solidFill>
                  <a:srgbClr val="FF0000"/>
                </a:solidFill>
                <a:latin typeface="Arial" charset="0"/>
                <a:ea typeface="MS PGothic" charset="0"/>
              </a:rPr>
              <a:t> </a:t>
            </a:r>
            <a:r>
              <a:rPr lang="en-US" b="0">
                <a:latin typeface="Arial" charset="0"/>
                <a:ea typeface="MS PGothic" charset="0"/>
              </a:rPr>
              <a:t>has a left-hand side (LHS), which is a nonterminal, and a right-hand side (RHS), which is a string of terminals and/or nonterminals</a:t>
            </a:r>
          </a:p>
          <a:p>
            <a:pPr eaLnBrk="1" hangingPunct="1">
              <a:spcBef>
                <a:spcPct val="40000"/>
              </a:spcBef>
              <a:spcAft>
                <a:spcPct val="20000"/>
              </a:spcAft>
              <a:buFontTx/>
              <a:buNone/>
            </a:pPr>
            <a:r>
              <a:rPr lang="en-US" b="0">
                <a:latin typeface="Arial" charset="0"/>
                <a:ea typeface="MS PGothic" charset="0"/>
              </a:rPr>
              <a:t>			&lt;LHS&gt; → &lt;RHS&gt;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Grammar</a:t>
            </a:r>
            <a:r>
              <a:rPr lang="en-US" b="0">
                <a:solidFill>
                  <a:srgbClr val="FF0000"/>
                </a:solidFill>
                <a:latin typeface="Arial" charset="0"/>
                <a:ea typeface="MS PGothic" charset="0"/>
              </a:rPr>
              <a:t>:</a:t>
            </a:r>
            <a:r>
              <a:rPr lang="en-US" b="0">
                <a:latin typeface="Arial" charset="0"/>
                <a:ea typeface="MS PGothic" charset="0"/>
              </a:rPr>
              <a:t> a finite non-empty set of rules</a:t>
            </a:r>
          </a:p>
          <a:p>
            <a:pPr eaLnBrk="1" hangingPunct="1">
              <a:buFontTx/>
              <a:buNone/>
            </a:pPr>
            <a:endParaRPr lang="en-US" b="0">
              <a:latin typeface="Arial" charset="0"/>
              <a:ea typeface="MS PGothic" charset="0"/>
            </a:endParaRPr>
          </a:p>
          <a:p>
            <a:pPr eaLnBrk="1" hangingPunct="1"/>
            <a:endParaRPr lang="en-US" b="0">
              <a:latin typeface="Arial" charset="0"/>
              <a:ea typeface="MS PGothic" charset="0"/>
            </a:endParaRPr>
          </a:p>
        </p:txBody>
      </p:sp>
      <p:sp>
        <p:nvSpPr>
          <p:cNvPr id="655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8FE24EF-DFBC-6540-89A4-88F1A23912D0}" type="slidenum">
              <a:rPr lang="tr-TR" sz="1400">
                <a:cs typeface="Arial" charset="0"/>
              </a:rPr>
              <a:pPr/>
              <a:t>36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Let’s see some typical terminals:</a:t>
            </a:r>
          </a:p>
          <a:p>
            <a:pPr lvl="1"/>
            <a:r>
              <a:rPr lang="en-US" b="0" i="1" dirty="0"/>
              <a:t>identifiers:</a:t>
            </a:r>
            <a:r>
              <a:rPr lang="en-US" b="0" dirty="0"/>
              <a:t> these are the names used for variables, classes, functions, methods and so on. </a:t>
            </a:r>
          </a:p>
          <a:p>
            <a:pPr lvl="1"/>
            <a:r>
              <a:rPr lang="en-US" b="0" i="1" dirty="0"/>
              <a:t>keywords:</a:t>
            </a:r>
            <a:r>
              <a:rPr lang="en-US" b="0" dirty="0"/>
              <a:t> almost every language uses keywords. They are exact strings that are used to indicate the start of a definition (think about class in Java or </a:t>
            </a:r>
            <a:r>
              <a:rPr lang="en-US" b="0" dirty="0" err="1"/>
              <a:t>def</a:t>
            </a:r>
            <a:r>
              <a:rPr lang="en-US" b="0" dirty="0"/>
              <a:t> in Python), a modifier (public, private, static, final, etc.) or control flow structures (while, for, until, etc.)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066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0" i="1" dirty="0"/>
              <a:t>literals:</a:t>
            </a:r>
            <a:r>
              <a:rPr lang="en-US" b="0" dirty="0"/>
              <a:t> these permit to define values in our languages. We can have string literals, numeric literal, char literals, </a:t>
            </a:r>
            <a:r>
              <a:rPr lang="en-US" b="0" dirty="0" err="1"/>
              <a:t>boolean</a:t>
            </a:r>
            <a:r>
              <a:rPr lang="en-US" b="0" dirty="0"/>
              <a:t> literals (but we could consider them keywords as well), array literals, map literals, and more, depending on the language</a:t>
            </a:r>
          </a:p>
          <a:p>
            <a:pPr lvl="1"/>
            <a:r>
              <a:rPr lang="en-US" b="0" i="1" dirty="0"/>
              <a:t>separators and delimiters:</a:t>
            </a:r>
            <a:r>
              <a:rPr lang="en-US" b="0" dirty="0"/>
              <a:t> like colons, semicolons, commas, parenthesis, brackets, braces</a:t>
            </a:r>
          </a:p>
          <a:p>
            <a:pPr lvl="1"/>
            <a:r>
              <a:rPr lang="en-US" b="0" i="1" dirty="0"/>
              <a:t>whitespaces:</a:t>
            </a:r>
            <a:r>
              <a:rPr lang="en-US" b="0" dirty="0"/>
              <a:t> spaces, tabs, newlines.</a:t>
            </a:r>
          </a:p>
          <a:p>
            <a:pPr lvl="1"/>
            <a:r>
              <a:rPr lang="en-US" b="0" i="1" dirty="0"/>
              <a:t>comments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987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8"/>
            <a:ext cx="8763000" cy="639762"/>
          </a:xfrm>
        </p:spPr>
        <p:txBody>
          <a:bodyPr/>
          <a:lstStyle/>
          <a:p>
            <a:r>
              <a:rPr lang="en-US" dirty="0"/>
              <a:t>Terminals and Non-terminals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39</a:t>
            </a:fld>
            <a:endParaRPr lang="tr-TR"/>
          </a:p>
        </p:txBody>
      </p:sp>
      <p:pic>
        <p:nvPicPr>
          <p:cNvPr id="5" name="Picture 4" descr="Screen Shot 2018-10-23 at 10.46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2000"/>
            <a:ext cx="7162800" cy="5935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" y="6519446"/>
            <a:ext cx="335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</a:t>
            </a:r>
            <a:r>
              <a:rPr lang="en-US" sz="1600" dirty="0" err="1"/>
              <a:t>tomassetti.me</a:t>
            </a:r>
            <a:r>
              <a:rPr lang="en-US" sz="1600" dirty="0"/>
              <a:t>/</a:t>
            </a:r>
            <a:r>
              <a:rPr lang="en-US" sz="1600" dirty="0" err="1"/>
              <a:t>ebnf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7472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468" y="152400"/>
            <a:ext cx="7318654" cy="627182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63" dirty="0"/>
              <a:t>What </a:t>
            </a:r>
            <a:r>
              <a:rPr spc="245" dirty="0"/>
              <a:t>is </a:t>
            </a:r>
            <a:r>
              <a:rPr spc="385" dirty="0"/>
              <a:t>Syntax</a:t>
            </a:r>
            <a:r>
              <a:rPr spc="494" dirty="0"/>
              <a:t> </a:t>
            </a:r>
            <a:r>
              <a:rPr spc="313" dirty="0"/>
              <a:t>Analysis?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6276" y="1136023"/>
            <a:ext cx="9082003" cy="4585954"/>
          </a:xfrm>
          <a:prstGeom prst="rect">
            <a:avLst/>
          </a:prstGeom>
        </p:spPr>
        <p:txBody>
          <a:bodyPr vert="horz" wrap="square" lIns="0" tIns="3627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77161" marR="83494">
              <a:lnSpc>
                <a:spcPts val="3381"/>
              </a:lnSpc>
              <a:spcBef>
                <a:spcPts val="286"/>
              </a:spcBef>
            </a:pPr>
            <a:r>
              <a:rPr b="0" spc="218" dirty="0"/>
              <a:t>After </a:t>
            </a:r>
            <a:r>
              <a:rPr b="0" spc="222" dirty="0"/>
              <a:t>lexical </a:t>
            </a:r>
            <a:r>
              <a:rPr b="0" spc="218" dirty="0"/>
              <a:t>analysis </a:t>
            </a:r>
            <a:r>
              <a:rPr b="0" spc="230" dirty="0"/>
              <a:t>(scanning), </a:t>
            </a:r>
            <a:r>
              <a:rPr b="0" spc="268" dirty="0"/>
              <a:t>we </a:t>
            </a:r>
            <a:r>
              <a:rPr b="0" spc="263" dirty="0"/>
              <a:t>have  </a:t>
            </a:r>
            <a:r>
              <a:rPr b="0" spc="313" dirty="0"/>
              <a:t>a </a:t>
            </a:r>
            <a:r>
              <a:rPr b="0" spc="227" dirty="0"/>
              <a:t>series </a:t>
            </a:r>
            <a:r>
              <a:rPr b="0" spc="199" dirty="0"/>
              <a:t>of</a:t>
            </a:r>
            <a:r>
              <a:rPr b="0" spc="299" dirty="0"/>
              <a:t> </a:t>
            </a:r>
            <a:r>
              <a:rPr b="0" spc="245" dirty="0"/>
              <a:t>tokens.</a:t>
            </a:r>
          </a:p>
          <a:p>
            <a:pPr marL="377161" marR="959313">
              <a:lnSpc>
                <a:spcPct val="97300"/>
              </a:lnSpc>
              <a:spcBef>
                <a:spcPts val="1211"/>
              </a:spcBef>
            </a:pPr>
            <a:r>
              <a:rPr b="0" spc="222" dirty="0"/>
              <a:t>In </a:t>
            </a:r>
            <a:r>
              <a:rPr b="0" spc="240" dirty="0">
                <a:solidFill>
                  <a:srgbClr val="0000FF"/>
                </a:solidFill>
                <a:latin typeface="Malgun Gothic"/>
                <a:cs typeface="Malgun Gothic"/>
              </a:rPr>
              <a:t>syntax </a:t>
            </a:r>
            <a:r>
              <a:rPr b="0" spc="281" dirty="0">
                <a:solidFill>
                  <a:srgbClr val="0000FF"/>
                </a:solidFill>
                <a:latin typeface="Malgun Gothic"/>
                <a:cs typeface="Malgun Gothic"/>
              </a:rPr>
              <a:t>analysis </a:t>
            </a:r>
            <a:r>
              <a:rPr b="0" spc="136" dirty="0"/>
              <a:t>(or </a:t>
            </a:r>
            <a:r>
              <a:rPr b="0" spc="263" dirty="0">
                <a:solidFill>
                  <a:srgbClr val="0000FF"/>
                </a:solidFill>
                <a:latin typeface="Malgun Gothic"/>
                <a:cs typeface="Malgun Gothic"/>
              </a:rPr>
              <a:t>parsing</a:t>
            </a:r>
            <a:r>
              <a:rPr b="0" spc="263" dirty="0"/>
              <a:t>),</a:t>
            </a:r>
            <a:r>
              <a:rPr b="0" spc="-131" dirty="0"/>
              <a:t> </a:t>
            </a:r>
            <a:r>
              <a:rPr b="0" spc="268" dirty="0"/>
              <a:t>we  </a:t>
            </a:r>
            <a:r>
              <a:rPr b="0" spc="240" dirty="0"/>
              <a:t>want </a:t>
            </a:r>
            <a:r>
              <a:rPr b="0" spc="195" dirty="0"/>
              <a:t>to </a:t>
            </a:r>
            <a:r>
              <a:rPr b="0" spc="213" dirty="0"/>
              <a:t>interpret </a:t>
            </a:r>
            <a:r>
              <a:rPr b="0" spc="245" dirty="0"/>
              <a:t>what </a:t>
            </a:r>
            <a:r>
              <a:rPr b="0" spc="236" dirty="0"/>
              <a:t>those </a:t>
            </a:r>
            <a:r>
              <a:rPr b="0" spc="230" dirty="0"/>
              <a:t>tokens  </a:t>
            </a:r>
            <a:r>
              <a:rPr b="0" spc="299" dirty="0"/>
              <a:t>mean.</a:t>
            </a:r>
          </a:p>
          <a:p>
            <a:pPr marL="377161" marR="98465">
              <a:lnSpc>
                <a:spcPts val="3381"/>
              </a:lnSpc>
              <a:spcBef>
                <a:spcPts val="1387"/>
              </a:spcBef>
            </a:pPr>
            <a:r>
              <a:rPr b="0" spc="277" dirty="0"/>
              <a:t>Goal: </a:t>
            </a:r>
            <a:r>
              <a:rPr b="0" spc="268" dirty="0"/>
              <a:t>Recover </a:t>
            </a:r>
            <a:r>
              <a:rPr b="0" spc="249" dirty="0"/>
              <a:t>the </a:t>
            </a:r>
            <a:r>
              <a:rPr b="0" i="1" spc="277" dirty="0">
                <a:latin typeface="Cambria"/>
                <a:cs typeface="Cambria"/>
              </a:rPr>
              <a:t>structure </a:t>
            </a:r>
            <a:r>
              <a:rPr b="0" spc="249" dirty="0"/>
              <a:t>described </a:t>
            </a:r>
            <a:r>
              <a:rPr b="0" spc="218" dirty="0"/>
              <a:t>by  </a:t>
            </a:r>
            <a:r>
              <a:rPr b="0" spc="230" dirty="0"/>
              <a:t>that series </a:t>
            </a:r>
            <a:r>
              <a:rPr b="0" spc="195" dirty="0"/>
              <a:t>of</a:t>
            </a:r>
            <a:r>
              <a:rPr b="0" spc="381" dirty="0"/>
              <a:t> </a:t>
            </a:r>
            <a:r>
              <a:rPr b="0" spc="245" dirty="0"/>
              <a:t>tokens.</a:t>
            </a:r>
          </a:p>
          <a:p>
            <a:pPr marL="377161" marR="4607">
              <a:lnSpc>
                <a:spcPts val="3381"/>
              </a:lnSpc>
              <a:spcBef>
                <a:spcPts val="1288"/>
              </a:spcBef>
            </a:pPr>
            <a:r>
              <a:rPr b="0" spc="277" dirty="0"/>
              <a:t>Goal: </a:t>
            </a:r>
            <a:r>
              <a:rPr b="0" spc="245" dirty="0"/>
              <a:t>Report </a:t>
            </a:r>
            <a:r>
              <a:rPr b="0" i="1" spc="272" dirty="0">
                <a:latin typeface="Cambria"/>
                <a:cs typeface="Cambria"/>
              </a:rPr>
              <a:t>errors </a:t>
            </a:r>
            <a:r>
              <a:rPr b="0" spc="154" dirty="0"/>
              <a:t>if </a:t>
            </a:r>
            <a:r>
              <a:rPr b="0" spc="236" dirty="0"/>
              <a:t>those </a:t>
            </a:r>
            <a:r>
              <a:rPr b="0" spc="230" dirty="0"/>
              <a:t>tokens </a:t>
            </a:r>
            <a:r>
              <a:rPr b="0" spc="222" dirty="0"/>
              <a:t>do </a:t>
            </a:r>
            <a:r>
              <a:rPr b="0" spc="208" dirty="0"/>
              <a:t>not  properly </a:t>
            </a:r>
            <a:r>
              <a:rPr b="0" spc="272" dirty="0"/>
              <a:t>encode </a:t>
            </a:r>
            <a:r>
              <a:rPr b="0" spc="313" dirty="0"/>
              <a:t>a</a:t>
            </a:r>
            <a:r>
              <a:rPr b="0" spc="367" dirty="0"/>
              <a:t> </a:t>
            </a:r>
            <a:r>
              <a:rPr b="0" spc="245" dirty="0"/>
              <a:t>structure.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Non-terminals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Examples of non-terminals are:</a:t>
            </a:r>
          </a:p>
          <a:p>
            <a:pPr lvl="1"/>
            <a:r>
              <a:rPr lang="en-US" b="0" i="1" dirty="0"/>
              <a:t>program/document</a:t>
            </a:r>
            <a:r>
              <a:rPr lang="en-US" b="0" dirty="0"/>
              <a:t>: represent the entire file</a:t>
            </a:r>
          </a:p>
          <a:p>
            <a:pPr lvl="1"/>
            <a:r>
              <a:rPr lang="en-US" b="0" i="1" dirty="0"/>
              <a:t>module/classes: </a:t>
            </a:r>
            <a:r>
              <a:rPr lang="en-US" b="0" dirty="0"/>
              <a:t>group several declarations </a:t>
            </a:r>
            <a:r>
              <a:rPr lang="en-US" b="0" dirty="0" err="1"/>
              <a:t>togethers</a:t>
            </a:r>
            <a:endParaRPr lang="en-US" b="0" dirty="0"/>
          </a:p>
          <a:p>
            <a:pPr lvl="1"/>
            <a:r>
              <a:rPr lang="en-US" b="0" i="1" dirty="0"/>
              <a:t>functions/methods: </a:t>
            </a:r>
            <a:r>
              <a:rPr lang="en-US" b="0" dirty="0"/>
              <a:t>group statements together</a:t>
            </a:r>
          </a:p>
          <a:p>
            <a:pPr lvl="1"/>
            <a:r>
              <a:rPr lang="en-US" b="0" i="1" dirty="0"/>
              <a:t>statements: </a:t>
            </a:r>
            <a:r>
              <a:rPr lang="en-US" b="0" dirty="0"/>
              <a:t>these are the single instructions. Some of them can contain other statements. Example : loops </a:t>
            </a:r>
          </a:p>
          <a:p>
            <a:pPr lvl="1"/>
            <a:r>
              <a:rPr lang="en-US" b="0" i="1" dirty="0"/>
              <a:t>expressions: </a:t>
            </a:r>
            <a:r>
              <a:rPr lang="en-US" b="0" dirty="0"/>
              <a:t>are typically used within statements and can be composed in various ways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806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Examples</a:t>
            </a:r>
            <a:endParaRPr lang="tr-TR">
              <a:ea typeface="+mj-ea"/>
            </a:endParaRP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tr-TR">
              <a:ea typeface="+mn-ea"/>
            </a:endParaRPr>
          </a:p>
        </p:txBody>
      </p:sp>
      <p:sp>
        <p:nvSpPr>
          <p:cNvPr id="665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0F1CB57-BF87-BD47-802B-E5FF2BF46489}" type="slidenum">
              <a:rPr lang="tr-TR" sz="1400">
                <a:cs typeface="Arial" charset="0"/>
              </a:rPr>
              <a:pPr/>
              <a:t>41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An initial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311650"/>
          </a:xfrm>
        </p:spPr>
        <p:txBody>
          <a:bodyPr/>
          <a:lstStyle/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Consider the sentence </a:t>
            </a:r>
            <a:r>
              <a:rPr lang="ja-JP" altLang="en-US" sz="3000">
                <a:solidFill>
                  <a:srgbClr val="0000FF"/>
                </a:solidFill>
                <a:latin typeface="Arial" charset="0"/>
                <a:ea typeface="MS PGothic" charset="0"/>
              </a:rPr>
              <a:t>“</a:t>
            </a:r>
            <a:r>
              <a:rPr lang="en-US" altLang="ja-JP" sz="3000">
                <a:solidFill>
                  <a:srgbClr val="0000FF"/>
                </a:solidFill>
                <a:latin typeface="Bookman Old Style" charset="0"/>
                <a:ea typeface="MS PGothic" charset="0"/>
              </a:rPr>
              <a:t>Mary greets John</a:t>
            </a:r>
            <a:r>
              <a:rPr lang="ja-JP" altLang="en-US" sz="3000">
                <a:solidFill>
                  <a:srgbClr val="0000FF"/>
                </a:solidFill>
                <a:latin typeface="Arial" charset="0"/>
                <a:ea typeface="MS PGothic" charset="0"/>
              </a:rPr>
              <a:t>”</a:t>
            </a:r>
            <a:endParaRPr lang="en-US" altLang="ja-JP" sz="3000">
              <a:solidFill>
                <a:srgbClr val="0000FF"/>
              </a:solidFill>
              <a:latin typeface="Arial" charset="0"/>
              <a:ea typeface="MS PGothic" charset="0"/>
            </a:endParaRPr>
          </a:p>
          <a:p>
            <a:pPr eaLnBrk="1" hangingPunct="1"/>
            <a:endParaRPr lang="en-US" altLang="ja-JP">
              <a:solidFill>
                <a:srgbClr val="0000FF"/>
              </a:solidFill>
              <a:latin typeface="Bookman Old Style" charset="0"/>
              <a:ea typeface="MS PGothic" charset="0"/>
            </a:endParaRP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A simple grammar</a:t>
            </a:r>
          </a:p>
          <a:p>
            <a:pPr lvl="1" eaLnBrk="1" hangingPunct="1">
              <a:buFontTx/>
              <a:buNone/>
            </a:pPr>
            <a:r>
              <a:rPr lang="en-US">
                <a:latin typeface="Bookman Old Style" charset="0"/>
                <a:cs typeface="Arial" charset="0"/>
              </a:rPr>
              <a:t>&lt;sentence&gt; ::= &lt;subject&gt;&lt;predicate&gt;</a:t>
            </a:r>
          </a:p>
          <a:p>
            <a:pPr lvl="1" eaLnBrk="1" hangingPunct="1">
              <a:buFontTx/>
              <a:buNone/>
            </a:pPr>
            <a:r>
              <a:rPr lang="en-US">
                <a:latin typeface="Bookman Old Style" charset="0"/>
                <a:cs typeface="Arial" charset="0"/>
              </a:rPr>
              <a:t>&lt;subject&gt; ::= Mary</a:t>
            </a:r>
          </a:p>
          <a:p>
            <a:pPr lvl="1" eaLnBrk="1" hangingPunct="1">
              <a:buFontTx/>
              <a:buNone/>
            </a:pPr>
            <a:r>
              <a:rPr lang="en-US">
                <a:latin typeface="Bookman Old Style" charset="0"/>
                <a:cs typeface="Arial" charset="0"/>
              </a:rPr>
              <a:t>&lt;predicate&gt; ::= &lt;verb&gt;&lt;object&gt;</a:t>
            </a:r>
          </a:p>
          <a:p>
            <a:pPr lvl="1" eaLnBrk="1" hangingPunct="1">
              <a:buFontTx/>
              <a:buNone/>
            </a:pPr>
            <a:r>
              <a:rPr lang="en-US">
                <a:latin typeface="Bookman Old Style" charset="0"/>
                <a:cs typeface="Arial" charset="0"/>
              </a:rPr>
              <a:t>&lt;verb&gt; ::= greets</a:t>
            </a:r>
          </a:p>
          <a:p>
            <a:pPr lvl="1" eaLnBrk="1" hangingPunct="1">
              <a:buFontTx/>
              <a:buNone/>
            </a:pPr>
            <a:r>
              <a:rPr lang="en-US">
                <a:latin typeface="Bookman Old Style" charset="0"/>
                <a:cs typeface="Arial" charset="0"/>
              </a:rPr>
              <a:t>&lt;object&gt; ::= John</a:t>
            </a:r>
          </a:p>
        </p:txBody>
      </p:sp>
      <p:sp>
        <p:nvSpPr>
          <p:cNvPr id="675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5A94CA3-61CF-B04F-BBFD-ED7BFB51E4A9}" type="slidenum">
              <a:rPr lang="tr-TR" sz="1400">
                <a:cs typeface="Arial" charset="0"/>
              </a:rPr>
              <a:pPr/>
              <a:t>42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Alternations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684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0">
                <a:latin typeface="Arial" charset="0"/>
                <a:ea typeface="MS PGothic" charset="0"/>
              </a:rPr>
              <a:t>Multiple definitions can be separated by | (OR).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	</a:t>
            </a:r>
            <a:r>
              <a:rPr lang="en-US" sz="2500">
                <a:latin typeface="Bookman Old Style" charset="0"/>
                <a:ea typeface="MS PGothic" charset="0"/>
              </a:rPr>
              <a:t>&lt;object&gt; ::= John | Alfred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>
              <a:latin typeface="Bookman Old Style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0">
                <a:latin typeface="Arial" charset="0"/>
                <a:ea typeface="MS PGothic" charset="0"/>
              </a:rPr>
              <a:t>This adds </a:t>
            </a:r>
            <a:r>
              <a:rPr lang="ja-JP" altLang="en-US" sz="2800" b="0">
                <a:latin typeface="Arial" charset="0"/>
                <a:ea typeface="MS PGothic" charset="0"/>
              </a:rPr>
              <a:t>“</a:t>
            </a:r>
            <a:r>
              <a:rPr lang="en-US" altLang="ja-JP" sz="2800" b="0">
                <a:latin typeface="Arial" charset="0"/>
                <a:ea typeface="MS PGothic" charset="0"/>
              </a:rPr>
              <a:t>Mary greets Alfred</a:t>
            </a:r>
            <a:r>
              <a:rPr lang="ja-JP" altLang="en-US" sz="2800" b="0">
                <a:latin typeface="Arial" charset="0"/>
                <a:ea typeface="MS PGothic" charset="0"/>
              </a:rPr>
              <a:t>”</a:t>
            </a:r>
            <a:r>
              <a:rPr lang="en-US" altLang="ja-JP" sz="2800" b="0">
                <a:latin typeface="Arial" charset="0"/>
                <a:ea typeface="MS PGothic" charset="0"/>
              </a:rPr>
              <a:t> to legal sentences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Bookman Old Style" charset="0"/>
                <a:cs typeface="Arial" charset="0"/>
              </a:rPr>
              <a:t>&lt;subject&gt; ::= Mary | John | Alfred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Bookman Old Style" charset="0"/>
                <a:cs typeface="Arial" charset="0"/>
              </a:rPr>
              <a:t>&lt;object&gt; ::= Mary | John | Alfred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000">
              <a:latin typeface="Bookman Old Style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0">
                <a:latin typeface="Arial" charset="0"/>
                <a:ea typeface="MS PGothic" charset="0"/>
              </a:rPr>
              <a:t>Alternation to the previous grammar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Bookman Old Style" charset="0"/>
                <a:cs typeface="Arial" charset="0"/>
              </a:rPr>
              <a:t>&lt;sentence&gt; ::= &lt;subject&gt;&lt;predicate&gt;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Bookman Old Style" charset="0"/>
                <a:cs typeface="Arial" charset="0"/>
              </a:rPr>
              <a:t>&lt;subject&gt; ::= </a:t>
            </a:r>
            <a:r>
              <a:rPr lang="en-US" sz="2200">
                <a:solidFill>
                  <a:srgbClr val="0000FF"/>
                </a:solidFill>
                <a:latin typeface="Bookman Old Style" charset="0"/>
                <a:cs typeface="Arial" charset="0"/>
              </a:rPr>
              <a:t>&lt;noun&gt;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Bookman Old Style" charset="0"/>
                <a:cs typeface="Arial" charset="0"/>
              </a:rPr>
              <a:t>&lt;predicate&gt; ::= &lt;verb&gt;&lt;object&gt;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Bookman Old Style" charset="0"/>
                <a:cs typeface="Arial" charset="0"/>
              </a:rPr>
              <a:t>&lt;verb&gt; ::= greets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Bookman Old Style" charset="0"/>
                <a:cs typeface="Arial" charset="0"/>
              </a:rPr>
              <a:t>&lt;object&gt; ::= </a:t>
            </a:r>
            <a:r>
              <a:rPr lang="en-US" sz="2200">
                <a:solidFill>
                  <a:srgbClr val="0000FF"/>
                </a:solidFill>
                <a:latin typeface="Bookman Old Style" charset="0"/>
                <a:cs typeface="Arial" charset="0"/>
              </a:rPr>
              <a:t>&lt;noun&gt;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rgbClr val="0000FF"/>
                </a:solidFill>
                <a:latin typeface="Bookman Old Style" charset="0"/>
                <a:cs typeface="Arial" charset="0"/>
              </a:rPr>
              <a:t>&lt;noun&gt; ::= Mary | John | Alfred</a:t>
            </a:r>
          </a:p>
        </p:txBody>
      </p:sp>
      <p:sp>
        <p:nvSpPr>
          <p:cNvPr id="6861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9567CC6-F9F7-4247-85B0-9F1A2D7071F7}" type="slidenum">
              <a:rPr lang="tr-TR" sz="1400">
                <a:cs typeface="Arial" charset="0"/>
              </a:rPr>
              <a:pPr/>
              <a:t>43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Infinite Number of Sentences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33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&lt;object&gt; ::= John |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			  John again | 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			  John again and again |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			    ….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Instead use recursive definition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&lt;object&gt; ::= John |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			  John &lt;repeat factor&gt;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&lt;repeat factor&gt; ::= again |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</a:rPr>
              <a:t>				    again and &lt;repeat factor&gt;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MS PGothic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</a:rPr>
              <a:t>A rule is recursive if its LHS appears in its RHS</a:t>
            </a:r>
          </a:p>
        </p:txBody>
      </p:sp>
      <p:sp>
        <p:nvSpPr>
          <p:cNvPr id="696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33D6193-9D34-D844-B113-F85E17D9164C}" type="slidenum">
              <a:rPr lang="tr-TR" sz="1400">
                <a:cs typeface="Arial" charset="0"/>
              </a:rPr>
              <a:pPr/>
              <a:t>44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Identifiers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391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>
                <a:latin typeface="Bookman Old Style" charset="0"/>
                <a:ea typeface="MS PGothic" charset="0"/>
              </a:rPr>
              <a:t>&lt;identifier&gt; → &lt;letter&gt;	| </a:t>
            </a:r>
          </a:p>
          <a:p>
            <a:pPr eaLnBrk="1" hangingPunct="1">
              <a:buFontTx/>
              <a:buNone/>
            </a:pPr>
            <a:r>
              <a:rPr lang="fr-FR">
                <a:latin typeface="Bookman Old Style" charset="0"/>
                <a:ea typeface="MS PGothic" charset="0"/>
              </a:rPr>
              <a:t>				 &lt;identifier&gt;&lt;letter&gt; |</a:t>
            </a:r>
          </a:p>
          <a:p>
            <a:pPr eaLnBrk="1" hangingPunct="1">
              <a:buFontTx/>
              <a:buNone/>
            </a:pPr>
            <a:r>
              <a:rPr lang="fr-FR">
                <a:latin typeface="Bookman Old Style" charset="0"/>
                <a:ea typeface="MS PGothic" charset="0"/>
              </a:rPr>
              <a:t>				 &lt;identifier&gt;&lt;digit&gt;</a:t>
            </a:r>
            <a:endParaRPr lang="en-US">
              <a:latin typeface="Bookman Old Style" charset="0"/>
              <a:ea typeface="MS PGothic" charset="0"/>
            </a:endParaRPr>
          </a:p>
        </p:txBody>
      </p:sp>
      <p:sp>
        <p:nvSpPr>
          <p:cNvPr id="7168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1D1446E-747F-E942-8C03-523F71A71717}" type="slidenum">
              <a:rPr lang="tr-TR" sz="1400">
                <a:cs typeface="Arial" charset="0"/>
              </a:rPr>
              <a:pPr/>
              <a:t>45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PASCAL/Ada If Statement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296400" cy="5248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Bookman Old Style" charset="0"/>
                <a:ea typeface="MS PGothic" charset="0"/>
              </a:rPr>
              <a:t>&lt;</a:t>
            </a:r>
            <a:r>
              <a:rPr lang="en-US" sz="2400" dirty="0" err="1">
                <a:latin typeface="Bookman Old Style" charset="0"/>
                <a:ea typeface="MS PGothic" charset="0"/>
              </a:rPr>
              <a:t>if_stmt</a:t>
            </a:r>
            <a:r>
              <a:rPr lang="en-US" sz="2400" dirty="0">
                <a:latin typeface="Bookman Old Style" charset="0"/>
                <a:ea typeface="MS PGothic" charset="0"/>
              </a:rPr>
              <a:t>&gt; → if &lt;</a:t>
            </a:r>
            <a:r>
              <a:rPr lang="en-US" sz="2400" dirty="0" err="1">
                <a:latin typeface="Bookman Old Style" charset="0"/>
                <a:ea typeface="MS PGothic" charset="0"/>
              </a:rPr>
              <a:t>logic_expr</a:t>
            </a:r>
            <a:r>
              <a:rPr lang="en-US" sz="2400" dirty="0">
                <a:latin typeface="Bookman Old Style" charset="0"/>
                <a:ea typeface="MS PGothic" charset="0"/>
              </a:rPr>
              <a:t>&gt; then &lt;</a:t>
            </a:r>
            <a:r>
              <a:rPr lang="en-US" sz="2400" dirty="0" err="1">
                <a:latin typeface="Bookman Old Style" charset="0"/>
                <a:ea typeface="MS PGothic" charset="0"/>
              </a:rPr>
              <a:t>stmt</a:t>
            </a:r>
            <a:r>
              <a:rPr lang="en-US" sz="2400" dirty="0">
                <a:latin typeface="Bookman Old Style" charset="0"/>
                <a:ea typeface="MS PGothic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Bookman Old Style" charset="0"/>
                <a:ea typeface="MS PGothic" charset="0"/>
              </a:rPr>
              <a:t>&lt;</a:t>
            </a:r>
            <a:r>
              <a:rPr lang="en-US" sz="2400" dirty="0" err="1">
                <a:latin typeface="Bookman Old Style" charset="0"/>
                <a:ea typeface="MS PGothic" charset="0"/>
              </a:rPr>
              <a:t>if_stmt</a:t>
            </a:r>
            <a:r>
              <a:rPr lang="en-US" sz="2400" dirty="0">
                <a:latin typeface="Bookman Old Style" charset="0"/>
                <a:ea typeface="MS PGothic" charset="0"/>
              </a:rPr>
              <a:t>&gt; → if  &lt;</a:t>
            </a:r>
            <a:r>
              <a:rPr lang="en-US" sz="2400" dirty="0" err="1">
                <a:latin typeface="Bookman Old Style" charset="0"/>
                <a:ea typeface="MS PGothic" charset="0"/>
              </a:rPr>
              <a:t>logic_expr</a:t>
            </a:r>
            <a:r>
              <a:rPr lang="en-US" sz="2400" dirty="0">
                <a:latin typeface="Bookman Old Style" charset="0"/>
                <a:ea typeface="MS PGothic" charset="0"/>
              </a:rPr>
              <a:t>&gt;  then  &lt;</a:t>
            </a:r>
            <a:r>
              <a:rPr lang="en-US" sz="2400" dirty="0" err="1">
                <a:latin typeface="Bookman Old Style" charset="0"/>
                <a:ea typeface="MS PGothic" charset="0"/>
              </a:rPr>
              <a:t>stmt</a:t>
            </a:r>
            <a:r>
              <a:rPr lang="en-US" sz="2400" dirty="0">
                <a:latin typeface="Bookman Old Style" charset="0"/>
                <a:ea typeface="MS PGothic" charset="0"/>
              </a:rPr>
              <a:t>&gt; else &lt;</a:t>
            </a:r>
            <a:r>
              <a:rPr lang="en-US" sz="2400" dirty="0" err="1">
                <a:latin typeface="Bookman Old Style" charset="0"/>
                <a:ea typeface="MS PGothic" charset="0"/>
              </a:rPr>
              <a:t>stmt</a:t>
            </a:r>
            <a:r>
              <a:rPr lang="en-US" sz="2400" dirty="0">
                <a:latin typeface="Bookman Old Style" charset="0"/>
                <a:ea typeface="MS PGothic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Bookman Old Style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Bookman Old Style" charset="0"/>
                <a:ea typeface="MS PGothic" charset="0"/>
              </a:rPr>
              <a:t>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Bookman Old Style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Bookman Old Style" charset="0"/>
                <a:ea typeface="MS PGothic" charset="0"/>
              </a:rPr>
              <a:t>&lt;</a:t>
            </a:r>
            <a:r>
              <a:rPr lang="en-US" sz="2400" dirty="0" err="1">
                <a:latin typeface="Bookman Old Style" charset="0"/>
                <a:ea typeface="MS PGothic" charset="0"/>
              </a:rPr>
              <a:t>if_stmt</a:t>
            </a:r>
            <a:r>
              <a:rPr lang="en-US" sz="2400" dirty="0">
                <a:latin typeface="Bookman Old Style" charset="0"/>
                <a:ea typeface="MS PGothic" charset="0"/>
              </a:rPr>
              <a:t>&gt; → if &lt;</a:t>
            </a:r>
            <a:r>
              <a:rPr lang="en-US" sz="2400" dirty="0" err="1">
                <a:latin typeface="Bookman Old Style" charset="0"/>
                <a:ea typeface="MS PGothic" charset="0"/>
              </a:rPr>
              <a:t>logic_expr</a:t>
            </a:r>
            <a:r>
              <a:rPr lang="en-US" sz="2400" dirty="0">
                <a:latin typeface="Bookman Old Style" charset="0"/>
                <a:ea typeface="MS PGothic" charset="0"/>
              </a:rPr>
              <a:t>&gt; then &lt;</a:t>
            </a:r>
            <a:r>
              <a:rPr lang="en-US" sz="2400" dirty="0" err="1">
                <a:latin typeface="Bookman Old Style" charset="0"/>
                <a:ea typeface="MS PGothic" charset="0"/>
              </a:rPr>
              <a:t>stmt</a:t>
            </a:r>
            <a:r>
              <a:rPr lang="en-US" sz="2400" dirty="0">
                <a:latin typeface="Bookman Old Style" charset="0"/>
                <a:ea typeface="MS PGothic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Bookman Old Style" charset="0"/>
                <a:ea typeface="MS PGothic" charset="0"/>
              </a:rPr>
              <a:t>			|  if  &lt;</a:t>
            </a:r>
            <a:r>
              <a:rPr lang="en-US" sz="2400" dirty="0" err="1">
                <a:latin typeface="Bookman Old Style" charset="0"/>
                <a:ea typeface="MS PGothic" charset="0"/>
              </a:rPr>
              <a:t>logic_expr</a:t>
            </a:r>
            <a:r>
              <a:rPr lang="en-US" sz="2400" dirty="0">
                <a:latin typeface="Bookman Old Style" charset="0"/>
                <a:ea typeface="MS PGothic" charset="0"/>
              </a:rPr>
              <a:t>&gt;  then  &lt;</a:t>
            </a:r>
            <a:r>
              <a:rPr lang="en-US" sz="2400" dirty="0" err="1">
                <a:latin typeface="Bookman Old Style" charset="0"/>
                <a:ea typeface="MS PGothic" charset="0"/>
              </a:rPr>
              <a:t>stmt</a:t>
            </a:r>
            <a:r>
              <a:rPr lang="en-US" sz="2400" dirty="0">
                <a:latin typeface="Bookman Old Style" charset="0"/>
                <a:ea typeface="MS PGothic" charset="0"/>
              </a:rPr>
              <a:t>&gt;  else &lt;</a:t>
            </a:r>
            <a:r>
              <a:rPr lang="en-US" sz="2400" dirty="0" err="1">
                <a:latin typeface="Bookman Old Style" charset="0"/>
                <a:ea typeface="MS PGothic" charset="0"/>
              </a:rPr>
              <a:t>stmt</a:t>
            </a:r>
            <a:r>
              <a:rPr lang="en-US" sz="2400" dirty="0">
                <a:latin typeface="Bookman Old Style" charset="0"/>
                <a:ea typeface="MS PGothic" charset="0"/>
              </a:rPr>
              <a:t>&gt;</a:t>
            </a:r>
          </a:p>
        </p:txBody>
      </p:sp>
      <p:sp>
        <p:nvSpPr>
          <p:cNvPr id="727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F534F10-8251-0A49-9380-3EEF26095211}" type="slidenum">
              <a:rPr lang="tr-TR" sz="1400">
                <a:cs typeface="Arial" charset="0"/>
              </a:rPr>
              <a:pPr/>
              <a:t>46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Another example</a:t>
            </a:r>
            <a:endParaRPr lang="tr-TR" dirty="0">
              <a:ea typeface="+mj-ea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tr-TR">
              <a:ea typeface="+mn-ea"/>
            </a:endParaRPr>
          </a:p>
        </p:txBody>
      </p:sp>
      <p:sp>
        <p:nvSpPr>
          <p:cNvPr id="798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BC85605-0694-844D-AD5C-EF24E5186CB2}" type="slidenum">
              <a:rPr lang="tr-TR" sz="1400">
                <a:cs typeface="Arial" charset="0"/>
              </a:rPr>
              <a:pPr/>
              <a:t>47</a:t>
            </a:fld>
            <a:endParaRPr lang="tr-TR" sz="14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90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075" y="200326"/>
            <a:ext cx="6002909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13" dirty="0"/>
              <a:t>Arithmetic</a:t>
            </a:r>
            <a:r>
              <a:rPr spc="331" dirty="0"/>
              <a:t> </a:t>
            </a:r>
            <a:r>
              <a:rPr spc="336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298" y="1678512"/>
            <a:ext cx="128408" cy="17212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043" spc="195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298" y="2870456"/>
            <a:ext cx="128408" cy="17212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043" spc="195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990" y="1573713"/>
            <a:ext cx="7520191" cy="1578278"/>
          </a:xfrm>
          <a:prstGeom prst="rect">
            <a:avLst/>
          </a:prstGeom>
        </p:spPr>
        <p:txBody>
          <a:bodyPr vert="horz" wrap="square" lIns="0" tIns="20154" rIns="0" bIns="0" rtlCol="0">
            <a:spAutoFit/>
          </a:bodyPr>
          <a:lstStyle/>
          <a:p>
            <a:pPr marL="11516" marR="4607">
              <a:lnSpc>
                <a:spcPct val="98200"/>
              </a:lnSpc>
              <a:spcBef>
                <a:spcPts val="159"/>
              </a:spcBef>
            </a:pPr>
            <a:r>
              <a:rPr sz="2358" spc="245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27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want </a:t>
            </a:r>
            <a:r>
              <a:rPr sz="2358" spc="163" dirty="0">
                <a:solidFill>
                  <a:srgbClr val="3B3B3B"/>
                </a:solidFill>
                <a:latin typeface="Cambria"/>
                <a:cs typeface="Cambria"/>
              </a:rPr>
              <a:t>to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describe </a:t>
            </a:r>
            <a:r>
              <a:rPr sz="2358" spc="168" dirty="0">
                <a:solidFill>
                  <a:srgbClr val="3B3B3B"/>
                </a:solidFill>
                <a:latin typeface="Cambria"/>
                <a:cs typeface="Cambria"/>
              </a:rPr>
              <a:t>all </a:t>
            </a:r>
            <a:r>
              <a:rPr sz="2358" spc="222" dirty="0">
                <a:solidFill>
                  <a:srgbClr val="3B3B3B"/>
                </a:solidFill>
                <a:latin typeface="Cambria"/>
                <a:cs typeface="Cambria"/>
              </a:rPr>
              <a:t>legal </a:t>
            </a:r>
            <a:r>
              <a:rPr sz="2358" spc="199" dirty="0">
                <a:solidFill>
                  <a:srgbClr val="3B3B3B"/>
                </a:solidFill>
                <a:latin typeface="Cambria"/>
                <a:cs typeface="Cambria"/>
              </a:rPr>
              <a:t>arithmetic  expressions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using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addition,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subtraction, 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multiplication, </a:t>
            </a:r>
            <a:r>
              <a:rPr sz="2358" spc="23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29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68" dirty="0">
                <a:solidFill>
                  <a:srgbClr val="3B3B3B"/>
                </a:solidFill>
                <a:latin typeface="Cambria"/>
                <a:cs typeface="Cambria"/>
              </a:rPr>
              <a:t>division.</a:t>
            </a:r>
            <a:endParaRPr sz="2358">
              <a:latin typeface="Cambria"/>
              <a:cs typeface="Cambria"/>
            </a:endParaRPr>
          </a:p>
          <a:p>
            <a:pPr marL="11516">
              <a:spcBef>
                <a:spcPts val="997"/>
              </a:spcBef>
            </a:pPr>
            <a:r>
              <a:rPr sz="2358" spc="281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one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possible</a:t>
            </a:r>
            <a:r>
              <a:rPr sz="2358" spc="30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381" dirty="0">
                <a:solidFill>
                  <a:srgbClr val="3B3B3B"/>
                </a:solidFill>
                <a:latin typeface="Cambria"/>
                <a:cs typeface="Cambria"/>
              </a:rPr>
              <a:t>CFG: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8298" y="3139939"/>
            <a:ext cx="1601352" cy="3018260"/>
          </a:xfrm>
          <a:prstGeom prst="rect">
            <a:avLst/>
          </a:prstGeom>
        </p:spPr>
        <p:txBody>
          <a:bodyPr vert="horz" wrap="square" lIns="0" tIns="126680" rIns="0" bIns="0" rtlCol="0">
            <a:spAutoFit/>
          </a:bodyPr>
          <a:lstStyle/>
          <a:p>
            <a:pPr marL="11516">
              <a:spcBef>
                <a:spcPts val="997"/>
              </a:spcBef>
            </a:pPr>
            <a:r>
              <a:rPr sz="2086" b="1" spc="462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86" b="1" spc="-36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086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endParaRPr sz="2086">
              <a:latin typeface="Courier New"/>
              <a:cs typeface="Courier New"/>
            </a:endParaRPr>
          </a:p>
          <a:p>
            <a:pPr marL="11516" marR="4607">
              <a:lnSpc>
                <a:spcPct val="131200"/>
              </a:lnSpc>
              <a:spcBef>
                <a:spcPts val="122"/>
              </a:spcBef>
            </a:pPr>
            <a:r>
              <a:rPr sz="2086" b="1" spc="462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86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086" spc="1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086" b="1" spc="462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86" b="1" spc="-8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86" b="1" spc="16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86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86" b="1" spc="462" dirty="0">
                <a:solidFill>
                  <a:srgbClr val="FF0000"/>
                </a:solidFill>
                <a:latin typeface="Malgun Gothic"/>
                <a:cs typeface="Malgun Gothic"/>
              </a:rPr>
              <a:t>E  E</a:t>
            </a:r>
            <a:r>
              <a:rPr sz="2086" b="1" spc="-367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086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86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86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86">
              <a:latin typeface="Courier New"/>
              <a:cs typeface="Courier New"/>
            </a:endParaRPr>
          </a:p>
          <a:p>
            <a:pPr marL="11516" marR="619580" algn="just">
              <a:lnSpc>
                <a:spcPct val="136200"/>
              </a:lnSpc>
              <a:spcBef>
                <a:spcPts val="14"/>
              </a:spcBef>
            </a:pPr>
            <a:r>
              <a:rPr sz="2086" b="1" spc="16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086" spc="-1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086" b="1" dirty="0">
                <a:solidFill>
                  <a:srgbClr val="0000FF"/>
                </a:solidFill>
                <a:latin typeface="Courier New"/>
                <a:cs typeface="Courier New"/>
              </a:rPr>
              <a:t>+  </a:t>
            </a:r>
            <a:r>
              <a:rPr sz="2086" b="1" spc="16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086" spc="-1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086" b="1" dirty="0">
                <a:solidFill>
                  <a:srgbClr val="0000FF"/>
                </a:solidFill>
                <a:latin typeface="Courier New"/>
                <a:cs typeface="Courier New"/>
              </a:rPr>
              <a:t>-  </a:t>
            </a:r>
            <a:r>
              <a:rPr sz="2086" b="1" spc="16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086" spc="-1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086" b="1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086" b="1" spc="16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086" spc="-1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086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endParaRPr sz="2086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5323" y="3165275"/>
            <a:ext cx="2309033" cy="197293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426105">
              <a:lnSpc>
                <a:spcPts val="3015"/>
              </a:lnSpc>
              <a:spcBef>
                <a:spcPts val="91"/>
              </a:spcBef>
            </a:pP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539">
              <a:latin typeface="Malgun Gothic"/>
              <a:cs typeface="Malgun Gothic"/>
            </a:endParaRPr>
          </a:p>
          <a:p>
            <a:pPr marL="11516">
              <a:lnSpc>
                <a:spcPts val="2983"/>
              </a:lnSpc>
              <a:tabLst>
                <a:tab pos="425530" algn="l"/>
              </a:tabLst>
            </a:pPr>
            <a:r>
              <a:rPr sz="2539" spc="-73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40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4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539">
              <a:latin typeface="Malgun Gothic"/>
              <a:cs typeface="Malgun Gothic"/>
            </a:endParaRPr>
          </a:p>
          <a:p>
            <a:pPr marL="11516">
              <a:lnSpc>
                <a:spcPts val="3015"/>
              </a:lnSpc>
              <a:tabLst>
                <a:tab pos="425530" algn="l"/>
              </a:tabLst>
            </a:pPr>
            <a:r>
              <a:rPr sz="2539" spc="-73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41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4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100"/>
              </a:spcBef>
              <a:tabLst>
                <a:tab pos="425530" algn="l"/>
              </a:tabLst>
            </a:pPr>
            <a:r>
              <a:rPr sz="2539" spc="-73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539" b="1" spc="-108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204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63"/>
              </a:spcBef>
              <a:tabLst>
                <a:tab pos="425530" algn="l"/>
              </a:tabLst>
            </a:pPr>
            <a:r>
              <a:rPr sz="2539" spc="-73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sz="2539" b="1" spc="-77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endParaRPr sz="2539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4104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075" y="200326"/>
            <a:ext cx="6002909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13" dirty="0"/>
              <a:t>Arithmetic</a:t>
            </a:r>
            <a:r>
              <a:rPr spc="331" dirty="0"/>
              <a:t> </a:t>
            </a:r>
            <a:r>
              <a:rPr spc="336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298" y="1678512"/>
            <a:ext cx="128408" cy="17212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043" spc="195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298" y="2870456"/>
            <a:ext cx="128408" cy="17212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043" spc="195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990" y="1573713"/>
            <a:ext cx="7520191" cy="1578278"/>
          </a:xfrm>
          <a:prstGeom prst="rect">
            <a:avLst/>
          </a:prstGeom>
        </p:spPr>
        <p:txBody>
          <a:bodyPr vert="horz" wrap="square" lIns="0" tIns="20154" rIns="0" bIns="0" rtlCol="0">
            <a:spAutoFit/>
          </a:bodyPr>
          <a:lstStyle/>
          <a:p>
            <a:pPr marL="11516" marR="4607">
              <a:lnSpc>
                <a:spcPct val="98200"/>
              </a:lnSpc>
              <a:spcBef>
                <a:spcPts val="159"/>
              </a:spcBef>
            </a:pPr>
            <a:r>
              <a:rPr sz="2358" spc="245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27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want </a:t>
            </a:r>
            <a:r>
              <a:rPr sz="2358" spc="163" dirty="0">
                <a:solidFill>
                  <a:srgbClr val="3B3B3B"/>
                </a:solidFill>
                <a:latin typeface="Cambria"/>
                <a:cs typeface="Cambria"/>
              </a:rPr>
              <a:t>to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describe </a:t>
            </a:r>
            <a:r>
              <a:rPr sz="2358" spc="168" dirty="0">
                <a:solidFill>
                  <a:srgbClr val="3B3B3B"/>
                </a:solidFill>
                <a:latin typeface="Cambria"/>
                <a:cs typeface="Cambria"/>
              </a:rPr>
              <a:t>all </a:t>
            </a:r>
            <a:r>
              <a:rPr sz="2358" spc="222" dirty="0">
                <a:solidFill>
                  <a:srgbClr val="3B3B3B"/>
                </a:solidFill>
                <a:latin typeface="Cambria"/>
                <a:cs typeface="Cambria"/>
              </a:rPr>
              <a:t>legal </a:t>
            </a:r>
            <a:r>
              <a:rPr sz="2358" spc="199" dirty="0">
                <a:solidFill>
                  <a:srgbClr val="3B3B3B"/>
                </a:solidFill>
                <a:latin typeface="Cambria"/>
                <a:cs typeface="Cambria"/>
              </a:rPr>
              <a:t>arithmetic  expressions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using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addition,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subtraction, 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multiplication, </a:t>
            </a:r>
            <a:r>
              <a:rPr sz="2358" spc="23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29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68" dirty="0">
                <a:solidFill>
                  <a:srgbClr val="3B3B3B"/>
                </a:solidFill>
                <a:latin typeface="Cambria"/>
                <a:cs typeface="Cambria"/>
              </a:rPr>
              <a:t>division.</a:t>
            </a:r>
            <a:endParaRPr sz="2358">
              <a:latin typeface="Cambria"/>
              <a:cs typeface="Cambria"/>
            </a:endParaRPr>
          </a:p>
          <a:p>
            <a:pPr marL="11516">
              <a:spcBef>
                <a:spcPts val="997"/>
              </a:spcBef>
            </a:pPr>
            <a:r>
              <a:rPr sz="2358" spc="281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one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possible</a:t>
            </a:r>
            <a:r>
              <a:rPr sz="2358" spc="30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381" dirty="0">
                <a:solidFill>
                  <a:srgbClr val="3B3B3B"/>
                </a:solidFill>
                <a:latin typeface="Cambria"/>
                <a:cs typeface="Cambria"/>
              </a:rPr>
              <a:t>CFG: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8298" y="3139939"/>
            <a:ext cx="1601352" cy="3018260"/>
          </a:xfrm>
          <a:prstGeom prst="rect">
            <a:avLst/>
          </a:prstGeom>
        </p:spPr>
        <p:txBody>
          <a:bodyPr vert="horz" wrap="square" lIns="0" tIns="126680" rIns="0" bIns="0" rtlCol="0">
            <a:spAutoFit/>
          </a:bodyPr>
          <a:lstStyle/>
          <a:p>
            <a:pPr marL="11516">
              <a:spcBef>
                <a:spcPts val="997"/>
              </a:spcBef>
            </a:pPr>
            <a:r>
              <a:rPr sz="2086" b="1" spc="462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86" b="1" spc="-36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086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endParaRPr sz="2086">
              <a:latin typeface="Courier New"/>
              <a:cs typeface="Courier New"/>
            </a:endParaRPr>
          </a:p>
          <a:p>
            <a:pPr marL="11516" marR="4607">
              <a:lnSpc>
                <a:spcPct val="131200"/>
              </a:lnSpc>
              <a:spcBef>
                <a:spcPts val="122"/>
              </a:spcBef>
            </a:pPr>
            <a:r>
              <a:rPr sz="2086" b="1" spc="462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86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086" spc="1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086" b="1" spc="462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86" b="1" spc="-8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86" b="1" spc="16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86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86" b="1" spc="462" dirty="0">
                <a:solidFill>
                  <a:srgbClr val="FF0000"/>
                </a:solidFill>
                <a:latin typeface="Malgun Gothic"/>
                <a:cs typeface="Malgun Gothic"/>
              </a:rPr>
              <a:t>E  E</a:t>
            </a:r>
            <a:r>
              <a:rPr sz="2086" b="1" spc="-367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086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86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86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86">
              <a:latin typeface="Courier New"/>
              <a:cs typeface="Courier New"/>
            </a:endParaRPr>
          </a:p>
          <a:p>
            <a:pPr marL="11516" marR="619580" algn="just">
              <a:lnSpc>
                <a:spcPct val="136200"/>
              </a:lnSpc>
              <a:spcBef>
                <a:spcPts val="14"/>
              </a:spcBef>
            </a:pPr>
            <a:r>
              <a:rPr sz="2086" b="1" spc="16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086" spc="-1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086" b="1" dirty="0">
                <a:solidFill>
                  <a:srgbClr val="0000FF"/>
                </a:solidFill>
                <a:latin typeface="Courier New"/>
                <a:cs typeface="Courier New"/>
              </a:rPr>
              <a:t>+  </a:t>
            </a:r>
            <a:r>
              <a:rPr sz="2086" b="1" spc="16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086" spc="-1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086" b="1" dirty="0">
                <a:solidFill>
                  <a:srgbClr val="0000FF"/>
                </a:solidFill>
                <a:latin typeface="Courier New"/>
                <a:cs typeface="Courier New"/>
              </a:rPr>
              <a:t>-  </a:t>
            </a:r>
            <a:r>
              <a:rPr sz="2086" b="1" spc="16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086" spc="-1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086" b="1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086" b="1" spc="16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86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086" spc="-1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086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endParaRPr sz="2086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5323" y="3165275"/>
            <a:ext cx="3673723" cy="358722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426105">
              <a:lnSpc>
                <a:spcPts val="3015"/>
              </a:lnSpc>
              <a:spcBef>
                <a:spcPts val="91"/>
              </a:spcBef>
            </a:pP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539">
              <a:latin typeface="Malgun Gothic"/>
              <a:cs typeface="Malgun Gothic"/>
            </a:endParaRPr>
          </a:p>
          <a:p>
            <a:pPr marL="11516">
              <a:lnSpc>
                <a:spcPts val="2983"/>
              </a:lnSpc>
              <a:tabLst>
                <a:tab pos="425530" algn="l"/>
              </a:tabLst>
            </a:pPr>
            <a:r>
              <a:rPr sz="2539" spc="-73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40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539">
              <a:latin typeface="Malgun Gothic"/>
              <a:cs typeface="Malgun Gothic"/>
            </a:endParaRPr>
          </a:p>
          <a:p>
            <a:pPr marL="11516">
              <a:lnSpc>
                <a:spcPts val="3015"/>
              </a:lnSpc>
              <a:tabLst>
                <a:tab pos="425530" algn="l"/>
              </a:tabLst>
            </a:pPr>
            <a:r>
              <a:rPr sz="2539" spc="-73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40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39" b="1" spc="185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100"/>
              </a:spcBef>
              <a:tabLst>
                <a:tab pos="425530" algn="l"/>
              </a:tabLst>
            </a:pPr>
            <a:r>
              <a:rPr sz="2539" spc="-73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8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39" b="1" spc="281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8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4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8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28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91"/>
              </a:spcBef>
              <a:tabLst>
                <a:tab pos="425530" algn="l"/>
              </a:tabLst>
            </a:pPr>
            <a:r>
              <a:rPr sz="2539" spc="-73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539" b="1" spc="-7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28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39" b="1" spc="281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8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4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81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28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100"/>
              </a:spcBef>
              <a:tabLst>
                <a:tab pos="425530" algn="l"/>
              </a:tabLst>
            </a:pPr>
            <a:r>
              <a:rPr sz="2539" spc="-73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539" b="1" spc="-7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539" b="1" spc="-73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286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39" b="1" spc="28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4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8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28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100"/>
              </a:spcBef>
              <a:tabLst>
                <a:tab pos="425530" algn="l"/>
              </a:tabLst>
            </a:pPr>
            <a:r>
              <a:rPr sz="2539" spc="-73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539" b="1" spc="-7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539" b="1" spc="-73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(int</a:t>
            </a:r>
            <a:r>
              <a:rPr sz="2539" b="1" spc="-7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8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28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91"/>
              </a:spcBef>
              <a:tabLst>
                <a:tab pos="425530" algn="l"/>
              </a:tabLst>
            </a:pPr>
            <a:r>
              <a:rPr sz="2539" spc="-73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539" b="1" spc="-74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539" b="1" spc="-74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(int</a:t>
            </a:r>
            <a:r>
              <a:rPr sz="2539" b="1" spc="-7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1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100"/>
              </a:spcBef>
              <a:tabLst>
                <a:tab pos="425530" algn="l"/>
              </a:tabLst>
            </a:pPr>
            <a:r>
              <a:rPr sz="2539" spc="-73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539" b="1" spc="-66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539" b="1" spc="-66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(int</a:t>
            </a:r>
            <a:r>
              <a:rPr sz="2539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539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539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053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0266C-1A74-A343-8881-448E4EA95B27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228600"/>
            <a:ext cx="8458200" cy="581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5002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50021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50021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50021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50021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5002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smtClean="0">
                <a:ea typeface="+mj-ea"/>
              </a:rPr>
              <a:t>Lexical vs. Syntactic Analysis</a:t>
            </a:r>
            <a:endParaRPr lang="en-US" kern="0" dirty="0">
              <a:ea typeface="+mj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295400"/>
          <a:ext cx="8382000" cy="281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328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Phase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3060">
                <a:tc>
                  <a:txBody>
                    <a:bodyPr/>
                    <a:lstStyle/>
                    <a:p>
                      <a:r>
                        <a:rPr lang="en-US" sz="2800" dirty="0" err="1"/>
                        <a:t>Lexer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Sequence of characters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Sequence of tokens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3060">
                <a:tc>
                  <a:txBody>
                    <a:bodyPr/>
                    <a:lstStyle/>
                    <a:p>
                      <a:r>
                        <a:rPr lang="en-US" sz="2800" dirty="0"/>
                        <a:t>Parser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Sequence of tokens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6411913"/>
            <a:ext cx="27670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Slide credit: Wes Weimer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4572000"/>
            <a:ext cx="712311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 eaLnBrk="1" hangingPunct="1">
              <a:buFontTx/>
              <a:buChar char="•"/>
            </a:pPr>
            <a:r>
              <a:rPr lang="en-US" sz="2800" b="1">
                <a:latin typeface="Courier New" charset="0"/>
                <a:cs typeface="Courier New" charset="0"/>
              </a:rPr>
              <a:t>Lex</a:t>
            </a:r>
            <a:r>
              <a:rPr lang="en-US" sz="2800" b="1">
                <a:cs typeface="Arial" charset="0"/>
              </a:rPr>
              <a:t> </a:t>
            </a:r>
            <a:r>
              <a:rPr lang="en-US" sz="2800">
                <a:cs typeface="Arial" charset="0"/>
              </a:rPr>
              <a:t>is a tool for writing lexical analyzers.</a:t>
            </a:r>
          </a:p>
          <a:p>
            <a:pPr marL="285750" indent="-285750" eaLnBrk="1" hangingPunct="1">
              <a:buFontTx/>
              <a:buChar char="•"/>
            </a:pPr>
            <a:endParaRPr lang="en-US" sz="500" b="1">
              <a:cs typeface="Arial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sz="2800" b="1">
                <a:latin typeface="Courier New" charset="0"/>
                <a:cs typeface="Courier New" charset="0"/>
              </a:rPr>
              <a:t>Yacc</a:t>
            </a:r>
            <a:r>
              <a:rPr lang="en-US" sz="2800">
                <a:cs typeface="Arial" charset="0"/>
              </a:rPr>
              <a:t> is a tool for constructing parsers.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7010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E708FE6-A621-3F48-97FC-48994D45F5A0}" type="slidenum">
              <a:rPr lang="en-US" sz="1400" smtClean="0">
                <a:cs typeface="Arial" charset="0"/>
              </a:rPr>
              <a:pPr/>
              <a:t>5</a:t>
            </a:fld>
            <a:endParaRPr lang="en-US" sz="14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12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485" y="200326"/>
            <a:ext cx="6271817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63" dirty="0"/>
              <a:t>Context-Free</a:t>
            </a:r>
            <a:r>
              <a:rPr spc="349" dirty="0"/>
              <a:t> </a:t>
            </a:r>
            <a:r>
              <a:rPr spc="416" dirty="0"/>
              <a:t>Grammars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327" y="1572561"/>
            <a:ext cx="5053384" cy="1110359"/>
          </a:xfrm>
          <a:prstGeom prst="rect">
            <a:avLst/>
          </a:prstGeom>
        </p:spPr>
        <p:txBody>
          <a:bodyPr vert="horz" wrap="square" lIns="0" tIns="32821" rIns="0" bIns="0" rtlCol="0">
            <a:spAutoFit/>
          </a:bodyPr>
          <a:lstStyle/>
          <a:p>
            <a:pPr marL="208446" marR="4607" indent="-196930">
              <a:lnSpc>
                <a:spcPts val="2829"/>
              </a:lnSpc>
              <a:spcBef>
                <a:spcPts val="258"/>
              </a:spcBef>
              <a:buSzPct val="45283"/>
              <a:buFont typeface="Calibri"/>
              <a:buChar char="●"/>
              <a:tabLst>
                <a:tab pos="208446" algn="l"/>
              </a:tabLst>
            </a:pPr>
            <a:r>
              <a:rPr sz="2403" spc="168" dirty="0">
                <a:solidFill>
                  <a:srgbClr val="3B3B3B"/>
                </a:solidFill>
                <a:latin typeface="Cambria"/>
                <a:cs typeface="Cambria"/>
              </a:rPr>
              <a:t>Formally, </a:t>
            </a:r>
            <a:r>
              <a:rPr sz="2403" spc="272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403" spc="195" dirty="0">
                <a:solidFill>
                  <a:srgbClr val="3B3B3B"/>
                </a:solidFill>
                <a:latin typeface="Cambria"/>
                <a:cs typeface="Cambria"/>
              </a:rPr>
              <a:t>context-free  </a:t>
            </a:r>
            <a:r>
              <a:rPr sz="2403" spc="258" dirty="0">
                <a:solidFill>
                  <a:srgbClr val="3B3B3B"/>
                </a:solidFill>
                <a:latin typeface="Cambria"/>
                <a:cs typeface="Cambria"/>
              </a:rPr>
              <a:t>grammar </a:t>
            </a:r>
            <a:r>
              <a:rPr sz="2403" spc="154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403" spc="272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403" spc="190" dirty="0">
                <a:solidFill>
                  <a:srgbClr val="3B3B3B"/>
                </a:solidFill>
                <a:latin typeface="Cambria"/>
                <a:cs typeface="Cambria"/>
              </a:rPr>
              <a:t>collection </a:t>
            </a:r>
            <a:r>
              <a:rPr sz="2403" spc="177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403" spc="185" dirty="0">
                <a:solidFill>
                  <a:srgbClr val="3B3B3B"/>
                </a:solidFill>
                <a:latin typeface="Cambria"/>
                <a:cs typeface="Cambria"/>
              </a:rPr>
              <a:t>four  </a:t>
            </a:r>
            <a:r>
              <a:rPr sz="2403" spc="204" dirty="0">
                <a:solidFill>
                  <a:srgbClr val="3B3B3B"/>
                </a:solidFill>
                <a:latin typeface="Cambria"/>
                <a:cs typeface="Cambria"/>
              </a:rPr>
              <a:t>objects:</a:t>
            </a:r>
            <a:endParaRPr sz="2403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899" y="3598291"/>
            <a:ext cx="122074" cy="16163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52" spc="199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2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899" y="4011729"/>
            <a:ext cx="122074" cy="16163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52" spc="199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2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3899" y="5395996"/>
            <a:ext cx="122074" cy="16163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52" spc="199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2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899" y="2766809"/>
            <a:ext cx="5006167" cy="3207384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208446" indent="-196930">
              <a:lnSpc>
                <a:spcPts val="2589"/>
              </a:lnSpc>
              <a:spcBef>
                <a:spcPts val="100"/>
              </a:spcBef>
              <a:buSzPct val="43750"/>
              <a:buFont typeface="Calibri"/>
              <a:buChar char="●"/>
              <a:tabLst>
                <a:tab pos="208446" algn="l"/>
              </a:tabLst>
            </a:pPr>
            <a:r>
              <a:rPr sz="2176" spc="222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176" spc="181" dirty="0">
                <a:solidFill>
                  <a:srgbClr val="3B3B3B"/>
                </a:solidFill>
                <a:latin typeface="Cambria"/>
                <a:cs typeface="Cambria"/>
              </a:rPr>
              <a:t>set </a:t>
            </a:r>
            <a:r>
              <a:rPr sz="2176" spc="150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176" b="1" spc="227" dirty="0">
                <a:solidFill>
                  <a:srgbClr val="FF0000"/>
                </a:solidFill>
                <a:latin typeface="Malgun Gothic"/>
                <a:cs typeface="Malgun Gothic"/>
              </a:rPr>
              <a:t>nonterminal</a:t>
            </a:r>
            <a:r>
              <a:rPr sz="2176" b="1" spc="8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76" b="1" spc="190" dirty="0">
                <a:solidFill>
                  <a:srgbClr val="FF0000"/>
                </a:solidFill>
                <a:latin typeface="Malgun Gothic"/>
                <a:cs typeface="Malgun Gothic"/>
              </a:rPr>
              <a:t>symbols</a:t>
            </a:r>
            <a:endParaRPr sz="2176">
              <a:latin typeface="Malgun Gothic"/>
              <a:cs typeface="Malgun Gothic"/>
            </a:endParaRPr>
          </a:p>
          <a:p>
            <a:pPr marL="207870">
              <a:lnSpc>
                <a:spcPts val="2589"/>
              </a:lnSpc>
            </a:pPr>
            <a:r>
              <a:rPr sz="2176" spc="103" dirty="0">
                <a:solidFill>
                  <a:srgbClr val="3B3B3B"/>
                </a:solidFill>
                <a:latin typeface="Cambria"/>
                <a:cs typeface="Cambria"/>
              </a:rPr>
              <a:t>(or</a:t>
            </a:r>
            <a:r>
              <a:rPr sz="2176" spc="21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76" b="1" spc="195" dirty="0">
                <a:solidFill>
                  <a:srgbClr val="FF0000"/>
                </a:solidFill>
                <a:latin typeface="Malgun Gothic"/>
                <a:cs typeface="Malgun Gothic"/>
              </a:rPr>
              <a:t>variables</a:t>
            </a:r>
            <a:r>
              <a:rPr sz="2176" spc="195" dirty="0">
                <a:solidFill>
                  <a:srgbClr val="3B3B3B"/>
                </a:solidFill>
                <a:latin typeface="Cambria"/>
                <a:cs typeface="Cambria"/>
              </a:rPr>
              <a:t>),</a:t>
            </a:r>
            <a:endParaRPr sz="2176">
              <a:latin typeface="Cambria"/>
              <a:cs typeface="Cambria"/>
            </a:endParaRPr>
          </a:p>
          <a:p>
            <a:pPr marL="207870">
              <a:spcBef>
                <a:spcPts val="644"/>
              </a:spcBef>
            </a:pPr>
            <a:r>
              <a:rPr sz="2176" spc="222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176" spc="181" dirty="0">
                <a:solidFill>
                  <a:srgbClr val="3B3B3B"/>
                </a:solidFill>
                <a:latin typeface="Cambria"/>
                <a:cs typeface="Cambria"/>
              </a:rPr>
              <a:t>set </a:t>
            </a:r>
            <a:r>
              <a:rPr sz="2176" spc="150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176" b="1" spc="236" dirty="0">
                <a:solidFill>
                  <a:srgbClr val="0000FF"/>
                </a:solidFill>
                <a:latin typeface="Malgun Gothic"/>
                <a:cs typeface="Malgun Gothic"/>
              </a:rPr>
              <a:t>terminal</a:t>
            </a:r>
            <a:r>
              <a:rPr sz="2176" b="1" spc="82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2176" b="1" spc="199" dirty="0">
                <a:solidFill>
                  <a:srgbClr val="0000FF"/>
                </a:solidFill>
                <a:latin typeface="Malgun Gothic"/>
                <a:cs typeface="Malgun Gothic"/>
              </a:rPr>
              <a:t>symbols</a:t>
            </a:r>
            <a:r>
              <a:rPr sz="2176" spc="199" dirty="0">
                <a:solidFill>
                  <a:srgbClr val="3B3B3B"/>
                </a:solidFill>
                <a:latin typeface="Cambria"/>
                <a:cs typeface="Cambria"/>
              </a:rPr>
              <a:t>,</a:t>
            </a:r>
            <a:endParaRPr sz="2176">
              <a:latin typeface="Cambria"/>
              <a:cs typeface="Cambria"/>
            </a:endParaRPr>
          </a:p>
          <a:p>
            <a:pPr marL="207870" marR="4607">
              <a:lnSpc>
                <a:spcPts val="2548"/>
              </a:lnSpc>
              <a:spcBef>
                <a:spcPts val="780"/>
              </a:spcBef>
            </a:pPr>
            <a:r>
              <a:rPr sz="2176" spc="222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176" spc="181" dirty="0">
                <a:solidFill>
                  <a:srgbClr val="3B3B3B"/>
                </a:solidFill>
                <a:latin typeface="Cambria"/>
                <a:cs typeface="Cambria"/>
              </a:rPr>
              <a:t>set </a:t>
            </a:r>
            <a:r>
              <a:rPr sz="2176" spc="150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176" b="1" spc="199" dirty="0">
                <a:solidFill>
                  <a:srgbClr val="7F007F"/>
                </a:solidFill>
                <a:latin typeface="Malgun Gothic"/>
                <a:cs typeface="Malgun Gothic"/>
              </a:rPr>
              <a:t>production </a:t>
            </a:r>
            <a:r>
              <a:rPr sz="2176" b="1" spc="240" dirty="0">
                <a:solidFill>
                  <a:srgbClr val="7F007F"/>
                </a:solidFill>
                <a:latin typeface="Malgun Gothic"/>
                <a:cs typeface="Malgun Gothic"/>
              </a:rPr>
              <a:t>rules</a:t>
            </a:r>
            <a:r>
              <a:rPr sz="2176" b="1" spc="-190" dirty="0">
                <a:solidFill>
                  <a:srgbClr val="7F007F"/>
                </a:solidFill>
                <a:latin typeface="Malgun Gothic"/>
                <a:cs typeface="Malgun Gothic"/>
              </a:rPr>
              <a:t> </a:t>
            </a:r>
            <a:r>
              <a:rPr sz="2176" spc="190" dirty="0">
                <a:solidFill>
                  <a:srgbClr val="3B3B3B"/>
                </a:solidFill>
                <a:latin typeface="Cambria"/>
                <a:cs typeface="Cambria"/>
              </a:rPr>
              <a:t>saying  </a:t>
            </a:r>
            <a:r>
              <a:rPr sz="2176" spc="177" dirty="0">
                <a:solidFill>
                  <a:srgbClr val="3B3B3B"/>
                </a:solidFill>
                <a:latin typeface="Cambria"/>
                <a:cs typeface="Cambria"/>
              </a:rPr>
              <a:t>how </a:t>
            </a:r>
            <a:r>
              <a:rPr sz="2176" spc="230" dirty="0">
                <a:solidFill>
                  <a:srgbClr val="3B3B3B"/>
                </a:solidFill>
                <a:latin typeface="Cambria"/>
                <a:cs typeface="Cambria"/>
              </a:rPr>
              <a:t>each </a:t>
            </a:r>
            <a:r>
              <a:rPr sz="2176" spc="172" dirty="0">
                <a:solidFill>
                  <a:srgbClr val="3B3B3B"/>
                </a:solidFill>
                <a:latin typeface="Cambria"/>
                <a:cs typeface="Cambria"/>
              </a:rPr>
              <a:t>nonterminal </a:t>
            </a:r>
            <a:r>
              <a:rPr sz="2176" spc="230" dirty="0">
                <a:solidFill>
                  <a:srgbClr val="3B3B3B"/>
                </a:solidFill>
                <a:latin typeface="Cambria"/>
                <a:cs typeface="Cambria"/>
              </a:rPr>
              <a:t>can </a:t>
            </a:r>
            <a:r>
              <a:rPr sz="2176" spc="218" dirty="0">
                <a:solidFill>
                  <a:srgbClr val="3B3B3B"/>
                </a:solidFill>
                <a:latin typeface="Cambria"/>
                <a:cs typeface="Cambria"/>
              </a:rPr>
              <a:t>be  </a:t>
            </a:r>
            <a:r>
              <a:rPr sz="2176" spc="185" dirty="0">
                <a:solidFill>
                  <a:srgbClr val="3B3B3B"/>
                </a:solidFill>
                <a:latin typeface="Cambria"/>
                <a:cs typeface="Cambria"/>
              </a:rPr>
              <a:t>converted </a:t>
            </a:r>
            <a:r>
              <a:rPr sz="2176" spc="168" dirty="0">
                <a:solidFill>
                  <a:srgbClr val="3B3B3B"/>
                </a:solidFill>
                <a:latin typeface="Cambria"/>
                <a:cs typeface="Cambria"/>
              </a:rPr>
              <a:t>by </a:t>
            </a:r>
            <a:r>
              <a:rPr sz="2176" spc="236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176" spc="172" dirty="0">
                <a:solidFill>
                  <a:srgbClr val="3B3B3B"/>
                </a:solidFill>
                <a:latin typeface="Cambria"/>
                <a:cs typeface="Cambria"/>
              </a:rPr>
              <a:t>string </a:t>
            </a:r>
            <a:r>
              <a:rPr sz="2176" spc="150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176" spc="172" dirty="0">
                <a:solidFill>
                  <a:srgbClr val="3B3B3B"/>
                </a:solidFill>
                <a:latin typeface="Cambria"/>
                <a:cs typeface="Cambria"/>
              </a:rPr>
              <a:t>terminals  </a:t>
            </a:r>
            <a:r>
              <a:rPr sz="2176" spc="199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2176" spc="177" dirty="0">
                <a:solidFill>
                  <a:srgbClr val="3B3B3B"/>
                </a:solidFill>
                <a:latin typeface="Cambria"/>
                <a:cs typeface="Cambria"/>
              </a:rPr>
              <a:t>nonterminals,</a:t>
            </a:r>
            <a:r>
              <a:rPr sz="2176" spc="2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76" spc="204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endParaRPr sz="2176">
              <a:latin typeface="Cambria"/>
              <a:cs typeface="Cambria"/>
            </a:endParaRPr>
          </a:p>
          <a:p>
            <a:pPr marL="207870" marR="354128">
              <a:lnSpc>
                <a:spcPts val="2548"/>
              </a:lnSpc>
              <a:spcBef>
                <a:spcPts val="707"/>
              </a:spcBef>
            </a:pPr>
            <a:r>
              <a:rPr sz="2176" spc="222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176" b="1" spc="213" dirty="0">
                <a:solidFill>
                  <a:srgbClr val="7F007F"/>
                </a:solidFill>
                <a:latin typeface="Malgun Gothic"/>
                <a:cs typeface="Malgun Gothic"/>
              </a:rPr>
              <a:t>start </a:t>
            </a:r>
            <a:r>
              <a:rPr sz="2176" b="1" spc="185" dirty="0">
                <a:solidFill>
                  <a:srgbClr val="7F007F"/>
                </a:solidFill>
                <a:latin typeface="Malgun Gothic"/>
                <a:cs typeface="Malgun Gothic"/>
              </a:rPr>
              <a:t>symbol </a:t>
            </a:r>
            <a:r>
              <a:rPr sz="2176" spc="177" dirty="0">
                <a:solidFill>
                  <a:srgbClr val="3B3B3B"/>
                </a:solidFill>
                <a:latin typeface="Cambria"/>
                <a:cs typeface="Cambria"/>
              </a:rPr>
              <a:t>that </a:t>
            </a:r>
            <a:r>
              <a:rPr sz="2176" spc="199" dirty="0">
                <a:solidFill>
                  <a:srgbClr val="3B3B3B"/>
                </a:solidFill>
                <a:latin typeface="Cambria"/>
                <a:cs typeface="Cambria"/>
              </a:rPr>
              <a:t>begins</a:t>
            </a:r>
            <a:r>
              <a:rPr sz="2176" spc="-2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76" spc="190" dirty="0">
                <a:solidFill>
                  <a:srgbClr val="3B3B3B"/>
                </a:solidFill>
                <a:latin typeface="Cambria"/>
                <a:cs typeface="Cambria"/>
              </a:rPr>
              <a:t>the  </a:t>
            </a:r>
            <a:r>
              <a:rPr sz="2176" spc="168" dirty="0">
                <a:solidFill>
                  <a:srgbClr val="3B3B3B"/>
                </a:solidFill>
                <a:latin typeface="Cambria"/>
                <a:cs typeface="Cambria"/>
              </a:rPr>
              <a:t>derivation.</a:t>
            </a:r>
            <a:endParaRPr sz="2176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1260" y="1433212"/>
            <a:ext cx="1945691" cy="3706926"/>
          </a:xfrm>
          <a:prstGeom prst="rect">
            <a:avLst/>
          </a:prstGeom>
        </p:spPr>
        <p:txBody>
          <a:bodyPr vert="horz" wrap="square" lIns="0" tIns="154319" rIns="0" bIns="0" rtlCol="0">
            <a:spAutoFit/>
          </a:bodyPr>
          <a:lstStyle/>
          <a:p>
            <a:pPr marL="11516">
              <a:spcBef>
                <a:spcPts val="1215"/>
              </a:spcBef>
            </a:pP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4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endParaRPr sz="2539">
              <a:latin typeface="Courier New"/>
              <a:cs typeface="Courier New"/>
            </a:endParaRPr>
          </a:p>
          <a:p>
            <a:pPr marL="11516" marR="4607">
              <a:lnSpc>
                <a:spcPct val="131500"/>
              </a:lnSpc>
              <a:spcBef>
                <a:spcPts val="163"/>
              </a:spcBef>
            </a:pP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0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0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  E</a:t>
            </a:r>
            <a:r>
              <a:rPr sz="2539" b="1" spc="-4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39" b="1" spc="185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39">
              <a:latin typeface="Courier New"/>
              <a:cs typeface="Courier New"/>
            </a:endParaRPr>
          </a:p>
          <a:p>
            <a:pPr marL="11516" marR="753170" algn="just">
              <a:lnSpc>
                <a:spcPct val="136900"/>
              </a:lnSpc>
            </a:pP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-1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+ 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-1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- 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-1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-1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endParaRPr sz="2539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5844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039" y="200326"/>
            <a:ext cx="6124983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94" dirty="0"/>
              <a:t>A </a:t>
            </a:r>
            <a:r>
              <a:rPr spc="336" dirty="0"/>
              <a:t>Notational</a:t>
            </a:r>
            <a:r>
              <a:rPr spc="322" dirty="0"/>
              <a:t> </a:t>
            </a:r>
            <a:r>
              <a:rPr spc="371" dirty="0"/>
              <a:t>Shorthand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5274" y="1655479"/>
            <a:ext cx="1945691" cy="3708090"/>
          </a:xfrm>
          <a:prstGeom prst="rect">
            <a:avLst/>
          </a:prstGeom>
        </p:spPr>
        <p:txBody>
          <a:bodyPr vert="horz" wrap="square" lIns="0" tIns="155471" rIns="0" bIns="0" rtlCol="0">
            <a:spAutoFit/>
          </a:bodyPr>
          <a:lstStyle/>
          <a:p>
            <a:pPr marL="11516">
              <a:spcBef>
                <a:spcPts val="1224"/>
              </a:spcBef>
            </a:pP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4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endParaRPr sz="2539">
              <a:latin typeface="Courier New"/>
              <a:cs typeface="Courier New"/>
            </a:endParaRPr>
          </a:p>
          <a:p>
            <a:pPr marL="11516" marR="4607">
              <a:lnSpc>
                <a:spcPct val="131500"/>
              </a:lnSpc>
              <a:spcBef>
                <a:spcPts val="172"/>
              </a:spcBef>
            </a:pP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0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213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0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4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  E</a:t>
            </a:r>
            <a:r>
              <a:rPr sz="2539" b="1" spc="-4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39" b="1" spc="185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39">
              <a:latin typeface="Courier New"/>
              <a:cs typeface="Courier New"/>
            </a:endParaRPr>
          </a:p>
          <a:p>
            <a:pPr marL="11516" marR="753170" algn="just">
              <a:lnSpc>
                <a:spcPct val="136900"/>
              </a:lnSpc>
            </a:pP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-1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+ 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-1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- 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-1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* 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-1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endParaRPr sz="2539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76983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039" y="200326"/>
            <a:ext cx="6124983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94" dirty="0"/>
              <a:t>A </a:t>
            </a:r>
            <a:r>
              <a:rPr spc="336" dirty="0"/>
              <a:t>Notational</a:t>
            </a:r>
            <a:r>
              <a:rPr spc="322" dirty="0"/>
              <a:t> </a:t>
            </a:r>
            <a:r>
              <a:rPr spc="371" dirty="0"/>
              <a:t>Shorthand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5274" y="1655479"/>
            <a:ext cx="3842438" cy="1079550"/>
          </a:xfrm>
          <a:prstGeom prst="rect">
            <a:avLst/>
          </a:prstGeom>
        </p:spPr>
        <p:txBody>
          <a:bodyPr vert="horz" wrap="square" lIns="0" tIns="155471" rIns="0" bIns="0" rtlCol="0">
            <a:spAutoFit/>
          </a:bodyPr>
          <a:lstStyle/>
          <a:p>
            <a:pPr marL="11516">
              <a:spcBef>
                <a:spcPts val="1224"/>
              </a:spcBef>
            </a:pP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539" b="1" spc="-64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23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4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39" b="1" spc="185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39" dirty="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</a:pP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2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539" b="1" spc="-6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8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2539" b="1" spc="-64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8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539" b="1" spc="-6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9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endParaRPr sz="2539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8255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549" dirty="0"/>
              <a:t>D</a:t>
            </a:r>
            <a:r>
              <a:rPr spc="413" dirty="0"/>
              <a:t>e</a:t>
            </a:r>
            <a:r>
              <a:rPr spc="249" dirty="0"/>
              <a:t>r</a:t>
            </a:r>
            <a:r>
              <a:rPr spc="154" dirty="0"/>
              <a:t>i</a:t>
            </a:r>
            <a:r>
              <a:rPr spc="240" dirty="0"/>
              <a:t>v</a:t>
            </a:r>
            <a:r>
              <a:rPr spc="416" dirty="0"/>
              <a:t>a</a:t>
            </a:r>
            <a:r>
              <a:rPr spc="222" dirty="0"/>
              <a:t>t</a:t>
            </a:r>
            <a:r>
              <a:rPr spc="177" dirty="0"/>
              <a:t>i</a:t>
            </a:r>
            <a:r>
              <a:rPr spc="313" dirty="0"/>
              <a:t>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ACDB111-290C-ED49-B721-F1C12015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249906" y="1453250"/>
            <a:ext cx="2705772" cy="3158389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9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8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8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77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8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77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77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77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58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9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77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82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59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60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</a:t>
            </a:r>
            <a:r>
              <a:rPr sz="2040" b="1" spc="-59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9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906" y="4590310"/>
            <a:ext cx="2975255" cy="925336"/>
          </a:xfrm>
          <a:prstGeom prst="rect">
            <a:avLst/>
          </a:prstGeom>
        </p:spPr>
        <p:txBody>
          <a:bodyPr vert="horz" wrap="square" lIns="0" tIns="154895" rIns="0" bIns="0" rtlCol="0">
            <a:spAutoFit/>
          </a:bodyPr>
          <a:lstStyle/>
          <a:p>
            <a:pPr marL="11516">
              <a:spcBef>
                <a:spcPts val="1220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59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60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</a:t>
            </a:r>
            <a:r>
              <a:rPr sz="2040" b="1" spc="-59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9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52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</a:t>
            </a:r>
            <a:r>
              <a:rPr sz="2040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9327" y="1569106"/>
            <a:ext cx="5663176" cy="3175729"/>
          </a:xfrm>
          <a:prstGeom prst="rect">
            <a:avLst/>
          </a:prstGeom>
        </p:spPr>
        <p:txBody>
          <a:bodyPr vert="horz" wrap="square" lIns="0" tIns="32246" rIns="0" bIns="0" rtlCol="0">
            <a:spAutoFit/>
          </a:bodyPr>
          <a:lstStyle/>
          <a:p>
            <a:pPr marL="219962" marR="16123" indent="-196930">
              <a:lnSpc>
                <a:spcPts val="3138"/>
              </a:lnSpc>
              <a:spcBef>
                <a:spcPts val="254"/>
              </a:spcBef>
              <a:buSzPct val="44067"/>
              <a:buFont typeface="Calibri"/>
              <a:buChar char="●"/>
              <a:tabLst>
                <a:tab pos="219962" algn="l"/>
              </a:tabLst>
            </a:pPr>
            <a:r>
              <a:rPr sz="2675" spc="185" dirty="0">
                <a:solidFill>
                  <a:srgbClr val="3B3B3B"/>
                </a:solidFill>
                <a:latin typeface="Cambria"/>
                <a:cs typeface="Cambria"/>
              </a:rPr>
              <a:t>This </a:t>
            </a:r>
            <a:r>
              <a:rPr sz="2675" spc="254" dirty="0">
                <a:solidFill>
                  <a:srgbClr val="3B3B3B"/>
                </a:solidFill>
                <a:latin typeface="Cambria"/>
                <a:cs typeface="Cambria"/>
              </a:rPr>
              <a:t>sequence </a:t>
            </a:r>
            <a:r>
              <a:rPr sz="2675" spc="181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675" spc="213" dirty="0">
                <a:solidFill>
                  <a:srgbClr val="3B3B3B"/>
                </a:solidFill>
                <a:latin typeface="Cambria"/>
                <a:cs typeface="Cambria"/>
              </a:rPr>
              <a:t>steps </a:t>
            </a:r>
            <a:r>
              <a:rPr sz="2675" spc="159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675" spc="218" dirty="0">
                <a:solidFill>
                  <a:srgbClr val="3B3B3B"/>
                </a:solidFill>
                <a:latin typeface="Cambria"/>
                <a:cs typeface="Cambria"/>
              </a:rPr>
              <a:t>called  </a:t>
            </a:r>
            <a:r>
              <a:rPr sz="2675" spc="286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2675" spc="24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675" b="1" spc="236" dirty="0">
                <a:solidFill>
                  <a:srgbClr val="0000FF"/>
                </a:solidFill>
                <a:latin typeface="Malgun Gothic"/>
                <a:cs typeface="Malgun Gothic"/>
              </a:rPr>
              <a:t>derivation</a:t>
            </a:r>
            <a:r>
              <a:rPr sz="2675" spc="236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675">
              <a:latin typeface="Cambria"/>
              <a:cs typeface="Cambria"/>
            </a:endParaRPr>
          </a:p>
          <a:p>
            <a:pPr marL="219962" indent="-196930">
              <a:lnSpc>
                <a:spcPts val="3174"/>
              </a:lnSpc>
              <a:spcBef>
                <a:spcPts val="698"/>
              </a:spcBef>
              <a:buSzPct val="44067"/>
              <a:buFont typeface="Calibri"/>
              <a:buChar char="●"/>
              <a:tabLst>
                <a:tab pos="219962" algn="l"/>
              </a:tabLst>
            </a:pPr>
            <a:r>
              <a:rPr sz="2675" spc="263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675" spc="208" dirty="0">
                <a:solidFill>
                  <a:srgbClr val="3B3B3B"/>
                </a:solidFill>
                <a:latin typeface="Cambria"/>
                <a:cs typeface="Cambria"/>
              </a:rPr>
              <a:t>string </a:t>
            </a:r>
            <a:r>
              <a:rPr sz="2675" b="1" i="1" spc="367" dirty="0">
                <a:solidFill>
                  <a:srgbClr val="666666"/>
                </a:solidFill>
                <a:latin typeface="Trebuchet MS"/>
                <a:cs typeface="Trebuchet MS"/>
              </a:rPr>
              <a:t>α</a:t>
            </a:r>
            <a:r>
              <a:rPr sz="2675" b="1" spc="367" dirty="0">
                <a:solidFill>
                  <a:srgbClr val="FF0000"/>
                </a:solidFill>
                <a:latin typeface="Malgun Gothic"/>
                <a:cs typeface="Malgun Gothic"/>
              </a:rPr>
              <a:t>A</a:t>
            </a:r>
            <a:r>
              <a:rPr sz="2675" b="1" i="1" spc="367" dirty="0">
                <a:solidFill>
                  <a:srgbClr val="666666"/>
                </a:solidFill>
                <a:latin typeface="Trebuchet MS"/>
                <a:cs typeface="Trebuchet MS"/>
              </a:rPr>
              <a:t>ω </a:t>
            </a:r>
            <a:r>
              <a:rPr sz="2675" b="1" spc="222" dirty="0">
                <a:solidFill>
                  <a:srgbClr val="0000FF"/>
                </a:solidFill>
                <a:latin typeface="Malgun Gothic"/>
                <a:cs typeface="Malgun Gothic"/>
              </a:rPr>
              <a:t>yields</a:t>
            </a:r>
            <a:r>
              <a:rPr sz="2675" b="1" spc="-426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2675" spc="208" dirty="0">
                <a:solidFill>
                  <a:srgbClr val="3B3B3B"/>
                </a:solidFill>
                <a:latin typeface="Cambria"/>
                <a:cs typeface="Cambria"/>
              </a:rPr>
              <a:t>string</a:t>
            </a:r>
            <a:endParaRPr sz="2675">
              <a:latin typeface="Cambria"/>
              <a:cs typeface="Cambria"/>
            </a:endParaRPr>
          </a:p>
          <a:p>
            <a:pPr marL="219962">
              <a:lnSpc>
                <a:spcPts val="3174"/>
              </a:lnSpc>
            </a:pPr>
            <a:r>
              <a:rPr sz="2675" b="1" i="1" spc="385" dirty="0">
                <a:solidFill>
                  <a:srgbClr val="666666"/>
                </a:solidFill>
                <a:latin typeface="Trebuchet MS"/>
                <a:cs typeface="Trebuchet MS"/>
              </a:rPr>
              <a:t>αγω </a:t>
            </a:r>
            <a:r>
              <a:rPr sz="2675" spc="150" dirty="0">
                <a:solidFill>
                  <a:srgbClr val="3B3B3B"/>
                </a:solidFill>
                <a:latin typeface="Cambria"/>
                <a:cs typeface="Cambria"/>
              </a:rPr>
              <a:t>iff </a:t>
            </a:r>
            <a:r>
              <a:rPr sz="2675" b="1" spc="190" dirty="0">
                <a:solidFill>
                  <a:srgbClr val="FF0000"/>
                </a:solidFill>
                <a:latin typeface="Malgun Gothic"/>
                <a:cs typeface="Malgun Gothic"/>
              </a:rPr>
              <a:t>A </a:t>
            </a:r>
            <a:r>
              <a:rPr sz="2675" dirty="0">
                <a:solidFill>
                  <a:srgbClr val="3B3B3B"/>
                </a:solidFill>
                <a:latin typeface="Cambria"/>
                <a:cs typeface="Cambria"/>
              </a:rPr>
              <a:t>→ </a:t>
            </a:r>
            <a:r>
              <a:rPr sz="2675" b="1" i="1" spc="249" dirty="0">
                <a:solidFill>
                  <a:srgbClr val="666666"/>
                </a:solidFill>
                <a:latin typeface="Trebuchet MS"/>
                <a:cs typeface="Trebuchet MS"/>
              </a:rPr>
              <a:t>γ </a:t>
            </a:r>
            <a:r>
              <a:rPr sz="2675" spc="163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675" spc="286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2675" spc="-1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675" spc="208" dirty="0">
                <a:solidFill>
                  <a:srgbClr val="3B3B3B"/>
                </a:solidFill>
                <a:latin typeface="Cambria"/>
                <a:cs typeface="Cambria"/>
              </a:rPr>
              <a:t>production.</a:t>
            </a:r>
            <a:endParaRPr sz="2675">
              <a:latin typeface="Cambria"/>
              <a:cs typeface="Cambria"/>
            </a:endParaRPr>
          </a:p>
          <a:p>
            <a:pPr marL="219962" indent="-196930">
              <a:spcBef>
                <a:spcPts val="780"/>
              </a:spcBef>
              <a:buSzPct val="44067"/>
              <a:buFont typeface="Calibri"/>
              <a:buChar char="●"/>
              <a:tabLst>
                <a:tab pos="219962" algn="l"/>
              </a:tabLst>
            </a:pPr>
            <a:r>
              <a:rPr sz="2675" spc="177" dirty="0">
                <a:solidFill>
                  <a:srgbClr val="3B3B3B"/>
                </a:solidFill>
                <a:latin typeface="Cambria"/>
                <a:cs typeface="Cambria"/>
              </a:rPr>
              <a:t>If </a:t>
            </a:r>
            <a:r>
              <a:rPr sz="2675" b="1" i="1" spc="503" dirty="0">
                <a:solidFill>
                  <a:srgbClr val="666666"/>
                </a:solidFill>
                <a:latin typeface="Trebuchet MS"/>
                <a:cs typeface="Trebuchet MS"/>
              </a:rPr>
              <a:t>α </a:t>
            </a:r>
            <a:r>
              <a:rPr sz="2675" spc="181" dirty="0">
                <a:solidFill>
                  <a:srgbClr val="3B3B3B"/>
                </a:solidFill>
                <a:latin typeface="Cambria"/>
                <a:cs typeface="Cambria"/>
              </a:rPr>
              <a:t>yields </a:t>
            </a:r>
            <a:r>
              <a:rPr sz="2675" b="1" i="1" spc="254" dirty="0">
                <a:solidFill>
                  <a:srgbClr val="666666"/>
                </a:solidFill>
                <a:latin typeface="Trebuchet MS"/>
                <a:cs typeface="Trebuchet MS"/>
              </a:rPr>
              <a:t>β</a:t>
            </a:r>
            <a:r>
              <a:rPr sz="2675" spc="254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675" spc="240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675" spc="181" dirty="0">
                <a:solidFill>
                  <a:srgbClr val="3B3B3B"/>
                </a:solidFill>
                <a:latin typeface="Cambria"/>
                <a:cs typeface="Cambria"/>
              </a:rPr>
              <a:t>write </a:t>
            </a:r>
            <a:r>
              <a:rPr sz="2675" b="1" i="1" spc="503" dirty="0">
                <a:solidFill>
                  <a:srgbClr val="666666"/>
                </a:solidFill>
                <a:latin typeface="Trebuchet MS"/>
                <a:cs typeface="Trebuchet MS"/>
              </a:rPr>
              <a:t>α</a:t>
            </a:r>
            <a:r>
              <a:rPr sz="2675" b="1" i="1" spc="-34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75" spc="-77" dirty="0">
                <a:solidFill>
                  <a:srgbClr val="3B3B3B"/>
                </a:solidFill>
                <a:latin typeface="Cambria"/>
                <a:cs typeface="Cambria"/>
              </a:rPr>
              <a:t>⇒ </a:t>
            </a:r>
            <a:r>
              <a:rPr sz="2675" b="1" i="1" spc="254" dirty="0">
                <a:solidFill>
                  <a:srgbClr val="666666"/>
                </a:solidFill>
                <a:latin typeface="Trebuchet MS"/>
                <a:cs typeface="Trebuchet MS"/>
              </a:rPr>
              <a:t>β</a:t>
            </a:r>
            <a:r>
              <a:rPr sz="2675" spc="254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675">
              <a:latin typeface="Cambria"/>
              <a:cs typeface="Cambria"/>
            </a:endParaRPr>
          </a:p>
          <a:p>
            <a:pPr marL="219962" marR="361038" indent="-196930">
              <a:lnSpc>
                <a:spcPts val="3101"/>
              </a:lnSpc>
              <a:spcBef>
                <a:spcPts val="984"/>
              </a:spcBef>
              <a:buSzPct val="44067"/>
              <a:buFont typeface="Calibri"/>
              <a:buChar char="●"/>
              <a:tabLst>
                <a:tab pos="219962" algn="l"/>
              </a:tabLst>
            </a:pPr>
            <a:r>
              <a:rPr sz="2675" spc="163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675" spc="218" dirty="0">
                <a:solidFill>
                  <a:srgbClr val="3B3B3B"/>
                </a:solidFill>
                <a:latin typeface="Cambria"/>
                <a:cs typeface="Cambria"/>
              </a:rPr>
              <a:t>say </a:t>
            </a:r>
            <a:r>
              <a:rPr sz="2675" spc="213" dirty="0">
                <a:solidFill>
                  <a:srgbClr val="3B3B3B"/>
                </a:solidFill>
                <a:latin typeface="Cambria"/>
                <a:cs typeface="Cambria"/>
              </a:rPr>
              <a:t>that </a:t>
            </a:r>
            <a:r>
              <a:rPr sz="2675" b="1" i="1" spc="503" dirty="0">
                <a:solidFill>
                  <a:srgbClr val="666666"/>
                </a:solidFill>
                <a:latin typeface="Trebuchet MS"/>
                <a:cs typeface="Trebuchet MS"/>
              </a:rPr>
              <a:t>α </a:t>
            </a:r>
            <a:r>
              <a:rPr sz="2675" b="1" spc="230" dirty="0">
                <a:solidFill>
                  <a:srgbClr val="0000FF"/>
                </a:solidFill>
                <a:latin typeface="Malgun Gothic"/>
                <a:cs typeface="Malgun Gothic"/>
              </a:rPr>
              <a:t>derives </a:t>
            </a:r>
            <a:r>
              <a:rPr sz="2675" b="1" i="1" spc="213" dirty="0">
                <a:solidFill>
                  <a:srgbClr val="666666"/>
                </a:solidFill>
                <a:latin typeface="Trebuchet MS"/>
                <a:cs typeface="Trebuchet MS"/>
              </a:rPr>
              <a:t>β </a:t>
            </a:r>
            <a:r>
              <a:rPr sz="2675" spc="150" dirty="0">
                <a:solidFill>
                  <a:srgbClr val="3B3B3B"/>
                </a:solidFill>
                <a:latin typeface="Cambria"/>
                <a:cs typeface="Cambria"/>
              </a:rPr>
              <a:t>iff  </a:t>
            </a:r>
            <a:r>
              <a:rPr sz="2675" spc="222" dirty="0">
                <a:solidFill>
                  <a:srgbClr val="3B3B3B"/>
                </a:solidFill>
                <a:latin typeface="Cambria"/>
                <a:cs typeface="Cambria"/>
              </a:rPr>
              <a:t>there </a:t>
            </a:r>
            <a:r>
              <a:rPr sz="2675" spc="163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675" spc="286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675" spc="254" dirty="0">
                <a:solidFill>
                  <a:srgbClr val="3B3B3B"/>
                </a:solidFill>
                <a:latin typeface="Cambria"/>
                <a:cs typeface="Cambria"/>
              </a:rPr>
              <a:t>sequence </a:t>
            </a:r>
            <a:r>
              <a:rPr sz="2675" spc="181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2675" spc="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675" spc="208" dirty="0">
                <a:solidFill>
                  <a:srgbClr val="3B3B3B"/>
                </a:solidFill>
                <a:latin typeface="Cambria"/>
                <a:cs typeface="Cambria"/>
              </a:rPr>
              <a:t>strings</a:t>
            </a:r>
            <a:endParaRPr sz="2675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7809" y="4676223"/>
            <a:ext cx="5668359" cy="142355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31479">
              <a:lnSpc>
                <a:spcPts val="3174"/>
              </a:lnSpc>
              <a:spcBef>
                <a:spcPts val="91"/>
              </a:spcBef>
            </a:pPr>
            <a:r>
              <a:rPr sz="2675" spc="230" dirty="0">
                <a:solidFill>
                  <a:srgbClr val="3B3B3B"/>
                </a:solidFill>
                <a:latin typeface="Cambria"/>
                <a:cs typeface="Cambria"/>
              </a:rPr>
              <a:t>where</a:t>
            </a:r>
            <a:endParaRPr sz="2675">
              <a:latin typeface="Cambria"/>
              <a:cs typeface="Cambria"/>
            </a:endParaRPr>
          </a:p>
          <a:p>
            <a:pPr marL="1201156">
              <a:lnSpc>
                <a:spcPts val="3174"/>
              </a:lnSpc>
            </a:pPr>
            <a:r>
              <a:rPr sz="2675" b="1" i="1" spc="503" dirty="0">
                <a:solidFill>
                  <a:srgbClr val="666666"/>
                </a:solidFill>
                <a:latin typeface="Trebuchet MS"/>
                <a:cs typeface="Trebuchet MS"/>
              </a:rPr>
              <a:t>α </a:t>
            </a:r>
            <a:r>
              <a:rPr sz="2675" spc="-77" dirty="0">
                <a:solidFill>
                  <a:srgbClr val="3B3B3B"/>
                </a:solidFill>
                <a:latin typeface="Cambria"/>
                <a:cs typeface="Cambria"/>
              </a:rPr>
              <a:t>⇒ </a:t>
            </a:r>
            <a:r>
              <a:rPr sz="2675" b="1" i="1" spc="313" dirty="0">
                <a:solidFill>
                  <a:srgbClr val="666666"/>
                </a:solidFill>
                <a:latin typeface="Trebuchet MS"/>
                <a:cs typeface="Trebuchet MS"/>
              </a:rPr>
              <a:t>α</a:t>
            </a:r>
            <a:r>
              <a:rPr sz="2312" spc="469" baseline="-31045" dirty="0">
                <a:solidFill>
                  <a:srgbClr val="3B3B3B"/>
                </a:solidFill>
                <a:latin typeface="Cambria"/>
                <a:cs typeface="Cambria"/>
              </a:rPr>
              <a:t>1 </a:t>
            </a:r>
            <a:r>
              <a:rPr sz="2675" spc="-77" dirty="0">
                <a:solidFill>
                  <a:srgbClr val="3B3B3B"/>
                </a:solidFill>
                <a:latin typeface="Cambria"/>
                <a:cs typeface="Cambria"/>
              </a:rPr>
              <a:t>⇒ </a:t>
            </a:r>
            <a:r>
              <a:rPr sz="2675" b="1" i="1" spc="313" dirty="0">
                <a:solidFill>
                  <a:srgbClr val="666666"/>
                </a:solidFill>
                <a:latin typeface="Trebuchet MS"/>
                <a:cs typeface="Trebuchet MS"/>
              </a:rPr>
              <a:t>α</a:t>
            </a:r>
            <a:r>
              <a:rPr sz="2312" spc="469" baseline="-31045" dirty="0">
                <a:solidFill>
                  <a:srgbClr val="3B3B3B"/>
                </a:solidFill>
                <a:latin typeface="Cambria"/>
                <a:cs typeface="Cambria"/>
              </a:rPr>
              <a:t>2 </a:t>
            </a:r>
            <a:r>
              <a:rPr sz="2675" spc="-77" dirty="0">
                <a:solidFill>
                  <a:srgbClr val="3B3B3B"/>
                </a:solidFill>
                <a:latin typeface="Cambria"/>
                <a:cs typeface="Cambria"/>
              </a:rPr>
              <a:t>⇒ </a:t>
            </a:r>
            <a:r>
              <a:rPr sz="2675" spc="662" dirty="0">
                <a:solidFill>
                  <a:srgbClr val="3B3B3B"/>
                </a:solidFill>
                <a:latin typeface="Cambria"/>
                <a:cs typeface="Cambria"/>
              </a:rPr>
              <a:t>… </a:t>
            </a:r>
            <a:r>
              <a:rPr sz="2675" spc="-77" dirty="0">
                <a:solidFill>
                  <a:srgbClr val="3B3B3B"/>
                </a:solidFill>
                <a:latin typeface="Cambria"/>
                <a:cs typeface="Cambria"/>
              </a:rPr>
              <a:t>⇒</a:t>
            </a:r>
            <a:r>
              <a:rPr sz="2675" spc="163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675" b="1" i="1" spc="213" dirty="0">
                <a:solidFill>
                  <a:srgbClr val="666666"/>
                </a:solidFill>
                <a:latin typeface="Trebuchet MS"/>
                <a:cs typeface="Trebuchet MS"/>
              </a:rPr>
              <a:t>β</a:t>
            </a:r>
            <a:endParaRPr sz="2675">
              <a:latin typeface="Trebuchet MS"/>
              <a:cs typeface="Trebuchet MS"/>
            </a:endParaRPr>
          </a:p>
          <a:p>
            <a:pPr marL="231479" indent="-196930">
              <a:spcBef>
                <a:spcPts val="1396"/>
              </a:spcBef>
              <a:buSzPct val="44067"/>
              <a:buFont typeface="Calibri"/>
              <a:buChar char="●"/>
              <a:tabLst>
                <a:tab pos="231479" algn="l"/>
              </a:tabLst>
            </a:pPr>
            <a:r>
              <a:rPr sz="2675" spc="177" dirty="0">
                <a:solidFill>
                  <a:srgbClr val="3B3B3B"/>
                </a:solidFill>
                <a:latin typeface="Cambria"/>
                <a:cs typeface="Cambria"/>
              </a:rPr>
              <a:t>If </a:t>
            </a:r>
            <a:r>
              <a:rPr sz="2675" b="1" i="1" spc="503" dirty="0">
                <a:solidFill>
                  <a:srgbClr val="666666"/>
                </a:solidFill>
                <a:latin typeface="Trebuchet MS"/>
                <a:cs typeface="Trebuchet MS"/>
              </a:rPr>
              <a:t>α </a:t>
            </a:r>
            <a:r>
              <a:rPr sz="2675" spc="199" dirty="0">
                <a:solidFill>
                  <a:srgbClr val="3B3B3B"/>
                </a:solidFill>
                <a:latin typeface="Cambria"/>
                <a:cs typeface="Cambria"/>
              </a:rPr>
              <a:t>derives </a:t>
            </a:r>
            <a:r>
              <a:rPr sz="2675" b="1" i="1" spc="254" dirty="0">
                <a:solidFill>
                  <a:srgbClr val="666666"/>
                </a:solidFill>
                <a:latin typeface="Trebuchet MS"/>
                <a:cs typeface="Trebuchet MS"/>
              </a:rPr>
              <a:t>β</a:t>
            </a:r>
            <a:r>
              <a:rPr sz="2675" spc="254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675" spc="240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675" spc="181" dirty="0">
                <a:solidFill>
                  <a:srgbClr val="3B3B3B"/>
                </a:solidFill>
                <a:latin typeface="Cambria"/>
                <a:cs typeface="Cambria"/>
              </a:rPr>
              <a:t>write </a:t>
            </a:r>
            <a:r>
              <a:rPr sz="2675" b="1" i="1" spc="503" dirty="0">
                <a:solidFill>
                  <a:srgbClr val="666666"/>
                </a:solidFill>
                <a:latin typeface="Trebuchet MS"/>
                <a:cs typeface="Trebuchet MS"/>
              </a:rPr>
              <a:t>α</a:t>
            </a:r>
            <a:r>
              <a:rPr sz="2675" b="1" i="1" spc="-23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75" spc="50" dirty="0">
                <a:solidFill>
                  <a:srgbClr val="3B3B3B"/>
                </a:solidFill>
                <a:latin typeface="Cambria"/>
                <a:cs typeface="Cambria"/>
              </a:rPr>
              <a:t>⇒* </a:t>
            </a:r>
            <a:r>
              <a:rPr sz="2675" b="1" i="1" spc="249" dirty="0">
                <a:solidFill>
                  <a:srgbClr val="666666"/>
                </a:solidFill>
                <a:latin typeface="Trebuchet MS"/>
                <a:cs typeface="Trebuchet MS"/>
              </a:rPr>
              <a:t>β</a:t>
            </a:r>
            <a:r>
              <a:rPr sz="2675" spc="249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675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1487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07"/>
            <a:ext cx="5105208" cy="625643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58" dirty="0"/>
              <a:t>Related</a:t>
            </a:r>
            <a:r>
              <a:rPr spc="326" dirty="0"/>
              <a:t> </a:t>
            </a:r>
            <a:r>
              <a:rPr spc="308" dirty="0"/>
              <a:t>Derivations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233325" y="1319183"/>
            <a:ext cx="2733471" cy="5324110"/>
          </a:xfrm>
          <a:prstGeom prst="rect">
            <a:avLst/>
          </a:prstGeom>
        </p:spPr>
        <p:txBody>
          <a:bodyPr vert="horz" wrap="square" lIns="0" tIns="13877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6067">
              <a:spcBef>
                <a:spcPts val="1093"/>
              </a:spcBef>
            </a:pPr>
            <a:r>
              <a:rPr spc="467" dirty="0"/>
              <a:t>E</a:t>
            </a: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467" dirty="0"/>
              <a:t>E</a:t>
            </a:r>
            <a:r>
              <a:rPr spc="-331" dirty="0"/>
              <a:t> </a:t>
            </a:r>
            <a:r>
              <a:rPr spc="181" dirty="0"/>
              <a:t>Op </a:t>
            </a:r>
            <a:r>
              <a:rPr spc="467" dirty="0"/>
              <a:t>E</a:t>
            </a: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181" dirty="0"/>
              <a:t>Op </a:t>
            </a:r>
            <a:r>
              <a:rPr spc="467" dirty="0"/>
              <a:t>E</a:t>
            </a: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pc="-5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467" dirty="0"/>
              <a:t>E</a:t>
            </a:r>
          </a:p>
          <a:p>
            <a:pPr marL="11516">
              <a:spcBef>
                <a:spcPts val="1143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pc="-3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159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pc="159" dirty="0"/>
              <a:t>E</a:t>
            </a:r>
            <a:r>
              <a:rPr spc="15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pc="236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pc="236" dirty="0"/>
              <a:t>E </a:t>
            </a:r>
            <a:r>
              <a:rPr spc="181" dirty="0"/>
              <a:t>Op</a:t>
            </a:r>
            <a:r>
              <a:rPr spc="-431" dirty="0"/>
              <a:t> </a:t>
            </a:r>
            <a:r>
              <a:rPr spc="230" dirty="0"/>
              <a:t>E</a:t>
            </a:r>
            <a:r>
              <a:rPr spc="23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11516">
              <a:spcBef>
                <a:spcPts val="1134"/>
              </a:spcBef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 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pc="185" dirty="0"/>
              <a:t>Op</a:t>
            </a:r>
            <a:r>
              <a:rPr spc="-431" dirty="0"/>
              <a:t> </a:t>
            </a:r>
            <a:r>
              <a:rPr spc="236" dirty="0"/>
              <a:t>E</a:t>
            </a:r>
            <a:r>
              <a:rPr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(int</a:t>
            </a:r>
            <a:r>
              <a:rPr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236" dirty="0"/>
              <a:t>E</a:t>
            </a:r>
            <a:r>
              <a:rPr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pc="-10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9469" y="1578319"/>
            <a:ext cx="222842" cy="327887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4344" y="1892024"/>
            <a:ext cx="3014411" cy="3626210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11516">
              <a:spcBef>
                <a:spcPts val="1093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7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5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4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4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5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7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  <a:tab pos="701922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	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8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8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F396457-5B07-7868-FADF-9E80A5AB8215}"/>
              </a:ext>
            </a:extLst>
          </p:cNvPr>
          <p:cNvSpPr txBox="1"/>
          <p:nvPr/>
        </p:nvSpPr>
        <p:spPr>
          <a:xfrm>
            <a:off x="5252683" y="71023"/>
            <a:ext cx="3842438" cy="1079550"/>
          </a:xfrm>
          <a:prstGeom prst="rect">
            <a:avLst/>
          </a:prstGeom>
        </p:spPr>
        <p:txBody>
          <a:bodyPr vert="horz" wrap="square" lIns="0" tIns="155471" rIns="0" bIns="0" rtlCol="0">
            <a:spAutoFit/>
          </a:bodyPr>
          <a:lstStyle/>
          <a:p>
            <a:pPr marL="11516">
              <a:spcBef>
                <a:spcPts val="1224"/>
              </a:spcBef>
            </a:pP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539" b="1" spc="-64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23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4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39" b="1" spc="185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39" dirty="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</a:pP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2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539" b="1" spc="-6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8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2539" b="1" spc="-64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8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539" b="1" spc="-6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9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endParaRPr sz="2539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1409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ea typeface="+mj-ea"/>
              </a:rPr>
              <a:t>Grammars and Derivations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A grammar is a generative device for defining languages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The sentences of the language are </a:t>
            </a:r>
            <a:r>
              <a:rPr lang="en-US" sz="2800">
                <a:solidFill>
                  <a:srgbClr val="FF0000"/>
                </a:solidFill>
                <a:latin typeface="Arial" charset="0"/>
                <a:ea typeface="MS PGothic" charset="0"/>
              </a:rPr>
              <a:t>generated</a:t>
            </a:r>
            <a:r>
              <a:rPr lang="en-US" sz="2800" b="0">
                <a:latin typeface="Arial" charset="0"/>
                <a:ea typeface="MS PGothic" charset="0"/>
              </a:rPr>
              <a:t> through a sequence of</a:t>
            </a:r>
            <a:r>
              <a:rPr lang="tr-TR" sz="2800" b="0">
                <a:latin typeface="Arial" charset="0"/>
                <a:ea typeface="MS PGothic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</a:rPr>
              <a:t>applications of the  rules, starting  from  the special nonterminal called </a:t>
            </a:r>
            <a:r>
              <a:rPr lang="en-US" sz="2800" i="1">
                <a:solidFill>
                  <a:srgbClr val="FF0000"/>
                </a:solidFill>
                <a:latin typeface="Arial" charset="0"/>
                <a:ea typeface="MS PGothic" charset="0"/>
              </a:rPr>
              <a:t>start symbol</a:t>
            </a:r>
            <a:r>
              <a:rPr lang="en-US" sz="2800" b="0">
                <a:latin typeface="Arial" charset="0"/>
                <a:ea typeface="MS PGothic" charset="0"/>
              </a:rPr>
              <a:t>.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Such a generation is called a </a:t>
            </a:r>
            <a:r>
              <a:rPr lang="en-US" sz="2800">
                <a:solidFill>
                  <a:srgbClr val="FF0000"/>
                </a:solidFill>
                <a:latin typeface="Arial" charset="0"/>
                <a:ea typeface="MS PGothic" charset="0"/>
              </a:rPr>
              <a:t>derivation</a:t>
            </a:r>
            <a:r>
              <a:rPr lang="en-US" sz="2800" b="0">
                <a:latin typeface="Arial" charset="0"/>
                <a:ea typeface="MS PGothic" charset="0"/>
              </a:rPr>
              <a:t>. 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Start symbol represents a complete program. So it is usually named as </a:t>
            </a:r>
            <a:r>
              <a:rPr lang="en-US" sz="2800" b="0">
                <a:solidFill>
                  <a:srgbClr val="0000FF"/>
                </a:solidFill>
                <a:latin typeface="Arial" charset="0"/>
                <a:ea typeface="MS PGothic" charset="0"/>
              </a:rPr>
              <a:t>&lt;program&gt;</a:t>
            </a:r>
            <a:r>
              <a:rPr lang="en-US" sz="2800" b="0">
                <a:latin typeface="Arial" charset="0"/>
                <a:ea typeface="MS PGothic" charset="0"/>
              </a:rPr>
              <a:t>.</a:t>
            </a:r>
          </a:p>
        </p:txBody>
      </p:sp>
      <p:sp>
        <p:nvSpPr>
          <p:cNvPr id="7373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9615901-F53D-094F-BAC1-32A4B13F87E2}" type="slidenum">
              <a:rPr lang="tr-TR" sz="1400">
                <a:cs typeface="Arial" charset="0"/>
              </a:rPr>
              <a:pPr/>
              <a:t>55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1534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>
                <a:ea typeface="+mj-ea"/>
              </a:rPr>
              <a:t>An Example Grammar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1255713"/>
            <a:ext cx="8202612" cy="3524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ea typeface="MS PGothic" charset="0"/>
              </a:rPr>
              <a:t>	&lt;program&gt;   → begin &lt;</a:t>
            </a:r>
            <a:r>
              <a:rPr lang="en-US" sz="2400" dirty="0" err="1">
                <a:latin typeface="Courier New" charset="0"/>
                <a:ea typeface="MS PGothic" charset="0"/>
              </a:rPr>
              <a:t>stmt_list</a:t>
            </a:r>
            <a:r>
              <a:rPr lang="en-US" sz="2400" dirty="0">
                <a:latin typeface="Courier New" charset="0"/>
                <a:ea typeface="MS PGothic" charset="0"/>
              </a:rPr>
              <a:t>&gt; end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ea typeface="MS PGothic" charset="0"/>
              </a:rPr>
              <a:t>	&lt;</a:t>
            </a:r>
            <a:r>
              <a:rPr lang="en-US" sz="2400" dirty="0" err="1">
                <a:latin typeface="Courier New" charset="0"/>
                <a:ea typeface="MS PGothic" charset="0"/>
              </a:rPr>
              <a:t>stmt_list</a:t>
            </a:r>
            <a:r>
              <a:rPr lang="en-US" sz="2400" dirty="0">
                <a:latin typeface="Courier New" charset="0"/>
                <a:ea typeface="MS PGothic" charset="0"/>
              </a:rPr>
              <a:t>&gt; → &lt;</a:t>
            </a:r>
            <a:r>
              <a:rPr lang="en-US" sz="2400" dirty="0" err="1">
                <a:latin typeface="Courier New" charset="0"/>
                <a:ea typeface="MS PGothic" charset="0"/>
              </a:rPr>
              <a:t>stmt</a:t>
            </a:r>
            <a:r>
              <a:rPr lang="en-US" sz="2400" dirty="0">
                <a:latin typeface="Courier New" charset="0"/>
                <a:ea typeface="MS PGothic" charset="0"/>
              </a:rPr>
              <a:t>&gt; |   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ea typeface="MS PGothic" charset="0"/>
              </a:rPr>
              <a:t>				&lt;</a:t>
            </a:r>
            <a:r>
              <a:rPr lang="en-US" sz="2400" dirty="0" err="1">
                <a:latin typeface="Courier New" charset="0"/>
                <a:ea typeface="MS PGothic" charset="0"/>
              </a:rPr>
              <a:t>stmt</a:t>
            </a:r>
            <a:r>
              <a:rPr lang="en-US" sz="2400" dirty="0">
                <a:latin typeface="Courier New" charset="0"/>
                <a:ea typeface="MS PGothic" charset="0"/>
              </a:rPr>
              <a:t>&gt; ; &lt;</a:t>
            </a:r>
            <a:r>
              <a:rPr lang="en-US" sz="2400" dirty="0" err="1">
                <a:latin typeface="Courier New" charset="0"/>
                <a:ea typeface="MS PGothic" charset="0"/>
              </a:rPr>
              <a:t>stmt_list</a:t>
            </a:r>
            <a:r>
              <a:rPr lang="en-US" sz="2400" dirty="0">
                <a:latin typeface="Courier New" charset="0"/>
                <a:ea typeface="MS PGothic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ea typeface="MS PGothic" charset="0"/>
              </a:rPr>
              <a:t>	&lt;</a:t>
            </a:r>
            <a:r>
              <a:rPr lang="en-US" sz="2400" dirty="0" err="1">
                <a:latin typeface="Courier New" charset="0"/>
                <a:ea typeface="MS PGothic" charset="0"/>
              </a:rPr>
              <a:t>stmt</a:t>
            </a:r>
            <a:r>
              <a:rPr lang="en-US" sz="2400" dirty="0">
                <a:latin typeface="Courier New" charset="0"/>
                <a:ea typeface="MS PGothic" charset="0"/>
              </a:rPr>
              <a:t>&gt;      → &lt;</a:t>
            </a:r>
            <a:r>
              <a:rPr lang="en-US" sz="2400" dirty="0" err="1">
                <a:latin typeface="Courier New" charset="0"/>
                <a:ea typeface="MS PGothic" charset="0"/>
              </a:rPr>
              <a:t>var</a:t>
            </a:r>
            <a:r>
              <a:rPr lang="en-US" sz="2400" dirty="0">
                <a:latin typeface="Courier New" charset="0"/>
                <a:ea typeface="MS PGothic" charset="0"/>
              </a:rPr>
              <a:t>&gt; := &lt;expression&gt;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ea typeface="MS PGothic" charset="0"/>
              </a:rPr>
              <a:t>	&lt;</a:t>
            </a:r>
            <a:r>
              <a:rPr lang="en-US" sz="2400" dirty="0" err="1">
                <a:latin typeface="Courier New" charset="0"/>
                <a:ea typeface="MS PGothic" charset="0"/>
              </a:rPr>
              <a:t>var</a:t>
            </a:r>
            <a:r>
              <a:rPr lang="en-US" sz="2400" dirty="0">
                <a:latin typeface="Courier New" charset="0"/>
                <a:ea typeface="MS PGothic" charset="0"/>
              </a:rPr>
              <a:t>&gt;       → A | B | C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ea typeface="MS PGothic" charset="0"/>
              </a:rPr>
              <a:t>	&lt;expression&gt;→ &lt;</a:t>
            </a:r>
            <a:r>
              <a:rPr lang="en-US" sz="2400" dirty="0" err="1">
                <a:latin typeface="Courier New" charset="0"/>
                <a:ea typeface="MS PGothic" charset="0"/>
              </a:rPr>
              <a:t>var</a:t>
            </a:r>
            <a:r>
              <a:rPr lang="en-US" sz="2400" dirty="0">
                <a:latin typeface="Courier New" charset="0"/>
                <a:ea typeface="MS PGothic" charset="0"/>
              </a:rPr>
              <a:t>&gt; |   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ea typeface="MS PGothic" charset="0"/>
              </a:rPr>
              <a:t>				</a:t>
            </a:r>
            <a:r>
              <a:rPr lang="tr-TR" sz="2400" dirty="0">
                <a:latin typeface="Courier New" charset="0"/>
                <a:ea typeface="MS PGothic" charset="0"/>
              </a:rPr>
              <a:t>  </a:t>
            </a:r>
            <a:r>
              <a:rPr lang="en-US" sz="2400" dirty="0">
                <a:latin typeface="Courier New" charset="0"/>
                <a:ea typeface="MS PGothic" charset="0"/>
              </a:rPr>
              <a:t>&lt;</a:t>
            </a:r>
            <a:r>
              <a:rPr lang="en-US" sz="2400" dirty="0" err="1">
                <a:latin typeface="Courier New" charset="0"/>
                <a:ea typeface="MS PGothic" charset="0"/>
              </a:rPr>
              <a:t>var</a:t>
            </a:r>
            <a:r>
              <a:rPr lang="en-US" sz="2400" dirty="0">
                <a:latin typeface="Courier New" charset="0"/>
                <a:ea typeface="MS PGothic" charset="0"/>
              </a:rPr>
              <a:t>&gt; &lt;</a:t>
            </a:r>
            <a:r>
              <a:rPr lang="en-US" sz="2400" dirty="0" err="1">
                <a:latin typeface="Courier New" charset="0"/>
                <a:ea typeface="MS PGothic" charset="0"/>
              </a:rPr>
              <a:t>arith_op</a:t>
            </a:r>
            <a:r>
              <a:rPr lang="en-US" sz="2400" dirty="0">
                <a:latin typeface="Courier New" charset="0"/>
                <a:ea typeface="MS PGothic" charset="0"/>
              </a:rPr>
              <a:t>&gt; &lt;</a:t>
            </a:r>
            <a:r>
              <a:rPr lang="en-US" sz="2400" dirty="0" err="1">
                <a:latin typeface="Courier New" charset="0"/>
                <a:ea typeface="MS PGothic" charset="0"/>
              </a:rPr>
              <a:t>var</a:t>
            </a:r>
            <a:r>
              <a:rPr lang="en-US" sz="2400" dirty="0">
                <a:latin typeface="Courier New" charset="0"/>
                <a:ea typeface="MS PGothic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  <a:ea typeface="MS PGothic" charset="0"/>
              </a:rPr>
              <a:t>  &lt;</a:t>
            </a:r>
            <a:r>
              <a:rPr lang="en-US" sz="2400" dirty="0" err="1">
                <a:latin typeface="Courier New" charset="0"/>
                <a:ea typeface="MS PGothic" charset="0"/>
              </a:rPr>
              <a:t>arith_op</a:t>
            </a:r>
            <a:r>
              <a:rPr lang="en-US" sz="2400" dirty="0">
                <a:latin typeface="Courier New" charset="0"/>
                <a:ea typeface="MS PGothic" charset="0"/>
              </a:rPr>
              <a:t>&gt;</a:t>
            </a:r>
            <a:r>
              <a:rPr lang="tr-TR" sz="2400" dirty="0">
                <a:latin typeface="Courier New" charset="0"/>
                <a:ea typeface="MS PGothic" charset="0"/>
              </a:rPr>
              <a:t>  </a:t>
            </a:r>
            <a:r>
              <a:rPr lang="en-US" sz="2400" dirty="0">
                <a:latin typeface="Courier New" charset="0"/>
                <a:ea typeface="MS PGothic" charset="0"/>
              </a:rPr>
              <a:t>→        + | - | * | /</a:t>
            </a: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5F55DD6-66D9-004A-BB34-FD0DFDAC057B}" type="slidenum">
              <a:rPr lang="tr-TR" sz="1400">
                <a:cs typeface="Arial" charset="0"/>
              </a:rPr>
              <a:pPr/>
              <a:t>56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Derivation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68850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>
                <a:ea typeface="+mn-ea"/>
              </a:rPr>
              <a:t>In order to check if a given string represents a valid program  in  the  language,  we  try  to  derive  it  in  the grammar.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</a:rPr>
              <a:t>Derivation starts from the start symbol &lt;program&gt;.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</a:rPr>
              <a:t>At  each  step  we  replace  a  nonterminal  with  its definition (RHS of the rule).</a:t>
            </a:r>
          </a:p>
          <a:p>
            <a:pPr eaLnBrk="1" hangingPunct="1">
              <a:defRPr/>
            </a:pPr>
            <a:endParaRPr lang="en-US" b="0" dirty="0">
              <a:latin typeface="Bookman Old Style" charset="0"/>
              <a:ea typeface="+mn-ea"/>
            </a:endParaRPr>
          </a:p>
        </p:txBody>
      </p:sp>
      <p:sp>
        <p:nvSpPr>
          <p:cNvPr id="7680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AEB0DF8-0741-2A42-9D20-7A63BC8E7E70}" type="slidenum">
              <a:rPr lang="tr-TR" sz="1400">
                <a:cs typeface="Arial" charset="0"/>
              </a:rPr>
              <a:pPr/>
              <a:t>57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000">
                <a:cs typeface="Lucida Sans Unicode" charset="0"/>
              </a:rPr>
              <a:t>1-</a:t>
            </a:r>
            <a:fld id="{3FE74A85-B33C-5A48-A6AC-5ECB367E8F2B}" type="slidenum">
              <a:rPr lang="en-US" sz="1000">
                <a:cs typeface="Lucida Sans Unicode" charset="0"/>
              </a:rPr>
              <a:pPr algn="ctr"/>
              <a:t>58</a:t>
            </a:fld>
            <a:endParaRPr lang="en-US" sz="1000">
              <a:cs typeface="Lucida Sans Unicode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Derivations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ea typeface="+mn-ea"/>
              </a:rPr>
              <a:t>Every string of symbols in a derivation is a </a:t>
            </a:r>
            <a:r>
              <a:rPr lang="en-US" i="1" dirty="0">
                <a:ea typeface="+mn-ea"/>
              </a:rPr>
              <a:t>sentential form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</a:rPr>
              <a:t>A </a:t>
            </a:r>
            <a:r>
              <a:rPr lang="en-US" i="1" dirty="0">
                <a:ea typeface="+mn-ea"/>
              </a:rPr>
              <a:t>sentence</a:t>
            </a:r>
            <a:r>
              <a:rPr lang="en-US" b="0" dirty="0">
                <a:ea typeface="+mn-ea"/>
              </a:rPr>
              <a:t> is a sentential form that has only terminal symbols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</a:rPr>
              <a:t>A </a:t>
            </a:r>
            <a:r>
              <a:rPr lang="en-US" i="1" dirty="0">
                <a:ea typeface="+mn-ea"/>
              </a:rPr>
              <a:t>leftmost derivation</a:t>
            </a:r>
            <a:r>
              <a:rPr lang="en-US" b="0" dirty="0">
                <a:ea typeface="+mn-ea"/>
              </a:rPr>
              <a:t> is one in which the leftmost nonterminal in each sentential form is the one that is expanded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</a:rPr>
              <a:t>A derivation may be neither leftmost nor rightmost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197" y="200326"/>
            <a:ext cx="5413271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45" dirty="0"/>
              <a:t>Leftmost</a:t>
            </a:r>
            <a:r>
              <a:rPr spc="308" dirty="0"/>
              <a:t> Derivations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695786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3152608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73" y="4607125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239" y="1573712"/>
            <a:ext cx="7843802" cy="2789143"/>
          </a:xfrm>
          <a:prstGeom prst="rect">
            <a:avLst/>
          </a:prstGeom>
        </p:spPr>
        <p:txBody>
          <a:bodyPr vert="horz" wrap="square" lIns="0" tIns="23033" rIns="0" bIns="0" rtlCol="0">
            <a:spAutoFit/>
          </a:bodyPr>
          <a:lstStyle/>
          <a:p>
            <a:pPr marL="11516" marR="238389">
              <a:lnSpc>
                <a:spcPct val="97300"/>
              </a:lnSpc>
              <a:spcBef>
                <a:spcPts val="181"/>
              </a:spcBef>
            </a:pPr>
            <a:r>
              <a:rPr sz="2902" spc="286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902" b="1" spc="245" dirty="0">
                <a:solidFill>
                  <a:srgbClr val="0000FF"/>
                </a:solidFill>
                <a:latin typeface="Malgun Gothic"/>
                <a:cs typeface="Malgun Gothic"/>
              </a:rPr>
              <a:t>leftmost </a:t>
            </a:r>
            <a:r>
              <a:rPr sz="2902" b="1" spc="254" dirty="0">
                <a:solidFill>
                  <a:srgbClr val="0000FF"/>
                </a:solidFill>
                <a:latin typeface="Malgun Gothic"/>
                <a:cs typeface="Malgun Gothic"/>
              </a:rPr>
              <a:t>derivation </a:t>
            </a:r>
            <a:r>
              <a:rPr sz="2902" spc="18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902" spc="313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902" spc="208" dirty="0">
                <a:solidFill>
                  <a:srgbClr val="3B3B3B"/>
                </a:solidFill>
                <a:latin typeface="Cambria"/>
                <a:cs typeface="Cambria"/>
              </a:rPr>
              <a:t>derivation</a:t>
            </a:r>
            <a:r>
              <a:rPr sz="2902" spc="-263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177" dirty="0">
                <a:solidFill>
                  <a:srgbClr val="3B3B3B"/>
                </a:solidFill>
                <a:latin typeface="Cambria"/>
                <a:cs typeface="Cambria"/>
              </a:rPr>
              <a:t>in 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which </a:t>
            </a:r>
            <a:r>
              <a:rPr sz="2902" spc="304" dirty="0">
                <a:solidFill>
                  <a:srgbClr val="3B3B3B"/>
                </a:solidFill>
                <a:latin typeface="Cambria"/>
                <a:cs typeface="Cambria"/>
              </a:rPr>
              <a:t>each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step </a:t>
            </a: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expands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leftmost  </a:t>
            </a: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nonterminal.</a:t>
            </a:r>
            <a:endParaRPr sz="2902" dirty="0">
              <a:latin typeface="Cambria"/>
              <a:cs typeface="Cambria"/>
            </a:endParaRPr>
          </a:p>
          <a:p>
            <a:pPr marL="11516" marR="4607">
              <a:lnSpc>
                <a:spcPct val="97300"/>
              </a:lnSpc>
              <a:spcBef>
                <a:spcPts val="1310"/>
              </a:spcBef>
            </a:pPr>
            <a:r>
              <a:rPr sz="2902" spc="286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902" b="1" spc="277" dirty="0">
                <a:solidFill>
                  <a:srgbClr val="0000FF"/>
                </a:solidFill>
                <a:latin typeface="Malgun Gothic"/>
                <a:cs typeface="Malgun Gothic"/>
              </a:rPr>
              <a:t>rightmost </a:t>
            </a:r>
            <a:r>
              <a:rPr sz="2902" b="1" spc="258" dirty="0">
                <a:solidFill>
                  <a:srgbClr val="0000FF"/>
                </a:solidFill>
                <a:latin typeface="Malgun Gothic"/>
                <a:cs typeface="Malgun Gothic"/>
              </a:rPr>
              <a:t>derivation </a:t>
            </a:r>
            <a:r>
              <a:rPr sz="2902" spc="177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902" spc="313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902" spc="204" dirty="0">
                <a:solidFill>
                  <a:srgbClr val="3B3B3B"/>
                </a:solidFill>
                <a:latin typeface="Cambria"/>
                <a:cs typeface="Cambria"/>
              </a:rPr>
              <a:t>derivation  </a:t>
            </a:r>
            <a:r>
              <a:rPr sz="2902" spc="177" dirty="0">
                <a:solidFill>
                  <a:srgbClr val="3B3B3B"/>
                </a:solidFill>
                <a:latin typeface="Cambria"/>
                <a:cs typeface="Cambria"/>
              </a:rPr>
              <a:t>in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which </a:t>
            </a:r>
            <a:r>
              <a:rPr sz="2902" spc="304" dirty="0">
                <a:solidFill>
                  <a:srgbClr val="3B3B3B"/>
                </a:solidFill>
                <a:latin typeface="Cambria"/>
                <a:cs typeface="Cambria"/>
              </a:rPr>
              <a:t>each </a:t>
            </a: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step </a:t>
            </a: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expands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rightmost  nonterminal.</a:t>
            </a:r>
            <a:endParaRPr sz="2902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9809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60865" y="6218144"/>
            <a:ext cx="99040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++ip;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6965" y="5802873"/>
            <a:ext cx="2731684" cy="402376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-5" dirty="0">
                <a:latin typeface="Courier New"/>
                <a:cs typeface="Courier New"/>
              </a:rPr>
              <a:t>while (ip </a:t>
            </a:r>
            <a:r>
              <a:rPr sz="2539" dirty="0">
                <a:latin typeface="Courier New"/>
                <a:cs typeface="Courier New"/>
              </a:rPr>
              <a:t>&lt;</a:t>
            </a:r>
            <a:r>
              <a:rPr sz="2539" spc="-86" dirty="0">
                <a:latin typeface="Courier New"/>
                <a:cs typeface="Courier New"/>
              </a:rPr>
              <a:t> </a:t>
            </a:r>
            <a:r>
              <a:rPr sz="2539" spc="-5" dirty="0">
                <a:latin typeface="Courier New"/>
                <a:cs typeface="Courier New"/>
              </a:rPr>
              <a:t>z)</a:t>
            </a:r>
            <a:endParaRPr sz="253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>
                <a:ea typeface="+mj-ea"/>
              </a:rPr>
              <a:t>An Example Derivation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tr-TR">
              <a:ea typeface="+mn-ea"/>
            </a:endParaRPr>
          </a:p>
        </p:txBody>
      </p:sp>
      <p:sp>
        <p:nvSpPr>
          <p:cNvPr id="798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BC85605-0694-844D-AD5C-EF24E5186CB2}" type="slidenum">
              <a:rPr lang="tr-TR" sz="1400">
                <a:cs typeface="Arial" charset="0"/>
              </a:rPr>
              <a:pPr/>
              <a:t>60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0175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An Example Derivation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5288" y="1676400"/>
            <a:ext cx="7100887" cy="47609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&lt;program&gt;   ⇒ begin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stmt_list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</a:t>
            </a:r>
            <a:r>
              <a:rPr lang="en-US" sz="2000" dirty="0">
                <a:latin typeface="Bookman Old Style" charset="0"/>
                <a:ea typeface="MS PGothic" charset="0"/>
              </a:rPr>
              <a:t>&gt; 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stmt_list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var</a:t>
            </a:r>
            <a:r>
              <a:rPr lang="en-US" sz="2000" dirty="0">
                <a:latin typeface="Bookman Old Style" charset="0"/>
                <a:ea typeface="MS PGothic" charset="0"/>
              </a:rPr>
              <a:t>&gt; := &lt;expression&gt;;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stmt_list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&lt;expression&gt;;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stmt_list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stmt_list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stmt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var</a:t>
            </a:r>
            <a:r>
              <a:rPr lang="en-US" sz="2000" dirty="0">
                <a:latin typeface="Bookman Old Style" charset="0"/>
                <a:ea typeface="MS PGothic" charset="0"/>
              </a:rPr>
              <a:t>&gt; := &lt;expression&gt;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C := &lt;expression&gt;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C :=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var</a:t>
            </a:r>
            <a:r>
              <a:rPr lang="en-US" sz="2000" dirty="0">
                <a:latin typeface="Bookman Old Style" charset="0"/>
                <a:ea typeface="MS PGothic" charset="0"/>
              </a:rPr>
              <a:t>&gt;&lt;</a:t>
            </a:r>
            <a:r>
              <a:rPr lang="en-US" sz="2000" dirty="0" err="1">
                <a:latin typeface="Bookman Old Style" charset="0"/>
                <a:ea typeface="MS PGothic" charset="0"/>
              </a:rPr>
              <a:t>arith_op</a:t>
            </a:r>
            <a:r>
              <a:rPr lang="en-US" sz="2000" dirty="0">
                <a:latin typeface="Bookman Old Style" charset="0"/>
                <a:ea typeface="MS PGothic" charset="0"/>
              </a:rPr>
              <a:t>&gt;&lt;</a:t>
            </a:r>
            <a:r>
              <a:rPr lang="en-US" sz="2000" dirty="0" err="1">
                <a:latin typeface="Bookman Old Style" charset="0"/>
                <a:ea typeface="MS PGothic" charset="0"/>
              </a:rPr>
              <a:t>var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C := A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arith_op</a:t>
            </a:r>
            <a:r>
              <a:rPr lang="en-US" sz="2000" dirty="0">
                <a:latin typeface="Bookman Old Style" charset="0"/>
                <a:ea typeface="MS PGothic" charset="0"/>
              </a:rPr>
              <a:t>&gt;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var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C := A * &lt;</a:t>
            </a:r>
            <a:r>
              <a:rPr lang="en-US" sz="2000" dirty="0" err="1">
                <a:latin typeface="Bookman Old Style" charset="0"/>
                <a:ea typeface="MS PGothic" charset="0"/>
              </a:rPr>
              <a:t>var</a:t>
            </a:r>
            <a:r>
              <a:rPr lang="en-US" sz="2000" dirty="0">
                <a:latin typeface="Bookman Old Style" charset="0"/>
                <a:ea typeface="MS PGothic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  <a:ea typeface="MS PGothic" charset="0"/>
              </a:rPr>
              <a:t>⇒ begin A := B; C := A * B end</a:t>
            </a: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381000" y="57150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>
                <a:cs typeface="Arial" charset="0"/>
              </a:rPr>
              <a:t>If always the leftmost nonterminal is replaced, then it is called</a:t>
            </a:r>
            <a:r>
              <a:rPr lang="en-US" sz="2000" b="1" dirty="0">
                <a:cs typeface="Arial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leftmost derivation</a:t>
            </a:r>
            <a:r>
              <a:rPr lang="en-US" sz="2000" b="1" dirty="0">
                <a:cs typeface="Arial" charset="0"/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2760663"/>
            <a:ext cx="1752600" cy="1524000"/>
            <a:chOff x="0" y="2760663"/>
            <a:chExt cx="1752600" cy="1524000"/>
          </a:xfrm>
        </p:grpSpPr>
        <p:sp>
          <p:nvSpPr>
            <p:cNvPr id="80900" name="Text Box 6"/>
            <p:cNvSpPr txBox="1">
              <a:spLocks noChangeArrowheads="1"/>
            </p:cNvSpPr>
            <p:nvPr/>
          </p:nvSpPr>
          <p:spPr bwMode="auto">
            <a:xfrm>
              <a:off x="0" y="3048000"/>
              <a:ext cx="1235075" cy="650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800" dirty="0">
                  <a:cs typeface="Arial" charset="0"/>
                </a:rPr>
                <a:t>sentential </a:t>
              </a:r>
            </a:p>
            <a:p>
              <a:pPr eaLnBrk="1" hangingPunct="1"/>
              <a:r>
                <a:rPr lang="en-US" sz="1800" dirty="0">
                  <a:cs typeface="Arial" charset="0"/>
                </a:rPr>
                <a:t>form</a:t>
              </a:r>
            </a:p>
          </p:txBody>
        </p:sp>
        <p:sp>
          <p:nvSpPr>
            <p:cNvPr id="80901" name="Line 7"/>
            <p:cNvSpPr>
              <a:spLocks noChangeShapeType="1"/>
            </p:cNvSpPr>
            <p:nvPr/>
          </p:nvSpPr>
          <p:spPr bwMode="auto">
            <a:xfrm flipV="1">
              <a:off x="1066800" y="2760663"/>
              <a:ext cx="685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2" name="Line 8"/>
            <p:cNvSpPr>
              <a:spLocks noChangeShapeType="1"/>
            </p:cNvSpPr>
            <p:nvPr/>
          </p:nvSpPr>
          <p:spPr bwMode="auto">
            <a:xfrm>
              <a:off x="1295400" y="337026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3" name="Line 9"/>
            <p:cNvSpPr>
              <a:spLocks noChangeShapeType="1"/>
            </p:cNvSpPr>
            <p:nvPr/>
          </p:nvSpPr>
          <p:spPr bwMode="auto">
            <a:xfrm>
              <a:off x="914400" y="3827463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04" name="Rectangle 10"/>
          <p:cNvSpPr>
            <a:spLocks noChangeArrowheads="1"/>
          </p:cNvSpPr>
          <p:nvPr/>
        </p:nvSpPr>
        <p:spPr bwMode="auto">
          <a:xfrm>
            <a:off x="228600" y="11430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dirty="0">
                <a:cs typeface="Arial" charset="0"/>
              </a:rPr>
              <a:t>Derive string:</a:t>
            </a:r>
            <a:r>
              <a:rPr lang="en-US" sz="2400" dirty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Bookman Old Style" charset="0"/>
                <a:cs typeface="Arial" charset="0"/>
              </a:rPr>
              <a:t>begin A := B; C := A * B end</a:t>
            </a:r>
          </a:p>
        </p:txBody>
      </p:sp>
      <p:sp>
        <p:nvSpPr>
          <p:cNvPr id="8090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393BDDE-F808-0749-B0CD-5AB23421AB06}" type="slidenum">
              <a:rPr lang="tr-TR" sz="1400">
                <a:cs typeface="Arial" charset="0"/>
              </a:rPr>
              <a:pPr/>
              <a:t>61</a:t>
            </a:fld>
            <a:endParaRPr lang="tr-TR" sz="14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6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62</a:t>
            </a:fld>
            <a:endParaRPr lang="tr-T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24200" y="57150"/>
            <a:ext cx="6019800" cy="2000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kern="0" dirty="0">
                <a:latin typeface="Courier New" charset="0"/>
                <a:ea typeface="MS PGothic" charset="0"/>
              </a:rPr>
              <a:t>	</a:t>
            </a:r>
            <a:r>
              <a:rPr lang="en-US" sz="1600" kern="0" dirty="0">
                <a:latin typeface="Courier New" charset="0"/>
                <a:ea typeface="MS PGothic" charset="0"/>
              </a:rPr>
              <a:t>&lt;program&gt;   → begin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600" kern="0" dirty="0">
                <a:latin typeface="Courier New" charset="0"/>
                <a:ea typeface="MS PGothic" charset="0"/>
              </a:rPr>
              <a:t>&gt; end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	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600" kern="0" dirty="0">
                <a:latin typeface="Courier New" charset="0"/>
                <a:ea typeface="MS PGothic" charset="0"/>
              </a:rPr>
              <a:t>&gt; →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600" kern="0" dirty="0">
                <a:latin typeface="Courier New" charset="0"/>
                <a:ea typeface="MS PGothic" charset="0"/>
              </a:rPr>
              <a:t>&gt; |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600" kern="0" dirty="0">
                <a:latin typeface="Courier New" charset="0"/>
                <a:ea typeface="MS PGothic" charset="0"/>
              </a:rPr>
              <a:t>&gt; ;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600" kern="0" dirty="0">
                <a:latin typeface="Courier New" charset="0"/>
                <a:ea typeface="MS PGothic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	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600" kern="0" dirty="0">
                <a:latin typeface="Courier New" charset="0"/>
                <a:ea typeface="MS PGothic" charset="0"/>
              </a:rPr>
              <a:t>&gt;      →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 := &lt;expression&gt;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	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       → A | B | C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	&lt;expression&gt;→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 |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arith_op</a:t>
            </a:r>
            <a:r>
              <a:rPr lang="en-US" sz="1600" kern="0" dirty="0">
                <a:latin typeface="Courier New" charset="0"/>
                <a:ea typeface="MS PGothic" charset="0"/>
              </a:rPr>
              <a:t>&gt;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 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arith_op</a:t>
            </a:r>
            <a:r>
              <a:rPr lang="en-US" sz="1600" kern="0" dirty="0">
                <a:latin typeface="Courier New" charset="0"/>
                <a:ea typeface="MS PGothic" charset="0"/>
              </a:rPr>
              <a:t>&gt;</a:t>
            </a:r>
            <a:r>
              <a:rPr lang="tr-TR" sz="1600" kern="0" dirty="0">
                <a:latin typeface="Courier New" charset="0"/>
                <a:ea typeface="MS PGothic" charset="0"/>
              </a:rPr>
              <a:t>  </a:t>
            </a:r>
            <a:r>
              <a:rPr lang="en-US" sz="1600" kern="0" dirty="0">
                <a:latin typeface="Courier New" charset="0"/>
                <a:ea typeface="MS PGothic" charset="0"/>
              </a:rPr>
              <a:t>→        + | - | * | /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-22609" y="166925"/>
            <a:ext cx="746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 dirty="0">
                <a:cs typeface="Arial" charset="0"/>
              </a:rPr>
              <a:t>Derive string:</a:t>
            </a:r>
            <a:r>
              <a:rPr lang="en-US" sz="1600" dirty="0">
                <a:solidFill>
                  <a:srgbClr val="0000FF"/>
                </a:solidFill>
                <a:cs typeface="Arial" charset="0"/>
              </a:rPr>
              <a:t> </a:t>
            </a:r>
          </a:p>
          <a:p>
            <a:pPr eaLnBrk="1" hangingPunct="1"/>
            <a:r>
              <a:rPr lang="en-US" sz="1600" b="1" dirty="0">
                <a:solidFill>
                  <a:srgbClr val="0000FF"/>
                </a:solidFill>
                <a:latin typeface="Bookman Old Style" charset="0"/>
                <a:cs typeface="Arial" charset="0"/>
              </a:rPr>
              <a:t>begin A := B; C := A * B 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5910" y="2167175"/>
            <a:ext cx="912809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&lt;program&gt;	⇒ begin </a:t>
            </a:r>
            <a:r>
              <a:rPr lang="en-US" sz="2400" u="sng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u="sng" dirty="0" err="1">
                <a:solidFill>
                  <a:srgbClr val="FF0000"/>
                </a:solidFill>
                <a:latin typeface="Bookman Old Style" charset="0"/>
              </a:rPr>
              <a:t>stmt_list</a:t>
            </a:r>
            <a:r>
              <a:rPr lang="en-US" sz="2400" u="sng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2400" dirty="0">
                <a:latin typeface="Bookman Old Style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Bookman Old Style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Bookman Old Style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Leftmost derivation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Bookman Old Style" charset="0"/>
              </a:rPr>
              <a:t>		⇒ begin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Bookman Old Style" charset="0"/>
              </a:rPr>
              <a:t>stmt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2400" dirty="0">
                <a:latin typeface="Bookman Old Style" charset="0"/>
              </a:rPr>
              <a:t>; &lt;</a:t>
            </a:r>
            <a:r>
              <a:rPr lang="en-US" sz="2400" dirty="0" err="1">
                <a:latin typeface="Bookman Old Style" charset="0"/>
              </a:rPr>
              <a:t>stmt_list</a:t>
            </a:r>
            <a:r>
              <a:rPr lang="en-US" sz="2400" dirty="0">
                <a:latin typeface="Bookman Old Style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		⇒ begin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&gt; := &lt;expression&gt;</a:t>
            </a:r>
            <a:r>
              <a:rPr lang="en-US" sz="2400" dirty="0">
                <a:latin typeface="Bookman Old Style" charset="0"/>
              </a:rPr>
              <a:t>; &lt;</a:t>
            </a:r>
            <a:r>
              <a:rPr lang="en-US" sz="2400" dirty="0" err="1">
                <a:latin typeface="Bookman Old Style" charset="0"/>
              </a:rPr>
              <a:t>stmt_list</a:t>
            </a:r>
            <a:r>
              <a:rPr lang="en-US" sz="2400" dirty="0">
                <a:latin typeface="Bookman Old Style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Bookman Old Style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Rightmost derivation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Bookman Old Style" charset="0"/>
              </a:rPr>
              <a:t>		⇒ begin &lt;</a:t>
            </a:r>
            <a:r>
              <a:rPr lang="en-US" sz="2400" dirty="0" err="1">
                <a:latin typeface="Bookman Old Style" charset="0"/>
              </a:rPr>
              <a:t>stmt</a:t>
            </a:r>
            <a:r>
              <a:rPr lang="en-US" sz="2400" dirty="0">
                <a:latin typeface="Bookman Old Style" charset="0"/>
              </a:rPr>
              <a:t>&gt; ;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Bookman Old Style" charset="0"/>
              </a:rPr>
              <a:t>stmt_list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2400" dirty="0">
                <a:latin typeface="Bookman Old Style" charset="0"/>
              </a:rPr>
              <a:t>end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Bookman Old Style" charset="0"/>
              </a:rPr>
              <a:t>		⇒ begin &lt;</a:t>
            </a:r>
            <a:r>
              <a:rPr lang="en-US" sz="2400" dirty="0" err="1">
                <a:latin typeface="Bookman Old Style" charset="0"/>
              </a:rPr>
              <a:t>stmt</a:t>
            </a:r>
            <a:r>
              <a:rPr lang="en-US" sz="2400" dirty="0">
                <a:latin typeface="Bookman Old Style" charset="0"/>
              </a:rPr>
              <a:t>&gt;;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Bookman Old Style" charset="0"/>
              </a:rPr>
              <a:t>stmt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2400" dirty="0">
                <a:latin typeface="Bookman Old Style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223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63</a:t>
            </a:fld>
            <a:endParaRPr lang="tr-T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24200" y="57150"/>
            <a:ext cx="6019800" cy="2000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kern="0" dirty="0">
                <a:latin typeface="Courier New" charset="0"/>
                <a:ea typeface="MS PGothic" charset="0"/>
              </a:rPr>
              <a:t>	</a:t>
            </a:r>
            <a:r>
              <a:rPr lang="en-US" sz="1600" kern="0" dirty="0">
                <a:latin typeface="Courier New" charset="0"/>
                <a:ea typeface="MS PGothic" charset="0"/>
              </a:rPr>
              <a:t>&lt;program&gt;   → begin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600" kern="0" dirty="0">
                <a:latin typeface="Courier New" charset="0"/>
                <a:ea typeface="MS PGothic" charset="0"/>
              </a:rPr>
              <a:t>&gt; end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	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600" kern="0" dirty="0">
                <a:latin typeface="Courier New" charset="0"/>
                <a:ea typeface="MS PGothic" charset="0"/>
              </a:rPr>
              <a:t>&gt; →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600" kern="0" dirty="0">
                <a:latin typeface="Courier New" charset="0"/>
                <a:ea typeface="MS PGothic" charset="0"/>
              </a:rPr>
              <a:t>&gt; |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600" kern="0" dirty="0">
                <a:latin typeface="Courier New" charset="0"/>
                <a:ea typeface="MS PGothic" charset="0"/>
              </a:rPr>
              <a:t>&gt; ;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600" kern="0" dirty="0">
                <a:latin typeface="Courier New" charset="0"/>
                <a:ea typeface="MS PGothic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	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600" kern="0" dirty="0">
                <a:latin typeface="Courier New" charset="0"/>
                <a:ea typeface="MS PGothic" charset="0"/>
              </a:rPr>
              <a:t>&gt;      →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 := &lt;expression&gt;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	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       → A | B | C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	&lt;expression&gt;→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 |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arith_op</a:t>
            </a:r>
            <a:r>
              <a:rPr lang="en-US" sz="1600" kern="0" dirty="0">
                <a:latin typeface="Courier New" charset="0"/>
                <a:ea typeface="MS PGothic" charset="0"/>
              </a:rPr>
              <a:t>&gt;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 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arith_op</a:t>
            </a:r>
            <a:r>
              <a:rPr lang="en-US" sz="1600" kern="0" dirty="0">
                <a:latin typeface="Courier New" charset="0"/>
                <a:ea typeface="MS PGothic" charset="0"/>
              </a:rPr>
              <a:t>&gt;</a:t>
            </a:r>
            <a:r>
              <a:rPr lang="tr-TR" sz="1600" kern="0" dirty="0">
                <a:latin typeface="Courier New" charset="0"/>
                <a:ea typeface="MS PGothic" charset="0"/>
              </a:rPr>
              <a:t>  </a:t>
            </a:r>
            <a:r>
              <a:rPr lang="en-US" sz="1600" kern="0" dirty="0">
                <a:latin typeface="Courier New" charset="0"/>
                <a:ea typeface="MS PGothic" charset="0"/>
              </a:rPr>
              <a:t>→        + | - | * | /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-22609" y="166925"/>
            <a:ext cx="746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 dirty="0">
                <a:cs typeface="Arial" charset="0"/>
              </a:rPr>
              <a:t>Derive string:</a:t>
            </a:r>
            <a:r>
              <a:rPr lang="en-US" sz="1600" dirty="0">
                <a:solidFill>
                  <a:srgbClr val="0000FF"/>
                </a:solidFill>
                <a:cs typeface="Arial" charset="0"/>
              </a:rPr>
              <a:t> </a:t>
            </a:r>
          </a:p>
          <a:p>
            <a:pPr eaLnBrk="1" hangingPunct="1"/>
            <a:r>
              <a:rPr lang="en-US" sz="1600" b="1" dirty="0">
                <a:solidFill>
                  <a:srgbClr val="0000FF"/>
                </a:solidFill>
                <a:latin typeface="Bookman Old Style" charset="0"/>
                <a:cs typeface="Arial" charset="0"/>
              </a:rPr>
              <a:t>begin A := B; C := A * B 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5910" y="2167175"/>
            <a:ext cx="912809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&lt;program&gt;	⇒ begin </a:t>
            </a:r>
            <a:r>
              <a:rPr lang="en-US" sz="2400" u="sng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u="sng" dirty="0" err="1">
                <a:solidFill>
                  <a:srgbClr val="FF0000"/>
                </a:solidFill>
                <a:latin typeface="Bookman Old Style" charset="0"/>
              </a:rPr>
              <a:t>stmt_list</a:t>
            </a:r>
            <a:r>
              <a:rPr lang="en-US" sz="2400" u="sng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2400" dirty="0">
                <a:latin typeface="Bookman Old Style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		⇒ begin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Bookman Old Style" charset="0"/>
              </a:rPr>
              <a:t>stmt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2400" dirty="0">
                <a:latin typeface="Bookman Old Style" charset="0"/>
              </a:rPr>
              <a:t>; &lt;</a:t>
            </a:r>
            <a:r>
              <a:rPr lang="en-US" sz="2400" dirty="0" err="1">
                <a:latin typeface="Bookman Old Style" charset="0"/>
              </a:rPr>
              <a:t>stmt_list</a:t>
            </a:r>
            <a:r>
              <a:rPr lang="en-US" sz="2400" dirty="0">
                <a:latin typeface="Bookman Old Style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		⇒ begin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2400" dirty="0">
                <a:latin typeface="Bookman Old Style" charset="0"/>
              </a:rPr>
              <a:t>:= &lt;expression&gt;; &lt;</a:t>
            </a:r>
            <a:r>
              <a:rPr lang="en-US" sz="2400" dirty="0" err="1">
                <a:latin typeface="Bookman Old Style" charset="0"/>
              </a:rPr>
              <a:t>stmt_list</a:t>
            </a:r>
            <a:r>
              <a:rPr lang="en-US" sz="2400" dirty="0">
                <a:latin typeface="Bookman Old Style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		⇒ begin A :=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&lt;expression&gt;</a:t>
            </a:r>
            <a:r>
              <a:rPr lang="en-US" sz="2400" dirty="0">
                <a:latin typeface="Bookman Old Style" charset="0"/>
              </a:rPr>
              <a:t>; &lt;</a:t>
            </a:r>
            <a:r>
              <a:rPr lang="en-US" sz="2400" dirty="0" err="1">
                <a:latin typeface="Bookman Old Style" charset="0"/>
              </a:rPr>
              <a:t>stmt_list</a:t>
            </a:r>
            <a:r>
              <a:rPr lang="en-US" sz="2400" dirty="0">
                <a:latin typeface="Bookman Old Style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		⇒ begin A := B;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Bookman Old Style" charset="0"/>
              </a:rPr>
              <a:t>stmt_list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2400" dirty="0">
                <a:latin typeface="Bookman Old Style" charset="0"/>
              </a:rPr>
              <a:t>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		⇒ begin A := B;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Bookman Old Style" charset="0"/>
              </a:rPr>
              <a:t>stmt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2400" dirty="0">
                <a:latin typeface="Bookman Old Style" charset="0"/>
              </a:rPr>
              <a:t>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		⇒ begin A := B;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2400" dirty="0">
                <a:latin typeface="Bookman Old Style" charset="0"/>
              </a:rPr>
              <a:t>:= &lt;expression&gt;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		⇒ begin A := B; C :=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&lt;expression&gt;</a:t>
            </a:r>
            <a:r>
              <a:rPr lang="en-US" sz="2400" dirty="0">
                <a:latin typeface="Bookman Old Style" charset="0"/>
              </a:rPr>
              <a:t>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		⇒ begin A := B; C :=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2400" dirty="0">
                <a:latin typeface="Bookman Old Style" charset="0"/>
              </a:rPr>
              <a:t>&lt;</a:t>
            </a:r>
            <a:r>
              <a:rPr lang="en-US" sz="2400" dirty="0" err="1">
                <a:latin typeface="Bookman Old Style" charset="0"/>
              </a:rPr>
              <a:t>arith_op</a:t>
            </a:r>
            <a:r>
              <a:rPr lang="en-US" sz="2400" dirty="0">
                <a:latin typeface="Bookman Old Style" charset="0"/>
              </a:rPr>
              <a:t>&gt;&lt;</a:t>
            </a:r>
            <a:r>
              <a:rPr lang="en-US" sz="2400" dirty="0" err="1">
                <a:latin typeface="Bookman Old Style" charset="0"/>
              </a:rPr>
              <a:t>var</a:t>
            </a:r>
            <a:r>
              <a:rPr lang="en-US" sz="2400" dirty="0">
                <a:latin typeface="Bookman Old Style" charset="0"/>
              </a:rPr>
              <a:t>&gt;	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		⇒ begin A := B; C := A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Bookman Old Style" charset="0"/>
              </a:rPr>
              <a:t>arith_op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2400" dirty="0">
                <a:latin typeface="Bookman Old Style" charset="0"/>
              </a:rPr>
              <a:t>&lt;</a:t>
            </a:r>
            <a:r>
              <a:rPr lang="en-US" sz="2400" dirty="0" err="1">
                <a:latin typeface="Bookman Old Style" charset="0"/>
              </a:rPr>
              <a:t>var</a:t>
            </a:r>
            <a:r>
              <a:rPr lang="en-US" sz="2400" dirty="0">
                <a:latin typeface="Bookman Old Style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		⇒ begin A := B; C := A * 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2400" dirty="0">
                <a:latin typeface="Bookman Old Style" charset="0"/>
              </a:rPr>
              <a:t>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Bookman Old Style" charset="0"/>
              </a:rPr>
              <a:t>		⇒ begin A := B; C := A * B 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352143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Arial" charset="0"/>
              </a:rPr>
              <a:t>If always the leftmost nonterminal is replaced, then it is called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leftmost derivation</a:t>
            </a:r>
            <a:r>
              <a:rPr lang="en-US" b="1" dirty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641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64</a:t>
            </a:fld>
            <a:endParaRPr lang="tr-T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24200" y="57150"/>
            <a:ext cx="6019800" cy="2000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kern="0" dirty="0">
                <a:latin typeface="Courier New" charset="0"/>
                <a:ea typeface="MS PGothic" charset="0"/>
              </a:rPr>
              <a:t>	</a:t>
            </a:r>
            <a:r>
              <a:rPr lang="en-US" sz="1600" kern="0" dirty="0">
                <a:latin typeface="Courier New" charset="0"/>
                <a:ea typeface="MS PGothic" charset="0"/>
              </a:rPr>
              <a:t>&lt;program&gt;   → begin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600" kern="0" dirty="0">
                <a:latin typeface="Courier New" charset="0"/>
                <a:ea typeface="MS PGothic" charset="0"/>
              </a:rPr>
              <a:t>&gt; end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	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600" kern="0" dirty="0">
                <a:latin typeface="Courier New" charset="0"/>
                <a:ea typeface="MS PGothic" charset="0"/>
              </a:rPr>
              <a:t>&gt; →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600" kern="0" dirty="0">
                <a:latin typeface="Courier New" charset="0"/>
                <a:ea typeface="MS PGothic" charset="0"/>
              </a:rPr>
              <a:t>&gt; |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600" kern="0" dirty="0">
                <a:latin typeface="Courier New" charset="0"/>
                <a:ea typeface="MS PGothic" charset="0"/>
              </a:rPr>
              <a:t>&gt; ;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600" kern="0" dirty="0">
                <a:latin typeface="Courier New" charset="0"/>
                <a:ea typeface="MS PGothic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	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600" kern="0" dirty="0">
                <a:latin typeface="Courier New" charset="0"/>
                <a:ea typeface="MS PGothic" charset="0"/>
              </a:rPr>
              <a:t>&gt;      →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 := &lt;expression&gt;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	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       → A | B | C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	&lt;expression&gt;→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 |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arith_op</a:t>
            </a:r>
            <a:r>
              <a:rPr lang="en-US" sz="1600" kern="0" dirty="0">
                <a:latin typeface="Courier New" charset="0"/>
                <a:ea typeface="MS PGothic" charset="0"/>
              </a:rPr>
              <a:t>&gt;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600" kern="0" dirty="0">
                <a:latin typeface="Courier New" charset="0"/>
                <a:ea typeface="MS PGothic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1600" kern="0" dirty="0">
                <a:latin typeface="Courier New" charset="0"/>
                <a:ea typeface="MS PGothic" charset="0"/>
              </a:rPr>
              <a:t>  &lt;</a:t>
            </a:r>
            <a:r>
              <a:rPr lang="en-US" sz="1600" kern="0" dirty="0" err="1">
                <a:latin typeface="Courier New" charset="0"/>
                <a:ea typeface="MS PGothic" charset="0"/>
              </a:rPr>
              <a:t>arith_op</a:t>
            </a:r>
            <a:r>
              <a:rPr lang="en-US" sz="1600" kern="0" dirty="0">
                <a:latin typeface="Courier New" charset="0"/>
                <a:ea typeface="MS PGothic" charset="0"/>
              </a:rPr>
              <a:t>&gt;</a:t>
            </a:r>
            <a:r>
              <a:rPr lang="tr-TR" sz="1600" kern="0" dirty="0">
                <a:latin typeface="Courier New" charset="0"/>
                <a:ea typeface="MS PGothic" charset="0"/>
              </a:rPr>
              <a:t>  </a:t>
            </a:r>
            <a:r>
              <a:rPr lang="en-US" sz="1600" kern="0" dirty="0">
                <a:latin typeface="Courier New" charset="0"/>
                <a:ea typeface="MS PGothic" charset="0"/>
              </a:rPr>
              <a:t>→        + | - | * | /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-22609" y="166925"/>
            <a:ext cx="746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 dirty="0">
                <a:cs typeface="Arial" charset="0"/>
              </a:rPr>
              <a:t>Derive string:</a:t>
            </a:r>
            <a:r>
              <a:rPr lang="en-US" sz="1600" dirty="0">
                <a:solidFill>
                  <a:srgbClr val="0000FF"/>
                </a:solidFill>
                <a:cs typeface="Arial" charset="0"/>
              </a:rPr>
              <a:t> </a:t>
            </a:r>
          </a:p>
          <a:p>
            <a:pPr eaLnBrk="1" hangingPunct="1"/>
            <a:r>
              <a:rPr lang="en-US" sz="1600" b="1" dirty="0">
                <a:solidFill>
                  <a:srgbClr val="0000FF"/>
                </a:solidFill>
                <a:latin typeface="Bookman Old Style" charset="0"/>
                <a:cs typeface="Arial" charset="0"/>
              </a:rPr>
              <a:t>begin A := B; C := A * B 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5910" y="2140379"/>
            <a:ext cx="912809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</a:rPr>
              <a:t>&lt;program&gt;	⇒ begin </a:t>
            </a:r>
            <a:r>
              <a:rPr lang="en-US" sz="2000" u="sng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000" u="sng" dirty="0" err="1">
                <a:solidFill>
                  <a:srgbClr val="FF0000"/>
                </a:solidFill>
                <a:latin typeface="Bookman Old Style" charset="0"/>
              </a:rPr>
              <a:t>stmt_list</a:t>
            </a:r>
            <a:r>
              <a:rPr lang="en-US" sz="2000" u="sng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2000" dirty="0">
                <a:latin typeface="Bookman Old Style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</a:rPr>
              <a:t>		⇒ begin &lt;</a:t>
            </a:r>
            <a:r>
              <a:rPr lang="en-US" sz="2000" dirty="0" err="1">
                <a:latin typeface="Bookman Old Style" charset="0"/>
              </a:rPr>
              <a:t>stmt</a:t>
            </a:r>
            <a:r>
              <a:rPr lang="en-US" sz="2000" dirty="0">
                <a:latin typeface="Bookman Old Style" charset="0"/>
              </a:rPr>
              <a:t>&gt; ; 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Bookman Old Style" charset="0"/>
              </a:rPr>
              <a:t>stmt_list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2000" dirty="0">
                <a:latin typeface="Bookman Old Style" charset="0"/>
              </a:rPr>
              <a:t>end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Bookman Old Style" charset="0"/>
              </a:rPr>
              <a:t>		⇒ begin &lt;</a:t>
            </a:r>
            <a:r>
              <a:rPr lang="en-US" sz="2000" dirty="0" err="1">
                <a:latin typeface="Bookman Old Style" charset="0"/>
              </a:rPr>
              <a:t>stmt</a:t>
            </a:r>
            <a:r>
              <a:rPr lang="en-US" sz="2000" dirty="0">
                <a:latin typeface="Bookman Old Style" charset="0"/>
              </a:rPr>
              <a:t>&gt; ; 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Bookman Old Style" charset="0"/>
              </a:rPr>
              <a:t>stmt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2000" dirty="0">
                <a:latin typeface="Bookman Old Style" charset="0"/>
              </a:rPr>
              <a:t>end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Bookman Old Style" charset="0"/>
              </a:rPr>
              <a:t>		⇒ begin &lt;</a:t>
            </a:r>
            <a:r>
              <a:rPr lang="en-US" sz="2000" dirty="0" err="1">
                <a:latin typeface="Bookman Old Style" charset="0"/>
              </a:rPr>
              <a:t>stmt</a:t>
            </a:r>
            <a:r>
              <a:rPr lang="en-US" sz="2000" dirty="0">
                <a:latin typeface="Bookman Old Style" charset="0"/>
              </a:rPr>
              <a:t>&gt; ; &lt;</a:t>
            </a:r>
            <a:r>
              <a:rPr lang="en-US" sz="2000" dirty="0" err="1">
                <a:latin typeface="Bookman Old Style" charset="0"/>
              </a:rPr>
              <a:t>var</a:t>
            </a:r>
            <a:r>
              <a:rPr lang="en-US" sz="2000" dirty="0">
                <a:latin typeface="Bookman Old Style" charset="0"/>
              </a:rPr>
              <a:t>&gt; := 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&lt;expression&gt;</a:t>
            </a:r>
            <a:r>
              <a:rPr lang="en-US" sz="2000" dirty="0">
                <a:latin typeface="Bookman Old Style" charset="0"/>
              </a:rPr>
              <a:t> end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Bookman Old Style" charset="0"/>
              </a:rPr>
              <a:t>		⇒ begin &lt;</a:t>
            </a:r>
            <a:r>
              <a:rPr lang="en-US" sz="2000" dirty="0" err="1">
                <a:latin typeface="Bookman Old Style" charset="0"/>
              </a:rPr>
              <a:t>stmt</a:t>
            </a:r>
            <a:r>
              <a:rPr lang="en-US" sz="2000" dirty="0">
                <a:latin typeface="Bookman Old Style" charset="0"/>
              </a:rPr>
              <a:t>&gt; ; &lt;</a:t>
            </a:r>
            <a:r>
              <a:rPr lang="en-US" sz="2000" dirty="0" err="1">
                <a:latin typeface="Bookman Old Style" charset="0"/>
              </a:rPr>
              <a:t>var</a:t>
            </a:r>
            <a:r>
              <a:rPr lang="en-US" sz="2000" dirty="0">
                <a:latin typeface="Bookman Old Style" charset="0"/>
              </a:rPr>
              <a:t>&gt; := &lt;</a:t>
            </a:r>
            <a:r>
              <a:rPr lang="en-US" sz="2000" dirty="0" err="1">
                <a:latin typeface="Bookman Old Style" charset="0"/>
              </a:rPr>
              <a:t>var</a:t>
            </a:r>
            <a:r>
              <a:rPr lang="en-US" sz="2000" dirty="0">
                <a:latin typeface="Bookman Old Style" charset="0"/>
              </a:rPr>
              <a:t>&gt;&lt;</a:t>
            </a:r>
            <a:r>
              <a:rPr lang="en-US" sz="2000" dirty="0" err="1">
                <a:latin typeface="Bookman Old Style" charset="0"/>
              </a:rPr>
              <a:t>arith_op</a:t>
            </a:r>
            <a:r>
              <a:rPr lang="en-US" sz="2000" dirty="0">
                <a:latin typeface="Bookman Old Style" charset="0"/>
              </a:rPr>
              <a:t>&gt;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2000" dirty="0">
                <a:latin typeface="Bookman Old Style" charset="0"/>
              </a:rPr>
              <a:t> end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Bookman Old Style" charset="0"/>
              </a:rPr>
              <a:t>		⇒ begin &lt;</a:t>
            </a:r>
            <a:r>
              <a:rPr lang="en-US" sz="2000" dirty="0" err="1">
                <a:latin typeface="Bookman Old Style" charset="0"/>
              </a:rPr>
              <a:t>stmt</a:t>
            </a:r>
            <a:r>
              <a:rPr lang="en-US" sz="2000" dirty="0">
                <a:latin typeface="Bookman Old Style" charset="0"/>
              </a:rPr>
              <a:t>&gt; ; &lt;</a:t>
            </a:r>
            <a:r>
              <a:rPr lang="en-US" sz="2000" dirty="0" err="1">
                <a:latin typeface="Bookman Old Style" charset="0"/>
              </a:rPr>
              <a:t>var</a:t>
            </a:r>
            <a:r>
              <a:rPr lang="en-US" sz="2000" dirty="0">
                <a:latin typeface="Bookman Old Style" charset="0"/>
              </a:rPr>
              <a:t>&gt; := &lt;</a:t>
            </a:r>
            <a:r>
              <a:rPr lang="en-US" sz="2000" dirty="0" err="1">
                <a:latin typeface="Bookman Old Style" charset="0"/>
              </a:rPr>
              <a:t>var</a:t>
            </a:r>
            <a:r>
              <a:rPr lang="en-US" sz="2000" dirty="0">
                <a:latin typeface="Bookman Old Style" charset="0"/>
              </a:rPr>
              <a:t>&gt;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Bookman Old Style" charset="0"/>
              </a:rPr>
              <a:t>arith_op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2000" dirty="0">
                <a:latin typeface="Bookman Old Style" charset="0"/>
              </a:rPr>
              <a:t>B end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Bookman Old Style" charset="0"/>
              </a:rPr>
              <a:t>		⇒ begin &lt;</a:t>
            </a:r>
            <a:r>
              <a:rPr lang="en-US" sz="2000" dirty="0" err="1">
                <a:latin typeface="Bookman Old Style" charset="0"/>
              </a:rPr>
              <a:t>stmt</a:t>
            </a:r>
            <a:r>
              <a:rPr lang="en-US" sz="2000" dirty="0">
                <a:latin typeface="Bookman Old Style" charset="0"/>
              </a:rPr>
              <a:t>&gt; ; &lt;</a:t>
            </a:r>
            <a:r>
              <a:rPr lang="en-US" sz="2000" dirty="0" err="1">
                <a:latin typeface="Bookman Old Style" charset="0"/>
              </a:rPr>
              <a:t>var</a:t>
            </a:r>
            <a:r>
              <a:rPr lang="en-US" sz="2000" dirty="0">
                <a:latin typeface="Bookman Old Style" charset="0"/>
              </a:rPr>
              <a:t>&gt; := 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2000" dirty="0">
                <a:latin typeface="Bookman Old Style" charset="0"/>
              </a:rPr>
              <a:t> * B end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Bookman Old Style" charset="0"/>
              </a:rPr>
              <a:t>		⇒ begin &lt;</a:t>
            </a:r>
            <a:r>
              <a:rPr lang="en-US" sz="2000" dirty="0" err="1">
                <a:latin typeface="Bookman Old Style" charset="0"/>
              </a:rPr>
              <a:t>stmt</a:t>
            </a:r>
            <a:r>
              <a:rPr lang="en-US" sz="2000" dirty="0">
                <a:latin typeface="Bookman Old Style" charset="0"/>
              </a:rPr>
              <a:t>&gt; ; 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2000" dirty="0">
                <a:latin typeface="Bookman Old Style" charset="0"/>
              </a:rPr>
              <a:t> := A * B end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Bookman Old Style" charset="0"/>
              </a:rPr>
              <a:t>		⇒ begin 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Bookman Old Style" charset="0"/>
              </a:rPr>
              <a:t>stmt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2000" dirty="0">
                <a:latin typeface="Bookman Old Style" charset="0"/>
              </a:rPr>
              <a:t> ; C := A * B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</a:rPr>
              <a:t>		⇒ begin &lt;</a:t>
            </a:r>
            <a:r>
              <a:rPr lang="en-US" sz="2000" dirty="0" err="1">
                <a:latin typeface="Bookman Old Style" charset="0"/>
              </a:rPr>
              <a:t>var</a:t>
            </a:r>
            <a:r>
              <a:rPr lang="en-US" sz="2000" dirty="0">
                <a:latin typeface="Bookman Old Style" charset="0"/>
              </a:rPr>
              <a:t>&gt; := 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&lt;expression&gt;</a:t>
            </a:r>
            <a:r>
              <a:rPr lang="en-US" sz="2000" dirty="0">
                <a:latin typeface="Bookman Old Style" charset="0"/>
              </a:rPr>
              <a:t>; C := A * B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</a:rPr>
              <a:t>		⇒ begin &lt;</a:t>
            </a:r>
            <a:r>
              <a:rPr lang="en-US" sz="2000" dirty="0" err="1">
                <a:latin typeface="Bookman Old Style" charset="0"/>
              </a:rPr>
              <a:t>var</a:t>
            </a:r>
            <a:r>
              <a:rPr lang="en-US" sz="2000" dirty="0">
                <a:latin typeface="Bookman Old Style" charset="0"/>
              </a:rPr>
              <a:t>&gt; := 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2000" dirty="0">
                <a:latin typeface="Bookman Old Style" charset="0"/>
              </a:rPr>
              <a:t>; C := A * B end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Bookman Old Style" charset="0"/>
              </a:rPr>
              <a:t>		⇒ begin 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2000" dirty="0">
                <a:latin typeface="Bookman Old Style" charset="0"/>
              </a:rPr>
              <a:t> := B ; C := A * B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ookman Old Style" charset="0"/>
              </a:rPr>
              <a:t>		⇒ begin A := B; C := A * B 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352143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Arial" charset="0"/>
              </a:rPr>
              <a:t>If always the rightmost nonterminal is replaced, then it is called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rightmost derivation</a:t>
            </a:r>
            <a:r>
              <a:rPr lang="en-US" b="1" dirty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36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65</a:t>
            </a:fld>
            <a:endParaRPr lang="tr-TR"/>
          </a:p>
        </p:txBody>
      </p:sp>
      <p:sp>
        <p:nvSpPr>
          <p:cNvPr id="5" name="Rectangle 4"/>
          <p:cNvSpPr/>
          <p:nvPr/>
        </p:nvSpPr>
        <p:spPr>
          <a:xfrm>
            <a:off x="155825" y="1964156"/>
            <a:ext cx="70104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&lt;program&gt;	⇒ begin </a:t>
            </a:r>
            <a:r>
              <a:rPr lang="en-US" sz="1400" u="sng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u="sng" dirty="0" err="1">
                <a:solidFill>
                  <a:srgbClr val="FF0000"/>
                </a:solidFill>
                <a:latin typeface="Bookman Old Style" charset="0"/>
              </a:rPr>
              <a:t>stmt_list</a:t>
            </a:r>
            <a:r>
              <a:rPr lang="en-US" sz="1400" u="sng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1400" dirty="0">
                <a:latin typeface="Bookman Old Style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1400" dirty="0">
                <a:latin typeface="Bookman Old Style" charset="0"/>
              </a:rPr>
              <a:t>; &lt;</a:t>
            </a:r>
            <a:r>
              <a:rPr lang="en-US" sz="1400" dirty="0" err="1">
                <a:latin typeface="Bookman Old Style" charset="0"/>
              </a:rPr>
              <a:t>stmt_list</a:t>
            </a:r>
            <a:r>
              <a:rPr lang="en-US" sz="1400" dirty="0">
                <a:latin typeface="Bookman Old Style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1400" dirty="0">
                <a:latin typeface="Bookman Old Style" charset="0"/>
              </a:rPr>
              <a:t>:= &lt;expression&gt;; &lt;</a:t>
            </a:r>
            <a:r>
              <a:rPr lang="en-US" sz="1400" dirty="0" err="1">
                <a:latin typeface="Bookman Old Style" charset="0"/>
              </a:rPr>
              <a:t>stmt_list</a:t>
            </a:r>
            <a:r>
              <a:rPr lang="en-US" sz="1400" dirty="0">
                <a:latin typeface="Bookman Old Style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A :=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&lt;expression&gt;</a:t>
            </a:r>
            <a:r>
              <a:rPr lang="en-US" sz="1400" dirty="0">
                <a:latin typeface="Bookman Old Style" charset="0"/>
              </a:rPr>
              <a:t>; &lt;</a:t>
            </a:r>
            <a:r>
              <a:rPr lang="en-US" sz="1400" dirty="0" err="1">
                <a:latin typeface="Bookman Old Style" charset="0"/>
              </a:rPr>
              <a:t>stmt_list</a:t>
            </a:r>
            <a:r>
              <a:rPr lang="en-US" sz="1400" dirty="0">
                <a:latin typeface="Bookman Old Style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A := B;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stmt_list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1400" dirty="0">
                <a:latin typeface="Bookman Old Style" charset="0"/>
              </a:rPr>
              <a:t>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A := B;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1400" dirty="0">
                <a:latin typeface="Bookman Old Style" charset="0"/>
              </a:rPr>
              <a:t>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A := B;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1400" dirty="0">
                <a:latin typeface="Bookman Old Style" charset="0"/>
              </a:rPr>
              <a:t>:= &lt;expression&gt;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A := B; C :=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&lt;expression&gt;</a:t>
            </a:r>
            <a:r>
              <a:rPr lang="en-US" sz="1400" dirty="0">
                <a:latin typeface="Bookman Old Style" charset="0"/>
              </a:rPr>
              <a:t>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A := B; C :=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1400" dirty="0">
                <a:latin typeface="Bookman Old Style" charset="0"/>
              </a:rPr>
              <a:t>&lt;</a:t>
            </a:r>
            <a:r>
              <a:rPr lang="en-US" sz="1400" dirty="0" err="1">
                <a:latin typeface="Bookman Old Style" charset="0"/>
              </a:rPr>
              <a:t>arith_op</a:t>
            </a:r>
            <a:r>
              <a:rPr lang="en-US" sz="1400" dirty="0">
                <a:latin typeface="Bookman Old Style" charset="0"/>
              </a:rPr>
              <a:t>&gt;&lt;</a:t>
            </a:r>
            <a:r>
              <a:rPr lang="en-US" sz="1400" dirty="0" err="1">
                <a:latin typeface="Bookman Old Style" charset="0"/>
              </a:rPr>
              <a:t>var</a:t>
            </a:r>
            <a:r>
              <a:rPr lang="en-US" sz="1400" dirty="0">
                <a:latin typeface="Bookman Old Style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A := B; C := A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arith_op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1400" dirty="0">
                <a:latin typeface="Bookman Old Style" charset="0"/>
              </a:rPr>
              <a:t>&lt;</a:t>
            </a:r>
            <a:r>
              <a:rPr lang="en-US" sz="1400" dirty="0" err="1">
                <a:latin typeface="Bookman Old Style" charset="0"/>
              </a:rPr>
              <a:t>var</a:t>
            </a:r>
            <a:r>
              <a:rPr lang="en-US" sz="1400" dirty="0">
                <a:latin typeface="Bookman Old Style" charset="0"/>
              </a:rPr>
              <a:t>&gt;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A := B; C := A *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1400" dirty="0">
                <a:latin typeface="Bookman Old Style" charset="0"/>
              </a:rPr>
              <a:t>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A := B; C := A * B 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962" y="4388529"/>
            <a:ext cx="9128090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&lt;program&gt;	⇒ begin </a:t>
            </a:r>
            <a:r>
              <a:rPr lang="en-US" sz="1400" u="sng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u="sng" dirty="0" err="1">
                <a:solidFill>
                  <a:srgbClr val="FF0000"/>
                </a:solidFill>
                <a:latin typeface="Bookman Old Style" charset="0"/>
              </a:rPr>
              <a:t>stmt_list</a:t>
            </a:r>
            <a:r>
              <a:rPr lang="en-US" sz="1400" u="sng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1400" dirty="0">
                <a:latin typeface="Bookman Old Style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&lt;</a:t>
            </a:r>
            <a:r>
              <a:rPr lang="en-US" sz="1400" dirty="0" err="1">
                <a:latin typeface="Bookman Old Style" charset="0"/>
              </a:rPr>
              <a:t>stmt</a:t>
            </a:r>
            <a:r>
              <a:rPr lang="en-US" sz="1400" dirty="0">
                <a:latin typeface="Bookman Old Style" charset="0"/>
              </a:rPr>
              <a:t>&gt; ;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stmt_list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1400" dirty="0">
                <a:latin typeface="Bookman Old Style" charset="0"/>
              </a:rPr>
              <a:t>end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>
                <a:latin typeface="Bookman Old Style" charset="0"/>
              </a:rPr>
              <a:t>		⇒ begin &lt;</a:t>
            </a:r>
            <a:r>
              <a:rPr lang="en-US" sz="1400" dirty="0" err="1">
                <a:latin typeface="Bookman Old Style" charset="0"/>
              </a:rPr>
              <a:t>stmt</a:t>
            </a:r>
            <a:r>
              <a:rPr lang="en-US" sz="1400" dirty="0">
                <a:latin typeface="Bookman Old Style" charset="0"/>
              </a:rPr>
              <a:t>&gt; ;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1400" dirty="0">
                <a:latin typeface="Bookman Old Style" charset="0"/>
              </a:rPr>
              <a:t>end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>
                <a:latin typeface="Bookman Old Style" charset="0"/>
              </a:rPr>
              <a:t>		⇒ begin &lt;</a:t>
            </a:r>
            <a:r>
              <a:rPr lang="en-US" sz="1400" dirty="0" err="1">
                <a:latin typeface="Bookman Old Style" charset="0"/>
              </a:rPr>
              <a:t>stmt</a:t>
            </a:r>
            <a:r>
              <a:rPr lang="en-US" sz="1400" dirty="0">
                <a:latin typeface="Bookman Old Style" charset="0"/>
              </a:rPr>
              <a:t>&gt; ; &lt;</a:t>
            </a:r>
            <a:r>
              <a:rPr lang="en-US" sz="1400" dirty="0" err="1">
                <a:latin typeface="Bookman Old Style" charset="0"/>
              </a:rPr>
              <a:t>var</a:t>
            </a:r>
            <a:r>
              <a:rPr lang="en-US" sz="1400" dirty="0">
                <a:latin typeface="Bookman Old Style" charset="0"/>
              </a:rPr>
              <a:t>&gt; :=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&lt;expression&gt;</a:t>
            </a:r>
            <a:r>
              <a:rPr lang="en-US" sz="1400" dirty="0">
                <a:latin typeface="Bookman Old Style" charset="0"/>
              </a:rPr>
              <a:t> end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>
                <a:latin typeface="Bookman Old Style" charset="0"/>
              </a:rPr>
              <a:t>		⇒ begin &lt;</a:t>
            </a:r>
            <a:r>
              <a:rPr lang="en-US" sz="1400" dirty="0" err="1">
                <a:latin typeface="Bookman Old Style" charset="0"/>
              </a:rPr>
              <a:t>stmt</a:t>
            </a:r>
            <a:r>
              <a:rPr lang="en-US" sz="1400" dirty="0">
                <a:latin typeface="Bookman Old Style" charset="0"/>
              </a:rPr>
              <a:t>&gt; ; &lt;</a:t>
            </a:r>
            <a:r>
              <a:rPr lang="en-US" sz="1400" dirty="0" err="1">
                <a:latin typeface="Bookman Old Style" charset="0"/>
              </a:rPr>
              <a:t>var</a:t>
            </a:r>
            <a:r>
              <a:rPr lang="en-US" sz="1400" dirty="0">
                <a:latin typeface="Bookman Old Style" charset="0"/>
              </a:rPr>
              <a:t>&gt; := &lt;</a:t>
            </a:r>
            <a:r>
              <a:rPr lang="en-US" sz="1400" dirty="0" err="1">
                <a:latin typeface="Bookman Old Style" charset="0"/>
              </a:rPr>
              <a:t>var</a:t>
            </a:r>
            <a:r>
              <a:rPr lang="en-US" sz="1400" dirty="0">
                <a:latin typeface="Bookman Old Style" charset="0"/>
              </a:rPr>
              <a:t>&gt;&lt;</a:t>
            </a:r>
            <a:r>
              <a:rPr lang="en-US" sz="1400" dirty="0" err="1">
                <a:latin typeface="Bookman Old Style" charset="0"/>
              </a:rPr>
              <a:t>arith_op</a:t>
            </a:r>
            <a:r>
              <a:rPr lang="en-US" sz="1400" dirty="0">
                <a:latin typeface="Bookman Old Style" charset="0"/>
              </a:rPr>
              <a:t>&gt;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1400" dirty="0">
                <a:latin typeface="Bookman Old Style" charset="0"/>
              </a:rPr>
              <a:t> end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>
                <a:latin typeface="Bookman Old Style" charset="0"/>
              </a:rPr>
              <a:t>		⇒ begin &lt;</a:t>
            </a:r>
            <a:r>
              <a:rPr lang="en-US" sz="1400" dirty="0" err="1">
                <a:latin typeface="Bookman Old Style" charset="0"/>
              </a:rPr>
              <a:t>stmt</a:t>
            </a:r>
            <a:r>
              <a:rPr lang="en-US" sz="1400" dirty="0">
                <a:latin typeface="Bookman Old Style" charset="0"/>
              </a:rPr>
              <a:t>&gt; ; &lt;</a:t>
            </a:r>
            <a:r>
              <a:rPr lang="en-US" sz="1400" dirty="0" err="1">
                <a:latin typeface="Bookman Old Style" charset="0"/>
              </a:rPr>
              <a:t>var</a:t>
            </a:r>
            <a:r>
              <a:rPr lang="en-US" sz="1400" dirty="0">
                <a:latin typeface="Bookman Old Style" charset="0"/>
              </a:rPr>
              <a:t>&gt; := &lt;</a:t>
            </a:r>
            <a:r>
              <a:rPr lang="en-US" sz="1400" dirty="0" err="1">
                <a:latin typeface="Bookman Old Style" charset="0"/>
              </a:rPr>
              <a:t>var</a:t>
            </a:r>
            <a:r>
              <a:rPr lang="en-US" sz="1400" dirty="0">
                <a:latin typeface="Bookman Old Style" charset="0"/>
              </a:rPr>
              <a:t>&gt;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arith_op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 </a:t>
            </a:r>
            <a:r>
              <a:rPr lang="en-US" sz="1400" dirty="0">
                <a:latin typeface="Bookman Old Style" charset="0"/>
              </a:rPr>
              <a:t>B end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>
                <a:latin typeface="Bookman Old Style" charset="0"/>
              </a:rPr>
              <a:t>		⇒ begin &lt;</a:t>
            </a:r>
            <a:r>
              <a:rPr lang="en-US" sz="1400" dirty="0" err="1">
                <a:latin typeface="Bookman Old Style" charset="0"/>
              </a:rPr>
              <a:t>stmt</a:t>
            </a:r>
            <a:r>
              <a:rPr lang="en-US" sz="1400" dirty="0">
                <a:latin typeface="Bookman Old Style" charset="0"/>
              </a:rPr>
              <a:t>&gt; ; &lt;</a:t>
            </a:r>
            <a:r>
              <a:rPr lang="en-US" sz="1400" dirty="0" err="1">
                <a:latin typeface="Bookman Old Style" charset="0"/>
              </a:rPr>
              <a:t>var</a:t>
            </a:r>
            <a:r>
              <a:rPr lang="en-US" sz="1400" dirty="0">
                <a:latin typeface="Bookman Old Style" charset="0"/>
              </a:rPr>
              <a:t>&gt; :=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1400" dirty="0">
                <a:latin typeface="Bookman Old Style" charset="0"/>
              </a:rPr>
              <a:t> * B end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>
                <a:latin typeface="Bookman Old Style" charset="0"/>
              </a:rPr>
              <a:t>		⇒ begin &lt;</a:t>
            </a:r>
            <a:r>
              <a:rPr lang="en-US" sz="1400" dirty="0" err="1">
                <a:latin typeface="Bookman Old Style" charset="0"/>
              </a:rPr>
              <a:t>stmt</a:t>
            </a:r>
            <a:r>
              <a:rPr lang="en-US" sz="1400" dirty="0">
                <a:latin typeface="Bookman Old Style" charset="0"/>
              </a:rPr>
              <a:t>&gt; ;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1400" dirty="0">
                <a:latin typeface="Bookman Old Style" charset="0"/>
              </a:rPr>
              <a:t> := A * B end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>
                <a:latin typeface="Bookman Old Style" charset="0"/>
              </a:rPr>
              <a:t>		⇒ begin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1400" dirty="0">
                <a:latin typeface="Bookman Old Style" charset="0"/>
              </a:rPr>
              <a:t> ; C := A * B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&lt;</a:t>
            </a:r>
            <a:r>
              <a:rPr lang="en-US" sz="1400" dirty="0" err="1">
                <a:latin typeface="Bookman Old Style" charset="0"/>
              </a:rPr>
              <a:t>var</a:t>
            </a:r>
            <a:r>
              <a:rPr lang="en-US" sz="1400" dirty="0">
                <a:latin typeface="Bookman Old Style" charset="0"/>
              </a:rPr>
              <a:t>&gt; :=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&lt;expression&gt;</a:t>
            </a:r>
            <a:r>
              <a:rPr lang="en-US" sz="1400" dirty="0">
                <a:latin typeface="Bookman Old Style" charset="0"/>
              </a:rPr>
              <a:t>; C := A * B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&lt;</a:t>
            </a:r>
            <a:r>
              <a:rPr lang="en-US" sz="1400" dirty="0" err="1">
                <a:latin typeface="Bookman Old Style" charset="0"/>
              </a:rPr>
              <a:t>var</a:t>
            </a:r>
            <a:r>
              <a:rPr lang="en-US" sz="1400" dirty="0">
                <a:latin typeface="Bookman Old Style" charset="0"/>
              </a:rPr>
              <a:t>&gt; :=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1400" dirty="0">
                <a:latin typeface="Bookman Old Style" charset="0"/>
              </a:rPr>
              <a:t>; C := A * B end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>
                <a:latin typeface="Bookman Old Style" charset="0"/>
              </a:rPr>
              <a:t>		⇒ begin 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Bookman Old Style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Bookman Old Style" charset="0"/>
              </a:rPr>
              <a:t>&gt;</a:t>
            </a:r>
            <a:r>
              <a:rPr lang="en-US" sz="1400" dirty="0">
                <a:latin typeface="Bookman Old Style" charset="0"/>
              </a:rPr>
              <a:t> := B ; C := A * B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Bookman Old Style" charset="0"/>
              </a:rPr>
              <a:t>		⇒ begin A := B; C := A * B end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24200" y="0"/>
            <a:ext cx="6019800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 kern="0" dirty="0">
                <a:latin typeface="Courier New" charset="0"/>
                <a:ea typeface="MS PGothic" charset="0"/>
              </a:rPr>
              <a:t>	&lt;program&gt;   → begin &lt;</a:t>
            </a:r>
            <a:r>
              <a:rPr lang="en-US" sz="14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400" kern="0" dirty="0">
                <a:latin typeface="Courier New" charset="0"/>
                <a:ea typeface="MS PGothic" charset="0"/>
              </a:rPr>
              <a:t>&gt; end</a:t>
            </a:r>
          </a:p>
          <a:p>
            <a:pPr eaLnBrk="1" hangingPunct="1">
              <a:buFontTx/>
              <a:buNone/>
            </a:pPr>
            <a:r>
              <a:rPr lang="en-US" sz="1400" kern="0" dirty="0">
                <a:latin typeface="Courier New" charset="0"/>
                <a:ea typeface="MS PGothic" charset="0"/>
              </a:rPr>
              <a:t>	&lt;</a:t>
            </a:r>
            <a:r>
              <a:rPr lang="en-US" sz="14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400" kern="0" dirty="0">
                <a:latin typeface="Courier New" charset="0"/>
                <a:ea typeface="MS PGothic" charset="0"/>
              </a:rPr>
              <a:t>&gt; → &lt;</a:t>
            </a:r>
            <a:r>
              <a:rPr lang="en-US" sz="14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400" kern="0" dirty="0">
                <a:latin typeface="Courier New" charset="0"/>
                <a:ea typeface="MS PGothic" charset="0"/>
              </a:rPr>
              <a:t>&gt; | &lt;</a:t>
            </a:r>
            <a:r>
              <a:rPr lang="en-US" sz="14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400" kern="0" dirty="0">
                <a:latin typeface="Courier New" charset="0"/>
                <a:ea typeface="MS PGothic" charset="0"/>
              </a:rPr>
              <a:t>&gt; ; &lt;</a:t>
            </a:r>
            <a:r>
              <a:rPr lang="en-US" sz="14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400" kern="0" dirty="0">
                <a:latin typeface="Courier New" charset="0"/>
                <a:ea typeface="MS PGothic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1400" kern="0" dirty="0">
                <a:latin typeface="Courier New" charset="0"/>
                <a:ea typeface="MS PGothic" charset="0"/>
              </a:rPr>
              <a:t>	&lt;</a:t>
            </a:r>
            <a:r>
              <a:rPr lang="en-US" sz="14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400" kern="0" dirty="0">
                <a:latin typeface="Courier New" charset="0"/>
                <a:ea typeface="MS PGothic" charset="0"/>
              </a:rPr>
              <a:t>&gt;      → &lt;</a:t>
            </a:r>
            <a:r>
              <a:rPr lang="en-US" sz="14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400" kern="0" dirty="0">
                <a:latin typeface="Courier New" charset="0"/>
                <a:ea typeface="MS PGothic" charset="0"/>
              </a:rPr>
              <a:t>&gt; := &lt;expression&gt;</a:t>
            </a:r>
          </a:p>
          <a:p>
            <a:pPr eaLnBrk="1" hangingPunct="1">
              <a:buFontTx/>
              <a:buNone/>
            </a:pPr>
            <a:r>
              <a:rPr lang="en-US" sz="1400" kern="0" dirty="0">
                <a:latin typeface="Courier New" charset="0"/>
                <a:ea typeface="MS PGothic" charset="0"/>
              </a:rPr>
              <a:t>	&lt;</a:t>
            </a:r>
            <a:r>
              <a:rPr lang="en-US" sz="14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400" kern="0" dirty="0">
                <a:latin typeface="Courier New" charset="0"/>
                <a:ea typeface="MS PGothic" charset="0"/>
              </a:rPr>
              <a:t>&gt;       → A | B | C</a:t>
            </a:r>
          </a:p>
          <a:p>
            <a:pPr eaLnBrk="1" hangingPunct="1">
              <a:buFontTx/>
              <a:buNone/>
            </a:pPr>
            <a:r>
              <a:rPr lang="en-US" sz="1400" kern="0" dirty="0">
                <a:latin typeface="Courier New" charset="0"/>
                <a:ea typeface="MS PGothic" charset="0"/>
              </a:rPr>
              <a:t>	&lt;expression&gt;→ &lt;</a:t>
            </a:r>
            <a:r>
              <a:rPr lang="en-US" sz="14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400" kern="0" dirty="0">
                <a:latin typeface="Courier New" charset="0"/>
                <a:ea typeface="MS PGothic" charset="0"/>
              </a:rPr>
              <a:t>&gt; | &lt;</a:t>
            </a:r>
            <a:r>
              <a:rPr lang="en-US" sz="14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400" kern="0" dirty="0">
                <a:latin typeface="Courier New" charset="0"/>
                <a:ea typeface="MS PGothic" charset="0"/>
              </a:rPr>
              <a:t>&gt; &lt;</a:t>
            </a:r>
            <a:r>
              <a:rPr lang="en-US" sz="1400" kern="0" dirty="0" err="1">
                <a:latin typeface="Courier New" charset="0"/>
                <a:ea typeface="MS PGothic" charset="0"/>
              </a:rPr>
              <a:t>arith_op</a:t>
            </a:r>
            <a:r>
              <a:rPr lang="en-US" sz="1400" kern="0" dirty="0">
                <a:latin typeface="Courier New" charset="0"/>
                <a:ea typeface="MS PGothic" charset="0"/>
              </a:rPr>
              <a:t>&gt; &lt;</a:t>
            </a:r>
            <a:r>
              <a:rPr lang="en-US" sz="14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400" kern="0" dirty="0">
                <a:latin typeface="Courier New" charset="0"/>
                <a:ea typeface="MS PGothic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1400" kern="0" dirty="0">
                <a:latin typeface="Courier New" charset="0"/>
                <a:ea typeface="MS PGothic" charset="0"/>
              </a:rPr>
              <a:t>  &lt;</a:t>
            </a:r>
            <a:r>
              <a:rPr lang="en-US" sz="1400" kern="0" dirty="0" err="1">
                <a:latin typeface="Courier New" charset="0"/>
                <a:ea typeface="MS PGothic" charset="0"/>
              </a:rPr>
              <a:t>arith_op</a:t>
            </a:r>
            <a:r>
              <a:rPr lang="en-US" sz="1400" kern="0" dirty="0">
                <a:latin typeface="Courier New" charset="0"/>
                <a:ea typeface="MS PGothic" charset="0"/>
              </a:rPr>
              <a:t>&gt;</a:t>
            </a:r>
            <a:r>
              <a:rPr lang="tr-TR" sz="1400" kern="0" dirty="0">
                <a:latin typeface="Courier New" charset="0"/>
                <a:ea typeface="MS PGothic" charset="0"/>
              </a:rPr>
              <a:t>  </a:t>
            </a:r>
            <a:r>
              <a:rPr lang="en-US" sz="1400" kern="0" dirty="0">
                <a:latin typeface="Courier New" charset="0"/>
                <a:ea typeface="MS PGothic" charset="0"/>
              </a:rPr>
              <a:t>→        + | - | * | /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-22609" y="166925"/>
            <a:ext cx="746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 dirty="0">
                <a:cs typeface="Arial" charset="0"/>
              </a:rPr>
              <a:t>Derive string:</a:t>
            </a:r>
            <a:r>
              <a:rPr lang="en-US" sz="1600" dirty="0">
                <a:solidFill>
                  <a:srgbClr val="0000FF"/>
                </a:solidFill>
                <a:cs typeface="Arial" charset="0"/>
              </a:rPr>
              <a:t> </a:t>
            </a:r>
          </a:p>
          <a:p>
            <a:pPr eaLnBrk="1" hangingPunct="1"/>
            <a:r>
              <a:rPr lang="en-US" sz="1600" b="1" dirty="0">
                <a:solidFill>
                  <a:srgbClr val="0000FF"/>
                </a:solidFill>
                <a:latin typeface="Bookman Old Style" charset="0"/>
                <a:cs typeface="Arial" charset="0"/>
              </a:rPr>
              <a:t>begin A := B; C := A * B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247846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Leftmost derivation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0227" y="498144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6962673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07"/>
            <a:ext cx="5105208" cy="625643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58" dirty="0"/>
              <a:t>Related</a:t>
            </a:r>
            <a:r>
              <a:rPr spc="326" dirty="0"/>
              <a:t> </a:t>
            </a:r>
            <a:r>
              <a:rPr spc="308" dirty="0"/>
              <a:t>Derivations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81001" y="1319183"/>
            <a:ext cx="4191000" cy="4068382"/>
          </a:xfrm>
          <a:prstGeom prst="rect">
            <a:avLst/>
          </a:prstGeom>
        </p:spPr>
        <p:txBody>
          <a:bodyPr vert="horz" wrap="square" lIns="0" tIns="13877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6067">
              <a:spcBef>
                <a:spcPts val="1093"/>
              </a:spcBef>
            </a:pPr>
            <a:r>
              <a:rPr spc="467" dirty="0"/>
              <a:t>E</a:t>
            </a: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467" dirty="0"/>
              <a:t>E</a:t>
            </a:r>
            <a:r>
              <a:rPr spc="-331" dirty="0"/>
              <a:t> </a:t>
            </a:r>
            <a:r>
              <a:rPr spc="181" dirty="0"/>
              <a:t>Op </a:t>
            </a:r>
            <a:r>
              <a:rPr spc="467" dirty="0"/>
              <a:t>E</a:t>
            </a: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181" dirty="0"/>
              <a:t>Op </a:t>
            </a:r>
            <a:r>
              <a:rPr spc="467" dirty="0"/>
              <a:t>E</a:t>
            </a: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pc="-5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467" dirty="0"/>
              <a:t>E</a:t>
            </a:r>
          </a:p>
          <a:p>
            <a:pPr marL="11516">
              <a:spcBef>
                <a:spcPts val="1143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pc="-3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159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pc="159" dirty="0"/>
              <a:t>E</a:t>
            </a:r>
            <a:r>
              <a:rPr spc="15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pc="236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pc="236" dirty="0"/>
              <a:t>E </a:t>
            </a:r>
            <a:r>
              <a:rPr spc="181" dirty="0"/>
              <a:t>Op</a:t>
            </a:r>
            <a:r>
              <a:rPr spc="-431" dirty="0"/>
              <a:t> </a:t>
            </a:r>
            <a:r>
              <a:rPr spc="230" dirty="0"/>
              <a:t>E</a:t>
            </a:r>
            <a:r>
              <a:rPr spc="23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11516">
              <a:spcBef>
                <a:spcPts val="1134"/>
              </a:spcBef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 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pc="185" dirty="0"/>
              <a:t>Op</a:t>
            </a:r>
            <a:r>
              <a:rPr spc="-431" dirty="0"/>
              <a:t> </a:t>
            </a:r>
            <a:r>
              <a:rPr spc="236" dirty="0"/>
              <a:t>E</a:t>
            </a:r>
            <a:r>
              <a:rPr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(int</a:t>
            </a:r>
            <a:r>
              <a:rPr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236" dirty="0"/>
              <a:t>E</a:t>
            </a:r>
            <a:r>
              <a:rPr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b="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pc="-10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9469" y="1447800"/>
            <a:ext cx="222842" cy="327887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4344" y="1761505"/>
            <a:ext cx="3014411" cy="3626210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11516">
              <a:spcBef>
                <a:spcPts val="1093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 dirty="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7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 dirty="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5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4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4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 dirty="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5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 dirty="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 dirty="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7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 dirty="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  <a:tab pos="701922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	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8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 dirty="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8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 dirty="0">
              <a:latin typeface="Courier New"/>
              <a:cs typeface="Courier New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F396457-5B07-7868-FADF-9E80A5AB8215}"/>
              </a:ext>
            </a:extLst>
          </p:cNvPr>
          <p:cNvSpPr txBox="1"/>
          <p:nvPr/>
        </p:nvSpPr>
        <p:spPr>
          <a:xfrm>
            <a:off x="5252683" y="71023"/>
            <a:ext cx="3842438" cy="1079550"/>
          </a:xfrm>
          <a:prstGeom prst="rect">
            <a:avLst/>
          </a:prstGeom>
        </p:spPr>
        <p:txBody>
          <a:bodyPr vert="horz" wrap="square" lIns="0" tIns="155471" rIns="0" bIns="0" rtlCol="0">
            <a:spAutoFit/>
          </a:bodyPr>
          <a:lstStyle/>
          <a:p>
            <a:pPr marL="11516">
              <a:spcBef>
                <a:spcPts val="1224"/>
              </a:spcBef>
            </a:pP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539" b="1" spc="-64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23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4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39" b="1" spc="185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39" dirty="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</a:pP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2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539" b="1" spc="-6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8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2539" b="1" spc="-64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8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539" b="1" spc="-6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9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endParaRPr sz="2539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48823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1526" y="200326"/>
            <a:ext cx="5512312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08" dirty="0"/>
              <a:t>Derivations</a:t>
            </a:r>
            <a:r>
              <a:rPr spc="313" dirty="0"/>
              <a:t> Revisited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570258"/>
            <a:ext cx="6537845" cy="908665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1516" marR="4607">
              <a:lnSpc>
                <a:spcPts val="3381"/>
              </a:lnSpc>
              <a:spcBef>
                <a:spcPts val="286"/>
              </a:spcBef>
            </a:pPr>
            <a:r>
              <a:rPr sz="2902" spc="286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902" spc="208" dirty="0">
                <a:solidFill>
                  <a:srgbClr val="3B3B3B"/>
                </a:solidFill>
                <a:latin typeface="Cambria"/>
                <a:cs typeface="Cambria"/>
              </a:rPr>
              <a:t>derivation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encodes </a:t>
            </a:r>
            <a:r>
              <a:rPr sz="2902" spc="208" dirty="0">
                <a:solidFill>
                  <a:srgbClr val="3B3B3B"/>
                </a:solidFill>
                <a:latin typeface="Cambria"/>
                <a:cs typeface="Cambria"/>
              </a:rPr>
              <a:t>two </a:t>
            </a: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pieces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of  </a:t>
            </a:r>
            <a:r>
              <a:rPr sz="2902" spc="208" dirty="0">
                <a:solidFill>
                  <a:srgbClr val="3B3B3B"/>
                </a:solidFill>
                <a:latin typeface="Cambria"/>
                <a:cs typeface="Cambria"/>
              </a:rPr>
              <a:t>information:</a:t>
            </a:r>
            <a:endParaRPr sz="2902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129" y="2703469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129" y="3583319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8796" y="2594063"/>
            <a:ext cx="7221341" cy="1284844"/>
          </a:xfrm>
          <a:prstGeom prst="rect">
            <a:avLst/>
          </a:prstGeom>
        </p:spPr>
        <p:txBody>
          <a:bodyPr vert="horz" wrap="square" lIns="0" tIns="34549" rIns="0" bIns="0" rtlCol="0">
            <a:spAutoFit/>
          </a:bodyPr>
          <a:lstStyle/>
          <a:p>
            <a:pPr marL="11516" marR="4607">
              <a:lnSpc>
                <a:spcPts val="2947"/>
              </a:lnSpc>
              <a:spcBef>
                <a:spcPts val="272"/>
              </a:spcBef>
            </a:pPr>
            <a:r>
              <a:rPr sz="2539" spc="227" dirty="0">
                <a:solidFill>
                  <a:srgbClr val="3B3B3B"/>
                </a:solidFill>
                <a:latin typeface="Cambria"/>
                <a:cs typeface="Cambria"/>
              </a:rPr>
              <a:t>What </a:t>
            </a:r>
            <a:r>
              <a:rPr sz="2539" spc="190" dirty="0">
                <a:solidFill>
                  <a:srgbClr val="3B3B3B"/>
                </a:solidFill>
                <a:latin typeface="Cambria"/>
                <a:cs typeface="Cambria"/>
              </a:rPr>
              <a:t>productions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were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applied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produce the  </a:t>
            </a:r>
            <a:r>
              <a:rPr sz="2539" spc="199" dirty="0">
                <a:solidFill>
                  <a:srgbClr val="3B3B3B"/>
                </a:solidFill>
                <a:latin typeface="Cambria"/>
                <a:cs typeface="Cambria"/>
              </a:rPr>
              <a:t>resulting string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from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539" spc="190" dirty="0">
                <a:solidFill>
                  <a:srgbClr val="3B3B3B"/>
                </a:solidFill>
                <a:latin typeface="Cambria"/>
                <a:cs typeface="Cambria"/>
              </a:rPr>
              <a:t>start</a:t>
            </a:r>
            <a:r>
              <a:rPr sz="2539" spc="37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204" dirty="0">
                <a:solidFill>
                  <a:srgbClr val="3B3B3B"/>
                </a:solidFill>
                <a:latin typeface="Cambria"/>
                <a:cs typeface="Cambria"/>
              </a:rPr>
              <a:t>symbol?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852"/>
              </a:spcBef>
            </a:pPr>
            <a:r>
              <a:rPr sz="2539" spc="190" dirty="0">
                <a:solidFill>
                  <a:srgbClr val="3B3B3B"/>
                </a:solidFill>
                <a:latin typeface="Cambria"/>
                <a:cs typeface="Cambria"/>
              </a:rPr>
              <a:t>In </a:t>
            </a:r>
            <a:r>
              <a:rPr sz="2539" spc="213" dirty="0">
                <a:solidFill>
                  <a:srgbClr val="3B3B3B"/>
                </a:solidFill>
                <a:latin typeface="Cambria"/>
                <a:cs typeface="Cambria"/>
              </a:rPr>
              <a:t>what </a:t>
            </a:r>
            <a:r>
              <a:rPr sz="2539" spc="190" dirty="0">
                <a:solidFill>
                  <a:srgbClr val="3B3B3B"/>
                </a:solidFill>
                <a:latin typeface="Cambria"/>
                <a:cs typeface="Cambria"/>
              </a:rPr>
              <a:t>order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were </a:t>
            </a:r>
            <a:r>
              <a:rPr sz="2539" spc="199" dirty="0">
                <a:solidFill>
                  <a:srgbClr val="3B3B3B"/>
                </a:solidFill>
                <a:latin typeface="Cambria"/>
                <a:cs typeface="Cambria"/>
              </a:rPr>
              <a:t>they</a:t>
            </a:r>
            <a:r>
              <a:rPr sz="2539" spc="37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applied?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73" y="4101556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240" y="3977179"/>
            <a:ext cx="7580652" cy="1344682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1516" marR="4607">
              <a:lnSpc>
                <a:spcPts val="3381"/>
              </a:lnSpc>
              <a:spcBef>
                <a:spcPts val="286"/>
              </a:spcBef>
            </a:pP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Multiple </a:t>
            </a:r>
            <a:r>
              <a:rPr sz="2902" spc="208" dirty="0">
                <a:solidFill>
                  <a:srgbClr val="3B3B3B"/>
                </a:solidFill>
                <a:latin typeface="Cambria"/>
                <a:cs typeface="Cambria"/>
              </a:rPr>
              <a:t>derivations </a:t>
            </a:r>
            <a:r>
              <a:rPr sz="2902" spc="263" dirty="0">
                <a:solidFill>
                  <a:srgbClr val="3B3B3B"/>
                </a:solidFill>
                <a:latin typeface="Cambria"/>
                <a:cs typeface="Cambria"/>
              </a:rPr>
              <a:t>might use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same 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productions, </a:t>
            </a: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but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apply </a:t>
            </a:r>
            <a:r>
              <a:rPr sz="2902" spc="272" dirty="0">
                <a:solidFill>
                  <a:srgbClr val="3B3B3B"/>
                </a:solidFill>
                <a:latin typeface="Cambria"/>
                <a:cs typeface="Cambria"/>
              </a:rPr>
              <a:t>them </a:t>
            </a:r>
            <a:r>
              <a:rPr sz="2902" spc="181" dirty="0">
                <a:solidFill>
                  <a:srgbClr val="3B3B3B"/>
                </a:solidFill>
                <a:latin typeface="Cambria"/>
                <a:cs typeface="Cambria"/>
              </a:rPr>
              <a:t>in </a:t>
            </a:r>
            <a:r>
              <a:rPr sz="2902" spc="313" dirty="0">
                <a:solidFill>
                  <a:srgbClr val="3B3B3B"/>
                </a:solidFill>
                <a:latin typeface="Cambria"/>
                <a:cs typeface="Cambria"/>
              </a:rPr>
              <a:t>a 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different</a:t>
            </a:r>
            <a:r>
              <a:rPr sz="2902" spc="272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order.</a:t>
            </a:r>
            <a:endParaRPr sz="2902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53609"/>
            <a:ext cx="87630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Parse Tree</a:t>
            </a:r>
          </a:p>
        </p:txBody>
      </p:sp>
      <p:pic>
        <p:nvPicPr>
          <p:cNvPr id="634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05991" y="1952712"/>
            <a:ext cx="8229600" cy="4724400"/>
          </a:xfrm>
        </p:spPr>
      </p:pic>
      <p:sp>
        <p:nvSpPr>
          <p:cNvPr id="849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23BA96F-339C-104C-A2EF-156824AE3A3F}" type="slidenum">
              <a:rPr lang="tr-TR" sz="1400">
                <a:cs typeface="Arial" charset="0"/>
              </a:rPr>
              <a:pPr/>
              <a:t>68</a:t>
            </a:fld>
            <a:endParaRPr lang="tr-TR" sz="1400">
              <a:cs typeface="Arial" charset="0"/>
            </a:endParaRPr>
          </a:p>
        </p:txBody>
      </p:sp>
      <p:sp>
        <p:nvSpPr>
          <p:cNvPr id="84996" name="TextBox 2"/>
          <p:cNvSpPr txBox="1">
            <a:spLocks noChangeArrowheads="1"/>
          </p:cNvSpPr>
          <p:nvPr/>
        </p:nvSpPr>
        <p:spPr bwMode="auto">
          <a:xfrm>
            <a:off x="6727371" y="6229315"/>
            <a:ext cx="5334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 dirty="0">
                <a:cs typeface="Arial" charset="0"/>
              </a:rPr>
              <a:t>B</a:t>
            </a:r>
            <a:endParaRPr lang="tr-TR" sz="1800" dirty="0"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239555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b="0" kern="0" dirty="0">
                <a:ea typeface="+mn-ea"/>
              </a:rPr>
              <a:t>A hierarchical </a:t>
            </a:r>
          </a:p>
          <a:p>
            <a:pPr marL="0" indent="0" eaLnBrk="1" hangingPunct="1">
              <a:buNone/>
              <a:defRPr/>
            </a:pPr>
            <a:r>
              <a:rPr lang="en-US" b="0" kern="0" dirty="0">
                <a:ea typeface="+mn-ea"/>
              </a:rPr>
              <a:t>representation of a </a:t>
            </a:r>
          </a:p>
          <a:p>
            <a:pPr marL="0" indent="0" eaLnBrk="1" hangingPunct="1">
              <a:buNone/>
              <a:defRPr/>
            </a:pPr>
            <a:r>
              <a:rPr lang="en-US" b="0" kern="0" dirty="0">
                <a:ea typeface="+mn-ea"/>
              </a:rPr>
              <a:t>derivation</a:t>
            </a:r>
            <a:endParaRPr lang="en-US" sz="2800" b="0" kern="0" dirty="0">
              <a:latin typeface="Courier New" charset="0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8971" y="666593"/>
            <a:ext cx="4876800" cy="1546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sz="1200" kern="0" dirty="0">
                <a:latin typeface="Courier New" charset="0"/>
                <a:ea typeface="MS PGothic" charset="0"/>
              </a:rPr>
              <a:t>	&lt;program&gt;   → begin &lt;</a:t>
            </a:r>
            <a:r>
              <a:rPr lang="en-US" sz="12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200" kern="0" dirty="0">
                <a:latin typeface="Courier New" charset="0"/>
                <a:ea typeface="MS PGothic" charset="0"/>
              </a:rPr>
              <a:t>&gt; end</a:t>
            </a:r>
          </a:p>
          <a:p>
            <a:pPr eaLnBrk="1" hangingPunct="1">
              <a:buFontTx/>
              <a:buNone/>
            </a:pPr>
            <a:r>
              <a:rPr lang="en-US" sz="1200" kern="0" dirty="0">
                <a:latin typeface="Courier New" charset="0"/>
                <a:ea typeface="MS PGothic" charset="0"/>
              </a:rPr>
              <a:t>	&lt;</a:t>
            </a:r>
            <a:r>
              <a:rPr lang="en-US" sz="12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200" kern="0" dirty="0">
                <a:latin typeface="Courier New" charset="0"/>
                <a:ea typeface="MS PGothic" charset="0"/>
              </a:rPr>
              <a:t>&gt; → &lt;</a:t>
            </a:r>
            <a:r>
              <a:rPr lang="en-US" sz="12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200" kern="0" dirty="0">
                <a:latin typeface="Courier New" charset="0"/>
                <a:ea typeface="MS PGothic" charset="0"/>
              </a:rPr>
              <a:t>&gt; | &lt;</a:t>
            </a:r>
            <a:r>
              <a:rPr lang="en-US" sz="12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200" kern="0" dirty="0">
                <a:latin typeface="Courier New" charset="0"/>
                <a:ea typeface="MS PGothic" charset="0"/>
              </a:rPr>
              <a:t>&gt; ; &lt;</a:t>
            </a:r>
            <a:r>
              <a:rPr lang="en-US" sz="1200" kern="0" dirty="0" err="1">
                <a:latin typeface="Courier New" charset="0"/>
                <a:ea typeface="MS PGothic" charset="0"/>
              </a:rPr>
              <a:t>stmt_list</a:t>
            </a:r>
            <a:r>
              <a:rPr lang="en-US" sz="1200" kern="0" dirty="0">
                <a:latin typeface="Courier New" charset="0"/>
                <a:ea typeface="MS PGothic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1200" kern="0" dirty="0">
                <a:latin typeface="Courier New" charset="0"/>
                <a:ea typeface="MS PGothic" charset="0"/>
              </a:rPr>
              <a:t>	&lt;</a:t>
            </a:r>
            <a:r>
              <a:rPr lang="en-US" sz="1200" kern="0" dirty="0" err="1">
                <a:latin typeface="Courier New" charset="0"/>
                <a:ea typeface="MS PGothic" charset="0"/>
              </a:rPr>
              <a:t>stmt</a:t>
            </a:r>
            <a:r>
              <a:rPr lang="en-US" sz="1200" kern="0" dirty="0">
                <a:latin typeface="Courier New" charset="0"/>
                <a:ea typeface="MS PGothic" charset="0"/>
              </a:rPr>
              <a:t>&gt;      → &lt;</a:t>
            </a:r>
            <a:r>
              <a:rPr lang="en-US" sz="12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200" kern="0" dirty="0">
                <a:latin typeface="Courier New" charset="0"/>
                <a:ea typeface="MS PGothic" charset="0"/>
              </a:rPr>
              <a:t>&gt; := &lt;expression&gt;</a:t>
            </a:r>
          </a:p>
          <a:p>
            <a:pPr eaLnBrk="1" hangingPunct="1">
              <a:buFontTx/>
              <a:buNone/>
            </a:pPr>
            <a:r>
              <a:rPr lang="en-US" sz="1200" kern="0" dirty="0">
                <a:latin typeface="Courier New" charset="0"/>
                <a:ea typeface="MS PGothic" charset="0"/>
              </a:rPr>
              <a:t>	&lt;</a:t>
            </a:r>
            <a:r>
              <a:rPr lang="en-US" sz="12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200" kern="0" dirty="0">
                <a:latin typeface="Courier New" charset="0"/>
                <a:ea typeface="MS PGothic" charset="0"/>
              </a:rPr>
              <a:t>&gt;       → A | B | C</a:t>
            </a:r>
          </a:p>
          <a:p>
            <a:pPr eaLnBrk="1" hangingPunct="1">
              <a:buFontTx/>
              <a:buNone/>
            </a:pPr>
            <a:r>
              <a:rPr lang="en-US" sz="1200" kern="0" dirty="0">
                <a:latin typeface="Courier New" charset="0"/>
                <a:ea typeface="MS PGothic" charset="0"/>
              </a:rPr>
              <a:t>	&lt;expression&gt;→ &lt;</a:t>
            </a:r>
            <a:r>
              <a:rPr lang="en-US" sz="12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200" kern="0" dirty="0">
                <a:latin typeface="Courier New" charset="0"/>
                <a:ea typeface="MS PGothic" charset="0"/>
              </a:rPr>
              <a:t>&gt; | &lt;</a:t>
            </a:r>
            <a:r>
              <a:rPr lang="en-US" sz="12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200" kern="0" dirty="0">
                <a:latin typeface="Courier New" charset="0"/>
                <a:ea typeface="MS PGothic" charset="0"/>
              </a:rPr>
              <a:t>&gt; &lt;</a:t>
            </a:r>
            <a:r>
              <a:rPr lang="en-US" sz="1200" kern="0" dirty="0" err="1">
                <a:latin typeface="Courier New" charset="0"/>
                <a:ea typeface="MS PGothic" charset="0"/>
              </a:rPr>
              <a:t>arith_op</a:t>
            </a:r>
            <a:r>
              <a:rPr lang="en-US" sz="1200" kern="0" dirty="0">
                <a:latin typeface="Courier New" charset="0"/>
                <a:ea typeface="MS PGothic" charset="0"/>
              </a:rPr>
              <a:t>&gt; &lt;</a:t>
            </a:r>
            <a:r>
              <a:rPr lang="en-US" sz="1200" kern="0" dirty="0" err="1">
                <a:latin typeface="Courier New" charset="0"/>
                <a:ea typeface="MS PGothic" charset="0"/>
              </a:rPr>
              <a:t>var</a:t>
            </a:r>
            <a:r>
              <a:rPr lang="en-US" sz="1200" kern="0" dirty="0">
                <a:latin typeface="Courier New" charset="0"/>
                <a:ea typeface="MS PGothic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1200" kern="0" dirty="0">
                <a:latin typeface="Courier New" charset="0"/>
                <a:ea typeface="MS PGothic" charset="0"/>
              </a:rPr>
              <a:t>  &lt;</a:t>
            </a:r>
            <a:r>
              <a:rPr lang="en-US" sz="1200" kern="0" dirty="0" err="1">
                <a:latin typeface="Courier New" charset="0"/>
                <a:ea typeface="MS PGothic" charset="0"/>
              </a:rPr>
              <a:t>arith_op</a:t>
            </a:r>
            <a:r>
              <a:rPr lang="en-US" sz="1200" kern="0" dirty="0">
                <a:latin typeface="Courier New" charset="0"/>
                <a:ea typeface="MS PGothic" charset="0"/>
              </a:rPr>
              <a:t>&gt;</a:t>
            </a:r>
            <a:r>
              <a:rPr lang="tr-TR" sz="1200" kern="0" dirty="0">
                <a:latin typeface="Courier New" charset="0"/>
                <a:ea typeface="MS PGothic" charset="0"/>
              </a:rPr>
              <a:t>  </a:t>
            </a:r>
            <a:r>
              <a:rPr lang="en-US" sz="1200" kern="0" dirty="0">
                <a:latin typeface="Courier New" charset="0"/>
                <a:ea typeface="MS PGothic" charset="0"/>
              </a:rPr>
              <a:t>→        + | - | * | /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943600" y="2308591"/>
            <a:ext cx="3200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0000FF"/>
                </a:solidFill>
                <a:latin typeface="Bookman Old Style" charset="0"/>
                <a:cs typeface="Arial" charset="0"/>
              </a:rPr>
              <a:t>begin A := B; C := A * B end</a:t>
            </a:r>
          </a:p>
        </p:txBody>
      </p:sp>
    </p:spTree>
    <p:extLst>
      <p:ext uri="{BB962C8B-B14F-4D97-AF65-F5344CB8AC3E}">
        <p14:creationId xmlns:p14="http://schemas.microsoft.com/office/powerpoint/2010/main" val="2851776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51"/>
          <p:cNvSpPr>
            <a:spLocks noChangeArrowheads="1"/>
          </p:cNvSpPr>
          <p:nvPr/>
        </p:nvSpPr>
        <p:spPr bwMode="auto">
          <a:xfrm>
            <a:off x="4548585" y="2378075"/>
            <a:ext cx="3733800" cy="434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tr-TR">
              <a:cs typeface="Arial" charset="0"/>
            </a:endParaRPr>
          </a:p>
        </p:txBody>
      </p:sp>
      <p:sp>
        <p:nvSpPr>
          <p:cNvPr id="81922" name="Footer Placeholder 3"/>
          <p:cNvSpPr txBox="1">
            <a:spLocks noGrp="1"/>
          </p:cNvSpPr>
          <p:nvPr/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>
                <a:cs typeface="Arial" charset="0"/>
              </a:rPr>
              <a:t>Copyright © 2009 Addison-Wesley. All rights reserved.</a:t>
            </a:r>
          </a:p>
        </p:txBody>
      </p:sp>
      <p:sp>
        <p:nvSpPr>
          <p:cNvPr id="81923" name="Slide Number Placeholder 4"/>
          <p:cNvSpPr txBox="1">
            <a:spLocks noGrp="1"/>
          </p:cNvSpPr>
          <p:nvPr/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000">
                <a:cs typeface="Arial" charset="0"/>
              </a:rPr>
              <a:t>1-</a:t>
            </a:r>
            <a:fld id="{A0FFB699-9A30-674D-B81D-DAB9B37D0248}" type="slidenum">
              <a:rPr lang="en-US" sz="1000">
                <a:cs typeface="Arial" charset="0"/>
              </a:rPr>
              <a:pPr algn="r"/>
              <a:t>69</a:t>
            </a:fld>
            <a:endParaRPr lang="en-US" sz="1000"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106613" y="-43685"/>
            <a:ext cx="8763000" cy="639762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Another Example</a:t>
            </a:r>
          </a:p>
        </p:txBody>
      </p:sp>
      <p:sp>
        <p:nvSpPr>
          <p:cNvPr id="81926" name="Line 16"/>
          <p:cNvSpPr>
            <a:spLocks noChangeShapeType="1"/>
          </p:cNvSpPr>
          <p:nvPr/>
        </p:nvSpPr>
        <p:spPr bwMode="auto">
          <a:xfrm>
            <a:off x="7353300" y="5141337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27" name="Line 17"/>
          <p:cNvSpPr>
            <a:spLocks noChangeShapeType="1"/>
          </p:cNvSpPr>
          <p:nvPr/>
        </p:nvSpPr>
        <p:spPr bwMode="auto">
          <a:xfrm>
            <a:off x="6134100" y="5141337"/>
            <a:ext cx="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28" name="Line 18"/>
          <p:cNvSpPr>
            <a:spLocks noChangeShapeType="1"/>
          </p:cNvSpPr>
          <p:nvPr/>
        </p:nvSpPr>
        <p:spPr bwMode="auto">
          <a:xfrm>
            <a:off x="6116638" y="2931537"/>
            <a:ext cx="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29" name="Line 19"/>
          <p:cNvSpPr>
            <a:spLocks noChangeShapeType="1"/>
          </p:cNvSpPr>
          <p:nvPr/>
        </p:nvSpPr>
        <p:spPr bwMode="auto">
          <a:xfrm>
            <a:off x="6210300" y="4226937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0" name="Line 20"/>
          <p:cNvSpPr>
            <a:spLocks noChangeShapeType="1"/>
          </p:cNvSpPr>
          <p:nvPr/>
        </p:nvSpPr>
        <p:spPr bwMode="auto">
          <a:xfrm>
            <a:off x="5524500" y="4531737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1" name="Rectangle 21"/>
          <p:cNvSpPr>
            <a:spLocks noChangeArrowheads="1"/>
          </p:cNvSpPr>
          <p:nvPr/>
        </p:nvSpPr>
        <p:spPr bwMode="auto">
          <a:xfrm>
            <a:off x="5562600" y="2550537"/>
            <a:ext cx="12731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 Narrow" charset="0"/>
                <a:cs typeface="Arial" charset="0"/>
              </a:rPr>
              <a:t>&lt;program&gt;</a:t>
            </a:r>
          </a:p>
        </p:txBody>
      </p:sp>
      <p:sp>
        <p:nvSpPr>
          <p:cNvPr id="81932" name="Rectangle 22"/>
          <p:cNvSpPr>
            <a:spLocks noChangeArrowheads="1"/>
          </p:cNvSpPr>
          <p:nvPr/>
        </p:nvSpPr>
        <p:spPr bwMode="auto">
          <a:xfrm>
            <a:off x="5668963" y="3220462"/>
            <a:ext cx="12858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&lt;stmt_list&gt;</a:t>
            </a:r>
          </a:p>
        </p:txBody>
      </p:sp>
      <p:sp>
        <p:nvSpPr>
          <p:cNvPr id="81933" name="Rectangle 23"/>
          <p:cNvSpPr>
            <a:spLocks noChangeArrowheads="1"/>
          </p:cNvSpPr>
          <p:nvPr/>
        </p:nvSpPr>
        <p:spPr bwMode="auto">
          <a:xfrm>
            <a:off x="5722938" y="3830062"/>
            <a:ext cx="8699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&lt;stmt&gt;</a:t>
            </a:r>
          </a:p>
        </p:txBody>
      </p:sp>
      <p:sp>
        <p:nvSpPr>
          <p:cNvPr id="81934" name="Rectangle 24"/>
          <p:cNvSpPr>
            <a:spLocks noChangeArrowheads="1"/>
          </p:cNvSpPr>
          <p:nvPr/>
        </p:nvSpPr>
        <p:spPr bwMode="auto">
          <a:xfrm>
            <a:off x="7048500" y="5582662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const</a:t>
            </a:r>
          </a:p>
        </p:txBody>
      </p:sp>
      <p:sp>
        <p:nvSpPr>
          <p:cNvPr id="81935" name="Rectangle 25"/>
          <p:cNvSpPr>
            <a:spLocks noChangeArrowheads="1"/>
          </p:cNvSpPr>
          <p:nvPr/>
        </p:nvSpPr>
        <p:spPr bwMode="auto">
          <a:xfrm>
            <a:off x="5372100" y="4973062"/>
            <a:ext cx="300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a</a:t>
            </a:r>
          </a:p>
        </p:txBody>
      </p:sp>
      <p:sp>
        <p:nvSpPr>
          <p:cNvPr id="81936" name="Line 26"/>
          <p:cNvSpPr>
            <a:spLocks noChangeShapeType="1"/>
          </p:cNvSpPr>
          <p:nvPr/>
        </p:nvSpPr>
        <p:spPr bwMode="auto">
          <a:xfrm flipV="1">
            <a:off x="5524500" y="4226937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7" name="Rectangle 27"/>
          <p:cNvSpPr>
            <a:spLocks noChangeArrowheads="1"/>
          </p:cNvSpPr>
          <p:nvPr/>
        </p:nvSpPr>
        <p:spPr bwMode="auto">
          <a:xfrm>
            <a:off x="4953000" y="4912737"/>
            <a:ext cx="741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&lt;var&gt;</a:t>
            </a:r>
          </a:p>
        </p:txBody>
      </p:sp>
      <p:sp>
        <p:nvSpPr>
          <p:cNvPr id="81938" name="Rectangle 28"/>
          <p:cNvSpPr>
            <a:spLocks noChangeArrowheads="1"/>
          </p:cNvSpPr>
          <p:nvPr/>
        </p:nvSpPr>
        <p:spPr bwMode="auto">
          <a:xfrm>
            <a:off x="5981700" y="4439662"/>
            <a:ext cx="306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=</a:t>
            </a:r>
          </a:p>
        </p:txBody>
      </p:sp>
      <p:sp>
        <p:nvSpPr>
          <p:cNvPr id="81939" name="Line 29"/>
          <p:cNvSpPr>
            <a:spLocks noChangeShapeType="1"/>
          </p:cNvSpPr>
          <p:nvPr/>
        </p:nvSpPr>
        <p:spPr bwMode="auto">
          <a:xfrm>
            <a:off x="6743700" y="453173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40" name="Line 30"/>
          <p:cNvSpPr>
            <a:spLocks noChangeShapeType="1"/>
          </p:cNvSpPr>
          <p:nvPr/>
        </p:nvSpPr>
        <p:spPr bwMode="auto">
          <a:xfrm>
            <a:off x="6819900" y="4760337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41" name="Line 31"/>
          <p:cNvSpPr>
            <a:spLocks noChangeShapeType="1"/>
          </p:cNvSpPr>
          <p:nvPr/>
        </p:nvSpPr>
        <p:spPr bwMode="auto">
          <a:xfrm flipV="1">
            <a:off x="6134100" y="4760337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42" name="Rectangle 32"/>
          <p:cNvSpPr>
            <a:spLocks noChangeArrowheads="1"/>
          </p:cNvSpPr>
          <p:nvPr/>
        </p:nvSpPr>
        <p:spPr bwMode="auto">
          <a:xfrm>
            <a:off x="6362700" y="4439662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&lt;expr&gt;</a:t>
            </a:r>
          </a:p>
        </p:txBody>
      </p:sp>
      <p:sp>
        <p:nvSpPr>
          <p:cNvPr id="81943" name="Rectangle 33"/>
          <p:cNvSpPr>
            <a:spLocks noChangeArrowheads="1"/>
          </p:cNvSpPr>
          <p:nvPr/>
        </p:nvSpPr>
        <p:spPr bwMode="auto">
          <a:xfrm>
            <a:off x="5753100" y="5582662"/>
            <a:ext cx="741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 Narrow" charset="0"/>
                <a:cs typeface="Arial" charset="0"/>
              </a:rPr>
              <a:t>&lt;</a:t>
            </a:r>
            <a:r>
              <a:rPr lang="en-US" sz="2000" b="1" dirty="0" err="1">
                <a:latin typeface="Arial Narrow" charset="0"/>
                <a:cs typeface="Arial" charset="0"/>
              </a:rPr>
              <a:t>var</a:t>
            </a:r>
            <a:r>
              <a:rPr lang="en-US" sz="2000" b="1" dirty="0">
                <a:latin typeface="Arial Narrow" charset="0"/>
                <a:cs typeface="Arial" charset="0"/>
              </a:rPr>
              <a:t>&gt;</a:t>
            </a:r>
          </a:p>
        </p:txBody>
      </p:sp>
      <p:sp>
        <p:nvSpPr>
          <p:cNvPr id="81944" name="Rectangle 34"/>
          <p:cNvSpPr>
            <a:spLocks noChangeArrowheads="1"/>
          </p:cNvSpPr>
          <p:nvPr/>
        </p:nvSpPr>
        <p:spPr bwMode="auto">
          <a:xfrm>
            <a:off x="5981700" y="6116062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b</a:t>
            </a:r>
          </a:p>
        </p:txBody>
      </p:sp>
      <p:sp>
        <p:nvSpPr>
          <p:cNvPr id="81945" name="Rectangle 35"/>
          <p:cNvSpPr>
            <a:spLocks noChangeArrowheads="1"/>
          </p:cNvSpPr>
          <p:nvPr/>
        </p:nvSpPr>
        <p:spPr bwMode="auto">
          <a:xfrm>
            <a:off x="5741988" y="4973062"/>
            <a:ext cx="8810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&lt;term&gt;</a:t>
            </a:r>
          </a:p>
        </p:txBody>
      </p:sp>
      <p:sp>
        <p:nvSpPr>
          <p:cNvPr id="81946" name="Rectangle 36"/>
          <p:cNvSpPr>
            <a:spLocks noChangeArrowheads="1"/>
          </p:cNvSpPr>
          <p:nvPr/>
        </p:nvSpPr>
        <p:spPr bwMode="auto">
          <a:xfrm>
            <a:off x="6591300" y="4973062"/>
            <a:ext cx="3063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+</a:t>
            </a:r>
          </a:p>
        </p:txBody>
      </p:sp>
      <p:sp>
        <p:nvSpPr>
          <p:cNvPr id="81947" name="Rectangle 37"/>
          <p:cNvSpPr>
            <a:spLocks noChangeArrowheads="1"/>
          </p:cNvSpPr>
          <p:nvPr/>
        </p:nvSpPr>
        <p:spPr bwMode="auto">
          <a:xfrm>
            <a:off x="6988175" y="4973062"/>
            <a:ext cx="8810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&lt;term&gt;</a:t>
            </a:r>
          </a:p>
        </p:txBody>
      </p:sp>
      <p:sp>
        <p:nvSpPr>
          <p:cNvPr id="81948" name="Line 17"/>
          <p:cNvSpPr>
            <a:spLocks noChangeShapeType="1"/>
          </p:cNvSpPr>
          <p:nvPr/>
        </p:nvSpPr>
        <p:spPr bwMode="auto">
          <a:xfrm>
            <a:off x="5334000" y="5293737"/>
            <a:ext cx="0" cy="7016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49" name="Rectangle 3"/>
          <p:cNvSpPr>
            <a:spLocks noChangeArrowheads="1"/>
          </p:cNvSpPr>
          <p:nvPr/>
        </p:nvSpPr>
        <p:spPr bwMode="auto">
          <a:xfrm>
            <a:off x="4548585" y="-7937"/>
            <a:ext cx="4648200" cy="2309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&lt;program&gt; 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  <a:sym typeface="Symbol" charset="0"/>
              </a:rPr>
              <a:t>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 &lt;</a:t>
            </a:r>
            <a:r>
              <a:rPr lang="en-US" sz="1600" b="1" dirty="0" err="1">
                <a:solidFill>
                  <a:srgbClr val="006666"/>
                </a:solidFill>
                <a:latin typeface="Bookman Old Style" charset="0"/>
                <a:cs typeface="Arial" charset="0"/>
              </a:rPr>
              <a:t>stmt_list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&gt;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&lt;</a:t>
            </a:r>
            <a:r>
              <a:rPr lang="en-US" sz="1600" b="1" dirty="0" err="1">
                <a:solidFill>
                  <a:srgbClr val="006666"/>
                </a:solidFill>
                <a:latin typeface="Bookman Old Style" charset="0"/>
                <a:cs typeface="Arial" charset="0"/>
              </a:rPr>
              <a:t>stmt_list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&gt; 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  <a:sym typeface="Symbol" charset="0"/>
              </a:rPr>
              <a:t>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 &lt;</a:t>
            </a:r>
            <a:r>
              <a:rPr lang="en-US" sz="1600" b="1" dirty="0" err="1">
                <a:solidFill>
                  <a:srgbClr val="006666"/>
                </a:solidFill>
                <a:latin typeface="Bookman Old Style" charset="0"/>
                <a:cs typeface="Arial" charset="0"/>
              </a:rPr>
              <a:t>stmt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&gt;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		     | &lt;</a:t>
            </a:r>
            <a:r>
              <a:rPr lang="en-US" sz="1600" b="1" dirty="0" err="1">
                <a:solidFill>
                  <a:srgbClr val="006666"/>
                </a:solidFill>
                <a:latin typeface="Bookman Old Style" charset="0"/>
                <a:cs typeface="Arial" charset="0"/>
              </a:rPr>
              <a:t>stmt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&gt; ; &lt;</a:t>
            </a:r>
            <a:r>
              <a:rPr lang="en-US" sz="1600" b="1" dirty="0" err="1">
                <a:solidFill>
                  <a:srgbClr val="006666"/>
                </a:solidFill>
                <a:latin typeface="Bookman Old Style" charset="0"/>
                <a:cs typeface="Arial" charset="0"/>
              </a:rPr>
              <a:t>stmt_list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&gt;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&lt;</a:t>
            </a:r>
            <a:r>
              <a:rPr lang="en-US" sz="1600" b="1" dirty="0" err="1">
                <a:solidFill>
                  <a:srgbClr val="006666"/>
                </a:solidFill>
                <a:latin typeface="Bookman Old Style" charset="0"/>
                <a:cs typeface="Arial" charset="0"/>
              </a:rPr>
              <a:t>stmt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&gt; 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  <a:sym typeface="Symbol" charset="0"/>
              </a:rPr>
              <a:t>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 &lt;</a:t>
            </a:r>
            <a:r>
              <a:rPr lang="en-US" sz="1600" b="1" dirty="0" err="1">
                <a:solidFill>
                  <a:srgbClr val="006666"/>
                </a:solidFill>
                <a:latin typeface="Bookman Old Style" charset="0"/>
                <a:cs typeface="Arial" charset="0"/>
              </a:rPr>
              <a:t>var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&gt; = &lt;expr&gt;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&lt;</a:t>
            </a:r>
            <a:r>
              <a:rPr lang="en-US" sz="1600" b="1" dirty="0" err="1">
                <a:solidFill>
                  <a:srgbClr val="006666"/>
                </a:solidFill>
                <a:latin typeface="Bookman Old Style" charset="0"/>
                <a:cs typeface="Arial" charset="0"/>
              </a:rPr>
              <a:t>var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&gt; 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  <a:sym typeface="Symbol" charset="0"/>
              </a:rPr>
              <a:t>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 a | b | c | 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&lt;expr&gt; 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  <a:sym typeface="Symbol" charset="0"/>
              </a:rPr>
              <a:t>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 &lt;term&gt; + &lt;term&gt;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		| &lt;term&gt; - &lt;term&gt;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&lt;term&gt; 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  <a:sym typeface="Symbol" charset="0"/>
              </a:rPr>
              <a:t>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 &lt;</a:t>
            </a:r>
            <a:r>
              <a:rPr lang="en-US" sz="1600" b="1" dirty="0" err="1">
                <a:solidFill>
                  <a:srgbClr val="006666"/>
                </a:solidFill>
                <a:latin typeface="Bookman Old Style" charset="0"/>
                <a:cs typeface="Arial" charset="0"/>
              </a:rPr>
              <a:t>var</a:t>
            </a:r>
            <a:r>
              <a:rPr lang="en-US" sz="1600" b="1" dirty="0">
                <a:solidFill>
                  <a:srgbClr val="006666"/>
                </a:solidFill>
                <a:latin typeface="Bookman Old Style" charset="0"/>
                <a:cs typeface="Arial" charset="0"/>
              </a:rPr>
              <a:t>&gt; | </a:t>
            </a:r>
            <a:r>
              <a:rPr lang="en-US" sz="1600" b="1" dirty="0" err="1">
                <a:solidFill>
                  <a:srgbClr val="006666"/>
                </a:solidFill>
                <a:latin typeface="Bookman Old Style" charset="0"/>
                <a:cs typeface="Arial" charset="0"/>
              </a:rPr>
              <a:t>const</a:t>
            </a:r>
            <a:endParaRPr lang="en-US" sz="1600" b="1" dirty="0">
              <a:solidFill>
                <a:srgbClr val="006666"/>
              </a:solidFill>
              <a:latin typeface="Bookman Old Style" charset="0"/>
              <a:cs typeface="Arial" charset="0"/>
            </a:endParaRPr>
          </a:p>
        </p:txBody>
      </p:sp>
      <p:sp>
        <p:nvSpPr>
          <p:cNvPr id="81950" name="Rectangle 34"/>
          <p:cNvSpPr>
            <a:spLocks noChangeArrowheads="1"/>
          </p:cNvSpPr>
          <p:nvPr/>
        </p:nvSpPr>
        <p:spPr bwMode="auto">
          <a:xfrm>
            <a:off x="5186363" y="5979537"/>
            <a:ext cx="300037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charset="0"/>
                <a:cs typeface="Arial" charset="0"/>
              </a:rPr>
              <a:t>a</a:t>
            </a:r>
          </a:p>
        </p:txBody>
      </p:sp>
      <p:sp>
        <p:nvSpPr>
          <p:cNvPr id="8195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AD745AE-6402-974F-B129-44B32840849E}" type="slidenum">
              <a:rPr lang="tr-TR" sz="1400">
                <a:cs typeface="Arial" charset="0"/>
              </a:rPr>
              <a:pPr/>
              <a:t>69</a:t>
            </a:fld>
            <a:endParaRPr lang="tr-TR" sz="1400">
              <a:cs typeface="Arial" charset="0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30374" y="685800"/>
            <a:ext cx="3200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0000FF"/>
                </a:solidFill>
                <a:latin typeface="Bookman Old Style" charset="0"/>
                <a:cs typeface="Arial" charset="0"/>
              </a:rPr>
              <a:t>a = b + </a:t>
            </a:r>
            <a:r>
              <a:rPr lang="en-US" sz="1600" b="1" dirty="0" err="1">
                <a:solidFill>
                  <a:srgbClr val="0000FF"/>
                </a:solidFill>
                <a:latin typeface="Bookman Old Style" charset="0"/>
                <a:cs typeface="Arial" charset="0"/>
              </a:rPr>
              <a:t>const</a:t>
            </a:r>
            <a:endParaRPr lang="en-US" sz="1600" b="1" dirty="0">
              <a:solidFill>
                <a:srgbClr val="0000FF"/>
              </a:solidFill>
              <a:latin typeface="Bookman Old Style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403" y="3857315"/>
            <a:ext cx="25891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stmt_list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stmt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= &lt;expr&gt;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a = </a:t>
            </a:r>
            <a:r>
              <a:rPr lang="en-US" dirty="0">
                <a:solidFill>
                  <a:srgbClr val="FF0000"/>
                </a:solidFill>
              </a:rPr>
              <a:t>&lt;expr&gt;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a = </a:t>
            </a:r>
            <a:r>
              <a:rPr lang="en-US" dirty="0">
                <a:solidFill>
                  <a:srgbClr val="FF0000"/>
                </a:solidFill>
              </a:rPr>
              <a:t>&lt;term&gt; </a:t>
            </a:r>
            <a:r>
              <a:rPr lang="en-US" dirty="0"/>
              <a:t>+ &lt;term&gt;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a =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+ &lt;term&gt;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a = b + </a:t>
            </a:r>
            <a:r>
              <a:rPr lang="en-US" dirty="0">
                <a:solidFill>
                  <a:srgbClr val="FF0000"/>
                </a:solidFill>
              </a:rPr>
              <a:t>&lt;term&gt;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a = b + </a:t>
            </a:r>
            <a:r>
              <a:rPr lang="en-US" dirty="0" err="1"/>
              <a:t>const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2321" y="1146969"/>
            <a:ext cx="30508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stmt_list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stmt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&lt;</a:t>
            </a:r>
            <a:r>
              <a:rPr lang="en-US" dirty="0" err="1"/>
              <a:t>var</a:t>
            </a:r>
            <a:r>
              <a:rPr lang="en-US" dirty="0"/>
              <a:t>&gt; = </a:t>
            </a:r>
            <a:r>
              <a:rPr lang="en-US" dirty="0">
                <a:solidFill>
                  <a:srgbClr val="FF0000"/>
                </a:solidFill>
              </a:rPr>
              <a:t>&lt;expr&gt;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&lt;</a:t>
            </a:r>
            <a:r>
              <a:rPr lang="en-US" dirty="0" err="1"/>
              <a:t>var</a:t>
            </a:r>
            <a:r>
              <a:rPr lang="en-US" dirty="0"/>
              <a:t>&gt; = &lt;term&gt; + </a:t>
            </a:r>
            <a:r>
              <a:rPr lang="en-US" dirty="0">
                <a:solidFill>
                  <a:srgbClr val="FF0000"/>
                </a:solidFill>
              </a:rPr>
              <a:t>&lt;term&gt;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&lt;</a:t>
            </a:r>
            <a:r>
              <a:rPr lang="en-US" dirty="0" err="1"/>
              <a:t>var</a:t>
            </a:r>
            <a:r>
              <a:rPr lang="en-US" dirty="0"/>
              <a:t>&gt; = </a:t>
            </a:r>
            <a:r>
              <a:rPr lang="en-US" dirty="0">
                <a:solidFill>
                  <a:srgbClr val="FF0000"/>
                </a:solidFill>
              </a:rPr>
              <a:t>&lt;term&gt; </a:t>
            </a:r>
            <a:r>
              <a:rPr lang="en-US" dirty="0"/>
              <a:t>+ </a:t>
            </a:r>
            <a:r>
              <a:rPr lang="en-US" dirty="0" err="1"/>
              <a:t>const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&lt;</a:t>
            </a:r>
            <a:r>
              <a:rPr lang="en-US" dirty="0" err="1"/>
              <a:t>var</a:t>
            </a:r>
            <a:r>
              <a:rPr lang="en-US" dirty="0"/>
              <a:t>&gt; =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+ </a:t>
            </a:r>
            <a:r>
              <a:rPr lang="en-US" dirty="0" err="1"/>
              <a:t>const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= b + </a:t>
            </a:r>
            <a:r>
              <a:rPr lang="en-US" dirty="0" err="1"/>
              <a:t>const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a = b + </a:t>
            </a:r>
            <a:r>
              <a:rPr lang="en-US" dirty="0" err="1"/>
              <a:t>const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6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2782" y="5016584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55315" y="497795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7295" y="497795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386965" y="5853074"/>
            <a:ext cx="99040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while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7658" y="5853074"/>
            <a:ext cx="60345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(ip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1464" y="5853074"/>
            <a:ext cx="217084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&lt;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8382" y="5853074"/>
            <a:ext cx="409983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z)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0865" y="6218144"/>
            <a:ext cx="99040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++ip;</a:t>
            </a:r>
            <a:endParaRPr sz="253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pc="394" dirty="0"/>
              <a:t>Arithmetic expressions revisited</a:t>
            </a:r>
            <a:endParaRPr spc="37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EDD17F-98C7-F84C-B405-5A515420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2438400" y="2889225"/>
            <a:ext cx="3842438" cy="1079550"/>
          </a:xfrm>
          <a:prstGeom prst="rect">
            <a:avLst/>
          </a:prstGeom>
        </p:spPr>
        <p:txBody>
          <a:bodyPr vert="horz" wrap="square" lIns="0" tIns="155471" rIns="0" bIns="0" rtlCol="0">
            <a:spAutoFit/>
          </a:bodyPr>
          <a:lstStyle/>
          <a:p>
            <a:pPr marL="11516">
              <a:spcBef>
                <a:spcPts val="1224"/>
              </a:spcBef>
            </a:pP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539" b="1" spc="-64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23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5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4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539" b="1" spc="185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539" b="1" spc="18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539" dirty="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</a:pPr>
            <a:r>
              <a:rPr sz="2539" b="1" spc="208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539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539" dirty="0">
                <a:solidFill>
                  <a:srgbClr val="3B3B3B"/>
                </a:solidFill>
                <a:latin typeface="Cambria"/>
                <a:cs typeface="Cambria"/>
              </a:rPr>
              <a:t>→</a:t>
            </a:r>
            <a:r>
              <a:rPr sz="2539" spc="23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539" b="1" spc="-6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8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2539" b="1" spc="-64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18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539" b="1" spc="-6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39" b="1" spc="136" dirty="0">
                <a:solidFill>
                  <a:srgbClr val="3B3B3B"/>
                </a:solidFill>
                <a:latin typeface="Malgun Gothic"/>
                <a:cs typeface="Malgun Gothic"/>
              </a:rPr>
              <a:t>|</a:t>
            </a:r>
            <a:r>
              <a:rPr sz="2539" b="1" spc="-9" dirty="0">
                <a:solidFill>
                  <a:srgbClr val="3B3B3B"/>
                </a:solidFill>
                <a:latin typeface="Malgun Gothic"/>
                <a:cs typeface="Malgun Gothic"/>
              </a:rPr>
              <a:t> </a:t>
            </a:r>
            <a:r>
              <a:rPr sz="2539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endParaRPr sz="2539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64974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0637" y="1802888"/>
            <a:ext cx="222842" cy="327887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BA9A7C-CE42-054D-A064-FF06827F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Parse</a:t>
            </a:r>
            <a:r>
              <a:rPr lang="tr-TR" dirty="0"/>
              <a:t> </a:t>
            </a:r>
            <a:r>
              <a:rPr lang="tr-TR" dirty="0" err="1"/>
              <a:t>Trees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AC4FD84-FC74-6148-BF42-A08C8187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7E2D50-5166-B249-8C86-F2822688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870637" y="1802888"/>
            <a:ext cx="222842" cy="327887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DC18FE0-B9C7-DF44-B555-402B8E13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1333020" cy="896232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9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6AD80232-A8A0-EE4F-AE8A-9A3DE64B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1333020" cy="896232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9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5EE06C40-133C-504E-A209-AAD02D17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1618050" cy="1338404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5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8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FEF2004A-E677-5D40-97D7-7EA5D30CC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1618050" cy="1338404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5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8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38600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8600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9542" y="2697711"/>
            <a:ext cx="0" cy="2554331"/>
          </a:xfrm>
          <a:custGeom>
            <a:avLst/>
            <a:gdLst/>
            <a:ahLst/>
            <a:cxnLst/>
            <a:rect l="l" t="t" r="r" b="b"/>
            <a:pathLst>
              <a:path h="2816860">
                <a:moveTo>
                  <a:pt x="0" y="0"/>
                </a:moveTo>
                <a:lnTo>
                  <a:pt x="0" y="2816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68542" y="5419657"/>
            <a:ext cx="561999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0766CED9-2F63-FF43-9FD4-C320822A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20"/>
            <a:ext cx="1618050" cy="1793400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5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8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7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38600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8600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9542" y="2697711"/>
            <a:ext cx="0" cy="2554331"/>
          </a:xfrm>
          <a:custGeom>
            <a:avLst/>
            <a:gdLst/>
            <a:ahLst/>
            <a:cxnLst/>
            <a:rect l="l" t="t" r="r" b="b"/>
            <a:pathLst>
              <a:path h="2816860">
                <a:moveTo>
                  <a:pt x="0" y="0"/>
                </a:moveTo>
                <a:lnTo>
                  <a:pt x="0" y="2816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68542" y="5419657"/>
            <a:ext cx="561999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5BC80245-3587-9D48-A51B-FB31AC76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20"/>
            <a:ext cx="1618050" cy="1793400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5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8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7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8600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8600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048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048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68542" y="5419657"/>
            <a:ext cx="561999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008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*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DD3827DA-CC84-0843-8FCE-5650D672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1" y="1677820"/>
            <a:ext cx="1807494" cy="2248397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4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5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9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8600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8600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048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048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68542" y="5419657"/>
            <a:ext cx="561999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008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*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2782" y="5016584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55315" y="497795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7295" y="497795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386965" y="5853074"/>
            <a:ext cx="99040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while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7658" y="5853074"/>
            <a:ext cx="60345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(ip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1464" y="5853074"/>
            <a:ext cx="217084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&lt;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08382" y="5853074"/>
            <a:ext cx="409983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z)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60865" y="6218144"/>
            <a:ext cx="99040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++ip;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90" y="3319595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5653" y="3319595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1287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7537" y="3319595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828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T_Ident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8600" y="3319595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0711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&lt;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0484" y="3319595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828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T_Ident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1547" y="3319595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0711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3431" y="3319595"/>
            <a:ext cx="621884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58350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++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2610" y="3319595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T_Ident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7537" y="3941479"/>
            <a:ext cx="1243768" cy="43259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algn="ctr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ip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0484" y="3941479"/>
            <a:ext cx="1243768" cy="43259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algn="ctr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z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62610" y="3941479"/>
            <a:ext cx="1243768" cy="43259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algn="ctr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ip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xmlns="" id="{5454AC73-C871-2249-AFB6-12DA72CB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1" y="1677820"/>
            <a:ext cx="1807494" cy="2248397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4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5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9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8600" y="5392542"/>
          <a:ext cx="1865652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7950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xmlns="" id="{2DFE6D51-44EF-3C49-81FF-46A38E0B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20"/>
            <a:ext cx="2582547" cy="2703393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9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7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8600" y="5392542"/>
          <a:ext cx="1865652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7950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xmlns="" id="{4649C561-5E6F-4044-83B4-D67A0CC7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20"/>
            <a:ext cx="2582547" cy="2703393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9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7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8600" y="5392542"/>
          <a:ext cx="1865652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04252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8020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6136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7950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xmlns="" id="{3A5C1B32-1005-FE4E-9DDF-6B17E28F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2826694" cy="3158389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9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4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1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8600" y="5392542"/>
          <a:ext cx="1865652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04252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8020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6136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7950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xmlns="" id="{6A300AE5-32F0-5C42-817E-3BDA299E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2826694" cy="3158389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9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4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1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8599" y="5392542"/>
          <a:ext cx="2487536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04252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8020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6136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15194" y="4770658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5674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7950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xmlns="" id="{FEBC75A2-D6AB-F14A-8FC1-3F7A59FE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2826694" cy="3613386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9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4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1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</a:t>
            </a:r>
            <a:r>
              <a:rPr sz="2040" b="1"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8599" y="5392542"/>
          <a:ext cx="2487536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04252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8020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6136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15194" y="4770658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5674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7950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xmlns="" id="{9F9208D1-1163-1748-88A7-6AEF8828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2826694" cy="3613386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9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4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1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</a:t>
            </a:r>
            <a:r>
              <a:rPr sz="2040" b="1"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8599" y="5392542"/>
          <a:ext cx="3109420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9904" y="5392541"/>
            <a:ext cx="621884" cy="350352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39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4252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8020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6136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15194" y="4770658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5674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7078" y="4770658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7558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xmlns="" id="{A872B7CF-31F5-FC4D-808D-9E03FBCE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3014411" cy="4068382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3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9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3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0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</a:t>
            </a:r>
            <a:r>
              <a:rPr sz="2040" b="1"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10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8599" y="5392542"/>
          <a:ext cx="3109420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9904" y="5392541"/>
            <a:ext cx="621884" cy="350352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39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4252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8020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6136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15194" y="4770658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5674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7078" y="4770658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7558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xmlns="" id="{4FC72B42-A07D-BE41-8BFC-7C5F932E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3014411" cy="4068382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71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5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3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9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3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43"/>
              </a:spcBef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0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40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0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</a:t>
            </a:r>
            <a:r>
              <a:rPr sz="2040" b="1"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10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8599" y="5392542"/>
          <a:ext cx="4353188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5674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7558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804252" y="4356068"/>
          <a:ext cx="1865652" cy="895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30944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0021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938600" y="2283121"/>
          <a:ext cx="1243768" cy="296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589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215" dirty="0">
                          <a:solidFill>
                            <a:srgbClr val="3B3B3B"/>
                          </a:solidFill>
                          <a:latin typeface="Malgun Gothic"/>
                          <a:cs typeface="Malgun Gothic"/>
                        </a:rPr>
                        <a:t>Op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138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4821905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0637" y="1802888"/>
            <a:ext cx="222842" cy="327887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6349DF-A7B9-8844-9606-18EEBC41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Parse</a:t>
            </a:r>
            <a:r>
              <a:rPr lang="tr-TR" dirty="0"/>
              <a:t> </a:t>
            </a:r>
            <a:r>
              <a:rPr lang="tr-TR" dirty="0" err="1"/>
              <a:t>Trees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C6830C1-456D-7243-AB3D-6B2EC54C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2782" y="5016584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55315" y="497795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7295" y="497795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4590" y="3319595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5653" y="3319595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1287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7537" y="3319595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828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T_Ident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8600" y="3319595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0711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&lt;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0484" y="3319595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828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T_Ident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1547" y="3319595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0711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3431" y="3319595"/>
            <a:ext cx="621884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58350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++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2610" y="3319595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T_Ident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7537" y="3941479"/>
            <a:ext cx="1243768" cy="43259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algn="ctr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ip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0484" y="3941479"/>
            <a:ext cx="1243768" cy="43259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algn="ctr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z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62610" y="3941479"/>
            <a:ext cx="1243768" cy="43259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algn="ctr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ip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38600" y="417469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8600" y="417469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38599" y="417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2368" y="8320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168927" y="430896"/>
            <a:ext cx="783113" cy="318636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-5" dirty="0">
                <a:latin typeface="Courier New"/>
                <a:cs typeface="Courier New"/>
              </a:rPr>
              <a:t>While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89663" y="1246648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9663" y="1246648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9662" y="12466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33431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48013" y="1255860"/>
            <a:ext cx="32706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++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89663" y="2283121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89663" y="2283121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89662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33431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87537" y="1246648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87537" y="1246648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87537" y="12466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3130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21896" y="1255860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&lt;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51063" y="2283121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51063" y="2283121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51063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94831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6715" y="2283121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6715" y="2283121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16715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60484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51063" y="2697711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51063" y="2697711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51063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94831" y="3112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681391" y="2181776"/>
            <a:ext cx="783113" cy="81909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39540" marR="4607" indent="-228024">
              <a:lnSpc>
                <a:spcPct val="136400"/>
              </a:lnSpc>
              <a:spcBef>
                <a:spcPts val="91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Ident  ip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16715" y="2697711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16715" y="2697711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6715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60484" y="3112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547043" y="2176018"/>
            <a:ext cx="783113" cy="858511"/>
          </a:xfrm>
          <a:prstGeom prst="rect">
            <a:avLst/>
          </a:prstGeom>
        </p:spPr>
        <p:txBody>
          <a:bodyPr vert="horz" wrap="square" lIns="0" tIns="127832" rIns="0" bIns="0" rtlCol="0">
            <a:spAutoFit/>
          </a:bodyPr>
          <a:lstStyle/>
          <a:p>
            <a:pPr algn="ctr">
              <a:spcBef>
                <a:spcPts val="1007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Ident</a:t>
            </a:r>
            <a:endParaRPr sz="1995">
              <a:latin typeface="Courier New"/>
              <a:cs typeface="Courier New"/>
            </a:endParaRPr>
          </a:p>
          <a:p>
            <a:pPr algn="ctr">
              <a:spcBef>
                <a:spcPts val="916"/>
              </a:spcBef>
            </a:pPr>
            <a:r>
              <a:rPr sz="1995" b="1" spc="-5" dirty="0">
                <a:solidFill>
                  <a:srgbClr val="3B3B3B"/>
                </a:solidFill>
                <a:latin typeface="Lucida Sans Typewriter"/>
                <a:cs typeface="Lucida Sans Typewriter"/>
              </a:rPr>
              <a:t>z</a:t>
            </a:r>
            <a:endParaRPr sz="1995">
              <a:latin typeface="Lucida Sans Typewriter"/>
              <a:cs typeface="Lucida Sans Typewriter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89663" y="2697711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89663" y="2697711"/>
            <a:ext cx="1243768" cy="414589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89662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33431" y="3112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619990" y="2181776"/>
            <a:ext cx="783113" cy="81909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39540" marR="4607" indent="-228024">
              <a:lnSpc>
                <a:spcPct val="136400"/>
              </a:lnSpc>
              <a:spcBef>
                <a:spcPts val="91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Ident  ip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44162" y="832058"/>
            <a:ext cx="1316321" cy="376585"/>
          </a:xfrm>
          <a:custGeom>
            <a:avLst/>
            <a:gdLst/>
            <a:ahLst/>
            <a:cxnLst/>
            <a:rect l="l" t="t" r="r" b="b"/>
            <a:pathLst>
              <a:path w="1451610" h="415290">
                <a:moveTo>
                  <a:pt x="1451610" y="0"/>
                </a:moveTo>
                <a:lnTo>
                  <a:pt x="0" y="4152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09421" y="1159124"/>
            <a:ext cx="154319" cy="94433"/>
          </a:xfrm>
          <a:custGeom>
            <a:avLst/>
            <a:gdLst/>
            <a:ahLst/>
            <a:cxnLst/>
            <a:rect l="l" t="t" r="r" b="b"/>
            <a:pathLst>
              <a:path w="170179" h="104140">
                <a:moveTo>
                  <a:pt x="140970" y="0"/>
                </a:moveTo>
                <a:lnTo>
                  <a:pt x="0" y="96520"/>
                </a:lnTo>
                <a:lnTo>
                  <a:pt x="170179" y="10414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60484" y="832058"/>
            <a:ext cx="1316321" cy="376585"/>
          </a:xfrm>
          <a:custGeom>
            <a:avLst/>
            <a:gdLst/>
            <a:ahLst/>
            <a:cxnLst/>
            <a:rect l="l" t="t" r="r" b="b"/>
            <a:pathLst>
              <a:path w="1451610" h="415290">
                <a:moveTo>
                  <a:pt x="0" y="0"/>
                </a:moveTo>
                <a:lnTo>
                  <a:pt x="1451610" y="4152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57227" y="1159124"/>
            <a:ext cx="154319" cy="94433"/>
          </a:xfrm>
          <a:custGeom>
            <a:avLst/>
            <a:gdLst/>
            <a:ahLst/>
            <a:cxnLst/>
            <a:rect l="l" t="t" r="r" b="b"/>
            <a:pathLst>
              <a:path w="170179" h="104140">
                <a:moveTo>
                  <a:pt x="29209" y="0"/>
                </a:moveTo>
                <a:lnTo>
                  <a:pt x="0" y="104140"/>
                </a:lnTo>
                <a:lnTo>
                  <a:pt x="170179" y="96520"/>
                </a:lnTo>
                <a:lnTo>
                  <a:pt x="29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93869" y="1661237"/>
            <a:ext cx="915552" cy="549331"/>
          </a:xfrm>
          <a:custGeom>
            <a:avLst/>
            <a:gdLst/>
            <a:ahLst/>
            <a:cxnLst/>
            <a:rect l="l" t="t" r="r" b="b"/>
            <a:pathLst>
              <a:path w="1009650" h="605789">
                <a:moveTo>
                  <a:pt x="1009650" y="0"/>
                </a:moveTo>
                <a:lnTo>
                  <a:pt x="0" y="6057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72947" y="2165654"/>
            <a:ext cx="150864" cy="117466"/>
          </a:xfrm>
          <a:custGeom>
            <a:avLst/>
            <a:gdLst/>
            <a:ahLst/>
            <a:cxnLst/>
            <a:rect l="l" t="t" r="r" b="b"/>
            <a:pathLst>
              <a:path w="166369" h="129539">
                <a:moveTo>
                  <a:pt x="111760" y="0"/>
                </a:moveTo>
                <a:lnTo>
                  <a:pt x="0" y="129539"/>
                </a:lnTo>
                <a:lnTo>
                  <a:pt x="166369" y="92710"/>
                </a:lnTo>
                <a:lnTo>
                  <a:pt x="111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09421" y="1661237"/>
            <a:ext cx="716318" cy="537815"/>
          </a:xfrm>
          <a:custGeom>
            <a:avLst/>
            <a:gdLst/>
            <a:ahLst/>
            <a:cxnLst/>
            <a:rect l="l" t="t" r="r" b="b"/>
            <a:pathLst>
              <a:path w="789939" h="593089">
                <a:moveTo>
                  <a:pt x="0" y="0"/>
                </a:moveTo>
                <a:lnTo>
                  <a:pt x="789939" y="593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91190" y="2155288"/>
            <a:ext cx="147410" cy="127832"/>
          </a:xfrm>
          <a:custGeom>
            <a:avLst/>
            <a:gdLst/>
            <a:ahLst/>
            <a:cxnLst/>
            <a:rect l="l" t="t" r="r" b="b"/>
            <a:pathLst>
              <a:path w="162560" h="140969">
                <a:moveTo>
                  <a:pt x="64770" y="0"/>
                </a:moveTo>
                <a:lnTo>
                  <a:pt x="0" y="86360"/>
                </a:lnTo>
                <a:lnTo>
                  <a:pt x="162560" y="140970"/>
                </a:lnTo>
                <a:lnTo>
                  <a:pt x="64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11547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62026" y="2135710"/>
            <a:ext cx="99041" cy="14741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386965" y="5853074"/>
            <a:ext cx="99040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while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47658" y="5853074"/>
            <a:ext cx="60345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(ip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21464" y="5853074"/>
            <a:ext cx="217084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&lt;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708382" y="5853074"/>
            <a:ext cx="409983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z)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60865" y="6218144"/>
            <a:ext cx="99040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solidFill>
                  <a:srgbClr val="3B3B3B"/>
                </a:solidFill>
                <a:latin typeface="Courier New"/>
                <a:cs typeface="Courier New"/>
              </a:rPr>
              <a:t>++ip;</a:t>
            </a:r>
            <a:endParaRPr sz="253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B8BA0C5-3AAA-894C-9C0D-DC0E0216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870637" y="1802888"/>
            <a:ext cx="222842" cy="327887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C037112-23FF-AA4B-9D0F-ACE0F88F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1333020" cy="896232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9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33A599D0-D412-4041-A856-EA12AEE5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1333020" cy="896232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9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84DB9408-E691-A04D-8F0E-9EBE6013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1662388" cy="1338404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4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5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966B5253-EDA8-904E-BF7F-F545620C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19"/>
            <a:ext cx="1662388" cy="1338404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4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5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91966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950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E0FD7011-6F80-D946-9FCE-40B3AB907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20"/>
            <a:ext cx="2453563" cy="1793400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8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91966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950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xmlns="" id="{9DE33F05-82BD-F346-B48B-3FC275EE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20"/>
            <a:ext cx="2453563" cy="1793400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8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04252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8020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6136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91966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7950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xmlns="" id="{AC7F857C-40FD-AD49-8DFE-0436591B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20"/>
            <a:ext cx="2724198" cy="2248397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8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04252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8020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6136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91966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7950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xmlns="" id="{B67D109F-59F0-EB42-A0AC-91CBBCDB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20"/>
            <a:ext cx="2724198" cy="2248397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8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8020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8020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04252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8020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6136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58962" y="4770658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0944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91966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77962" y="5419657"/>
            <a:ext cx="561999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7950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331" dirty="0"/>
              <a:t>Parse</a:t>
            </a:r>
            <a:r>
              <a:rPr spc="313" dirty="0"/>
              <a:t> </a:t>
            </a:r>
            <a:r>
              <a:rPr spc="340" dirty="0"/>
              <a:t>Trees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xmlns="" id="{6D1A63E8-6BA7-664B-B0D3-3D8F14C6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object 3"/>
          <p:cNvSpPr txBox="1"/>
          <p:nvPr/>
        </p:nvSpPr>
        <p:spPr>
          <a:xfrm>
            <a:off x="535512" y="1677820"/>
            <a:ext cx="2724198" cy="2703393"/>
          </a:xfrm>
          <a:prstGeom prst="rect">
            <a:avLst/>
          </a:prstGeom>
        </p:spPr>
        <p:txBody>
          <a:bodyPr vert="horz" wrap="square" lIns="0" tIns="138772" rIns="0" bIns="0" rtlCol="0">
            <a:spAutoFit/>
          </a:bodyPr>
          <a:lstStyle/>
          <a:p>
            <a:pPr marL="346067">
              <a:spcBef>
                <a:spcPts val="1093"/>
              </a:spcBef>
            </a:pP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solidFill>
                  <a:srgbClr val="3B3B3B"/>
                </a:solidFill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33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 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endParaRPr sz="2040">
              <a:latin typeface="Malgun Gothic"/>
              <a:cs typeface="Malgun Gothic"/>
            </a:endParaRPr>
          </a:p>
          <a:p>
            <a:pPr marL="11516">
              <a:spcBef>
                <a:spcPts val="1007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48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154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154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6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236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2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  <a:p>
            <a:pPr marL="11516">
              <a:spcBef>
                <a:spcPts val="1134"/>
              </a:spcBef>
              <a:tabLst>
                <a:tab pos="346067" algn="l"/>
              </a:tabLst>
            </a:pPr>
            <a:r>
              <a:rPr sz="2040" spc="-45" dirty="0">
                <a:latin typeface="Cambria"/>
                <a:cs typeface="Cambria"/>
              </a:rPr>
              <a:t>⇒	</a:t>
            </a:r>
            <a:r>
              <a:rPr sz="2040" b="1" spc="467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8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181" dirty="0">
                <a:solidFill>
                  <a:srgbClr val="FF0000"/>
                </a:solidFill>
                <a:latin typeface="Malgun Gothic"/>
                <a:cs typeface="Malgun Gothic"/>
              </a:rPr>
              <a:t>Op</a:t>
            </a:r>
            <a:r>
              <a:rPr sz="204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23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0" b="1" spc="23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2040" b="1" spc="-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0" b="1" spc="-52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0" b="1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84" y="124664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600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36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84" y="2283121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36" y="3319595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368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8020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8020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9904" y="5392542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04252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8020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196930">
              <a:spcBef>
                <a:spcPts val="109"/>
              </a:spcBef>
            </a:pPr>
            <a:r>
              <a:rPr sz="2358" b="1" spc="526" dirty="0">
                <a:solidFill>
                  <a:srgbClr val="3B3B3B"/>
                </a:solidFill>
                <a:latin typeface="Malgun Gothic"/>
                <a:cs typeface="Malgun Gothic"/>
              </a:rPr>
              <a:t>E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6136" y="4356068"/>
            <a:ext cx="621884" cy="376811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20" rIns="0" bIns="0" rtlCol="0">
            <a:spAutoFit/>
          </a:bodyPr>
          <a:lstStyle/>
          <a:p>
            <a:pPr marL="74856">
              <a:spcBef>
                <a:spcPts val="109"/>
              </a:spcBef>
            </a:pPr>
            <a:r>
              <a:rPr sz="2358" b="1" spc="195" dirty="0">
                <a:solidFill>
                  <a:srgbClr val="3B3B3B"/>
                </a:solidFill>
                <a:latin typeface="Malgun Gothic"/>
                <a:cs typeface="Malgun Gothic"/>
              </a:rPr>
              <a:t>Op</a:t>
            </a:r>
            <a:endParaRPr sz="2358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58962" y="4770658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09442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37078" y="3734184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7558" y="4208658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4234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579" y="0"/>
                </a:moveTo>
                <a:lnTo>
                  <a:pt x="0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15194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37078" y="3734184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579" y="576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0766" y="4217872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1426" y="1661237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21905" y="2135710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48583" y="1661237"/>
            <a:ext cx="522843" cy="522843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57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49542" y="2144925"/>
            <a:ext cx="138196" cy="13819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71426" y="1661237"/>
            <a:ext cx="1732062" cy="576970"/>
          </a:xfrm>
          <a:custGeom>
            <a:avLst/>
            <a:gdLst/>
            <a:ahLst/>
            <a:cxnLst/>
            <a:rect l="l" t="t" r="r" b="b"/>
            <a:pathLst>
              <a:path w="1910079" h="636269">
                <a:moveTo>
                  <a:pt x="0" y="0"/>
                </a:moveTo>
                <a:lnTo>
                  <a:pt x="1910079" y="636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81607" y="2189837"/>
            <a:ext cx="155471" cy="93283"/>
          </a:xfrm>
          <a:custGeom>
            <a:avLst/>
            <a:gdLst/>
            <a:ahLst/>
            <a:cxnLst/>
            <a:rect l="l" t="t" r="r" b="b"/>
            <a:pathLst>
              <a:path w="171450" h="102869">
                <a:moveTo>
                  <a:pt x="34290" y="0"/>
                </a:moveTo>
                <a:lnTo>
                  <a:pt x="0" y="102870"/>
                </a:lnTo>
                <a:lnTo>
                  <a:pt x="171450" y="10287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37078" y="2697711"/>
            <a:ext cx="0" cy="481384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87558" y="3172185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3310" y="2490416"/>
            <a:ext cx="932826" cy="2759323"/>
          </a:xfrm>
          <a:custGeom>
            <a:avLst/>
            <a:gdLst/>
            <a:ahLst/>
            <a:cxnLst/>
            <a:rect l="l" t="t" r="r" b="b"/>
            <a:pathLst>
              <a:path w="1028700" h="3042920">
                <a:moveTo>
                  <a:pt x="1028700" y="0"/>
                </a:moveTo>
                <a:lnTo>
                  <a:pt x="973881" y="2223"/>
                </a:lnTo>
                <a:lnTo>
                  <a:pt x="920631" y="8894"/>
                </a:lnTo>
                <a:lnTo>
                  <a:pt x="868945" y="20012"/>
                </a:lnTo>
                <a:lnTo>
                  <a:pt x="818817" y="35576"/>
                </a:lnTo>
                <a:lnTo>
                  <a:pt x="770240" y="55588"/>
                </a:lnTo>
                <a:lnTo>
                  <a:pt x="723210" y="80046"/>
                </a:lnTo>
                <a:lnTo>
                  <a:pt x="677719" y="108950"/>
                </a:lnTo>
                <a:lnTo>
                  <a:pt x="633762" y="142301"/>
                </a:lnTo>
                <a:lnTo>
                  <a:pt x="591334" y="180098"/>
                </a:lnTo>
                <a:lnTo>
                  <a:pt x="550428" y="222340"/>
                </a:lnTo>
                <a:lnTo>
                  <a:pt x="511039" y="269029"/>
                </a:lnTo>
                <a:lnTo>
                  <a:pt x="473160" y="320163"/>
                </a:lnTo>
                <a:lnTo>
                  <a:pt x="436786" y="375743"/>
                </a:lnTo>
                <a:lnTo>
                  <a:pt x="401911" y="435768"/>
                </a:lnTo>
                <a:lnTo>
                  <a:pt x="368529" y="500238"/>
                </a:lnTo>
                <a:lnTo>
                  <a:pt x="336634" y="569154"/>
                </a:lnTo>
                <a:lnTo>
                  <a:pt x="321243" y="605278"/>
                </a:lnTo>
                <a:lnTo>
                  <a:pt x="306221" y="642514"/>
                </a:lnTo>
                <a:lnTo>
                  <a:pt x="291568" y="680861"/>
                </a:lnTo>
                <a:lnTo>
                  <a:pt x="277283" y="720319"/>
                </a:lnTo>
                <a:lnTo>
                  <a:pt x="263366" y="760888"/>
                </a:lnTo>
                <a:lnTo>
                  <a:pt x="249815" y="802569"/>
                </a:lnTo>
                <a:lnTo>
                  <a:pt x="236630" y="845360"/>
                </a:lnTo>
                <a:lnTo>
                  <a:pt x="223810" y="889263"/>
                </a:lnTo>
                <a:lnTo>
                  <a:pt x="211355" y="934276"/>
                </a:lnTo>
                <a:lnTo>
                  <a:pt x="199264" y="980401"/>
                </a:lnTo>
                <a:lnTo>
                  <a:pt x="187535" y="1027637"/>
                </a:lnTo>
                <a:lnTo>
                  <a:pt x="176169" y="1075984"/>
                </a:lnTo>
                <a:lnTo>
                  <a:pt x="165164" y="1125442"/>
                </a:lnTo>
                <a:lnTo>
                  <a:pt x="154520" y="1176010"/>
                </a:lnTo>
                <a:lnTo>
                  <a:pt x="144237" y="1227690"/>
                </a:lnTo>
                <a:lnTo>
                  <a:pt x="134312" y="1280481"/>
                </a:lnTo>
                <a:lnTo>
                  <a:pt x="124746" y="1334382"/>
                </a:lnTo>
                <a:lnTo>
                  <a:pt x="115538" y="1389395"/>
                </a:lnTo>
                <a:lnTo>
                  <a:pt x="106687" y="1445518"/>
                </a:lnTo>
                <a:lnTo>
                  <a:pt x="98193" y="1502753"/>
                </a:lnTo>
                <a:lnTo>
                  <a:pt x="90054" y="1561098"/>
                </a:lnTo>
                <a:lnTo>
                  <a:pt x="82270" y="1620554"/>
                </a:lnTo>
                <a:lnTo>
                  <a:pt x="74841" y="1681121"/>
                </a:lnTo>
                <a:lnTo>
                  <a:pt x="67764" y="1742798"/>
                </a:lnTo>
                <a:lnTo>
                  <a:pt x="61041" y="1805587"/>
                </a:lnTo>
                <a:lnTo>
                  <a:pt x="54669" y="1869486"/>
                </a:lnTo>
                <a:lnTo>
                  <a:pt x="48649" y="1934496"/>
                </a:lnTo>
                <a:lnTo>
                  <a:pt x="42980" y="2000616"/>
                </a:lnTo>
                <a:lnTo>
                  <a:pt x="37660" y="2067847"/>
                </a:lnTo>
                <a:lnTo>
                  <a:pt x="32689" y="2136189"/>
                </a:lnTo>
                <a:lnTo>
                  <a:pt x="28066" y="2205642"/>
                </a:lnTo>
                <a:lnTo>
                  <a:pt x="23792" y="2276205"/>
                </a:lnTo>
                <a:lnTo>
                  <a:pt x="19864" y="2347879"/>
                </a:lnTo>
                <a:lnTo>
                  <a:pt x="16282" y="2420664"/>
                </a:lnTo>
                <a:lnTo>
                  <a:pt x="13045" y="2494559"/>
                </a:lnTo>
                <a:lnTo>
                  <a:pt x="10153" y="2569565"/>
                </a:lnTo>
                <a:lnTo>
                  <a:pt x="7606" y="2645681"/>
                </a:lnTo>
                <a:lnTo>
                  <a:pt x="5401" y="2722908"/>
                </a:lnTo>
                <a:lnTo>
                  <a:pt x="3539" y="2801245"/>
                </a:lnTo>
                <a:lnTo>
                  <a:pt x="2018" y="2880693"/>
                </a:lnTo>
                <a:lnTo>
                  <a:pt x="839" y="2961251"/>
                </a:lnTo>
                <a:lnTo>
                  <a:pt x="0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44940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53339" y="162560"/>
                </a:lnTo>
                <a:lnTo>
                  <a:pt x="10795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48020" y="2490416"/>
            <a:ext cx="931675" cy="2759323"/>
          </a:xfrm>
          <a:custGeom>
            <a:avLst/>
            <a:gdLst/>
            <a:ahLst/>
            <a:cxnLst/>
            <a:rect l="l" t="t" r="r" b="b"/>
            <a:pathLst>
              <a:path w="1027429" h="3042920">
                <a:moveTo>
                  <a:pt x="0" y="0"/>
                </a:moveTo>
                <a:lnTo>
                  <a:pt x="54816" y="2223"/>
                </a:lnTo>
                <a:lnTo>
                  <a:pt x="108057" y="8894"/>
                </a:lnTo>
                <a:lnTo>
                  <a:pt x="159730" y="20012"/>
                </a:lnTo>
                <a:lnTo>
                  <a:pt x="209841" y="35576"/>
                </a:lnTo>
                <a:lnTo>
                  <a:pt x="258395" y="55588"/>
                </a:lnTo>
                <a:lnTo>
                  <a:pt x="305400" y="80046"/>
                </a:lnTo>
                <a:lnTo>
                  <a:pt x="350861" y="108950"/>
                </a:lnTo>
                <a:lnTo>
                  <a:pt x="394784" y="142301"/>
                </a:lnTo>
                <a:lnTo>
                  <a:pt x="437176" y="180098"/>
                </a:lnTo>
                <a:lnTo>
                  <a:pt x="478043" y="222340"/>
                </a:lnTo>
                <a:lnTo>
                  <a:pt x="517390" y="269029"/>
                </a:lnTo>
                <a:lnTo>
                  <a:pt x="555225" y="320163"/>
                </a:lnTo>
                <a:lnTo>
                  <a:pt x="591553" y="375743"/>
                </a:lnTo>
                <a:lnTo>
                  <a:pt x="626380" y="435768"/>
                </a:lnTo>
                <a:lnTo>
                  <a:pt x="659713" y="500238"/>
                </a:lnTo>
                <a:lnTo>
                  <a:pt x="691557" y="569154"/>
                </a:lnTo>
                <a:lnTo>
                  <a:pt x="706924" y="605278"/>
                </a:lnTo>
                <a:lnTo>
                  <a:pt x="721920" y="642514"/>
                </a:lnTo>
                <a:lnTo>
                  <a:pt x="736547" y="680861"/>
                </a:lnTo>
                <a:lnTo>
                  <a:pt x="750807" y="720319"/>
                </a:lnTo>
                <a:lnTo>
                  <a:pt x="764698" y="760888"/>
                </a:lnTo>
                <a:lnTo>
                  <a:pt x="778223" y="802569"/>
                </a:lnTo>
                <a:lnTo>
                  <a:pt x="791382" y="845360"/>
                </a:lnTo>
                <a:lnTo>
                  <a:pt x="804177" y="889263"/>
                </a:lnTo>
                <a:lnTo>
                  <a:pt x="816606" y="934276"/>
                </a:lnTo>
                <a:lnTo>
                  <a:pt x="828672" y="980401"/>
                </a:lnTo>
                <a:lnTo>
                  <a:pt x="840376" y="1027637"/>
                </a:lnTo>
                <a:lnTo>
                  <a:pt x="851717" y="1075984"/>
                </a:lnTo>
                <a:lnTo>
                  <a:pt x="862697" y="1125442"/>
                </a:lnTo>
                <a:lnTo>
                  <a:pt x="873316" y="1176010"/>
                </a:lnTo>
                <a:lnTo>
                  <a:pt x="883576" y="1227690"/>
                </a:lnTo>
                <a:lnTo>
                  <a:pt x="893477" y="1280481"/>
                </a:lnTo>
                <a:lnTo>
                  <a:pt x="903020" y="1334382"/>
                </a:lnTo>
                <a:lnTo>
                  <a:pt x="912205" y="1389395"/>
                </a:lnTo>
                <a:lnTo>
                  <a:pt x="921033" y="1445518"/>
                </a:lnTo>
                <a:lnTo>
                  <a:pt x="929506" y="1502753"/>
                </a:lnTo>
                <a:lnTo>
                  <a:pt x="937624" y="1561098"/>
                </a:lnTo>
                <a:lnTo>
                  <a:pt x="945387" y="1620554"/>
                </a:lnTo>
                <a:lnTo>
                  <a:pt x="952797" y="1681121"/>
                </a:lnTo>
                <a:lnTo>
                  <a:pt x="959853" y="1742798"/>
                </a:lnTo>
                <a:lnTo>
                  <a:pt x="966558" y="1805587"/>
                </a:lnTo>
                <a:lnTo>
                  <a:pt x="972912" y="1869486"/>
                </a:lnTo>
                <a:lnTo>
                  <a:pt x="978915" y="1934496"/>
                </a:lnTo>
                <a:lnTo>
                  <a:pt x="984569" y="2000616"/>
                </a:lnTo>
                <a:lnTo>
                  <a:pt x="989873" y="2067847"/>
                </a:lnTo>
                <a:lnTo>
                  <a:pt x="994829" y="2136189"/>
                </a:lnTo>
                <a:lnTo>
                  <a:pt x="999438" y="2205642"/>
                </a:lnTo>
                <a:lnTo>
                  <a:pt x="1003701" y="2276205"/>
                </a:lnTo>
                <a:lnTo>
                  <a:pt x="1007617" y="2347879"/>
                </a:lnTo>
                <a:lnTo>
                  <a:pt x="1011189" y="2420664"/>
                </a:lnTo>
                <a:lnTo>
                  <a:pt x="1014416" y="2494559"/>
                </a:lnTo>
                <a:lnTo>
                  <a:pt x="1017299" y="2569565"/>
                </a:lnTo>
                <a:lnTo>
                  <a:pt x="1019840" y="2645681"/>
                </a:lnTo>
                <a:lnTo>
                  <a:pt x="1022039" y="2722908"/>
                </a:lnTo>
                <a:lnTo>
                  <a:pt x="1023896" y="2801245"/>
                </a:lnTo>
                <a:lnTo>
                  <a:pt x="1025414" y="2880693"/>
                </a:lnTo>
                <a:lnTo>
                  <a:pt x="1026591" y="2961251"/>
                </a:lnTo>
                <a:lnTo>
                  <a:pt x="1027429" y="30429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31326" y="5245132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127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91966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77962" y="5419657"/>
            <a:ext cx="561999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79502" y="5419657"/>
            <a:ext cx="20326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52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5795</TotalTime>
  <Words>4337</Words>
  <Application>Microsoft Office PowerPoint</Application>
  <PresentationFormat>On-screen Show (4:3)</PresentationFormat>
  <Paragraphs>1736</Paragraphs>
  <Slides>134</Slides>
  <Notes>10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5" baseType="lpstr">
      <vt:lpstr>Default Design</vt:lpstr>
      <vt:lpstr>BBM 301 –  Programming Languages Lecture 3</vt:lpstr>
      <vt:lpstr>Where We Are</vt:lpstr>
      <vt:lpstr>Where We Are</vt:lpstr>
      <vt:lpstr>What is Syntax Analysis?</vt:lpstr>
      <vt:lpstr>PowerPoint Presentation</vt:lpstr>
      <vt:lpstr>while (ip &lt; z)</vt:lpstr>
      <vt:lpstr>PowerPoint Presentation</vt:lpstr>
      <vt:lpstr>PowerPoint Presentation</vt:lpstr>
      <vt:lpstr>While</vt:lpstr>
      <vt:lpstr>do[for] = new 0;</vt:lpstr>
      <vt:lpstr>PowerPoint Presentation</vt:lpstr>
      <vt:lpstr>PowerPoint Presentation</vt:lpstr>
      <vt:lpstr>PowerPoint Presentation</vt:lpstr>
      <vt:lpstr>Describing Syntax</vt:lpstr>
      <vt:lpstr>Formal Languages</vt:lpstr>
      <vt:lpstr>The Limits of Regular Languages</vt:lpstr>
      <vt:lpstr>Context-Free Grammars</vt:lpstr>
      <vt:lpstr>PowerPoint Presentation</vt:lpstr>
      <vt:lpstr>PowerPoint Presentation</vt:lpstr>
      <vt:lpstr>PowerPoint Presentation</vt:lpstr>
      <vt:lpstr>Not Notational Shorthand</vt:lpstr>
      <vt:lpstr>Not Notational Shorthand</vt:lpstr>
      <vt:lpstr>Not Notational Shorthand</vt:lpstr>
      <vt:lpstr>Not Notational Shorthand</vt:lpstr>
      <vt:lpstr>Not Notational Shorthand</vt:lpstr>
      <vt:lpstr>Not Notational Shorthand</vt:lpstr>
      <vt:lpstr>Not Notational Shorthand</vt:lpstr>
      <vt:lpstr>Not Notational Shorthand</vt:lpstr>
      <vt:lpstr>Context-Free Grammars </vt:lpstr>
      <vt:lpstr>Elements of Syntax</vt:lpstr>
      <vt:lpstr>Additional Notes on Terminals and NonTerminals</vt:lpstr>
      <vt:lpstr>Backus-Naur Form (BNF)</vt:lpstr>
      <vt:lpstr>BNF Fundamentals </vt:lpstr>
      <vt:lpstr>BNF Fundamentals </vt:lpstr>
      <vt:lpstr>BNF Fundamentals</vt:lpstr>
      <vt:lpstr>BNF Fundamentals</vt:lpstr>
      <vt:lpstr>Terminals</vt:lpstr>
      <vt:lpstr>Terminals</vt:lpstr>
      <vt:lpstr>Terminals and Non-terminals</vt:lpstr>
      <vt:lpstr>Non-terminals</vt:lpstr>
      <vt:lpstr>Examples</vt:lpstr>
      <vt:lpstr>An initial example</vt:lpstr>
      <vt:lpstr>Alternations</vt:lpstr>
      <vt:lpstr>Infinite Number of Sentences</vt:lpstr>
      <vt:lpstr>Identifiers</vt:lpstr>
      <vt:lpstr>PASCAL/Ada If Statement</vt:lpstr>
      <vt:lpstr>Another example</vt:lpstr>
      <vt:lpstr>Arithmetic Expressions</vt:lpstr>
      <vt:lpstr>Arithmetic Expressions</vt:lpstr>
      <vt:lpstr>Context-Free Grammars</vt:lpstr>
      <vt:lpstr>A Notational Shorthand</vt:lpstr>
      <vt:lpstr>A Notational Shorthand</vt:lpstr>
      <vt:lpstr>Derivations</vt:lpstr>
      <vt:lpstr>Related Derivations</vt:lpstr>
      <vt:lpstr>Grammars and Derivations</vt:lpstr>
      <vt:lpstr>An Example Grammar</vt:lpstr>
      <vt:lpstr>Derivation</vt:lpstr>
      <vt:lpstr>Derivations</vt:lpstr>
      <vt:lpstr>Leftmost Derivations</vt:lpstr>
      <vt:lpstr>An Example Derivation</vt:lpstr>
      <vt:lpstr>An Example Derivation</vt:lpstr>
      <vt:lpstr>PowerPoint Presentation</vt:lpstr>
      <vt:lpstr>PowerPoint Presentation</vt:lpstr>
      <vt:lpstr>PowerPoint Presentation</vt:lpstr>
      <vt:lpstr>PowerPoint Presentation</vt:lpstr>
      <vt:lpstr>Related Derivations</vt:lpstr>
      <vt:lpstr>Derivations Revisited</vt:lpstr>
      <vt:lpstr>Parse Tree</vt:lpstr>
      <vt:lpstr>Another Example</vt:lpstr>
      <vt:lpstr>Arithmetic expressions revisited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For Comparison</vt:lpstr>
      <vt:lpstr>Parse Trees</vt:lpstr>
      <vt:lpstr>The Goal of Parsing</vt:lpstr>
      <vt:lpstr>Exercise Simple example for PLs</vt:lpstr>
      <vt:lpstr>Ambiguity (Belirsizlik) in Grammars</vt:lpstr>
      <vt:lpstr>A Serious Problem</vt:lpstr>
      <vt:lpstr>Ambiguity</vt:lpstr>
      <vt:lpstr>Is Ambiguity a Problem?</vt:lpstr>
      <vt:lpstr>Is Ambiguity a Problem?</vt:lpstr>
      <vt:lpstr>Is Ambiguity a Problem?</vt:lpstr>
      <vt:lpstr>Is Ambiguity a Problem?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Ambiguity</vt:lpstr>
      <vt:lpstr>Operator Precedence</vt:lpstr>
      <vt:lpstr>Unique Parse Tree for A = B + C * A</vt:lpstr>
      <vt:lpstr>Associativity of Operators </vt:lpstr>
      <vt:lpstr>Associativity of Operators</vt:lpstr>
      <vt:lpstr>Associativity</vt:lpstr>
      <vt:lpstr>A parse tree for A = B + C + A illustrating the associativity of addition</vt:lpstr>
      <vt:lpstr>Is this ambiguous?</vt:lpstr>
      <vt:lpstr>An Unambiguous grammar for “if then else”</vt:lpstr>
      <vt:lpstr>Draw the parse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 339 – Programlama Dilleri (Programming Languages)</dc:title>
  <dc:creator>nazli</dc:creator>
  <cp:lastModifiedBy>Lale</cp:lastModifiedBy>
  <cp:revision>358</cp:revision>
  <cp:lastPrinted>2014-09-29T07:59:06Z</cp:lastPrinted>
  <dcterms:created xsi:type="dcterms:W3CDTF">2010-10-03T19:08:23Z</dcterms:created>
  <dcterms:modified xsi:type="dcterms:W3CDTF">2023-10-18T17:34:24Z</dcterms:modified>
</cp:coreProperties>
</file>