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1"/>
  </p:notesMasterIdLst>
  <p:handoutMasterIdLst>
    <p:handoutMasterId r:id="rId72"/>
  </p:handoutMasterIdLst>
  <p:sldIdLst>
    <p:sldId id="256" r:id="rId2"/>
    <p:sldId id="335" r:id="rId3"/>
    <p:sldId id="257" r:id="rId4"/>
    <p:sldId id="258" r:id="rId5"/>
    <p:sldId id="260" r:id="rId6"/>
    <p:sldId id="336" r:id="rId7"/>
    <p:sldId id="344" r:id="rId8"/>
    <p:sldId id="337" r:id="rId9"/>
    <p:sldId id="338" r:id="rId10"/>
    <p:sldId id="339" r:id="rId11"/>
    <p:sldId id="341" r:id="rId12"/>
    <p:sldId id="345" r:id="rId13"/>
    <p:sldId id="269" r:id="rId14"/>
    <p:sldId id="270" r:id="rId15"/>
    <p:sldId id="271" r:id="rId16"/>
    <p:sldId id="272" r:id="rId17"/>
    <p:sldId id="273" r:id="rId18"/>
    <p:sldId id="274" r:id="rId19"/>
    <p:sldId id="342"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4" r:id="rId38"/>
    <p:sldId id="292" r:id="rId39"/>
    <p:sldId id="334" r:id="rId40"/>
    <p:sldId id="293" r:id="rId41"/>
    <p:sldId id="315" r:id="rId42"/>
    <p:sldId id="346" r:id="rId43"/>
    <p:sldId id="316" r:id="rId44"/>
    <p:sldId id="317" r:id="rId45"/>
    <p:sldId id="318" r:id="rId46"/>
    <p:sldId id="319" r:id="rId47"/>
    <p:sldId id="320" r:id="rId48"/>
    <p:sldId id="321" r:id="rId49"/>
    <p:sldId id="347" r:id="rId50"/>
    <p:sldId id="322" r:id="rId51"/>
    <p:sldId id="323" r:id="rId52"/>
    <p:sldId id="324" r:id="rId53"/>
    <p:sldId id="325" r:id="rId54"/>
    <p:sldId id="326" r:id="rId55"/>
    <p:sldId id="327" r:id="rId56"/>
    <p:sldId id="348" r:id="rId57"/>
    <p:sldId id="328" r:id="rId58"/>
    <p:sldId id="329" r:id="rId59"/>
    <p:sldId id="330" r:id="rId60"/>
    <p:sldId id="349" r:id="rId61"/>
    <p:sldId id="331" r:id="rId62"/>
    <p:sldId id="350" r:id="rId63"/>
    <p:sldId id="351" r:id="rId64"/>
    <p:sldId id="352" r:id="rId65"/>
    <p:sldId id="355" r:id="rId66"/>
    <p:sldId id="353" r:id="rId67"/>
    <p:sldId id="354" r:id="rId68"/>
    <p:sldId id="356" r:id="rId69"/>
    <p:sldId id="343" r:id="rId7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S PGothic" charset="0"/>
        <a:cs typeface="MS PGothic" charset="0"/>
      </a:defRPr>
    </a:lvl1pPr>
    <a:lvl2pPr marL="457200" algn="l" rtl="0" eaLnBrk="0" fontAlgn="base" hangingPunct="0">
      <a:spcBef>
        <a:spcPct val="0"/>
      </a:spcBef>
      <a:spcAft>
        <a:spcPct val="0"/>
      </a:spcAft>
      <a:defRPr kern="1200">
        <a:solidFill>
          <a:schemeClr val="tx1"/>
        </a:solidFill>
        <a:latin typeface="Arial" charset="0"/>
        <a:ea typeface="MS PGothic" charset="0"/>
        <a:cs typeface="MS PGothic" charset="0"/>
      </a:defRPr>
    </a:lvl2pPr>
    <a:lvl3pPr marL="914400" algn="l" rtl="0" eaLnBrk="0" fontAlgn="base" hangingPunct="0">
      <a:spcBef>
        <a:spcPct val="0"/>
      </a:spcBef>
      <a:spcAft>
        <a:spcPct val="0"/>
      </a:spcAft>
      <a:defRPr kern="1200">
        <a:solidFill>
          <a:schemeClr val="tx1"/>
        </a:solidFill>
        <a:latin typeface="Arial" charset="0"/>
        <a:ea typeface="MS PGothic" charset="0"/>
        <a:cs typeface="MS PGothic" charset="0"/>
      </a:defRPr>
    </a:lvl3pPr>
    <a:lvl4pPr marL="1371600" algn="l" rtl="0" eaLnBrk="0" fontAlgn="base" hangingPunct="0">
      <a:spcBef>
        <a:spcPct val="0"/>
      </a:spcBef>
      <a:spcAft>
        <a:spcPct val="0"/>
      </a:spcAft>
      <a:defRPr kern="1200">
        <a:solidFill>
          <a:schemeClr val="tx1"/>
        </a:solidFill>
        <a:latin typeface="Arial" charset="0"/>
        <a:ea typeface="MS PGothic" charset="0"/>
        <a:cs typeface="MS PGothic" charset="0"/>
      </a:defRPr>
    </a:lvl4pPr>
    <a:lvl5pPr marL="1828800" algn="l" rtl="0" eaLnBrk="0" fontAlgn="base" hangingPunct="0">
      <a:spcBef>
        <a:spcPct val="0"/>
      </a:spcBef>
      <a:spcAft>
        <a:spcPct val="0"/>
      </a:spcAft>
      <a:defRPr kern="1200">
        <a:solidFill>
          <a:schemeClr val="tx1"/>
        </a:solidFill>
        <a:latin typeface="Arial" charset="0"/>
        <a:ea typeface="MS PGothic" charset="0"/>
        <a:cs typeface="MS PGothic" charset="0"/>
      </a:defRPr>
    </a:lvl5pPr>
    <a:lvl6pPr marL="2286000" algn="l" defTabSz="457200" rtl="0" eaLnBrk="1" latinLnBrk="0" hangingPunct="1">
      <a:defRPr kern="1200">
        <a:solidFill>
          <a:schemeClr val="tx1"/>
        </a:solidFill>
        <a:latin typeface="Arial" charset="0"/>
        <a:ea typeface="MS PGothic" charset="0"/>
        <a:cs typeface="MS PGothic" charset="0"/>
      </a:defRPr>
    </a:lvl6pPr>
    <a:lvl7pPr marL="2743200" algn="l" defTabSz="457200" rtl="0" eaLnBrk="1" latinLnBrk="0" hangingPunct="1">
      <a:defRPr kern="1200">
        <a:solidFill>
          <a:schemeClr val="tx1"/>
        </a:solidFill>
        <a:latin typeface="Arial" charset="0"/>
        <a:ea typeface="MS PGothic" charset="0"/>
        <a:cs typeface="MS PGothic" charset="0"/>
      </a:defRPr>
    </a:lvl7pPr>
    <a:lvl8pPr marL="3200400" algn="l" defTabSz="457200" rtl="0" eaLnBrk="1" latinLnBrk="0" hangingPunct="1">
      <a:defRPr kern="1200">
        <a:solidFill>
          <a:schemeClr val="tx1"/>
        </a:solidFill>
        <a:latin typeface="Arial" charset="0"/>
        <a:ea typeface="MS PGothic" charset="0"/>
        <a:cs typeface="MS PGothic" charset="0"/>
      </a:defRPr>
    </a:lvl8pPr>
    <a:lvl9pPr marL="3657600" algn="l" defTabSz="457200" rtl="0" eaLnBrk="1" latinLnBrk="0" hangingPunct="1">
      <a:defRPr kern="1200">
        <a:solidFill>
          <a:schemeClr val="tx1"/>
        </a:solidFill>
        <a:latin typeface="Arial" charset="0"/>
        <a:ea typeface="MS PGothic" charset="0"/>
        <a:cs typeface="MS PGothi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FDF9A1"/>
    <a:srgbClr val="E7F0AE"/>
    <a:srgbClr val="0000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33"/>
  </p:normalViewPr>
  <p:slideViewPr>
    <p:cSldViewPr>
      <p:cViewPr varScale="1">
        <p:scale>
          <a:sx n="108" d="100"/>
          <a:sy n="108" d="100"/>
        </p:scale>
        <p:origin x="46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33024F8-005C-314A-ACD4-085F4DCD99BA}" type="datetimeFigureOut">
              <a:rPr lang="en-US"/>
              <a:pPr>
                <a:defRPr/>
              </a:pPr>
              <a:t>11/3/21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6010F94-2B14-FE4F-9F53-163D35A08AA5}" type="slidenum">
              <a:rPr lang="en-US"/>
              <a:pPr>
                <a:defRPr/>
              </a:pPr>
              <a:t>‹#›</a:t>
            </a:fld>
            <a:endParaRPr lang="en-US"/>
          </a:p>
        </p:txBody>
      </p:sp>
    </p:spTree>
    <p:extLst>
      <p:ext uri="{BB962C8B-B14F-4D97-AF65-F5344CB8AC3E}">
        <p14:creationId xmlns:p14="http://schemas.microsoft.com/office/powerpoint/2010/main" val="35074197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Arial" charset="0"/>
              </a:defRPr>
            </a:lvl1pPr>
          </a:lstStyle>
          <a:p>
            <a:pPr>
              <a:defRPr/>
            </a:pPr>
            <a:endParaRPr lang="en-US"/>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Arial" charset="0"/>
              </a:defRPr>
            </a:lvl1pPr>
          </a:lstStyle>
          <a:p>
            <a:pPr>
              <a:defRPr/>
            </a:pPr>
            <a:endParaRPr lang="en-US"/>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5179780-8AA6-8D42-87EC-B290E4C57F67}" type="slidenum">
              <a:rPr lang="en-US"/>
              <a:pPr>
                <a:defRPr/>
              </a:pPr>
              <a:t>‹#›</a:t>
            </a:fld>
            <a:endParaRPr lang="en-US"/>
          </a:p>
        </p:txBody>
      </p:sp>
    </p:spTree>
    <p:extLst>
      <p:ext uri="{BB962C8B-B14F-4D97-AF65-F5344CB8AC3E}">
        <p14:creationId xmlns:p14="http://schemas.microsoft.com/office/powerpoint/2010/main" val="346514129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a:defRPr/>
            </a:pPr>
            <a:fld id="{15179780-8AA6-8D42-87EC-B290E4C57F67}" type="slidenum">
              <a:rPr lang="en-US" smtClean="0"/>
              <a:pPr>
                <a:defRPr/>
              </a:pPr>
              <a:t>1</a:t>
            </a:fld>
            <a:endParaRPr lang="en-US"/>
          </a:p>
        </p:txBody>
      </p:sp>
    </p:spTree>
    <p:extLst>
      <p:ext uri="{BB962C8B-B14F-4D97-AF65-F5344CB8AC3E}">
        <p14:creationId xmlns:p14="http://schemas.microsoft.com/office/powerpoint/2010/main" val="209083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9F07E0F5-ED7C-6844-9129-C0B489E21D2F}" type="slidenum">
              <a:rPr lang="en-US" sz="1200">
                <a:latin typeface="Times" charset="0"/>
                <a:cs typeface="Lucida Sans Unicode" charset="0"/>
              </a:rPr>
              <a:pPr/>
              <a:t>2</a:t>
            </a:fld>
            <a:endParaRPr lang="en-US" sz="1200">
              <a:latin typeface="Times" charset="0"/>
              <a:cs typeface="Lucida Sans Unicode"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rPr>
              <a:t>his chapter introduces the fundamental semantic issues of variables. It begins by describing the nature of names and special words in programming languages. The attributes of variables, including type, address, and value, are then discussed, including the issue of aliases. The important concepts of binding and binding times are introduced next, including the different possible binding times for variable attributes and how they define four different categories of variables. Following that, two very different scoping rules for names, static and dynamic, are described, along with the concept of a referencing environment of a statement. Finally, named constants and variable initialization are discussed. </a:t>
            </a:r>
          </a:p>
          <a:p>
            <a:pPr eaLnBrk="1" hangingPunct="1"/>
            <a:endParaRPr lang="es-MX" dirty="0">
              <a:latin typeface="Times" charset="0"/>
              <a:ea typeface="MS PGothic" charset="0"/>
            </a:endParaRPr>
          </a:p>
        </p:txBody>
      </p:sp>
    </p:spTree>
    <p:extLst>
      <p:ext uri="{BB962C8B-B14F-4D97-AF65-F5344CB8AC3E}">
        <p14:creationId xmlns:p14="http://schemas.microsoft.com/office/powerpoint/2010/main" val="2060177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90AB23F6-8BA3-5843-8D9C-B3DB37DAC70B}" type="slidenum">
              <a:rPr lang="en-US" sz="1200">
                <a:latin typeface="Times" charset="0"/>
                <a:cs typeface="Lucida Sans Unicode" charset="0"/>
              </a:rPr>
              <a:pPr/>
              <a:t>6</a:t>
            </a:fld>
            <a:endParaRPr lang="en-US" sz="1200">
              <a:latin typeface="Times" charset="0"/>
              <a:cs typeface="Lucida Sans Unicode"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MX">
              <a:latin typeface="Times" charset="0"/>
              <a:ea typeface="MS PGothic" charset="0"/>
            </a:endParaRPr>
          </a:p>
        </p:txBody>
      </p:sp>
    </p:spTree>
    <p:extLst>
      <p:ext uri="{BB962C8B-B14F-4D97-AF65-F5344CB8AC3E}">
        <p14:creationId xmlns:p14="http://schemas.microsoft.com/office/powerpoint/2010/main" val="3014667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9652F555-A05B-F245-8D17-036E8D47CC07}" type="slidenum">
              <a:rPr lang="en-US" sz="1200">
                <a:latin typeface="Times" charset="0"/>
                <a:cs typeface="Lucida Sans Unicode" charset="0"/>
              </a:rPr>
              <a:pPr/>
              <a:t>8</a:t>
            </a:fld>
            <a:endParaRPr lang="en-US" sz="1200">
              <a:latin typeface="Times" charset="0"/>
              <a:cs typeface="Lucida Sans Unicode"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MX">
              <a:latin typeface="Times" charset="0"/>
              <a:ea typeface="MS PGothic" charset="0"/>
            </a:endParaRPr>
          </a:p>
        </p:txBody>
      </p:sp>
    </p:spTree>
    <p:extLst>
      <p:ext uri="{BB962C8B-B14F-4D97-AF65-F5344CB8AC3E}">
        <p14:creationId xmlns:p14="http://schemas.microsoft.com/office/powerpoint/2010/main" val="4171541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6FCFA8F-E17C-1242-AC8A-0AEE1E0B6FF1}" type="slidenum">
              <a:rPr lang="en-US" sz="1200">
                <a:latin typeface="Times" charset="0"/>
                <a:cs typeface="Lucida Sans Unicode" charset="0"/>
              </a:rPr>
              <a:pPr/>
              <a:t>10</a:t>
            </a:fld>
            <a:endParaRPr lang="en-US" sz="1200">
              <a:latin typeface="Times" charset="0"/>
              <a:cs typeface="Lucida Sans Unicode" charset="0"/>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MX">
              <a:latin typeface="Times" charset="0"/>
              <a:ea typeface="MS PGothic" charset="0"/>
            </a:endParaRPr>
          </a:p>
        </p:txBody>
      </p:sp>
    </p:spTree>
    <p:extLst>
      <p:ext uri="{BB962C8B-B14F-4D97-AF65-F5344CB8AC3E}">
        <p14:creationId xmlns:p14="http://schemas.microsoft.com/office/powerpoint/2010/main" val="3069030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192DC729-87E5-974E-9B70-A8F85023860F}" type="slidenum">
              <a:rPr lang="en-US" sz="1200">
                <a:latin typeface="Times" charset="0"/>
                <a:cs typeface="Lucida Sans Unicode" charset="0"/>
              </a:rPr>
              <a:pPr/>
              <a:t>11</a:t>
            </a:fld>
            <a:endParaRPr lang="en-US" sz="1200">
              <a:latin typeface="Times" charset="0"/>
              <a:cs typeface="Lucida Sans Unicode"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MX">
              <a:latin typeface="Times" charset="0"/>
              <a:ea typeface="MS PGothic" charset="0"/>
            </a:endParaRPr>
          </a:p>
        </p:txBody>
      </p:sp>
    </p:spTree>
    <p:extLst>
      <p:ext uri="{BB962C8B-B14F-4D97-AF65-F5344CB8AC3E}">
        <p14:creationId xmlns:p14="http://schemas.microsoft.com/office/powerpoint/2010/main" val="4056376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ln/>
        </p:spPr>
      </p:sp>
      <p:sp>
        <p:nvSpPr>
          <p:cNvPr id="69634"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MS PGothic" charset="0"/>
            </a:endParaRPr>
          </a:p>
        </p:txBody>
      </p:sp>
      <p:sp>
        <p:nvSpPr>
          <p:cNvPr id="69635" name="Slide Number Placeholder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EC67E89-FDAF-3841-8571-37775245B9CE}" type="slidenum">
              <a:rPr lang="en-US" sz="1200">
                <a:cs typeface="Arial" charset="0"/>
              </a:rPr>
              <a:pPr/>
              <a:t>50</a:t>
            </a:fld>
            <a:endParaRPr lang="en-US" sz="1200">
              <a:cs typeface="Arial" charset="0"/>
            </a:endParaRPr>
          </a:p>
        </p:txBody>
      </p:sp>
    </p:spTree>
    <p:extLst>
      <p:ext uri="{BB962C8B-B14F-4D97-AF65-F5344CB8AC3E}">
        <p14:creationId xmlns:p14="http://schemas.microsoft.com/office/powerpoint/2010/main" val="817736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4E94AF1-61DD-D749-92D7-0D96CBA37ED5}" type="slidenum">
              <a:rPr lang="en-US" sz="1200">
                <a:latin typeface="Times" charset="0"/>
                <a:cs typeface="Lucida Sans Unicode" charset="0"/>
              </a:rPr>
              <a:pPr/>
              <a:t>69</a:t>
            </a:fld>
            <a:endParaRPr lang="en-US" sz="1200">
              <a:latin typeface="Times" charset="0"/>
              <a:cs typeface="Lucida Sans Unicode" charset="0"/>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MX">
              <a:latin typeface="Times" charset="0"/>
              <a:ea typeface="MS PGothic" charset="0"/>
            </a:endParaRPr>
          </a:p>
        </p:txBody>
      </p:sp>
    </p:spTree>
    <p:extLst>
      <p:ext uri="{BB962C8B-B14F-4D97-AF65-F5344CB8AC3E}">
        <p14:creationId xmlns:p14="http://schemas.microsoft.com/office/powerpoint/2010/main" val="3073392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C13FE6-3314-C347-A51C-60929C9F93E1}" type="slidenum">
              <a:rPr lang="en-US"/>
              <a:pPr>
                <a:defRPr/>
              </a:pPr>
              <a:t>‹#›</a:t>
            </a:fld>
            <a:endParaRPr lang="en-US"/>
          </a:p>
        </p:txBody>
      </p:sp>
    </p:spTree>
    <p:extLst>
      <p:ext uri="{BB962C8B-B14F-4D97-AF65-F5344CB8AC3E}">
        <p14:creationId xmlns:p14="http://schemas.microsoft.com/office/powerpoint/2010/main" val="180983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C219E7-D88F-0549-80DC-54C1D91B1862}" type="slidenum">
              <a:rPr lang="en-US"/>
              <a:pPr>
                <a:defRPr/>
              </a:pPr>
              <a:t>‹#›</a:t>
            </a:fld>
            <a:endParaRPr lang="en-US"/>
          </a:p>
        </p:txBody>
      </p:sp>
    </p:spTree>
    <p:extLst>
      <p:ext uri="{BB962C8B-B14F-4D97-AF65-F5344CB8AC3E}">
        <p14:creationId xmlns:p14="http://schemas.microsoft.com/office/powerpoint/2010/main" val="2546465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8D5A49-A944-3743-BAB4-98E607917349}" type="slidenum">
              <a:rPr lang="en-US"/>
              <a:pPr>
                <a:defRPr/>
              </a:pPr>
              <a:t>‹#›</a:t>
            </a:fld>
            <a:endParaRPr lang="en-US"/>
          </a:p>
        </p:txBody>
      </p:sp>
    </p:spTree>
    <p:extLst>
      <p:ext uri="{BB962C8B-B14F-4D97-AF65-F5344CB8AC3E}">
        <p14:creationId xmlns:p14="http://schemas.microsoft.com/office/powerpoint/2010/main" val="196988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2A96F0-E36B-AA42-9B96-8994BAE79117}" type="slidenum">
              <a:rPr lang="en-US"/>
              <a:pPr>
                <a:defRPr/>
              </a:pPr>
              <a:t>‹#›</a:t>
            </a:fld>
            <a:endParaRPr lang="en-US"/>
          </a:p>
        </p:txBody>
      </p:sp>
    </p:spTree>
    <p:extLst>
      <p:ext uri="{BB962C8B-B14F-4D97-AF65-F5344CB8AC3E}">
        <p14:creationId xmlns:p14="http://schemas.microsoft.com/office/powerpoint/2010/main" val="721920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CD05DE3-13C8-F840-8348-7699949A588E}" type="slidenum">
              <a:rPr lang="en-US"/>
              <a:pPr>
                <a:defRPr/>
              </a:pPr>
              <a:t>‹#›</a:t>
            </a:fld>
            <a:endParaRPr lang="en-US"/>
          </a:p>
        </p:txBody>
      </p:sp>
    </p:spTree>
    <p:extLst>
      <p:ext uri="{BB962C8B-B14F-4D97-AF65-F5344CB8AC3E}">
        <p14:creationId xmlns:p14="http://schemas.microsoft.com/office/powerpoint/2010/main" val="199248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A91FF9-E030-2247-81E4-168BECA50C88}" type="slidenum">
              <a:rPr lang="en-US"/>
              <a:pPr>
                <a:defRPr/>
              </a:pPr>
              <a:t>‹#›</a:t>
            </a:fld>
            <a:endParaRPr lang="en-US"/>
          </a:p>
        </p:txBody>
      </p:sp>
    </p:spTree>
    <p:extLst>
      <p:ext uri="{BB962C8B-B14F-4D97-AF65-F5344CB8AC3E}">
        <p14:creationId xmlns:p14="http://schemas.microsoft.com/office/powerpoint/2010/main" val="423529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2A53A66-C2A3-AC47-A84F-9A82D7600212}" type="slidenum">
              <a:rPr lang="en-US"/>
              <a:pPr>
                <a:defRPr/>
              </a:pPr>
              <a:t>‹#›</a:t>
            </a:fld>
            <a:endParaRPr lang="en-US"/>
          </a:p>
        </p:txBody>
      </p:sp>
    </p:spTree>
    <p:extLst>
      <p:ext uri="{BB962C8B-B14F-4D97-AF65-F5344CB8AC3E}">
        <p14:creationId xmlns:p14="http://schemas.microsoft.com/office/powerpoint/2010/main" val="355991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C901FB9-BDF9-B942-8B2D-CBE28760C24D}" type="slidenum">
              <a:rPr lang="en-US"/>
              <a:pPr>
                <a:defRPr/>
              </a:pPr>
              <a:t>‹#›</a:t>
            </a:fld>
            <a:endParaRPr lang="en-US"/>
          </a:p>
        </p:txBody>
      </p:sp>
    </p:spTree>
    <p:extLst>
      <p:ext uri="{BB962C8B-B14F-4D97-AF65-F5344CB8AC3E}">
        <p14:creationId xmlns:p14="http://schemas.microsoft.com/office/powerpoint/2010/main" val="64234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204AB28-A59C-A446-A000-96737C18F58F}" type="slidenum">
              <a:rPr lang="en-US"/>
              <a:pPr>
                <a:defRPr/>
              </a:pPr>
              <a:t>‹#›</a:t>
            </a:fld>
            <a:endParaRPr lang="en-US"/>
          </a:p>
        </p:txBody>
      </p:sp>
    </p:spTree>
    <p:extLst>
      <p:ext uri="{BB962C8B-B14F-4D97-AF65-F5344CB8AC3E}">
        <p14:creationId xmlns:p14="http://schemas.microsoft.com/office/powerpoint/2010/main" val="403363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CA35ED0-D8CC-364C-A8C5-BE4A315EC61E}" type="slidenum">
              <a:rPr lang="en-US"/>
              <a:pPr>
                <a:defRPr/>
              </a:pPr>
              <a:t>‹#›</a:t>
            </a:fld>
            <a:endParaRPr lang="en-US"/>
          </a:p>
        </p:txBody>
      </p:sp>
    </p:spTree>
    <p:extLst>
      <p:ext uri="{BB962C8B-B14F-4D97-AF65-F5344CB8AC3E}">
        <p14:creationId xmlns:p14="http://schemas.microsoft.com/office/powerpoint/2010/main" val="121242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7E0C12B-D359-E643-A121-49C48E809327}" type="slidenum">
              <a:rPr lang="en-US"/>
              <a:pPr>
                <a:defRPr/>
              </a:pPr>
              <a:t>‹#›</a:t>
            </a:fld>
            <a:endParaRPr lang="en-US"/>
          </a:p>
        </p:txBody>
      </p:sp>
    </p:spTree>
    <p:extLst>
      <p:ext uri="{BB962C8B-B14F-4D97-AF65-F5344CB8AC3E}">
        <p14:creationId xmlns:p14="http://schemas.microsoft.com/office/powerpoint/2010/main" val="125111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868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ＭＳ Ｐゴシック"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ＭＳ Ｐゴシック"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FD6BA498-6340-0C49-AC83-72267FFDAF4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600" b="1">
          <a:solidFill>
            <a:srgbClr val="990000"/>
          </a:solidFill>
          <a:latin typeface="+mj-lt"/>
          <a:ea typeface="MS PGothic" panose="020B0600070205080204" pitchFamily="34" charset="-128"/>
          <a:cs typeface="+mj-cs"/>
        </a:defRPr>
      </a:lvl1pPr>
      <a:lvl2pPr algn="ctr" rtl="0" eaLnBrk="0" fontAlgn="base" hangingPunct="0">
        <a:spcBef>
          <a:spcPct val="0"/>
        </a:spcBef>
        <a:spcAft>
          <a:spcPct val="0"/>
        </a:spcAft>
        <a:defRPr sz="3600" b="1">
          <a:solidFill>
            <a:srgbClr val="990000"/>
          </a:solidFill>
          <a:latin typeface="Arial" charset="0"/>
          <a:ea typeface="MS PGothic" panose="020B0600070205080204" pitchFamily="34" charset="-128"/>
          <a:cs typeface="Arial" charset="0"/>
        </a:defRPr>
      </a:lvl2pPr>
      <a:lvl3pPr algn="ctr" rtl="0" eaLnBrk="0" fontAlgn="base" hangingPunct="0">
        <a:spcBef>
          <a:spcPct val="0"/>
        </a:spcBef>
        <a:spcAft>
          <a:spcPct val="0"/>
        </a:spcAft>
        <a:defRPr sz="3600" b="1">
          <a:solidFill>
            <a:srgbClr val="990000"/>
          </a:solidFill>
          <a:latin typeface="Arial" charset="0"/>
          <a:ea typeface="MS PGothic" panose="020B0600070205080204" pitchFamily="34" charset="-128"/>
          <a:cs typeface="Arial" charset="0"/>
        </a:defRPr>
      </a:lvl3pPr>
      <a:lvl4pPr algn="ctr" rtl="0" eaLnBrk="0" fontAlgn="base" hangingPunct="0">
        <a:spcBef>
          <a:spcPct val="0"/>
        </a:spcBef>
        <a:spcAft>
          <a:spcPct val="0"/>
        </a:spcAft>
        <a:defRPr sz="3600" b="1">
          <a:solidFill>
            <a:srgbClr val="990000"/>
          </a:solidFill>
          <a:latin typeface="Arial" charset="0"/>
          <a:ea typeface="MS PGothic" panose="020B0600070205080204" pitchFamily="34" charset="-128"/>
          <a:cs typeface="Arial" charset="0"/>
        </a:defRPr>
      </a:lvl4pPr>
      <a:lvl5pPr algn="ctr" rtl="0" eaLnBrk="0" fontAlgn="base" hangingPunct="0">
        <a:spcBef>
          <a:spcPct val="0"/>
        </a:spcBef>
        <a:spcAft>
          <a:spcPct val="0"/>
        </a:spcAft>
        <a:defRPr sz="3600" b="1">
          <a:solidFill>
            <a:srgbClr val="990000"/>
          </a:solidFill>
          <a:latin typeface="Arial" charset="0"/>
          <a:ea typeface="MS PGothic" panose="020B0600070205080204" pitchFamily="34" charset="-128"/>
          <a:cs typeface="Arial" charset="0"/>
        </a:defRPr>
      </a:lvl5pPr>
      <a:lvl6pPr marL="457200" algn="ctr" rtl="0" fontAlgn="base">
        <a:spcBef>
          <a:spcPct val="0"/>
        </a:spcBef>
        <a:spcAft>
          <a:spcPct val="0"/>
        </a:spcAft>
        <a:defRPr sz="4000" b="1">
          <a:solidFill>
            <a:srgbClr val="990000"/>
          </a:solidFill>
          <a:latin typeface="Arial" charset="0"/>
          <a:ea typeface="ＭＳ Ｐゴシック" charset="0"/>
          <a:cs typeface="Arial" charset="0"/>
        </a:defRPr>
      </a:lvl6pPr>
      <a:lvl7pPr marL="914400" algn="ctr" rtl="0" fontAlgn="base">
        <a:spcBef>
          <a:spcPct val="0"/>
        </a:spcBef>
        <a:spcAft>
          <a:spcPct val="0"/>
        </a:spcAft>
        <a:defRPr sz="4000" b="1">
          <a:solidFill>
            <a:srgbClr val="990000"/>
          </a:solidFill>
          <a:latin typeface="Arial" charset="0"/>
          <a:ea typeface="ＭＳ Ｐゴシック" charset="0"/>
          <a:cs typeface="Arial" charset="0"/>
        </a:defRPr>
      </a:lvl7pPr>
      <a:lvl8pPr marL="1371600" algn="ctr" rtl="0" fontAlgn="base">
        <a:spcBef>
          <a:spcPct val="0"/>
        </a:spcBef>
        <a:spcAft>
          <a:spcPct val="0"/>
        </a:spcAft>
        <a:defRPr sz="4000" b="1">
          <a:solidFill>
            <a:srgbClr val="990000"/>
          </a:solidFill>
          <a:latin typeface="Arial" charset="0"/>
          <a:ea typeface="ＭＳ Ｐゴシック" charset="0"/>
          <a:cs typeface="Arial" charset="0"/>
        </a:defRPr>
      </a:lvl8pPr>
      <a:lvl9pPr marL="1828800" algn="ctr" rtl="0" fontAlgn="base">
        <a:spcBef>
          <a:spcPct val="0"/>
        </a:spcBef>
        <a:spcAft>
          <a:spcPct val="0"/>
        </a:spcAft>
        <a:defRPr sz="4000" b="1">
          <a:solidFill>
            <a:srgbClr val="990000"/>
          </a:solidFill>
          <a:latin typeface="Arial" charset="0"/>
          <a:ea typeface="ＭＳ Ｐゴシック"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b="1">
          <a:solidFill>
            <a:schemeClr val="tx1"/>
          </a:solidFill>
          <a:latin typeface="+mn-lt"/>
          <a:ea typeface="Arial" charset="0"/>
          <a:cs typeface="+mn-cs"/>
        </a:defRPr>
      </a:lvl6pPr>
      <a:lvl7pPr marL="2971800" indent="-228600" algn="l" rtl="0" fontAlgn="base">
        <a:spcBef>
          <a:spcPct val="20000"/>
        </a:spcBef>
        <a:spcAft>
          <a:spcPct val="0"/>
        </a:spcAft>
        <a:buChar char="»"/>
        <a:defRPr sz="2000" b="1">
          <a:solidFill>
            <a:schemeClr val="tx1"/>
          </a:solidFill>
          <a:latin typeface="+mn-lt"/>
          <a:ea typeface="Arial" charset="0"/>
          <a:cs typeface="+mn-cs"/>
        </a:defRPr>
      </a:lvl7pPr>
      <a:lvl8pPr marL="3429000" indent="-228600" algn="l" rtl="0" fontAlgn="base">
        <a:spcBef>
          <a:spcPct val="20000"/>
        </a:spcBef>
        <a:spcAft>
          <a:spcPct val="0"/>
        </a:spcAft>
        <a:buChar char="»"/>
        <a:defRPr sz="2000" b="1">
          <a:solidFill>
            <a:schemeClr val="tx1"/>
          </a:solidFill>
          <a:latin typeface="+mn-lt"/>
          <a:ea typeface="Arial" charset="0"/>
          <a:cs typeface="+mn-cs"/>
        </a:defRPr>
      </a:lvl8pPr>
      <a:lvl9pPr marL="3886200" indent="-228600" algn="l" rtl="0" fontAlgn="base">
        <a:spcBef>
          <a:spcPct val="20000"/>
        </a:spcBef>
        <a:spcAft>
          <a:spcPct val="0"/>
        </a:spcAft>
        <a:buChar char="»"/>
        <a:defRPr sz="2000" b="1">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dirty="0">
                <a:ea typeface="+mj-ea"/>
              </a:rPr>
              <a:t>Names, Bindings, Type </a:t>
            </a:r>
            <a:br>
              <a:rPr lang="en-US" dirty="0">
                <a:ea typeface="+mj-ea"/>
              </a:rPr>
            </a:br>
            <a:r>
              <a:rPr lang="en-US" dirty="0">
                <a:ea typeface="+mj-ea"/>
              </a:rPr>
              <a:t>Checking and Scopes</a:t>
            </a:r>
            <a:br>
              <a:rPr lang="tr-TR" sz="2800" dirty="0">
                <a:ea typeface="+mj-ea"/>
              </a:rPr>
            </a:br>
            <a:endParaRPr lang="en-US" sz="2800" dirty="0">
              <a:ea typeface="+mj-ea"/>
            </a:endParaRPr>
          </a:p>
        </p:txBody>
      </p:sp>
      <p:sp>
        <p:nvSpPr>
          <p:cNvPr id="15362" name="Rectangle 3"/>
          <p:cNvSpPr>
            <a:spLocks noGrp="1" noChangeArrowheads="1"/>
          </p:cNvSpPr>
          <p:nvPr>
            <p:ph type="subTitle" idx="1"/>
          </p:nvPr>
        </p:nvSpPr>
        <p:spPr/>
        <p:txBody>
          <a:bodyPr/>
          <a:lstStyle/>
          <a:p>
            <a:pPr eaLnBrk="1" hangingPunct="1"/>
            <a:r>
              <a:rPr lang="en-US">
                <a:latin typeface="Arial" charset="0"/>
                <a:ea typeface="MS PGothic" charset="0"/>
                <a:cs typeface="Arial" charset="0"/>
              </a:rPr>
              <a:t>BBM 301 – Programming Languages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defRPr/>
            </a:pPr>
            <a:r>
              <a:rPr lang="en-US" dirty="0">
                <a:ea typeface="+mj-ea"/>
              </a:rPr>
              <a:t>Names (continued)</a:t>
            </a:r>
          </a:p>
        </p:txBody>
      </p:sp>
      <p:sp>
        <p:nvSpPr>
          <p:cNvPr id="27650" name="Rectangle 3"/>
          <p:cNvSpPr>
            <a:spLocks noGrp="1" noChangeArrowheads="1"/>
          </p:cNvSpPr>
          <p:nvPr>
            <p:ph type="body" idx="1"/>
          </p:nvPr>
        </p:nvSpPr>
        <p:spPr>
          <a:xfrm>
            <a:off x="457200" y="1219200"/>
            <a:ext cx="8305800" cy="5638800"/>
          </a:xfrm>
        </p:spPr>
        <p:txBody>
          <a:bodyPr/>
          <a:lstStyle/>
          <a:p>
            <a:pPr eaLnBrk="1" hangingPunct="1">
              <a:lnSpc>
                <a:spcPct val="90000"/>
              </a:lnSpc>
            </a:pPr>
            <a:r>
              <a:rPr lang="en-US" b="1">
                <a:solidFill>
                  <a:srgbClr val="333399"/>
                </a:solidFill>
                <a:latin typeface="Arial" charset="0"/>
                <a:ea typeface="MS PGothic" charset="0"/>
                <a:cs typeface="Arial" charset="0"/>
              </a:rPr>
              <a:t>Special words</a:t>
            </a:r>
          </a:p>
          <a:p>
            <a:pPr lvl="1" eaLnBrk="1" hangingPunct="1">
              <a:lnSpc>
                <a:spcPct val="90000"/>
              </a:lnSpc>
            </a:pPr>
            <a:r>
              <a:rPr lang="en-US">
                <a:latin typeface="Arial" charset="0"/>
                <a:cs typeface="Lucida Sans Unicode" charset="0"/>
              </a:rPr>
              <a:t>An aid to readability; used to delimit or separate statement clauses</a:t>
            </a:r>
          </a:p>
          <a:p>
            <a:pPr lvl="2" eaLnBrk="1" hangingPunct="1">
              <a:lnSpc>
                <a:spcPct val="90000"/>
              </a:lnSpc>
            </a:pPr>
            <a:r>
              <a:rPr lang="en-US" sz="2800">
                <a:latin typeface="Arial" charset="0"/>
                <a:cs typeface="Lucida Sans Unicode" charset="0"/>
              </a:rPr>
              <a:t>A </a:t>
            </a:r>
            <a:r>
              <a:rPr lang="en-US" sz="2800" b="1" i="1">
                <a:latin typeface="Arial" charset="0"/>
                <a:cs typeface="Lucida Sans Unicode" charset="0"/>
              </a:rPr>
              <a:t>keyword</a:t>
            </a:r>
            <a:r>
              <a:rPr lang="en-US" sz="2800">
                <a:latin typeface="Arial" charset="0"/>
                <a:cs typeface="Lucida Sans Unicode" charset="0"/>
              </a:rPr>
              <a:t> is a word that is special only in certain contexts, </a:t>
            </a:r>
            <a:br>
              <a:rPr lang="en-US" sz="2800">
                <a:latin typeface="Arial" charset="0"/>
                <a:cs typeface="Lucida Sans Unicode" charset="0"/>
              </a:rPr>
            </a:br>
            <a:r>
              <a:rPr lang="en-US" sz="2800">
                <a:latin typeface="Arial" charset="0"/>
                <a:cs typeface="Lucida Sans Unicode" charset="0"/>
              </a:rPr>
              <a:t>e.g., in Fortran</a:t>
            </a:r>
          </a:p>
          <a:p>
            <a:pPr lvl="3" eaLnBrk="1" hangingPunct="1">
              <a:lnSpc>
                <a:spcPct val="90000"/>
              </a:lnSpc>
              <a:buFontTx/>
              <a:buNone/>
            </a:pPr>
            <a:r>
              <a:rPr lang="en-US" sz="2800">
                <a:latin typeface="Courier New" charset="0"/>
                <a:ea typeface="MS PGothic" charset="0"/>
                <a:cs typeface="MS PGothic" charset="0"/>
              </a:rPr>
              <a:t>Real VarName</a:t>
            </a:r>
            <a:r>
              <a:rPr lang="en-US" sz="2800">
                <a:latin typeface="Lucida Sans Unicode" charset="0"/>
                <a:cs typeface="Lucida Sans Unicode" charset="0"/>
              </a:rPr>
              <a:t>  </a:t>
            </a:r>
            <a:r>
              <a:rPr lang="en-US">
                <a:latin typeface="Lucida Sans Unicode" charset="0"/>
                <a:cs typeface="Lucida Sans Unicode" charset="0"/>
              </a:rPr>
              <a:t>(</a:t>
            </a:r>
            <a:r>
              <a:rPr lang="en-US">
                <a:latin typeface="Courier New" charset="0"/>
                <a:ea typeface="MS PGothic" charset="0"/>
                <a:cs typeface="MS PGothic" charset="0"/>
              </a:rPr>
              <a:t>Real</a:t>
            </a:r>
            <a:r>
              <a:rPr lang="en-US" i="1">
                <a:latin typeface="Arial" charset="0"/>
                <a:cs typeface="Lucida Sans Unicode" charset="0"/>
              </a:rPr>
              <a:t> is a data type followed with a name, therefore </a:t>
            </a:r>
            <a:r>
              <a:rPr lang="en-US">
                <a:latin typeface="Courier New" charset="0"/>
                <a:ea typeface="MS PGothic" charset="0"/>
                <a:cs typeface="MS PGothic" charset="0"/>
              </a:rPr>
              <a:t>Real</a:t>
            </a:r>
            <a:r>
              <a:rPr lang="en-US" i="1">
                <a:latin typeface="Arial" charset="0"/>
                <a:cs typeface="Lucida Sans Unicode" charset="0"/>
              </a:rPr>
              <a:t> is a keyword)</a:t>
            </a:r>
          </a:p>
          <a:p>
            <a:pPr lvl="3" eaLnBrk="1" hangingPunct="1">
              <a:lnSpc>
                <a:spcPct val="90000"/>
              </a:lnSpc>
              <a:buFontTx/>
              <a:buNone/>
            </a:pPr>
            <a:r>
              <a:rPr lang="en-US" sz="2800">
                <a:latin typeface="Courier New" charset="0"/>
                <a:ea typeface="MS PGothic" charset="0"/>
                <a:cs typeface="MS PGothic" charset="0"/>
              </a:rPr>
              <a:t>Real = 3.4</a:t>
            </a:r>
            <a:r>
              <a:rPr lang="en-US" sz="2800">
                <a:latin typeface="Lucida Sans Unicode" charset="0"/>
                <a:cs typeface="Lucida Sans Unicode" charset="0"/>
              </a:rPr>
              <a:t> </a:t>
            </a:r>
            <a:r>
              <a:rPr lang="en-US">
                <a:latin typeface="Lucida Sans Unicode" charset="0"/>
                <a:cs typeface="Lucida Sans Unicode" charset="0"/>
              </a:rPr>
              <a:t>(</a:t>
            </a:r>
            <a:r>
              <a:rPr lang="en-US" i="1">
                <a:latin typeface="Courier New" charset="0"/>
                <a:ea typeface="MS PGothic" charset="0"/>
                <a:cs typeface="MS PGothic" charset="0"/>
              </a:rPr>
              <a:t>Real</a:t>
            </a:r>
            <a:r>
              <a:rPr lang="en-US" i="1">
                <a:latin typeface="Lucida Sans Unicode" charset="0"/>
                <a:cs typeface="Lucida Sans Unicode" charset="0"/>
              </a:rPr>
              <a:t> </a:t>
            </a:r>
            <a:r>
              <a:rPr lang="en-US" i="1">
                <a:latin typeface="Arial" charset="0"/>
                <a:cs typeface="Lucida Sans Unicode" charset="0"/>
              </a:rPr>
              <a:t>is a variable)</a:t>
            </a:r>
          </a:p>
          <a:p>
            <a:pPr lvl="3" eaLnBrk="1" hangingPunct="1">
              <a:lnSpc>
                <a:spcPct val="90000"/>
              </a:lnSpc>
            </a:pPr>
            <a:endParaRPr lang="en-US" i="1">
              <a:latin typeface="Arial" charset="0"/>
              <a:cs typeface="Lucida Sans Unicode" charset="0"/>
            </a:endParaRPr>
          </a:p>
          <a:p>
            <a:pPr lvl="1">
              <a:lnSpc>
                <a:spcPct val="90000"/>
              </a:lnSpc>
              <a:buFontTx/>
              <a:buNone/>
            </a:pPr>
            <a:r>
              <a:rPr lang="en-US" sz="2000">
                <a:latin typeface="Courier New" charset="0"/>
                <a:cs typeface="Arial" charset="0"/>
              </a:rPr>
              <a:t>		INTEGER REAL</a:t>
            </a:r>
          </a:p>
          <a:p>
            <a:pPr lvl="1">
              <a:lnSpc>
                <a:spcPct val="90000"/>
              </a:lnSpc>
              <a:buFontTx/>
              <a:buNone/>
            </a:pPr>
            <a:r>
              <a:rPr lang="en-US" sz="2000">
                <a:latin typeface="Courier New" charset="0"/>
                <a:cs typeface="Arial" charset="0"/>
              </a:rPr>
              <a:t>		REAL INTEGER	</a:t>
            </a:r>
            <a:r>
              <a:rPr lang="en-US" sz="2000">
                <a:solidFill>
                  <a:srgbClr val="0000FF"/>
                </a:solidFill>
                <a:latin typeface="Arial" charset="0"/>
                <a:cs typeface="Arial" charset="0"/>
              </a:rPr>
              <a:t>This is allowed but not readable.</a:t>
            </a:r>
          </a:p>
          <a:p>
            <a:pPr lvl="3" eaLnBrk="1" hangingPunct="1">
              <a:lnSpc>
                <a:spcPct val="90000"/>
              </a:lnSpc>
            </a:pPr>
            <a:endParaRPr lang="en-US" sz="1800" i="1">
              <a:latin typeface="Lucida Sans Unicode" charset="0"/>
              <a:cs typeface="Lucida Sans Unicode" charset="0"/>
            </a:endParaRPr>
          </a:p>
        </p:txBody>
      </p:sp>
      <p:sp>
        <p:nvSpPr>
          <p:cNvPr id="27651" name="Slide Number Placeholder 1"/>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459F059-5956-0746-948D-6EF9C8E6B4C8}" type="slidenum">
              <a:rPr lang="en-US" sz="1400">
                <a:cs typeface="Arial" charset="0"/>
              </a:rPr>
              <a:pPr/>
              <a:t>10</a:t>
            </a:fld>
            <a:endParaRPr lang="en-US" sz="1400">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defRPr/>
            </a:pPr>
            <a:r>
              <a:rPr lang="en-US" dirty="0">
                <a:ea typeface="+mj-ea"/>
              </a:rPr>
              <a:t>Names (continued)</a:t>
            </a:r>
          </a:p>
        </p:txBody>
      </p:sp>
      <p:sp>
        <p:nvSpPr>
          <p:cNvPr id="29698" name="Rectangle 3"/>
          <p:cNvSpPr>
            <a:spLocks noGrp="1" noChangeArrowheads="1"/>
          </p:cNvSpPr>
          <p:nvPr>
            <p:ph type="body" idx="1"/>
          </p:nvPr>
        </p:nvSpPr>
        <p:spPr>
          <a:xfrm>
            <a:off x="457200" y="1219200"/>
            <a:ext cx="8229600" cy="4419600"/>
          </a:xfrm>
        </p:spPr>
        <p:txBody>
          <a:bodyPr/>
          <a:lstStyle/>
          <a:p>
            <a:pPr eaLnBrk="1" hangingPunct="1">
              <a:lnSpc>
                <a:spcPct val="90000"/>
              </a:lnSpc>
            </a:pPr>
            <a:r>
              <a:rPr lang="en-US" b="1">
                <a:solidFill>
                  <a:srgbClr val="333399"/>
                </a:solidFill>
                <a:latin typeface="Arial" charset="0"/>
                <a:ea typeface="MS PGothic" charset="0"/>
                <a:cs typeface="Arial" charset="0"/>
              </a:rPr>
              <a:t>Special words</a:t>
            </a:r>
          </a:p>
          <a:p>
            <a:pPr lvl="1" eaLnBrk="1" hangingPunct="1">
              <a:lnSpc>
                <a:spcPct val="90000"/>
              </a:lnSpc>
            </a:pPr>
            <a:r>
              <a:rPr lang="en-US">
                <a:latin typeface="Arial" charset="0"/>
                <a:cs typeface="Lucida Sans Unicode" charset="0"/>
              </a:rPr>
              <a:t>A </a:t>
            </a:r>
            <a:r>
              <a:rPr lang="en-US" b="1" i="1">
                <a:latin typeface="Arial" charset="0"/>
                <a:cs typeface="Lucida Sans Unicode" charset="0"/>
              </a:rPr>
              <a:t>reserved word</a:t>
            </a:r>
            <a:r>
              <a:rPr lang="en-US">
                <a:latin typeface="Arial" charset="0"/>
                <a:cs typeface="Lucida Sans Unicode" charset="0"/>
              </a:rPr>
              <a:t> is a special word that cannot be used as a user-defined name</a:t>
            </a:r>
          </a:p>
          <a:p>
            <a:pPr lvl="2" eaLnBrk="1" hangingPunct="1">
              <a:lnSpc>
                <a:spcPct val="90000"/>
              </a:lnSpc>
            </a:pPr>
            <a:r>
              <a:rPr lang="en-US" sz="2800">
                <a:latin typeface="Arial" charset="0"/>
                <a:cs typeface="Arial" charset="0"/>
              </a:rPr>
              <a:t>Can</a:t>
            </a:r>
            <a:r>
              <a:rPr lang="ja-JP" altLang="en-US" sz="2800">
                <a:latin typeface="Arial" charset="0"/>
                <a:cs typeface="Arial" charset="0"/>
              </a:rPr>
              <a:t>’</a:t>
            </a:r>
            <a:r>
              <a:rPr lang="en-US" altLang="ja-JP" sz="2800">
                <a:latin typeface="Arial" charset="0"/>
                <a:cs typeface="Arial" charset="0"/>
              </a:rPr>
              <a:t>t define </a:t>
            </a:r>
            <a:r>
              <a:rPr lang="en-US" altLang="ja-JP" sz="2800">
                <a:latin typeface="Courier New" charset="0"/>
                <a:cs typeface="Arial" charset="0"/>
              </a:rPr>
              <a:t>for</a:t>
            </a:r>
            <a:r>
              <a:rPr lang="en-US" altLang="ja-JP" sz="2800">
                <a:latin typeface="Arial" charset="0"/>
                <a:cs typeface="Arial" charset="0"/>
              </a:rPr>
              <a:t> or </a:t>
            </a:r>
            <a:r>
              <a:rPr lang="en-US" altLang="ja-JP" sz="2800">
                <a:latin typeface="Courier New" charset="0"/>
                <a:cs typeface="Arial" charset="0"/>
              </a:rPr>
              <a:t>while</a:t>
            </a:r>
            <a:r>
              <a:rPr lang="en-US" altLang="ja-JP" sz="2800">
                <a:latin typeface="Arial" charset="0"/>
                <a:cs typeface="Arial" charset="0"/>
              </a:rPr>
              <a:t> as function or variable names.</a:t>
            </a:r>
          </a:p>
          <a:p>
            <a:pPr lvl="2" eaLnBrk="1" hangingPunct="1">
              <a:lnSpc>
                <a:spcPct val="90000"/>
              </a:lnSpc>
            </a:pPr>
            <a:r>
              <a:rPr lang="en-US" altLang="ja-JP" sz="2800">
                <a:latin typeface="Arial" charset="0"/>
                <a:cs typeface="Arial" charset="0"/>
              </a:rPr>
              <a:t>Good design choice</a:t>
            </a:r>
          </a:p>
          <a:p>
            <a:pPr lvl="2" eaLnBrk="1" hangingPunct="1">
              <a:lnSpc>
                <a:spcPct val="90000"/>
              </a:lnSpc>
            </a:pPr>
            <a:r>
              <a:rPr lang="en-US" sz="2800">
                <a:latin typeface="Arial" charset="0"/>
                <a:cs typeface="Lucida Sans Unicode" charset="0"/>
              </a:rPr>
              <a:t>Potential problem with reserved words: If there are too many, many collisions occur (e.g., COBOL has 300 reserved words!)</a:t>
            </a:r>
            <a:r>
              <a:rPr lang="en-US" sz="2800" i="1">
                <a:latin typeface="Arial" charset="0"/>
                <a:cs typeface="Lucida Sans Unicode" charset="0"/>
              </a:rPr>
              <a:t>	</a:t>
            </a:r>
            <a:r>
              <a:rPr lang="en-US" sz="2800" i="1">
                <a:latin typeface="Lucida Sans Unicode" charset="0"/>
                <a:cs typeface="Lucida Sans Unicode" charset="0"/>
              </a:rPr>
              <a:t>                                                      </a:t>
            </a:r>
          </a:p>
        </p:txBody>
      </p:sp>
      <p:sp>
        <p:nvSpPr>
          <p:cNvPr id="29699" name="Slide Number Placeholder 1"/>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D97A6ED-6EFE-784D-A2A1-BC4216BA77ED}" type="slidenum">
              <a:rPr lang="en-US" sz="1400">
                <a:cs typeface="Arial" charset="0"/>
              </a:rPr>
              <a:pPr/>
              <a:t>11</a:t>
            </a:fld>
            <a:endParaRPr lang="en-US" sz="140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ea typeface="ＭＳ Ｐゴシック" charset="0"/>
              </a:rPr>
              <a:t>Special Words</a:t>
            </a:r>
          </a:p>
        </p:txBody>
      </p:sp>
      <p:sp>
        <p:nvSpPr>
          <p:cNvPr id="79875"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sz="2400" b="1">
                <a:solidFill>
                  <a:srgbClr val="990000"/>
                </a:solidFill>
                <a:ea typeface="ＭＳ Ｐゴシック" charset="0"/>
              </a:rPr>
              <a:t>Predefined names:</a:t>
            </a:r>
            <a:r>
              <a:rPr lang="en-US" sz="2400">
                <a:ea typeface="ＭＳ Ｐゴシック" charset="0"/>
              </a:rPr>
              <a:t> have predefined meanings, but can be redefined by the user</a:t>
            </a:r>
          </a:p>
          <a:p>
            <a:pPr>
              <a:defRPr/>
            </a:pPr>
            <a:endParaRPr lang="en-US" sz="2400">
              <a:ea typeface="ＭＳ Ｐゴシック" charset="0"/>
            </a:endParaRPr>
          </a:p>
          <a:p>
            <a:pPr>
              <a:defRPr/>
            </a:pPr>
            <a:r>
              <a:rPr lang="en-US" sz="2400">
                <a:ea typeface="ＭＳ Ｐゴシック" charset="0"/>
              </a:rPr>
              <a:t>Between special words and user-defined names.</a:t>
            </a:r>
          </a:p>
          <a:p>
            <a:pPr>
              <a:defRPr/>
            </a:pPr>
            <a:endParaRPr lang="en-US" sz="2400">
              <a:ea typeface="ＭＳ Ｐゴシック" charset="0"/>
            </a:endParaRPr>
          </a:p>
          <a:p>
            <a:pPr>
              <a:defRPr/>
            </a:pPr>
            <a:r>
              <a:rPr lang="en-US" sz="2400">
                <a:ea typeface="ＭＳ Ｐゴシック" charset="0"/>
              </a:rPr>
              <a:t>For  example,  built-in  data  type  names  in  Pascal,  such  as </a:t>
            </a:r>
            <a:r>
              <a:rPr lang="en-US" sz="2400">
                <a:latin typeface="Courier New" charset="0"/>
                <a:ea typeface="ＭＳ Ｐゴシック" charset="0"/>
              </a:rPr>
              <a:t>INTEGER</a:t>
            </a:r>
            <a:r>
              <a:rPr lang="en-US" sz="2400">
                <a:ea typeface="ＭＳ Ｐゴシック" charset="0"/>
              </a:rPr>
              <a:t>, normal input/output subprogram names, such as </a:t>
            </a:r>
            <a:r>
              <a:rPr lang="en-US" sz="2400">
                <a:latin typeface="Courier New" charset="0"/>
                <a:ea typeface="ＭＳ Ｐゴシック" charset="0"/>
              </a:rPr>
              <a:t>readln</a:t>
            </a:r>
            <a:r>
              <a:rPr lang="en-US" sz="2400">
                <a:ea typeface="ＭＳ Ｐゴシック" charset="0"/>
              </a:rPr>
              <a:t>, </a:t>
            </a:r>
            <a:r>
              <a:rPr lang="en-US" sz="2400">
                <a:latin typeface="Courier New" charset="0"/>
                <a:ea typeface="ＭＳ Ｐゴシック" charset="0"/>
              </a:rPr>
              <a:t>writeln</a:t>
            </a:r>
            <a:r>
              <a:rPr lang="en-US" sz="2400">
                <a:ea typeface="ＭＳ Ｐゴシック" charset="0"/>
              </a:rPr>
              <a:t>, are predefined.</a:t>
            </a:r>
          </a:p>
          <a:p>
            <a:pPr>
              <a:defRPr/>
            </a:pPr>
            <a:endParaRPr lang="en-US" sz="2400">
              <a:ea typeface="ＭＳ Ｐゴシック" charset="0"/>
            </a:endParaRPr>
          </a:p>
          <a:p>
            <a:pPr>
              <a:defRPr/>
            </a:pPr>
            <a:r>
              <a:rPr lang="en-US" sz="2400">
                <a:ea typeface="ＭＳ Ｐゴシック" charset="0"/>
              </a:rPr>
              <a:t>In Ada, </a:t>
            </a:r>
            <a:r>
              <a:rPr lang="en-US" sz="2400">
                <a:latin typeface="Courier New" charset="0"/>
                <a:ea typeface="ＭＳ Ｐゴシック" charset="0"/>
              </a:rPr>
              <a:t>Integer</a:t>
            </a:r>
            <a:r>
              <a:rPr lang="en-US" sz="2400">
                <a:ea typeface="ＭＳ Ｐゴシック" charset="0"/>
              </a:rPr>
              <a:t> and</a:t>
            </a:r>
            <a:r>
              <a:rPr lang="en-US" sz="2400">
                <a:latin typeface="Courier New" charset="0"/>
                <a:ea typeface="ＭＳ Ｐゴシック" charset="0"/>
              </a:rPr>
              <a:t> Float </a:t>
            </a:r>
            <a:r>
              <a:rPr lang="en-US" sz="2400">
                <a:ea typeface="ＭＳ Ｐゴシック" charset="0"/>
              </a:rPr>
              <a:t>are predefined, and they can be redefined by any Ada program.</a:t>
            </a:r>
          </a:p>
        </p:txBody>
      </p:sp>
      <p:sp>
        <p:nvSpPr>
          <p:cNvPr id="31747" name="Slide Number Placeholder 1"/>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37126F1-71ED-0C49-A584-73FA315E1C91}" type="slidenum">
              <a:rPr lang="en-US" sz="1400">
                <a:cs typeface="Arial" charset="0"/>
              </a:rPr>
              <a:pPr/>
              <a:t>12</a:t>
            </a:fld>
            <a:endParaRPr lang="en-US" sz="1400">
              <a:cs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657BB43F-C056-0247-BAFA-B71056EE5445}" type="slidenum">
              <a:rPr lang="en-US" sz="1400">
                <a:cs typeface="Arial" charset="0"/>
              </a:rPr>
              <a:pPr/>
              <a:t>13</a:t>
            </a:fld>
            <a:endParaRPr lang="en-US" sz="1400">
              <a:cs typeface="Arial" charset="0"/>
            </a:endParaRPr>
          </a:p>
        </p:txBody>
      </p:sp>
      <p:sp>
        <p:nvSpPr>
          <p:cNvPr id="15362" name="Rectangle 2"/>
          <p:cNvSpPr>
            <a:spLocks noGrp="1" noChangeArrowheads="1"/>
          </p:cNvSpPr>
          <p:nvPr>
            <p:ph type="title"/>
          </p:nvPr>
        </p:nvSpPr>
        <p:spPr/>
        <p:txBody>
          <a:bodyPr/>
          <a:lstStyle/>
          <a:p>
            <a:pPr eaLnBrk="1" hangingPunct="1">
              <a:defRPr/>
            </a:pPr>
            <a:r>
              <a:rPr lang="en-US" dirty="0">
                <a:ea typeface="+mj-ea"/>
              </a:rPr>
              <a:t>Variables</a:t>
            </a:r>
            <a:endParaRPr lang="en-US" sz="2800" dirty="0">
              <a:ea typeface="+mj-ea"/>
            </a:endParaRPr>
          </a:p>
        </p:txBody>
      </p:sp>
      <p:sp>
        <p:nvSpPr>
          <p:cNvPr id="15363" name="Rectangle 3"/>
          <p:cNvSpPr>
            <a:spLocks noGrp="1" noChangeArrowheads="1"/>
          </p:cNvSpPr>
          <p:nvPr>
            <p:ph type="body" idx="1"/>
          </p:nvPr>
        </p:nvSpPr>
        <p:spPr>
          <a:xfrm>
            <a:off x="457200" y="1493838"/>
            <a:ext cx="8229600" cy="4906962"/>
          </a:xfrm>
        </p:spPr>
        <p:txBody>
          <a:bodyPr/>
          <a:lstStyle/>
          <a:p>
            <a:pPr eaLnBrk="1" hangingPunct="1">
              <a:lnSpc>
                <a:spcPct val="90000"/>
              </a:lnSpc>
              <a:defRPr/>
            </a:pPr>
            <a:r>
              <a:rPr lang="en-US" sz="2800" dirty="0">
                <a:ea typeface="+mn-ea"/>
              </a:rPr>
              <a:t>A </a:t>
            </a:r>
            <a:r>
              <a:rPr lang="en-US" sz="2800" b="1" dirty="0">
                <a:solidFill>
                  <a:srgbClr val="333399"/>
                </a:solidFill>
                <a:ea typeface="+mn-ea"/>
              </a:rPr>
              <a:t>variable</a:t>
            </a:r>
            <a:r>
              <a:rPr lang="en-US" sz="2800" dirty="0">
                <a:solidFill>
                  <a:srgbClr val="333399"/>
                </a:solidFill>
                <a:ea typeface="+mn-ea"/>
              </a:rPr>
              <a:t> </a:t>
            </a:r>
            <a:r>
              <a:rPr lang="en-US" sz="2800" dirty="0">
                <a:ea typeface="+mn-ea"/>
              </a:rPr>
              <a:t>is an abstraction of a memory cell</a:t>
            </a:r>
          </a:p>
          <a:p>
            <a:pPr eaLnBrk="1" hangingPunct="1">
              <a:lnSpc>
                <a:spcPct val="90000"/>
              </a:lnSpc>
              <a:defRPr/>
            </a:pPr>
            <a:r>
              <a:rPr lang="en-US" sz="2800" dirty="0">
                <a:ea typeface="+mn-ea"/>
              </a:rPr>
              <a:t>It is not just a name for a memory location</a:t>
            </a:r>
          </a:p>
          <a:p>
            <a:pPr eaLnBrk="1" hangingPunct="1">
              <a:lnSpc>
                <a:spcPct val="90000"/>
              </a:lnSpc>
              <a:defRPr/>
            </a:pPr>
            <a:r>
              <a:rPr lang="en-US" sz="2800" dirty="0">
                <a:ea typeface="+mn-ea"/>
              </a:rPr>
              <a:t>A  variable  is  characterized  by  a  collection  of attributes</a:t>
            </a:r>
          </a:p>
          <a:p>
            <a:pPr lvl="1" eaLnBrk="1" hangingPunct="1">
              <a:lnSpc>
                <a:spcPct val="90000"/>
              </a:lnSpc>
              <a:defRPr/>
            </a:pPr>
            <a:r>
              <a:rPr lang="en-US" sz="2400" dirty="0"/>
              <a:t>Name</a:t>
            </a:r>
          </a:p>
          <a:p>
            <a:pPr lvl="1" eaLnBrk="1" hangingPunct="1">
              <a:lnSpc>
                <a:spcPct val="90000"/>
              </a:lnSpc>
              <a:defRPr/>
            </a:pPr>
            <a:r>
              <a:rPr lang="en-US" sz="2400" dirty="0"/>
              <a:t>Address</a:t>
            </a:r>
          </a:p>
          <a:p>
            <a:pPr lvl="1" eaLnBrk="1" hangingPunct="1">
              <a:lnSpc>
                <a:spcPct val="90000"/>
              </a:lnSpc>
              <a:defRPr/>
            </a:pPr>
            <a:r>
              <a:rPr lang="en-US" sz="2400" dirty="0"/>
              <a:t>Value</a:t>
            </a:r>
          </a:p>
          <a:p>
            <a:pPr lvl="1" eaLnBrk="1" hangingPunct="1">
              <a:lnSpc>
                <a:spcPct val="90000"/>
              </a:lnSpc>
              <a:defRPr/>
            </a:pPr>
            <a:r>
              <a:rPr lang="en-US" sz="2400" dirty="0"/>
              <a:t>Type</a:t>
            </a:r>
          </a:p>
          <a:p>
            <a:pPr lvl="1" eaLnBrk="1" hangingPunct="1">
              <a:lnSpc>
                <a:spcPct val="90000"/>
              </a:lnSpc>
              <a:defRPr/>
            </a:pPr>
            <a:r>
              <a:rPr lang="en-US" sz="2400" dirty="0"/>
              <a:t>Scope</a:t>
            </a:r>
          </a:p>
          <a:p>
            <a:pPr lvl="1" eaLnBrk="1" hangingPunct="1">
              <a:lnSpc>
                <a:spcPct val="90000"/>
              </a:lnSpc>
              <a:defRPr/>
            </a:pPr>
            <a:r>
              <a:rPr lang="en-US" sz="2400" dirty="0"/>
              <a:t>Lifetime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6282B7E7-DD99-CD48-90E1-079758F5F6EF}" type="slidenum">
              <a:rPr lang="en-US" sz="1400">
                <a:cs typeface="Arial" charset="0"/>
              </a:rPr>
              <a:pPr/>
              <a:t>14</a:t>
            </a:fld>
            <a:endParaRPr lang="en-US" sz="1400">
              <a:cs typeface="Arial" charset="0"/>
            </a:endParaRPr>
          </a:p>
        </p:txBody>
      </p:sp>
      <p:sp>
        <p:nvSpPr>
          <p:cNvPr id="33794" name="Rectangle 2"/>
          <p:cNvSpPr>
            <a:spLocks noGrp="1" noChangeArrowheads="1"/>
          </p:cNvSpPr>
          <p:nvPr>
            <p:ph type="title"/>
          </p:nvPr>
        </p:nvSpPr>
        <p:spPr/>
        <p:txBody>
          <a:bodyPr/>
          <a:lstStyle/>
          <a:p>
            <a:pPr eaLnBrk="1" hangingPunct="1"/>
            <a:r>
              <a:rPr lang="en-US">
                <a:latin typeface="Arial" charset="0"/>
                <a:ea typeface="MS PGothic" charset="0"/>
                <a:cs typeface="Arial" charset="0"/>
              </a:rPr>
              <a:t>Variable Attributes – Name</a:t>
            </a:r>
          </a:p>
        </p:txBody>
      </p:sp>
      <p:sp>
        <p:nvSpPr>
          <p:cNvPr id="16387" name="Rectangle 3"/>
          <p:cNvSpPr>
            <a:spLocks noGrp="1" noChangeArrowheads="1"/>
          </p:cNvSpPr>
          <p:nvPr>
            <p:ph type="body" idx="1"/>
          </p:nvPr>
        </p:nvSpPr>
        <p:spPr/>
        <p:txBody>
          <a:bodyPr/>
          <a:lstStyle/>
          <a:p>
            <a:pPr eaLnBrk="1" hangingPunct="1">
              <a:defRPr/>
            </a:pPr>
            <a:r>
              <a:rPr lang="en-US" sz="2800" dirty="0">
                <a:ea typeface="+mn-ea"/>
              </a:rPr>
              <a:t>Most variables are named (often referred as identifiers).</a:t>
            </a:r>
          </a:p>
          <a:p>
            <a:pPr eaLnBrk="1" hangingPunct="1">
              <a:defRPr/>
            </a:pPr>
            <a:r>
              <a:rPr lang="en-US" sz="2800" dirty="0">
                <a:ea typeface="+mn-ea"/>
              </a:rPr>
              <a:t>Although nameless variables do exist (e.g. pointed variables).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466C0229-4583-2D4A-BC41-C32DEFF135AE}" type="slidenum">
              <a:rPr lang="en-US" sz="1400">
                <a:cs typeface="Arial" charset="0"/>
              </a:rPr>
              <a:pPr/>
              <a:t>15</a:t>
            </a:fld>
            <a:endParaRPr lang="en-US" sz="1400">
              <a:cs typeface="Arial" charset="0"/>
            </a:endParaRPr>
          </a:p>
        </p:txBody>
      </p:sp>
      <p:sp>
        <p:nvSpPr>
          <p:cNvPr id="34818" name="Rectangle 2"/>
          <p:cNvSpPr>
            <a:spLocks noGrp="1" noChangeArrowheads="1"/>
          </p:cNvSpPr>
          <p:nvPr>
            <p:ph type="title"/>
          </p:nvPr>
        </p:nvSpPr>
        <p:spPr/>
        <p:txBody>
          <a:bodyPr/>
          <a:lstStyle/>
          <a:p>
            <a:pPr eaLnBrk="1" hangingPunct="1"/>
            <a:r>
              <a:rPr lang="en-US">
                <a:latin typeface="Arial" charset="0"/>
                <a:ea typeface="MS PGothic" charset="0"/>
                <a:cs typeface="Arial" charset="0"/>
              </a:rPr>
              <a:t>Variable Attributes – Address</a:t>
            </a:r>
          </a:p>
        </p:txBody>
      </p:sp>
      <p:sp>
        <p:nvSpPr>
          <p:cNvPr id="17411" name="Rectangle 3"/>
          <p:cNvSpPr>
            <a:spLocks noGrp="1" noChangeArrowheads="1"/>
          </p:cNvSpPr>
          <p:nvPr>
            <p:ph type="body" idx="1"/>
          </p:nvPr>
        </p:nvSpPr>
        <p:spPr>
          <a:xfrm>
            <a:off x="457200" y="1417638"/>
            <a:ext cx="8229600" cy="4906962"/>
          </a:xfrm>
        </p:spPr>
        <p:txBody>
          <a:bodyPr/>
          <a:lstStyle/>
          <a:p>
            <a:pPr eaLnBrk="1" hangingPunct="1">
              <a:defRPr/>
            </a:pPr>
            <a:r>
              <a:rPr lang="en-US" sz="2400" b="1" dirty="0">
                <a:solidFill>
                  <a:srgbClr val="333399"/>
                </a:solidFill>
                <a:ea typeface="+mn-ea"/>
              </a:rPr>
              <a:t>Address</a:t>
            </a:r>
            <a:r>
              <a:rPr lang="en-US" sz="2400" dirty="0">
                <a:solidFill>
                  <a:srgbClr val="333399"/>
                </a:solidFill>
                <a:ea typeface="+mn-ea"/>
              </a:rPr>
              <a:t> </a:t>
            </a:r>
            <a:r>
              <a:rPr lang="en-US" sz="2400" dirty="0">
                <a:ea typeface="+mn-ea"/>
              </a:rPr>
              <a:t>- the memory address with which it is associated</a:t>
            </a:r>
          </a:p>
          <a:p>
            <a:pPr eaLnBrk="1" hangingPunct="1">
              <a:defRPr/>
            </a:pPr>
            <a:r>
              <a:rPr lang="en-US" sz="2400" dirty="0">
                <a:ea typeface="+mn-ea"/>
              </a:rPr>
              <a:t>It is possible that the same name refer to different locations </a:t>
            </a:r>
          </a:p>
          <a:p>
            <a:pPr eaLnBrk="1" hangingPunct="1">
              <a:defRPr/>
            </a:pPr>
            <a:r>
              <a:rPr lang="en-US" sz="2400" dirty="0">
                <a:solidFill>
                  <a:schemeClr val="accent2"/>
                </a:solidFill>
                <a:ea typeface="+mn-ea"/>
              </a:rPr>
              <a:t>in different parts of a program:</a:t>
            </a:r>
            <a:endParaRPr lang="en-US" sz="2400" dirty="0">
              <a:solidFill>
                <a:srgbClr val="990000"/>
              </a:solidFill>
              <a:ea typeface="+mn-ea"/>
            </a:endParaRPr>
          </a:p>
          <a:p>
            <a:pPr lvl="1" eaLnBrk="1" hangingPunct="1">
              <a:defRPr/>
            </a:pPr>
            <a:r>
              <a:rPr lang="en-US" sz="2000" dirty="0"/>
              <a:t>A program can have two subprograms </a:t>
            </a:r>
            <a:r>
              <a:rPr lang="en-US" sz="2000" dirty="0">
                <a:latin typeface="Courier New"/>
                <a:cs typeface="Courier New"/>
              </a:rPr>
              <a:t>sub1</a:t>
            </a:r>
            <a:r>
              <a:rPr lang="en-US" sz="2000" dirty="0"/>
              <a:t> and </a:t>
            </a:r>
            <a:r>
              <a:rPr lang="en-US" sz="2000" dirty="0">
                <a:latin typeface="Courier New"/>
                <a:cs typeface="Courier New"/>
              </a:rPr>
              <a:t>sub2</a:t>
            </a:r>
            <a:r>
              <a:rPr lang="en-US" sz="2000" dirty="0"/>
              <a:t> each of defines a local variable that use the same name, e.g. </a:t>
            </a:r>
            <a:r>
              <a:rPr lang="en-US" sz="2000" dirty="0">
                <a:latin typeface="Courier New"/>
                <a:cs typeface="Courier New"/>
              </a:rPr>
              <a:t>sum</a:t>
            </a:r>
          </a:p>
          <a:p>
            <a:pPr eaLnBrk="1" hangingPunct="1">
              <a:defRPr/>
            </a:pPr>
            <a:r>
              <a:rPr lang="en-US" sz="2400" dirty="0">
                <a:solidFill>
                  <a:schemeClr val="accent2"/>
                </a:solidFill>
                <a:ea typeface="+mn-ea"/>
              </a:rPr>
              <a:t>in different times:</a:t>
            </a:r>
          </a:p>
          <a:p>
            <a:pPr lvl="1" eaLnBrk="1" hangingPunct="1">
              <a:defRPr/>
            </a:pPr>
            <a:r>
              <a:rPr lang="en-US" sz="2000" dirty="0"/>
              <a:t>For a variable declared in a recursive procedure, in different steps of recursion it refers to different locations.</a:t>
            </a:r>
          </a:p>
          <a:p>
            <a:pPr eaLnBrk="1" hangingPunct="1">
              <a:defRPr/>
            </a:pPr>
            <a:r>
              <a:rPr lang="en-US" sz="2400" dirty="0">
                <a:ea typeface="+mn-ea"/>
              </a:rPr>
              <a:t>Address of a variable is sometimes called </a:t>
            </a:r>
            <a:r>
              <a:rPr lang="en-US" sz="2400" dirty="0">
                <a:solidFill>
                  <a:srgbClr val="0000FF"/>
                </a:solidFill>
                <a:ea typeface="+mn-ea"/>
              </a:rPr>
              <a:t>l-value</a:t>
            </a:r>
            <a:r>
              <a:rPr lang="en-US" sz="2400" dirty="0">
                <a:ea typeface="+mn-ea"/>
              </a:rPr>
              <a:t>, because address is required when a variable appears on the left side of an assignment.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992BA5F-DD60-6841-99E0-AB931505C7F8}" type="slidenum">
              <a:rPr lang="en-US" sz="1400">
                <a:cs typeface="Arial" charset="0"/>
              </a:rPr>
              <a:pPr/>
              <a:t>16</a:t>
            </a:fld>
            <a:endParaRPr lang="en-US" sz="1400">
              <a:cs typeface="Arial" charset="0"/>
            </a:endParaRPr>
          </a:p>
        </p:txBody>
      </p:sp>
      <p:sp>
        <p:nvSpPr>
          <p:cNvPr id="35842" name="Rectangle 2"/>
          <p:cNvSpPr>
            <a:spLocks noGrp="1" noChangeArrowheads="1"/>
          </p:cNvSpPr>
          <p:nvPr>
            <p:ph type="title"/>
          </p:nvPr>
        </p:nvSpPr>
        <p:spPr/>
        <p:txBody>
          <a:bodyPr/>
          <a:lstStyle/>
          <a:p>
            <a:pPr eaLnBrk="1" hangingPunct="1"/>
            <a:r>
              <a:rPr lang="en-US" dirty="0">
                <a:latin typeface="Arial" charset="0"/>
                <a:ea typeface="MS PGothic" charset="0"/>
                <a:cs typeface="Arial" charset="0"/>
              </a:rPr>
              <a:t>Aliases</a:t>
            </a:r>
          </a:p>
        </p:txBody>
      </p:sp>
      <p:sp>
        <p:nvSpPr>
          <p:cNvPr id="18435" name="Rectangle 3"/>
          <p:cNvSpPr>
            <a:spLocks noGrp="1" noChangeArrowheads="1"/>
          </p:cNvSpPr>
          <p:nvPr>
            <p:ph type="body" idx="1"/>
          </p:nvPr>
        </p:nvSpPr>
        <p:spPr/>
        <p:txBody>
          <a:bodyPr/>
          <a:lstStyle/>
          <a:p>
            <a:pPr eaLnBrk="1" hangingPunct="1"/>
            <a:r>
              <a:rPr lang="en-US" sz="2800" dirty="0">
                <a:latin typeface="Arial" charset="0"/>
                <a:ea typeface="MS PGothic" charset="0"/>
                <a:cs typeface="Arial" charset="0"/>
              </a:rPr>
              <a:t>Multiple identifiers reference the same address – more than one variable are used to access the same memory location</a:t>
            </a:r>
          </a:p>
          <a:p>
            <a:pPr eaLnBrk="1" hangingPunct="1"/>
            <a:r>
              <a:rPr lang="en-US" sz="2800" dirty="0">
                <a:latin typeface="Arial" charset="0"/>
                <a:ea typeface="MS PGothic" charset="0"/>
                <a:cs typeface="Arial" charset="0"/>
              </a:rPr>
              <a:t>Such identifier names are called </a:t>
            </a:r>
            <a:r>
              <a:rPr lang="en-US" sz="2800" b="1" dirty="0">
                <a:solidFill>
                  <a:srgbClr val="333399"/>
                </a:solidFill>
                <a:latin typeface="Arial" charset="0"/>
                <a:ea typeface="MS PGothic" charset="0"/>
                <a:cs typeface="Arial" charset="0"/>
              </a:rPr>
              <a:t>aliases</a:t>
            </a:r>
            <a:r>
              <a:rPr lang="en-US" sz="2800" dirty="0">
                <a:latin typeface="Arial" charset="0"/>
                <a:ea typeface="MS PGothic" charset="0"/>
                <a:cs typeface="Arial" charset="0"/>
              </a:rPr>
              <a:t>.</a:t>
            </a:r>
          </a:p>
          <a:p>
            <a:pPr eaLnBrk="1" hangingPunct="1">
              <a:lnSpc>
                <a:spcPct val="90000"/>
              </a:lnSpc>
            </a:pPr>
            <a:r>
              <a:rPr lang="en-US" sz="2800" dirty="0">
                <a:latin typeface="Arial" charset="0"/>
                <a:ea typeface="MS PGothic" charset="0"/>
                <a:cs typeface="Lucida Sans Unicode" charset="0"/>
              </a:rPr>
              <a:t>Aliases are created via pointers, reference variables, C and C++ unions</a:t>
            </a:r>
            <a:endParaRPr lang="en-US" sz="2800" dirty="0">
              <a:solidFill>
                <a:schemeClr val="tx2"/>
              </a:solidFill>
              <a:latin typeface="Arial" charset="0"/>
              <a:ea typeface="MS PGothic" charset="0"/>
              <a:cs typeface="Lucida Sans Unicode" charset="0"/>
            </a:endParaRPr>
          </a:p>
          <a:p>
            <a:pPr eaLnBrk="1" hangingPunct="1">
              <a:lnSpc>
                <a:spcPct val="90000"/>
              </a:lnSpc>
            </a:pPr>
            <a:r>
              <a:rPr lang="en-US" sz="2800" dirty="0">
                <a:latin typeface="Arial" charset="0"/>
                <a:ea typeface="MS PGothic" charset="0"/>
                <a:cs typeface="Lucida Sans Unicode" charset="0"/>
              </a:rPr>
              <a:t>Aliases are harmful to readability (program readers must remember all of them)</a:t>
            </a:r>
            <a:endParaRPr lang="en-US" sz="2400" dirty="0">
              <a:latin typeface="Arial" charset="0"/>
              <a:ea typeface="MS PGothic"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5F3D747-1211-464C-B6B4-B97E98355410}" type="slidenum">
              <a:rPr lang="en-US" sz="1400">
                <a:cs typeface="Arial" charset="0"/>
              </a:rPr>
              <a:pPr/>
              <a:t>17</a:t>
            </a:fld>
            <a:endParaRPr lang="en-US" sz="1400">
              <a:cs typeface="Arial" charset="0"/>
            </a:endParaRPr>
          </a:p>
        </p:txBody>
      </p:sp>
      <p:sp>
        <p:nvSpPr>
          <p:cNvPr id="36866" name="Rectangle 2"/>
          <p:cNvSpPr>
            <a:spLocks noGrp="1" noChangeArrowheads="1"/>
          </p:cNvSpPr>
          <p:nvPr>
            <p:ph type="title"/>
          </p:nvPr>
        </p:nvSpPr>
        <p:spPr/>
        <p:txBody>
          <a:bodyPr/>
          <a:lstStyle/>
          <a:p>
            <a:pPr eaLnBrk="1" hangingPunct="1"/>
            <a:r>
              <a:rPr lang="en-US">
                <a:latin typeface="Arial" charset="0"/>
                <a:ea typeface="MS PGothic" charset="0"/>
                <a:cs typeface="Arial" charset="0"/>
              </a:rPr>
              <a:t>Variable Attributes – Type</a:t>
            </a:r>
          </a:p>
        </p:txBody>
      </p:sp>
      <p:sp>
        <p:nvSpPr>
          <p:cNvPr id="36867" name="Rectangle 3"/>
          <p:cNvSpPr>
            <a:spLocks noGrp="1" noChangeArrowheads="1"/>
          </p:cNvSpPr>
          <p:nvPr>
            <p:ph type="body" idx="1"/>
          </p:nvPr>
        </p:nvSpPr>
        <p:spPr>
          <a:xfrm>
            <a:off x="457200" y="1219200"/>
            <a:ext cx="8534400" cy="4906963"/>
          </a:xfrm>
        </p:spPr>
        <p:txBody>
          <a:bodyPr/>
          <a:lstStyle/>
          <a:p>
            <a:pPr eaLnBrk="1" hangingPunct="1">
              <a:lnSpc>
                <a:spcPct val="90000"/>
              </a:lnSpc>
            </a:pPr>
            <a:r>
              <a:rPr lang="en-US" sz="2800" b="1" dirty="0">
                <a:solidFill>
                  <a:srgbClr val="333399"/>
                </a:solidFill>
                <a:latin typeface="Arial" charset="0"/>
                <a:ea typeface="MS PGothic" charset="0"/>
                <a:cs typeface="Arial" charset="0"/>
              </a:rPr>
              <a:t>Type</a:t>
            </a:r>
            <a:r>
              <a:rPr lang="en-US" sz="2800" dirty="0">
                <a:solidFill>
                  <a:srgbClr val="333399"/>
                </a:solidFill>
                <a:latin typeface="Arial" charset="0"/>
                <a:ea typeface="MS PGothic" charset="0"/>
                <a:cs typeface="Arial" charset="0"/>
              </a:rPr>
              <a:t> </a:t>
            </a:r>
            <a:r>
              <a:rPr lang="en-US" sz="2800" dirty="0">
                <a:latin typeface="Arial" charset="0"/>
                <a:ea typeface="MS PGothic" charset="0"/>
                <a:cs typeface="Arial" charset="0"/>
              </a:rPr>
              <a:t>– determines </a:t>
            </a:r>
          </a:p>
          <a:p>
            <a:pPr lvl="1" eaLnBrk="1" hangingPunct="1">
              <a:lnSpc>
                <a:spcPct val="90000"/>
              </a:lnSpc>
            </a:pPr>
            <a:r>
              <a:rPr lang="en-US" sz="2400" dirty="0">
                <a:latin typeface="Arial" charset="0"/>
                <a:cs typeface="Arial" charset="0"/>
              </a:rPr>
              <a:t>the range of values the variable can take, and</a:t>
            </a:r>
          </a:p>
          <a:p>
            <a:pPr lvl="1" eaLnBrk="1" hangingPunct="1">
              <a:lnSpc>
                <a:spcPct val="90000"/>
              </a:lnSpc>
            </a:pPr>
            <a:r>
              <a:rPr lang="en-US" sz="2400" dirty="0">
                <a:latin typeface="Arial" charset="0"/>
                <a:cs typeface="Arial" charset="0"/>
              </a:rPr>
              <a:t>the set of operators  that are defined for values of this type.</a:t>
            </a:r>
          </a:p>
          <a:p>
            <a:pPr lvl="1" eaLnBrk="1" hangingPunct="1">
              <a:lnSpc>
                <a:spcPct val="90000"/>
              </a:lnSpc>
            </a:pPr>
            <a:r>
              <a:rPr lang="en-US" sz="2400" dirty="0">
                <a:latin typeface="Arial" charset="0"/>
                <a:cs typeface="Arial" charset="0"/>
              </a:rPr>
              <a:t>in the case of floating point, type also determines the precision</a:t>
            </a:r>
          </a:p>
          <a:p>
            <a:pPr eaLnBrk="1" hangingPunct="1">
              <a:lnSpc>
                <a:spcPct val="90000"/>
              </a:lnSpc>
            </a:pPr>
            <a:endParaRPr lang="en-US" sz="2800" dirty="0">
              <a:latin typeface="Arial" charset="0"/>
              <a:ea typeface="MS PGothic" charset="0"/>
              <a:cs typeface="Arial" charset="0"/>
            </a:endParaRPr>
          </a:p>
          <a:p>
            <a:pPr eaLnBrk="1" hangingPunct="1">
              <a:lnSpc>
                <a:spcPct val="90000"/>
              </a:lnSpc>
            </a:pPr>
            <a:r>
              <a:rPr lang="en-US" sz="2800" dirty="0">
                <a:latin typeface="Arial" charset="0"/>
                <a:ea typeface="MS PGothic" charset="0"/>
                <a:cs typeface="Arial" charset="0"/>
              </a:rPr>
              <a:t>For example </a:t>
            </a:r>
            <a:r>
              <a:rPr lang="en-US" sz="2800" dirty="0" err="1">
                <a:latin typeface="Courier New" charset="0"/>
                <a:ea typeface="MS PGothic" charset="0"/>
                <a:cs typeface="Arial" charset="0"/>
              </a:rPr>
              <a:t>int</a:t>
            </a:r>
            <a:r>
              <a:rPr lang="tr-TR" sz="2800" dirty="0">
                <a:latin typeface="Courier New" charset="0"/>
                <a:ea typeface="MS PGothic" charset="0"/>
                <a:cs typeface="Arial" charset="0"/>
              </a:rPr>
              <a:t> </a:t>
            </a:r>
            <a:r>
              <a:rPr lang="en-US" sz="2800" dirty="0">
                <a:latin typeface="Arial" charset="0"/>
                <a:ea typeface="MS PGothic" charset="0"/>
                <a:cs typeface="Arial" charset="0"/>
              </a:rPr>
              <a:t>type in Java specifies a</a:t>
            </a:r>
            <a:r>
              <a:rPr lang="tr-TR" sz="2800" dirty="0">
                <a:latin typeface="Arial" charset="0"/>
                <a:ea typeface="MS PGothic" charset="0"/>
                <a:cs typeface="Arial" charset="0"/>
              </a:rPr>
              <a:t> </a:t>
            </a:r>
            <a:r>
              <a:rPr lang="en-US" sz="2800" dirty="0">
                <a:latin typeface="Arial" charset="0"/>
                <a:ea typeface="MS PGothic" charset="0"/>
                <a:cs typeface="Arial" charset="0"/>
              </a:rPr>
              <a:t>range</a:t>
            </a:r>
            <a:r>
              <a:rPr lang="tr-TR" sz="2800" dirty="0">
                <a:latin typeface="Arial" charset="0"/>
                <a:ea typeface="MS PGothic" charset="0"/>
                <a:cs typeface="Arial" charset="0"/>
              </a:rPr>
              <a:t> </a:t>
            </a:r>
            <a:r>
              <a:rPr lang="en-US" sz="2800" dirty="0">
                <a:latin typeface="Arial" charset="0"/>
                <a:ea typeface="MS PGothic" charset="0"/>
                <a:cs typeface="Arial" charset="0"/>
              </a:rPr>
              <a:t>of </a:t>
            </a:r>
          </a:p>
          <a:p>
            <a:pPr lvl="1" eaLnBrk="1" hangingPunct="1">
              <a:lnSpc>
                <a:spcPct val="90000"/>
              </a:lnSpc>
              <a:buFontTx/>
              <a:buNone/>
            </a:pPr>
            <a:r>
              <a:rPr lang="en-US" dirty="0">
                <a:latin typeface="Arial" charset="0"/>
                <a:cs typeface="Arial" charset="0"/>
              </a:rPr>
              <a:t>-2147483648 to 2147483647</a:t>
            </a:r>
          </a:p>
          <a:p>
            <a:pPr eaLnBrk="1" hangingPunct="1">
              <a:lnSpc>
                <a:spcPct val="90000"/>
              </a:lnSpc>
              <a:buFontTx/>
              <a:buNone/>
            </a:pPr>
            <a:endParaRPr lang="en-US" dirty="0">
              <a:latin typeface="Arial" charset="0"/>
              <a:ea typeface="MS PGothic" charset="0"/>
              <a:cs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96B44D7A-CF58-384E-B92B-A81A765DB488}" type="slidenum">
              <a:rPr lang="en-US" sz="1400">
                <a:cs typeface="Arial" charset="0"/>
              </a:rPr>
              <a:pPr/>
              <a:t>18</a:t>
            </a:fld>
            <a:endParaRPr lang="en-US" sz="1400">
              <a:cs typeface="Arial" charset="0"/>
            </a:endParaRPr>
          </a:p>
        </p:txBody>
      </p:sp>
      <p:sp>
        <p:nvSpPr>
          <p:cNvPr id="37890" name="Rectangle 2"/>
          <p:cNvSpPr>
            <a:spLocks noGrp="1" noChangeArrowheads="1"/>
          </p:cNvSpPr>
          <p:nvPr>
            <p:ph type="title"/>
          </p:nvPr>
        </p:nvSpPr>
        <p:spPr/>
        <p:txBody>
          <a:bodyPr/>
          <a:lstStyle/>
          <a:p>
            <a:pPr eaLnBrk="1" hangingPunct="1"/>
            <a:r>
              <a:rPr lang="en-US">
                <a:latin typeface="Arial" charset="0"/>
                <a:ea typeface="MS PGothic" charset="0"/>
                <a:cs typeface="Arial" charset="0"/>
              </a:rPr>
              <a:t>Variable Attributes – Value</a:t>
            </a:r>
          </a:p>
        </p:txBody>
      </p:sp>
      <p:sp>
        <p:nvSpPr>
          <p:cNvPr id="37891" name="Rectangle 3"/>
          <p:cNvSpPr>
            <a:spLocks noGrp="1" noChangeArrowheads="1"/>
          </p:cNvSpPr>
          <p:nvPr>
            <p:ph type="body" idx="1"/>
          </p:nvPr>
        </p:nvSpPr>
        <p:spPr>
          <a:xfrm>
            <a:off x="457200" y="1219201"/>
            <a:ext cx="8229600" cy="2590800"/>
          </a:xfrm>
        </p:spPr>
        <p:txBody>
          <a:bodyPr/>
          <a:lstStyle/>
          <a:p>
            <a:pPr eaLnBrk="1" hangingPunct="1"/>
            <a:r>
              <a:rPr lang="en-US" dirty="0">
                <a:latin typeface="Arial" charset="0"/>
                <a:ea typeface="MS PGothic" charset="0"/>
                <a:cs typeface="Arial" charset="0"/>
              </a:rPr>
              <a:t>The contents of the location with which the variable is associated</a:t>
            </a:r>
          </a:p>
          <a:p>
            <a:pPr eaLnBrk="1" hangingPunct="1"/>
            <a:r>
              <a:rPr lang="en-US" sz="2800" dirty="0">
                <a:latin typeface="Arial" charset="0"/>
                <a:ea typeface="MS PGothic" charset="0"/>
                <a:cs typeface="Arial" charset="0"/>
              </a:rPr>
              <a:t>e.g. </a:t>
            </a:r>
            <a:r>
              <a:rPr lang="en-US" sz="2800" i="1" dirty="0" err="1">
                <a:latin typeface="Arial" charset="0"/>
                <a:ea typeface="MS PGothic" charset="0"/>
                <a:cs typeface="Arial" charset="0"/>
              </a:rPr>
              <a:t>l_value</a:t>
            </a:r>
            <a:r>
              <a:rPr lang="en-US" sz="2800" i="1" dirty="0">
                <a:latin typeface="Arial" charset="0"/>
                <a:ea typeface="MS PGothic" charset="0"/>
                <a:cs typeface="Arial" charset="0"/>
              </a:rPr>
              <a:t> ← </a:t>
            </a:r>
            <a:r>
              <a:rPr lang="en-US" sz="2800" i="1" dirty="0" err="1">
                <a:latin typeface="Arial" charset="0"/>
                <a:ea typeface="MS PGothic" charset="0"/>
                <a:cs typeface="Arial" charset="0"/>
              </a:rPr>
              <a:t>r_value</a:t>
            </a:r>
            <a:r>
              <a:rPr lang="en-US" sz="2800" dirty="0">
                <a:latin typeface="Arial" charset="0"/>
                <a:ea typeface="MS PGothic" charset="0"/>
                <a:cs typeface="Arial" charset="0"/>
              </a:rPr>
              <a:t> (assignment operation)</a:t>
            </a:r>
            <a:endParaRPr lang="en-US" dirty="0">
              <a:latin typeface="Arial" charset="0"/>
              <a:ea typeface="MS PGothic" charset="0"/>
              <a:cs typeface="Arial" charset="0"/>
            </a:endParaRPr>
          </a:p>
          <a:p>
            <a:pPr lvl="1" eaLnBrk="1" hangingPunct="1"/>
            <a:r>
              <a:rPr lang="en-US" dirty="0">
                <a:latin typeface="Arial" charset="0"/>
                <a:cs typeface="Arial" charset="0"/>
              </a:rPr>
              <a:t>The l-value of a variable is its address </a:t>
            </a:r>
          </a:p>
          <a:p>
            <a:pPr lvl="1" eaLnBrk="1" hangingPunct="1"/>
            <a:r>
              <a:rPr lang="en-US" dirty="0">
                <a:latin typeface="Arial" charset="0"/>
                <a:cs typeface="Arial" charset="0"/>
              </a:rPr>
              <a:t>The </a:t>
            </a:r>
            <a:r>
              <a:rPr lang="en-US" dirty="0" err="1">
                <a:latin typeface="Arial" charset="0"/>
                <a:cs typeface="Arial" charset="0"/>
              </a:rPr>
              <a:t>r-value</a:t>
            </a:r>
            <a:r>
              <a:rPr lang="en-US" dirty="0">
                <a:latin typeface="Arial" charset="0"/>
                <a:cs typeface="Arial" charset="0"/>
              </a:rPr>
              <a:t> of a variable is its value</a:t>
            </a:r>
          </a:p>
        </p:txBody>
      </p:sp>
      <p:sp>
        <p:nvSpPr>
          <p:cNvPr id="2" name="TextBox 1">
            <a:extLst>
              <a:ext uri="{FF2B5EF4-FFF2-40B4-BE49-F238E27FC236}">
                <a16:creationId xmlns:a16="http://schemas.microsoft.com/office/drawing/2014/main" id="{367AC826-FCA2-2042-A550-D2040BE55B4C}"/>
              </a:ext>
            </a:extLst>
          </p:cNvPr>
          <p:cNvSpPr txBox="1"/>
          <p:nvPr/>
        </p:nvSpPr>
        <p:spPr>
          <a:xfrm>
            <a:off x="2057400" y="4953000"/>
            <a:ext cx="729687" cy="369332"/>
          </a:xfrm>
          <a:prstGeom prst="rect">
            <a:avLst/>
          </a:prstGeom>
          <a:noFill/>
        </p:spPr>
        <p:txBody>
          <a:bodyPr wrap="none" rtlCol="0">
            <a:spAutoFit/>
          </a:bodyPr>
          <a:lstStyle/>
          <a:p>
            <a:r>
              <a:rPr lang="tr-TR" dirty="0"/>
              <a:t>X = 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85EB4B12-454D-F74B-83E9-95D8CC6720DF}" type="slidenum">
              <a:rPr lang="en-US" sz="1400">
                <a:cs typeface="Arial" charset="0"/>
              </a:rPr>
              <a:pPr/>
              <a:t>19</a:t>
            </a:fld>
            <a:endParaRPr lang="en-US" sz="1400">
              <a:cs typeface="Arial" charset="0"/>
            </a:endParaRPr>
          </a:p>
        </p:txBody>
      </p:sp>
      <p:sp>
        <p:nvSpPr>
          <p:cNvPr id="38914" name="Rectangle 2"/>
          <p:cNvSpPr>
            <a:spLocks noGrp="1" noChangeArrowheads="1"/>
          </p:cNvSpPr>
          <p:nvPr>
            <p:ph type="title"/>
          </p:nvPr>
        </p:nvSpPr>
        <p:spPr/>
        <p:txBody>
          <a:bodyPr/>
          <a:lstStyle/>
          <a:p>
            <a:pPr eaLnBrk="1" hangingPunct="1"/>
            <a:r>
              <a:rPr lang="en-US" dirty="0">
                <a:latin typeface="Arial" charset="0"/>
                <a:ea typeface="MS PGothic" charset="0"/>
                <a:cs typeface="Arial" charset="0"/>
              </a:rPr>
              <a:t>Abstract memory cell</a:t>
            </a:r>
          </a:p>
        </p:txBody>
      </p:sp>
      <p:sp>
        <p:nvSpPr>
          <p:cNvPr id="38915" name="Rectangle 3"/>
          <p:cNvSpPr>
            <a:spLocks noGrp="1" noChangeArrowheads="1"/>
          </p:cNvSpPr>
          <p:nvPr>
            <p:ph type="body" idx="1"/>
          </p:nvPr>
        </p:nvSpPr>
        <p:spPr>
          <a:xfrm>
            <a:off x="457200" y="1646238"/>
            <a:ext cx="8229600" cy="4906962"/>
          </a:xfrm>
        </p:spPr>
        <p:txBody>
          <a:bodyPr/>
          <a:lstStyle/>
          <a:p>
            <a:pPr eaLnBrk="1" hangingPunct="1"/>
            <a:r>
              <a:rPr lang="en-US" b="1">
                <a:solidFill>
                  <a:srgbClr val="333399"/>
                </a:solidFill>
                <a:latin typeface="Arial" charset="0"/>
                <a:ea typeface="MS PGothic" charset="0"/>
                <a:cs typeface="Arial" charset="0"/>
              </a:rPr>
              <a:t>Abstract memory cell</a:t>
            </a:r>
            <a:r>
              <a:rPr lang="en-US">
                <a:latin typeface="Arial" charset="0"/>
                <a:ea typeface="MS PGothic" charset="0"/>
                <a:cs typeface="Arial" charset="0"/>
              </a:rPr>
              <a:t> – the physical cell or collection of cells associated with a variable</a:t>
            </a:r>
          </a:p>
          <a:p>
            <a:pPr lvl="1" eaLnBrk="1" hangingPunct="1"/>
            <a:r>
              <a:rPr lang="en-US">
                <a:latin typeface="Arial" charset="0"/>
                <a:cs typeface="Arial" charset="0"/>
              </a:rPr>
              <a:t>Physical cells are 8 bits</a:t>
            </a:r>
          </a:p>
          <a:p>
            <a:pPr lvl="1" eaLnBrk="1" hangingPunct="1"/>
            <a:r>
              <a:rPr lang="en-US">
                <a:latin typeface="Arial" charset="0"/>
                <a:cs typeface="Arial" charset="0"/>
              </a:rPr>
              <a:t>This is too small for most program variables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defRPr/>
            </a:pPr>
            <a:r>
              <a:rPr lang="en-US" dirty="0">
                <a:ea typeface="+mj-ea"/>
              </a:rPr>
              <a:t>Today</a:t>
            </a:r>
          </a:p>
        </p:txBody>
      </p:sp>
      <p:sp>
        <p:nvSpPr>
          <p:cNvPr id="4101" name="Rectangle 3"/>
          <p:cNvSpPr>
            <a:spLocks noGrp="1" noChangeArrowheads="1"/>
          </p:cNvSpPr>
          <p:nvPr>
            <p:ph type="body" idx="1"/>
          </p:nvPr>
        </p:nvSpPr>
        <p:spPr/>
        <p:txBody>
          <a:bodyPr/>
          <a:lstStyle/>
          <a:p>
            <a:pPr marL="533400" indent="-533400" eaLnBrk="1" hangingPunct="1">
              <a:lnSpc>
                <a:spcPct val="90000"/>
              </a:lnSpc>
              <a:defRPr/>
            </a:pPr>
            <a:r>
              <a:rPr lang="en-US" sz="2400" dirty="0">
                <a:ea typeface="+mn-ea"/>
              </a:rPr>
              <a:t>Introduction </a:t>
            </a:r>
          </a:p>
          <a:p>
            <a:pPr marL="533400" indent="-533400" eaLnBrk="1" hangingPunct="1">
              <a:lnSpc>
                <a:spcPct val="90000"/>
              </a:lnSpc>
              <a:defRPr/>
            </a:pPr>
            <a:r>
              <a:rPr lang="en-US" sz="2400" dirty="0">
                <a:ea typeface="+mn-ea"/>
              </a:rPr>
              <a:t>Names</a:t>
            </a:r>
          </a:p>
          <a:p>
            <a:pPr marL="533400" indent="-533400" eaLnBrk="1" hangingPunct="1">
              <a:lnSpc>
                <a:spcPct val="90000"/>
              </a:lnSpc>
              <a:defRPr/>
            </a:pPr>
            <a:r>
              <a:rPr lang="en-US" sz="2400" dirty="0">
                <a:ea typeface="+mn-ea"/>
              </a:rPr>
              <a:t>Variables</a:t>
            </a:r>
          </a:p>
          <a:p>
            <a:pPr marL="533400" indent="-533400" eaLnBrk="1" hangingPunct="1">
              <a:lnSpc>
                <a:spcPct val="90000"/>
              </a:lnSpc>
              <a:defRPr/>
            </a:pPr>
            <a:r>
              <a:rPr lang="en-US" sz="2400" dirty="0">
                <a:ea typeface="+mn-ea"/>
              </a:rPr>
              <a:t>The Concept of Binding</a:t>
            </a:r>
          </a:p>
          <a:p>
            <a:pPr marL="533400" indent="-533400" eaLnBrk="1" hangingPunct="1">
              <a:lnSpc>
                <a:spcPct val="90000"/>
              </a:lnSpc>
              <a:defRPr/>
            </a:pPr>
            <a:r>
              <a:rPr lang="en-US" sz="2400" dirty="0">
                <a:ea typeface="+mn-ea"/>
              </a:rPr>
              <a:t>Type Inference</a:t>
            </a:r>
          </a:p>
          <a:p>
            <a:pPr marL="533400" indent="-533400" eaLnBrk="1" hangingPunct="1">
              <a:lnSpc>
                <a:spcPct val="90000"/>
              </a:lnSpc>
              <a:defRPr/>
            </a:pPr>
            <a:r>
              <a:rPr lang="en-US" sz="2400" dirty="0">
                <a:ea typeface="+mn-ea"/>
              </a:rPr>
              <a:t>Scope </a:t>
            </a:r>
          </a:p>
          <a:p>
            <a:pPr marL="533400" indent="-533400" eaLnBrk="1" hangingPunct="1">
              <a:lnSpc>
                <a:spcPct val="90000"/>
              </a:lnSpc>
              <a:defRPr/>
            </a:pPr>
            <a:r>
              <a:rPr lang="en-US" sz="2400" dirty="0">
                <a:ea typeface="+mn-ea"/>
              </a:rPr>
              <a:t>Scope and Lifetime</a:t>
            </a:r>
          </a:p>
          <a:p>
            <a:pPr marL="533400" indent="-533400" eaLnBrk="1" hangingPunct="1">
              <a:lnSpc>
                <a:spcPct val="90000"/>
              </a:lnSpc>
              <a:defRPr/>
            </a:pPr>
            <a:r>
              <a:rPr lang="en-US" sz="2400" dirty="0">
                <a:ea typeface="+mn-ea"/>
              </a:rPr>
              <a:t>Referencing Environments</a:t>
            </a:r>
          </a:p>
          <a:p>
            <a:pPr marL="533400" indent="-533400" eaLnBrk="1" hangingPunct="1">
              <a:lnSpc>
                <a:spcPct val="90000"/>
              </a:lnSpc>
              <a:defRPr/>
            </a:pPr>
            <a:r>
              <a:rPr lang="en-US" sz="2400" dirty="0">
                <a:ea typeface="+mn-ea"/>
              </a:rPr>
              <a:t>Named Constants</a:t>
            </a:r>
          </a:p>
          <a:p>
            <a:pPr marL="533400" indent="-533400" eaLnBrk="1" hangingPunct="1">
              <a:lnSpc>
                <a:spcPct val="90000"/>
              </a:lnSpc>
              <a:defRPr/>
            </a:pPr>
            <a:endParaRPr lang="en-US" sz="2400" dirty="0">
              <a:ea typeface="+mn-ea"/>
            </a:endParaRPr>
          </a:p>
          <a:p>
            <a:pPr marL="533400" indent="-533400" eaLnBrk="1" hangingPunct="1">
              <a:lnSpc>
                <a:spcPct val="90000"/>
              </a:lnSpc>
              <a:defRPr/>
            </a:pPr>
            <a:endParaRPr lang="en-US" sz="2400" dirty="0">
              <a:ea typeface="+mn-ea"/>
            </a:endParaRPr>
          </a:p>
        </p:txBody>
      </p:sp>
      <p:sp>
        <p:nvSpPr>
          <p:cNvPr id="16387" name="Slide Number Placeholder 1"/>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31242C66-AE9A-6E47-B39C-E040BB8021A4}" type="slidenum">
              <a:rPr lang="en-US" sz="1400">
                <a:cs typeface="Arial" charset="0"/>
              </a:rPr>
              <a:pPr/>
              <a:t>2</a:t>
            </a:fld>
            <a:endParaRPr lang="en-US" sz="1400">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C5C2893C-E77E-0C42-A8C5-8403DC107721}" type="slidenum">
              <a:rPr lang="en-US" sz="1400">
                <a:cs typeface="Arial" charset="0"/>
              </a:rPr>
              <a:pPr/>
              <a:t>20</a:t>
            </a:fld>
            <a:endParaRPr lang="en-US" sz="1400">
              <a:cs typeface="Arial" charset="0"/>
            </a:endParaRPr>
          </a:p>
        </p:txBody>
      </p:sp>
      <p:sp>
        <p:nvSpPr>
          <p:cNvPr id="21506" name="Rectangle 2"/>
          <p:cNvSpPr>
            <a:spLocks noGrp="1" noChangeArrowheads="1"/>
          </p:cNvSpPr>
          <p:nvPr>
            <p:ph type="title"/>
          </p:nvPr>
        </p:nvSpPr>
        <p:spPr/>
        <p:txBody>
          <a:bodyPr/>
          <a:lstStyle/>
          <a:p>
            <a:pPr eaLnBrk="1" hangingPunct="1">
              <a:defRPr/>
            </a:pPr>
            <a:r>
              <a:rPr lang="en-US" dirty="0">
                <a:ea typeface="+mj-ea"/>
              </a:rPr>
              <a:t>The concept of Binding</a:t>
            </a:r>
            <a:endParaRPr lang="en-US" sz="3200" dirty="0">
              <a:ea typeface="+mj-ea"/>
            </a:endParaRPr>
          </a:p>
        </p:txBody>
      </p:sp>
      <p:sp>
        <p:nvSpPr>
          <p:cNvPr id="39939" name="Rectangle 3"/>
          <p:cNvSpPr>
            <a:spLocks noGrp="1" noChangeArrowheads="1"/>
          </p:cNvSpPr>
          <p:nvPr>
            <p:ph type="body" idx="1"/>
          </p:nvPr>
        </p:nvSpPr>
        <p:spPr>
          <a:xfrm>
            <a:off x="304800" y="1219200"/>
            <a:ext cx="8610600" cy="4906963"/>
          </a:xfrm>
        </p:spPr>
        <p:txBody>
          <a:bodyPr/>
          <a:lstStyle/>
          <a:p>
            <a:pPr eaLnBrk="1" hangingPunct="1"/>
            <a:r>
              <a:rPr lang="en-US">
                <a:latin typeface="Arial" charset="0"/>
                <a:ea typeface="MS PGothic" charset="0"/>
                <a:cs typeface="Arial" charset="0"/>
              </a:rPr>
              <a:t>A </a:t>
            </a:r>
            <a:r>
              <a:rPr lang="en-US" b="1">
                <a:solidFill>
                  <a:schemeClr val="accent2"/>
                </a:solidFill>
                <a:latin typeface="Arial" charset="0"/>
                <a:ea typeface="MS PGothic" charset="0"/>
                <a:cs typeface="Arial" charset="0"/>
              </a:rPr>
              <a:t>binding</a:t>
            </a:r>
            <a:r>
              <a:rPr lang="en-US">
                <a:solidFill>
                  <a:schemeClr val="accent2"/>
                </a:solidFill>
                <a:latin typeface="Arial" charset="0"/>
                <a:ea typeface="MS PGothic" charset="0"/>
                <a:cs typeface="Arial" charset="0"/>
              </a:rPr>
              <a:t> </a:t>
            </a:r>
            <a:r>
              <a:rPr lang="en-US">
                <a:latin typeface="Arial" charset="0"/>
                <a:ea typeface="MS PGothic" charset="0"/>
                <a:cs typeface="Arial" charset="0"/>
              </a:rPr>
              <a:t>is association between</a:t>
            </a:r>
          </a:p>
          <a:p>
            <a:pPr lvl="1" eaLnBrk="1" hangingPunct="1"/>
            <a:r>
              <a:rPr lang="en-US">
                <a:latin typeface="Arial" charset="0"/>
                <a:cs typeface="Arial" charset="0"/>
              </a:rPr>
              <a:t>entity ↔ attribute (such as between a variable and its type or value), or  </a:t>
            </a:r>
          </a:p>
          <a:p>
            <a:pPr lvl="1" eaLnBrk="1" hangingPunct="1"/>
            <a:r>
              <a:rPr lang="en-US">
                <a:latin typeface="Arial" charset="0"/>
                <a:cs typeface="Arial" charset="0"/>
              </a:rPr>
              <a:t>operation ↔ symbol</a:t>
            </a:r>
          </a:p>
          <a:p>
            <a:pPr eaLnBrk="1" hangingPunct="1"/>
            <a:endParaRPr lang="en-US">
              <a:latin typeface="Arial" charset="0"/>
              <a:ea typeface="MS PGothic" charset="0"/>
              <a:cs typeface="Arial" charset="0"/>
            </a:endParaRPr>
          </a:p>
          <a:p>
            <a:pPr eaLnBrk="1" hangingPunct="1"/>
            <a:r>
              <a:rPr lang="en-US" b="1">
                <a:solidFill>
                  <a:srgbClr val="333399"/>
                </a:solidFill>
                <a:latin typeface="Arial" charset="0"/>
                <a:ea typeface="MS PGothic" charset="0"/>
                <a:cs typeface="Arial" charset="0"/>
              </a:rPr>
              <a:t>Binding time</a:t>
            </a:r>
            <a:r>
              <a:rPr lang="en-US">
                <a:latin typeface="Arial" charset="0"/>
                <a:ea typeface="MS PGothic" charset="0"/>
                <a:cs typeface="Arial" charset="0"/>
              </a:rPr>
              <a:t> is the time at which a binding takes place.</a:t>
            </a:r>
            <a:endParaRPr lang="tr-TR">
              <a:latin typeface="Arial" charset="0"/>
              <a:ea typeface="MS PGothic" charset="0"/>
              <a:cs typeface="Arial" charset="0"/>
            </a:endParaRPr>
          </a:p>
          <a:p>
            <a:pPr lvl="1" eaLnBrk="1" hangingPunct="1"/>
            <a:r>
              <a:rPr lang="en-US">
                <a:latin typeface="Arial" charset="0"/>
                <a:cs typeface="Arial" charset="0"/>
              </a:rPr>
              <a:t>important in the semantics of PL</a:t>
            </a:r>
            <a:r>
              <a:rPr lang="en-US" altLang="ja-JP">
                <a:latin typeface="Arial" charset="0"/>
                <a:cs typeface="Arial" charset="0"/>
              </a:rPr>
              <a:t>s</a:t>
            </a:r>
            <a:endParaRPr lang="en-US">
              <a:latin typeface="Arial" charset="0"/>
              <a:cs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89B722AB-03B9-064F-B350-3DB6329549D3}" type="slidenum">
              <a:rPr lang="en-US" sz="1400">
                <a:cs typeface="Arial" charset="0"/>
              </a:rPr>
              <a:pPr/>
              <a:t>21</a:t>
            </a:fld>
            <a:endParaRPr lang="en-US" sz="1400">
              <a:cs typeface="Arial" charset="0"/>
            </a:endParaRPr>
          </a:p>
        </p:txBody>
      </p:sp>
      <p:sp>
        <p:nvSpPr>
          <p:cNvPr id="22530" name="Rectangle 2"/>
          <p:cNvSpPr>
            <a:spLocks noGrp="1" noChangeArrowheads="1"/>
          </p:cNvSpPr>
          <p:nvPr>
            <p:ph type="title"/>
          </p:nvPr>
        </p:nvSpPr>
        <p:spPr/>
        <p:txBody>
          <a:bodyPr/>
          <a:lstStyle/>
          <a:p>
            <a:pPr eaLnBrk="1" hangingPunct="1">
              <a:defRPr/>
            </a:pPr>
            <a:r>
              <a:rPr lang="en-US" dirty="0">
                <a:ea typeface="+mj-ea"/>
              </a:rPr>
              <a:t>Possible Binding Times</a:t>
            </a:r>
          </a:p>
        </p:txBody>
      </p:sp>
      <p:sp>
        <p:nvSpPr>
          <p:cNvPr id="22531" name="Rectangle 3"/>
          <p:cNvSpPr>
            <a:spLocks noGrp="1" noChangeArrowheads="1"/>
          </p:cNvSpPr>
          <p:nvPr>
            <p:ph type="body" idx="1"/>
          </p:nvPr>
        </p:nvSpPr>
        <p:spPr>
          <a:xfrm>
            <a:off x="457200" y="1219200"/>
            <a:ext cx="8229600" cy="5638800"/>
          </a:xfrm>
        </p:spPr>
        <p:txBody>
          <a:bodyPr/>
          <a:lstStyle/>
          <a:p>
            <a:pPr eaLnBrk="1" hangingPunct="1"/>
            <a:r>
              <a:rPr lang="en-US" sz="2800" b="1">
                <a:solidFill>
                  <a:srgbClr val="000090"/>
                </a:solidFill>
                <a:latin typeface="Arial" charset="0"/>
                <a:ea typeface="MS PGothic" charset="0"/>
                <a:cs typeface="Arial" charset="0"/>
              </a:rPr>
              <a:t>Language design time</a:t>
            </a:r>
            <a:r>
              <a:rPr lang="en-US" sz="2800">
                <a:solidFill>
                  <a:schemeClr val="tx2"/>
                </a:solidFill>
                <a:latin typeface="Arial" charset="0"/>
                <a:ea typeface="MS PGothic" charset="0"/>
                <a:cs typeface="Arial" charset="0"/>
              </a:rPr>
              <a:t> </a:t>
            </a:r>
            <a:r>
              <a:rPr lang="en-US" sz="2800">
                <a:latin typeface="Arial" charset="0"/>
                <a:ea typeface="MS PGothic" charset="0"/>
                <a:cs typeface="Arial" charset="0"/>
              </a:rPr>
              <a:t>– bind operator symbols to operations</a:t>
            </a:r>
          </a:p>
          <a:p>
            <a:pPr lvl="1" eaLnBrk="1" hangingPunct="1"/>
            <a:r>
              <a:rPr lang="en-US" sz="2400">
                <a:latin typeface="Arial" charset="0"/>
                <a:cs typeface="Arial" charset="0"/>
              </a:rPr>
              <a:t>* is bound to the multiplication operation, </a:t>
            </a:r>
          </a:p>
          <a:p>
            <a:pPr lvl="1" eaLnBrk="1" hangingPunct="1"/>
            <a:r>
              <a:rPr lang="en-US" sz="2400">
                <a:latin typeface="Arial" charset="0"/>
                <a:cs typeface="Arial" charset="0"/>
              </a:rPr>
              <a:t>pi=3.14159 in most PL</a:t>
            </a:r>
            <a:r>
              <a:rPr lang="ja-JP" altLang="en-US" sz="2400">
                <a:latin typeface="Arial" charset="0"/>
                <a:cs typeface="Arial" charset="0"/>
              </a:rPr>
              <a:t>’</a:t>
            </a:r>
            <a:r>
              <a:rPr lang="en-US" altLang="ja-JP" sz="2400">
                <a:latin typeface="Arial" charset="0"/>
                <a:cs typeface="Arial" charset="0"/>
              </a:rPr>
              <a:t>s.</a:t>
            </a:r>
            <a:endParaRPr lang="en-US" altLang="ja-JP">
              <a:latin typeface="Arial" charset="0"/>
              <a:cs typeface="Arial" charset="0"/>
            </a:endParaRPr>
          </a:p>
          <a:p>
            <a:pPr eaLnBrk="1" hangingPunct="1"/>
            <a:r>
              <a:rPr lang="en-US" sz="2800" b="1">
                <a:solidFill>
                  <a:srgbClr val="000090"/>
                </a:solidFill>
                <a:latin typeface="Arial" charset="0"/>
                <a:ea typeface="MS PGothic" charset="0"/>
                <a:cs typeface="Arial" charset="0"/>
              </a:rPr>
              <a:t>Language implementation time</a:t>
            </a:r>
          </a:p>
          <a:p>
            <a:pPr lvl="1" eaLnBrk="1" hangingPunct="1"/>
            <a:r>
              <a:rPr lang="en-US" sz="2400">
                <a:latin typeface="Arial" charset="0"/>
                <a:cs typeface="Arial" charset="0"/>
              </a:rPr>
              <a:t>bind floating point type to a representation</a:t>
            </a:r>
          </a:p>
          <a:p>
            <a:pPr lvl="1" eaLnBrk="1" hangingPunct="1"/>
            <a:r>
              <a:rPr lang="en-US" sz="2400">
                <a:latin typeface="Courier New" charset="0"/>
                <a:cs typeface="Courier New" charset="0"/>
              </a:rPr>
              <a:t>int</a:t>
            </a:r>
            <a:r>
              <a:rPr lang="en-US" sz="2400">
                <a:latin typeface="Arial" charset="0"/>
                <a:cs typeface="Arial" charset="0"/>
              </a:rPr>
              <a:t>  in  C  is  bound  to  a  range  of possible values</a:t>
            </a:r>
            <a:endParaRPr lang="en-US">
              <a:latin typeface="Arial" charset="0"/>
              <a:cs typeface="Arial" charset="0"/>
            </a:endParaRPr>
          </a:p>
          <a:p>
            <a:pPr eaLnBrk="1" hangingPunct="1"/>
            <a:r>
              <a:rPr lang="en-US" sz="2800" b="1">
                <a:solidFill>
                  <a:srgbClr val="000090"/>
                </a:solidFill>
                <a:latin typeface="Arial" charset="0"/>
                <a:ea typeface="MS PGothic" charset="0"/>
                <a:cs typeface="Arial" charset="0"/>
              </a:rPr>
              <a:t>Compile time </a:t>
            </a:r>
            <a:r>
              <a:rPr lang="en-US" sz="2800">
                <a:latin typeface="Arial" charset="0"/>
                <a:ea typeface="MS PGothic" charset="0"/>
                <a:cs typeface="Arial" charset="0"/>
              </a:rPr>
              <a:t>-- bind a variable to a type in C or Java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500"/>
                                        <p:tgtEl>
                                          <p:spTgt spid="22531">
                                            <p:txEl>
                                              <p:pRg st="1" end="1"/>
                                            </p:txEl>
                                          </p:spTgt>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2531">
                                            <p:txEl>
                                              <p:pRg st="2" end="2"/>
                                            </p:txEl>
                                          </p:spTgt>
                                        </p:tgtEl>
                                        <p:attrNameLst>
                                          <p:attrName>style.visibility</p:attrName>
                                        </p:attrNameLst>
                                      </p:cBhvr>
                                      <p:to>
                                        <p:strVal val="visible"/>
                                      </p:to>
                                    </p:set>
                                    <p:animEffect transition="in" filter="fade">
                                      <p:cBhvr>
                                        <p:cTn id="16" dur="500"/>
                                        <p:tgtEl>
                                          <p:spTgt spid="2253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531">
                                            <p:txEl>
                                              <p:pRg st="3" end="3"/>
                                            </p:txEl>
                                          </p:spTgt>
                                        </p:tgtEl>
                                        <p:attrNameLst>
                                          <p:attrName>style.visibility</p:attrName>
                                        </p:attrNameLst>
                                      </p:cBhvr>
                                      <p:to>
                                        <p:strVal val="visible"/>
                                      </p:to>
                                    </p:set>
                                    <p:animEffect transition="in" filter="fade">
                                      <p:cBhvr>
                                        <p:cTn id="21" dur="500"/>
                                        <p:tgtEl>
                                          <p:spTgt spid="22531">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531">
                                            <p:txEl>
                                              <p:pRg st="4" end="4"/>
                                            </p:txEl>
                                          </p:spTgt>
                                        </p:tgtEl>
                                        <p:attrNameLst>
                                          <p:attrName>style.visibility</p:attrName>
                                        </p:attrNameLst>
                                      </p:cBhvr>
                                      <p:to>
                                        <p:strVal val="visible"/>
                                      </p:to>
                                    </p:set>
                                    <p:animEffect transition="in" filter="fade">
                                      <p:cBhvr>
                                        <p:cTn id="26" dur="500"/>
                                        <p:tgtEl>
                                          <p:spTgt spid="22531">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531">
                                            <p:txEl>
                                              <p:pRg st="5" end="5"/>
                                            </p:txEl>
                                          </p:spTgt>
                                        </p:tgtEl>
                                        <p:attrNameLst>
                                          <p:attrName>style.visibility</p:attrName>
                                        </p:attrNameLst>
                                      </p:cBhvr>
                                      <p:to>
                                        <p:strVal val="visible"/>
                                      </p:to>
                                    </p:set>
                                    <p:animEffect transition="in" filter="fade">
                                      <p:cBhvr>
                                        <p:cTn id="29" dur="500"/>
                                        <p:tgtEl>
                                          <p:spTgt spid="2253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2531">
                                            <p:txEl>
                                              <p:pRg st="6" end="6"/>
                                            </p:txEl>
                                          </p:spTgt>
                                        </p:tgtEl>
                                        <p:attrNameLst>
                                          <p:attrName>style.visibility</p:attrName>
                                        </p:attrNameLst>
                                      </p:cBhvr>
                                      <p:to>
                                        <p:strVal val="visible"/>
                                      </p:to>
                                    </p:set>
                                    <p:animEffect transition="in" filter="fade">
                                      <p:cBhvr>
                                        <p:cTn id="34" dur="500"/>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3A5B712-5EF7-1248-ADF9-53ACA91BCA0E}" type="slidenum">
              <a:rPr lang="en-US" sz="1400">
                <a:cs typeface="Arial" charset="0"/>
              </a:rPr>
              <a:pPr/>
              <a:t>22</a:t>
            </a:fld>
            <a:endParaRPr lang="en-US" sz="1400">
              <a:cs typeface="Arial" charset="0"/>
            </a:endParaRPr>
          </a:p>
        </p:txBody>
      </p:sp>
      <p:sp>
        <p:nvSpPr>
          <p:cNvPr id="23554" name="Rectangle 2"/>
          <p:cNvSpPr>
            <a:spLocks noGrp="1" noChangeArrowheads="1"/>
          </p:cNvSpPr>
          <p:nvPr>
            <p:ph type="title"/>
          </p:nvPr>
        </p:nvSpPr>
        <p:spPr/>
        <p:txBody>
          <a:bodyPr/>
          <a:lstStyle/>
          <a:p>
            <a:pPr eaLnBrk="1" hangingPunct="1">
              <a:defRPr/>
            </a:pPr>
            <a:r>
              <a:rPr lang="en-US" dirty="0">
                <a:ea typeface="+mj-ea"/>
              </a:rPr>
              <a:t>Possible Binding Times (continued)</a:t>
            </a:r>
          </a:p>
        </p:txBody>
      </p:sp>
      <p:sp>
        <p:nvSpPr>
          <p:cNvPr id="23555" name="Rectangle 3"/>
          <p:cNvSpPr>
            <a:spLocks noGrp="1" noChangeArrowheads="1"/>
          </p:cNvSpPr>
          <p:nvPr>
            <p:ph type="body" idx="1"/>
          </p:nvPr>
        </p:nvSpPr>
        <p:spPr/>
        <p:txBody>
          <a:bodyPr/>
          <a:lstStyle/>
          <a:p>
            <a:pPr eaLnBrk="1" hangingPunct="1"/>
            <a:r>
              <a:rPr lang="en-US" sz="2800" b="1">
                <a:solidFill>
                  <a:schemeClr val="accent2"/>
                </a:solidFill>
                <a:latin typeface="Arial" charset="0"/>
                <a:ea typeface="MS PGothic" charset="0"/>
                <a:cs typeface="Arial" charset="0"/>
              </a:rPr>
              <a:t>Link time</a:t>
            </a:r>
          </a:p>
          <a:p>
            <a:pPr lvl="1" eaLnBrk="1" hangingPunct="1"/>
            <a:r>
              <a:rPr lang="en-US" sz="2400">
                <a:latin typeface="Arial" charset="0"/>
                <a:cs typeface="Arial" charset="0"/>
              </a:rPr>
              <a:t>A call to the library subprogram is bound to the subprogram code.</a:t>
            </a:r>
          </a:p>
          <a:p>
            <a:pPr eaLnBrk="1" hangingPunct="1"/>
            <a:r>
              <a:rPr lang="en-US" sz="2800" b="1">
                <a:solidFill>
                  <a:schemeClr val="accent2"/>
                </a:solidFill>
                <a:latin typeface="Arial" charset="0"/>
                <a:ea typeface="MS PGothic" charset="0"/>
                <a:cs typeface="Arial" charset="0"/>
              </a:rPr>
              <a:t>Load time</a:t>
            </a:r>
          </a:p>
          <a:p>
            <a:pPr lvl="1" eaLnBrk="1" hangingPunct="1"/>
            <a:r>
              <a:rPr lang="en-US" sz="2400">
                <a:latin typeface="Arial" charset="0"/>
                <a:cs typeface="Arial" charset="0"/>
              </a:rPr>
              <a:t>A variable is bound to a specific memory location.</a:t>
            </a:r>
          </a:p>
          <a:p>
            <a:pPr lvl="1" eaLnBrk="1" hangingPunct="1"/>
            <a:r>
              <a:rPr lang="en-US" sz="2400">
                <a:latin typeface="Arial" charset="0"/>
                <a:cs typeface="Arial" charset="0"/>
              </a:rPr>
              <a:t>e.g. bind a C or C++</a:t>
            </a:r>
            <a:r>
              <a:rPr lang="en-US" sz="2400">
                <a:latin typeface="Lucida Sans Unicode" charset="0"/>
                <a:cs typeface="Lucida Sans Unicode" charset="0"/>
              </a:rPr>
              <a:t> </a:t>
            </a:r>
            <a:r>
              <a:rPr lang="en-US" sz="2400">
                <a:latin typeface="Courier New" charset="0"/>
                <a:cs typeface="Lucida Sans Unicode" charset="0"/>
              </a:rPr>
              <a:t>static</a:t>
            </a:r>
            <a:r>
              <a:rPr lang="en-US" sz="2400">
                <a:latin typeface="Lucida Sans Unicode" charset="0"/>
                <a:cs typeface="Lucida Sans Unicode" charset="0"/>
              </a:rPr>
              <a:t> </a:t>
            </a:r>
            <a:r>
              <a:rPr lang="en-US" sz="2400">
                <a:latin typeface="Arial" charset="0"/>
                <a:cs typeface="Arial" charset="0"/>
              </a:rPr>
              <a:t>variable to a memory cell</a:t>
            </a:r>
          </a:p>
          <a:p>
            <a:pPr eaLnBrk="1" hangingPunct="1"/>
            <a:r>
              <a:rPr lang="en-US" sz="2800" b="1">
                <a:solidFill>
                  <a:schemeClr val="accent2"/>
                </a:solidFill>
                <a:latin typeface="Arial" charset="0"/>
                <a:ea typeface="MS PGothic" charset="0"/>
                <a:cs typeface="Arial" charset="0"/>
              </a:rPr>
              <a:t>Runtime</a:t>
            </a:r>
          </a:p>
          <a:p>
            <a:pPr lvl="1" eaLnBrk="1" hangingPunct="1"/>
            <a:r>
              <a:rPr lang="en-US" sz="2400">
                <a:latin typeface="Arial" charset="0"/>
                <a:cs typeface="Arial" charset="0"/>
              </a:rPr>
              <a:t>A variable is bound to a value through an assignment statement.</a:t>
            </a:r>
          </a:p>
          <a:p>
            <a:pPr lvl="1" eaLnBrk="1" hangingPunct="1"/>
            <a:r>
              <a:rPr lang="en-US" sz="2400">
                <a:latin typeface="Arial" charset="0"/>
                <a:cs typeface="Arial" charset="0"/>
              </a:rPr>
              <a:t>A local variable of a Pascal procedure is bound to a memory location.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fade">
                                      <p:cBhvr>
                                        <p:cTn id="12" dur="500"/>
                                        <p:tgtEl>
                                          <p:spTgt spid="23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fade">
                                      <p:cBhvr>
                                        <p:cTn id="17" dur="500"/>
                                        <p:tgtEl>
                                          <p:spTgt spid="23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fade">
                                      <p:cBhvr>
                                        <p:cTn id="22" dur="500"/>
                                        <p:tgtEl>
                                          <p:spTgt spid="23555">
                                            <p:txEl>
                                              <p:pRg st="3" end="3"/>
                                            </p:txEl>
                                          </p:spTgt>
                                        </p:tgtEl>
                                      </p:cBhvr>
                                    </p:animEffect>
                                  </p:childTnLst>
                                </p:cTn>
                              </p:par>
                            </p:childTnLst>
                          </p:cTn>
                        </p:par>
                        <p:par>
                          <p:cTn id="23" fill="hold" nodeType="afterGroup">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3555">
                                            <p:txEl>
                                              <p:pRg st="4" end="4"/>
                                            </p:txEl>
                                          </p:spTgt>
                                        </p:tgtEl>
                                        <p:attrNameLst>
                                          <p:attrName>style.visibility</p:attrName>
                                        </p:attrNameLst>
                                      </p:cBhvr>
                                      <p:to>
                                        <p:strVal val="visible"/>
                                      </p:to>
                                    </p:set>
                                    <p:animEffect transition="in" filter="fade">
                                      <p:cBhvr>
                                        <p:cTn id="26" dur="500"/>
                                        <p:tgtEl>
                                          <p:spTgt spid="23555">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555">
                                            <p:txEl>
                                              <p:pRg st="5" end="5"/>
                                            </p:txEl>
                                          </p:spTgt>
                                        </p:tgtEl>
                                        <p:attrNameLst>
                                          <p:attrName>style.visibility</p:attrName>
                                        </p:attrNameLst>
                                      </p:cBhvr>
                                      <p:to>
                                        <p:strVal val="visible"/>
                                      </p:to>
                                    </p:set>
                                    <p:animEffect transition="in" filter="fade">
                                      <p:cBhvr>
                                        <p:cTn id="31" dur="500"/>
                                        <p:tgtEl>
                                          <p:spTgt spid="23555">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3555">
                                            <p:txEl>
                                              <p:pRg st="6" end="6"/>
                                            </p:txEl>
                                          </p:spTgt>
                                        </p:tgtEl>
                                        <p:attrNameLst>
                                          <p:attrName>style.visibility</p:attrName>
                                        </p:attrNameLst>
                                      </p:cBhvr>
                                      <p:to>
                                        <p:strVal val="visible"/>
                                      </p:to>
                                    </p:set>
                                    <p:animEffect transition="in" filter="fade">
                                      <p:cBhvr>
                                        <p:cTn id="36" dur="500"/>
                                        <p:tgtEl>
                                          <p:spTgt spid="23555">
                                            <p:txEl>
                                              <p:pRg st="6" end="6"/>
                                            </p:txEl>
                                          </p:spTgt>
                                        </p:tgtEl>
                                      </p:cBhvr>
                                    </p:animEffect>
                                  </p:childTnLst>
                                </p:cTn>
                              </p:par>
                            </p:childTnLst>
                          </p:cTn>
                        </p:par>
                        <p:par>
                          <p:cTn id="37" fill="hold" nodeType="afterGroup">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23555">
                                            <p:txEl>
                                              <p:pRg st="7" end="7"/>
                                            </p:txEl>
                                          </p:spTgt>
                                        </p:tgtEl>
                                        <p:attrNameLst>
                                          <p:attrName>style.visibility</p:attrName>
                                        </p:attrNameLst>
                                      </p:cBhvr>
                                      <p:to>
                                        <p:strVal val="visible"/>
                                      </p:to>
                                    </p:set>
                                    <p:animEffect transition="in" filter="fade">
                                      <p:cBhvr>
                                        <p:cTn id="40" dur="500"/>
                                        <p:tgtEl>
                                          <p:spTgt spid="23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F5B2328A-BD9B-5249-BB33-662DE63F2594}" type="slidenum">
              <a:rPr lang="en-US" sz="1400">
                <a:cs typeface="Arial" charset="0"/>
              </a:rPr>
              <a:pPr/>
              <a:t>23</a:t>
            </a:fld>
            <a:endParaRPr lang="en-US" sz="1400">
              <a:cs typeface="Arial" charset="0"/>
            </a:endParaRPr>
          </a:p>
        </p:txBody>
      </p:sp>
      <p:sp>
        <p:nvSpPr>
          <p:cNvPr id="24578" name="Rectangle 2"/>
          <p:cNvSpPr>
            <a:spLocks noGrp="1" noChangeArrowheads="1"/>
          </p:cNvSpPr>
          <p:nvPr>
            <p:ph type="title"/>
          </p:nvPr>
        </p:nvSpPr>
        <p:spPr/>
        <p:txBody>
          <a:bodyPr/>
          <a:lstStyle/>
          <a:p>
            <a:pPr eaLnBrk="1" hangingPunct="1">
              <a:defRPr/>
            </a:pPr>
            <a:r>
              <a:rPr lang="en-US">
                <a:ea typeface="+mj-ea"/>
              </a:rPr>
              <a:t>Binding Times</a:t>
            </a:r>
          </a:p>
        </p:txBody>
      </p:sp>
      <p:sp>
        <p:nvSpPr>
          <p:cNvPr id="24579" name="Rectangle 3"/>
          <p:cNvSpPr>
            <a:spLocks noGrp="1" noChangeArrowheads="1"/>
          </p:cNvSpPr>
          <p:nvPr>
            <p:ph type="body" idx="1"/>
          </p:nvPr>
        </p:nvSpPr>
        <p:spPr/>
        <p:txBody>
          <a:bodyPr/>
          <a:lstStyle/>
          <a:p>
            <a:pPr eaLnBrk="1" hangingPunct="1">
              <a:lnSpc>
                <a:spcPct val="80000"/>
              </a:lnSpc>
              <a:defRPr/>
            </a:pPr>
            <a:r>
              <a:rPr lang="en-US" sz="2800" b="1" dirty="0">
                <a:ea typeface="+mn-ea"/>
              </a:rPr>
              <a:t>Example:</a:t>
            </a:r>
            <a:endParaRPr lang="en-US" sz="2800" b="1" dirty="0">
              <a:latin typeface="Courier New"/>
              <a:ea typeface="+mn-ea"/>
              <a:cs typeface="Courier New"/>
            </a:endParaRPr>
          </a:p>
          <a:p>
            <a:pPr lvl="1" eaLnBrk="1" hangingPunct="1">
              <a:lnSpc>
                <a:spcPct val="80000"/>
              </a:lnSpc>
              <a:defRPr/>
            </a:pPr>
            <a:r>
              <a:rPr lang="en-US" dirty="0">
                <a:latin typeface="Courier New"/>
                <a:cs typeface="Courier New"/>
              </a:rPr>
              <a:t>count = count + 5</a:t>
            </a:r>
          </a:p>
          <a:p>
            <a:pPr lvl="1" eaLnBrk="1" hangingPunct="1">
              <a:lnSpc>
                <a:spcPct val="80000"/>
              </a:lnSpc>
              <a:defRPr/>
            </a:pPr>
            <a:endParaRPr lang="en-US" sz="2400" dirty="0">
              <a:latin typeface="Courier New"/>
              <a:cs typeface="Courier New"/>
            </a:endParaRPr>
          </a:p>
          <a:p>
            <a:pPr eaLnBrk="1" hangingPunct="1">
              <a:lnSpc>
                <a:spcPct val="80000"/>
              </a:lnSpc>
              <a:defRPr/>
            </a:pPr>
            <a:r>
              <a:rPr lang="en-US" sz="2800" dirty="0">
                <a:solidFill>
                  <a:srgbClr val="0000FF"/>
                </a:solidFill>
                <a:ea typeface="+mn-ea"/>
              </a:rPr>
              <a:t>The type of </a:t>
            </a:r>
            <a:r>
              <a:rPr lang="en-US" sz="2800" dirty="0">
                <a:solidFill>
                  <a:srgbClr val="0000FF"/>
                </a:solidFill>
                <a:latin typeface="Courier New"/>
                <a:ea typeface="+mn-ea"/>
                <a:cs typeface="Courier New"/>
              </a:rPr>
              <a:t>count</a:t>
            </a:r>
            <a:r>
              <a:rPr lang="en-US" sz="2800" dirty="0">
                <a:ea typeface="+mn-ea"/>
              </a:rPr>
              <a:t> is bound at compile time</a:t>
            </a:r>
          </a:p>
          <a:p>
            <a:pPr eaLnBrk="1" hangingPunct="1">
              <a:lnSpc>
                <a:spcPct val="80000"/>
              </a:lnSpc>
              <a:defRPr/>
            </a:pPr>
            <a:r>
              <a:rPr lang="en-US" sz="2800" dirty="0">
                <a:solidFill>
                  <a:srgbClr val="0000FF"/>
                </a:solidFill>
                <a:ea typeface="+mn-ea"/>
              </a:rPr>
              <a:t>The set of possible values of </a:t>
            </a:r>
            <a:r>
              <a:rPr lang="en-US" sz="2800" dirty="0">
                <a:solidFill>
                  <a:srgbClr val="0000FF"/>
                </a:solidFill>
                <a:latin typeface="Courier New"/>
                <a:ea typeface="+mn-ea"/>
                <a:cs typeface="Courier New"/>
              </a:rPr>
              <a:t>count</a:t>
            </a:r>
            <a:r>
              <a:rPr lang="en-US" sz="2800" dirty="0">
                <a:ea typeface="+mn-ea"/>
              </a:rPr>
              <a:t> is bound at  compiler design time</a:t>
            </a:r>
          </a:p>
          <a:p>
            <a:pPr eaLnBrk="1" hangingPunct="1">
              <a:lnSpc>
                <a:spcPct val="80000"/>
              </a:lnSpc>
              <a:defRPr/>
            </a:pPr>
            <a:r>
              <a:rPr lang="en-US" sz="2800" dirty="0">
                <a:solidFill>
                  <a:srgbClr val="0000FF"/>
                </a:solidFill>
                <a:ea typeface="+mn-ea"/>
              </a:rPr>
              <a:t>The meaning of the operator symbol </a:t>
            </a:r>
            <a:r>
              <a:rPr lang="en-US" sz="2800" dirty="0">
                <a:solidFill>
                  <a:srgbClr val="0000FF"/>
                </a:solidFill>
                <a:latin typeface="Courier New"/>
                <a:ea typeface="+mn-ea"/>
                <a:cs typeface="Courier New"/>
              </a:rPr>
              <a:t>+</a:t>
            </a:r>
            <a:r>
              <a:rPr lang="en-US" sz="2800" dirty="0">
                <a:ea typeface="+mn-ea"/>
              </a:rPr>
              <a:t> is bound at compile time, when the types of its operands have been determined</a:t>
            </a:r>
          </a:p>
          <a:p>
            <a:pPr eaLnBrk="1" hangingPunct="1">
              <a:lnSpc>
                <a:spcPct val="80000"/>
              </a:lnSpc>
              <a:defRPr/>
            </a:pPr>
            <a:r>
              <a:rPr lang="en-US" sz="2800" dirty="0">
                <a:solidFill>
                  <a:srgbClr val="0000FF"/>
                </a:solidFill>
                <a:ea typeface="+mn-ea"/>
              </a:rPr>
              <a:t>The internal representation of the literal </a:t>
            </a:r>
            <a:r>
              <a:rPr lang="en-US" sz="2800" dirty="0">
                <a:solidFill>
                  <a:srgbClr val="0000FF"/>
                </a:solidFill>
                <a:latin typeface="Courier New"/>
                <a:ea typeface="+mn-ea"/>
                <a:cs typeface="Courier New"/>
              </a:rPr>
              <a:t>5</a:t>
            </a:r>
            <a:r>
              <a:rPr lang="en-US" sz="2800" dirty="0">
                <a:ea typeface="+mn-ea"/>
              </a:rPr>
              <a:t> is bound at compiler design time</a:t>
            </a:r>
          </a:p>
          <a:p>
            <a:pPr eaLnBrk="1" hangingPunct="1">
              <a:lnSpc>
                <a:spcPct val="80000"/>
              </a:lnSpc>
              <a:defRPr/>
            </a:pPr>
            <a:r>
              <a:rPr lang="en-US" sz="2800" dirty="0">
                <a:solidFill>
                  <a:srgbClr val="0000FF"/>
                </a:solidFill>
                <a:ea typeface="+mn-ea"/>
              </a:rPr>
              <a:t>The value of </a:t>
            </a:r>
            <a:r>
              <a:rPr lang="en-US" sz="2800" dirty="0">
                <a:solidFill>
                  <a:srgbClr val="0000FF"/>
                </a:solidFill>
                <a:latin typeface="Courier New"/>
                <a:ea typeface="+mn-ea"/>
                <a:cs typeface="Courier New"/>
              </a:rPr>
              <a:t>count</a:t>
            </a:r>
            <a:r>
              <a:rPr lang="en-US" sz="2800" dirty="0">
                <a:ea typeface="+mn-ea"/>
              </a:rPr>
              <a:t> is bound at execution times  with this statement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853FB6B4-C469-DD4E-8934-FAD461CE2FEF}" type="slidenum">
              <a:rPr lang="en-US" sz="1400">
                <a:cs typeface="Arial" charset="0"/>
              </a:rPr>
              <a:pPr/>
              <a:t>24</a:t>
            </a:fld>
            <a:endParaRPr lang="en-US" sz="1400">
              <a:cs typeface="Arial" charset="0"/>
            </a:endParaRPr>
          </a:p>
        </p:txBody>
      </p:sp>
      <p:sp>
        <p:nvSpPr>
          <p:cNvPr id="25602" name="Rectangle 2"/>
          <p:cNvSpPr>
            <a:spLocks noGrp="1" noChangeArrowheads="1"/>
          </p:cNvSpPr>
          <p:nvPr>
            <p:ph type="title"/>
          </p:nvPr>
        </p:nvSpPr>
        <p:spPr/>
        <p:txBody>
          <a:bodyPr/>
          <a:lstStyle/>
          <a:p>
            <a:pPr eaLnBrk="1" hangingPunct="1">
              <a:defRPr/>
            </a:pPr>
            <a:r>
              <a:rPr lang="en-US" dirty="0">
                <a:ea typeface="+mj-ea"/>
              </a:rPr>
              <a:t>Static and Dynamic Binding</a:t>
            </a:r>
          </a:p>
        </p:txBody>
      </p:sp>
      <p:sp>
        <p:nvSpPr>
          <p:cNvPr id="25603" name="Rectangle 3"/>
          <p:cNvSpPr>
            <a:spLocks noGrp="1" noChangeArrowheads="1"/>
          </p:cNvSpPr>
          <p:nvPr>
            <p:ph type="body" idx="1"/>
          </p:nvPr>
        </p:nvSpPr>
        <p:spPr/>
        <p:txBody>
          <a:bodyPr/>
          <a:lstStyle/>
          <a:p>
            <a:pPr eaLnBrk="1" hangingPunct="1">
              <a:defRPr/>
            </a:pPr>
            <a:r>
              <a:rPr lang="en-US" sz="2800" dirty="0">
                <a:ea typeface="+mn-ea"/>
              </a:rPr>
              <a:t>A binding is </a:t>
            </a:r>
            <a:r>
              <a:rPr lang="en-US" sz="2800" b="1" dirty="0">
                <a:solidFill>
                  <a:srgbClr val="3366FF"/>
                </a:solidFill>
                <a:ea typeface="+mn-ea"/>
              </a:rPr>
              <a:t>static</a:t>
            </a:r>
            <a:r>
              <a:rPr lang="en-US" sz="2800" dirty="0">
                <a:solidFill>
                  <a:srgbClr val="3366FF"/>
                </a:solidFill>
                <a:ea typeface="+mn-ea"/>
              </a:rPr>
              <a:t> </a:t>
            </a:r>
            <a:r>
              <a:rPr lang="en-US" sz="2800" dirty="0">
                <a:ea typeface="+mn-ea"/>
              </a:rPr>
              <a:t>if it first occurs before run time and remains unchanged throughout program execution.</a:t>
            </a:r>
          </a:p>
          <a:p>
            <a:pPr eaLnBrk="1" hangingPunct="1">
              <a:defRPr/>
            </a:pPr>
            <a:r>
              <a:rPr lang="en-US" sz="2800" dirty="0">
                <a:ea typeface="+mn-ea"/>
              </a:rPr>
              <a:t>A binding is </a:t>
            </a:r>
            <a:r>
              <a:rPr lang="en-US" sz="2800" b="1" dirty="0">
                <a:solidFill>
                  <a:srgbClr val="3366FF"/>
                </a:solidFill>
                <a:ea typeface="+mn-ea"/>
              </a:rPr>
              <a:t>dynamic</a:t>
            </a:r>
            <a:r>
              <a:rPr lang="en-US" sz="2800" dirty="0">
                <a:solidFill>
                  <a:srgbClr val="3366FF"/>
                </a:solidFill>
                <a:ea typeface="+mn-ea"/>
              </a:rPr>
              <a:t> </a:t>
            </a:r>
            <a:r>
              <a:rPr lang="en-US" sz="2800" dirty="0">
                <a:ea typeface="+mn-ea"/>
              </a:rPr>
              <a:t>if it first occurs during execution or can change during execution of the program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61B961D-4C05-B348-8C83-61085F689D64}" type="slidenum">
              <a:rPr lang="en-US" sz="1400">
                <a:cs typeface="Arial" charset="0"/>
              </a:rPr>
              <a:pPr/>
              <a:t>25</a:t>
            </a:fld>
            <a:endParaRPr lang="en-US" sz="1400">
              <a:cs typeface="Arial" charset="0"/>
            </a:endParaRPr>
          </a:p>
        </p:txBody>
      </p:sp>
      <p:sp>
        <p:nvSpPr>
          <p:cNvPr id="26626" name="Rectangle 2"/>
          <p:cNvSpPr>
            <a:spLocks noGrp="1" noChangeArrowheads="1"/>
          </p:cNvSpPr>
          <p:nvPr>
            <p:ph type="title"/>
          </p:nvPr>
        </p:nvSpPr>
        <p:spPr/>
        <p:txBody>
          <a:bodyPr/>
          <a:lstStyle/>
          <a:p>
            <a:pPr eaLnBrk="1" hangingPunct="1">
              <a:defRPr/>
            </a:pPr>
            <a:r>
              <a:rPr lang="en-US" dirty="0">
                <a:ea typeface="+mj-ea"/>
              </a:rPr>
              <a:t>Type Bindings </a:t>
            </a:r>
          </a:p>
        </p:txBody>
      </p:sp>
      <p:sp>
        <p:nvSpPr>
          <p:cNvPr id="26627" name="Rectangle 3"/>
          <p:cNvSpPr>
            <a:spLocks noGrp="1" noChangeArrowheads="1"/>
          </p:cNvSpPr>
          <p:nvPr>
            <p:ph type="body" idx="1"/>
          </p:nvPr>
        </p:nvSpPr>
        <p:spPr/>
        <p:txBody>
          <a:bodyPr/>
          <a:lstStyle/>
          <a:p>
            <a:pPr eaLnBrk="1" hangingPunct="1">
              <a:defRPr/>
            </a:pPr>
            <a:r>
              <a:rPr lang="en-US" dirty="0">
                <a:ea typeface="+mn-ea"/>
              </a:rPr>
              <a:t>Before a variable can be referenced in a program, it must be bound to a data type.</a:t>
            </a:r>
          </a:p>
          <a:p>
            <a:pPr eaLnBrk="1" hangingPunct="1">
              <a:defRPr/>
            </a:pPr>
            <a:endParaRPr lang="en-US" dirty="0">
              <a:ea typeface="+mn-ea"/>
            </a:endParaRPr>
          </a:p>
          <a:p>
            <a:pPr eaLnBrk="1" hangingPunct="1">
              <a:defRPr/>
            </a:pPr>
            <a:r>
              <a:rPr lang="en-US" dirty="0">
                <a:ea typeface="+mn-ea"/>
              </a:rPr>
              <a:t>Two important aspects</a:t>
            </a:r>
          </a:p>
          <a:p>
            <a:pPr lvl="1" eaLnBrk="1" hangingPunct="1">
              <a:defRPr/>
            </a:pPr>
            <a:r>
              <a:rPr lang="en-US" dirty="0"/>
              <a:t>How is a type specified?</a:t>
            </a:r>
          </a:p>
          <a:p>
            <a:pPr lvl="1" eaLnBrk="1" hangingPunct="1">
              <a:defRPr/>
            </a:pPr>
            <a:r>
              <a:rPr lang="en-US" dirty="0"/>
              <a:t>When does the binding takes place?</a:t>
            </a:r>
          </a:p>
          <a:p>
            <a:pPr lvl="1" eaLnBrk="1" hangingPunct="1">
              <a:defRPr/>
            </a:pPr>
            <a:endParaRPr lang="en-US" dirty="0"/>
          </a:p>
          <a:p>
            <a:pPr eaLnBrk="1" hangingPunct="1">
              <a:defRPr/>
            </a:pPr>
            <a:r>
              <a:rPr lang="en-US" dirty="0">
                <a:ea typeface="+mn-ea"/>
              </a:rPr>
              <a:t>If static, the type may be specified by either an explicit or an implicit declaration</a:t>
            </a:r>
          </a:p>
          <a:p>
            <a:pPr marL="457200" lvl="1" indent="0" eaLnBrk="1" hangingPunct="1">
              <a:buFontTx/>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Effect transition="in" filter="fade">
                                      <p:cBhvr>
                                        <p:cTn id="7" dur="500"/>
                                        <p:tgtEl>
                                          <p:spTgt spid="26627">
                                            <p:txEl>
                                              <p:pRg st="2" end="2"/>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animEffect transition="in" filter="fade">
                                      <p:cBhvr>
                                        <p:cTn id="11" dur="500"/>
                                        <p:tgtEl>
                                          <p:spTgt spid="26627">
                                            <p:txEl>
                                              <p:pRg st="3" end="3"/>
                                            </p:txEl>
                                          </p:spTgt>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animEffect transition="in" filter="fade">
                                      <p:cBhvr>
                                        <p:cTn id="15" dur="500"/>
                                        <p:tgtEl>
                                          <p:spTgt spid="26627">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627">
                                            <p:txEl>
                                              <p:pRg st="6" end="6"/>
                                            </p:txEl>
                                          </p:spTgt>
                                        </p:tgtEl>
                                        <p:attrNameLst>
                                          <p:attrName>style.visibility</p:attrName>
                                        </p:attrNameLst>
                                      </p:cBhvr>
                                      <p:to>
                                        <p:strVal val="visible"/>
                                      </p:to>
                                    </p:set>
                                    <p:animEffect transition="in" filter="fade">
                                      <p:cBhvr>
                                        <p:cTn id="20"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8DB24947-71D9-0743-AFE0-E602036431E7}" type="slidenum">
              <a:rPr lang="en-US" sz="1400">
                <a:cs typeface="Arial" charset="0"/>
              </a:rPr>
              <a:pPr/>
              <a:t>26</a:t>
            </a:fld>
            <a:endParaRPr lang="en-US" sz="1400">
              <a:cs typeface="Arial" charset="0"/>
            </a:endParaRPr>
          </a:p>
        </p:txBody>
      </p:sp>
      <p:sp>
        <p:nvSpPr>
          <p:cNvPr id="46082" name="Rectangle 2"/>
          <p:cNvSpPr>
            <a:spLocks noGrp="1" noChangeArrowheads="1"/>
          </p:cNvSpPr>
          <p:nvPr>
            <p:ph type="title"/>
          </p:nvPr>
        </p:nvSpPr>
        <p:spPr>
          <a:xfrm>
            <a:off x="457200" y="533400"/>
            <a:ext cx="8229600" cy="868363"/>
          </a:xfrm>
        </p:spPr>
        <p:txBody>
          <a:bodyPr/>
          <a:lstStyle/>
          <a:p>
            <a:pPr eaLnBrk="1" hangingPunct="1"/>
            <a:r>
              <a:rPr lang="en-US">
                <a:solidFill>
                  <a:srgbClr val="800000"/>
                </a:solidFill>
                <a:latin typeface="Arial" charset="0"/>
                <a:ea typeface="MS PGothic" charset="0"/>
                <a:cs typeface="Arial" charset="0"/>
              </a:rPr>
              <a:t>Static Type Binding – Explicit/Implicit Declarations</a:t>
            </a:r>
            <a:br>
              <a:rPr lang="en-US">
                <a:latin typeface="Arial" charset="0"/>
                <a:ea typeface="MS PGothic" charset="0"/>
                <a:cs typeface="Arial" charset="0"/>
              </a:rPr>
            </a:br>
            <a:endParaRPr lang="en-US">
              <a:latin typeface="Arial" charset="0"/>
              <a:ea typeface="MS PGothic" charset="0"/>
              <a:cs typeface="Arial" charset="0"/>
            </a:endParaRPr>
          </a:p>
        </p:txBody>
      </p:sp>
      <p:sp>
        <p:nvSpPr>
          <p:cNvPr id="27651" name="Rectangle 3"/>
          <p:cNvSpPr>
            <a:spLocks noGrp="1" noChangeArrowheads="1"/>
          </p:cNvSpPr>
          <p:nvPr>
            <p:ph type="body" idx="1"/>
          </p:nvPr>
        </p:nvSpPr>
        <p:spPr>
          <a:xfrm>
            <a:off x="457200" y="1219200"/>
            <a:ext cx="8458200" cy="4906963"/>
          </a:xfrm>
        </p:spPr>
        <p:txBody>
          <a:bodyPr/>
          <a:lstStyle/>
          <a:p>
            <a:pPr eaLnBrk="1" hangingPunct="1">
              <a:lnSpc>
                <a:spcPct val="80000"/>
              </a:lnSpc>
              <a:buFontTx/>
              <a:buNone/>
              <a:defRPr/>
            </a:pPr>
            <a:endParaRPr lang="en-US" sz="2800" b="1" dirty="0">
              <a:solidFill>
                <a:srgbClr val="000090"/>
              </a:solidFill>
              <a:ea typeface="+mn-ea"/>
            </a:endParaRPr>
          </a:p>
          <a:p>
            <a:pPr eaLnBrk="1" hangingPunct="1">
              <a:lnSpc>
                <a:spcPct val="80000"/>
              </a:lnSpc>
              <a:defRPr/>
            </a:pPr>
            <a:r>
              <a:rPr lang="en-US" sz="2800" dirty="0">
                <a:solidFill>
                  <a:srgbClr val="0000FF"/>
                </a:solidFill>
                <a:ea typeface="+mn-ea"/>
              </a:rPr>
              <a:t>explicit declaration</a:t>
            </a:r>
            <a:r>
              <a:rPr lang="en-US" sz="2800" dirty="0">
                <a:ea typeface="+mn-ea"/>
              </a:rPr>
              <a:t> (by statement)</a:t>
            </a:r>
          </a:p>
          <a:p>
            <a:pPr lvl="1" eaLnBrk="1" hangingPunct="1">
              <a:lnSpc>
                <a:spcPct val="80000"/>
              </a:lnSpc>
              <a:defRPr/>
            </a:pPr>
            <a:r>
              <a:rPr lang="en-US" sz="2400" dirty="0"/>
              <a:t>A statement in a program that lists variable names and  specifies that they are a particular type</a:t>
            </a:r>
          </a:p>
          <a:p>
            <a:pPr eaLnBrk="1" hangingPunct="1">
              <a:lnSpc>
                <a:spcPct val="80000"/>
              </a:lnSpc>
              <a:defRPr/>
            </a:pPr>
            <a:endParaRPr lang="en-US" sz="2800" dirty="0">
              <a:ea typeface="+mn-ea"/>
            </a:endParaRPr>
          </a:p>
          <a:p>
            <a:pPr eaLnBrk="1" hangingPunct="1">
              <a:lnSpc>
                <a:spcPct val="80000"/>
              </a:lnSpc>
              <a:defRPr/>
            </a:pPr>
            <a:r>
              <a:rPr lang="en-US" sz="2800" dirty="0">
                <a:solidFill>
                  <a:srgbClr val="0000FF"/>
                </a:solidFill>
                <a:ea typeface="+mn-ea"/>
              </a:rPr>
              <a:t>implicit declaration</a:t>
            </a:r>
            <a:r>
              <a:rPr lang="en-US" sz="2800" dirty="0">
                <a:ea typeface="+mn-ea"/>
              </a:rPr>
              <a:t> (by first appearance)</a:t>
            </a:r>
          </a:p>
          <a:p>
            <a:pPr lvl="1" eaLnBrk="1" hangingPunct="1">
              <a:lnSpc>
                <a:spcPct val="80000"/>
              </a:lnSpc>
              <a:defRPr/>
            </a:pPr>
            <a:r>
              <a:rPr lang="en-US" sz="2400" dirty="0"/>
              <a:t>Means of associating variables with types through default conventions, rather than declaration  statements. First appearance of a variable name in a program constitutes its implicit declaration</a:t>
            </a:r>
          </a:p>
          <a:p>
            <a:pPr eaLnBrk="1" hangingPunct="1">
              <a:lnSpc>
                <a:spcPct val="80000"/>
              </a:lnSpc>
              <a:defRPr/>
            </a:pPr>
            <a:endParaRPr lang="en-US" sz="2800" dirty="0">
              <a:solidFill>
                <a:srgbClr val="0000FF"/>
              </a:solidFill>
              <a:ea typeface="+mn-ea"/>
            </a:endParaRPr>
          </a:p>
          <a:p>
            <a:pPr eaLnBrk="1" hangingPunct="1">
              <a:lnSpc>
                <a:spcPct val="80000"/>
              </a:lnSpc>
              <a:defRPr/>
            </a:pPr>
            <a:r>
              <a:rPr lang="en-US" sz="2800" dirty="0">
                <a:solidFill>
                  <a:srgbClr val="0000FF"/>
                </a:solidFill>
                <a:ea typeface="+mn-ea"/>
              </a:rPr>
              <a:t>Both creates static binding to types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AE9E51E1-0D92-2441-BD2C-E6FFE11E3E2C}" type="slidenum">
              <a:rPr lang="en-US" sz="1400">
                <a:cs typeface="Arial" charset="0"/>
              </a:rPr>
              <a:pPr/>
              <a:t>27</a:t>
            </a:fld>
            <a:endParaRPr lang="en-US" sz="1400">
              <a:cs typeface="Arial" charset="0"/>
            </a:endParaRPr>
          </a:p>
        </p:txBody>
      </p:sp>
      <p:sp>
        <p:nvSpPr>
          <p:cNvPr id="28674" name="Rectangle 2"/>
          <p:cNvSpPr>
            <a:spLocks noGrp="1" noChangeArrowheads="1"/>
          </p:cNvSpPr>
          <p:nvPr>
            <p:ph type="title"/>
          </p:nvPr>
        </p:nvSpPr>
        <p:spPr/>
        <p:txBody>
          <a:bodyPr/>
          <a:lstStyle/>
          <a:p>
            <a:pPr eaLnBrk="1" hangingPunct="1">
              <a:defRPr/>
            </a:pPr>
            <a:r>
              <a:rPr lang="en-US" dirty="0">
                <a:ea typeface="+mj-ea"/>
              </a:rPr>
              <a:t>Static Type Binding</a:t>
            </a:r>
          </a:p>
        </p:txBody>
      </p:sp>
      <p:sp>
        <p:nvSpPr>
          <p:cNvPr id="28675" name="Rectangle 3"/>
          <p:cNvSpPr>
            <a:spLocks noGrp="1" noChangeArrowheads="1"/>
          </p:cNvSpPr>
          <p:nvPr>
            <p:ph type="body" idx="1"/>
          </p:nvPr>
        </p:nvSpPr>
        <p:spPr>
          <a:xfrm>
            <a:off x="152400" y="1219200"/>
            <a:ext cx="8763000" cy="4906963"/>
          </a:xfrm>
        </p:spPr>
        <p:txBody>
          <a:bodyPr/>
          <a:lstStyle/>
          <a:p>
            <a:pPr eaLnBrk="1" hangingPunct="1">
              <a:lnSpc>
                <a:spcPct val="80000"/>
              </a:lnSpc>
              <a:defRPr/>
            </a:pPr>
            <a:r>
              <a:rPr lang="en-US" sz="2800" dirty="0">
                <a:ea typeface="+mn-ea"/>
              </a:rPr>
              <a:t>Most current PLs require explicit declarations of all variables </a:t>
            </a:r>
          </a:p>
          <a:p>
            <a:pPr lvl="1" eaLnBrk="1" hangingPunct="1">
              <a:lnSpc>
                <a:spcPct val="80000"/>
              </a:lnSpc>
              <a:defRPr/>
            </a:pPr>
            <a:r>
              <a:rPr lang="en-US" sz="2400" dirty="0"/>
              <a:t>Exceptions: Perl, </a:t>
            </a:r>
            <a:r>
              <a:rPr lang="en-US" sz="2400" dirty="0" err="1"/>
              <a:t>Javascript</a:t>
            </a:r>
            <a:r>
              <a:rPr lang="en-US" sz="2400" dirty="0"/>
              <a:t>, ML</a:t>
            </a:r>
          </a:p>
          <a:p>
            <a:pPr lvl="1" eaLnBrk="1" hangingPunct="1">
              <a:lnSpc>
                <a:spcPct val="80000"/>
              </a:lnSpc>
              <a:defRPr/>
            </a:pPr>
            <a:endParaRPr lang="en-US" sz="1200" dirty="0"/>
          </a:p>
          <a:p>
            <a:pPr eaLnBrk="1" hangingPunct="1">
              <a:lnSpc>
                <a:spcPct val="80000"/>
              </a:lnSpc>
              <a:defRPr/>
            </a:pPr>
            <a:r>
              <a:rPr lang="en-US" sz="2800" dirty="0">
                <a:ea typeface="+mn-ea"/>
              </a:rPr>
              <a:t>Early languages (Fortran, BASIC) have implicit declarations</a:t>
            </a:r>
          </a:p>
          <a:p>
            <a:pPr lvl="1" eaLnBrk="1" hangingPunct="1">
              <a:lnSpc>
                <a:spcPct val="80000"/>
              </a:lnSpc>
              <a:defRPr/>
            </a:pPr>
            <a:r>
              <a:rPr lang="en-US" sz="2400" dirty="0"/>
              <a:t>e.g. In Fortran, if not explicitly declared, an identifier  starting with </a:t>
            </a:r>
            <a:r>
              <a:rPr lang="en-US" sz="2400" dirty="0">
                <a:latin typeface="Courier New"/>
                <a:cs typeface="Courier New"/>
              </a:rPr>
              <a:t>I</a:t>
            </a:r>
            <a:r>
              <a:rPr lang="en-US" sz="2400" dirty="0"/>
              <a:t>,</a:t>
            </a:r>
            <a:r>
              <a:rPr lang="en-US" sz="2400" dirty="0">
                <a:latin typeface="Courier New"/>
                <a:cs typeface="Courier New"/>
              </a:rPr>
              <a:t>J</a:t>
            </a:r>
            <a:r>
              <a:rPr lang="en-US" sz="2400" dirty="0"/>
              <a:t>,</a:t>
            </a:r>
            <a:r>
              <a:rPr lang="en-US" sz="2400" dirty="0">
                <a:latin typeface="Courier New"/>
                <a:cs typeface="Courier New"/>
              </a:rPr>
              <a:t>K</a:t>
            </a:r>
            <a:r>
              <a:rPr lang="en-US" sz="2400" dirty="0"/>
              <a:t>,</a:t>
            </a:r>
            <a:r>
              <a:rPr lang="en-US" sz="2400" dirty="0">
                <a:latin typeface="Courier New"/>
                <a:cs typeface="Courier New"/>
              </a:rPr>
              <a:t>L</a:t>
            </a:r>
            <a:r>
              <a:rPr lang="en-US" sz="2400" dirty="0"/>
              <a:t>,</a:t>
            </a:r>
            <a:r>
              <a:rPr lang="en-US" sz="2400" dirty="0">
                <a:latin typeface="Courier New"/>
                <a:cs typeface="Courier New"/>
              </a:rPr>
              <a:t>M</a:t>
            </a:r>
            <a:r>
              <a:rPr lang="en-US" sz="2400" dirty="0"/>
              <a:t>,</a:t>
            </a:r>
            <a:r>
              <a:rPr lang="en-US" sz="2400" dirty="0">
                <a:latin typeface="Courier New"/>
                <a:cs typeface="Courier New"/>
              </a:rPr>
              <a:t>N</a:t>
            </a:r>
            <a:r>
              <a:rPr lang="en-US" sz="2400" dirty="0"/>
              <a:t> are implicitly declared to integer, otherwise to real type</a:t>
            </a:r>
          </a:p>
          <a:p>
            <a:pPr lvl="1" eaLnBrk="1" hangingPunct="1">
              <a:lnSpc>
                <a:spcPct val="80000"/>
              </a:lnSpc>
              <a:defRPr/>
            </a:pPr>
            <a:endParaRPr lang="en-US" sz="1200" dirty="0"/>
          </a:p>
          <a:p>
            <a:pPr eaLnBrk="1" hangingPunct="1">
              <a:lnSpc>
                <a:spcPct val="80000"/>
              </a:lnSpc>
              <a:defRPr/>
            </a:pPr>
            <a:r>
              <a:rPr lang="en-US" sz="2800" dirty="0">
                <a:ea typeface="+mn-ea"/>
              </a:rPr>
              <a:t>Implicit declarations are not good for reliability and </a:t>
            </a:r>
            <a:r>
              <a:rPr lang="en-US" sz="2800" dirty="0" err="1">
                <a:ea typeface="+mn-ea"/>
              </a:rPr>
              <a:t>writability</a:t>
            </a:r>
            <a:r>
              <a:rPr lang="en-US" sz="2800" dirty="0">
                <a:ea typeface="+mn-ea"/>
              </a:rPr>
              <a:t> because misspelled identifier names cannot be detected by the compiler</a:t>
            </a:r>
          </a:p>
          <a:p>
            <a:pPr lvl="1" eaLnBrk="1" hangingPunct="1">
              <a:lnSpc>
                <a:spcPct val="80000"/>
              </a:lnSpc>
              <a:defRPr/>
            </a:pPr>
            <a:r>
              <a:rPr lang="en-US" sz="2400" dirty="0"/>
              <a:t>e.g.  In Fortran variables that are accidentally left  undeclared are given default types, and leads to errors that are difficult to diagnose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80AB5F9-8D94-8D4F-95AB-E8E73B45BAB0}" type="slidenum">
              <a:rPr lang="en-US" sz="1400">
                <a:cs typeface="Arial" charset="0"/>
              </a:rPr>
              <a:pPr/>
              <a:t>28</a:t>
            </a:fld>
            <a:endParaRPr lang="en-US" sz="1400">
              <a:cs typeface="Arial" charset="0"/>
            </a:endParaRPr>
          </a:p>
        </p:txBody>
      </p:sp>
      <p:sp>
        <p:nvSpPr>
          <p:cNvPr id="29698" name="Rectangle 2"/>
          <p:cNvSpPr>
            <a:spLocks noGrp="1" noChangeArrowheads="1"/>
          </p:cNvSpPr>
          <p:nvPr>
            <p:ph type="title"/>
          </p:nvPr>
        </p:nvSpPr>
        <p:spPr/>
        <p:txBody>
          <a:bodyPr/>
          <a:lstStyle/>
          <a:p>
            <a:pPr eaLnBrk="1" hangingPunct="1">
              <a:defRPr/>
            </a:pPr>
            <a:r>
              <a:rPr lang="en-US">
                <a:ea typeface="+mj-ea"/>
              </a:rPr>
              <a:t>Static Type Binding</a:t>
            </a:r>
          </a:p>
        </p:txBody>
      </p:sp>
      <p:sp>
        <p:nvSpPr>
          <p:cNvPr id="29699" name="Rectangle 3"/>
          <p:cNvSpPr>
            <a:spLocks noGrp="1" noChangeArrowheads="1"/>
          </p:cNvSpPr>
          <p:nvPr>
            <p:ph type="body" idx="1"/>
          </p:nvPr>
        </p:nvSpPr>
        <p:spPr/>
        <p:txBody>
          <a:bodyPr/>
          <a:lstStyle/>
          <a:p>
            <a:pPr eaLnBrk="1" hangingPunct="1">
              <a:defRPr/>
            </a:pPr>
            <a:r>
              <a:rPr lang="en-US" sz="2800" dirty="0">
                <a:ea typeface="+mn-ea"/>
              </a:rPr>
              <a:t>Some problems of implicit declarations can be avoided by requiring names for specific types to begin with a particular special characters</a:t>
            </a:r>
          </a:p>
          <a:p>
            <a:pPr eaLnBrk="1" hangingPunct="1">
              <a:defRPr/>
            </a:pPr>
            <a:endParaRPr lang="en-US" sz="2800" dirty="0">
              <a:ea typeface="+mn-ea"/>
            </a:endParaRPr>
          </a:p>
          <a:p>
            <a:pPr eaLnBrk="1" hangingPunct="1">
              <a:defRPr/>
            </a:pPr>
            <a:r>
              <a:rPr lang="en-US" sz="2800" dirty="0">
                <a:solidFill>
                  <a:srgbClr val="0000FF"/>
                </a:solidFill>
                <a:ea typeface="+mn-ea"/>
              </a:rPr>
              <a:t>Example: In Perl</a:t>
            </a:r>
          </a:p>
          <a:p>
            <a:pPr lvl="1" eaLnBrk="1" hangingPunct="1">
              <a:defRPr/>
            </a:pPr>
            <a:r>
              <a:rPr lang="en-US" dirty="0">
                <a:latin typeface="Courier New"/>
                <a:cs typeface="Courier New"/>
              </a:rPr>
              <a:t>$apple </a:t>
            </a:r>
            <a:r>
              <a:rPr lang="en-US" dirty="0"/>
              <a:t>: scalar</a:t>
            </a:r>
          </a:p>
          <a:p>
            <a:pPr lvl="1" eaLnBrk="1" hangingPunct="1">
              <a:defRPr/>
            </a:pPr>
            <a:r>
              <a:rPr lang="en-US" dirty="0">
                <a:latin typeface="Courier New"/>
                <a:cs typeface="Courier New"/>
              </a:rPr>
              <a:t>@apple </a:t>
            </a:r>
            <a:r>
              <a:rPr lang="en-US" dirty="0"/>
              <a:t>: array</a:t>
            </a:r>
          </a:p>
          <a:p>
            <a:pPr lvl="1" eaLnBrk="1" hangingPunct="1">
              <a:defRPr/>
            </a:pPr>
            <a:r>
              <a:rPr lang="en-US" dirty="0">
                <a:latin typeface="Courier New"/>
                <a:cs typeface="Courier New"/>
              </a:rPr>
              <a:t>%apple </a:t>
            </a:r>
            <a:r>
              <a:rPr lang="en-US" dirty="0"/>
              <a:t>: hash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60BD8A8-06CE-234A-8203-14F5F62D5FC6}" type="slidenum">
              <a:rPr lang="en-US" sz="1400">
                <a:cs typeface="Arial" charset="0"/>
              </a:rPr>
              <a:pPr/>
              <a:t>29</a:t>
            </a:fld>
            <a:endParaRPr lang="en-US" sz="1400">
              <a:cs typeface="Arial" charset="0"/>
            </a:endParaRPr>
          </a:p>
        </p:txBody>
      </p:sp>
      <p:sp>
        <p:nvSpPr>
          <p:cNvPr id="30722" name="Rectangle 2"/>
          <p:cNvSpPr>
            <a:spLocks noGrp="1" noChangeArrowheads="1"/>
          </p:cNvSpPr>
          <p:nvPr>
            <p:ph type="title"/>
          </p:nvPr>
        </p:nvSpPr>
        <p:spPr/>
        <p:txBody>
          <a:bodyPr/>
          <a:lstStyle/>
          <a:p>
            <a:pPr eaLnBrk="1" hangingPunct="1">
              <a:defRPr/>
            </a:pPr>
            <a:r>
              <a:rPr lang="en-US" dirty="0">
                <a:ea typeface="+mj-ea"/>
              </a:rPr>
              <a:t>Dynamic Type Binding</a:t>
            </a:r>
          </a:p>
        </p:txBody>
      </p:sp>
      <p:sp>
        <p:nvSpPr>
          <p:cNvPr id="30723" name="Rectangle 3"/>
          <p:cNvSpPr>
            <a:spLocks noGrp="1" noChangeArrowheads="1"/>
          </p:cNvSpPr>
          <p:nvPr>
            <p:ph type="body" idx="1"/>
          </p:nvPr>
        </p:nvSpPr>
        <p:spPr>
          <a:xfrm>
            <a:off x="457200" y="1219200"/>
            <a:ext cx="8686800" cy="4906963"/>
          </a:xfrm>
        </p:spPr>
        <p:txBody>
          <a:bodyPr/>
          <a:lstStyle/>
          <a:p>
            <a:pPr eaLnBrk="1" hangingPunct="1">
              <a:lnSpc>
                <a:spcPct val="80000"/>
              </a:lnSpc>
              <a:defRPr/>
            </a:pPr>
            <a:r>
              <a:rPr lang="en-US" sz="2800" dirty="0">
                <a:ea typeface="+mn-ea"/>
              </a:rPr>
              <a:t>Type of a variable is not specified by a declaration statement, nor it can be determined by the spelling  of its name (JavaScript, Python, Ruby, PHP, and C# (limited))</a:t>
            </a:r>
          </a:p>
          <a:p>
            <a:pPr eaLnBrk="1" hangingPunct="1">
              <a:lnSpc>
                <a:spcPct val="80000"/>
              </a:lnSpc>
              <a:defRPr/>
            </a:pPr>
            <a:endParaRPr lang="en-US" sz="600" dirty="0">
              <a:ea typeface="+mn-ea"/>
            </a:endParaRPr>
          </a:p>
          <a:p>
            <a:pPr eaLnBrk="1" hangingPunct="1">
              <a:lnSpc>
                <a:spcPct val="80000"/>
              </a:lnSpc>
              <a:defRPr/>
            </a:pPr>
            <a:r>
              <a:rPr lang="en-US" sz="2800" dirty="0">
                <a:ea typeface="+mn-ea"/>
              </a:rPr>
              <a:t>Type is bound when it is assigned a value by an assignment statement.</a:t>
            </a:r>
          </a:p>
          <a:p>
            <a:pPr eaLnBrk="1" hangingPunct="1">
              <a:lnSpc>
                <a:spcPct val="80000"/>
              </a:lnSpc>
              <a:defRPr/>
            </a:pPr>
            <a:endParaRPr lang="en-US" sz="600" dirty="0">
              <a:ea typeface="+mn-ea"/>
            </a:endParaRPr>
          </a:p>
          <a:p>
            <a:pPr eaLnBrk="1" hangingPunct="1">
              <a:lnSpc>
                <a:spcPct val="80000"/>
              </a:lnSpc>
              <a:defRPr/>
            </a:pPr>
            <a:r>
              <a:rPr lang="en-US" sz="2800" dirty="0">
                <a:solidFill>
                  <a:srgbClr val="0000FF"/>
                </a:solidFill>
                <a:ea typeface="+mn-ea"/>
              </a:rPr>
              <a:t>Advantage:</a:t>
            </a:r>
            <a:r>
              <a:rPr lang="en-US" sz="2800" dirty="0">
                <a:ea typeface="+mn-ea"/>
              </a:rPr>
              <a:t> Allows programming flexibility.    example languages: </a:t>
            </a:r>
            <a:r>
              <a:rPr lang="en-US" sz="2800" dirty="0" err="1">
                <a:ea typeface="+mn-ea"/>
              </a:rPr>
              <a:t>Javascript</a:t>
            </a:r>
            <a:r>
              <a:rPr lang="en-US" sz="2800" dirty="0">
                <a:ea typeface="+mn-ea"/>
              </a:rPr>
              <a:t> and PHP</a:t>
            </a:r>
          </a:p>
          <a:p>
            <a:pPr eaLnBrk="1" hangingPunct="1">
              <a:lnSpc>
                <a:spcPct val="80000"/>
              </a:lnSpc>
              <a:defRPr/>
            </a:pPr>
            <a:r>
              <a:rPr lang="en-US" sz="2800" dirty="0">
                <a:ea typeface="+mn-ea"/>
              </a:rPr>
              <a:t>e.g.  In JavaScript</a:t>
            </a:r>
          </a:p>
          <a:p>
            <a:pPr lvl="1" eaLnBrk="1" hangingPunct="1">
              <a:lnSpc>
                <a:spcPct val="80000"/>
              </a:lnSpc>
              <a:defRPr/>
            </a:pPr>
            <a:r>
              <a:rPr lang="en-US" sz="2400" dirty="0">
                <a:latin typeface="Courier New"/>
                <a:cs typeface="Courier New"/>
              </a:rPr>
              <a:t>list = [10.2 5.1 0.0]</a:t>
            </a:r>
          </a:p>
          <a:p>
            <a:pPr lvl="2" eaLnBrk="1" hangingPunct="1">
              <a:lnSpc>
                <a:spcPct val="80000"/>
              </a:lnSpc>
              <a:defRPr/>
            </a:pPr>
            <a:r>
              <a:rPr lang="en-US" sz="2000" dirty="0">
                <a:latin typeface="Courier New"/>
                <a:cs typeface="Courier New"/>
              </a:rPr>
              <a:t>list</a:t>
            </a:r>
            <a:r>
              <a:rPr lang="en-US" sz="2000" dirty="0"/>
              <a:t> is a single dimensioned array of length 3.</a:t>
            </a:r>
          </a:p>
          <a:p>
            <a:pPr lvl="1" eaLnBrk="1" hangingPunct="1">
              <a:lnSpc>
                <a:spcPct val="80000"/>
              </a:lnSpc>
              <a:defRPr/>
            </a:pPr>
            <a:r>
              <a:rPr lang="en-US" sz="2400" dirty="0">
                <a:latin typeface="Courier New"/>
                <a:cs typeface="Courier New"/>
              </a:rPr>
              <a:t>list = 73</a:t>
            </a:r>
          </a:p>
          <a:p>
            <a:pPr lvl="2" eaLnBrk="1" hangingPunct="1">
              <a:lnSpc>
                <a:spcPct val="80000"/>
              </a:lnSpc>
              <a:defRPr/>
            </a:pPr>
            <a:r>
              <a:rPr lang="en-US" sz="2000" dirty="0">
                <a:latin typeface="Courier New"/>
                <a:cs typeface="Courier New"/>
              </a:rPr>
              <a:t>list</a:t>
            </a:r>
            <a:r>
              <a:rPr lang="en-US" sz="2000" dirty="0"/>
              <a:t> is a simple integer.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76690BD-2331-FA49-AB75-85E0AEEE352C}" type="slidenum">
              <a:rPr lang="en-US" sz="1400">
                <a:cs typeface="Arial" charset="0"/>
              </a:rPr>
              <a:pPr/>
              <a:t>3</a:t>
            </a:fld>
            <a:endParaRPr lang="en-US" sz="1400">
              <a:cs typeface="Arial" charset="0"/>
            </a:endParaRPr>
          </a:p>
        </p:txBody>
      </p:sp>
      <p:sp>
        <p:nvSpPr>
          <p:cNvPr id="3074" name="Rectangle 2"/>
          <p:cNvSpPr>
            <a:spLocks noGrp="1" noChangeArrowheads="1"/>
          </p:cNvSpPr>
          <p:nvPr>
            <p:ph type="title"/>
          </p:nvPr>
        </p:nvSpPr>
        <p:spPr/>
        <p:txBody>
          <a:bodyPr/>
          <a:lstStyle/>
          <a:p>
            <a:pPr eaLnBrk="1" hangingPunct="1">
              <a:defRPr/>
            </a:pPr>
            <a:r>
              <a:rPr lang="en-US" dirty="0">
                <a:ea typeface="+mj-ea"/>
              </a:rPr>
              <a:t>Introduction</a:t>
            </a:r>
          </a:p>
        </p:txBody>
      </p:sp>
      <p:sp>
        <p:nvSpPr>
          <p:cNvPr id="18435" name="Rectangle 3"/>
          <p:cNvSpPr>
            <a:spLocks noGrp="1" noChangeArrowheads="1"/>
          </p:cNvSpPr>
          <p:nvPr>
            <p:ph type="body" idx="1"/>
          </p:nvPr>
        </p:nvSpPr>
        <p:spPr/>
        <p:txBody>
          <a:bodyPr/>
          <a:lstStyle/>
          <a:p>
            <a:pPr eaLnBrk="1" hangingPunct="1"/>
            <a:r>
              <a:rPr lang="en-US" sz="2800" dirty="0">
                <a:latin typeface="Arial" charset="0"/>
                <a:ea typeface="MS PGothic" charset="0"/>
                <a:cs typeface="Arial" charset="0"/>
              </a:rPr>
              <a:t>Imperative programming languages are abstractions of the underlying von Neumann computer architecture.</a:t>
            </a:r>
          </a:p>
          <a:p>
            <a:pPr eaLnBrk="1" hangingPunct="1"/>
            <a:r>
              <a:rPr lang="en-US" sz="2800" dirty="0">
                <a:latin typeface="Arial" charset="0"/>
                <a:ea typeface="MS PGothic" charset="0"/>
                <a:cs typeface="Arial" charset="0"/>
              </a:rPr>
              <a:t>Architecture’s two main components are: </a:t>
            </a:r>
          </a:p>
          <a:p>
            <a:pPr lvl="1" eaLnBrk="1" hangingPunct="1"/>
            <a:r>
              <a:rPr lang="en-US" sz="2400" b="1" dirty="0">
                <a:solidFill>
                  <a:schemeClr val="accent2"/>
                </a:solidFill>
                <a:latin typeface="Arial" charset="0"/>
                <a:cs typeface="Arial" charset="0"/>
              </a:rPr>
              <a:t>Memory</a:t>
            </a:r>
            <a:r>
              <a:rPr lang="en-US" sz="2400" dirty="0">
                <a:latin typeface="Arial" charset="0"/>
                <a:cs typeface="Arial" charset="0"/>
              </a:rPr>
              <a:t> – stores both instructions and data</a:t>
            </a:r>
          </a:p>
          <a:p>
            <a:pPr lvl="1" eaLnBrk="1" hangingPunct="1"/>
            <a:r>
              <a:rPr lang="en-US" sz="2400" b="1" dirty="0">
                <a:solidFill>
                  <a:schemeClr val="accent2"/>
                </a:solidFill>
                <a:latin typeface="Arial" charset="0"/>
                <a:cs typeface="Arial" charset="0"/>
              </a:rPr>
              <a:t>Processor</a:t>
            </a:r>
            <a:r>
              <a:rPr lang="en-US" sz="2400" dirty="0">
                <a:solidFill>
                  <a:schemeClr val="accent2"/>
                </a:solidFill>
                <a:latin typeface="Arial" charset="0"/>
                <a:cs typeface="Arial" charset="0"/>
              </a:rPr>
              <a:t> </a:t>
            </a:r>
            <a:r>
              <a:rPr lang="en-US" sz="2400" dirty="0">
                <a:latin typeface="Arial" charset="0"/>
                <a:cs typeface="Arial" charset="0"/>
              </a:rPr>
              <a:t>– provides operations for modifying the contents of the memory</a:t>
            </a:r>
          </a:p>
          <a:p>
            <a:pPr lvl="1" eaLnBrk="1" hangingPunct="1"/>
            <a:endParaRPr lang="en-US" sz="2400" dirty="0">
              <a:latin typeface="Arial" charset="0"/>
              <a:cs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86CF5354-90DD-9B49-804E-97524871C540}" type="slidenum">
              <a:rPr lang="en-US" sz="1400">
                <a:cs typeface="Arial" charset="0"/>
              </a:rPr>
              <a:pPr/>
              <a:t>30</a:t>
            </a:fld>
            <a:endParaRPr lang="en-US" sz="1400">
              <a:cs typeface="Arial" charset="0"/>
            </a:endParaRPr>
          </a:p>
        </p:txBody>
      </p:sp>
      <p:sp>
        <p:nvSpPr>
          <p:cNvPr id="50178" name="Rectangle 2"/>
          <p:cNvSpPr>
            <a:spLocks noGrp="1" noChangeArrowheads="1"/>
          </p:cNvSpPr>
          <p:nvPr>
            <p:ph type="title"/>
          </p:nvPr>
        </p:nvSpPr>
        <p:spPr>
          <a:xfrm>
            <a:off x="152400" y="274638"/>
            <a:ext cx="8763000" cy="868362"/>
          </a:xfrm>
        </p:spPr>
        <p:txBody>
          <a:bodyPr/>
          <a:lstStyle/>
          <a:p>
            <a:pPr eaLnBrk="1" hangingPunct="1"/>
            <a:r>
              <a:rPr lang="en-US" sz="3500">
                <a:latin typeface="Arial" charset="0"/>
                <a:ea typeface="MS PGothic" charset="0"/>
                <a:cs typeface="Arial" charset="0"/>
              </a:rPr>
              <a:t>Dynamic Type Binding – Disadvantages</a:t>
            </a:r>
          </a:p>
        </p:txBody>
      </p:sp>
      <p:sp>
        <p:nvSpPr>
          <p:cNvPr id="31747" name="Rectangle 3"/>
          <p:cNvSpPr>
            <a:spLocks noGrp="1" noChangeArrowheads="1"/>
          </p:cNvSpPr>
          <p:nvPr>
            <p:ph type="body" idx="1"/>
          </p:nvPr>
        </p:nvSpPr>
        <p:spPr/>
        <p:txBody>
          <a:bodyPr/>
          <a:lstStyle/>
          <a:p>
            <a:pPr marL="0" indent="0" eaLnBrk="1" hangingPunct="1">
              <a:lnSpc>
                <a:spcPct val="80000"/>
              </a:lnSpc>
              <a:buFontTx/>
              <a:buNone/>
              <a:defRPr/>
            </a:pPr>
            <a:r>
              <a:rPr lang="en-US" sz="2800" b="1" dirty="0">
                <a:solidFill>
                  <a:schemeClr val="accent2"/>
                </a:solidFill>
                <a:ea typeface="+mn-ea"/>
              </a:rPr>
              <a:t>1. Less reliable:</a:t>
            </a:r>
            <a:r>
              <a:rPr lang="en-US" sz="2800" dirty="0">
                <a:ea typeface="+mn-ea"/>
              </a:rPr>
              <a:t> compiler cannot check and enforce types.</a:t>
            </a:r>
          </a:p>
          <a:p>
            <a:pPr eaLnBrk="1" hangingPunct="1">
              <a:lnSpc>
                <a:spcPct val="80000"/>
              </a:lnSpc>
              <a:defRPr/>
            </a:pPr>
            <a:r>
              <a:rPr lang="en-US" sz="2400" dirty="0">
                <a:ea typeface="+mn-ea"/>
              </a:rPr>
              <a:t>Example: Suppose </a:t>
            </a:r>
            <a:r>
              <a:rPr lang="en-US" sz="2400" dirty="0">
                <a:latin typeface="Courier New" charset="0"/>
                <a:ea typeface="+mn-ea"/>
              </a:rPr>
              <a:t>I</a:t>
            </a:r>
            <a:r>
              <a:rPr lang="en-US" sz="2400" dirty="0">
                <a:ea typeface="+mn-ea"/>
              </a:rPr>
              <a:t> and </a:t>
            </a:r>
            <a:r>
              <a:rPr lang="en-US" sz="2400" dirty="0">
                <a:latin typeface="Courier New" charset="0"/>
                <a:ea typeface="+mn-ea"/>
              </a:rPr>
              <a:t>X</a:t>
            </a:r>
            <a:r>
              <a:rPr lang="en-US" sz="2400" dirty="0">
                <a:ea typeface="+mn-ea"/>
              </a:rPr>
              <a:t> are integer variables, and </a:t>
            </a:r>
            <a:r>
              <a:rPr lang="en-US" sz="2400" dirty="0">
                <a:latin typeface="Courier New" charset="0"/>
                <a:ea typeface="+mn-ea"/>
              </a:rPr>
              <a:t>Y</a:t>
            </a:r>
            <a:r>
              <a:rPr lang="en-US" sz="2400" dirty="0">
                <a:ea typeface="+mn-ea"/>
              </a:rPr>
              <a:t> is a floating-point.</a:t>
            </a:r>
          </a:p>
          <a:p>
            <a:pPr eaLnBrk="1" hangingPunct="1">
              <a:lnSpc>
                <a:spcPct val="80000"/>
              </a:lnSpc>
              <a:defRPr/>
            </a:pPr>
            <a:r>
              <a:rPr lang="en-US" sz="2400" dirty="0">
                <a:ea typeface="+mn-ea"/>
              </a:rPr>
              <a:t>The correct statement is</a:t>
            </a:r>
          </a:p>
          <a:p>
            <a:pPr eaLnBrk="1" hangingPunct="1">
              <a:lnSpc>
                <a:spcPct val="80000"/>
              </a:lnSpc>
              <a:buFontTx/>
              <a:buNone/>
              <a:defRPr/>
            </a:pPr>
            <a:r>
              <a:rPr lang="en-US" sz="2400" dirty="0">
                <a:ea typeface="+mn-ea"/>
              </a:rPr>
              <a:t>		</a:t>
            </a:r>
            <a:r>
              <a:rPr lang="en-US" sz="2400" dirty="0">
                <a:latin typeface="Courier New" charset="0"/>
                <a:ea typeface="+mn-ea"/>
              </a:rPr>
              <a:t>I := X</a:t>
            </a:r>
          </a:p>
          <a:p>
            <a:pPr eaLnBrk="1" hangingPunct="1">
              <a:lnSpc>
                <a:spcPct val="80000"/>
              </a:lnSpc>
              <a:defRPr/>
            </a:pPr>
            <a:r>
              <a:rPr lang="en-US" sz="2400" dirty="0">
                <a:ea typeface="+mn-ea"/>
              </a:rPr>
              <a:t>But by a typing error</a:t>
            </a:r>
          </a:p>
          <a:p>
            <a:pPr eaLnBrk="1" hangingPunct="1">
              <a:lnSpc>
                <a:spcPct val="80000"/>
              </a:lnSpc>
              <a:buFontTx/>
              <a:buNone/>
              <a:defRPr/>
            </a:pPr>
            <a:r>
              <a:rPr lang="en-US" sz="2400" dirty="0">
                <a:ea typeface="+mn-ea"/>
              </a:rPr>
              <a:t>		</a:t>
            </a:r>
            <a:r>
              <a:rPr lang="en-US" sz="2400" dirty="0">
                <a:latin typeface="Courier New" charset="0"/>
                <a:ea typeface="+mn-ea"/>
              </a:rPr>
              <a:t>I := Y</a:t>
            </a:r>
          </a:p>
          <a:p>
            <a:pPr eaLnBrk="1" hangingPunct="1">
              <a:lnSpc>
                <a:spcPct val="80000"/>
              </a:lnSpc>
              <a:defRPr/>
            </a:pPr>
            <a:r>
              <a:rPr lang="en-US" sz="2400" dirty="0">
                <a:ea typeface="+mn-ea"/>
              </a:rPr>
              <a:t>Is typed. In a dynamic type binding language, this error cannot be detected by the compiler. </a:t>
            </a:r>
            <a:br>
              <a:rPr lang="en-US" sz="2400" dirty="0">
                <a:ea typeface="+mn-ea"/>
              </a:rPr>
            </a:br>
            <a:r>
              <a:rPr lang="en-US" sz="2400" dirty="0">
                <a:latin typeface="Courier New" charset="0"/>
                <a:ea typeface="+mn-ea"/>
              </a:rPr>
              <a:t>I </a:t>
            </a:r>
            <a:r>
              <a:rPr lang="en-US" sz="2400" dirty="0">
                <a:ea typeface="+mn-ea"/>
              </a:rPr>
              <a:t>is changed to float during execution. </a:t>
            </a:r>
          </a:p>
          <a:p>
            <a:pPr eaLnBrk="1" hangingPunct="1">
              <a:lnSpc>
                <a:spcPct val="80000"/>
              </a:lnSpc>
              <a:defRPr/>
            </a:pPr>
            <a:endParaRPr lang="en-US" sz="2400" dirty="0">
              <a:ea typeface="+mn-ea"/>
            </a:endParaRPr>
          </a:p>
          <a:p>
            <a:pPr eaLnBrk="1" hangingPunct="1">
              <a:lnSpc>
                <a:spcPct val="80000"/>
              </a:lnSpc>
              <a:defRPr/>
            </a:pPr>
            <a:r>
              <a:rPr lang="en-US" sz="2400" dirty="0">
                <a:ea typeface="+mn-ea"/>
              </a:rPr>
              <a:t>The value of </a:t>
            </a:r>
            <a:r>
              <a:rPr lang="en-US" sz="2400" dirty="0">
                <a:latin typeface="Courier New" charset="0"/>
                <a:ea typeface="+mn-ea"/>
              </a:rPr>
              <a:t>I</a:t>
            </a:r>
            <a:r>
              <a:rPr lang="en-US" sz="2400" dirty="0">
                <a:ea typeface="+mn-ea"/>
              </a:rPr>
              <a:t> becomes erroneous.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17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6176895C-998E-3140-9917-60A179614ED8}" type="slidenum">
              <a:rPr lang="en-US" sz="1400">
                <a:cs typeface="Arial" charset="0"/>
              </a:rPr>
              <a:pPr/>
              <a:t>31</a:t>
            </a:fld>
            <a:endParaRPr lang="en-US" sz="1400">
              <a:cs typeface="Arial" charset="0"/>
            </a:endParaRPr>
          </a:p>
        </p:txBody>
      </p:sp>
      <p:sp>
        <p:nvSpPr>
          <p:cNvPr id="32771" name="Rectangle 3"/>
          <p:cNvSpPr>
            <a:spLocks noGrp="1" noChangeArrowheads="1"/>
          </p:cNvSpPr>
          <p:nvPr>
            <p:ph type="body" idx="1"/>
          </p:nvPr>
        </p:nvSpPr>
        <p:spPr/>
        <p:txBody>
          <a:bodyPr/>
          <a:lstStyle/>
          <a:p>
            <a:pPr eaLnBrk="1" hangingPunct="1">
              <a:buFontTx/>
              <a:buNone/>
              <a:defRPr/>
            </a:pPr>
            <a:r>
              <a:rPr lang="en-US" sz="2800" b="1" dirty="0">
                <a:solidFill>
                  <a:srgbClr val="333399"/>
                </a:solidFill>
                <a:ea typeface="+mn-ea"/>
              </a:rPr>
              <a:t>2. Cost:</a:t>
            </a:r>
            <a:r>
              <a:rPr lang="en-US" sz="2800" dirty="0">
                <a:solidFill>
                  <a:srgbClr val="0000FF"/>
                </a:solidFill>
                <a:ea typeface="+mn-ea"/>
              </a:rPr>
              <a:t> </a:t>
            </a:r>
          </a:p>
          <a:p>
            <a:pPr eaLnBrk="1" hangingPunct="1">
              <a:defRPr/>
            </a:pPr>
            <a:r>
              <a:rPr lang="en-US" sz="2800" dirty="0">
                <a:ea typeface="+mn-ea"/>
              </a:rPr>
              <a:t>Type checking must be done at run-time. </a:t>
            </a:r>
          </a:p>
          <a:p>
            <a:pPr eaLnBrk="1" hangingPunct="1">
              <a:defRPr/>
            </a:pPr>
            <a:r>
              <a:rPr lang="en-US" sz="2800" dirty="0">
                <a:ea typeface="+mn-ea"/>
              </a:rPr>
              <a:t>Every variable must have a descriptor to maintain current type.</a:t>
            </a:r>
          </a:p>
          <a:p>
            <a:pPr eaLnBrk="1" hangingPunct="1">
              <a:defRPr/>
            </a:pPr>
            <a:r>
              <a:rPr lang="en-US" sz="2800" dirty="0">
                <a:ea typeface="+mn-ea"/>
              </a:rPr>
              <a:t>The correct code for evaluating an expression  must  be determined during execution.</a:t>
            </a:r>
            <a:endParaRPr lang="en-US" sz="2400" dirty="0">
              <a:ea typeface="+mn-ea"/>
            </a:endParaRPr>
          </a:p>
          <a:p>
            <a:pPr eaLnBrk="1" hangingPunct="1">
              <a:defRPr/>
            </a:pPr>
            <a:r>
              <a:rPr lang="en-US" sz="2800" dirty="0">
                <a:ea typeface="+mn-ea"/>
              </a:rPr>
              <a:t>Languages that use dynamic type bindings are  usually implemented as interpreters </a:t>
            </a:r>
            <a:br>
              <a:rPr lang="en-US" sz="2800" dirty="0">
                <a:ea typeface="+mn-ea"/>
              </a:rPr>
            </a:br>
            <a:r>
              <a:rPr lang="en-US" sz="2800" dirty="0">
                <a:ea typeface="+mn-ea"/>
              </a:rPr>
              <a:t>(LISP is such a language).</a:t>
            </a:r>
          </a:p>
        </p:txBody>
      </p:sp>
      <p:sp>
        <p:nvSpPr>
          <p:cNvPr id="51203" name="Rectangle 2"/>
          <p:cNvSpPr>
            <a:spLocks noGrp="1" noChangeArrowheads="1"/>
          </p:cNvSpPr>
          <p:nvPr>
            <p:ph type="title"/>
          </p:nvPr>
        </p:nvSpPr>
        <p:spPr>
          <a:xfrm>
            <a:off x="152400" y="274638"/>
            <a:ext cx="8763000" cy="868362"/>
          </a:xfrm>
        </p:spPr>
        <p:txBody>
          <a:bodyPr/>
          <a:lstStyle/>
          <a:p>
            <a:pPr eaLnBrk="1" hangingPunct="1"/>
            <a:r>
              <a:rPr lang="en-US" sz="3500">
                <a:latin typeface="Arial" charset="0"/>
                <a:ea typeface="MS PGothic" charset="0"/>
                <a:cs typeface="Arial" charset="0"/>
              </a:rPr>
              <a:t>Dynamic Type Binding – Disadvantages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C8EFD9AA-A7C9-4E4B-B50A-96D9C6F49FC6}" type="slidenum">
              <a:rPr lang="en-US" sz="1400">
                <a:cs typeface="Arial" charset="0"/>
              </a:rPr>
              <a:pPr/>
              <a:t>32</a:t>
            </a:fld>
            <a:endParaRPr lang="en-US" sz="1400">
              <a:cs typeface="Arial" charset="0"/>
            </a:endParaRPr>
          </a:p>
        </p:txBody>
      </p:sp>
      <p:sp>
        <p:nvSpPr>
          <p:cNvPr id="33794" name="Rectangle 2"/>
          <p:cNvSpPr>
            <a:spLocks noGrp="1" noChangeArrowheads="1"/>
          </p:cNvSpPr>
          <p:nvPr>
            <p:ph type="title"/>
          </p:nvPr>
        </p:nvSpPr>
        <p:spPr/>
        <p:txBody>
          <a:bodyPr/>
          <a:lstStyle/>
          <a:p>
            <a:pPr eaLnBrk="1" hangingPunct="1">
              <a:defRPr/>
            </a:pPr>
            <a:r>
              <a:rPr lang="en-US" dirty="0">
                <a:ea typeface="+mj-ea"/>
              </a:rPr>
              <a:t>Type Inference</a:t>
            </a:r>
          </a:p>
        </p:txBody>
      </p:sp>
      <p:sp>
        <p:nvSpPr>
          <p:cNvPr id="33795" name="Rectangle 3"/>
          <p:cNvSpPr>
            <a:spLocks noGrp="1" noChangeArrowheads="1"/>
          </p:cNvSpPr>
          <p:nvPr>
            <p:ph type="body" idx="1"/>
          </p:nvPr>
        </p:nvSpPr>
        <p:spPr>
          <a:xfrm>
            <a:off x="457200" y="990600"/>
            <a:ext cx="8229600" cy="5135563"/>
          </a:xfrm>
        </p:spPr>
        <p:txBody>
          <a:bodyPr/>
          <a:lstStyle/>
          <a:p>
            <a:pPr eaLnBrk="1" hangingPunct="1">
              <a:lnSpc>
                <a:spcPct val="80000"/>
              </a:lnSpc>
              <a:defRPr/>
            </a:pPr>
            <a:r>
              <a:rPr lang="en-US" sz="2400" dirty="0">
                <a:latin typeface="Calibri" panose="020F0502020204030204" pitchFamily="34" charset="0"/>
                <a:ea typeface="+mn-ea"/>
              </a:rPr>
              <a:t>ML is a PL that supports both functional and imperative programming</a:t>
            </a:r>
          </a:p>
          <a:p>
            <a:pPr eaLnBrk="1" hangingPunct="1">
              <a:lnSpc>
                <a:spcPct val="80000"/>
              </a:lnSpc>
              <a:defRPr/>
            </a:pPr>
            <a:r>
              <a:rPr lang="en-US" sz="2400" dirty="0">
                <a:latin typeface="Calibri" panose="020F0502020204030204" pitchFamily="34" charset="0"/>
                <a:ea typeface="+mn-ea"/>
              </a:rPr>
              <a:t>In ML, the types of most expressions can be determined without  requiring  the  programmer  to  specify  the  types  of the variables</a:t>
            </a:r>
          </a:p>
          <a:p>
            <a:pPr eaLnBrk="1" hangingPunct="1">
              <a:lnSpc>
                <a:spcPct val="80000"/>
              </a:lnSpc>
              <a:defRPr/>
            </a:pPr>
            <a:endParaRPr lang="en-US" sz="2400" dirty="0">
              <a:ea typeface="+mn-ea"/>
            </a:endParaRPr>
          </a:p>
          <a:p>
            <a:pPr eaLnBrk="1" hangingPunct="1">
              <a:lnSpc>
                <a:spcPct val="80000"/>
              </a:lnSpc>
              <a:defRPr/>
            </a:pPr>
            <a:r>
              <a:rPr lang="en-US" sz="2400" dirty="0">
                <a:latin typeface="Calibri" panose="020F0502020204030204" pitchFamily="34" charset="0"/>
                <a:ea typeface="+mn-ea"/>
              </a:rPr>
              <a:t>General syntax of ML</a:t>
            </a:r>
          </a:p>
          <a:p>
            <a:pPr lvl="1" eaLnBrk="1" hangingPunct="1">
              <a:lnSpc>
                <a:spcPct val="80000"/>
              </a:lnSpc>
              <a:buFontTx/>
              <a:buNone/>
              <a:defRPr/>
            </a:pPr>
            <a:r>
              <a:rPr lang="en-US" sz="2000" dirty="0">
                <a:solidFill>
                  <a:srgbClr val="0000FF"/>
                </a:solidFill>
              </a:rPr>
              <a:t>	</a:t>
            </a:r>
            <a:r>
              <a:rPr lang="en-US" sz="2000" dirty="0">
                <a:solidFill>
                  <a:srgbClr val="0000FF"/>
                </a:solidFill>
                <a:latin typeface="Courier New"/>
                <a:cs typeface="Courier New"/>
              </a:rPr>
              <a:t>fun</a:t>
            </a:r>
            <a:r>
              <a:rPr lang="en-US" sz="2000" dirty="0">
                <a:latin typeface="Courier New"/>
                <a:cs typeface="Courier New"/>
              </a:rPr>
              <a:t> </a:t>
            </a:r>
            <a:r>
              <a:rPr lang="en-US" sz="2000" dirty="0" err="1">
                <a:latin typeface="Courier New"/>
                <a:cs typeface="Courier New"/>
              </a:rPr>
              <a:t>function_name</a:t>
            </a:r>
            <a:r>
              <a:rPr lang="en-US" sz="2000" dirty="0">
                <a:latin typeface="Courier New"/>
                <a:cs typeface="Courier New"/>
              </a:rPr>
              <a:t>(formal parameters) = expression;</a:t>
            </a:r>
            <a:endParaRPr lang="tr-TR" sz="2000" dirty="0">
              <a:latin typeface="Courier New"/>
              <a:cs typeface="Courier New"/>
            </a:endParaRPr>
          </a:p>
          <a:p>
            <a:pPr lvl="1" eaLnBrk="1" hangingPunct="1">
              <a:lnSpc>
                <a:spcPct val="80000"/>
              </a:lnSpc>
              <a:buFontTx/>
              <a:buNone/>
              <a:defRPr/>
            </a:pPr>
            <a:endParaRPr lang="en-US" sz="900" dirty="0"/>
          </a:p>
          <a:p>
            <a:pPr eaLnBrk="1" hangingPunct="1">
              <a:lnSpc>
                <a:spcPct val="80000"/>
              </a:lnSpc>
              <a:defRPr/>
            </a:pPr>
            <a:r>
              <a:rPr lang="en-US" sz="2400" dirty="0">
                <a:latin typeface="Calibri" panose="020F0502020204030204" pitchFamily="34" charset="0"/>
                <a:ea typeface="+mn-ea"/>
              </a:rPr>
              <a:t>The type of an expression and a variable </a:t>
            </a:r>
            <a:r>
              <a:rPr lang="en-US" sz="2400" i="1" dirty="0">
                <a:solidFill>
                  <a:srgbClr val="990000"/>
                </a:solidFill>
                <a:latin typeface="Calibri" panose="020F0502020204030204" pitchFamily="34" charset="0"/>
                <a:ea typeface="+mn-ea"/>
              </a:rPr>
              <a:t>can be determined by the type of a constant</a:t>
            </a:r>
            <a:r>
              <a:rPr lang="en-US" sz="2400" dirty="0">
                <a:latin typeface="Calibri" panose="020F0502020204030204" pitchFamily="34" charset="0"/>
                <a:ea typeface="+mn-ea"/>
              </a:rPr>
              <a:t> in the expression </a:t>
            </a:r>
          </a:p>
          <a:p>
            <a:pPr eaLnBrk="1" hangingPunct="1">
              <a:lnSpc>
                <a:spcPct val="80000"/>
              </a:lnSpc>
              <a:defRPr/>
            </a:pPr>
            <a:r>
              <a:rPr lang="en-US" sz="2400" dirty="0">
                <a:latin typeface="Calibri" panose="020F0502020204030204" pitchFamily="34" charset="0"/>
                <a:ea typeface="+mn-ea"/>
              </a:rPr>
              <a:t>Examples</a:t>
            </a:r>
          </a:p>
          <a:p>
            <a:pPr lvl="1" eaLnBrk="1" hangingPunct="1">
              <a:lnSpc>
                <a:spcPct val="80000"/>
              </a:lnSpc>
              <a:buFontTx/>
              <a:buNone/>
              <a:defRPr/>
            </a:pPr>
            <a:r>
              <a:rPr lang="en-US" sz="2000" dirty="0">
                <a:solidFill>
                  <a:srgbClr val="0000FF"/>
                </a:solidFill>
                <a:latin typeface="Courier New"/>
                <a:cs typeface="Courier New"/>
              </a:rPr>
              <a:t>	fun</a:t>
            </a:r>
            <a:r>
              <a:rPr lang="en-US" sz="2000" dirty="0">
                <a:latin typeface="Courier New"/>
                <a:cs typeface="Courier New"/>
              </a:rPr>
              <a:t> </a:t>
            </a:r>
            <a:r>
              <a:rPr lang="en-US" sz="2000" dirty="0" err="1">
                <a:latin typeface="Courier New"/>
                <a:cs typeface="Courier New"/>
              </a:rPr>
              <a:t>circum</a:t>
            </a:r>
            <a:r>
              <a:rPr lang="en-US" sz="2000" dirty="0">
                <a:latin typeface="Courier New"/>
                <a:cs typeface="Courier New"/>
              </a:rPr>
              <a:t> (r) = 3.14 *r*r; </a:t>
            </a:r>
            <a:r>
              <a:rPr lang="en-US" sz="2000" dirty="0"/>
              <a:t>(</a:t>
            </a:r>
            <a:r>
              <a:rPr lang="en-US" sz="2000" dirty="0" err="1">
                <a:latin typeface="Courier New"/>
                <a:cs typeface="Courier New"/>
              </a:rPr>
              <a:t>circum</a:t>
            </a:r>
            <a:r>
              <a:rPr lang="en-US" sz="2000" dirty="0"/>
              <a:t> is real)</a:t>
            </a:r>
          </a:p>
          <a:p>
            <a:pPr lvl="1" eaLnBrk="1" hangingPunct="1">
              <a:lnSpc>
                <a:spcPct val="80000"/>
              </a:lnSpc>
              <a:buFontTx/>
              <a:buNone/>
              <a:defRPr/>
            </a:pPr>
            <a:r>
              <a:rPr lang="en-US" sz="2000" dirty="0">
                <a:solidFill>
                  <a:srgbClr val="0000FF"/>
                </a:solidFill>
                <a:latin typeface="Courier New"/>
                <a:cs typeface="Courier New"/>
              </a:rPr>
              <a:t>	fun</a:t>
            </a:r>
            <a:r>
              <a:rPr lang="en-US" sz="2000" dirty="0">
                <a:latin typeface="Courier New"/>
                <a:cs typeface="Courier New"/>
              </a:rPr>
              <a:t> times10 (x) = 10*x;</a:t>
            </a:r>
            <a:r>
              <a:rPr lang="en-US" sz="2000" dirty="0"/>
              <a:t>  (</a:t>
            </a:r>
            <a:r>
              <a:rPr lang="en-US" sz="2000" dirty="0">
                <a:latin typeface="Courier New"/>
                <a:cs typeface="Courier New"/>
              </a:rPr>
              <a:t>times10</a:t>
            </a:r>
            <a:r>
              <a:rPr lang="en-US" sz="2000" dirty="0"/>
              <a:t> is integer)</a:t>
            </a:r>
          </a:p>
          <a:p>
            <a:pPr marL="0" indent="0" eaLnBrk="1" hangingPunct="1">
              <a:lnSpc>
                <a:spcPct val="80000"/>
              </a:lnSpc>
              <a:buFontTx/>
              <a:buNone/>
              <a:defRPr/>
            </a:pPr>
            <a:r>
              <a:rPr lang="en-US" sz="2400" dirty="0">
                <a:ea typeface="+mn-ea"/>
              </a:rPr>
              <a:t>    </a:t>
            </a:r>
            <a:r>
              <a:rPr lang="en-US" sz="2400" dirty="0">
                <a:latin typeface="Calibri" panose="020F0502020204030204" pitchFamily="34" charset="0"/>
                <a:ea typeface="+mn-ea"/>
              </a:rPr>
              <a:t>[Note: </a:t>
            </a:r>
            <a:r>
              <a:rPr lang="en-US" sz="2400" dirty="0">
                <a:solidFill>
                  <a:srgbClr val="0000FF"/>
                </a:solidFill>
                <a:latin typeface="Calibri" panose="020F0502020204030204" pitchFamily="34" charset="0"/>
                <a:ea typeface="+mn-ea"/>
                <a:cs typeface="Courier New"/>
              </a:rPr>
              <a:t>fun</a:t>
            </a:r>
            <a:r>
              <a:rPr lang="en-US" sz="2400" dirty="0">
                <a:latin typeface="Calibri" panose="020F0502020204030204" pitchFamily="34" charset="0"/>
                <a:ea typeface="+mn-ea"/>
              </a:rPr>
              <a:t> is for function declaration.]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893343F7-EFA1-6249-ACF9-205CE821A297}" type="slidenum">
              <a:rPr lang="en-US" sz="1400">
                <a:cs typeface="Arial" charset="0"/>
              </a:rPr>
              <a:pPr/>
              <a:t>33</a:t>
            </a:fld>
            <a:endParaRPr lang="en-US" sz="1400">
              <a:cs typeface="Arial" charset="0"/>
            </a:endParaRPr>
          </a:p>
        </p:txBody>
      </p:sp>
      <p:sp>
        <p:nvSpPr>
          <p:cNvPr id="34818" name="Rectangle 2"/>
          <p:cNvSpPr>
            <a:spLocks noGrp="1" noChangeArrowheads="1"/>
          </p:cNvSpPr>
          <p:nvPr>
            <p:ph type="title"/>
          </p:nvPr>
        </p:nvSpPr>
        <p:spPr/>
        <p:txBody>
          <a:bodyPr/>
          <a:lstStyle/>
          <a:p>
            <a:pPr eaLnBrk="1" hangingPunct="1">
              <a:defRPr/>
            </a:pPr>
            <a:r>
              <a:rPr lang="en-US" dirty="0">
                <a:ea typeface="+mj-ea"/>
              </a:rPr>
              <a:t>Type Inference</a:t>
            </a:r>
          </a:p>
        </p:txBody>
      </p:sp>
      <p:sp>
        <p:nvSpPr>
          <p:cNvPr id="34819" name="Rectangle 3"/>
          <p:cNvSpPr>
            <a:spLocks noGrp="1" noChangeArrowheads="1"/>
          </p:cNvSpPr>
          <p:nvPr>
            <p:ph type="body" idx="1"/>
          </p:nvPr>
        </p:nvSpPr>
        <p:spPr>
          <a:xfrm>
            <a:off x="457200" y="1036638"/>
            <a:ext cx="8534400" cy="5821362"/>
          </a:xfrm>
        </p:spPr>
        <p:txBody>
          <a:bodyPr/>
          <a:lstStyle/>
          <a:p>
            <a:pPr eaLnBrk="1" hangingPunct="1">
              <a:buFontTx/>
              <a:buNone/>
              <a:defRPr/>
            </a:pPr>
            <a:r>
              <a:rPr lang="en-US" sz="2400" dirty="0">
                <a:solidFill>
                  <a:srgbClr val="0000FF"/>
                </a:solidFill>
                <a:latin typeface="Courier New"/>
                <a:ea typeface="+mn-ea"/>
                <a:cs typeface="Courier New"/>
              </a:rPr>
              <a:t>	fun</a:t>
            </a:r>
            <a:r>
              <a:rPr lang="en-US" sz="2400" dirty="0">
                <a:latin typeface="Courier New"/>
                <a:ea typeface="+mn-ea"/>
                <a:cs typeface="Courier New"/>
              </a:rPr>
              <a:t> square (x) = x*x;</a:t>
            </a:r>
          </a:p>
          <a:p>
            <a:pPr lvl="1" eaLnBrk="1" hangingPunct="1">
              <a:defRPr/>
            </a:pPr>
            <a:r>
              <a:rPr lang="en-US" sz="2000" dirty="0"/>
              <a:t>Determines the type by the definition of * operator</a:t>
            </a:r>
          </a:p>
          <a:p>
            <a:pPr lvl="1" eaLnBrk="1" hangingPunct="1">
              <a:defRPr/>
            </a:pPr>
            <a:r>
              <a:rPr lang="en-US" sz="2000" dirty="0"/>
              <a:t>Default is </a:t>
            </a:r>
            <a:r>
              <a:rPr lang="en-US" sz="2000" dirty="0">
                <a:latin typeface="Courier New"/>
                <a:cs typeface="Courier New"/>
              </a:rPr>
              <a:t>int</a:t>
            </a:r>
            <a:r>
              <a:rPr lang="en-US" sz="2000" dirty="0"/>
              <a:t>. if called with </a:t>
            </a:r>
            <a:r>
              <a:rPr lang="en-US" sz="2000" dirty="0">
                <a:latin typeface="Courier New"/>
                <a:cs typeface="Courier New"/>
              </a:rPr>
              <a:t>square(2.75)</a:t>
            </a:r>
            <a:r>
              <a:rPr lang="en-US" sz="2000" dirty="0"/>
              <a:t> it would cause an error</a:t>
            </a:r>
          </a:p>
          <a:p>
            <a:pPr lvl="1" eaLnBrk="1" hangingPunct="1">
              <a:defRPr/>
            </a:pPr>
            <a:r>
              <a:rPr lang="en-US" sz="2000" dirty="0"/>
              <a:t>ML does not coerce real to </a:t>
            </a:r>
            <a:r>
              <a:rPr lang="en-US" sz="2000" dirty="0" err="1"/>
              <a:t>int</a:t>
            </a:r>
            <a:endParaRPr lang="en-US" sz="2000" dirty="0"/>
          </a:p>
          <a:p>
            <a:pPr eaLnBrk="1" hangingPunct="1">
              <a:defRPr/>
            </a:pPr>
            <a:r>
              <a:rPr lang="en-US" sz="2400" dirty="0">
                <a:ea typeface="+mn-ea"/>
              </a:rPr>
              <a:t>It could be rewritten as:</a:t>
            </a:r>
          </a:p>
          <a:p>
            <a:pPr lvl="1" eaLnBrk="1" hangingPunct="1">
              <a:buFontTx/>
              <a:buNone/>
              <a:defRPr/>
            </a:pPr>
            <a:r>
              <a:rPr lang="en-US" sz="2000" dirty="0">
                <a:solidFill>
                  <a:srgbClr val="0000FF"/>
                </a:solidFill>
                <a:latin typeface="Courier New"/>
                <a:cs typeface="Courier New"/>
              </a:rPr>
              <a:t>fun</a:t>
            </a:r>
            <a:r>
              <a:rPr lang="en-US" sz="2000" dirty="0">
                <a:latin typeface="Courier New"/>
                <a:cs typeface="Courier New"/>
              </a:rPr>
              <a:t> square (x: real) = x*x;</a:t>
            </a:r>
          </a:p>
          <a:p>
            <a:pPr lvl="1" eaLnBrk="1" hangingPunct="1">
              <a:buFontTx/>
              <a:buNone/>
              <a:defRPr/>
            </a:pPr>
            <a:r>
              <a:rPr lang="en-US" sz="2000" dirty="0">
                <a:solidFill>
                  <a:srgbClr val="0000FF"/>
                </a:solidFill>
                <a:latin typeface="Courier New"/>
                <a:cs typeface="Courier New"/>
              </a:rPr>
              <a:t>fun</a:t>
            </a:r>
            <a:r>
              <a:rPr lang="en-US" sz="2000" dirty="0">
                <a:latin typeface="Courier New"/>
                <a:cs typeface="Courier New"/>
              </a:rPr>
              <a:t> square (x):real = x*x;</a:t>
            </a:r>
          </a:p>
          <a:p>
            <a:pPr lvl="1" eaLnBrk="1" hangingPunct="1">
              <a:buFontTx/>
              <a:buNone/>
              <a:defRPr/>
            </a:pPr>
            <a:r>
              <a:rPr lang="en-US" sz="2000" dirty="0">
                <a:solidFill>
                  <a:srgbClr val="0000FF"/>
                </a:solidFill>
                <a:latin typeface="Courier New"/>
                <a:cs typeface="Courier New"/>
              </a:rPr>
              <a:t>fun</a:t>
            </a:r>
            <a:r>
              <a:rPr lang="en-US" sz="2000" dirty="0">
                <a:latin typeface="Courier New"/>
                <a:cs typeface="Courier New"/>
              </a:rPr>
              <a:t> square (x) = (</a:t>
            </a:r>
            <a:r>
              <a:rPr lang="en-US" sz="2000" dirty="0" err="1">
                <a:latin typeface="Courier New"/>
                <a:cs typeface="Courier New"/>
              </a:rPr>
              <a:t>x:real</a:t>
            </a:r>
            <a:r>
              <a:rPr lang="en-US" sz="2000" dirty="0">
                <a:latin typeface="Courier New"/>
                <a:cs typeface="Courier New"/>
              </a:rPr>
              <a:t>)*x;</a:t>
            </a:r>
          </a:p>
          <a:p>
            <a:pPr lvl="1" eaLnBrk="1" hangingPunct="1">
              <a:buFontTx/>
              <a:buNone/>
              <a:defRPr/>
            </a:pPr>
            <a:r>
              <a:rPr lang="en-US" sz="2000" dirty="0">
                <a:solidFill>
                  <a:srgbClr val="0000FF"/>
                </a:solidFill>
                <a:latin typeface="Courier New"/>
                <a:cs typeface="Courier New"/>
              </a:rPr>
              <a:t>fun</a:t>
            </a:r>
            <a:r>
              <a:rPr lang="en-US" sz="2000" dirty="0">
                <a:latin typeface="Courier New"/>
                <a:cs typeface="Courier New"/>
              </a:rPr>
              <a:t> square (x) = x*(</a:t>
            </a:r>
            <a:r>
              <a:rPr lang="en-US" sz="2000" dirty="0" err="1">
                <a:latin typeface="Courier New"/>
                <a:cs typeface="Courier New"/>
              </a:rPr>
              <a:t>x:real</a:t>
            </a:r>
            <a:r>
              <a:rPr lang="en-US" sz="2000" dirty="0">
                <a:latin typeface="Courier New"/>
                <a:cs typeface="Courier New"/>
              </a:rPr>
              <a:t>);</a:t>
            </a:r>
          </a:p>
          <a:p>
            <a:pPr lvl="1" eaLnBrk="1" hangingPunct="1">
              <a:defRPr/>
            </a:pPr>
            <a:r>
              <a:rPr lang="en-US" sz="2000" dirty="0"/>
              <a:t>In ML, there is no overloading, so only one of the above can coexist</a:t>
            </a:r>
          </a:p>
          <a:p>
            <a:pPr lvl="1" eaLnBrk="1" hangingPunct="1">
              <a:defRPr/>
            </a:pPr>
            <a:endParaRPr lang="en-US" sz="2000" dirty="0"/>
          </a:p>
          <a:p>
            <a:pPr eaLnBrk="1" hangingPunct="1">
              <a:defRPr/>
            </a:pPr>
            <a:r>
              <a:rPr lang="en-US" sz="2400" dirty="0">
                <a:ea typeface="+mn-ea"/>
              </a:rPr>
              <a:t>Purely functional languages Miranda and Haskell uses Type Inference.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ACC35A0-DE70-8644-8B59-BD2C47A36E5B}" type="slidenum">
              <a:rPr lang="en-US" sz="1400">
                <a:cs typeface="Arial" charset="0"/>
              </a:rPr>
              <a:pPr/>
              <a:t>34</a:t>
            </a:fld>
            <a:endParaRPr lang="en-US" sz="1400">
              <a:cs typeface="Arial" charset="0"/>
            </a:endParaRPr>
          </a:p>
        </p:txBody>
      </p:sp>
      <p:sp>
        <p:nvSpPr>
          <p:cNvPr id="35842" name="Rectangle 2"/>
          <p:cNvSpPr>
            <a:spLocks noGrp="1" noChangeArrowheads="1"/>
          </p:cNvSpPr>
          <p:nvPr>
            <p:ph type="title"/>
          </p:nvPr>
        </p:nvSpPr>
        <p:spPr/>
        <p:txBody>
          <a:bodyPr/>
          <a:lstStyle/>
          <a:p>
            <a:pPr eaLnBrk="1" hangingPunct="1">
              <a:defRPr/>
            </a:pPr>
            <a:r>
              <a:rPr lang="en-US" dirty="0">
                <a:ea typeface="+mj-ea"/>
              </a:rPr>
              <a:t>Storage Bindings and Lifetime</a:t>
            </a:r>
          </a:p>
        </p:txBody>
      </p:sp>
      <p:sp>
        <p:nvSpPr>
          <p:cNvPr id="35843" name="Rectangle 3"/>
          <p:cNvSpPr>
            <a:spLocks noGrp="1" noChangeArrowheads="1"/>
          </p:cNvSpPr>
          <p:nvPr>
            <p:ph type="body" idx="1"/>
          </p:nvPr>
        </p:nvSpPr>
        <p:spPr/>
        <p:txBody>
          <a:bodyPr/>
          <a:lstStyle/>
          <a:p>
            <a:pPr eaLnBrk="1" hangingPunct="1">
              <a:lnSpc>
                <a:spcPct val="80000"/>
              </a:lnSpc>
              <a:defRPr/>
            </a:pPr>
            <a:r>
              <a:rPr lang="en-US" sz="2400" b="1" dirty="0">
                <a:solidFill>
                  <a:srgbClr val="333399"/>
                </a:solidFill>
                <a:ea typeface="+mn-ea"/>
              </a:rPr>
              <a:t>Allocation:</a:t>
            </a:r>
            <a:r>
              <a:rPr lang="en-US" sz="2400" dirty="0">
                <a:ea typeface="+mn-ea"/>
              </a:rPr>
              <a:t>  process of taking the memory cell to which a variable is bound from a pool of available memory</a:t>
            </a:r>
          </a:p>
          <a:p>
            <a:pPr eaLnBrk="1" hangingPunct="1">
              <a:lnSpc>
                <a:spcPct val="80000"/>
              </a:lnSpc>
              <a:defRPr/>
            </a:pPr>
            <a:endParaRPr lang="en-US" sz="2400" b="1" dirty="0">
              <a:solidFill>
                <a:srgbClr val="333399"/>
              </a:solidFill>
              <a:ea typeface="+mn-ea"/>
            </a:endParaRPr>
          </a:p>
          <a:p>
            <a:pPr eaLnBrk="1" hangingPunct="1">
              <a:lnSpc>
                <a:spcPct val="80000"/>
              </a:lnSpc>
              <a:defRPr/>
            </a:pPr>
            <a:r>
              <a:rPr lang="en-US" sz="2400" b="1" dirty="0" err="1">
                <a:solidFill>
                  <a:srgbClr val="333399"/>
                </a:solidFill>
                <a:ea typeface="+mn-ea"/>
              </a:rPr>
              <a:t>Deallocation</a:t>
            </a:r>
            <a:r>
              <a:rPr lang="en-US" sz="2400" b="1" dirty="0">
                <a:solidFill>
                  <a:srgbClr val="333399"/>
                </a:solidFill>
                <a:ea typeface="+mn-ea"/>
              </a:rPr>
              <a:t>: </a:t>
            </a:r>
            <a:r>
              <a:rPr lang="en-US" sz="2400" dirty="0">
                <a:ea typeface="+mn-ea"/>
              </a:rPr>
              <a:t> process  of  placing  the  memory  cell  that  has  been unbound from a variable back into the pool of available memory</a:t>
            </a:r>
          </a:p>
          <a:p>
            <a:pPr eaLnBrk="1" hangingPunct="1">
              <a:lnSpc>
                <a:spcPct val="80000"/>
              </a:lnSpc>
              <a:defRPr/>
            </a:pPr>
            <a:endParaRPr lang="en-US" sz="2400" b="1" dirty="0">
              <a:solidFill>
                <a:srgbClr val="333399"/>
              </a:solidFill>
              <a:ea typeface="+mn-ea"/>
            </a:endParaRPr>
          </a:p>
          <a:p>
            <a:pPr eaLnBrk="1" hangingPunct="1">
              <a:lnSpc>
                <a:spcPct val="80000"/>
              </a:lnSpc>
              <a:defRPr/>
            </a:pPr>
            <a:r>
              <a:rPr lang="en-US" sz="2400" b="1" dirty="0">
                <a:solidFill>
                  <a:srgbClr val="333399"/>
                </a:solidFill>
                <a:ea typeface="+mn-ea"/>
              </a:rPr>
              <a:t>Lifetime of a variable:</a:t>
            </a:r>
            <a:r>
              <a:rPr lang="en-US" sz="2400" dirty="0">
                <a:ea typeface="+mn-ea"/>
              </a:rPr>
              <a:t>  Time during the variable is bound to a specific memory location </a:t>
            </a:r>
          </a:p>
          <a:p>
            <a:pPr eaLnBrk="1" hangingPunct="1">
              <a:lnSpc>
                <a:spcPct val="80000"/>
              </a:lnSpc>
              <a:defRPr/>
            </a:pPr>
            <a:endParaRPr lang="tr-TR" sz="2400" dirty="0">
              <a:ea typeface="+mn-ea"/>
            </a:endParaRPr>
          </a:p>
          <a:p>
            <a:pPr eaLnBrk="1" hangingPunct="1">
              <a:lnSpc>
                <a:spcPct val="80000"/>
              </a:lnSpc>
              <a:defRPr/>
            </a:pPr>
            <a:r>
              <a:rPr lang="en-US" sz="2400" dirty="0">
                <a:ea typeface="+mn-ea"/>
              </a:rPr>
              <a:t>According to their lifetimes, variables can be separated into four categories:</a:t>
            </a:r>
            <a:endParaRPr lang="en-US" sz="2000" dirty="0">
              <a:ea typeface="+mn-ea"/>
            </a:endParaRPr>
          </a:p>
          <a:p>
            <a:pPr lvl="1" eaLnBrk="1" hangingPunct="1">
              <a:lnSpc>
                <a:spcPct val="80000"/>
              </a:lnSpc>
              <a:defRPr/>
            </a:pPr>
            <a:r>
              <a:rPr lang="en-US" sz="2000" dirty="0">
                <a:solidFill>
                  <a:srgbClr val="990000"/>
                </a:solidFill>
              </a:rPr>
              <a:t>static,</a:t>
            </a:r>
          </a:p>
          <a:p>
            <a:pPr lvl="1" eaLnBrk="1" hangingPunct="1">
              <a:lnSpc>
                <a:spcPct val="80000"/>
              </a:lnSpc>
              <a:defRPr/>
            </a:pPr>
            <a:r>
              <a:rPr lang="en-US" sz="2000" dirty="0">
                <a:solidFill>
                  <a:srgbClr val="990000"/>
                </a:solidFill>
              </a:rPr>
              <a:t>stack-dynamic,</a:t>
            </a:r>
          </a:p>
          <a:p>
            <a:pPr lvl="1" eaLnBrk="1" hangingPunct="1">
              <a:lnSpc>
                <a:spcPct val="80000"/>
              </a:lnSpc>
              <a:defRPr/>
            </a:pPr>
            <a:r>
              <a:rPr lang="en-US" sz="2000" dirty="0">
                <a:solidFill>
                  <a:srgbClr val="990000"/>
                </a:solidFill>
              </a:rPr>
              <a:t>explicit heap-dynamic, </a:t>
            </a:r>
          </a:p>
          <a:p>
            <a:pPr lvl="1" eaLnBrk="1" hangingPunct="1">
              <a:lnSpc>
                <a:spcPct val="80000"/>
              </a:lnSpc>
              <a:defRPr/>
            </a:pPr>
            <a:r>
              <a:rPr lang="en-US" sz="2000" dirty="0">
                <a:solidFill>
                  <a:srgbClr val="990000"/>
                </a:solidFill>
              </a:rPr>
              <a:t>implicit dynamic.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8A37F22C-D0E3-704F-8607-2B69D9A3E276}" type="slidenum">
              <a:rPr lang="en-US" sz="1400">
                <a:cs typeface="Arial" charset="0"/>
              </a:rPr>
              <a:pPr/>
              <a:t>35</a:t>
            </a:fld>
            <a:endParaRPr lang="en-US" sz="1400">
              <a:cs typeface="Arial" charset="0"/>
            </a:endParaRPr>
          </a:p>
        </p:txBody>
      </p:sp>
      <p:sp>
        <p:nvSpPr>
          <p:cNvPr id="36866" name="Rectangle 2"/>
          <p:cNvSpPr>
            <a:spLocks noGrp="1" noChangeArrowheads="1"/>
          </p:cNvSpPr>
          <p:nvPr>
            <p:ph type="title"/>
          </p:nvPr>
        </p:nvSpPr>
        <p:spPr/>
        <p:txBody>
          <a:bodyPr/>
          <a:lstStyle/>
          <a:p>
            <a:pPr eaLnBrk="1" hangingPunct="1">
              <a:defRPr/>
            </a:pPr>
            <a:r>
              <a:rPr lang="en-US" dirty="0">
                <a:ea typeface="+mj-ea"/>
              </a:rPr>
              <a:t>Static Variables</a:t>
            </a:r>
          </a:p>
        </p:txBody>
      </p:sp>
      <p:sp>
        <p:nvSpPr>
          <p:cNvPr id="36867" name="Rectangle 3"/>
          <p:cNvSpPr>
            <a:spLocks noGrp="1" noChangeArrowheads="1"/>
          </p:cNvSpPr>
          <p:nvPr>
            <p:ph type="body" idx="1"/>
          </p:nvPr>
        </p:nvSpPr>
        <p:spPr>
          <a:xfrm>
            <a:off x="228600" y="1219200"/>
            <a:ext cx="8686800" cy="5181600"/>
          </a:xfrm>
        </p:spPr>
        <p:txBody>
          <a:bodyPr/>
          <a:lstStyle/>
          <a:p>
            <a:pPr eaLnBrk="1" hangingPunct="1">
              <a:lnSpc>
                <a:spcPct val="80000"/>
              </a:lnSpc>
              <a:spcBef>
                <a:spcPct val="40000"/>
              </a:spcBef>
              <a:defRPr/>
            </a:pPr>
            <a:r>
              <a:rPr lang="en-US" sz="2200" dirty="0">
                <a:solidFill>
                  <a:srgbClr val="990000"/>
                </a:solidFill>
                <a:ea typeface="+mn-ea"/>
              </a:rPr>
              <a:t>Static variables are bound to memory cells before execution begins, and  remains bound to the same memory cells until  execution terminates.</a:t>
            </a:r>
          </a:p>
          <a:p>
            <a:pPr eaLnBrk="1" hangingPunct="1">
              <a:lnSpc>
                <a:spcPct val="80000"/>
              </a:lnSpc>
              <a:spcBef>
                <a:spcPct val="40000"/>
              </a:spcBef>
              <a:defRPr/>
            </a:pPr>
            <a:r>
              <a:rPr lang="en-US" sz="2200" b="1" dirty="0">
                <a:solidFill>
                  <a:srgbClr val="333399"/>
                </a:solidFill>
                <a:ea typeface="+mn-ea"/>
              </a:rPr>
              <a:t>Applications:</a:t>
            </a:r>
            <a:r>
              <a:rPr lang="en-US" sz="2200" dirty="0">
                <a:ea typeface="+mn-ea"/>
              </a:rPr>
              <a:t> globally accessible variables, to make some variables of subprograms to retain values between separate  execution of the subprogram</a:t>
            </a:r>
          </a:p>
          <a:p>
            <a:pPr eaLnBrk="1" hangingPunct="1">
              <a:lnSpc>
                <a:spcPct val="80000"/>
              </a:lnSpc>
              <a:spcBef>
                <a:spcPct val="40000"/>
              </a:spcBef>
              <a:defRPr/>
            </a:pPr>
            <a:r>
              <a:rPr lang="en-US" sz="2200" dirty="0">
                <a:ea typeface="+mn-ea"/>
              </a:rPr>
              <a:t>Such variables are </a:t>
            </a:r>
            <a:r>
              <a:rPr lang="en-US" sz="2200" dirty="0">
                <a:solidFill>
                  <a:srgbClr val="990000"/>
                </a:solidFill>
                <a:ea typeface="+mn-ea"/>
              </a:rPr>
              <a:t>history sensitive</a:t>
            </a:r>
            <a:r>
              <a:rPr lang="en-US" sz="2200" dirty="0">
                <a:ea typeface="+mn-ea"/>
              </a:rPr>
              <a:t>.</a:t>
            </a:r>
          </a:p>
          <a:p>
            <a:pPr eaLnBrk="1" hangingPunct="1">
              <a:lnSpc>
                <a:spcPct val="80000"/>
              </a:lnSpc>
              <a:spcBef>
                <a:spcPct val="40000"/>
              </a:spcBef>
              <a:defRPr/>
            </a:pPr>
            <a:r>
              <a:rPr lang="en-US" sz="2200" b="1" dirty="0">
                <a:solidFill>
                  <a:srgbClr val="333399"/>
                </a:solidFill>
                <a:ea typeface="+mn-ea"/>
              </a:rPr>
              <a:t>Advantage:</a:t>
            </a:r>
            <a:r>
              <a:rPr lang="en-US" sz="2200" dirty="0">
                <a:ea typeface="+mn-ea"/>
              </a:rPr>
              <a:t> Efficiency. Direct  addressing  (no  run-time  overhead  for allocation and </a:t>
            </a:r>
            <a:r>
              <a:rPr lang="en-US" sz="2200" dirty="0" err="1">
                <a:ea typeface="+mn-ea"/>
              </a:rPr>
              <a:t>deallocation</a:t>
            </a:r>
            <a:r>
              <a:rPr lang="en-US" sz="2200" dirty="0">
                <a:ea typeface="+mn-ea"/>
              </a:rPr>
              <a:t>).</a:t>
            </a:r>
          </a:p>
          <a:p>
            <a:pPr eaLnBrk="1" hangingPunct="1">
              <a:lnSpc>
                <a:spcPct val="80000"/>
              </a:lnSpc>
              <a:spcBef>
                <a:spcPct val="40000"/>
              </a:spcBef>
              <a:defRPr/>
            </a:pPr>
            <a:r>
              <a:rPr lang="en-US" sz="2200" b="1" dirty="0">
                <a:solidFill>
                  <a:srgbClr val="333399"/>
                </a:solidFill>
                <a:ea typeface="+mn-ea"/>
              </a:rPr>
              <a:t>Disadvantage:</a:t>
            </a:r>
            <a:r>
              <a:rPr lang="en-US" sz="2200" dirty="0">
                <a:ea typeface="+mn-ea"/>
              </a:rPr>
              <a:t> Reduced flexibility (no recursion).</a:t>
            </a:r>
          </a:p>
          <a:p>
            <a:pPr eaLnBrk="1" hangingPunct="1">
              <a:lnSpc>
                <a:spcPct val="80000"/>
              </a:lnSpc>
              <a:spcBef>
                <a:spcPct val="40000"/>
              </a:spcBef>
              <a:defRPr/>
            </a:pPr>
            <a:r>
              <a:rPr lang="en-US" sz="2200" dirty="0">
                <a:ea typeface="+mn-ea"/>
              </a:rPr>
              <a:t>If a PL has only static variables, it cannot support recursion.</a:t>
            </a:r>
          </a:p>
          <a:p>
            <a:pPr eaLnBrk="1" hangingPunct="1">
              <a:lnSpc>
                <a:spcPct val="80000"/>
              </a:lnSpc>
              <a:spcBef>
                <a:spcPct val="40000"/>
              </a:spcBef>
              <a:defRPr/>
            </a:pPr>
            <a:r>
              <a:rPr lang="en-US" sz="2200" dirty="0">
                <a:ea typeface="+mn-ea"/>
              </a:rPr>
              <a:t>Examples:   </a:t>
            </a:r>
          </a:p>
          <a:p>
            <a:pPr lvl="1" eaLnBrk="1" hangingPunct="1">
              <a:lnSpc>
                <a:spcPct val="80000"/>
              </a:lnSpc>
              <a:spcBef>
                <a:spcPct val="40000"/>
              </a:spcBef>
              <a:defRPr/>
            </a:pPr>
            <a:r>
              <a:rPr lang="en-US" sz="2000" dirty="0"/>
              <a:t>All variables in FORTRAN I, II, and IV</a:t>
            </a:r>
          </a:p>
          <a:p>
            <a:pPr lvl="1" eaLnBrk="1" hangingPunct="1">
              <a:lnSpc>
                <a:spcPct val="80000"/>
              </a:lnSpc>
              <a:spcBef>
                <a:spcPct val="40000"/>
              </a:spcBef>
              <a:defRPr/>
            </a:pPr>
            <a:r>
              <a:rPr lang="en-US" sz="2000" dirty="0"/>
              <a:t>Static variables in C, C++ and Java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animEffect transition="in" filter="fade">
                                      <p:cBhvr>
                                        <p:cTn id="7" dur="500"/>
                                        <p:tgtEl>
                                          <p:spTgt spid="3686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4" end="4"/>
                                            </p:txEl>
                                          </p:spTgt>
                                        </p:tgtEl>
                                        <p:attrNameLst>
                                          <p:attrName>style.visibility</p:attrName>
                                        </p:attrNameLst>
                                      </p:cBhvr>
                                      <p:to>
                                        <p:strVal val="visible"/>
                                      </p:to>
                                    </p:set>
                                    <p:animEffect transition="in" filter="fade">
                                      <p:cBhvr>
                                        <p:cTn id="12" dur="500"/>
                                        <p:tgtEl>
                                          <p:spTgt spid="36867">
                                            <p:txEl>
                                              <p:pRg st="4" end="4"/>
                                            </p:txEl>
                                          </p:spTgt>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6867">
                                            <p:txEl>
                                              <p:pRg st="5" end="5"/>
                                            </p:txEl>
                                          </p:spTgt>
                                        </p:tgtEl>
                                        <p:attrNameLst>
                                          <p:attrName>style.visibility</p:attrName>
                                        </p:attrNameLst>
                                      </p:cBhvr>
                                      <p:to>
                                        <p:strVal val="visible"/>
                                      </p:to>
                                    </p:set>
                                    <p:animEffect transition="in" filter="fade">
                                      <p:cBhvr>
                                        <p:cTn id="16" dur="500"/>
                                        <p:tgtEl>
                                          <p:spTgt spid="36867">
                                            <p:txEl>
                                              <p:pRg st="5" end="5"/>
                                            </p:txEl>
                                          </p:spTgt>
                                        </p:tgtEl>
                                      </p:cBhvr>
                                    </p:animEffect>
                                  </p:childTnLst>
                                </p:cTn>
                              </p:par>
                            </p:childTnLst>
                          </p:cTn>
                        </p:par>
                        <p:par>
                          <p:cTn id="17" fill="hold" nodeType="after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6867">
                                            <p:txEl>
                                              <p:pRg st="6" end="6"/>
                                            </p:txEl>
                                          </p:spTgt>
                                        </p:tgtEl>
                                        <p:attrNameLst>
                                          <p:attrName>style.visibility</p:attrName>
                                        </p:attrNameLst>
                                      </p:cBhvr>
                                      <p:to>
                                        <p:strVal val="visible"/>
                                      </p:to>
                                    </p:set>
                                    <p:animEffect transition="in" filter="fade">
                                      <p:cBhvr>
                                        <p:cTn id="20" dur="500"/>
                                        <p:tgtEl>
                                          <p:spTgt spid="36867">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867">
                                            <p:txEl>
                                              <p:pRg st="7" end="7"/>
                                            </p:txEl>
                                          </p:spTgt>
                                        </p:tgtEl>
                                        <p:attrNameLst>
                                          <p:attrName>style.visibility</p:attrName>
                                        </p:attrNameLst>
                                      </p:cBhvr>
                                      <p:to>
                                        <p:strVal val="visible"/>
                                      </p:to>
                                    </p:set>
                                    <p:animEffect transition="in" filter="fade">
                                      <p:cBhvr>
                                        <p:cTn id="23" dur="500"/>
                                        <p:tgtEl>
                                          <p:spTgt spid="36867">
                                            <p:txEl>
                                              <p:pRg st="7" end="7"/>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6867">
                                            <p:txEl>
                                              <p:pRg st="8" end="8"/>
                                            </p:txEl>
                                          </p:spTgt>
                                        </p:tgtEl>
                                        <p:attrNameLst>
                                          <p:attrName>style.visibility</p:attrName>
                                        </p:attrNameLst>
                                      </p:cBhvr>
                                      <p:to>
                                        <p:strVal val="visible"/>
                                      </p:to>
                                    </p:set>
                                    <p:animEffect transition="in" filter="fade">
                                      <p:cBhvr>
                                        <p:cTn id="26"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CE868ACC-6EEA-6C43-9D87-517679149520}" type="slidenum">
              <a:rPr lang="en-US" sz="1400">
                <a:cs typeface="Arial" charset="0"/>
              </a:rPr>
              <a:pPr/>
              <a:t>36</a:t>
            </a:fld>
            <a:endParaRPr lang="en-US" sz="1400">
              <a:cs typeface="Arial" charset="0"/>
            </a:endParaRPr>
          </a:p>
        </p:txBody>
      </p:sp>
      <p:sp>
        <p:nvSpPr>
          <p:cNvPr id="37890" name="Rectangle 2"/>
          <p:cNvSpPr>
            <a:spLocks noGrp="1" noChangeArrowheads="1"/>
          </p:cNvSpPr>
          <p:nvPr>
            <p:ph type="title"/>
          </p:nvPr>
        </p:nvSpPr>
        <p:spPr>
          <a:xfrm>
            <a:off x="457200" y="228600"/>
            <a:ext cx="8229600" cy="838200"/>
          </a:xfrm>
        </p:spPr>
        <p:txBody>
          <a:bodyPr/>
          <a:lstStyle/>
          <a:p>
            <a:pPr eaLnBrk="1" hangingPunct="1">
              <a:defRPr/>
            </a:pPr>
            <a:r>
              <a:rPr lang="en-US" dirty="0">
                <a:ea typeface="+mj-ea"/>
              </a:rPr>
              <a:t>Stack-Dynamic Variables</a:t>
            </a:r>
            <a:r>
              <a:rPr lang="tr-TR" dirty="0">
                <a:ea typeface="+mj-ea"/>
              </a:rPr>
              <a:t> </a:t>
            </a:r>
            <a:endParaRPr lang="en-US" sz="2800" dirty="0">
              <a:ea typeface="+mj-ea"/>
            </a:endParaRPr>
          </a:p>
        </p:txBody>
      </p:sp>
      <p:sp>
        <p:nvSpPr>
          <p:cNvPr id="37891" name="Rectangle 3"/>
          <p:cNvSpPr>
            <a:spLocks noGrp="1" noChangeArrowheads="1"/>
          </p:cNvSpPr>
          <p:nvPr>
            <p:ph type="body" idx="1"/>
          </p:nvPr>
        </p:nvSpPr>
        <p:spPr>
          <a:xfrm>
            <a:off x="457200" y="1371600"/>
            <a:ext cx="8229600" cy="5181600"/>
          </a:xfrm>
        </p:spPr>
        <p:txBody>
          <a:bodyPr/>
          <a:lstStyle/>
          <a:p>
            <a:pPr eaLnBrk="1" hangingPunct="1">
              <a:defRPr/>
            </a:pPr>
            <a:r>
              <a:rPr lang="en-US" sz="2400" dirty="0">
                <a:solidFill>
                  <a:srgbClr val="0000FF"/>
                </a:solidFill>
                <a:ea typeface="+mn-ea"/>
              </a:rPr>
              <a:t>Storage binding:</a:t>
            </a:r>
            <a:r>
              <a:rPr lang="en-US" sz="2400" dirty="0">
                <a:ea typeface="+mn-ea"/>
              </a:rPr>
              <a:t> when declaration statement is elaborated (in run-time).</a:t>
            </a:r>
          </a:p>
          <a:p>
            <a:pPr eaLnBrk="1" hangingPunct="1">
              <a:defRPr/>
            </a:pPr>
            <a:r>
              <a:rPr lang="en-US" sz="2400" dirty="0">
                <a:solidFill>
                  <a:srgbClr val="0000FF"/>
                </a:solidFill>
                <a:ea typeface="+mn-ea"/>
              </a:rPr>
              <a:t>Type binding:</a:t>
            </a:r>
            <a:r>
              <a:rPr lang="en-US" sz="2400" dirty="0">
                <a:ea typeface="+mn-ea"/>
              </a:rPr>
              <a:t> static.</a:t>
            </a:r>
          </a:p>
          <a:p>
            <a:pPr eaLnBrk="1" hangingPunct="1">
              <a:defRPr/>
            </a:pPr>
            <a:endParaRPr lang="tr-TR" sz="2400" dirty="0">
              <a:ea typeface="+mn-ea"/>
            </a:endParaRPr>
          </a:p>
          <a:p>
            <a:pPr eaLnBrk="1" hangingPunct="1">
              <a:defRPr/>
            </a:pPr>
            <a:r>
              <a:rPr lang="en-US" sz="2400" dirty="0">
                <a:ea typeface="+mn-ea"/>
              </a:rPr>
              <a:t>The  local  variables  get  their  type  binding  statically  at  compile  time,  but  their</a:t>
            </a:r>
            <a:r>
              <a:rPr lang="tr-TR" sz="2400" dirty="0">
                <a:ea typeface="+mn-ea"/>
              </a:rPr>
              <a:t> </a:t>
            </a:r>
            <a:r>
              <a:rPr lang="en-US" sz="2400" dirty="0">
                <a:ea typeface="+mn-ea"/>
              </a:rPr>
              <a:t>storage  binding  takes  place  when  that  procedure  is  called.  Storage  is </a:t>
            </a:r>
            <a:r>
              <a:rPr lang="en-US" sz="2400" dirty="0" err="1">
                <a:ea typeface="+mn-ea"/>
              </a:rPr>
              <a:t>deallocated</a:t>
            </a:r>
            <a:r>
              <a:rPr lang="en-US" sz="2400" dirty="0">
                <a:ea typeface="+mn-ea"/>
              </a:rPr>
              <a:t> when the procedure returns.</a:t>
            </a:r>
          </a:p>
          <a:p>
            <a:pPr eaLnBrk="1" hangingPunct="1">
              <a:defRPr/>
            </a:pPr>
            <a:r>
              <a:rPr lang="en-US" sz="2400" dirty="0">
                <a:ea typeface="+mn-ea"/>
              </a:rPr>
              <a:t>Local variables in C functions.</a:t>
            </a:r>
          </a:p>
          <a:p>
            <a:pPr eaLnBrk="1" hangingPunct="1">
              <a:defRPr/>
            </a:pPr>
            <a:endParaRPr lang="en-US" sz="2400" dirty="0">
              <a:ea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CE08E072-8C66-CC4B-BB33-004704EE36AC}" type="slidenum">
              <a:rPr lang="en-US" sz="1400">
                <a:cs typeface="Arial" charset="0"/>
              </a:rPr>
              <a:pPr/>
              <a:t>37</a:t>
            </a:fld>
            <a:endParaRPr lang="en-US" sz="1400">
              <a:cs typeface="Arial" charset="0"/>
            </a:endParaRPr>
          </a:p>
        </p:txBody>
      </p:sp>
      <p:sp>
        <p:nvSpPr>
          <p:cNvPr id="40962" name="Rectangle 2"/>
          <p:cNvSpPr>
            <a:spLocks noGrp="1" noChangeArrowheads="1"/>
          </p:cNvSpPr>
          <p:nvPr>
            <p:ph type="title"/>
          </p:nvPr>
        </p:nvSpPr>
        <p:spPr/>
        <p:txBody>
          <a:bodyPr/>
          <a:lstStyle/>
          <a:p>
            <a:pPr eaLnBrk="1" hangingPunct="1">
              <a:defRPr/>
            </a:pPr>
            <a:r>
              <a:rPr lang="en-US" dirty="0">
                <a:ea typeface="+mj-ea"/>
              </a:rPr>
              <a:t>Stack-Dynamic Variables</a:t>
            </a:r>
            <a:endParaRPr lang="en-US" sz="2800" dirty="0">
              <a:ea typeface="+mj-ea"/>
            </a:endParaRPr>
          </a:p>
        </p:txBody>
      </p:sp>
      <p:sp>
        <p:nvSpPr>
          <p:cNvPr id="57347" name="Rectangle 3"/>
          <p:cNvSpPr>
            <a:spLocks noGrp="1" noChangeArrowheads="1"/>
          </p:cNvSpPr>
          <p:nvPr>
            <p:ph type="body" idx="1"/>
          </p:nvPr>
        </p:nvSpPr>
        <p:spPr/>
        <p:txBody>
          <a:bodyPr/>
          <a:lstStyle/>
          <a:p>
            <a:pPr eaLnBrk="1" hangingPunct="1">
              <a:lnSpc>
                <a:spcPct val="80000"/>
              </a:lnSpc>
            </a:pPr>
            <a:r>
              <a:rPr lang="en-US" sz="2400">
                <a:solidFill>
                  <a:srgbClr val="0000FF"/>
                </a:solidFill>
                <a:latin typeface="Arial" charset="0"/>
                <a:ea typeface="MS PGothic" charset="0"/>
                <a:cs typeface="Arial" charset="0"/>
              </a:rPr>
              <a:t>Advantages:</a:t>
            </a:r>
            <a:r>
              <a:rPr lang="en-US" sz="2400">
                <a:latin typeface="Arial" charset="0"/>
                <a:ea typeface="MS PGothic" charset="0"/>
                <a:cs typeface="Arial" charset="0"/>
              </a:rPr>
              <a:t>  </a:t>
            </a:r>
            <a:endParaRPr lang="tr-TR" sz="2400">
              <a:latin typeface="Arial" charset="0"/>
              <a:ea typeface="MS PGothic" charset="0"/>
              <a:cs typeface="Arial" charset="0"/>
            </a:endParaRPr>
          </a:p>
          <a:p>
            <a:pPr lvl="1" eaLnBrk="1" hangingPunct="1">
              <a:lnSpc>
                <a:spcPct val="80000"/>
              </a:lnSpc>
            </a:pPr>
            <a:r>
              <a:rPr lang="en-US" sz="2000">
                <a:latin typeface="Arial" charset="0"/>
                <a:cs typeface="Arial" charset="0"/>
              </a:rPr>
              <a:t>Dynamic  storage  allocation  is  needed  for  recursion. </a:t>
            </a:r>
            <a:r>
              <a:rPr lang="tr-TR" sz="2000">
                <a:latin typeface="Arial" charset="0"/>
                <a:cs typeface="Arial" charset="0"/>
              </a:rPr>
              <a:t>Each subprogram can have </a:t>
            </a:r>
            <a:r>
              <a:rPr lang="en-US" sz="2000">
                <a:latin typeface="Arial" charset="0"/>
                <a:cs typeface="Arial" charset="0"/>
              </a:rPr>
              <a:t>its own copy of the variables </a:t>
            </a:r>
            <a:endParaRPr lang="tr-TR" sz="2000">
              <a:latin typeface="Arial" charset="0"/>
              <a:cs typeface="Arial" charset="0"/>
            </a:endParaRPr>
          </a:p>
          <a:p>
            <a:pPr lvl="1" eaLnBrk="1" hangingPunct="1">
              <a:lnSpc>
                <a:spcPct val="80000"/>
              </a:lnSpc>
            </a:pPr>
            <a:r>
              <a:rPr lang="en-US" sz="2000">
                <a:latin typeface="Arial" charset="0"/>
                <a:cs typeface="Arial" charset="0"/>
              </a:rPr>
              <a:t>Same  memory cells can be used for different variables (efficiency)</a:t>
            </a:r>
          </a:p>
          <a:p>
            <a:pPr eaLnBrk="1" hangingPunct="1">
              <a:lnSpc>
                <a:spcPct val="80000"/>
              </a:lnSpc>
            </a:pPr>
            <a:r>
              <a:rPr lang="en-US" sz="2400">
                <a:solidFill>
                  <a:srgbClr val="0000FF"/>
                </a:solidFill>
                <a:latin typeface="Arial" charset="0"/>
                <a:ea typeface="MS PGothic" charset="0"/>
                <a:cs typeface="Arial" charset="0"/>
              </a:rPr>
              <a:t>Disadvantages:</a:t>
            </a:r>
            <a:r>
              <a:rPr lang="en-US" sz="2400">
                <a:latin typeface="Arial" charset="0"/>
                <a:ea typeface="MS PGothic" charset="0"/>
                <a:cs typeface="Arial" charset="0"/>
              </a:rPr>
              <a:t> Runtime overhead for allocation and deallocation</a:t>
            </a:r>
          </a:p>
          <a:p>
            <a:pPr eaLnBrk="1" hangingPunct="1">
              <a:lnSpc>
                <a:spcPct val="80000"/>
              </a:lnSpc>
            </a:pPr>
            <a:endParaRPr lang="en-US" sz="1000">
              <a:latin typeface="Arial" charset="0"/>
              <a:ea typeface="MS PGothic" charset="0"/>
              <a:cs typeface="Arial" charset="0"/>
            </a:endParaRPr>
          </a:p>
          <a:p>
            <a:pPr eaLnBrk="1" hangingPunct="1">
              <a:lnSpc>
                <a:spcPct val="80000"/>
              </a:lnSpc>
            </a:pPr>
            <a:r>
              <a:rPr lang="en-US" sz="2400">
                <a:latin typeface="Arial" charset="0"/>
                <a:ea typeface="MS PGothic" charset="0"/>
                <a:cs typeface="Arial" charset="0"/>
              </a:rPr>
              <a:t>In C and C++, local variables are, by default, stack-dynamic, but can be made static through static qualifier.</a:t>
            </a:r>
          </a:p>
          <a:p>
            <a:pPr marL="857250" lvl="2" indent="57150" eaLnBrk="1" hangingPunct="1">
              <a:lnSpc>
                <a:spcPct val="80000"/>
              </a:lnSpc>
              <a:buFontTx/>
              <a:buNone/>
            </a:pPr>
            <a:r>
              <a:rPr lang="en-US">
                <a:latin typeface="Courier New" charset="0"/>
                <a:cs typeface="Arial" charset="0"/>
              </a:rPr>
              <a:t>foo () </a:t>
            </a:r>
          </a:p>
          <a:p>
            <a:pPr marL="857250" lvl="2" indent="57150" eaLnBrk="1" hangingPunct="1">
              <a:lnSpc>
                <a:spcPct val="80000"/>
              </a:lnSpc>
              <a:buFontTx/>
              <a:buNone/>
            </a:pPr>
            <a:r>
              <a:rPr lang="en-US">
                <a:latin typeface="Courier New" charset="0"/>
                <a:cs typeface="Arial" charset="0"/>
              </a:rPr>
              <a:t>{</a:t>
            </a:r>
          </a:p>
          <a:p>
            <a:pPr marL="857250" lvl="2" indent="57150" eaLnBrk="1" hangingPunct="1">
              <a:lnSpc>
                <a:spcPct val="80000"/>
              </a:lnSpc>
              <a:buFontTx/>
              <a:buNone/>
            </a:pPr>
            <a:r>
              <a:rPr lang="en-US">
                <a:latin typeface="Courier New" charset="0"/>
                <a:cs typeface="Arial" charset="0"/>
              </a:rPr>
              <a:t>static int x; </a:t>
            </a:r>
          </a:p>
          <a:p>
            <a:pPr marL="857250" lvl="2" indent="57150" eaLnBrk="1" hangingPunct="1">
              <a:lnSpc>
                <a:spcPct val="80000"/>
              </a:lnSpc>
              <a:buFontTx/>
              <a:buNone/>
            </a:pPr>
            <a:r>
              <a:rPr lang="en-US">
                <a:latin typeface="Courier New" charset="0"/>
                <a:cs typeface="Arial" charset="0"/>
              </a:rPr>
              <a:t>…</a:t>
            </a:r>
          </a:p>
          <a:p>
            <a:pPr marL="857250" lvl="2" indent="57150" eaLnBrk="1" hangingPunct="1">
              <a:lnSpc>
                <a:spcPct val="80000"/>
              </a:lnSpc>
              <a:buFontTx/>
              <a:buNone/>
            </a:pPr>
            <a:r>
              <a:rPr lang="en-US">
                <a:latin typeface="Courier New" charset="0"/>
                <a:cs typeface="Arial" charset="0"/>
              </a:rPr>
              <a:t>}</a:t>
            </a:r>
          </a:p>
          <a:p>
            <a:pPr marL="857250" lvl="2" indent="57150" eaLnBrk="1" hangingPunct="1">
              <a:lnSpc>
                <a:spcPct val="80000"/>
              </a:lnSpc>
              <a:buFontTx/>
              <a:buNone/>
            </a:pPr>
            <a:endParaRPr lang="en-US" sz="1800">
              <a:latin typeface="Arial" charset="0"/>
              <a:cs typeface="Arial" charset="0"/>
            </a:endParaRPr>
          </a:p>
        </p:txBody>
      </p:sp>
      <p:sp>
        <p:nvSpPr>
          <p:cNvPr id="57348" name="Text Box 4"/>
          <p:cNvSpPr txBox="1">
            <a:spLocks noChangeArrowheads="1"/>
          </p:cNvSpPr>
          <p:nvPr/>
        </p:nvSpPr>
        <p:spPr bwMode="auto">
          <a:xfrm>
            <a:off x="463550" y="6262688"/>
            <a:ext cx="8528050" cy="366712"/>
          </a:xfrm>
          <a:prstGeom prst="rect">
            <a:avLst/>
          </a:prstGeom>
          <a:solidFill>
            <a:srgbClr val="FDF9A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b="1" dirty="0">
                <a:solidFill>
                  <a:srgbClr val="990000"/>
                </a:solidFill>
              </a:rPr>
              <a:t>All attributes other than storage is statically bound to this type of variables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34A52FE-22BE-E54F-9170-40AD8DE49AB9}" type="slidenum">
              <a:rPr lang="en-US" sz="1400">
                <a:cs typeface="Arial" charset="0"/>
              </a:rPr>
              <a:pPr/>
              <a:t>38</a:t>
            </a:fld>
            <a:endParaRPr lang="en-US" sz="1400">
              <a:cs typeface="Arial" charset="0"/>
            </a:endParaRPr>
          </a:p>
        </p:txBody>
      </p:sp>
      <p:sp>
        <p:nvSpPr>
          <p:cNvPr id="38914" name="Rectangle 2"/>
          <p:cNvSpPr>
            <a:spLocks noGrp="1" noChangeArrowheads="1"/>
          </p:cNvSpPr>
          <p:nvPr>
            <p:ph type="title"/>
          </p:nvPr>
        </p:nvSpPr>
        <p:spPr/>
        <p:txBody>
          <a:bodyPr/>
          <a:lstStyle/>
          <a:p>
            <a:pPr eaLnBrk="1" hangingPunct="1">
              <a:defRPr/>
            </a:pPr>
            <a:r>
              <a:rPr lang="en-US" dirty="0">
                <a:ea typeface="+mj-ea"/>
              </a:rPr>
              <a:t>Explicit Heap-Dynamic Variables</a:t>
            </a:r>
            <a:endParaRPr lang="en-US" sz="2800" dirty="0">
              <a:ea typeface="+mj-ea"/>
            </a:endParaRPr>
          </a:p>
        </p:txBody>
      </p:sp>
      <p:sp>
        <p:nvSpPr>
          <p:cNvPr id="38915" name="Rectangle 3"/>
          <p:cNvSpPr>
            <a:spLocks noGrp="1" noChangeArrowheads="1"/>
          </p:cNvSpPr>
          <p:nvPr>
            <p:ph type="body" idx="1"/>
          </p:nvPr>
        </p:nvSpPr>
        <p:spPr>
          <a:xfrm>
            <a:off x="457200" y="1219200"/>
            <a:ext cx="8458200" cy="4906963"/>
          </a:xfrm>
        </p:spPr>
        <p:txBody>
          <a:bodyPr/>
          <a:lstStyle/>
          <a:p>
            <a:pPr eaLnBrk="1" hangingPunct="1">
              <a:defRPr/>
            </a:pPr>
            <a:r>
              <a:rPr lang="en-US" sz="2800" dirty="0">
                <a:ea typeface="+mn-ea"/>
              </a:rPr>
              <a:t>Nameless variables</a:t>
            </a:r>
          </a:p>
          <a:p>
            <a:pPr eaLnBrk="1" hangingPunct="1">
              <a:defRPr/>
            </a:pPr>
            <a:r>
              <a:rPr lang="en-US" sz="2800" dirty="0">
                <a:ea typeface="+mn-ea"/>
              </a:rPr>
              <a:t>storage allocated/</a:t>
            </a:r>
            <a:r>
              <a:rPr lang="en-US" sz="2800" dirty="0" err="1">
                <a:ea typeface="+mn-ea"/>
              </a:rPr>
              <a:t>deallocated</a:t>
            </a:r>
            <a:r>
              <a:rPr lang="en-US" sz="2800" dirty="0">
                <a:ea typeface="+mn-ea"/>
              </a:rPr>
              <a:t> by explicit run-time instructions</a:t>
            </a:r>
          </a:p>
          <a:p>
            <a:pPr eaLnBrk="1" hangingPunct="1">
              <a:defRPr/>
            </a:pPr>
            <a:r>
              <a:rPr lang="en-US" sz="2800" dirty="0">
                <a:ea typeface="+mn-ea"/>
              </a:rPr>
              <a:t>can be referenced only through pointer variables</a:t>
            </a:r>
          </a:p>
          <a:p>
            <a:pPr eaLnBrk="1" hangingPunct="1">
              <a:defRPr/>
            </a:pPr>
            <a:r>
              <a:rPr lang="en-US" sz="2800" dirty="0">
                <a:ea typeface="+mn-ea"/>
              </a:rPr>
              <a:t>e.g. dynamic objects in C++ (via </a:t>
            </a:r>
            <a:r>
              <a:rPr lang="en-US" sz="2400" dirty="0">
                <a:latin typeface="Courier New"/>
                <a:ea typeface="+mn-ea"/>
                <a:cs typeface="Courier New"/>
              </a:rPr>
              <a:t>new</a:t>
            </a:r>
            <a:r>
              <a:rPr lang="en-US" sz="2800" dirty="0">
                <a:ea typeface="+mn-ea"/>
              </a:rPr>
              <a:t> and </a:t>
            </a:r>
            <a:r>
              <a:rPr lang="en-US" sz="2400" dirty="0">
                <a:latin typeface="Courier New"/>
                <a:ea typeface="+mn-ea"/>
                <a:cs typeface="Courier New"/>
              </a:rPr>
              <a:t>delete</a:t>
            </a:r>
            <a:r>
              <a:rPr lang="en-US" sz="2800" dirty="0">
                <a:ea typeface="+mn-ea"/>
              </a:rPr>
              <a:t>), all objects in Java</a:t>
            </a:r>
          </a:p>
          <a:p>
            <a:pPr eaLnBrk="1" hangingPunct="1">
              <a:defRPr/>
            </a:pPr>
            <a:r>
              <a:rPr lang="en-US" sz="2800" dirty="0">
                <a:ea typeface="+mn-ea"/>
              </a:rPr>
              <a:t>types can be determined at run-time</a:t>
            </a:r>
          </a:p>
          <a:p>
            <a:pPr eaLnBrk="1" hangingPunct="1">
              <a:defRPr/>
            </a:pPr>
            <a:r>
              <a:rPr lang="en-US" sz="2800" dirty="0">
                <a:ea typeface="+mn-ea"/>
              </a:rPr>
              <a:t>storage is allocated when created explicitly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9938F8A8-829F-2D43-8280-E23789EE96F7}" type="slidenum">
              <a:rPr lang="en-US" sz="1400">
                <a:cs typeface="Arial" charset="0"/>
              </a:rPr>
              <a:pPr/>
              <a:t>39</a:t>
            </a:fld>
            <a:endParaRPr lang="en-US" sz="1400">
              <a:cs typeface="Arial" charset="0"/>
            </a:endParaRPr>
          </a:p>
        </p:txBody>
      </p:sp>
      <p:sp>
        <p:nvSpPr>
          <p:cNvPr id="83970" name="Rectangle 2"/>
          <p:cNvSpPr>
            <a:spLocks noGrp="1" noChangeArrowheads="1"/>
          </p:cNvSpPr>
          <p:nvPr>
            <p:ph type="title"/>
          </p:nvPr>
        </p:nvSpPr>
        <p:spPr/>
        <p:txBody>
          <a:bodyPr/>
          <a:lstStyle/>
          <a:p>
            <a:pPr eaLnBrk="1" hangingPunct="1">
              <a:defRPr/>
            </a:pPr>
            <a:r>
              <a:rPr lang="en-US" dirty="0">
                <a:ea typeface="+mj-ea"/>
              </a:rPr>
              <a:t>Explicit Heap-Dynamic Variables</a:t>
            </a:r>
            <a:endParaRPr lang="en-US" sz="2800" dirty="0">
              <a:ea typeface="+mj-ea"/>
            </a:endParaRPr>
          </a:p>
        </p:txBody>
      </p:sp>
      <p:sp>
        <p:nvSpPr>
          <p:cNvPr id="83971" name="Rectangle 3"/>
          <p:cNvSpPr>
            <a:spLocks noGrp="1" noChangeArrowheads="1"/>
          </p:cNvSpPr>
          <p:nvPr>
            <p:ph type="body" idx="1"/>
          </p:nvPr>
        </p:nvSpPr>
        <p:spPr>
          <a:xfrm>
            <a:off x="457200" y="1219200"/>
            <a:ext cx="8229600" cy="5105400"/>
          </a:xfrm>
        </p:spPr>
        <p:txBody>
          <a:bodyPr/>
          <a:lstStyle/>
          <a:p>
            <a:pPr eaLnBrk="1" hangingPunct="1">
              <a:defRPr/>
            </a:pPr>
            <a:r>
              <a:rPr lang="en-US" sz="2800" dirty="0">
                <a:ea typeface="+mn-ea"/>
              </a:rPr>
              <a:t>Example:</a:t>
            </a:r>
          </a:p>
          <a:p>
            <a:pPr lvl="1" eaLnBrk="1" hangingPunct="1">
              <a:defRPr/>
            </a:pPr>
            <a:r>
              <a:rPr lang="en-US" sz="2400" dirty="0"/>
              <a:t>In C++</a:t>
            </a:r>
          </a:p>
          <a:p>
            <a:pPr lvl="1" eaLnBrk="1" hangingPunct="1">
              <a:defRPr/>
            </a:pPr>
            <a:endParaRPr lang="en-US" sz="2400" dirty="0"/>
          </a:p>
          <a:p>
            <a:pPr lvl="1" eaLnBrk="1" hangingPunct="1">
              <a:defRPr/>
            </a:pPr>
            <a:endParaRPr lang="en-US" sz="2400" dirty="0"/>
          </a:p>
          <a:p>
            <a:pPr lvl="1" eaLnBrk="1" hangingPunct="1">
              <a:defRPr/>
            </a:pPr>
            <a:endParaRPr lang="en-US" sz="2400" dirty="0"/>
          </a:p>
          <a:p>
            <a:pPr eaLnBrk="1" hangingPunct="1">
              <a:defRPr/>
            </a:pPr>
            <a:r>
              <a:rPr lang="en-US" sz="2800" dirty="0">
                <a:solidFill>
                  <a:srgbClr val="0000FF"/>
                </a:solidFill>
                <a:ea typeface="+mn-ea"/>
              </a:rPr>
              <a:t>Advantages:</a:t>
            </a:r>
            <a:r>
              <a:rPr lang="en-US" sz="2800" dirty="0">
                <a:ea typeface="+mn-ea"/>
              </a:rPr>
              <a:t>  </a:t>
            </a:r>
          </a:p>
          <a:p>
            <a:pPr lvl="1" eaLnBrk="1" hangingPunct="1">
              <a:defRPr/>
            </a:pPr>
            <a:r>
              <a:rPr lang="en-US" sz="2400" dirty="0"/>
              <a:t>Required  for  dynamic  structures  (e.g.,  linked  lists, trees)</a:t>
            </a:r>
          </a:p>
          <a:p>
            <a:pPr eaLnBrk="1" hangingPunct="1">
              <a:defRPr/>
            </a:pPr>
            <a:r>
              <a:rPr lang="en-US" sz="2800" dirty="0">
                <a:solidFill>
                  <a:srgbClr val="0000FF"/>
                </a:solidFill>
                <a:ea typeface="+mn-ea"/>
              </a:rPr>
              <a:t>Disadvantages:</a:t>
            </a:r>
            <a:r>
              <a:rPr lang="en-US" sz="2800" dirty="0">
                <a:ea typeface="+mn-ea"/>
              </a:rPr>
              <a:t>  </a:t>
            </a:r>
          </a:p>
          <a:p>
            <a:pPr lvl="1" eaLnBrk="1" hangingPunct="1">
              <a:defRPr/>
            </a:pPr>
            <a:r>
              <a:rPr lang="en-US" sz="2400" dirty="0"/>
              <a:t>Difficult  to  use  correctly,  costly  to  refer,  allocate, </a:t>
            </a:r>
            <a:r>
              <a:rPr lang="en-US" sz="2400" dirty="0" err="1"/>
              <a:t>deallocate</a:t>
            </a:r>
            <a:r>
              <a:rPr lang="en-US" sz="2400" dirty="0"/>
              <a:t>.</a:t>
            </a:r>
          </a:p>
          <a:p>
            <a:pPr eaLnBrk="1" hangingPunct="1">
              <a:defRPr/>
            </a:pPr>
            <a:endParaRPr lang="en-US" sz="2800" dirty="0">
              <a:ea typeface="+mn-ea"/>
            </a:endParaRPr>
          </a:p>
        </p:txBody>
      </p:sp>
      <p:sp>
        <p:nvSpPr>
          <p:cNvPr id="59396" name="Text Box 4"/>
          <p:cNvSpPr txBox="1">
            <a:spLocks noChangeArrowheads="1"/>
          </p:cNvSpPr>
          <p:nvPr/>
        </p:nvSpPr>
        <p:spPr bwMode="auto">
          <a:xfrm>
            <a:off x="1143000" y="2298700"/>
            <a:ext cx="7762875" cy="1200150"/>
          </a:xfrm>
          <a:prstGeom prst="rect">
            <a:avLst/>
          </a:prstGeom>
          <a:solidFill>
            <a:srgbClr val="99FF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b="1">
                <a:latin typeface="Courier New" charset="0"/>
                <a:cs typeface="Arial" charset="0"/>
              </a:rPr>
              <a:t>int *intnode;			</a:t>
            </a:r>
            <a:r>
              <a:rPr lang="en-US" sz="1800" b="1">
                <a:latin typeface="Calibri" charset="0"/>
                <a:cs typeface="Arial" charset="0"/>
              </a:rPr>
              <a:t>// Create a pointer</a:t>
            </a:r>
          </a:p>
          <a:p>
            <a:pPr eaLnBrk="1" hangingPunct="1"/>
            <a:r>
              <a:rPr lang="en-US" sz="1800" b="1">
                <a:latin typeface="Courier New" charset="0"/>
                <a:cs typeface="Arial" charset="0"/>
              </a:rPr>
              <a:t>intnode = new int;		</a:t>
            </a:r>
            <a:r>
              <a:rPr lang="en-US" sz="1800" b="1">
                <a:latin typeface="Calibri" charset="0"/>
                <a:cs typeface="Arial" charset="0"/>
              </a:rPr>
              <a:t>// Create the heap-dynamic variable</a:t>
            </a:r>
          </a:p>
          <a:p>
            <a:pPr eaLnBrk="1" hangingPunct="1"/>
            <a:r>
              <a:rPr lang="en-US" sz="1800" b="1">
                <a:latin typeface="Courier New" charset="0"/>
                <a:cs typeface="Arial" charset="0"/>
              </a:rPr>
              <a:t>….</a:t>
            </a:r>
          </a:p>
          <a:p>
            <a:pPr eaLnBrk="1" hangingPunct="1"/>
            <a:r>
              <a:rPr lang="en-US" sz="1800" b="1">
                <a:latin typeface="Courier New" charset="0"/>
                <a:cs typeface="Arial" charset="0"/>
              </a:rPr>
              <a:t>delete intnode;		</a:t>
            </a:r>
            <a:r>
              <a:rPr lang="en-US" sz="1800" b="1">
                <a:latin typeface="Calibri" charset="0"/>
                <a:cs typeface="Arial" charset="0"/>
              </a:rPr>
              <a:t>// Deallocate the heap-dynamic variable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47E7CA5-F78F-DA44-80F7-F77ED3AF1186}" type="slidenum">
              <a:rPr lang="en-US" sz="1400">
                <a:cs typeface="Arial" charset="0"/>
              </a:rPr>
              <a:pPr/>
              <a:t>4</a:t>
            </a:fld>
            <a:endParaRPr lang="en-US" sz="1400">
              <a:cs typeface="Arial" charset="0"/>
            </a:endParaRPr>
          </a:p>
        </p:txBody>
      </p:sp>
      <p:sp>
        <p:nvSpPr>
          <p:cNvPr id="4098" name="Rectangle 2"/>
          <p:cNvSpPr>
            <a:spLocks noGrp="1" noChangeArrowheads="1"/>
          </p:cNvSpPr>
          <p:nvPr>
            <p:ph type="title"/>
          </p:nvPr>
        </p:nvSpPr>
        <p:spPr/>
        <p:txBody>
          <a:bodyPr/>
          <a:lstStyle/>
          <a:p>
            <a:pPr eaLnBrk="1" hangingPunct="1">
              <a:defRPr/>
            </a:pPr>
            <a:r>
              <a:rPr lang="en-US" dirty="0">
                <a:ea typeface="+mj-ea"/>
              </a:rPr>
              <a:t>Abstraction</a:t>
            </a:r>
          </a:p>
        </p:txBody>
      </p:sp>
      <p:sp>
        <p:nvSpPr>
          <p:cNvPr id="4099" name="Rectangle 3"/>
          <p:cNvSpPr>
            <a:spLocks noGrp="1" noChangeArrowheads="1"/>
          </p:cNvSpPr>
          <p:nvPr>
            <p:ph type="body" idx="1"/>
          </p:nvPr>
        </p:nvSpPr>
        <p:spPr/>
        <p:txBody>
          <a:bodyPr/>
          <a:lstStyle/>
          <a:p>
            <a:pPr eaLnBrk="1" hangingPunct="1">
              <a:lnSpc>
                <a:spcPct val="90000"/>
              </a:lnSpc>
            </a:pPr>
            <a:r>
              <a:rPr lang="en-US" sz="2800">
                <a:latin typeface="Arial" charset="0"/>
                <a:ea typeface="MS PGothic" charset="0"/>
                <a:cs typeface="Arial" charset="0"/>
              </a:rPr>
              <a:t>Abstractions for memory are </a:t>
            </a:r>
            <a:r>
              <a:rPr lang="en-US" sz="2800" b="1">
                <a:latin typeface="Arial" charset="0"/>
                <a:ea typeface="MS PGothic" charset="0"/>
                <a:cs typeface="Arial" charset="0"/>
              </a:rPr>
              <a:t>variables</a:t>
            </a:r>
          </a:p>
          <a:p>
            <a:pPr eaLnBrk="1" hangingPunct="1">
              <a:lnSpc>
                <a:spcPct val="90000"/>
              </a:lnSpc>
            </a:pPr>
            <a:r>
              <a:rPr lang="en-US" sz="2800">
                <a:latin typeface="Arial" charset="0"/>
                <a:ea typeface="MS PGothic" charset="0"/>
                <a:cs typeface="Arial" charset="0"/>
              </a:rPr>
              <a:t>Sometimes abstraction is very close to characteristics of cells. </a:t>
            </a:r>
          </a:p>
          <a:p>
            <a:pPr lvl="1" eaLnBrk="1" hangingPunct="1">
              <a:lnSpc>
                <a:spcPct val="90000"/>
              </a:lnSpc>
            </a:pPr>
            <a:r>
              <a:rPr lang="en-US" sz="2400">
                <a:latin typeface="Arial" charset="0"/>
                <a:cs typeface="Arial" charset="0"/>
              </a:rPr>
              <a:t>e.g. Integer – represented directly in one or more bytes of a memory</a:t>
            </a:r>
          </a:p>
          <a:p>
            <a:pPr eaLnBrk="1" hangingPunct="1">
              <a:lnSpc>
                <a:spcPct val="90000"/>
              </a:lnSpc>
            </a:pPr>
            <a:r>
              <a:rPr lang="en-US" sz="2800">
                <a:latin typeface="Arial" charset="0"/>
                <a:ea typeface="MS PGothic" charset="0"/>
                <a:cs typeface="Arial" charset="0"/>
              </a:rPr>
              <a:t>In other cases, abstraction is far from the organization of memory. </a:t>
            </a:r>
          </a:p>
          <a:p>
            <a:pPr lvl="1" eaLnBrk="1" hangingPunct="1">
              <a:lnSpc>
                <a:spcPct val="90000"/>
              </a:lnSpc>
            </a:pPr>
            <a:r>
              <a:rPr lang="en-US" sz="2400">
                <a:latin typeface="Arial" charset="0"/>
                <a:cs typeface="Arial" charset="0"/>
              </a:rPr>
              <a:t>e.g. Three dimensional array.</a:t>
            </a:r>
          </a:p>
          <a:p>
            <a:pPr lvl="1" eaLnBrk="1" hangingPunct="1">
              <a:lnSpc>
                <a:spcPct val="90000"/>
              </a:lnSpc>
            </a:pPr>
            <a:r>
              <a:rPr lang="en-US" sz="2400">
                <a:latin typeface="Arial" charset="0"/>
                <a:cs typeface="Arial" charset="0"/>
              </a:rPr>
              <a:t>requires software mapping function to support the abstraction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fade">
                                      <p:cBhvr>
                                        <p:cTn id="7" dur="500"/>
                                        <p:tgtEl>
                                          <p:spTgt spid="4099">
                                            <p:txEl>
                                              <p:pRg st="1" end="1"/>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animEffect transition="in" filter="fade">
                                      <p:cBhvr>
                                        <p:cTn id="11" dur="500"/>
                                        <p:tgtEl>
                                          <p:spTgt spid="4099">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099">
                                            <p:txEl>
                                              <p:pRg st="4" end="4"/>
                                            </p:txEl>
                                          </p:spTgt>
                                        </p:tgtEl>
                                        <p:attrNameLst>
                                          <p:attrName>style.visibility</p:attrName>
                                        </p:attrNameLst>
                                      </p:cBhvr>
                                      <p:to>
                                        <p:strVal val="visible"/>
                                      </p:to>
                                    </p:set>
                                    <p:animEffect transition="in" filter="fade">
                                      <p:cBhvr>
                                        <p:cTn id="20" dur="500"/>
                                        <p:tgtEl>
                                          <p:spTgt spid="4099">
                                            <p:txEl>
                                              <p:pRg st="4" end="4"/>
                                            </p:txEl>
                                          </p:spTgt>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099">
                                            <p:txEl>
                                              <p:pRg st="5" end="5"/>
                                            </p:txEl>
                                          </p:spTgt>
                                        </p:tgtEl>
                                        <p:attrNameLst>
                                          <p:attrName>style.visibility</p:attrName>
                                        </p:attrNameLst>
                                      </p:cBhvr>
                                      <p:to>
                                        <p:strVal val="visible"/>
                                      </p:to>
                                    </p:set>
                                    <p:animEffect transition="in" filter="fade">
                                      <p:cBhvr>
                                        <p:cTn id="24"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8C69D906-4663-2242-A6D8-216CB367B22B}" type="slidenum">
              <a:rPr lang="en-US" sz="1400">
                <a:cs typeface="Arial" charset="0"/>
              </a:rPr>
              <a:pPr/>
              <a:t>40</a:t>
            </a:fld>
            <a:endParaRPr lang="en-US" sz="1400">
              <a:cs typeface="Arial" charset="0"/>
            </a:endParaRPr>
          </a:p>
        </p:txBody>
      </p:sp>
      <p:sp>
        <p:nvSpPr>
          <p:cNvPr id="39938" name="Rectangle 2"/>
          <p:cNvSpPr>
            <a:spLocks noGrp="1" noChangeArrowheads="1"/>
          </p:cNvSpPr>
          <p:nvPr>
            <p:ph type="title"/>
          </p:nvPr>
        </p:nvSpPr>
        <p:spPr/>
        <p:txBody>
          <a:bodyPr/>
          <a:lstStyle/>
          <a:p>
            <a:pPr eaLnBrk="1" hangingPunct="1">
              <a:defRPr/>
            </a:pPr>
            <a:r>
              <a:rPr lang="en-US" dirty="0">
                <a:ea typeface="+mj-ea"/>
              </a:rPr>
              <a:t>Implicit Heap-Dynamic Variables</a:t>
            </a:r>
            <a:endParaRPr lang="en-US" sz="3200" dirty="0">
              <a:ea typeface="+mj-ea"/>
            </a:endParaRPr>
          </a:p>
        </p:txBody>
      </p:sp>
      <p:sp>
        <p:nvSpPr>
          <p:cNvPr id="39939" name="Rectangle 3"/>
          <p:cNvSpPr>
            <a:spLocks noGrp="1" noChangeArrowheads="1"/>
          </p:cNvSpPr>
          <p:nvPr>
            <p:ph type="body" idx="1"/>
          </p:nvPr>
        </p:nvSpPr>
        <p:spPr>
          <a:xfrm>
            <a:off x="304800" y="1143000"/>
            <a:ext cx="8458200" cy="4906963"/>
          </a:xfrm>
        </p:spPr>
        <p:txBody>
          <a:bodyPr/>
          <a:lstStyle/>
          <a:p>
            <a:pPr eaLnBrk="1" hangingPunct="1">
              <a:defRPr/>
            </a:pPr>
            <a:r>
              <a:rPr lang="en-US" sz="2800" dirty="0">
                <a:ea typeface="+mn-ea"/>
              </a:rPr>
              <a:t>Storage and type bindings are done when they are assigned values.</a:t>
            </a:r>
          </a:p>
          <a:p>
            <a:pPr eaLnBrk="1" hangingPunct="1">
              <a:defRPr/>
            </a:pPr>
            <a:r>
              <a:rPr lang="en-US" sz="2800" dirty="0">
                <a:solidFill>
                  <a:srgbClr val="0000FF"/>
                </a:solidFill>
                <a:ea typeface="+mn-ea"/>
              </a:rPr>
              <a:t>Advantages:</a:t>
            </a:r>
            <a:r>
              <a:rPr lang="en-US" sz="2800" dirty="0">
                <a:ea typeface="+mn-ea"/>
              </a:rPr>
              <a:t>  </a:t>
            </a:r>
          </a:p>
          <a:p>
            <a:pPr lvl="1" eaLnBrk="1" hangingPunct="1">
              <a:defRPr/>
            </a:pPr>
            <a:r>
              <a:rPr lang="en-US" sz="2400" dirty="0"/>
              <a:t>Highest degree of flexibility (generic code)</a:t>
            </a:r>
          </a:p>
          <a:p>
            <a:pPr eaLnBrk="1" hangingPunct="1">
              <a:defRPr/>
            </a:pPr>
            <a:r>
              <a:rPr lang="en-US" sz="2800" dirty="0">
                <a:solidFill>
                  <a:srgbClr val="0000FF"/>
                </a:solidFill>
                <a:ea typeface="+mn-ea"/>
              </a:rPr>
              <a:t>Disadvantages:</a:t>
            </a:r>
          </a:p>
          <a:p>
            <a:pPr lvl="1" eaLnBrk="1" hangingPunct="1">
              <a:defRPr/>
            </a:pPr>
            <a:r>
              <a:rPr lang="en-US" sz="2400" dirty="0"/>
              <a:t>Runtime overhead for allocation/</a:t>
            </a:r>
            <a:r>
              <a:rPr lang="en-US" sz="2400" dirty="0" err="1"/>
              <a:t>deallocation</a:t>
            </a:r>
            <a:r>
              <a:rPr lang="en-US" sz="2400" dirty="0"/>
              <a:t> and maintaining all the attributes which can include array subscript types and ranges.</a:t>
            </a:r>
          </a:p>
          <a:p>
            <a:pPr lvl="1" eaLnBrk="1" hangingPunct="1">
              <a:defRPr/>
            </a:pPr>
            <a:r>
              <a:rPr lang="en-US" sz="2400" dirty="0"/>
              <a:t>Loss of error detection by compiler</a:t>
            </a:r>
          </a:p>
          <a:p>
            <a:pPr eaLnBrk="1" hangingPunct="1">
              <a:defRPr/>
            </a:pPr>
            <a:r>
              <a:rPr lang="en-US" sz="2800" dirty="0">
                <a:ea typeface="+mn-ea"/>
              </a:rPr>
              <a:t>Examples: All variables in APL; all strings and arrays in Perl, JavaScript, and PHP.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14D1DD77-20EE-0342-AC5E-8B787CA6EBCE}" type="slidenum">
              <a:rPr lang="en-US" sz="1400">
                <a:cs typeface="Arial" charset="0"/>
              </a:rPr>
              <a:pPr/>
              <a:t>41</a:t>
            </a:fld>
            <a:endParaRPr lang="en-US" sz="1400">
              <a:cs typeface="Arial" charset="0"/>
            </a:endParaRPr>
          </a:p>
        </p:txBody>
      </p:sp>
      <p:sp>
        <p:nvSpPr>
          <p:cNvPr id="61442" name="Rectangle 2"/>
          <p:cNvSpPr>
            <a:spLocks noGrp="1" noChangeArrowheads="1"/>
          </p:cNvSpPr>
          <p:nvPr>
            <p:ph type="title"/>
          </p:nvPr>
        </p:nvSpPr>
        <p:spPr/>
        <p:txBody>
          <a:bodyPr/>
          <a:lstStyle/>
          <a:p>
            <a:pPr eaLnBrk="1" hangingPunct="1"/>
            <a:r>
              <a:rPr lang="en-US" dirty="0">
                <a:latin typeface="Arial" charset="0"/>
                <a:ea typeface="MS PGothic" charset="0"/>
                <a:cs typeface="Arial" charset="0"/>
              </a:rPr>
              <a:t>Variable Attributes – Scope</a:t>
            </a:r>
          </a:p>
        </p:txBody>
      </p:sp>
      <p:sp>
        <p:nvSpPr>
          <p:cNvPr id="62467" name="Rectangle 3"/>
          <p:cNvSpPr>
            <a:spLocks noGrp="1" noChangeArrowheads="1"/>
          </p:cNvSpPr>
          <p:nvPr>
            <p:ph type="body" idx="1"/>
          </p:nvPr>
        </p:nvSpPr>
        <p:spPr/>
        <p:txBody>
          <a:bodyPr/>
          <a:lstStyle/>
          <a:p>
            <a:pPr eaLnBrk="1" hangingPunct="1">
              <a:defRPr/>
            </a:pPr>
            <a:r>
              <a:rPr lang="en-US" sz="2800" b="1" dirty="0">
                <a:solidFill>
                  <a:srgbClr val="990000"/>
                </a:solidFill>
                <a:ea typeface="+mn-ea"/>
              </a:rPr>
              <a:t>Scope</a:t>
            </a:r>
            <a:r>
              <a:rPr lang="en-US" sz="2800" b="1" dirty="0">
                <a:ea typeface="+mn-ea"/>
              </a:rPr>
              <a:t> </a:t>
            </a:r>
            <a:r>
              <a:rPr lang="en-US" sz="2800" dirty="0">
                <a:ea typeface="+mn-ea"/>
              </a:rPr>
              <a:t>of a variable is</a:t>
            </a:r>
            <a:r>
              <a:rPr lang="en-US" sz="2800" dirty="0">
                <a:solidFill>
                  <a:srgbClr val="990000"/>
                </a:solidFill>
                <a:ea typeface="+mn-ea"/>
              </a:rPr>
              <a:t> </a:t>
            </a:r>
            <a:r>
              <a:rPr lang="en-US" sz="2800" dirty="0">
                <a:ea typeface="+mn-ea"/>
              </a:rPr>
              <a:t>the </a:t>
            </a:r>
            <a:r>
              <a:rPr lang="en-US" sz="2800" dirty="0">
                <a:solidFill>
                  <a:srgbClr val="990000"/>
                </a:solidFill>
                <a:ea typeface="+mn-ea"/>
              </a:rPr>
              <a:t>range of statements</a:t>
            </a:r>
            <a:r>
              <a:rPr lang="en-US" sz="2800" dirty="0">
                <a:ea typeface="+mn-ea"/>
              </a:rPr>
              <a:t> in which the </a:t>
            </a:r>
            <a:r>
              <a:rPr lang="en-US" sz="2800" dirty="0">
                <a:solidFill>
                  <a:srgbClr val="990000"/>
                </a:solidFill>
                <a:ea typeface="+mn-ea"/>
              </a:rPr>
              <a:t>variable is visible</a:t>
            </a:r>
            <a:r>
              <a:rPr lang="en-US" sz="2800" dirty="0">
                <a:ea typeface="+mn-ea"/>
              </a:rPr>
              <a:t>.</a:t>
            </a:r>
          </a:p>
          <a:p>
            <a:r>
              <a:rPr lang="en-US" sz="2800" dirty="0"/>
              <a:t>A variable is </a:t>
            </a:r>
            <a:r>
              <a:rPr lang="en-US" sz="2800" b="1" dirty="0"/>
              <a:t>visible </a:t>
            </a:r>
            <a:r>
              <a:rPr lang="en-US" sz="2800" dirty="0"/>
              <a:t>in a statement if it can be referenced in that statement.</a:t>
            </a:r>
            <a:endParaRPr lang="en-US" sz="2800" dirty="0">
              <a:ea typeface="+mn-ea"/>
            </a:endParaRPr>
          </a:p>
          <a:p>
            <a:r>
              <a:rPr lang="en-US" sz="2800" dirty="0">
                <a:ea typeface="+mn-ea"/>
              </a:rPr>
              <a:t>The scope rules of a language determine how references </a:t>
            </a:r>
            <a:r>
              <a:rPr lang="en-US" sz="2800" dirty="0"/>
              <a:t>to variables declared outside the currently executing subprogram or block </a:t>
            </a:r>
            <a:r>
              <a:rPr lang="en-US" sz="2800" dirty="0">
                <a:ea typeface="+mn-ea"/>
              </a:rPr>
              <a:t>are associated with variables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MS PGothic" charset="0"/>
                <a:cs typeface="Arial" charset="0"/>
              </a:rPr>
              <a:t>Variable Attributes – Scope</a:t>
            </a:r>
            <a:endParaRPr lang="en-US" dirty="0"/>
          </a:p>
        </p:txBody>
      </p:sp>
      <p:sp>
        <p:nvSpPr>
          <p:cNvPr id="3" name="Content Placeholder 2"/>
          <p:cNvSpPr>
            <a:spLocks noGrp="1"/>
          </p:cNvSpPr>
          <p:nvPr>
            <p:ph idx="1"/>
          </p:nvPr>
        </p:nvSpPr>
        <p:spPr/>
        <p:txBody>
          <a:bodyPr/>
          <a:lstStyle/>
          <a:p>
            <a:pPr eaLnBrk="1" hangingPunct="1">
              <a:defRPr/>
            </a:pPr>
            <a:r>
              <a:rPr lang="en-US" dirty="0"/>
              <a:t>The </a:t>
            </a:r>
            <a:r>
              <a:rPr lang="en-US" i="1" dirty="0"/>
              <a:t>local variables</a:t>
            </a:r>
            <a:r>
              <a:rPr lang="en-US" dirty="0"/>
              <a:t> of a program unit are those that are declared in that unit</a:t>
            </a:r>
          </a:p>
          <a:p>
            <a:pPr eaLnBrk="1" hangingPunct="1">
              <a:defRPr/>
            </a:pPr>
            <a:r>
              <a:rPr lang="en-US" dirty="0"/>
              <a:t>The </a:t>
            </a:r>
            <a:r>
              <a:rPr lang="en-US" i="1" dirty="0"/>
              <a:t>nonlocal variables</a:t>
            </a:r>
            <a:r>
              <a:rPr lang="en-US" dirty="0"/>
              <a:t> of a program unit are those that are visible in the unit but not declared there</a:t>
            </a:r>
          </a:p>
          <a:p>
            <a:pPr eaLnBrk="1" hangingPunct="1">
              <a:defRPr/>
            </a:pPr>
            <a:r>
              <a:rPr lang="en-US" i="1" dirty="0"/>
              <a:t>Global variables</a:t>
            </a:r>
            <a:r>
              <a:rPr lang="en-US" dirty="0"/>
              <a:t> are a special category of nonlocal variables</a:t>
            </a:r>
          </a:p>
          <a:p>
            <a:endParaRPr lang="en-US" dirty="0"/>
          </a:p>
        </p:txBody>
      </p:sp>
      <p:sp>
        <p:nvSpPr>
          <p:cNvPr id="4" name="Slide Number Placeholder 3"/>
          <p:cNvSpPr>
            <a:spLocks noGrp="1"/>
          </p:cNvSpPr>
          <p:nvPr>
            <p:ph type="sldNum" sz="quarter" idx="12"/>
          </p:nvPr>
        </p:nvSpPr>
        <p:spPr/>
        <p:txBody>
          <a:bodyPr/>
          <a:lstStyle/>
          <a:p>
            <a:pPr>
              <a:defRPr/>
            </a:pPr>
            <a:fld id="{702A96F0-E36B-AA42-9B96-8994BAE79117}" type="slidenum">
              <a:rPr lang="en-US" smtClean="0"/>
              <a:pPr>
                <a:defRPr/>
              </a:pPr>
              <a:t>42</a:t>
            </a:fld>
            <a:endParaRPr lang="en-US"/>
          </a:p>
        </p:txBody>
      </p:sp>
    </p:spTree>
    <p:extLst>
      <p:ext uri="{BB962C8B-B14F-4D97-AF65-F5344CB8AC3E}">
        <p14:creationId xmlns:p14="http://schemas.microsoft.com/office/powerpoint/2010/main" val="2237723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915EC85-F587-934F-8634-362043E7F165}" type="slidenum">
              <a:rPr lang="en-US" sz="1400">
                <a:cs typeface="Arial" charset="0"/>
              </a:rPr>
              <a:pPr/>
              <a:t>43</a:t>
            </a:fld>
            <a:endParaRPr lang="en-US" sz="1400">
              <a:cs typeface="Arial" charset="0"/>
            </a:endParaRPr>
          </a:p>
        </p:txBody>
      </p:sp>
      <p:sp>
        <p:nvSpPr>
          <p:cNvPr id="63490" name="Rectangle 2"/>
          <p:cNvSpPr>
            <a:spLocks noGrp="1" noChangeArrowheads="1"/>
          </p:cNvSpPr>
          <p:nvPr>
            <p:ph type="title"/>
          </p:nvPr>
        </p:nvSpPr>
        <p:spPr/>
        <p:txBody>
          <a:bodyPr/>
          <a:lstStyle/>
          <a:p>
            <a:pPr eaLnBrk="1" hangingPunct="1">
              <a:defRPr/>
            </a:pPr>
            <a:r>
              <a:rPr lang="en-US" dirty="0">
                <a:ea typeface="+mj-ea"/>
              </a:rPr>
              <a:t>Static Scope</a:t>
            </a:r>
            <a:endParaRPr lang="en-US" sz="2800" dirty="0">
              <a:ea typeface="+mj-ea"/>
            </a:endParaRPr>
          </a:p>
        </p:txBody>
      </p:sp>
      <p:sp>
        <p:nvSpPr>
          <p:cNvPr id="63491" name="Rectangle 3"/>
          <p:cNvSpPr>
            <a:spLocks noGrp="1" noChangeArrowheads="1"/>
          </p:cNvSpPr>
          <p:nvPr>
            <p:ph type="body" idx="1"/>
          </p:nvPr>
        </p:nvSpPr>
        <p:spPr/>
        <p:txBody>
          <a:bodyPr/>
          <a:lstStyle/>
          <a:p>
            <a:pPr eaLnBrk="1" hangingPunct="1">
              <a:defRPr/>
            </a:pPr>
            <a:r>
              <a:rPr lang="en-US" sz="2800" dirty="0">
                <a:ea typeface="+mn-ea"/>
              </a:rPr>
              <a:t>Scope of variables can be determined statically </a:t>
            </a:r>
          </a:p>
          <a:p>
            <a:pPr lvl="1" eaLnBrk="1" hangingPunct="1">
              <a:defRPr/>
            </a:pPr>
            <a:r>
              <a:rPr lang="en-US" sz="2400" dirty="0"/>
              <a:t>by looking at the program</a:t>
            </a:r>
          </a:p>
          <a:p>
            <a:pPr lvl="1" eaLnBrk="1" hangingPunct="1">
              <a:defRPr/>
            </a:pPr>
            <a:r>
              <a:rPr lang="en-US" sz="2400" dirty="0"/>
              <a:t>prior to execution</a:t>
            </a:r>
          </a:p>
          <a:p>
            <a:pPr eaLnBrk="1" hangingPunct="1">
              <a:defRPr/>
            </a:pPr>
            <a:r>
              <a:rPr lang="en-US" sz="2800" dirty="0">
                <a:ea typeface="+mn-ea"/>
              </a:rPr>
              <a:t>First defined in ALGOL 60.</a:t>
            </a:r>
          </a:p>
          <a:p>
            <a:pPr eaLnBrk="1" hangingPunct="1">
              <a:defRPr/>
            </a:pPr>
            <a:endParaRPr lang="en-US" sz="2800" dirty="0">
              <a:ea typeface="+mn-ea"/>
            </a:endParaRPr>
          </a:p>
          <a:p>
            <a:pPr eaLnBrk="1" hangingPunct="1">
              <a:defRPr/>
            </a:pPr>
            <a:r>
              <a:rPr lang="en-US" sz="2800" dirty="0">
                <a:ea typeface="+mn-ea"/>
              </a:rPr>
              <a:t>Based on program text</a:t>
            </a:r>
          </a:p>
          <a:p>
            <a:pPr eaLnBrk="1" hangingPunct="1">
              <a:defRPr/>
            </a:pPr>
            <a:r>
              <a:rPr lang="en-US" sz="2800" dirty="0">
                <a:ea typeface="+mn-ea"/>
              </a:rPr>
              <a:t>To connect a name reference to a variable, you  (or the compiler) must find the declaration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FD688C53-D69E-4A4F-9995-93D3ACA0C94E}" type="slidenum">
              <a:rPr lang="en-US" sz="1400">
                <a:cs typeface="Arial" charset="0"/>
              </a:rPr>
              <a:pPr/>
              <a:t>44</a:t>
            </a:fld>
            <a:endParaRPr lang="en-US" sz="1400">
              <a:cs typeface="Arial" charset="0"/>
            </a:endParaRPr>
          </a:p>
        </p:txBody>
      </p:sp>
      <p:sp>
        <p:nvSpPr>
          <p:cNvPr id="64514" name="Rectangle 2"/>
          <p:cNvSpPr>
            <a:spLocks noGrp="1" noChangeArrowheads="1"/>
          </p:cNvSpPr>
          <p:nvPr>
            <p:ph type="title"/>
          </p:nvPr>
        </p:nvSpPr>
        <p:spPr/>
        <p:txBody>
          <a:bodyPr/>
          <a:lstStyle/>
          <a:p>
            <a:pPr eaLnBrk="1" hangingPunct="1">
              <a:defRPr/>
            </a:pPr>
            <a:r>
              <a:rPr lang="en-US" dirty="0">
                <a:ea typeface="+mj-ea"/>
              </a:rPr>
              <a:t>Static Scope</a:t>
            </a:r>
            <a:endParaRPr lang="en-US" sz="2800" dirty="0">
              <a:ea typeface="+mj-ea"/>
            </a:endParaRPr>
          </a:p>
        </p:txBody>
      </p:sp>
      <p:sp>
        <p:nvSpPr>
          <p:cNvPr id="64515" name="Rectangle 3"/>
          <p:cNvSpPr>
            <a:spLocks noGrp="1" noChangeArrowheads="1"/>
          </p:cNvSpPr>
          <p:nvPr>
            <p:ph type="body" idx="1"/>
          </p:nvPr>
        </p:nvSpPr>
        <p:spPr/>
        <p:txBody>
          <a:bodyPr/>
          <a:lstStyle/>
          <a:p>
            <a:pPr eaLnBrk="1" hangingPunct="1">
              <a:defRPr/>
            </a:pPr>
            <a:r>
              <a:rPr lang="en-US" dirty="0">
                <a:ea typeface="+mn-ea"/>
              </a:rPr>
              <a:t> </a:t>
            </a:r>
            <a:r>
              <a:rPr lang="en-US" b="1" dirty="0">
                <a:solidFill>
                  <a:srgbClr val="333399"/>
                </a:solidFill>
                <a:ea typeface="+mn-ea"/>
              </a:rPr>
              <a:t>Search process</a:t>
            </a:r>
            <a:r>
              <a:rPr lang="en-US" dirty="0">
                <a:ea typeface="+mn-ea"/>
              </a:rPr>
              <a:t>:  </a:t>
            </a:r>
          </a:p>
          <a:p>
            <a:pPr lvl="1" eaLnBrk="1" hangingPunct="1">
              <a:defRPr/>
            </a:pPr>
            <a:r>
              <a:rPr lang="en-US" dirty="0"/>
              <a:t>search declarations, </a:t>
            </a:r>
          </a:p>
          <a:p>
            <a:pPr lvl="2" eaLnBrk="1" hangingPunct="1">
              <a:defRPr/>
            </a:pPr>
            <a:r>
              <a:rPr lang="en-US" dirty="0"/>
              <a:t>first locally, </a:t>
            </a:r>
          </a:p>
          <a:p>
            <a:pPr lvl="2" eaLnBrk="1" hangingPunct="1">
              <a:defRPr/>
            </a:pPr>
            <a:r>
              <a:rPr lang="en-US" dirty="0"/>
              <a:t>then in increasingly larger enclosing scopes, </a:t>
            </a:r>
          </a:p>
          <a:p>
            <a:pPr lvl="2" eaLnBrk="1" hangingPunct="1">
              <a:defRPr/>
            </a:pPr>
            <a:r>
              <a:rPr lang="en-US" dirty="0"/>
              <a:t>until one is found for the given name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0EA6E4A-B294-EB43-A5BF-BAAB818E3627}" type="slidenum">
              <a:rPr lang="en-US" sz="1400">
                <a:cs typeface="Arial" charset="0"/>
              </a:rPr>
              <a:pPr/>
              <a:t>45</a:t>
            </a:fld>
            <a:endParaRPr lang="en-US" sz="1400">
              <a:cs typeface="Arial" charset="0"/>
            </a:endParaRPr>
          </a:p>
        </p:txBody>
      </p:sp>
      <p:sp>
        <p:nvSpPr>
          <p:cNvPr id="65538" name="Rectangle 2"/>
          <p:cNvSpPr>
            <a:spLocks noGrp="1" noChangeArrowheads="1"/>
          </p:cNvSpPr>
          <p:nvPr>
            <p:ph type="title"/>
          </p:nvPr>
        </p:nvSpPr>
        <p:spPr/>
        <p:txBody>
          <a:bodyPr/>
          <a:lstStyle/>
          <a:p>
            <a:pPr eaLnBrk="1" hangingPunct="1">
              <a:defRPr/>
            </a:pPr>
            <a:r>
              <a:rPr lang="en-US" dirty="0">
                <a:ea typeface="+mj-ea"/>
              </a:rPr>
              <a:t>Static Scope</a:t>
            </a:r>
            <a:endParaRPr lang="en-US" sz="2800" dirty="0">
              <a:ea typeface="+mj-ea"/>
            </a:endParaRPr>
          </a:p>
        </p:txBody>
      </p:sp>
      <p:sp>
        <p:nvSpPr>
          <p:cNvPr id="64515" name="Rectangle 3"/>
          <p:cNvSpPr>
            <a:spLocks noGrp="1" noChangeArrowheads="1"/>
          </p:cNvSpPr>
          <p:nvPr>
            <p:ph type="body" idx="1"/>
          </p:nvPr>
        </p:nvSpPr>
        <p:spPr/>
        <p:txBody>
          <a:bodyPr/>
          <a:lstStyle/>
          <a:p>
            <a:pPr eaLnBrk="1" hangingPunct="1">
              <a:lnSpc>
                <a:spcPct val="90000"/>
              </a:lnSpc>
            </a:pPr>
            <a:r>
              <a:rPr lang="en-US" sz="2800">
                <a:latin typeface="Arial" charset="0"/>
                <a:ea typeface="MS PGothic" charset="0"/>
                <a:cs typeface="Arial" charset="0"/>
              </a:rPr>
              <a:t>In  all  static-scoped  languages  (except  C),  procedures  are nested inside the main program.</a:t>
            </a:r>
          </a:p>
          <a:p>
            <a:pPr eaLnBrk="1" hangingPunct="1">
              <a:lnSpc>
                <a:spcPct val="90000"/>
              </a:lnSpc>
            </a:pPr>
            <a:r>
              <a:rPr lang="en-US" sz="2800">
                <a:latin typeface="Arial" charset="0"/>
                <a:ea typeface="MS PGothic" charset="0"/>
                <a:cs typeface="Arial" charset="0"/>
              </a:rPr>
              <a:t>Some languages also allow nested subprograms, which create nested static scopes</a:t>
            </a:r>
          </a:p>
          <a:p>
            <a:pPr lvl="1" eaLnBrk="1" hangingPunct="1">
              <a:lnSpc>
                <a:spcPct val="90000"/>
              </a:lnSpc>
            </a:pPr>
            <a:r>
              <a:rPr lang="en-US" sz="2400">
                <a:latin typeface="Arial" charset="0"/>
                <a:cs typeface="Arial" charset="0"/>
              </a:rPr>
              <a:t>Ada, JavaScript, Common LISP, Scheme, Fortran 2003+, F#, and Python - do</a:t>
            </a:r>
          </a:p>
          <a:p>
            <a:pPr lvl="1" eaLnBrk="1" hangingPunct="1">
              <a:lnSpc>
                <a:spcPct val="90000"/>
              </a:lnSpc>
            </a:pPr>
            <a:r>
              <a:rPr lang="en-US" sz="2400">
                <a:latin typeface="Arial" charset="0"/>
                <a:cs typeface="Arial" charset="0"/>
              </a:rPr>
              <a:t>C based languages – do not</a:t>
            </a:r>
          </a:p>
          <a:p>
            <a:pPr eaLnBrk="1" hangingPunct="1">
              <a:lnSpc>
                <a:spcPct val="90000"/>
              </a:lnSpc>
            </a:pPr>
            <a:r>
              <a:rPr lang="en-US" sz="2800">
                <a:latin typeface="Arial" charset="0"/>
                <a:ea typeface="MS PGothic" charset="0"/>
                <a:cs typeface="Arial" charset="0"/>
              </a:rPr>
              <a:t>In this case all procedures and the main unit  create their scopes.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978DC839-ABD6-D54B-80F3-7334E8F80F9F}" type="slidenum">
              <a:rPr lang="en-US" sz="1400">
                <a:cs typeface="Arial" charset="0"/>
              </a:rPr>
              <a:pPr/>
              <a:t>46</a:t>
            </a:fld>
            <a:endParaRPr lang="en-US" sz="1400">
              <a:cs typeface="Arial" charset="0"/>
            </a:endParaRPr>
          </a:p>
        </p:txBody>
      </p:sp>
      <p:sp>
        <p:nvSpPr>
          <p:cNvPr id="66562" name="Rectangle 2"/>
          <p:cNvSpPr>
            <a:spLocks noGrp="1" noChangeArrowheads="1"/>
          </p:cNvSpPr>
          <p:nvPr>
            <p:ph type="title"/>
          </p:nvPr>
        </p:nvSpPr>
        <p:spPr/>
        <p:txBody>
          <a:bodyPr/>
          <a:lstStyle/>
          <a:p>
            <a:pPr eaLnBrk="1" hangingPunct="1">
              <a:defRPr/>
            </a:pPr>
            <a:r>
              <a:rPr lang="en-US" dirty="0">
                <a:ea typeface="+mj-ea"/>
              </a:rPr>
              <a:t>Static Scope</a:t>
            </a:r>
            <a:endParaRPr lang="en-US" sz="2800" dirty="0">
              <a:ea typeface="+mj-ea"/>
            </a:endParaRPr>
          </a:p>
        </p:txBody>
      </p:sp>
      <p:sp>
        <p:nvSpPr>
          <p:cNvPr id="66563" name="Rectangle 3"/>
          <p:cNvSpPr>
            <a:spLocks noGrp="1" noChangeArrowheads="1"/>
          </p:cNvSpPr>
          <p:nvPr>
            <p:ph type="body" idx="1"/>
          </p:nvPr>
        </p:nvSpPr>
        <p:spPr>
          <a:xfrm>
            <a:off x="457200" y="1447800"/>
            <a:ext cx="8229600" cy="4678363"/>
          </a:xfrm>
        </p:spPr>
        <p:txBody>
          <a:bodyPr/>
          <a:lstStyle/>
          <a:p>
            <a:pPr eaLnBrk="1" hangingPunct="1">
              <a:defRPr/>
            </a:pPr>
            <a:r>
              <a:rPr lang="en-US" sz="2800" dirty="0">
                <a:ea typeface="+mn-ea"/>
              </a:rPr>
              <a:t>Enclosing static scopes (to a specific scope) are  called its static ancestors</a:t>
            </a:r>
          </a:p>
          <a:p>
            <a:pPr eaLnBrk="1" hangingPunct="1">
              <a:defRPr/>
            </a:pPr>
            <a:r>
              <a:rPr lang="en-US" sz="2800" dirty="0">
                <a:ea typeface="+mn-ea"/>
              </a:rPr>
              <a:t>the nearest static ancestor is called a </a:t>
            </a:r>
            <a:r>
              <a:rPr lang="en-US" sz="2800" dirty="0">
                <a:solidFill>
                  <a:srgbClr val="990000"/>
                </a:solidFill>
                <a:ea typeface="+mn-ea"/>
              </a:rPr>
              <a:t>static parent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9E2A07C-7766-B14D-BE8A-8A9934F1C796}" type="slidenum">
              <a:rPr lang="en-US" sz="1400">
                <a:cs typeface="Arial" charset="0"/>
              </a:rPr>
              <a:pPr/>
              <a:t>47</a:t>
            </a:fld>
            <a:endParaRPr lang="en-US" sz="1400">
              <a:cs typeface="Arial" charset="0"/>
            </a:endParaRPr>
          </a:p>
        </p:txBody>
      </p:sp>
      <p:sp>
        <p:nvSpPr>
          <p:cNvPr id="68610" name="Rectangle 2"/>
          <p:cNvSpPr>
            <a:spLocks noGrp="1" noChangeArrowheads="1"/>
          </p:cNvSpPr>
          <p:nvPr>
            <p:ph type="title"/>
          </p:nvPr>
        </p:nvSpPr>
        <p:spPr>
          <a:xfrm>
            <a:off x="533400" y="152400"/>
            <a:ext cx="8229600" cy="868363"/>
          </a:xfrm>
        </p:spPr>
        <p:txBody>
          <a:bodyPr/>
          <a:lstStyle/>
          <a:p>
            <a:pPr eaLnBrk="1" hangingPunct="1">
              <a:lnSpc>
                <a:spcPct val="75000"/>
              </a:lnSpc>
              <a:defRPr/>
            </a:pPr>
            <a:r>
              <a:rPr lang="tr-TR" dirty="0">
                <a:ea typeface="+mj-ea"/>
              </a:rPr>
              <a:t>Stat</a:t>
            </a:r>
            <a:r>
              <a:rPr lang="en-US" dirty="0" err="1">
                <a:ea typeface="+mj-ea"/>
              </a:rPr>
              <a:t>ic</a:t>
            </a:r>
            <a:r>
              <a:rPr lang="en-US" dirty="0">
                <a:ea typeface="+mj-ea"/>
              </a:rPr>
              <a:t> Scope</a:t>
            </a:r>
            <a:endParaRPr lang="en-US" sz="2800" dirty="0">
              <a:ea typeface="+mj-ea"/>
            </a:endParaRPr>
          </a:p>
        </p:txBody>
      </p:sp>
      <p:sp>
        <p:nvSpPr>
          <p:cNvPr id="68611" name="Rectangle 3"/>
          <p:cNvSpPr>
            <a:spLocks noGrp="1" noChangeArrowheads="1"/>
          </p:cNvSpPr>
          <p:nvPr>
            <p:ph type="body" idx="1"/>
          </p:nvPr>
        </p:nvSpPr>
        <p:spPr>
          <a:xfrm>
            <a:off x="3962400" y="1219200"/>
            <a:ext cx="4724400" cy="2438400"/>
          </a:xfrm>
        </p:spPr>
        <p:txBody>
          <a:bodyPr/>
          <a:lstStyle/>
          <a:p>
            <a:pPr eaLnBrk="1" hangingPunct="1">
              <a:defRPr/>
            </a:pPr>
            <a:r>
              <a:rPr lang="en-US" sz="2800" dirty="0">
                <a:latin typeface="Courier New"/>
                <a:ea typeface="+mn-ea"/>
                <a:cs typeface="Courier New"/>
              </a:rPr>
              <a:t>main</a:t>
            </a:r>
            <a:r>
              <a:rPr lang="en-US" sz="2800" dirty="0">
                <a:ea typeface="+mn-ea"/>
              </a:rPr>
              <a:t> is the static parent of </a:t>
            </a:r>
            <a:r>
              <a:rPr lang="en-US" sz="2800" dirty="0">
                <a:latin typeface="Courier New"/>
                <a:ea typeface="+mn-ea"/>
                <a:cs typeface="Courier New"/>
              </a:rPr>
              <a:t>p2</a:t>
            </a:r>
            <a:r>
              <a:rPr lang="en-US" sz="2800" dirty="0">
                <a:ea typeface="+mn-ea"/>
              </a:rPr>
              <a:t> and </a:t>
            </a:r>
            <a:r>
              <a:rPr lang="en-US" sz="2800" dirty="0">
                <a:latin typeface="Courier New"/>
                <a:ea typeface="+mn-ea"/>
                <a:cs typeface="Courier New"/>
              </a:rPr>
              <a:t>p1</a:t>
            </a:r>
            <a:r>
              <a:rPr lang="en-US" sz="2800" dirty="0">
                <a:ea typeface="+mn-ea"/>
              </a:rPr>
              <a:t>.</a:t>
            </a:r>
          </a:p>
          <a:p>
            <a:pPr eaLnBrk="1" hangingPunct="1">
              <a:defRPr/>
            </a:pPr>
            <a:r>
              <a:rPr lang="en-US" sz="2800" dirty="0">
                <a:latin typeface="Courier New"/>
                <a:ea typeface="+mn-ea"/>
                <a:cs typeface="Courier New"/>
              </a:rPr>
              <a:t>p2</a:t>
            </a:r>
            <a:r>
              <a:rPr lang="en-US" sz="2800" dirty="0">
                <a:ea typeface="+mn-ea"/>
              </a:rPr>
              <a:t> is the static parent of </a:t>
            </a:r>
            <a:r>
              <a:rPr lang="en-US" sz="2800" dirty="0">
                <a:latin typeface="Courier New"/>
                <a:ea typeface="+mn-ea"/>
                <a:cs typeface="Courier New"/>
              </a:rPr>
              <a:t>p1</a:t>
            </a:r>
          </a:p>
        </p:txBody>
      </p:sp>
      <p:sp>
        <p:nvSpPr>
          <p:cNvPr id="66564" name="Rectangle 4"/>
          <p:cNvSpPr>
            <a:spLocks noChangeArrowheads="1"/>
          </p:cNvSpPr>
          <p:nvPr/>
        </p:nvSpPr>
        <p:spPr bwMode="auto">
          <a:xfrm>
            <a:off x="533400" y="1066800"/>
            <a:ext cx="2895600" cy="4953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endParaRPr lang="en-US"/>
          </a:p>
        </p:txBody>
      </p:sp>
      <p:sp>
        <p:nvSpPr>
          <p:cNvPr id="66565" name="Text Box 6"/>
          <p:cNvSpPr txBox="1">
            <a:spLocks noChangeArrowheads="1"/>
          </p:cNvSpPr>
          <p:nvPr/>
        </p:nvSpPr>
        <p:spPr bwMode="auto">
          <a:xfrm>
            <a:off x="517525" y="1027113"/>
            <a:ext cx="679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t>main</a:t>
            </a:r>
          </a:p>
        </p:txBody>
      </p:sp>
      <p:sp>
        <p:nvSpPr>
          <p:cNvPr id="66566" name="Rectangle 7"/>
          <p:cNvSpPr>
            <a:spLocks noChangeArrowheads="1"/>
          </p:cNvSpPr>
          <p:nvPr/>
        </p:nvSpPr>
        <p:spPr bwMode="auto">
          <a:xfrm>
            <a:off x="914400" y="1600200"/>
            <a:ext cx="2133600" cy="37338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endParaRPr lang="en-US"/>
          </a:p>
        </p:txBody>
      </p:sp>
      <p:sp>
        <p:nvSpPr>
          <p:cNvPr id="66567" name="Text Box 8"/>
          <p:cNvSpPr txBox="1">
            <a:spLocks noChangeArrowheads="1"/>
          </p:cNvSpPr>
          <p:nvPr/>
        </p:nvSpPr>
        <p:spPr bwMode="auto">
          <a:xfrm>
            <a:off x="914400" y="1600200"/>
            <a:ext cx="6794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t>p2</a:t>
            </a:r>
          </a:p>
          <a:p>
            <a:pPr eaLnBrk="1" hangingPunct="1"/>
            <a:r>
              <a:rPr lang="en-US" sz="1800"/>
              <a:t>var x</a:t>
            </a:r>
          </a:p>
        </p:txBody>
      </p:sp>
      <p:sp>
        <p:nvSpPr>
          <p:cNvPr id="66568" name="Rectangle 9"/>
          <p:cNvSpPr>
            <a:spLocks noChangeArrowheads="1"/>
          </p:cNvSpPr>
          <p:nvPr/>
        </p:nvSpPr>
        <p:spPr bwMode="auto">
          <a:xfrm>
            <a:off x="1143000" y="2590800"/>
            <a:ext cx="1600200" cy="1600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endParaRPr lang="en-US"/>
          </a:p>
        </p:txBody>
      </p:sp>
      <p:sp>
        <p:nvSpPr>
          <p:cNvPr id="66569" name="Text Box 11"/>
          <p:cNvSpPr txBox="1">
            <a:spLocks noChangeArrowheads="1"/>
          </p:cNvSpPr>
          <p:nvPr/>
        </p:nvSpPr>
        <p:spPr bwMode="auto">
          <a:xfrm>
            <a:off x="1127125" y="2627313"/>
            <a:ext cx="679450" cy="1465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t>p1</a:t>
            </a:r>
          </a:p>
          <a:p>
            <a:pPr eaLnBrk="1" hangingPunct="1"/>
            <a:endParaRPr lang="en-US" sz="1800"/>
          </a:p>
          <a:p>
            <a:pPr eaLnBrk="1" hangingPunct="1"/>
            <a:r>
              <a:rPr lang="en-US" sz="1800"/>
              <a:t>var x</a:t>
            </a:r>
          </a:p>
          <a:p>
            <a:pPr eaLnBrk="1" hangingPunct="1"/>
            <a:endParaRPr lang="en-US" sz="1800"/>
          </a:p>
          <a:p>
            <a:pPr eaLnBrk="1" hangingPunct="1"/>
            <a:r>
              <a:rPr lang="en-US" sz="1800"/>
              <a:t>.x.</a:t>
            </a:r>
          </a:p>
        </p:txBody>
      </p:sp>
      <p:sp>
        <p:nvSpPr>
          <p:cNvPr id="66570" name="Text Box 12"/>
          <p:cNvSpPr txBox="1">
            <a:spLocks noChangeArrowheads="1"/>
          </p:cNvSpPr>
          <p:nvPr/>
        </p:nvSpPr>
        <p:spPr bwMode="auto">
          <a:xfrm>
            <a:off x="974725" y="4532313"/>
            <a:ext cx="298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t>x</a:t>
            </a:r>
          </a:p>
        </p:txBody>
      </p:sp>
      <p:sp>
        <p:nvSpPr>
          <p:cNvPr id="66571" name="Text Box 13"/>
          <p:cNvSpPr txBox="1">
            <a:spLocks noChangeArrowheads="1"/>
          </p:cNvSpPr>
          <p:nvPr/>
        </p:nvSpPr>
        <p:spPr bwMode="auto">
          <a:xfrm>
            <a:off x="746125" y="5522913"/>
            <a:ext cx="4762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cs typeface="Arial"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4F90519-A227-6441-83AB-FCAAA84FD791}" type="slidenum">
              <a:rPr lang="en-US" sz="1400">
                <a:cs typeface="Arial" charset="0"/>
              </a:rPr>
              <a:pPr/>
              <a:t>48</a:t>
            </a:fld>
            <a:endParaRPr lang="en-US" sz="1400">
              <a:cs typeface="Arial" charset="0"/>
            </a:endParaRPr>
          </a:p>
        </p:txBody>
      </p:sp>
      <p:sp>
        <p:nvSpPr>
          <p:cNvPr id="69634" name="Rectangle 2"/>
          <p:cNvSpPr>
            <a:spLocks noGrp="1" noChangeArrowheads="1"/>
          </p:cNvSpPr>
          <p:nvPr>
            <p:ph type="title"/>
          </p:nvPr>
        </p:nvSpPr>
        <p:spPr/>
        <p:txBody>
          <a:bodyPr/>
          <a:lstStyle/>
          <a:p>
            <a:pPr eaLnBrk="1" hangingPunct="1">
              <a:lnSpc>
                <a:spcPct val="70000"/>
              </a:lnSpc>
              <a:defRPr/>
            </a:pPr>
            <a:r>
              <a:rPr lang="en-US" dirty="0">
                <a:ea typeface="+mj-ea"/>
              </a:rPr>
              <a:t>Static Scope</a:t>
            </a:r>
            <a:br>
              <a:rPr lang="tr-TR" dirty="0">
                <a:ea typeface="+mj-ea"/>
              </a:rPr>
            </a:br>
            <a:endParaRPr lang="en-US" sz="2800" dirty="0">
              <a:ea typeface="+mj-ea"/>
            </a:endParaRPr>
          </a:p>
        </p:txBody>
      </p:sp>
      <p:sp>
        <p:nvSpPr>
          <p:cNvPr id="69635" name="Rectangle 3"/>
          <p:cNvSpPr>
            <a:spLocks noGrp="1" noChangeArrowheads="1"/>
          </p:cNvSpPr>
          <p:nvPr>
            <p:ph type="body" idx="1"/>
          </p:nvPr>
        </p:nvSpPr>
        <p:spPr>
          <a:xfrm>
            <a:off x="5029200" y="1219200"/>
            <a:ext cx="3657600" cy="4906963"/>
          </a:xfrm>
        </p:spPr>
        <p:txBody>
          <a:bodyPr/>
          <a:lstStyle/>
          <a:p>
            <a:pPr eaLnBrk="1" hangingPunct="1">
              <a:defRPr/>
            </a:pPr>
            <a:r>
              <a:rPr lang="en-US" sz="2800">
                <a:ea typeface="+mn-ea"/>
              </a:rPr>
              <a:t>The reference to variable </a:t>
            </a:r>
            <a:r>
              <a:rPr lang="en-US" sz="2800">
                <a:latin typeface="Courier New" charset="0"/>
                <a:ea typeface="+mn-ea"/>
              </a:rPr>
              <a:t>x</a:t>
            </a:r>
            <a:r>
              <a:rPr lang="en-US" sz="2800">
                <a:ea typeface="+mn-ea"/>
              </a:rPr>
              <a:t> in sub1 is to the </a:t>
            </a:r>
            <a:r>
              <a:rPr lang="en-US" sz="2800">
                <a:latin typeface="Courier New" charset="0"/>
                <a:ea typeface="+mn-ea"/>
              </a:rPr>
              <a:t>x</a:t>
            </a:r>
            <a:r>
              <a:rPr lang="en-US" sz="2800">
                <a:ea typeface="+mn-ea"/>
              </a:rPr>
              <a:t> declared in procedure </a:t>
            </a:r>
            <a:r>
              <a:rPr lang="en-US" sz="2800">
                <a:latin typeface="Courier New" charset="0"/>
                <a:ea typeface="+mn-ea"/>
              </a:rPr>
              <a:t>Big</a:t>
            </a:r>
          </a:p>
          <a:p>
            <a:pPr eaLnBrk="1" hangingPunct="1">
              <a:defRPr/>
            </a:pPr>
            <a:endParaRPr lang="en-US" sz="2800">
              <a:ea typeface="+mn-ea"/>
            </a:endParaRPr>
          </a:p>
          <a:p>
            <a:pPr eaLnBrk="1" hangingPunct="1">
              <a:defRPr/>
            </a:pPr>
            <a:r>
              <a:rPr lang="en-US" sz="2800">
                <a:latin typeface="Courier New" charset="0"/>
                <a:ea typeface="+mn-ea"/>
              </a:rPr>
              <a:t>x</a:t>
            </a:r>
            <a:r>
              <a:rPr lang="en-US" sz="2800">
                <a:ea typeface="+mn-ea"/>
              </a:rPr>
              <a:t> in </a:t>
            </a:r>
            <a:r>
              <a:rPr lang="en-US" sz="2800">
                <a:latin typeface="Courier New" charset="0"/>
                <a:ea typeface="+mn-ea"/>
              </a:rPr>
              <a:t>Big</a:t>
            </a:r>
            <a:r>
              <a:rPr lang="en-US" sz="2800">
                <a:ea typeface="+mn-ea"/>
              </a:rPr>
              <a:t> is hidden from </a:t>
            </a:r>
            <a:r>
              <a:rPr lang="en-US" sz="2800">
                <a:latin typeface="Courier New" charset="0"/>
                <a:ea typeface="+mn-ea"/>
              </a:rPr>
              <a:t>sub</a:t>
            </a:r>
            <a:r>
              <a:rPr lang="tr-TR" sz="2800">
                <a:latin typeface="Courier New" charset="0"/>
                <a:ea typeface="+mn-ea"/>
              </a:rPr>
              <a:t>2</a:t>
            </a:r>
            <a:r>
              <a:rPr lang="en-US" sz="2800">
                <a:ea typeface="+mn-ea"/>
              </a:rPr>
              <a:t> because there is another </a:t>
            </a:r>
            <a:r>
              <a:rPr lang="en-US" sz="2800">
                <a:latin typeface="Courier New" charset="0"/>
                <a:ea typeface="+mn-ea"/>
              </a:rPr>
              <a:t>x</a:t>
            </a:r>
            <a:r>
              <a:rPr lang="en-US" sz="2800">
                <a:ea typeface="+mn-ea"/>
              </a:rPr>
              <a:t> in </a:t>
            </a:r>
            <a:r>
              <a:rPr lang="en-US" sz="2800">
                <a:latin typeface="Courier New" charset="0"/>
                <a:ea typeface="+mn-ea"/>
              </a:rPr>
              <a:t>sub2</a:t>
            </a:r>
          </a:p>
        </p:txBody>
      </p:sp>
      <p:pic>
        <p:nvPicPr>
          <p:cNvPr id="675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066800"/>
            <a:ext cx="3276600" cy="502920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400" b="1" dirty="0"/>
              <a:t>function </a:t>
            </a:r>
            <a:r>
              <a:rPr lang="en-US" sz="2400" dirty="0"/>
              <a:t>big() {</a:t>
            </a:r>
          </a:p>
          <a:p>
            <a:pPr marL="0" indent="0">
              <a:buNone/>
            </a:pPr>
            <a:r>
              <a:rPr lang="en-US" sz="2400" b="1" dirty="0"/>
              <a:t>	function </a:t>
            </a:r>
            <a:r>
              <a:rPr lang="en-US" sz="2400" dirty="0"/>
              <a:t>sub1() {</a:t>
            </a:r>
          </a:p>
          <a:p>
            <a:pPr marL="0" indent="0">
              <a:buNone/>
            </a:pPr>
            <a:r>
              <a:rPr lang="en-US" sz="2400" b="1" dirty="0"/>
              <a:t>	</a:t>
            </a:r>
            <a:r>
              <a:rPr lang="en-US" sz="2400" b="1" dirty="0" err="1"/>
              <a:t>var</a:t>
            </a:r>
            <a:r>
              <a:rPr lang="en-US" sz="2400" b="1" dirty="0"/>
              <a:t> </a:t>
            </a:r>
            <a:r>
              <a:rPr lang="en-US" sz="2400" dirty="0"/>
              <a:t>x = 7;</a:t>
            </a:r>
          </a:p>
          <a:p>
            <a:pPr marL="0" indent="0">
              <a:buNone/>
            </a:pPr>
            <a:r>
              <a:rPr lang="en-US" sz="2400" dirty="0"/>
              <a:t>	sub2();</a:t>
            </a:r>
          </a:p>
          <a:p>
            <a:pPr marL="0" indent="0">
              <a:buNone/>
            </a:pPr>
            <a:r>
              <a:rPr lang="en-US" sz="2400" dirty="0"/>
              <a:t>	}</a:t>
            </a:r>
          </a:p>
          <a:p>
            <a:pPr marL="0" indent="0">
              <a:buNone/>
            </a:pPr>
            <a:r>
              <a:rPr lang="en-US" sz="2400" b="1" dirty="0"/>
              <a:t>	function </a:t>
            </a:r>
            <a:r>
              <a:rPr lang="en-US" sz="2400" dirty="0"/>
              <a:t>sub2() {</a:t>
            </a:r>
          </a:p>
          <a:p>
            <a:pPr marL="0" indent="0">
              <a:buNone/>
            </a:pPr>
            <a:r>
              <a:rPr lang="en-US" sz="2400" b="1" dirty="0"/>
              <a:t>	</a:t>
            </a:r>
            <a:r>
              <a:rPr lang="en-US" sz="2400" b="1" dirty="0" err="1"/>
              <a:t>var</a:t>
            </a:r>
            <a:r>
              <a:rPr lang="en-US" sz="2400" b="1" dirty="0"/>
              <a:t> </a:t>
            </a:r>
            <a:r>
              <a:rPr lang="en-US" sz="2400" dirty="0"/>
              <a:t>y = x;</a:t>
            </a:r>
          </a:p>
          <a:p>
            <a:pPr marL="0" indent="0">
              <a:buNone/>
            </a:pPr>
            <a:r>
              <a:rPr lang="en-US" sz="2400" dirty="0"/>
              <a:t>	}</a:t>
            </a:r>
          </a:p>
          <a:p>
            <a:pPr marL="0" indent="0">
              <a:buNone/>
            </a:pPr>
            <a:r>
              <a:rPr lang="en-US" sz="2400" b="1" dirty="0" err="1"/>
              <a:t>var</a:t>
            </a:r>
            <a:r>
              <a:rPr lang="en-US" sz="2400" b="1" dirty="0"/>
              <a:t> </a:t>
            </a:r>
            <a:r>
              <a:rPr lang="en-US" sz="2400" dirty="0"/>
              <a:t>x = 3;</a:t>
            </a:r>
          </a:p>
          <a:p>
            <a:pPr marL="0" indent="0">
              <a:buNone/>
            </a:pPr>
            <a:r>
              <a:rPr lang="en-US" sz="2400" dirty="0"/>
              <a:t>sub1();</a:t>
            </a:r>
          </a:p>
          <a:p>
            <a:pPr marL="0" indent="0">
              <a:buNone/>
            </a:pPr>
            <a:r>
              <a:rPr lang="en-US" sz="2400" dirty="0"/>
              <a:t>}</a:t>
            </a:r>
          </a:p>
        </p:txBody>
      </p:sp>
      <p:sp>
        <p:nvSpPr>
          <p:cNvPr id="4" name="Slide Number Placeholder 3"/>
          <p:cNvSpPr>
            <a:spLocks noGrp="1"/>
          </p:cNvSpPr>
          <p:nvPr>
            <p:ph type="sldNum" sz="quarter" idx="12"/>
          </p:nvPr>
        </p:nvSpPr>
        <p:spPr/>
        <p:txBody>
          <a:bodyPr/>
          <a:lstStyle/>
          <a:p>
            <a:pPr>
              <a:defRPr/>
            </a:pPr>
            <a:fld id="{702A96F0-E36B-AA42-9B96-8994BAE79117}" type="slidenum">
              <a:rPr lang="en-US" smtClean="0"/>
              <a:pPr>
                <a:defRPr/>
              </a:pPr>
              <a:t>49</a:t>
            </a:fld>
            <a:endParaRPr lang="en-US"/>
          </a:p>
        </p:txBody>
      </p:sp>
    </p:spTree>
    <p:extLst>
      <p:ext uri="{BB962C8B-B14F-4D97-AF65-F5344CB8AC3E}">
        <p14:creationId xmlns:p14="http://schemas.microsoft.com/office/powerpoint/2010/main" val="1138883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1FD8AA1-765B-BB43-A55C-3A3EB5B811D4}" type="slidenum">
              <a:rPr lang="en-US" sz="1400">
                <a:cs typeface="Arial" charset="0"/>
              </a:rPr>
              <a:pPr/>
              <a:t>5</a:t>
            </a:fld>
            <a:endParaRPr lang="en-US" sz="1400">
              <a:cs typeface="Arial" charset="0"/>
            </a:endParaRPr>
          </a:p>
        </p:txBody>
      </p:sp>
      <p:sp>
        <p:nvSpPr>
          <p:cNvPr id="6146" name="Rectangle 2"/>
          <p:cNvSpPr>
            <a:spLocks noGrp="1" noChangeArrowheads="1"/>
          </p:cNvSpPr>
          <p:nvPr>
            <p:ph type="title"/>
          </p:nvPr>
        </p:nvSpPr>
        <p:spPr/>
        <p:txBody>
          <a:bodyPr/>
          <a:lstStyle/>
          <a:p>
            <a:pPr eaLnBrk="1" hangingPunct="1">
              <a:defRPr/>
            </a:pPr>
            <a:r>
              <a:rPr lang="en-US" dirty="0">
                <a:ea typeface="+mj-ea"/>
              </a:rPr>
              <a:t>Names</a:t>
            </a:r>
          </a:p>
        </p:txBody>
      </p:sp>
      <p:sp>
        <p:nvSpPr>
          <p:cNvPr id="6147" name="Rectangle 3"/>
          <p:cNvSpPr>
            <a:spLocks noGrp="1" noChangeArrowheads="1"/>
          </p:cNvSpPr>
          <p:nvPr>
            <p:ph type="body" idx="1"/>
          </p:nvPr>
        </p:nvSpPr>
        <p:spPr/>
        <p:txBody>
          <a:bodyPr/>
          <a:lstStyle/>
          <a:p>
            <a:pPr eaLnBrk="1" hangingPunct="1">
              <a:lnSpc>
                <a:spcPct val="90000"/>
              </a:lnSpc>
              <a:defRPr/>
            </a:pPr>
            <a:r>
              <a:rPr lang="en-US" sz="2800" dirty="0">
                <a:ea typeface="+mn-ea"/>
              </a:rPr>
              <a:t>Variables, subprograms, labels, user defined types, formal parameters all have names.</a:t>
            </a:r>
            <a:endParaRPr lang="tr-TR" sz="2800" dirty="0">
              <a:ea typeface="+mn-ea"/>
            </a:endParaRPr>
          </a:p>
          <a:p>
            <a:pPr eaLnBrk="1" hangingPunct="1">
              <a:lnSpc>
                <a:spcPct val="90000"/>
              </a:lnSpc>
              <a:defRPr/>
            </a:pPr>
            <a:endParaRPr lang="en-US" sz="2800" dirty="0">
              <a:ea typeface="+mn-ea"/>
            </a:endParaRPr>
          </a:p>
          <a:p>
            <a:pPr eaLnBrk="1" hangingPunct="1">
              <a:lnSpc>
                <a:spcPct val="90000"/>
              </a:lnSpc>
              <a:defRPr/>
            </a:pPr>
            <a:r>
              <a:rPr lang="en-US" sz="2800" dirty="0">
                <a:ea typeface="+mn-ea"/>
              </a:rPr>
              <a:t>Design issues for names:</a:t>
            </a:r>
          </a:p>
          <a:p>
            <a:pPr lvl="1" eaLnBrk="1" hangingPunct="1">
              <a:lnSpc>
                <a:spcPct val="90000"/>
              </a:lnSpc>
              <a:defRPr/>
            </a:pPr>
            <a:r>
              <a:rPr lang="en-US" sz="2400" dirty="0"/>
              <a:t>What is the maximum length of a name?</a:t>
            </a:r>
          </a:p>
          <a:p>
            <a:pPr lvl="1" eaLnBrk="1" hangingPunct="1">
              <a:lnSpc>
                <a:spcPct val="90000"/>
              </a:lnSpc>
              <a:defRPr/>
            </a:pPr>
            <a:r>
              <a:rPr lang="en-US" sz="2400" dirty="0"/>
              <a:t>Are names case sensitive or not?</a:t>
            </a:r>
          </a:p>
          <a:p>
            <a:pPr lvl="1" eaLnBrk="1" hangingPunct="1">
              <a:lnSpc>
                <a:spcPct val="90000"/>
              </a:lnSpc>
              <a:defRPr/>
            </a:pPr>
            <a:r>
              <a:rPr lang="en-US" sz="2400" dirty="0"/>
              <a:t>Are special words reserved words or keywords?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3" end="3"/>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147">
                                            <p:txEl>
                                              <p:pRg st="4" end="4"/>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A109995-AF9F-1A43-8365-617823BDBAE8}" type="slidenum">
              <a:rPr lang="en-US" sz="1400">
                <a:cs typeface="Arial" charset="0"/>
              </a:rPr>
              <a:pPr/>
              <a:t>50</a:t>
            </a:fld>
            <a:endParaRPr lang="en-US" sz="1400">
              <a:cs typeface="Arial" charset="0"/>
            </a:endParaRPr>
          </a:p>
        </p:txBody>
      </p:sp>
      <p:sp>
        <p:nvSpPr>
          <p:cNvPr id="68610" name="Rectangle 4"/>
          <p:cNvSpPr>
            <a:spLocks noChangeArrowheads="1"/>
          </p:cNvSpPr>
          <p:nvPr/>
        </p:nvSpPr>
        <p:spPr bwMode="auto">
          <a:xfrm>
            <a:off x="1371600" y="2743200"/>
            <a:ext cx="2514600" cy="2743200"/>
          </a:xfrm>
          <a:prstGeom prst="rect">
            <a:avLst/>
          </a:prstGeom>
          <a:solidFill>
            <a:schemeClr val="accent1"/>
          </a:solidFill>
          <a:ln w="9525">
            <a:solidFill>
              <a:schemeClr val="tx1"/>
            </a:solidFill>
            <a:miter lim="800000"/>
            <a:headEnd/>
            <a:tailEnd/>
          </a:ln>
        </p:spPr>
        <p:txBody>
          <a:bodyPr wrap="none" anchor="ctr"/>
          <a:lstStyle/>
          <a:p>
            <a:pPr eaLnBrk="1" hangingPunct="1"/>
            <a:endParaRPr lang="en-US"/>
          </a:p>
        </p:txBody>
      </p:sp>
      <p:sp>
        <p:nvSpPr>
          <p:cNvPr id="70658" name="Rectangle 2"/>
          <p:cNvSpPr>
            <a:spLocks noGrp="1" noChangeArrowheads="1"/>
          </p:cNvSpPr>
          <p:nvPr>
            <p:ph type="title"/>
          </p:nvPr>
        </p:nvSpPr>
        <p:spPr/>
        <p:txBody>
          <a:bodyPr/>
          <a:lstStyle/>
          <a:p>
            <a:pPr eaLnBrk="1" hangingPunct="1">
              <a:lnSpc>
                <a:spcPct val="70000"/>
              </a:lnSpc>
              <a:defRPr/>
            </a:pPr>
            <a:r>
              <a:rPr lang="en-US" dirty="0">
                <a:ea typeface="+mj-ea"/>
              </a:rPr>
              <a:t>Static Scope</a:t>
            </a:r>
            <a:endParaRPr lang="en-US" sz="2800" dirty="0">
              <a:ea typeface="+mj-ea"/>
            </a:endParaRPr>
          </a:p>
        </p:txBody>
      </p:sp>
      <p:sp>
        <p:nvSpPr>
          <p:cNvPr id="70659" name="Rectangle 3"/>
          <p:cNvSpPr>
            <a:spLocks noGrp="1" noChangeArrowheads="1"/>
          </p:cNvSpPr>
          <p:nvPr>
            <p:ph type="body" idx="1"/>
          </p:nvPr>
        </p:nvSpPr>
        <p:spPr>
          <a:xfrm>
            <a:off x="457200" y="1219200"/>
            <a:ext cx="8382000" cy="4906963"/>
          </a:xfrm>
        </p:spPr>
        <p:txBody>
          <a:bodyPr/>
          <a:lstStyle/>
          <a:p>
            <a:pPr eaLnBrk="1" hangingPunct="1">
              <a:lnSpc>
                <a:spcPct val="80000"/>
              </a:lnSpc>
              <a:defRPr/>
            </a:pPr>
            <a:r>
              <a:rPr lang="en-US" sz="2200" dirty="0">
                <a:ea typeface="+mn-ea"/>
              </a:rPr>
              <a:t>In some languages that use static scoping, regardless of whether nested subprograms are allowed, some variable declarations can be hidden from some other code segments</a:t>
            </a:r>
          </a:p>
          <a:p>
            <a:pPr eaLnBrk="1" hangingPunct="1">
              <a:lnSpc>
                <a:spcPct val="80000"/>
              </a:lnSpc>
              <a:defRPr/>
            </a:pPr>
            <a:r>
              <a:rPr lang="en-US" sz="2200" dirty="0">
                <a:ea typeface="+mn-ea"/>
              </a:rPr>
              <a:t>e.g. In C++</a:t>
            </a:r>
          </a:p>
          <a:p>
            <a:pPr eaLnBrk="1" hangingPunct="1">
              <a:lnSpc>
                <a:spcPct val="80000"/>
              </a:lnSpc>
              <a:defRPr/>
            </a:pPr>
            <a:endParaRPr lang="en-US" sz="2200" dirty="0">
              <a:ea typeface="+mn-ea"/>
            </a:endParaRPr>
          </a:p>
          <a:p>
            <a:pPr lvl="2" eaLnBrk="1" hangingPunct="1">
              <a:lnSpc>
                <a:spcPct val="80000"/>
              </a:lnSpc>
              <a:buFontTx/>
              <a:buNone/>
              <a:defRPr/>
            </a:pPr>
            <a:r>
              <a:rPr lang="en-US" sz="2000" dirty="0">
                <a:latin typeface="Courier New" charset="0"/>
              </a:rPr>
              <a:t>void sub1() {</a:t>
            </a:r>
          </a:p>
          <a:p>
            <a:pPr lvl="2" eaLnBrk="1" hangingPunct="1">
              <a:lnSpc>
                <a:spcPct val="80000"/>
              </a:lnSpc>
              <a:buFontTx/>
              <a:buNone/>
              <a:defRPr/>
            </a:pPr>
            <a:r>
              <a:rPr lang="en-US" sz="2000" dirty="0" err="1">
                <a:latin typeface="Courier New" charset="0"/>
              </a:rPr>
              <a:t>int</a:t>
            </a:r>
            <a:r>
              <a:rPr lang="en-US" sz="2000" dirty="0">
                <a:latin typeface="Courier New" charset="0"/>
              </a:rPr>
              <a:t> count;</a:t>
            </a:r>
          </a:p>
          <a:p>
            <a:pPr lvl="2" eaLnBrk="1" hangingPunct="1">
              <a:lnSpc>
                <a:spcPct val="80000"/>
              </a:lnSpc>
              <a:buFontTx/>
              <a:buNone/>
              <a:defRPr/>
            </a:pPr>
            <a:r>
              <a:rPr lang="en-US" sz="2000" dirty="0">
                <a:latin typeface="Courier New" charset="0"/>
              </a:rPr>
              <a:t>...</a:t>
            </a:r>
          </a:p>
          <a:p>
            <a:pPr lvl="2" eaLnBrk="1" hangingPunct="1">
              <a:lnSpc>
                <a:spcPct val="80000"/>
              </a:lnSpc>
              <a:buFontTx/>
              <a:buNone/>
              <a:defRPr/>
            </a:pPr>
            <a:r>
              <a:rPr lang="en-US" sz="2000" dirty="0">
                <a:latin typeface="Courier New" charset="0"/>
              </a:rPr>
              <a:t>while (...) {</a:t>
            </a:r>
          </a:p>
          <a:p>
            <a:pPr lvl="2" eaLnBrk="1" hangingPunct="1">
              <a:lnSpc>
                <a:spcPct val="80000"/>
              </a:lnSpc>
              <a:buFontTx/>
              <a:buNone/>
              <a:defRPr/>
            </a:pPr>
            <a:r>
              <a:rPr lang="en-US" sz="2000" dirty="0" err="1">
                <a:latin typeface="Courier New" charset="0"/>
              </a:rPr>
              <a:t>int</a:t>
            </a:r>
            <a:r>
              <a:rPr lang="en-US" sz="2000" dirty="0">
                <a:latin typeface="Courier New" charset="0"/>
              </a:rPr>
              <a:t> count;</a:t>
            </a:r>
          </a:p>
          <a:p>
            <a:pPr lvl="2" eaLnBrk="1" hangingPunct="1">
              <a:lnSpc>
                <a:spcPct val="80000"/>
              </a:lnSpc>
              <a:buFontTx/>
              <a:buNone/>
              <a:defRPr/>
            </a:pPr>
            <a:r>
              <a:rPr lang="en-US" sz="2000" dirty="0">
                <a:latin typeface="Courier New" charset="0"/>
              </a:rPr>
              <a:t>...</a:t>
            </a:r>
          </a:p>
          <a:p>
            <a:pPr lvl="2" eaLnBrk="1" hangingPunct="1">
              <a:lnSpc>
                <a:spcPct val="80000"/>
              </a:lnSpc>
              <a:buFontTx/>
              <a:buNone/>
              <a:defRPr/>
            </a:pPr>
            <a:r>
              <a:rPr lang="en-US" sz="2000" dirty="0">
                <a:latin typeface="Courier New" charset="0"/>
              </a:rPr>
              <a:t>}</a:t>
            </a:r>
          </a:p>
          <a:p>
            <a:pPr lvl="2" eaLnBrk="1" hangingPunct="1">
              <a:lnSpc>
                <a:spcPct val="80000"/>
              </a:lnSpc>
              <a:buFontTx/>
              <a:buNone/>
              <a:defRPr/>
            </a:pPr>
            <a:r>
              <a:rPr lang="en-US" sz="2000" dirty="0">
                <a:latin typeface="Courier New" charset="0"/>
              </a:rPr>
              <a:t>...</a:t>
            </a:r>
          </a:p>
          <a:p>
            <a:pPr lvl="2" eaLnBrk="1" hangingPunct="1">
              <a:lnSpc>
                <a:spcPct val="80000"/>
              </a:lnSpc>
              <a:buFontTx/>
              <a:buNone/>
              <a:defRPr/>
            </a:pPr>
            <a:r>
              <a:rPr lang="en-US" sz="2000" dirty="0">
                <a:latin typeface="Courier New" charset="0"/>
              </a:rPr>
              <a:t>}</a:t>
            </a:r>
          </a:p>
          <a:p>
            <a:pPr eaLnBrk="1" hangingPunct="1">
              <a:lnSpc>
                <a:spcPct val="80000"/>
              </a:lnSpc>
              <a:defRPr/>
            </a:pPr>
            <a:r>
              <a:rPr lang="en-US" sz="2200" dirty="0">
                <a:ea typeface="+mn-ea"/>
              </a:rPr>
              <a:t>The reference to </a:t>
            </a:r>
            <a:r>
              <a:rPr lang="en-US" sz="2200" dirty="0">
                <a:latin typeface="Courier New" charset="0"/>
                <a:ea typeface="+mn-ea"/>
              </a:rPr>
              <a:t>count </a:t>
            </a:r>
            <a:r>
              <a:rPr lang="en-US" sz="2200" dirty="0">
                <a:ea typeface="+mn-ea"/>
              </a:rPr>
              <a:t>in while loop is local</a:t>
            </a:r>
          </a:p>
          <a:p>
            <a:pPr eaLnBrk="1" hangingPunct="1">
              <a:lnSpc>
                <a:spcPct val="80000"/>
              </a:lnSpc>
              <a:defRPr/>
            </a:pPr>
            <a:r>
              <a:rPr lang="en-US" sz="2200" dirty="0">
                <a:latin typeface="Courier New" charset="0"/>
                <a:ea typeface="+mn-ea"/>
              </a:rPr>
              <a:t>count</a:t>
            </a:r>
            <a:r>
              <a:rPr lang="en-US" sz="2200" dirty="0">
                <a:ea typeface="+mn-ea"/>
              </a:rPr>
              <a:t> of </a:t>
            </a:r>
            <a:r>
              <a:rPr lang="en-US" sz="2200" dirty="0">
                <a:latin typeface="Courier New" charset="0"/>
                <a:ea typeface="+mn-ea"/>
              </a:rPr>
              <a:t>sub1()</a:t>
            </a:r>
            <a:r>
              <a:rPr lang="en-US" sz="2200" dirty="0">
                <a:ea typeface="+mn-ea"/>
              </a:rPr>
              <a:t> is hidden from the code inside the while loop</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E886A4C-5BE5-D24E-858C-3DBD1ABAC0D8}" type="slidenum">
              <a:rPr lang="en-US" sz="1400">
                <a:cs typeface="Arial" charset="0"/>
              </a:rPr>
              <a:pPr/>
              <a:t>51</a:t>
            </a:fld>
            <a:endParaRPr lang="en-US" sz="1400">
              <a:cs typeface="Arial" charset="0"/>
            </a:endParaRPr>
          </a:p>
        </p:txBody>
      </p:sp>
      <p:sp>
        <p:nvSpPr>
          <p:cNvPr id="71682" name="Rectangle 2"/>
          <p:cNvSpPr>
            <a:spLocks noGrp="1" noChangeArrowheads="1"/>
          </p:cNvSpPr>
          <p:nvPr>
            <p:ph type="title"/>
          </p:nvPr>
        </p:nvSpPr>
        <p:spPr/>
        <p:txBody>
          <a:bodyPr/>
          <a:lstStyle/>
          <a:p>
            <a:pPr eaLnBrk="1" hangingPunct="1">
              <a:lnSpc>
                <a:spcPct val="70000"/>
              </a:lnSpc>
              <a:defRPr/>
            </a:pPr>
            <a:r>
              <a:rPr lang="en-US" dirty="0">
                <a:ea typeface="+mj-ea"/>
              </a:rPr>
              <a:t>Static Scope</a:t>
            </a:r>
            <a:endParaRPr lang="en-US" sz="2800" dirty="0">
              <a:ea typeface="+mj-ea"/>
            </a:endParaRPr>
          </a:p>
        </p:txBody>
      </p:sp>
      <p:sp>
        <p:nvSpPr>
          <p:cNvPr id="71683" name="Rectangle 3"/>
          <p:cNvSpPr>
            <a:spLocks noGrp="1" noChangeArrowheads="1"/>
          </p:cNvSpPr>
          <p:nvPr>
            <p:ph type="body" idx="1"/>
          </p:nvPr>
        </p:nvSpPr>
        <p:spPr/>
        <p:txBody>
          <a:bodyPr/>
          <a:lstStyle/>
          <a:p>
            <a:pPr eaLnBrk="1" hangingPunct="1">
              <a:defRPr/>
            </a:pPr>
            <a:r>
              <a:rPr lang="en-US" sz="2800">
                <a:ea typeface="+mn-ea"/>
              </a:rPr>
              <a:t>Variables  can  be  hidden  from  a  unit  by  having  a  "closer" variable with the same name</a:t>
            </a:r>
          </a:p>
          <a:p>
            <a:pPr eaLnBrk="1" hangingPunct="1">
              <a:defRPr/>
            </a:pPr>
            <a:r>
              <a:rPr lang="en-US" sz="2800">
                <a:ea typeface="+mn-ea"/>
              </a:rPr>
              <a:t>C++ and Ada allow access to these "hidden" variables</a:t>
            </a:r>
          </a:p>
          <a:p>
            <a:pPr lvl="1" eaLnBrk="1" hangingPunct="1">
              <a:defRPr/>
            </a:pPr>
            <a:r>
              <a:rPr lang="en-US" sz="2400"/>
              <a:t>In Ada:  </a:t>
            </a:r>
            <a:r>
              <a:rPr lang="en-US" sz="2400">
                <a:latin typeface="Courier New" charset="0"/>
              </a:rPr>
              <a:t>unit.name</a:t>
            </a:r>
          </a:p>
          <a:p>
            <a:pPr lvl="1" eaLnBrk="1" hangingPunct="1">
              <a:defRPr/>
            </a:pPr>
            <a:r>
              <a:rPr lang="en-US" sz="2400"/>
              <a:t>In C++: </a:t>
            </a:r>
            <a:r>
              <a:rPr lang="en-US" sz="2400">
                <a:latin typeface="Courier New" charset="0"/>
              </a:rPr>
              <a:t>class_name::name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AF5BDE4-553A-7F42-9EA2-3702E8943D11}" type="slidenum">
              <a:rPr lang="en-US" sz="1400">
                <a:cs typeface="Arial" charset="0"/>
              </a:rPr>
              <a:pPr/>
              <a:t>52</a:t>
            </a:fld>
            <a:endParaRPr lang="en-US" sz="1400">
              <a:cs typeface="Arial" charset="0"/>
            </a:endParaRPr>
          </a:p>
        </p:txBody>
      </p:sp>
      <p:sp>
        <p:nvSpPr>
          <p:cNvPr id="72706" name="Rectangle 2"/>
          <p:cNvSpPr>
            <a:spLocks noGrp="1" noChangeArrowheads="1"/>
          </p:cNvSpPr>
          <p:nvPr>
            <p:ph type="title"/>
          </p:nvPr>
        </p:nvSpPr>
        <p:spPr/>
        <p:txBody>
          <a:bodyPr/>
          <a:lstStyle/>
          <a:p>
            <a:pPr eaLnBrk="1" hangingPunct="1">
              <a:defRPr/>
            </a:pPr>
            <a:r>
              <a:rPr lang="en-US" dirty="0">
                <a:ea typeface="+mj-ea"/>
              </a:rPr>
              <a:t>Blocks</a:t>
            </a:r>
            <a:endParaRPr lang="en-US" sz="3200" dirty="0">
              <a:ea typeface="+mj-ea"/>
            </a:endParaRPr>
          </a:p>
        </p:txBody>
      </p:sp>
      <p:sp>
        <p:nvSpPr>
          <p:cNvPr id="72707" name="Rectangle 3"/>
          <p:cNvSpPr>
            <a:spLocks noGrp="1" noChangeArrowheads="1"/>
          </p:cNvSpPr>
          <p:nvPr>
            <p:ph type="body" idx="1"/>
          </p:nvPr>
        </p:nvSpPr>
        <p:spPr/>
        <p:txBody>
          <a:bodyPr/>
          <a:lstStyle/>
          <a:p>
            <a:pPr eaLnBrk="1" hangingPunct="1">
              <a:defRPr/>
            </a:pPr>
            <a:r>
              <a:rPr lang="en-US" sz="2800" dirty="0">
                <a:ea typeface="+mn-ea"/>
              </a:rPr>
              <a:t>Some languages  allow new static scopes to be defined without a name.</a:t>
            </a:r>
          </a:p>
          <a:p>
            <a:pPr eaLnBrk="1" hangingPunct="1">
              <a:defRPr/>
            </a:pPr>
            <a:r>
              <a:rPr lang="en-US" sz="2800" dirty="0">
                <a:ea typeface="+mn-ea"/>
              </a:rPr>
              <a:t>It allows a section of code its own local  variables whose scope is minimized.</a:t>
            </a:r>
          </a:p>
          <a:p>
            <a:pPr eaLnBrk="1" hangingPunct="1">
              <a:defRPr/>
            </a:pPr>
            <a:r>
              <a:rPr lang="en-US" sz="2800" dirty="0">
                <a:ea typeface="+mn-ea"/>
              </a:rPr>
              <a:t>Such a section of code is called a block</a:t>
            </a:r>
          </a:p>
          <a:p>
            <a:pPr eaLnBrk="1" hangingPunct="1">
              <a:defRPr/>
            </a:pPr>
            <a:r>
              <a:rPr lang="en-US" sz="2800" dirty="0">
                <a:ea typeface="+mn-ea"/>
              </a:rPr>
              <a:t>The variables are typically stack dynamic so they have their storage allocated when the section is entered and </a:t>
            </a:r>
            <a:r>
              <a:rPr lang="en-US" sz="2800" dirty="0" err="1">
                <a:ea typeface="+mn-ea"/>
              </a:rPr>
              <a:t>deallocated</a:t>
            </a:r>
            <a:r>
              <a:rPr lang="en-US" sz="2800" dirty="0">
                <a:ea typeface="+mn-ea"/>
              </a:rPr>
              <a:t> when the section is exited</a:t>
            </a:r>
          </a:p>
          <a:p>
            <a:pPr eaLnBrk="1" hangingPunct="1">
              <a:defRPr/>
            </a:pPr>
            <a:r>
              <a:rPr lang="en-US" sz="2800" dirty="0">
                <a:ea typeface="+mn-ea"/>
              </a:rPr>
              <a:t>Blocks are first introduced in </a:t>
            </a:r>
            <a:r>
              <a:rPr lang="en-US" sz="2800" dirty="0" err="1">
                <a:ea typeface="+mn-ea"/>
              </a:rPr>
              <a:t>Algol</a:t>
            </a:r>
            <a:r>
              <a:rPr lang="en-US" sz="2800" dirty="0">
                <a:ea typeface="+mn-ea"/>
              </a:rPr>
              <a:t> 60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1B1D791-B4C4-9B41-9553-899B377377DF}" type="slidenum">
              <a:rPr lang="en-US" sz="1400">
                <a:cs typeface="Arial" charset="0"/>
              </a:rPr>
              <a:pPr/>
              <a:t>53</a:t>
            </a:fld>
            <a:endParaRPr lang="en-US" sz="1400">
              <a:cs typeface="Arial" charset="0"/>
            </a:endParaRPr>
          </a:p>
        </p:txBody>
      </p:sp>
      <p:sp>
        <p:nvSpPr>
          <p:cNvPr id="73730" name="Rectangle 2"/>
          <p:cNvSpPr>
            <a:spLocks noGrp="1" noChangeArrowheads="1"/>
          </p:cNvSpPr>
          <p:nvPr>
            <p:ph type="title"/>
          </p:nvPr>
        </p:nvSpPr>
        <p:spPr/>
        <p:txBody>
          <a:bodyPr/>
          <a:lstStyle/>
          <a:p>
            <a:pPr eaLnBrk="1" hangingPunct="1">
              <a:defRPr/>
            </a:pPr>
            <a:r>
              <a:rPr lang="en-US" dirty="0">
                <a:ea typeface="+mj-ea"/>
              </a:rPr>
              <a:t>Blocks</a:t>
            </a:r>
            <a:endParaRPr lang="en-US" sz="3200" dirty="0">
              <a:ea typeface="+mj-ea"/>
            </a:endParaRPr>
          </a:p>
        </p:txBody>
      </p:sp>
      <p:sp>
        <p:nvSpPr>
          <p:cNvPr id="73731" name="Rectangle 3"/>
          <p:cNvSpPr>
            <a:spLocks noGrp="1" noChangeArrowheads="1"/>
          </p:cNvSpPr>
          <p:nvPr>
            <p:ph type="body" idx="1"/>
          </p:nvPr>
        </p:nvSpPr>
        <p:spPr/>
        <p:txBody>
          <a:bodyPr/>
          <a:lstStyle/>
          <a:p>
            <a:pPr eaLnBrk="1" hangingPunct="1">
              <a:defRPr/>
            </a:pPr>
            <a:r>
              <a:rPr lang="en-US" dirty="0">
                <a:ea typeface="+mn-ea"/>
              </a:rPr>
              <a:t>In Ada</a:t>
            </a:r>
          </a:p>
          <a:p>
            <a:pPr lvl="2" eaLnBrk="1" hangingPunct="1">
              <a:buFontTx/>
              <a:buNone/>
              <a:defRPr/>
            </a:pPr>
            <a:r>
              <a:rPr lang="en-US" dirty="0">
                <a:latin typeface="Courier New" charset="0"/>
              </a:rPr>
              <a:t>...</a:t>
            </a:r>
          </a:p>
          <a:p>
            <a:pPr lvl="2" eaLnBrk="1" hangingPunct="1">
              <a:buFontTx/>
              <a:buNone/>
              <a:defRPr/>
            </a:pPr>
            <a:r>
              <a:rPr lang="en-US" dirty="0">
                <a:latin typeface="Courier New" charset="0"/>
              </a:rPr>
              <a:t>declare TEMP: integer;</a:t>
            </a:r>
          </a:p>
          <a:p>
            <a:pPr lvl="2" eaLnBrk="1" hangingPunct="1">
              <a:buFontTx/>
              <a:buNone/>
              <a:defRPr/>
            </a:pPr>
            <a:r>
              <a:rPr lang="en-US" dirty="0">
                <a:latin typeface="Courier New" charset="0"/>
              </a:rPr>
              <a:t>begin</a:t>
            </a:r>
          </a:p>
          <a:p>
            <a:pPr lvl="2" eaLnBrk="1" hangingPunct="1">
              <a:buFontTx/>
              <a:buNone/>
              <a:defRPr/>
            </a:pPr>
            <a:r>
              <a:rPr lang="en-US" dirty="0">
                <a:latin typeface="Courier New" charset="0"/>
              </a:rPr>
              <a:t>TEMP := FIRST;</a:t>
            </a:r>
          </a:p>
          <a:p>
            <a:pPr lvl="2" eaLnBrk="1" hangingPunct="1">
              <a:buFontTx/>
              <a:buNone/>
              <a:defRPr/>
            </a:pPr>
            <a:r>
              <a:rPr lang="en-US" dirty="0">
                <a:latin typeface="Courier New" charset="0"/>
              </a:rPr>
              <a:t>FIR</a:t>
            </a:r>
            <a:r>
              <a:rPr lang="tr-TR" dirty="0">
                <a:latin typeface="Courier New" charset="0"/>
              </a:rPr>
              <a:t>S</a:t>
            </a:r>
            <a:r>
              <a:rPr lang="en-US" dirty="0">
                <a:latin typeface="Courier New" charset="0"/>
              </a:rPr>
              <a:t>T := SECOND;      </a:t>
            </a:r>
            <a:r>
              <a:rPr lang="en-US" dirty="0"/>
              <a:t>Block</a:t>
            </a:r>
          </a:p>
          <a:p>
            <a:pPr lvl="2" eaLnBrk="1" hangingPunct="1">
              <a:buFontTx/>
              <a:buNone/>
              <a:defRPr/>
            </a:pPr>
            <a:r>
              <a:rPr lang="en-US" dirty="0">
                <a:latin typeface="Courier New" charset="0"/>
              </a:rPr>
              <a:t>SECOND := TEMP;</a:t>
            </a:r>
          </a:p>
          <a:p>
            <a:pPr lvl="2" eaLnBrk="1" hangingPunct="1">
              <a:buFontTx/>
              <a:buNone/>
              <a:defRPr/>
            </a:pPr>
            <a:r>
              <a:rPr lang="en-US" dirty="0">
                <a:latin typeface="Courier New" charset="0"/>
              </a:rPr>
              <a:t>end;</a:t>
            </a:r>
          </a:p>
          <a:p>
            <a:pPr lvl="2" eaLnBrk="1" hangingPunct="1">
              <a:buFontTx/>
              <a:buNone/>
              <a:defRPr/>
            </a:pPr>
            <a:r>
              <a:rPr lang="en-US" dirty="0">
                <a:latin typeface="Courier New"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1B58127A-E664-4B4E-8D52-CF785E4676A8}" type="slidenum">
              <a:rPr lang="en-US" sz="1400">
                <a:cs typeface="Arial" charset="0"/>
              </a:rPr>
              <a:pPr/>
              <a:t>54</a:t>
            </a:fld>
            <a:endParaRPr lang="en-US" sz="1400">
              <a:cs typeface="Arial" charset="0"/>
            </a:endParaRPr>
          </a:p>
        </p:txBody>
      </p:sp>
      <p:sp>
        <p:nvSpPr>
          <p:cNvPr id="74754" name="Rectangle 2"/>
          <p:cNvSpPr>
            <a:spLocks noGrp="1" noChangeArrowheads="1"/>
          </p:cNvSpPr>
          <p:nvPr>
            <p:ph type="title"/>
          </p:nvPr>
        </p:nvSpPr>
        <p:spPr/>
        <p:txBody>
          <a:bodyPr/>
          <a:lstStyle/>
          <a:p>
            <a:pPr eaLnBrk="1" hangingPunct="1">
              <a:defRPr/>
            </a:pPr>
            <a:r>
              <a:rPr lang="en-US" dirty="0">
                <a:ea typeface="+mj-ea"/>
              </a:rPr>
              <a:t>Blocks</a:t>
            </a:r>
            <a:endParaRPr lang="en-US" sz="3200" dirty="0">
              <a:ea typeface="+mj-ea"/>
            </a:endParaRPr>
          </a:p>
        </p:txBody>
      </p:sp>
      <p:sp>
        <p:nvSpPr>
          <p:cNvPr id="74755" name="Rectangle 3"/>
          <p:cNvSpPr>
            <a:spLocks noGrp="1" noChangeArrowheads="1"/>
          </p:cNvSpPr>
          <p:nvPr>
            <p:ph type="body" idx="1"/>
          </p:nvPr>
        </p:nvSpPr>
        <p:spPr/>
        <p:txBody>
          <a:bodyPr/>
          <a:lstStyle/>
          <a:p>
            <a:pPr eaLnBrk="1" hangingPunct="1">
              <a:lnSpc>
                <a:spcPct val="90000"/>
              </a:lnSpc>
              <a:buFontTx/>
              <a:buNone/>
              <a:defRPr/>
            </a:pPr>
            <a:r>
              <a:rPr lang="en-US">
                <a:ea typeface="+mn-ea"/>
              </a:rPr>
              <a:t>C and C++ allow blocks.</a:t>
            </a:r>
          </a:p>
          <a:p>
            <a:pPr lvl="2" eaLnBrk="1" hangingPunct="1">
              <a:lnSpc>
                <a:spcPct val="90000"/>
              </a:lnSpc>
              <a:buFontTx/>
              <a:buNone/>
              <a:defRPr/>
            </a:pPr>
            <a:r>
              <a:rPr lang="en-US">
                <a:latin typeface="Courier New" charset="0"/>
              </a:rPr>
              <a:t>int first, second;</a:t>
            </a:r>
          </a:p>
          <a:p>
            <a:pPr lvl="2" eaLnBrk="1" hangingPunct="1">
              <a:lnSpc>
                <a:spcPct val="90000"/>
              </a:lnSpc>
              <a:buFontTx/>
              <a:buNone/>
              <a:defRPr/>
            </a:pPr>
            <a:r>
              <a:rPr lang="en-US">
                <a:latin typeface="Courier New" charset="0"/>
              </a:rPr>
              <a:t>...</a:t>
            </a:r>
          </a:p>
          <a:p>
            <a:pPr lvl="2" eaLnBrk="1" hangingPunct="1">
              <a:lnSpc>
                <a:spcPct val="90000"/>
              </a:lnSpc>
              <a:buFontTx/>
              <a:buNone/>
              <a:defRPr/>
            </a:pPr>
            <a:r>
              <a:rPr lang="en-US">
                <a:latin typeface="Courier New" charset="0"/>
              </a:rPr>
              <a:t>first = 3; second = 5;</a:t>
            </a:r>
          </a:p>
          <a:p>
            <a:pPr lvl="2" eaLnBrk="1" hangingPunct="1">
              <a:lnSpc>
                <a:spcPct val="90000"/>
              </a:lnSpc>
              <a:buFontTx/>
              <a:buNone/>
              <a:defRPr/>
            </a:pPr>
            <a:r>
              <a:rPr lang="en-US">
                <a:latin typeface="Courier New" charset="0"/>
              </a:rPr>
              <a:t>{ int temp;</a:t>
            </a:r>
          </a:p>
          <a:p>
            <a:pPr lvl="2" eaLnBrk="1" hangingPunct="1">
              <a:lnSpc>
                <a:spcPct val="90000"/>
              </a:lnSpc>
              <a:buFontTx/>
              <a:buNone/>
              <a:defRPr/>
            </a:pPr>
            <a:r>
              <a:rPr lang="en-US">
                <a:latin typeface="Courier New" charset="0"/>
              </a:rPr>
              <a:t>     temp = first;</a:t>
            </a:r>
          </a:p>
          <a:p>
            <a:pPr lvl="2" eaLnBrk="1" hangingPunct="1">
              <a:lnSpc>
                <a:spcPct val="90000"/>
              </a:lnSpc>
              <a:buFontTx/>
              <a:buNone/>
              <a:defRPr/>
            </a:pPr>
            <a:r>
              <a:rPr lang="en-US">
                <a:latin typeface="Courier New" charset="0"/>
              </a:rPr>
              <a:t>     first = second;</a:t>
            </a:r>
          </a:p>
          <a:p>
            <a:pPr lvl="2" eaLnBrk="1" hangingPunct="1">
              <a:lnSpc>
                <a:spcPct val="90000"/>
              </a:lnSpc>
              <a:buFontTx/>
              <a:buNone/>
              <a:defRPr/>
            </a:pPr>
            <a:r>
              <a:rPr lang="en-US">
                <a:latin typeface="Courier New" charset="0"/>
              </a:rPr>
              <a:t>     second = temp;</a:t>
            </a:r>
          </a:p>
          <a:p>
            <a:pPr lvl="2" eaLnBrk="1" hangingPunct="1">
              <a:lnSpc>
                <a:spcPct val="90000"/>
              </a:lnSpc>
              <a:buFontTx/>
              <a:buNone/>
              <a:defRPr/>
            </a:pPr>
            <a:r>
              <a:rPr lang="en-US">
                <a:latin typeface="Courier New" charset="0"/>
              </a:rPr>
              <a:t>}</a:t>
            </a:r>
          </a:p>
          <a:p>
            <a:pPr lvl="2" eaLnBrk="1" hangingPunct="1">
              <a:lnSpc>
                <a:spcPct val="90000"/>
              </a:lnSpc>
              <a:buFontTx/>
              <a:buNone/>
              <a:defRPr/>
            </a:pPr>
            <a:r>
              <a:rPr lang="en-US">
                <a:latin typeface="Courier New" charset="0"/>
              </a:rPr>
              <a:t>...</a:t>
            </a:r>
          </a:p>
          <a:p>
            <a:pPr eaLnBrk="1" hangingPunct="1">
              <a:lnSpc>
                <a:spcPct val="90000"/>
              </a:lnSpc>
              <a:buFontTx/>
              <a:buNone/>
              <a:defRPr/>
            </a:pPr>
            <a:r>
              <a:rPr lang="en-US">
                <a:latin typeface="Courier New" charset="0"/>
                <a:ea typeface="+mn-ea"/>
              </a:rPr>
              <a:t>temp</a:t>
            </a:r>
            <a:r>
              <a:rPr lang="en-US">
                <a:ea typeface="+mn-ea"/>
              </a:rPr>
              <a:t> is undefined here.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64F99EC-958F-9C48-9188-653B366AB724}" type="slidenum">
              <a:rPr lang="en-US" sz="1400">
                <a:cs typeface="Arial" charset="0"/>
              </a:rPr>
              <a:pPr/>
              <a:t>55</a:t>
            </a:fld>
            <a:endParaRPr lang="en-US" sz="1400">
              <a:cs typeface="Arial" charset="0"/>
            </a:endParaRPr>
          </a:p>
        </p:txBody>
      </p:sp>
      <p:sp>
        <p:nvSpPr>
          <p:cNvPr id="75778" name="Rectangle 2"/>
          <p:cNvSpPr>
            <a:spLocks noGrp="1" noChangeArrowheads="1"/>
          </p:cNvSpPr>
          <p:nvPr>
            <p:ph type="title"/>
          </p:nvPr>
        </p:nvSpPr>
        <p:spPr/>
        <p:txBody>
          <a:bodyPr/>
          <a:lstStyle/>
          <a:p>
            <a:pPr eaLnBrk="1" hangingPunct="1">
              <a:defRPr/>
            </a:pPr>
            <a:r>
              <a:rPr lang="en-US" dirty="0">
                <a:ea typeface="+mj-ea"/>
              </a:rPr>
              <a:t>Blocks</a:t>
            </a:r>
            <a:endParaRPr lang="en-US" sz="3200" dirty="0">
              <a:ea typeface="+mj-ea"/>
            </a:endParaRPr>
          </a:p>
        </p:txBody>
      </p:sp>
      <p:sp>
        <p:nvSpPr>
          <p:cNvPr id="75779" name="Rectangle 3"/>
          <p:cNvSpPr>
            <a:spLocks noGrp="1" noChangeArrowheads="1"/>
          </p:cNvSpPr>
          <p:nvPr>
            <p:ph type="body" idx="1"/>
          </p:nvPr>
        </p:nvSpPr>
        <p:spPr>
          <a:xfrm>
            <a:off x="457200" y="1219200"/>
            <a:ext cx="8534400" cy="4906963"/>
          </a:xfrm>
        </p:spPr>
        <p:txBody>
          <a:bodyPr/>
          <a:lstStyle/>
          <a:p>
            <a:pPr eaLnBrk="1" hangingPunct="1">
              <a:lnSpc>
                <a:spcPct val="90000"/>
              </a:lnSpc>
              <a:defRPr/>
            </a:pPr>
            <a:r>
              <a:rPr lang="en-US" sz="2400" dirty="0">
                <a:ea typeface="+mn-ea"/>
              </a:rPr>
              <a:t>C++ allows variable definitions to appear anywhere in functions. The scope is from the definition statement to the end of the function</a:t>
            </a:r>
          </a:p>
          <a:p>
            <a:pPr eaLnBrk="1" hangingPunct="1">
              <a:lnSpc>
                <a:spcPct val="90000"/>
              </a:lnSpc>
              <a:defRPr/>
            </a:pPr>
            <a:endParaRPr lang="en-US" sz="2400" dirty="0">
              <a:ea typeface="+mn-ea"/>
            </a:endParaRPr>
          </a:p>
          <a:p>
            <a:pPr eaLnBrk="1" hangingPunct="1">
              <a:lnSpc>
                <a:spcPct val="90000"/>
              </a:lnSpc>
              <a:defRPr/>
            </a:pPr>
            <a:r>
              <a:rPr lang="en-US" sz="2400" dirty="0">
                <a:ea typeface="+mn-ea"/>
              </a:rPr>
              <a:t>In C, all data declarations (except the ones for blocks) must appear at the beginning of the function</a:t>
            </a:r>
          </a:p>
          <a:p>
            <a:pPr eaLnBrk="1" hangingPunct="1">
              <a:lnSpc>
                <a:spcPct val="90000"/>
              </a:lnSpc>
              <a:defRPr/>
            </a:pPr>
            <a:endParaRPr lang="en-US" sz="2400" dirty="0">
              <a:latin typeface="Courier New" charset="0"/>
              <a:ea typeface="+mn-ea"/>
            </a:endParaRPr>
          </a:p>
          <a:p>
            <a:pPr eaLnBrk="1" hangingPunct="1">
              <a:lnSpc>
                <a:spcPct val="90000"/>
              </a:lnSpc>
              <a:defRPr/>
            </a:pPr>
            <a:r>
              <a:rPr lang="en-US" sz="2400" dirty="0">
                <a:latin typeface="Courier New" charset="0"/>
                <a:ea typeface="+mn-ea"/>
              </a:rPr>
              <a:t>for</a:t>
            </a:r>
            <a:r>
              <a:rPr lang="en-US" sz="2400" dirty="0">
                <a:ea typeface="+mn-ea"/>
              </a:rPr>
              <a:t>   statements in C++, Java and C# allow variable definitions in their initialization expression. The scope is restricted to the </a:t>
            </a:r>
            <a:r>
              <a:rPr lang="en-US" sz="2400" dirty="0">
                <a:latin typeface="Courier New" charset="0"/>
                <a:ea typeface="+mn-ea"/>
              </a:rPr>
              <a:t>for </a:t>
            </a:r>
            <a:r>
              <a:rPr lang="en-US" sz="2400" dirty="0">
                <a:ea typeface="+mn-ea"/>
              </a:rPr>
              <a:t>construct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 in Scheme</a:t>
            </a:r>
          </a:p>
        </p:txBody>
      </p:sp>
      <p:sp>
        <p:nvSpPr>
          <p:cNvPr id="3" name="Content Placeholder 2"/>
          <p:cNvSpPr>
            <a:spLocks noGrp="1"/>
          </p:cNvSpPr>
          <p:nvPr>
            <p:ph idx="1"/>
          </p:nvPr>
        </p:nvSpPr>
        <p:spPr/>
        <p:txBody>
          <a:bodyPr/>
          <a:lstStyle/>
          <a:p>
            <a:pPr marL="0" indent="0">
              <a:buNone/>
            </a:pPr>
            <a:r>
              <a:rPr lang="en-US" dirty="0"/>
              <a:t>(LET (</a:t>
            </a:r>
          </a:p>
          <a:p>
            <a:pPr marL="0" indent="0">
              <a:buNone/>
            </a:pPr>
            <a:r>
              <a:rPr lang="en-US" dirty="0"/>
              <a:t>(top (+ a b))</a:t>
            </a:r>
          </a:p>
          <a:p>
            <a:pPr marL="0" indent="0">
              <a:buNone/>
            </a:pPr>
            <a:r>
              <a:rPr lang="en-US" dirty="0"/>
              <a:t>(bottom (- c d)))</a:t>
            </a:r>
          </a:p>
          <a:p>
            <a:pPr marL="0" indent="0">
              <a:buNone/>
            </a:pPr>
            <a:r>
              <a:rPr lang="en-US" dirty="0"/>
              <a:t>(/ top bottom)</a:t>
            </a:r>
          </a:p>
          <a:p>
            <a:pPr marL="0" indent="0">
              <a:buNone/>
            </a:pPr>
            <a:r>
              <a:rPr lang="en-US" dirty="0"/>
              <a:t>)</a:t>
            </a:r>
          </a:p>
          <a:p>
            <a:pPr marL="0" indent="0">
              <a:buNone/>
            </a:pPr>
            <a:endParaRPr lang="en-US" dirty="0"/>
          </a:p>
          <a:p>
            <a:pPr marL="0" indent="0">
              <a:buNone/>
            </a:pPr>
            <a:r>
              <a:rPr lang="en-US" dirty="0"/>
              <a:t>Similar to local variables in a block in an imperative language in that their scope is local to the call to LET</a:t>
            </a:r>
          </a:p>
        </p:txBody>
      </p:sp>
      <p:sp>
        <p:nvSpPr>
          <p:cNvPr id="4" name="Slide Number Placeholder 3"/>
          <p:cNvSpPr>
            <a:spLocks noGrp="1"/>
          </p:cNvSpPr>
          <p:nvPr>
            <p:ph type="sldNum" sz="quarter" idx="12"/>
          </p:nvPr>
        </p:nvSpPr>
        <p:spPr/>
        <p:txBody>
          <a:bodyPr/>
          <a:lstStyle/>
          <a:p>
            <a:pPr>
              <a:defRPr/>
            </a:pPr>
            <a:fld id="{702A96F0-E36B-AA42-9B96-8994BAE79117}" type="slidenum">
              <a:rPr lang="en-US" smtClean="0"/>
              <a:pPr>
                <a:defRPr/>
              </a:pPr>
              <a:t>56</a:t>
            </a:fld>
            <a:endParaRPr lang="en-US"/>
          </a:p>
        </p:txBody>
      </p:sp>
    </p:spTree>
    <p:extLst>
      <p:ext uri="{BB962C8B-B14F-4D97-AF65-F5344CB8AC3E}">
        <p14:creationId xmlns:p14="http://schemas.microsoft.com/office/powerpoint/2010/main" val="24777182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8AB0D2D-724D-DB40-B8B2-5099FA8D50D4}" type="slidenum">
              <a:rPr lang="en-US" sz="1400">
                <a:cs typeface="Arial" charset="0"/>
              </a:rPr>
              <a:pPr/>
              <a:t>57</a:t>
            </a:fld>
            <a:endParaRPr lang="en-US" sz="1400">
              <a:cs typeface="Arial" charset="0"/>
            </a:endParaRPr>
          </a:p>
        </p:txBody>
      </p:sp>
      <p:sp>
        <p:nvSpPr>
          <p:cNvPr id="76802" name="Rectangle 2"/>
          <p:cNvSpPr>
            <a:spLocks noGrp="1" noChangeArrowheads="1"/>
          </p:cNvSpPr>
          <p:nvPr>
            <p:ph type="title"/>
          </p:nvPr>
        </p:nvSpPr>
        <p:spPr/>
        <p:txBody>
          <a:bodyPr/>
          <a:lstStyle/>
          <a:p>
            <a:pPr eaLnBrk="1" hangingPunct="1">
              <a:defRPr/>
            </a:pPr>
            <a:r>
              <a:rPr lang="en-US" dirty="0">
                <a:ea typeface="+mj-ea"/>
              </a:rPr>
              <a:t>Dynamic Scope</a:t>
            </a:r>
            <a:endParaRPr lang="en-US" sz="2800" dirty="0">
              <a:ea typeface="+mj-ea"/>
            </a:endParaRPr>
          </a:p>
        </p:txBody>
      </p:sp>
      <p:sp>
        <p:nvSpPr>
          <p:cNvPr id="76803" name="Rectangle 3"/>
          <p:cNvSpPr>
            <a:spLocks noGrp="1" noChangeArrowheads="1"/>
          </p:cNvSpPr>
          <p:nvPr>
            <p:ph type="body" idx="1"/>
          </p:nvPr>
        </p:nvSpPr>
        <p:spPr/>
        <p:txBody>
          <a:bodyPr/>
          <a:lstStyle/>
          <a:p>
            <a:pPr eaLnBrk="1" hangingPunct="1">
              <a:lnSpc>
                <a:spcPct val="90000"/>
              </a:lnSpc>
              <a:defRPr/>
            </a:pPr>
            <a:r>
              <a:rPr lang="en-US" sz="2800" dirty="0">
                <a:ea typeface="+mn-ea"/>
              </a:rPr>
              <a:t>APL, SNOBOL4, early dialects of LISP use  dynamic scoping.</a:t>
            </a:r>
          </a:p>
          <a:p>
            <a:pPr eaLnBrk="1" hangingPunct="1">
              <a:lnSpc>
                <a:spcPct val="90000"/>
              </a:lnSpc>
              <a:defRPr/>
            </a:pPr>
            <a:r>
              <a:rPr lang="en-US" sz="2800" dirty="0">
                <a:ea typeface="+mn-ea"/>
              </a:rPr>
              <a:t>COMMON LISP and Perl also allows dynamic  scope but also uses static scoping</a:t>
            </a:r>
          </a:p>
          <a:p>
            <a:pPr eaLnBrk="1" hangingPunct="1">
              <a:lnSpc>
                <a:spcPct val="90000"/>
              </a:lnSpc>
              <a:defRPr/>
            </a:pPr>
            <a:r>
              <a:rPr lang="en-US" sz="2800" dirty="0">
                <a:ea typeface="+mn-ea"/>
              </a:rPr>
              <a:t>In </a:t>
            </a:r>
            <a:r>
              <a:rPr lang="en-US" sz="2800" dirty="0">
                <a:solidFill>
                  <a:srgbClr val="990000"/>
                </a:solidFill>
                <a:ea typeface="+mn-ea"/>
              </a:rPr>
              <a:t>dynamic scoping</a:t>
            </a:r>
          </a:p>
          <a:p>
            <a:pPr lvl="1" eaLnBrk="1" hangingPunct="1">
              <a:lnSpc>
                <a:spcPct val="90000"/>
              </a:lnSpc>
              <a:defRPr/>
            </a:pPr>
            <a:r>
              <a:rPr lang="en-US" sz="2400" dirty="0">
                <a:solidFill>
                  <a:srgbClr val="0000FF"/>
                </a:solidFill>
              </a:rPr>
              <a:t>scope is based on the calling sequence of subprograms</a:t>
            </a:r>
          </a:p>
          <a:p>
            <a:pPr lvl="1" eaLnBrk="1" hangingPunct="1">
              <a:lnSpc>
                <a:spcPct val="90000"/>
              </a:lnSpc>
              <a:defRPr/>
            </a:pPr>
            <a:r>
              <a:rPr lang="en-US" sz="2400" dirty="0">
                <a:solidFill>
                  <a:schemeClr val="hlink"/>
                </a:solidFill>
              </a:rPr>
              <a:t>not on the spatial relationships</a:t>
            </a:r>
            <a:r>
              <a:rPr lang="en-US" sz="2400" dirty="0"/>
              <a:t> </a:t>
            </a:r>
          </a:p>
          <a:p>
            <a:pPr lvl="1" eaLnBrk="1" hangingPunct="1">
              <a:lnSpc>
                <a:spcPct val="90000"/>
              </a:lnSpc>
              <a:defRPr/>
            </a:pPr>
            <a:r>
              <a:rPr lang="en-US" sz="2400" dirty="0">
                <a:solidFill>
                  <a:schemeClr val="folHlink"/>
                </a:solidFill>
              </a:rPr>
              <a:t>scope is determined at run-time</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8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E4C0905-7F19-CB4D-8802-9797EF2ACDE9}" type="slidenum">
              <a:rPr lang="en-US" sz="1400">
                <a:cs typeface="Arial" charset="0"/>
              </a:rPr>
              <a:pPr/>
              <a:t>58</a:t>
            </a:fld>
            <a:endParaRPr lang="en-US" sz="1400">
              <a:cs typeface="Arial" charset="0"/>
            </a:endParaRPr>
          </a:p>
        </p:txBody>
      </p:sp>
      <p:sp>
        <p:nvSpPr>
          <p:cNvPr id="77826" name="Rectangle 2"/>
          <p:cNvSpPr>
            <a:spLocks noGrp="1" noChangeArrowheads="1"/>
          </p:cNvSpPr>
          <p:nvPr>
            <p:ph type="title"/>
          </p:nvPr>
        </p:nvSpPr>
        <p:spPr/>
        <p:txBody>
          <a:bodyPr/>
          <a:lstStyle/>
          <a:p>
            <a:pPr eaLnBrk="1" hangingPunct="1">
              <a:defRPr/>
            </a:pPr>
            <a:r>
              <a:rPr lang="en-US" dirty="0">
                <a:ea typeface="+mj-ea"/>
              </a:rPr>
              <a:t>Dynamic Scope</a:t>
            </a:r>
            <a:endParaRPr lang="en-US" sz="2800" dirty="0">
              <a:ea typeface="+mj-ea"/>
            </a:endParaRPr>
          </a:p>
        </p:txBody>
      </p:sp>
      <p:sp>
        <p:nvSpPr>
          <p:cNvPr id="76803" name="Rectangle 3"/>
          <p:cNvSpPr>
            <a:spLocks noGrp="1" noChangeArrowheads="1"/>
          </p:cNvSpPr>
          <p:nvPr>
            <p:ph type="body" idx="1"/>
          </p:nvPr>
        </p:nvSpPr>
        <p:spPr>
          <a:xfrm>
            <a:off x="4114800" y="1219200"/>
            <a:ext cx="4800600" cy="1981200"/>
          </a:xfrm>
        </p:spPr>
        <p:txBody>
          <a:bodyPr/>
          <a:lstStyle/>
          <a:p>
            <a:pPr eaLnBrk="1" hangingPunct="1">
              <a:lnSpc>
                <a:spcPct val="80000"/>
              </a:lnSpc>
            </a:pPr>
            <a:endParaRPr lang="en-US" sz="2000" dirty="0">
              <a:latin typeface="Arial" charset="0"/>
              <a:ea typeface="MS PGothic" charset="0"/>
              <a:cs typeface="Arial" charset="0"/>
            </a:endParaRPr>
          </a:p>
          <a:p>
            <a:pPr eaLnBrk="1" hangingPunct="1">
              <a:lnSpc>
                <a:spcPct val="80000"/>
              </a:lnSpc>
            </a:pPr>
            <a:r>
              <a:rPr lang="en-US" sz="2000" dirty="0">
                <a:latin typeface="Arial" charset="0"/>
                <a:ea typeface="MS PGothic" charset="0"/>
                <a:cs typeface="Arial" charset="0"/>
              </a:rPr>
              <a:t>When the search of a local   declaration fails, the declarations of the dynamic parent is searched</a:t>
            </a:r>
            <a:endParaRPr lang="en-US" sz="2000" dirty="0">
              <a:solidFill>
                <a:srgbClr val="0000FF"/>
              </a:solidFill>
              <a:latin typeface="Arial" charset="0"/>
              <a:ea typeface="MS PGothic" charset="0"/>
              <a:cs typeface="Arial" charset="0"/>
            </a:endParaRPr>
          </a:p>
          <a:p>
            <a:pPr eaLnBrk="1" hangingPunct="1">
              <a:lnSpc>
                <a:spcPct val="80000"/>
              </a:lnSpc>
            </a:pPr>
            <a:r>
              <a:rPr lang="en-US" sz="2000" dirty="0">
                <a:solidFill>
                  <a:srgbClr val="0000FF"/>
                </a:solidFill>
                <a:latin typeface="Arial" charset="0"/>
                <a:ea typeface="MS PGothic" charset="0"/>
                <a:cs typeface="Arial" charset="0"/>
              </a:rPr>
              <a:t>Dynamic parent is the calling procedure</a:t>
            </a:r>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3829050" cy="441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6805" name="Text Box 5"/>
          <p:cNvSpPr txBox="1">
            <a:spLocks noChangeArrowheads="1"/>
          </p:cNvSpPr>
          <p:nvPr/>
        </p:nvSpPr>
        <p:spPr bwMode="auto">
          <a:xfrm>
            <a:off x="4343400" y="3505200"/>
            <a:ext cx="4359275" cy="1616075"/>
          </a:xfrm>
          <a:prstGeom prst="rect">
            <a:avLst/>
          </a:prstGeom>
          <a:solidFill>
            <a:srgbClr val="FDF9A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buFontTx/>
              <a:buChar char="•"/>
            </a:pPr>
            <a:r>
              <a:rPr lang="en-US" sz="2000" b="1">
                <a:cs typeface="Arial" charset="0"/>
              </a:rPr>
              <a:t>  </a:t>
            </a:r>
            <a:r>
              <a:rPr lang="en-US" sz="2000" b="1">
                <a:latin typeface="Courier New" charset="0"/>
                <a:cs typeface="Courier New" charset="0"/>
              </a:rPr>
              <a:t>Big</a:t>
            </a:r>
            <a:r>
              <a:rPr lang="en-US" sz="2000" b="1">
                <a:cs typeface="Arial" charset="0"/>
              </a:rPr>
              <a:t> calls </a:t>
            </a:r>
            <a:r>
              <a:rPr lang="en-US" sz="2000" b="1">
                <a:latin typeface="Courier New" charset="0"/>
                <a:cs typeface="Courier New" charset="0"/>
              </a:rPr>
              <a:t>sub2 </a:t>
            </a:r>
          </a:p>
          <a:p>
            <a:pPr eaLnBrk="1" hangingPunct="1">
              <a:buFontTx/>
              <a:buChar char="•"/>
            </a:pPr>
            <a:r>
              <a:rPr lang="en-US" sz="2000" b="1">
                <a:cs typeface="Arial" charset="0"/>
              </a:rPr>
              <a:t>  </a:t>
            </a:r>
            <a:r>
              <a:rPr lang="en-US" sz="2000" b="1">
                <a:latin typeface="Courier New" charset="0"/>
                <a:cs typeface="Courier New" charset="0"/>
              </a:rPr>
              <a:t>sub2</a:t>
            </a:r>
            <a:r>
              <a:rPr lang="en-US" sz="2000" b="1">
                <a:cs typeface="Arial" charset="0"/>
              </a:rPr>
              <a:t> calls </a:t>
            </a:r>
            <a:r>
              <a:rPr lang="en-US" sz="2000" b="1">
                <a:latin typeface="Courier New" charset="0"/>
                <a:cs typeface="Courier New" charset="0"/>
              </a:rPr>
              <a:t>sub1</a:t>
            </a:r>
          </a:p>
          <a:p>
            <a:pPr eaLnBrk="1" hangingPunct="1">
              <a:buFontTx/>
              <a:buChar char="•"/>
            </a:pPr>
            <a:endParaRPr lang="en-US" sz="2000" b="1">
              <a:cs typeface="Arial" charset="0"/>
            </a:endParaRPr>
          </a:p>
          <a:p>
            <a:pPr eaLnBrk="1" hangingPunct="1">
              <a:buFontTx/>
              <a:buChar char="•"/>
            </a:pPr>
            <a:r>
              <a:rPr lang="en-US" sz="2000" b="1">
                <a:cs typeface="Arial" charset="0"/>
              </a:rPr>
              <a:t>  Dynamic parent of </a:t>
            </a:r>
            <a:r>
              <a:rPr lang="en-US" sz="2000" b="1">
                <a:latin typeface="Courier New" charset="0"/>
                <a:cs typeface="Courier New" charset="0"/>
              </a:rPr>
              <a:t>sub1</a:t>
            </a:r>
            <a:r>
              <a:rPr lang="en-US" sz="2000" b="1">
                <a:cs typeface="Arial" charset="0"/>
              </a:rPr>
              <a:t> is </a:t>
            </a:r>
            <a:r>
              <a:rPr lang="en-US" sz="2000" b="1">
                <a:latin typeface="Courier New" charset="0"/>
                <a:cs typeface="Courier New" charset="0"/>
              </a:rPr>
              <a:t>sub2</a:t>
            </a:r>
            <a:r>
              <a:rPr lang="en-US" sz="2000" b="1">
                <a:cs typeface="Arial" charset="0"/>
              </a:rPr>
              <a:t>, </a:t>
            </a:r>
            <a:r>
              <a:rPr lang="en-US" sz="2000" b="1">
                <a:latin typeface="Courier New" charset="0"/>
                <a:cs typeface="Courier New" charset="0"/>
              </a:rPr>
              <a:t>sub2</a:t>
            </a:r>
            <a:r>
              <a:rPr lang="en-US" sz="2000" b="1">
                <a:cs typeface="Arial" charset="0"/>
              </a:rPr>
              <a:t> is </a:t>
            </a:r>
            <a:r>
              <a:rPr lang="en-US" sz="2000" b="1">
                <a:latin typeface="Courier New" charset="0"/>
                <a:cs typeface="Courier New" charset="0"/>
              </a:rPr>
              <a:t>Big</a:t>
            </a:r>
          </a:p>
        </p:txBody>
      </p:sp>
      <p:sp>
        <p:nvSpPr>
          <p:cNvPr id="3" name="TextBox 2">
            <a:extLst>
              <a:ext uri="{FF2B5EF4-FFF2-40B4-BE49-F238E27FC236}">
                <a16:creationId xmlns:a16="http://schemas.microsoft.com/office/drawing/2014/main" id="{CFF41AB7-EAD1-4C47-9208-3C8FC5510594}"/>
              </a:ext>
            </a:extLst>
          </p:cNvPr>
          <p:cNvSpPr txBox="1"/>
          <p:nvPr/>
        </p:nvSpPr>
        <p:spPr>
          <a:xfrm>
            <a:off x="4411020" y="3015734"/>
            <a:ext cx="2198038" cy="369332"/>
          </a:xfrm>
          <a:prstGeom prst="rect">
            <a:avLst/>
          </a:prstGeom>
          <a:noFill/>
        </p:spPr>
        <p:txBody>
          <a:bodyPr wrap="none" rtlCol="0">
            <a:spAutoFit/>
          </a:bodyPr>
          <a:lstStyle/>
          <a:p>
            <a:r>
              <a:rPr lang="tr-TR" dirty="0" err="1">
                <a:solidFill>
                  <a:srgbClr val="FF0000"/>
                </a:solidFill>
              </a:rPr>
              <a:t>Big</a:t>
            </a:r>
            <a:r>
              <a:rPr lang="tr-TR" dirty="0">
                <a:solidFill>
                  <a:srgbClr val="FF0000"/>
                </a:solidFill>
              </a:rPr>
              <a:t> -&gt; sub2 -&gt; sub1</a:t>
            </a:r>
          </a:p>
        </p:txBody>
      </p:sp>
      <p:sp>
        <p:nvSpPr>
          <p:cNvPr id="4" name="TextBox 3">
            <a:extLst>
              <a:ext uri="{FF2B5EF4-FFF2-40B4-BE49-F238E27FC236}">
                <a16:creationId xmlns:a16="http://schemas.microsoft.com/office/drawing/2014/main" id="{B1E51F79-C913-1949-AA79-74DD77F9EE37}"/>
              </a:ext>
            </a:extLst>
          </p:cNvPr>
          <p:cNvSpPr txBox="1"/>
          <p:nvPr/>
        </p:nvSpPr>
        <p:spPr>
          <a:xfrm>
            <a:off x="3505200" y="2514600"/>
            <a:ext cx="466794" cy="369332"/>
          </a:xfrm>
          <a:prstGeom prst="rect">
            <a:avLst/>
          </a:prstGeom>
          <a:noFill/>
        </p:spPr>
        <p:txBody>
          <a:bodyPr wrap="none" rtlCol="0">
            <a:spAutoFit/>
          </a:bodyPr>
          <a:lstStyle/>
          <a:p>
            <a:r>
              <a:rPr lang="tr-TR" dirty="0">
                <a:solidFill>
                  <a:srgbClr val="FF0000"/>
                </a:solidFill>
              </a:rPr>
              <a:t>(1)</a:t>
            </a:r>
          </a:p>
        </p:txBody>
      </p:sp>
      <p:sp>
        <p:nvSpPr>
          <p:cNvPr id="10" name="TextBox 9">
            <a:extLst>
              <a:ext uri="{FF2B5EF4-FFF2-40B4-BE49-F238E27FC236}">
                <a16:creationId xmlns:a16="http://schemas.microsoft.com/office/drawing/2014/main" id="{B4EFA075-0E22-A744-884D-899416A8DF81}"/>
              </a:ext>
            </a:extLst>
          </p:cNvPr>
          <p:cNvSpPr txBox="1"/>
          <p:nvPr/>
        </p:nvSpPr>
        <p:spPr>
          <a:xfrm>
            <a:off x="3581331" y="3943905"/>
            <a:ext cx="466794" cy="369332"/>
          </a:xfrm>
          <a:prstGeom prst="rect">
            <a:avLst/>
          </a:prstGeom>
          <a:noFill/>
        </p:spPr>
        <p:txBody>
          <a:bodyPr wrap="none" rtlCol="0">
            <a:spAutoFit/>
          </a:bodyPr>
          <a:lstStyle/>
          <a:p>
            <a:r>
              <a:rPr lang="tr-TR" dirty="0">
                <a:solidFill>
                  <a:srgbClr val="FF0000"/>
                </a:solidFill>
              </a:rPr>
              <a:t>(2)</a:t>
            </a:r>
          </a:p>
        </p:txBody>
      </p:sp>
      <p:graphicFrame>
        <p:nvGraphicFramePr>
          <p:cNvPr id="5" name="Table 4">
            <a:extLst>
              <a:ext uri="{FF2B5EF4-FFF2-40B4-BE49-F238E27FC236}">
                <a16:creationId xmlns:a16="http://schemas.microsoft.com/office/drawing/2014/main" id="{41094FB5-3C3A-D043-861A-E8544A7C9DE2}"/>
              </a:ext>
            </a:extLst>
          </p:cNvPr>
          <p:cNvGraphicFramePr>
            <a:graphicFrameLocks noGrp="1"/>
          </p:cNvGraphicFramePr>
          <p:nvPr>
            <p:extLst>
              <p:ext uri="{D42A27DB-BD31-4B8C-83A1-F6EECF244321}">
                <p14:modId xmlns:p14="http://schemas.microsoft.com/office/powerpoint/2010/main" val="152357261"/>
              </p:ext>
            </p:extLst>
          </p:nvPr>
        </p:nvGraphicFramePr>
        <p:xfrm>
          <a:off x="2971800" y="5387340"/>
          <a:ext cx="5943600" cy="111252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581925108"/>
                    </a:ext>
                  </a:extLst>
                </a:gridCol>
                <a:gridCol w="1981200">
                  <a:extLst>
                    <a:ext uri="{9D8B030D-6E8A-4147-A177-3AD203B41FA5}">
                      <a16:colId xmlns:a16="http://schemas.microsoft.com/office/drawing/2014/main" val="1792848556"/>
                    </a:ext>
                  </a:extLst>
                </a:gridCol>
                <a:gridCol w="1981200">
                  <a:extLst>
                    <a:ext uri="{9D8B030D-6E8A-4147-A177-3AD203B41FA5}">
                      <a16:colId xmlns:a16="http://schemas.microsoft.com/office/drawing/2014/main" val="894290774"/>
                    </a:ext>
                  </a:extLst>
                </a:gridCol>
              </a:tblGrid>
              <a:tr h="370840">
                <a:tc>
                  <a:txBody>
                    <a:bodyPr/>
                    <a:lstStyle/>
                    <a:p>
                      <a:endParaRPr lang="tr-TR" dirty="0"/>
                    </a:p>
                  </a:txBody>
                  <a:tcPr/>
                </a:tc>
                <a:tc>
                  <a:txBody>
                    <a:bodyPr/>
                    <a:lstStyle/>
                    <a:p>
                      <a:r>
                        <a:rPr lang="tr-TR" dirty="0" err="1"/>
                        <a:t>Visible</a:t>
                      </a:r>
                      <a:endParaRPr lang="tr-TR" dirty="0"/>
                    </a:p>
                  </a:txBody>
                  <a:tcPr/>
                </a:tc>
                <a:tc>
                  <a:txBody>
                    <a:bodyPr/>
                    <a:lstStyle/>
                    <a:p>
                      <a:r>
                        <a:rPr lang="tr-TR" dirty="0" err="1"/>
                        <a:t>Hidden</a:t>
                      </a:r>
                      <a:endParaRPr lang="tr-TR" dirty="0"/>
                    </a:p>
                  </a:txBody>
                  <a:tcPr/>
                </a:tc>
                <a:extLst>
                  <a:ext uri="{0D108BD9-81ED-4DB2-BD59-A6C34878D82A}">
                    <a16:rowId xmlns:a16="http://schemas.microsoft.com/office/drawing/2014/main" val="2674809311"/>
                  </a:ext>
                </a:extLst>
              </a:tr>
              <a:tr h="370840">
                <a:tc>
                  <a:txBody>
                    <a:bodyPr/>
                    <a:lstStyle/>
                    <a:p>
                      <a:r>
                        <a:rPr lang="tr-TR" dirty="0"/>
                        <a:t>1</a:t>
                      </a:r>
                    </a:p>
                  </a:txBody>
                  <a:tcPr/>
                </a:tc>
                <a:tc>
                  <a:txBody>
                    <a:bodyPr/>
                    <a:lstStyle/>
                    <a:p>
                      <a:r>
                        <a:rPr lang="tr-TR" dirty="0"/>
                        <a:t>x (sub2)</a:t>
                      </a:r>
                    </a:p>
                  </a:txBody>
                  <a:tcPr/>
                </a:tc>
                <a:tc>
                  <a:txBody>
                    <a:bodyPr/>
                    <a:lstStyle/>
                    <a:p>
                      <a:r>
                        <a:rPr lang="tr-TR" dirty="0"/>
                        <a:t>x (</a:t>
                      </a:r>
                      <a:r>
                        <a:rPr lang="tr-TR" dirty="0" err="1"/>
                        <a:t>Big</a:t>
                      </a:r>
                      <a:r>
                        <a:rPr lang="tr-TR" dirty="0"/>
                        <a:t>)</a:t>
                      </a:r>
                    </a:p>
                  </a:txBody>
                  <a:tcPr/>
                </a:tc>
                <a:extLst>
                  <a:ext uri="{0D108BD9-81ED-4DB2-BD59-A6C34878D82A}">
                    <a16:rowId xmlns:a16="http://schemas.microsoft.com/office/drawing/2014/main" val="1835905477"/>
                  </a:ext>
                </a:extLst>
              </a:tr>
              <a:tr h="370840">
                <a:tc>
                  <a:txBody>
                    <a:bodyPr/>
                    <a:lstStyle/>
                    <a:p>
                      <a:r>
                        <a:rPr lang="tr-TR" dirty="0"/>
                        <a:t>2</a:t>
                      </a:r>
                    </a:p>
                  </a:txBody>
                  <a:tcPr/>
                </a:tc>
                <a:tc>
                  <a:txBody>
                    <a:bodyPr/>
                    <a:lstStyle/>
                    <a:p>
                      <a:r>
                        <a:rPr lang="tr-TR" dirty="0"/>
                        <a:t>x (sub2)</a:t>
                      </a:r>
                    </a:p>
                  </a:txBody>
                  <a:tcPr/>
                </a:tc>
                <a:tc>
                  <a:txBody>
                    <a:bodyPr/>
                    <a:lstStyle/>
                    <a:p>
                      <a:r>
                        <a:rPr lang="tr-TR" dirty="0"/>
                        <a:t>x (</a:t>
                      </a:r>
                      <a:r>
                        <a:rPr lang="tr-TR" dirty="0" err="1"/>
                        <a:t>Big</a:t>
                      </a:r>
                      <a:r>
                        <a:rPr lang="tr-TR" dirty="0"/>
                        <a:t>)</a:t>
                      </a:r>
                    </a:p>
                  </a:txBody>
                  <a:tcPr/>
                </a:tc>
                <a:extLst>
                  <a:ext uri="{0D108BD9-81ED-4DB2-BD59-A6C34878D82A}">
                    <a16:rowId xmlns:a16="http://schemas.microsoft.com/office/drawing/2014/main" val="52937764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73111E1-4612-6B44-9C61-DF04543FA15A}" type="slidenum">
              <a:rPr lang="en-US" sz="1400">
                <a:cs typeface="Arial" charset="0"/>
              </a:rPr>
              <a:pPr/>
              <a:t>59</a:t>
            </a:fld>
            <a:endParaRPr lang="en-US" sz="1400">
              <a:cs typeface="Arial" charset="0"/>
            </a:endParaRPr>
          </a:p>
        </p:txBody>
      </p:sp>
      <p:sp>
        <p:nvSpPr>
          <p:cNvPr id="78850" name="Rectangle 2"/>
          <p:cNvSpPr>
            <a:spLocks noGrp="1" noChangeArrowheads="1"/>
          </p:cNvSpPr>
          <p:nvPr>
            <p:ph type="title"/>
          </p:nvPr>
        </p:nvSpPr>
        <p:spPr>
          <a:xfrm>
            <a:off x="457200" y="274638"/>
            <a:ext cx="8229600" cy="715962"/>
          </a:xfrm>
        </p:spPr>
        <p:txBody>
          <a:bodyPr/>
          <a:lstStyle/>
          <a:p>
            <a:pPr eaLnBrk="1" hangingPunct="1">
              <a:defRPr/>
            </a:pPr>
            <a:r>
              <a:rPr lang="en-US" dirty="0">
                <a:ea typeface="+mj-ea"/>
              </a:rPr>
              <a:t>Dynamic Scope</a:t>
            </a:r>
            <a:endParaRPr lang="en-US" sz="2800" dirty="0">
              <a:ea typeface="+mj-ea"/>
            </a:endParaRPr>
          </a:p>
        </p:txBody>
      </p:sp>
      <p:pic>
        <p:nvPicPr>
          <p:cNvPr id="778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90600"/>
            <a:ext cx="7391400" cy="547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7828" name="Text Box 5"/>
          <p:cNvSpPr txBox="1">
            <a:spLocks noChangeArrowheads="1"/>
          </p:cNvSpPr>
          <p:nvPr/>
        </p:nvSpPr>
        <p:spPr bwMode="auto">
          <a:xfrm>
            <a:off x="6870700" y="6553200"/>
            <a:ext cx="22733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tr-TR" sz="1400">
                <a:cs typeface="Arial" charset="0"/>
              </a:rPr>
              <a:t>From H</a:t>
            </a:r>
            <a:r>
              <a:rPr lang="en-US" sz="1400">
                <a:cs typeface="Arial" charset="0"/>
              </a:rPr>
              <a:t>.A. G</a:t>
            </a:r>
            <a:r>
              <a:rPr lang="tr-TR" sz="1400">
                <a:cs typeface="Arial" charset="0"/>
              </a:rPr>
              <a:t>üvenir’s notes</a:t>
            </a:r>
            <a:endParaRPr lang="en-US" sz="1400">
              <a:cs typeface="Arial" charset="0"/>
            </a:endParaRPr>
          </a:p>
        </p:txBody>
      </p:sp>
      <p:sp>
        <p:nvSpPr>
          <p:cNvPr id="3" name="TextBox 2">
            <a:extLst>
              <a:ext uri="{FF2B5EF4-FFF2-40B4-BE49-F238E27FC236}">
                <a16:creationId xmlns:a16="http://schemas.microsoft.com/office/drawing/2014/main" id="{41BEA3F5-36C8-FB46-B4EC-75B1538D12DA}"/>
              </a:ext>
            </a:extLst>
          </p:cNvPr>
          <p:cNvSpPr txBox="1"/>
          <p:nvPr/>
        </p:nvSpPr>
        <p:spPr>
          <a:xfrm>
            <a:off x="3654653" y="5064720"/>
            <a:ext cx="4172937" cy="1477328"/>
          </a:xfrm>
          <a:prstGeom prst="rect">
            <a:avLst/>
          </a:prstGeom>
          <a:noFill/>
        </p:spPr>
        <p:txBody>
          <a:bodyPr wrap="none" rtlCol="0">
            <a:spAutoFit/>
          </a:bodyPr>
          <a:lstStyle/>
          <a:p>
            <a:r>
              <a:rPr lang="tr-TR" dirty="0">
                <a:solidFill>
                  <a:srgbClr val="FF0000"/>
                </a:solidFill>
              </a:rPr>
              <a:t>Case1  (</a:t>
            </a:r>
            <a:r>
              <a:rPr lang="tr-TR" dirty="0" err="1">
                <a:solidFill>
                  <a:srgbClr val="FF0000"/>
                </a:solidFill>
              </a:rPr>
              <a:t>call</a:t>
            </a:r>
            <a:r>
              <a:rPr lang="tr-TR" dirty="0">
                <a:solidFill>
                  <a:srgbClr val="FF0000"/>
                </a:solidFill>
              </a:rPr>
              <a:t> of sub2 in </a:t>
            </a:r>
            <a:r>
              <a:rPr lang="tr-TR" dirty="0" err="1">
                <a:solidFill>
                  <a:srgbClr val="FF0000"/>
                </a:solidFill>
              </a:rPr>
              <a:t>big</a:t>
            </a:r>
            <a:r>
              <a:rPr lang="tr-TR" dirty="0">
                <a:solidFill>
                  <a:srgbClr val="FF0000"/>
                </a:solidFill>
              </a:rPr>
              <a:t>) </a:t>
            </a:r>
          </a:p>
          <a:p>
            <a:r>
              <a:rPr lang="tr-TR" dirty="0" err="1">
                <a:solidFill>
                  <a:srgbClr val="FF0000"/>
                </a:solidFill>
              </a:rPr>
              <a:t>big</a:t>
            </a:r>
            <a:r>
              <a:rPr lang="tr-TR" dirty="0">
                <a:solidFill>
                  <a:srgbClr val="FF0000"/>
                </a:solidFill>
              </a:rPr>
              <a:t>-&gt;sub2-&gt;sub1              P1- x of sub2</a:t>
            </a:r>
            <a:br>
              <a:rPr lang="tr-TR" dirty="0">
                <a:solidFill>
                  <a:srgbClr val="FF0000"/>
                </a:solidFill>
              </a:rPr>
            </a:br>
            <a:br>
              <a:rPr lang="tr-TR" dirty="0">
                <a:solidFill>
                  <a:srgbClr val="FF0000"/>
                </a:solidFill>
              </a:rPr>
            </a:br>
            <a:r>
              <a:rPr lang="tr-TR" dirty="0">
                <a:solidFill>
                  <a:srgbClr val="FF0000"/>
                </a:solidFill>
              </a:rPr>
              <a:t>Case2: (</a:t>
            </a:r>
            <a:r>
              <a:rPr lang="tr-TR" dirty="0" err="1">
                <a:solidFill>
                  <a:srgbClr val="FF0000"/>
                </a:solidFill>
              </a:rPr>
              <a:t>call</a:t>
            </a:r>
            <a:r>
              <a:rPr lang="tr-TR" dirty="0">
                <a:solidFill>
                  <a:srgbClr val="FF0000"/>
                </a:solidFill>
              </a:rPr>
              <a:t> of sub1 in </a:t>
            </a:r>
            <a:r>
              <a:rPr lang="tr-TR" dirty="0" err="1">
                <a:solidFill>
                  <a:srgbClr val="FF0000"/>
                </a:solidFill>
              </a:rPr>
              <a:t>big</a:t>
            </a:r>
            <a:r>
              <a:rPr lang="tr-TR" dirty="0">
                <a:solidFill>
                  <a:srgbClr val="FF0000"/>
                </a:solidFill>
              </a:rPr>
              <a:t>)</a:t>
            </a:r>
          </a:p>
          <a:p>
            <a:r>
              <a:rPr lang="tr-TR" dirty="0" err="1">
                <a:solidFill>
                  <a:srgbClr val="FF0000"/>
                </a:solidFill>
              </a:rPr>
              <a:t>big</a:t>
            </a:r>
            <a:r>
              <a:rPr lang="tr-TR" dirty="0">
                <a:solidFill>
                  <a:srgbClr val="FF0000"/>
                </a:solidFill>
              </a:rPr>
              <a:t> -&gt; sub1  		P1- x of </a:t>
            </a:r>
            <a:r>
              <a:rPr lang="tr-TR" dirty="0" err="1">
                <a:solidFill>
                  <a:srgbClr val="FF0000"/>
                </a:solidFill>
              </a:rPr>
              <a:t>big</a:t>
            </a:r>
            <a:endParaRPr lang="tr-TR" dirty="0">
              <a:solidFill>
                <a:srgbClr val="FF0000"/>
              </a:solidFill>
            </a:endParaRPr>
          </a:p>
        </p:txBody>
      </p:sp>
      <p:sp>
        <p:nvSpPr>
          <p:cNvPr id="4" name="TextBox 3">
            <a:extLst>
              <a:ext uri="{FF2B5EF4-FFF2-40B4-BE49-F238E27FC236}">
                <a16:creationId xmlns:a16="http://schemas.microsoft.com/office/drawing/2014/main" id="{0276D0FE-7DF5-704A-8082-C1F02722CC6C}"/>
              </a:ext>
            </a:extLst>
          </p:cNvPr>
          <p:cNvSpPr txBox="1"/>
          <p:nvPr/>
        </p:nvSpPr>
        <p:spPr>
          <a:xfrm>
            <a:off x="3124200" y="2362200"/>
            <a:ext cx="685800" cy="369332"/>
          </a:xfrm>
          <a:prstGeom prst="rect">
            <a:avLst/>
          </a:prstGeom>
          <a:noFill/>
        </p:spPr>
        <p:txBody>
          <a:bodyPr wrap="square" rtlCol="0">
            <a:spAutoFit/>
          </a:bodyPr>
          <a:lstStyle/>
          <a:p>
            <a:r>
              <a:rPr lang="tr-TR" dirty="0">
                <a:solidFill>
                  <a:srgbClr val="7030A0"/>
                </a:solidFill>
              </a:rPr>
              <a:t>P1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defRPr/>
            </a:pPr>
            <a:r>
              <a:rPr lang="en-US" dirty="0">
                <a:ea typeface="+mj-ea"/>
              </a:rPr>
              <a:t>Names (continued)</a:t>
            </a:r>
          </a:p>
        </p:txBody>
      </p:sp>
      <p:sp>
        <p:nvSpPr>
          <p:cNvPr id="21506" name="Rectangle 3"/>
          <p:cNvSpPr>
            <a:spLocks noGrp="1" noChangeArrowheads="1"/>
          </p:cNvSpPr>
          <p:nvPr>
            <p:ph idx="1"/>
          </p:nvPr>
        </p:nvSpPr>
        <p:spPr/>
        <p:txBody>
          <a:bodyPr/>
          <a:lstStyle/>
          <a:p>
            <a:pPr eaLnBrk="1" hangingPunct="1"/>
            <a:r>
              <a:rPr lang="en-US" b="1">
                <a:solidFill>
                  <a:schemeClr val="accent2"/>
                </a:solidFill>
                <a:latin typeface="Arial" charset="0"/>
                <a:ea typeface="MS PGothic" charset="0"/>
                <a:cs typeface="Arial" charset="0"/>
              </a:rPr>
              <a:t>Length</a:t>
            </a:r>
          </a:p>
          <a:p>
            <a:pPr lvl="1" eaLnBrk="1" hangingPunct="1"/>
            <a:r>
              <a:rPr lang="en-US">
                <a:latin typeface="Arial" charset="0"/>
                <a:cs typeface="Lucida Sans Unicode" charset="0"/>
              </a:rPr>
              <a:t>If too short, they cannot be connotative</a:t>
            </a:r>
          </a:p>
          <a:p>
            <a:pPr lvl="1" eaLnBrk="1" hangingPunct="1"/>
            <a:r>
              <a:rPr lang="en-US">
                <a:latin typeface="Arial" charset="0"/>
                <a:cs typeface="Lucida Sans Unicode" charset="0"/>
              </a:rPr>
              <a:t>Language examples:</a:t>
            </a:r>
          </a:p>
          <a:p>
            <a:pPr lvl="2" eaLnBrk="1" hangingPunct="1"/>
            <a:r>
              <a:rPr lang="en-US">
                <a:latin typeface="Arial" charset="0"/>
                <a:cs typeface="Arial" charset="0"/>
              </a:rPr>
              <a:t>Earliest languages : single character</a:t>
            </a:r>
            <a:endParaRPr lang="en-US">
              <a:latin typeface="Arial" charset="0"/>
              <a:cs typeface="Lucida Sans Unicode" charset="0"/>
            </a:endParaRPr>
          </a:p>
          <a:p>
            <a:pPr lvl="2" eaLnBrk="1" hangingPunct="1"/>
            <a:r>
              <a:rPr lang="en-US">
                <a:latin typeface="Arial" charset="0"/>
                <a:cs typeface="Lucida Sans Unicode" charset="0"/>
              </a:rPr>
              <a:t>FORTRAN 95: maximum of 31 </a:t>
            </a:r>
            <a:r>
              <a:rPr lang="en-US">
                <a:latin typeface="Arial" charset="0"/>
                <a:cs typeface="Arial" charset="0"/>
              </a:rPr>
              <a:t>characters</a:t>
            </a:r>
            <a:endParaRPr lang="en-US">
              <a:latin typeface="Arial" charset="0"/>
              <a:cs typeface="Lucida Sans Unicode" charset="0"/>
            </a:endParaRPr>
          </a:p>
          <a:p>
            <a:pPr lvl="2" eaLnBrk="1" hangingPunct="1"/>
            <a:r>
              <a:rPr lang="en-US">
                <a:latin typeface="Arial" charset="0"/>
                <a:cs typeface="Lucida Sans Unicode" charset="0"/>
              </a:rPr>
              <a:t>C99: no limit but only the first 63 are significant; also, external names are limited to a maximum of 31 </a:t>
            </a:r>
            <a:r>
              <a:rPr lang="en-US">
                <a:latin typeface="Arial" charset="0"/>
                <a:cs typeface="Arial" charset="0"/>
              </a:rPr>
              <a:t>characters</a:t>
            </a:r>
            <a:endParaRPr lang="en-US">
              <a:latin typeface="Arial" charset="0"/>
              <a:cs typeface="Lucida Sans Unicode" charset="0"/>
            </a:endParaRPr>
          </a:p>
          <a:p>
            <a:pPr lvl="2" eaLnBrk="1" hangingPunct="1"/>
            <a:r>
              <a:rPr lang="en-US">
                <a:latin typeface="Arial" charset="0"/>
                <a:cs typeface="Lucida Sans Unicode" charset="0"/>
              </a:rPr>
              <a:t>C#, Ada, and Java: no limit, and all are significant</a:t>
            </a:r>
          </a:p>
          <a:p>
            <a:pPr lvl="2" eaLnBrk="1" hangingPunct="1"/>
            <a:r>
              <a:rPr lang="en-US">
                <a:latin typeface="Arial" charset="0"/>
                <a:cs typeface="Lucida Sans Unicode" charset="0"/>
              </a:rPr>
              <a:t>C++: no limit, but implementers often impose one</a:t>
            </a:r>
          </a:p>
        </p:txBody>
      </p:sp>
      <p:sp>
        <p:nvSpPr>
          <p:cNvPr id="21507" name="Slide Number Placeholder 1"/>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CABB927-3395-D64F-922A-298BD486D9D2}" type="slidenum">
              <a:rPr lang="en-US" sz="1400">
                <a:cs typeface="Arial" charset="0"/>
              </a:rPr>
              <a:pPr/>
              <a:t>6</a:t>
            </a:fld>
            <a:endParaRPr lang="en-US" sz="1400">
              <a:cs typeface="Arial"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1"/>
            <a:ext cx="3657600" cy="3733800"/>
          </a:xfrm>
        </p:spPr>
        <p:txBody>
          <a:bodyPr/>
          <a:lstStyle/>
          <a:p>
            <a:pPr marL="0" indent="0">
              <a:buNone/>
            </a:pPr>
            <a:r>
              <a:rPr lang="en-US" sz="2000" b="1" dirty="0"/>
              <a:t>function </a:t>
            </a:r>
            <a:r>
              <a:rPr lang="en-US" sz="2000" dirty="0"/>
              <a:t>big() {</a:t>
            </a:r>
          </a:p>
          <a:p>
            <a:pPr marL="0" indent="0">
              <a:buNone/>
            </a:pPr>
            <a:r>
              <a:rPr lang="en-US" sz="2000" b="1" dirty="0"/>
              <a:t>	function </a:t>
            </a:r>
            <a:r>
              <a:rPr lang="en-US" sz="2000" dirty="0"/>
              <a:t>sub1() {</a:t>
            </a:r>
          </a:p>
          <a:p>
            <a:pPr marL="0" indent="0">
              <a:buNone/>
            </a:pPr>
            <a:r>
              <a:rPr lang="en-US" sz="2000" b="1" dirty="0"/>
              <a:t>	</a:t>
            </a:r>
            <a:r>
              <a:rPr lang="en-US" sz="2000" b="1" dirty="0" err="1"/>
              <a:t>var</a:t>
            </a:r>
            <a:r>
              <a:rPr lang="en-US" sz="2000" b="1" dirty="0"/>
              <a:t> </a:t>
            </a:r>
            <a:r>
              <a:rPr lang="en-US" sz="2000" dirty="0"/>
              <a:t>x = 7;   </a:t>
            </a:r>
            <a:r>
              <a:rPr lang="en-US" sz="2000" dirty="0">
                <a:solidFill>
                  <a:srgbClr val="FF0000"/>
                </a:solidFill>
              </a:rPr>
              <a:t>(1)</a:t>
            </a:r>
          </a:p>
          <a:p>
            <a:pPr marL="0" indent="0">
              <a:buNone/>
            </a:pPr>
            <a:r>
              <a:rPr lang="en-US" sz="2000" dirty="0"/>
              <a:t>	}</a:t>
            </a:r>
          </a:p>
          <a:p>
            <a:pPr marL="0" indent="0">
              <a:buNone/>
            </a:pPr>
            <a:r>
              <a:rPr lang="en-US" sz="2000" b="1" dirty="0"/>
              <a:t>	function </a:t>
            </a:r>
            <a:r>
              <a:rPr lang="en-US" sz="2000" dirty="0"/>
              <a:t>sub2() {</a:t>
            </a:r>
          </a:p>
          <a:p>
            <a:pPr marL="0" indent="0">
              <a:buNone/>
            </a:pPr>
            <a:r>
              <a:rPr lang="en-US" sz="2000" b="1" dirty="0"/>
              <a:t>	</a:t>
            </a:r>
            <a:r>
              <a:rPr lang="en-US" sz="2000" b="1" dirty="0" err="1"/>
              <a:t>var</a:t>
            </a:r>
            <a:r>
              <a:rPr lang="en-US" sz="2000" b="1" dirty="0"/>
              <a:t> </a:t>
            </a:r>
            <a:r>
              <a:rPr lang="en-US" sz="2000" dirty="0"/>
              <a:t>y = x;</a:t>
            </a:r>
          </a:p>
          <a:p>
            <a:pPr marL="0" indent="0">
              <a:buNone/>
            </a:pPr>
            <a:r>
              <a:rPr lang="en-US" sz="2000" b="1" dirty="0"/>
              <a:t>	</a:t>
            </a:r>
            <a:r>
              <a:rPr lang="en-US" sz="2000" b="1" dirty="0" err="1"/>
              <a:t>var</a:t>
            </a:r>
            <a:r>
              <a:rPr lang="en-US" sz="2000" b="1" dirty="0"/>
              <a:t> </a:t>
            </a:r>
            <a:r>
              <a:rPr lang="en-US" sz="2000" dirty="0"/>
              <a:t>z = 3;    </a:t>
            </a:r>
            <a:r>
              <a:rPr lang="en-US" sz="2000" dirty="0">
                <a:solidFill>
                  <a:srgbClr val="FF0000"/>
                </a:solidFill>
              </a:rPr>
              <a:t>(2)</a:t>
            </a:r>
          </a:p>
          <a:p>
            <a:pPr marL="0" indent="0">
              <a:buNone/>
            </a:pPr>
            <a:r>
              <a:rPr lang="en-US" sz="2000" dirty="0"/>
              <a:t>	}</a:t>
            </a:r>
          </a:p>
          <a:p>
            <a:pPr marL="0" indent="0">
              <a:buNone/>
            </a:pPr>
            <a:r>
              <a:rPr lang="en-US" sz="2000" b="1" dirty="0" err="1"/>
              <a:t>var</a:t>
            </a:r>
            <a:r>
              <a:rPr lang="en-US" sz="2000" b="1" dirty="0"/>
              <a:t> </a:t>
            </a:r>
            <a:r>
              <a:rPr lang="en-US" sz="2000" dirty="0"/>
              <a:t>x = 3;                 </a:t>
            </a:r>
            <a:r>
              <a:rPr lang="en-US" sz="2000" dirty="0">
                <a:solidFill>
                  <a:srgbClr val="FF0000"/>
                </a:solidFill>
              </a:rPr>
              <a:t>(3)</a:t>
            </a:r>
          </a:p>
          <a:p>
            <a:pPr marL="0" indent="0">
              <a:buNone/>
            </a:pPr>
            <a:r>
              <a:rPr lang="en-US" sz="2000" dirty="0">
                <a:solidFill>
                  <a:srgbClr val="FF0000"/>
                </a:solidFill>
              </a:rPr>
              <a:t>sub1()</a:t>
            </a:r>
          </a:p>
          <a:p>
            <a:pPr marL="0" indent="0">
              <a:buNone/>
            </a:pPr>
            <a:r>
              <a:rPr lang="en-US" sz="2000" dirty="0"/>
              <a:t>}</a:t>
            </a:r>
          </a:p>
          <a:p>
            <a:pPr marL="0" indent="0">
              <a:buNone/>
            </a:pPr>
            <a:endParaRPr lang="en-US" sz="2000" dirty="0"/>
          </a:p>
          <a:p>
            <a:pPr marL="0" indent="0">
              <a:buNone/>
            </a:pPr>
            <a:r>
              <a:rPr lang="en-US" sz="2000" dirty="0"/>
              <a:t>First, big calls sub1, which calls sub2.</a:t>
            </a:r>
          </a:p>
          <a:p>
            <a:pPr marL="0" indent="0">
              <a:buNone/>
            </a:pPr>
            <a:r>
              <a:rPr lang="en-US" sz="2000" dirty="0"/>
              <a:t>Next, sub2 is called directly from big</a:t>
            </a:r>
          </a:p>
        </p:txBody>
      </p:sp>
      <p:sp>
        <p:nvSpPr>
          <p:cNvPr id="4" name="Slide Number Placeholder 3"/>
          <p:cNvSpPr>
            <a:spLocks noGrp="1"/>
          </p:cNvSpPr>
          <p:nvPr>
            <p:ph type="sldNum" sz="quarter" idx="12"/>
          </p:nvPr>
        </p:nvSpPr>
        <p:spPr/>
        <p:txBody>
          <a:bodyPr/>
          <a:lstStyle/>
          <a:p>
            <a:pPr>
              <a:defRPr/>
            </a:pPr>
            <a:fld id="{702A96F0-E36B-AA42-9B96-8994BAE79117}" type="slidenum">
              <a:rPr lang="en-US" smtClean="0"/>
              <a:pPr>
                <a:defRPr/>
              </a:pPr>
              <a:t>60</a:t>
            </a:fld>
            <a:endParaRPr lang="en-US"/>
          </a:p>
        </p:txBody>
      </p:sp>
      <p:sp>
        <p:nvSpPr>
          <p:cNvPr id="6" name="TextBox 5">
            <a:extLst>
              <a:ext uri="{FF2B5EF4-FFF2-40B4-BE49-F238E27FC236}">
                <a16:creationId xmlns:a16="http://schemas.microsoft.com/office/drawing/2014/main" id="{36171E88-061C-154D-A3D2-B2F2E2F0C2DF}"/>
              </a:ext>
            </a:extLst>
          </p:cNvPr>
          <p:cNvSpPr txBox="1"/>
          <p:nvPr/>
        </p:nvSpPr>
        <p:spPr>
          <a:xfrm>
            <a:off x="4267200" y="152400"/>
            <a:ext cx="1659429" cy="369332"/>
          </a:xfrm>
          <a:prstGeom prst="rect">
            <a:avLst/>
          </a:prstGeom>
          <a:noFill/>
        </p:spPr>
        <p:txBody>
          <a:bodyPr wrap="none" rtlCol="0">
            <a:spAutoFit/>
          </a:bodyPr>
          <a:lstStyle/>
          <a:p>
            <a:r>
              <a:rPr lang="tr-TR" dirty="0" err="1">
                <a:solidFill>
                  <a:srgbClr val="FF0000"/>
                </a:solidFill>
              </a:rPr>
              <a:t>Static</a:t>
            </a:r>
            <a:r>
              <a:rPr lang="tr-TR" dirty="0">
                <a:solidFill>
                  <a:srgbClr val="FF0000"/>
                </a:solidFill>
              </a:rPr>
              <a:t> </a:t>
            </a:r>
            <a:r>
              <a:rPr lang="tr-TR" dirty="0" err="1">
                <a:solidFill>
                  <a:srgbClr val="FF0000"/>
                </a:solidFill>
              </a:rPr>
              <a:t>Scoping</a:t>
            </a:r>
            <a:endParaRPr lang="tr-TR" dirty="0">
              <a:solidFill>
                <a:srgbClr val="FF0000"/>
              </a:solidFill>
            </a:endParaRPr>
          </a:p>
        </p:txBody>
      </p:sp>
      <p:graphicFrame>
        <p:nvGraphicFramePr>
          <p:cNvPr id="7" name="Table 6">
            <a:extLst>
              <a:ext uri="{FF2B5EF4-FFF2-40B4-BE49-F238E27FC236}">
                <a16:creationId xmlns:a16="http://schemas.microsoft.com/office/drawing/2014/main" id="{29D05784-A130-1645-A308-6FFBCC5835E2}"/>
              </a:ext>
            </a:extLst>
          </p:cNvPr>
          <p:cNvGraphicFramePr>
            <a:graphicFrameLocks noGrp="1"/>
          </p:cNvGraphicFramePr>
          <p:nvPr>
            <p:extLst>
              <p:ext uri="{D42A27DB-BD31-4B8C-83A1-F6EECF244321}">
                <p14:modId xmlns:p14="http://schemas.microsoft.com/office/powerpoint/2010/main" val="1729562720"/>
              </p:ext>
            </p:extLst>
          </p:nvPr>
        </p:nvGraphicFramePr>
        <p:xfrm>
          <a:off x="3810000" y="762000"/>
          <a:ext cx="5334000" cy="17526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746635839"/>
                    </a:ext>
                  </a:extLst>
                </a:gridCol>
                <a:gridCol w="1778000">
                  <a:extLst>
                    <a:ext uri="{9D8B030D-6E8A-4147-A177-3AD203B41FA5}">
                      <a16:colId xmlns:a16="http://schemas.microsoft.com/office/drawing/2014/main" val="870222704"/>
                    </a:ext>
                  </a:extLst>
                </a:gridCol>
                <a:gridCol w="1778000">
                  <a:extLst>
                    <a:ext uri="{9D8B030D-6E8A-4147-A177-3AD203B41FA5}">
                      <a16:colId xmlns:a16="http://schemas.microsoft.com/office/drawing/2014/main" val="2728965100"/>
                    </a:ext>
                  </a:extLst>
                </a:gridCol>
              </a:tblGrid>
              <a:tr h="370840">
                <a:tc>
                  <a:txBody>
                    <a:bodyPr/>
                    <a:lstStyle/>
                    <a:p>
                      <a:r>
                        <a:rPr lang="tr-TR" dirty="0"/>
                        <a:t>Point in </a:t>
                      </a:r>
                      <a:r>
                        <a:rPr lang="tr-TR" dirty="0" err="1"/>
                        <a:t>code</a:t>
                      </a:r>
                      <a:endParaRPr lang="tr-TR" dirty="0"/>
                    </a:p>
                  </a:txBody>
                  <a:tcPr/>
                </a:tc>
                <a:tc>
                  <a:txBody>
                    <a:bodyPr/>
                    <a:lstStyle/>
                    <a:p>
                      <a:r>
                        <a:rPr lang="tr-TR" dirty="0" err="1"/>
                        <a:t>Visible</a:t>
                      </a:r>
                      <a:endParaRPr lang="tr-TR" dirty="0"/>
                    </a:p>
                  </a:txBody>
                  <a:tcPr/>
                </a:tc>
                <a:tc>
                  <a:txBody>
                    <a:bodyPr/>
                    <a:lstStyle/>
                    <a:p>
                      <a:r>
                        <a:rPr lang="tr-TR" dirty="0" err="1"/>
                        <a:t>Hidden</a:t>
                      </a:r>
                      <a:endParaRPr lang="tr-TR" dirty="0"/>
                    </a:p>
                  </a:txBody>
                  <a:tcPr/>
                </a:tc>
                <a:extLst>
                  <a:ext uri="{0D108BD9-81ED-4DB2-BD59-A6C34878D82A}">
                    <a16:rowId xmlns:a16="http://schemas.microsoft.com/office/drawing/2014/main" val="1021786517"/>
                  </a:ext>
                </a:extLst>
              </a:tr>
              <a:tr h="370840">
                <a:tc>
                  <a:txBody>
                    <a:bodyPr/>
                    <a:lstStyle/>
                    <a:p>
                      <a:r>
                        <a:rPr lang="tr-TR" dirty="0"/>
                        <a:t>1</a:t>
                      </a:r>
                    </a:p>
                  </a:txBody>
                  <a:tcPr/>
                </a:tc>
                <a:tc>
                  <a:txBody>
                    <a:bodyPr/>
                    <a:lstStyle/>
                    <a:p>
                      <a:r>
                        <a:rPr lang="tr-TR" dirty="0"/>
                        <a:t>x (sub1)</a:t>
                      </a:r>
                    </a:p>
                  </a:txBody>
                  <a:tcPr/>
                </a:tc>
                <a:tc>
                  <a:txBody>
                    <a:bodyPr/>
                    <a:lstStyle/>
                    <a:p>
                      <a:r>
                        <a:rPr lang="tr-TR" dirty="0"/>
                        <a:t>x (</a:t>
                      </a:r>
                      <a:r>
                        <a:rPr lang="tr-TR" dirty="0" err="1"/>
                        <a:t>big</a:t>
                      </a:r>
                      <a:r>
                        <a:rPr lang="tr-TR" dirty="0"/>
                        <a:t>)</a:t>
                      </a:r>
                    </a:p>
                  </a:txBody>
                  <a:tcPr/>
                </a:tc>
                <a:extLst>
                  <a:ext uri="{0D108BD9-81ED-4DB2-BD59-A6C34878D82A}">
                    <a16:rowId xmlns:a16="http://schemas.microsoft.com/office/drawing/2014/main" val="920040664"/>
                  </a:ext>
                </a:extLst>
              </a:tr>
              <a:tr h="370840">
                <a:tc>
                  <a:txBody>
                    <a:bodyPr/>
                    <a:lstStyle/>
                    <a:p>
                      <a:r>
                        <a:rPr lang="tr-TR" dirty="0"/>
                        <a:t>2</a:t>
                      </a:r>
                    </a:p>
                  </a:txBody>
                  <a:tcPr/>
                </a:tc>
                <a:tc>
                  <a:txBody>
                    <a:bodyPr/>
                    <a:lstStyle/>
                    <a:p>
                      <a:r>
                        <a:rPr lang="tr-TR" dirty="0" err="1"/>
                        <a:t>y,z</a:t>
                      </a:r>
                      <a:r>
                        <a:rPr lang="tr-TR" dirty="0"/>
                        <a:t> (sub2), x(</a:t>
                      </a:r>
                      <a:r>
                        <a:rPr lang="tr-TR" dirty="0" err="1"/>
                        <a:t>big</a:t>
                      </a:r>
                      <a:r>
                        <a:rPr lang="tr-TR" dirty="0"/>
                        <a:t>)</a:t>
                      </a:r>
                    </a:p>
                  </a:txBody>
                  <a:tcPr/>
                </a:tc>
                <a:tc>
                  <a:txBody>
                    <a:bodyPr/>
                    <a:lstStyle/>
                    <a:p>
                      <a:endParaRPr lang="tr-TR" dirty="0"/>
                    </a:p>
                  </a:txBody>
                  <a:tcPr/>
                </a:tc>
                <a:extLst>
                  <a:ext uri="{0D108BD9-81ED-4DB2-BD59-A6C34878D82A}">
                    <a16:rowId xmlns:a16="http://schemas.microsoft.com/office/drawing/2014/main" val="417690473"/>
                  </a:ext>
                </a:extLst>
              </a:tr>
              <a:tr h="370840">
                <a:tc>
                  <a:txBody>
                    <a:bodyPr/>
                    <a:lstStyle/>
                    <a:p>
                      <a:r>
                        <a:rPr lang="tr-TR" dirty="0"/>
                        <a:t>3</a:t>
                      </a:r>
                    </a:p>
                  </a:txBody>
                  <a:tcPr/>
                </a:tc>
                <a:tc>
                  <a:txBody>
                    <a:bodyPr/>
                    <a:lstStyle/>
                    <a:p>
                      <a:r>
                        <a:rPr lang="tr-TR" dirty="0"/>
                        <a:t>x (</a:t>
                      </a:r>
                      <a:r>
                        <a:rPr lang="tr-TR" dirty="0" err="1"/>
                        <a:t>big</a:t>
                      </a:r>
                      <a:r>
                        <a:rPr lang="tr-TR" dirty="0"/>
                        <a:t>)</a:t>
                      </a:r>
                    </a:p>
                  </a:txBody>
                  <a:tcPr/>
                </a:tc>
                <a:tc>
                  <a:txBody>
                    <a:bodyPr/>
                    <a:lstStyle/>
                    <a:p>
                      <a:endParaRPr lang="tr-TR" dirty="0"/>
                    </a:p>
                  </a:txBody>
                  <a:tcPr/>
                </a:tc>
                <a:extLst>
                  <a:ext uri="{0D108BD9-81ED-4DB2-BD59-A6C34878D82A}">
                    <a16:rowId xmlns:a16="http://schemas.microsoft.com/office/drawing/2014/main" val="397128979"/>
                  </a:ext>
                </a:extLst>
              </a:tr>
            </a:tbl>
          </a:graphicData>
        </a:graphic>
      </p:graphicFrame>
      <p:sp>
        <p:nvSpPr>
          <p:cNvPr id="8" name="TextBox 7">
            <a:extLst>
              <a:ext uri="{FF2B5EF4-FFF2-40B4-BE49-F238E27FC236}">
                <a16:creationId xmlns:a16="http://schemas.microsoft.com/office/drawing/2014/main" id="{87BC9BA3-C9E2-F748-B5DF-79F048FB1B4D}"/>
              </a:ext>
            </a:extLst>
          </p:cNvPr>
          <p:cNvSpPr txBox="1"/>
          <p:nvPr/>
        </p:nvSpPr>
        <p:spPr>
          <a:xfrm>
            <a:off x="4279075" y="2514600"/>
            <a:ext cx="1980029" cy="369332"/>
          </a:xfrm>
          <a:prstGeom prst="rect">
            <a:avLst/>
          </a:prstGeom>
          <a:noFill/>
        </p:spPr>
        <p:txBody>
          <a:bodyPr wrap="none" rtlCol="0">
            <a:spAutoFit/>
          </a:bodyPr>
          <a:lstStyle/>
          <a:p>
            <a:r>
              <a:rPr lang="tr-TR" dirty="0" err="1">
                <a:solidFill>
                  <a:srgbClr val="FF0000"/>
                </a:solidFill>
              </a:rPr>
              <a:t>Dynamic</a:t>
            </a:r>
            <a:r>
              <a:rPr lang="tr-TR" dirty="0">
                <a:solidFill>
                  <a:srgbClr val="FF0000"/>
                </a:solidFill>
              </a:rPr>
              <a:t> </a:t>
            </a:r>
            <a:r>
              <a:rPr lang="tr-TR" dirty="0" err="1">
                <a:solidFill>
                  <a:srgbClr val="FF0000"/>
                </a:solidFill>
              </a:rPr>
              <a:t>Scoping</a:t>
            </a:r>
            <a:endParaRPr lang="tr-TR" dirty="0">
              <a:solidFill>
                <a:srgbClr val="FF0000"/>
              </a:solidFill>
            </a:endParaRPr>
          </a:p>
        </p:txBody>
      </p:sp>
      <p:graphicFrame>
        <p:nvGraphicFramePr>
          <p:cNvPr id="9" name="Table 8">
            <a:extLst>
              <a:ext uri="{FF2B5EF4-FFF2-40B4-BE49-F238E27FC236}">
                <a16:creationId xmlns:a16="http://schemas.microsoft.com/office/drawing/2014/main" id="{B62DF178-DB77-EA4C-8A3B-2F06B4A9285D}"/>
              </a:ext>
            </a:extLst>
          </p:cNvPr>
          <p:cNvGraphicFramePr>
            <a:graphicFrameLocks noGrp="1"/>
          </p:cNvGraphicFramePr>
          <p:nvPr>
            <p:extLst>
              <p:ext uri="{D42A27DB-BD31-4B8C-83A1-F6EECF244321}">
                <p14:modId xmlns:p14="http://schemas.microsoft.com/office/powerpoint/2010/main" val="2558737591"/>
              </p:ext>
            </p:extLst>
          </p:nvPr>
        </p:nvGraphicFramePr>
        <p:xfrm>
          <a:off x="3810000" y="2960317"/>
          <a:ext cx="5334000" cy="17526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746635839"/>
                    </a:ext>
                  </a:extLst>
                </a:gridCol>
                <a:gridCol w="1778000">
                  <a:extLst>
                    <a:ext uri="{9D8B030D-6E8A-4147-A177-3AD203B41FA5}">
                      <a16:colId xmlns:a16="http://schemas.microsoft.com/office/drawing/2014/main" val="870222704"/>
                    </a:ext>
                  </a:extLst>
                </a:gridCol>
                <a:gridCol w="1778000">
                  <a:extLst>
                    <a:ext uri="{9D8B030D-6E8A-4147-A177-3AD203B41FA5}">
                      <a16:colId xmlns:a16="http://schemas.microsoft.com/office/drawing/2014/main" val="2728965100"/>
                    </a:ext>
                  </a:extLst>
                </a:gridCol>
              </a:tblGrid>
              <a:tr h="370840">
                <a:tc>
                  <a:txBody>
                    <a:bodyPr/>
                    <a:lstStyle/>
                    <a:p>
                      <a:r>
                        <a:rPr lang="tr-TR" dirty="0"/>
                        <a:t>Point in </a:t>
                      </a:r>
                      <a:r>
                        <a:rPr lang="tr-TR" dirty="0" err="1"/>
                        <a:t>code</a:t>
                      </a:r>
                      <a:endParaRPr lang="tr-TR" dirty="0"/>
                    </a:p>
                  </a:txBody>
                  <a:tcPr/>
                </a:tc>
                <a:tc>
                  <a:txBody>
                    <a:bodyPr/>
                    <a:lstStyle/>
                    <a:p>
                      <a:r>
                        <a:rPr lang="tr-TR" dirty="0" err="1"/>
                        <a:t>Visible</a:t>
                      </a:r>
                      <a:endParaRPr lang="tr-TR" dirty="0"/>
                    </a:p>
                  </a:txBody>
                  <a:tcPr/>
                </a:tc>
                <a:tc>
                  <a:txBody>
                    <a:bodyPr/>
                    <a:lstStyle/>
                    <a:p>
                      <a:r>
                        <a:rPr lang="tr-TR" dirty="0" err="1"/>
                        <a:t>Hidden</a:t>
                      </a:r>
                      <a:endParaRPr lang="tr-TR" dirty="0"/>
                    </a:p>
                  </a:txBody>
                  <a:tcPr/>
                </a:tc>
                <a:extLst>
                  <a:ext uri="{0D108BD9-81ED-4DB2-BD59-A6C34878D82A}">
                    <a16:rowId xmlns:a16="http://schemas.microsoft.com/office/drawing/2014/main" val="1021786517"/>
                  </a:ext>
                </a:extLst>
              </a:tr>
              <a:tr h="370840">
                <a:tc>
                  <a:txBody>
                    <a:bodyPr/>
                    <a:lstStyle/>
                    <a:p>
                      <a:r>
                        <a:rPr lang="tr-TR" dirty="0"/>
                        <a:t>1</a:t>
                      </a:r>
                    </a:p>
                  </a:txBody>
                  <a:tcPr/>
                </a:tc>
                <a:tc>
                  <a:txBody>
                    <a:bodyPr/>
                    <a:lstStyle/>
                    <a:p>
                      <a:r>
                        <a:rPr lang="tr-TR" dirty="0"/>
                        <a:t>x (sub1)</a:t>
                      </a:r>
                    </a:p>
                  </a:txBody>
                  <a:tcPr/>
                </a:tc>
                <a:tc>
                  <a:txBody>
                    <a:bodyPr/>
                    <a:lstStyle/>
                    <a:p>
                      <a:r>
                        <a:rPr lang="tr-TR" dirty="0"/>
                        <a:t>x (</a:t>
                      </a:r>
                      <a:r>
                        <a:rPr lang="tr-TR" dirty="0" err="1"/>
                        <a:t>big</a:t>
                      </a:r>
                      <a:r>
                        <a:rPr lang="tr-TR" dirty="0"/>
                        <a:t>)</a:t>
                      </a:r>
                    </a:p>
                  </a:txBody>
                  <a:tcPr/>
                </a:tc>
                <a:extLst>
                  <a:ext uri="{0D108BD9-81ED-4DB2-BD59-A6C34878D82A}">
                    <a16:rowId xmlns:a16="http://schemas.microsoft.com/office/drawing/2014/main" val="920040664"/>
                  </a:ext>
                </a:extLst>
              </a:tr>
              <a:tr h="370840">
                <a:tc>
                  <a:txBody>
                    <a:bodyPr/>
                    <a:lstStyle/>
                    <a:p>
                      <a:r>
                        <a:rPr lang="tr-TR" dirty="0"/>
                        <a:t>2</a:t>
                      </a:r>
                    </a:p>
                  </a:txBody>
                  <a:tcPr/>
                </a:tc>
                <a:tc>
                  <a:txBody>
                    <a:bodyPr/>
                    <a:lstStyle/>
                    <a:p>
                      <a:r>
                        <a:rPr lang="tr-TR" dirty="0" err="1"/>
                        <a:t>y,z</a:t>
                      </a:r>
                      <a:r>
                        <a:rPr lang="tr-TR" dirty="0"/>
                        <a:t> (sub2), x(sub1)</a:t>
                      </a:r>
                    </a:p>
                  </a:txBody>
                  <a:tcPr/>
                </a:tc>
                <a:tc>
                  <a:txBody>
                    <a:bodyPr/>
                    <a:lstStyle/>
                    <a:p>
                      <a:r>
                        <a:rPr lang="tr-TR" dirty="0"/>
                        <a:t>x (</a:t>
                      </a:r>
                      <a:r>
                        <a:rPr lang="tr-TR" dirty="0" err="1"/>
                        <a:t>big</a:t>
                      </a:r>
                      <a:r>
                        <a:rPr lang="tr-TR" dirty="0"/>
                        <a:t>)</a:t>
                      </a:r>
                    </a:p>
                  </a:txBody>
                  <a:tcPr/>
                </a:tc>
                <a:extLst>
                  <a:ext uri="{0D108BD9-81ED-4DB2-BD59-A6C34878D82A}">
                    <a16:rowId xmlns:a16="http://schemas.microsoft.com/office/drawing/2014/main" val="417690473"/>
                  </a:ext>
                </a:extLst>
              </a:tr>
              <a:tr h="370840">
                <a:tc>
                  <a:txBody>
                    <a:bodyPr/>
                    <a:lstStyle/>
                    <a:p>
                      <a:r>
                        <a:rPr lang="tr-TR" dirty="0"/>
                        <a:t>3</a:t>
                      </a:r>
                    </a:p>
                  </a:txBody>
                  <a:tcPr/>
                </a:tc>
                <a:tc>
                  <a:txBody>
                    <a:bodyPr/>
                    <a:lstStyle/>
                    <a:p>
                      <a:r>
                        <a:rPr lang="tr-TR" dirty="0"/>
                        <a:t>x (</a:t>
                      </a:r>
                      <a:r>
                        <a:rPr lang="tr-TR" dirty="0" err="1"/>
                        <a:t>big</a:t>
                      </a:r>
                      <a:r>
                        <a:rPr lang="tr-TR" dirty="0"/>
                        <a:t>)</a:t>
                      </a:r>
                    </a:p>
                  </a:txBody>
                  <a:tcPr/>
                </a:tc>
                <a:tc>
                  <a:txBody>
                    <a:bodyPr/>
                    <a:lstStyle/>
                    <a:p>
                      <a:endParaRPr lang="tr-TR" dirty="0"/>
                    </a:p>
                  </a:txBody>
                  <a:tcPr/>
                </a:tc>
                <a:extLst>
                  <a:ext uri="{0D108BD9-81ED-4DB2-BD59-A6C34878D82A}">
                    <a16:rowId xmlns:a16="http://schemas.microsoft.com/office/drawing/2014/main" val="397128979"/>
                  </a:ext>
                </a:extLst>
              </a:tr>
            </a:tbl>
          </a:graphicData>
        </a:graphic>
      </p:graphicFrame>
      <p:sp>
        <p:nvSpPr>
          <p:cNvPr id="10" name="TextBox 9">
            <a:extLst>
              <a:ext uri="{FF2B5EF4-FFF2-40B4-BE49-F238E27FC236}">
                <a16:creationId xmlns:a16="http://schemas.microsoft.com/office/drawing/2014/main" id="{B2962C66-9081-2545-BAA8-3898EC7F29A3}"/>
              </a:ext>
            </a:extLst>
          </p:cNvPr>
          <p:cNvSpPr txBox="1"/>
          <p:nvPr/>
        </p:nvSpPr>
        <p:spPr>
          <a:xfrm>
            <a:off x="1622363" y="3648488"/>
            <a:ext cx="2108269" cy="369332"/>
          </a:xfrm>
          <a:prstGeom prst="rect">
            <a:avLst/>
          </a:prstGeom>
          <a:noFill/>
        </p:spPr>
        <p:txBody>
          <a:bodyPr wrap="none" rtlCol="0">
            <a:spAutoFit/>
          </a:bodyPr>
          <a:lstStyle/>
          <a:p>
            <a:r>
              <a:rPr lang="tr-TR" dirty="0" err="1">
                <a:solidFill>
                  <a:srgbClr val="FF0000"/>
                </a:solidFill>
              </a:rPr>
              <a:t>big</a:t>
            </a:r>
            <a:r>
              <a:rPr lang="tr-TR" dirty="0">
                <a:solidFill>
                  <a:srgbClr val="FF0000"/>
                </a:solidFill>
              </a:rPr>
              <a:t>-&gt; sub1 -&gt; sub2</a:t>
            </a:r>
          </a:p>
        </p:txBody>
      </p:sp>
      <p:sp>
        <p:nvSpPr>
          <p:cNvPr id="11" name="TextBox 10">
            <a:extLst>
              <a:ext uri="{FF2B5EF4-FFF2-40B4-BE49-F238E27FC236}">
                <a16:creationId xmlns:a16="http://schemas.microsoft.com/office/drawing/2014/main" id="{8977C208-A647-EC41-8A77-BFC144546917}"/>
              </a:ext>
            </a:extLst>
          </p:cNvPr>
          <p:cNvSpPr txBox="1"/>
          <p:nvPr/>
        </p:nvSpPr>
        <p:spPr>
          <a:xfrm>
            <a:off x="1719544" y="5869359"/>
            <a:ext cx="1332416" cy="369332"/>
          </a:xfrm>
          <a:prstGeom prst="rect">
            <a:avLst/>
          </a:prstGeom>
          <a:noFill/>
        </p:spPr>
        <p:txBody>
          <a:bodyPr wrap="none" rtlCol="0">
            <a:spAutoFit/>
          </a:bodyPr>
          <a:lstStyle/>
          <a:p>
            <a:r>
              <a:rPr lang="tr-TR" dirty="0" err="1">
                <a:solidFill>
                  <a:srgbClr val="FF0000"/>
                </a:solidFill>
              </a:rPr>
              <a:t>big</a:t>
            </a:r>
            <a:r>
              <a:rPr lang="tr-TR" dirty="0">
                <a:solidFill>
                  <a:srgbClr val="FF0000"/>
                </a:solidFill>
              </a:rPr>
              <a:t> -&gt; sub2</a:t>
            </a:r>
          </a:p>
        </p:txBody>
      </p:sp>
      <p:sp>
        <p:nvSpPr>
          <p:cNvPr id="12" name="TextBox 11">
            <a:extLst>
              <a:ext uri="{FF2B5EF4-FFF2-40B4-BE49-F238E27FC236}">
                <a16:creationId xmlns:a16="http://schemas.microsoft.com/office/drawing/2014/main" id="{59143B77-19BC-5248-8B5F-02D9C307D1B0}"/>
              </a:ext>
            </a:extLst>
          </p:cNvPr>
          <p:cNvSpPr txBox="1"/>
          <p:nvPr/>
        </p:nvSpPr>
        <p:spPr>
          <a:xfrm>
            <a:off x="4194759" y="4753858"/>
            <a:ext cx="1980029" cy="369332"/>
          </a:xfrm>
          <a:prstGeom prst="rect">
            <a:avLst/>
          </a:prstGeom>
          <a:noFill/>
        </p:spPr>
        <p:txBody>
          <a:bodyPr wrap="none" rtlCol="0">
            <a:spAutoFit/>
          </a:bodyPr>
          <a:lstStyle/>
          <a:p>
            <a:r>
              <a:rPr lang="tr-TR" dirty="0" err="1">
                <a:solidFill>
                  <a:srgbClr val="FF0000"/>
                </a:solidFill>
              </a:rPr>
              <a:t>Dynamic</a:t>
            </a:r>
            <a:r>
              <a:rPr lang="tr-TR" dirty="0">
                <a:solidFill>
                  <a:srgbClr val="FF0000"/>
                </a:solidFill>
              </a:rPr>
              <a:t> </a:t>
            </a:r>
            <a:r>
              <a:rPr lang="tr-TR" dirty="0" err="1">
                <a:solidFill>
                  <a:srgbClr val="FF0000"/>
                </a:solidFill>
              </a:rPr>
              <a:t>Scoping</a:t>
            </a:r>
            <a:endParaRPr lang="tr-TR" dirty="0">
              <a:solidFill>
                <a:srgbClr val="FF0000"/>
              </a:solidFill>
            </a:endParaRPr>
          </a:p>
        </p:txBody>
      </p:sp>
      <p:graphicFrame>
        <p:nvGraphicFramePr>
          <p:cNvPr id="13" name="Table 12">
            <a:extLst>
              <a:ext uri="{FF2B5EF4-FFF2-40B4-BE49-F238E27FC236}">
                <a16:creationId xmlns:a16="http://schemas.microsoft.com/office/drawing/2014/main" id="{E602B7FB-5CE2-0843-819B-8C87CE2702AF}"/>
              </a:ext>
            </a:extLst>
          </p:cNvPr>
          <p:cNvGraphicFramePr>
            <a:graphicFrameLocks noGrp="1"/>
          </p:cNvGraphicFramePr>
          <p:nvPr>
            <p:extLst>
              <p:ext uri="{D42A27DB-BD31-4B8C-83A1-F6EECF244321}">
                <p14:modId xmlns:p14="http://schemas.microsoft.com/office/powerpoint/2010/main" val="3361392095"/>
              </p:ext>
            </p:extLst>
          </p:nvPr>
        </p:nvGraphicFramePr>
        <p:xfrm>
          <a:off x="3725684" y="5199575"/>
          <a:ext cx="5334000" cy="13817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746635839"/>
                    </a:ext>
                  </a:extLst>
                </a:gridCol>
                <a:gridCol w="1778000">
                  <a:extLst>
                    <a:ext uri="{9D8B030D-6E8A-4147-A177-3AD203B41FA5}">
                      <a16:colId xmlns:a16="http://schemas.microsoft.com/office/drawing/2014/main" val="870222704"/>
                    </a:ext>
                  </a:extLst>
                </a:gridCol>
                <a:gridCol w="1778000">
                  <a:extLst>
                    <a:ext uri="{9D8B030D-6E8A-4147-A177-3AD203B41FA5}">
                      <a16:colId xmlns:a16="http://schemas.microsoft.com/office/drawing/2014/main" val="2728965100"/>
                    </a:ext>
                  </a:extLst>
                </a:gridCol>
              </a:tblGrid>
              <a:tr h="370840">
                <a:tc>
                  <a:txBody>
                    <a:bodyPr/>
                    <a:lstStyle/>
                    <a:p>
                      <a:r>
                        <a:rPr lang="tr-TR" dirty="0"/>
                        <a:t>Point in </a:t>
                      </a:r>
                      <a:r>
                        <a:rPr lang="tr-TR" dirty="0" err="1"/>
                        <a:t>code</a:t>
                      </a:r>
                      <a:endParaRPr lang="tr-TR" dirty="0"/>
                    </a:p>
                  </a:txBody>
                  <a:tcPr/>
                </a:tc>
                <a:tc>
                  <a:txBody>
                    <a:bodyPr/>
                    <a:lstStyle/>
                    <a:p>
                      <a:r>
                        <a:rPr lang="tr-TR" dirty="0" err="1"/>
                        <a:t>Visible</a:t>
                      </a:r>
                      <a:endParaRPr lang="tr-TR" dirty="0"/>
                    </a:p>
                  </a:txBody>
                  <a:tcPr/>
                </a:tc>
                <a:tc>
                  <a:txBody>
                    <a:bodyPr/>
                    <a:lstStyle/>
                    <a:p>
                      <a:r>
                        <a:rPr lang="tr-TR" dirty="0" err="1"/>
                        <a:t>Hidden</a:t>
                      </a:r>
                      <a:endParaRPr lang="tr-TR" dirty="0"/>
                    </a:p>
                  </a:txBody>
                  <a:tcPr/>
                </a:tc>
                <a:extLst>
                  <a:ext uri="{0D108BD9-81ED-4DB2-BD59-A6C34878D82A}">
                    <a16:rowId xmlns:a16="http://schemas.microsoft.com/office/drawing/2014/main" val="1021786517"/>
                  </a:ext>
                </a:extLst>
              </a:tr>
              <a:tr h="370840">
                <a:tc>
                  <a:txBody>
                    <a:bodyPr/>
                    <a:lstStyle/>
                    <a:p>
                      <a:r>
                        <a:rPr lang="tr-TR" dirty="0"/>
                        <a:t>2</a:t>
                      </a:r>
                    </a:p>
                  </a:txBody>
                  <a:tcPr/>
                </a:tc>
                <a:tc>
                  <a:txBody>
                    <a:bodyPr/>
                    <a:lstStyle/>
                    <a:p>
                      <a:r>
                        <a:rPr lang="tr-TR" dirty="0" err="1"/>
                        <a:t>y,z</a:t>
                      </a:r>
                      <a:r>
                        <a:rPr lang="tr-TR" dirty="0"/>
                        <a:t> (sub2), x(</a:t>
                      </a:r>
                      <a:r>
                        <a:rPr lang="tr-TR" dirty="0" err="1"/>
                        <a:t>big</a:t>
                      </a:r>
                      <a:r>
                        <a:rPr lang="tr-TR" dirty="0"/>
                        <a:t>)</a:t>
                      </a:r>
                    </a:p>
                  </a:txBody>
                  <a:tcPr/>
                </a:tc>
                <a:tc>
                  <a:txBody>
                    <a:bodyPr/>
                    <a:lstStyle/>
                    <a:p>
                      <a:endParaRPr lang="tr-TR" dirty="0"/>
                    </a:p>
                  </a:txBody>
                  <a:tcPr/>
                </a:tc>
                <a:extLst>
                  <a:ext uri="{0D108BD9-81ED-4DB2-BD59-A6C34878D82A}">
                    <a16:rowId xmlns:a16="http://schemas.microsoft.com/office/drawing/2014/main" val="417690473"/>
                  </a:ext>
                </a:extLst>
              </a:tr>
              <a:tr h="370840">
                <a:tc>
                  <a:txBody>
                    <a:bodyPr/>
                    <a:lstStyle/>
                    <a:p>
                      <a:r>
                        <a:rPr lang="tr-TR" dirty="0"/>
                        <a:t>3</a:t>
                      </a:r>
                    </a:p>
                  </a:txBody>
                  <a:tcPr/>
                </a:tc>
                <a:tc>
                  <a:txBody>
                    <a:bodyPr/>
                    <a:lstStyle/>
                    <a:p>
                      <a:r>
                        <a:rPr lang="tr-TR" dirty="0"/>
                        <a:t>x (</a:t>
                      </a:r>
                      <a:r>
                        <a:rPr lang="tr-TR" dirty="0" err="1"/>
                        <a:t>big</a:t>
                      </a:r>
                      <a:r>
                        <a:rPr lang="tr-TR" dirty="0"/>
                        <a:t>)</a:t>
                      </a:r>
                    </a:p>
                  </a:txBody>
                  <a:tcPr/>
                </a:tc>
                <a:tc>
                  <a:txBody>
                    <a:bodyPr/>
                    <a:lstStyle/>
                    <a:p>
                      <a:endParaRPr lang="tr-TR" dirty="0"/>
                    </a:p>
                  </a:txBody>
                  <a:tcPr/>
                </a:tc>
                <a:extLst>
                  <a:ext uri="{0D108BD9-81ED-4DB2-BD59-A6C34878D82A}">
                    <a16:rowId xmlns:a16="http://schemas.microsoft.com/office/drawing/2014/main" val="397128979"/>
                  </a:ext>
                </a:extLst>
              </a:tr>
            </a:tbl>
          </a:graphicData>
        </a:graphic>
      </p:graphicFrame>
    </p:spTree>
    <p:extLst>
      <p:ext uri="{BB962C8B-B14F-4D97-AF65-F5344CB8AC3E}">
        <p14:creationId xmlns:p14="http://schemas.microsoft.com/office/powerpoint/2010/main" val="44386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F3CE061C-B2EB-094A-B6AF-1644DC9BE771}" type="slidenum">
              <a:rPr lang="en-US" sz="1400">
                <a:cs typeface="Arial" charset="0"/>
              </a:rPr>
              <a:pPr/>
              <a:t>61</a:t>
            </a:fld>
            <a:endParaRPr lang="en-US" sz="1400">
              <a:cs typeface="Arial" charset="0"/>
            </a:endParaRPr>
          </a:p>
        </p:txBody>
      </p:sp>
      <p:sp>
        <p:nvSpPr>
          <p:cNvPr id="79874" name="Rectangle 2"/>
          <p:cNvSpPr>
            <a:spLocks noGrp="1" noChangeArrowheads="1"/>
          </p:cNvSpPr>
          <p:nvPr>
            <p:ph type="title"/>
          </p:nvPr>
        </p:nvSpPr>
        <p:spPr/>
        <p:txBody>
          <a:bodyPr/>
          <a:lstStyle/>
          <a:p>
            <a:pPr eaLnBrk="1" hangingPunct="1">
              <a:defRPr/>
            </a:pPr>
            <a:r>
              <a:rPr lang="en-US" dirty="0">
                <a:ea typeface="+mj-ea"/>
              </a:rPr>
              <a:t>Referencing Environments</a:t>
            </a:r>
            <a:endParaRPr lang="en-US" sz="2800" dirty="0">
              <a:ea typeface="+mj-ea"/>
            </a:endParaRPr>
          </a:p>
        </p:txBody>
      </p:sp>
      <p:sp>
        <p:nvSpPr>
          <p:cNvPr id="79875" name="AutoShape 3"/>
          <p:cNvSpPr>
            <a:spLocks noGrp="1" noChangeAspect="1" noChangeArrowheads="1"/>
          </p:cNvSpPr>
          <p:nvPr>
            <p:ph type="body" idx="1"/>
          </p:nvPr>
        </p:nvSpPr>
        <p:spPr/>
        <p:txBody>
          <a:bodyPr/>
          <a:lstStyle/>
          <a:p>
            <a:pPr eaLnBrk="1" hangingPunct="1">
              <a:lnSpc>
                <a:spcPct val="90000"/>
              </a:lnSpc>
              <a:spcBef>
                <a:spcPct val="50000"/>
              </a:spcBef>
              <a:defRPr/>
            </a:pPr>
            <a:r>
              <a:rPr lang="en-US" sz="2400" dirty="0">
                <a:ea typeface="+mn-ea"/>
              </a:rPr>
              <a:t>The</a:t>
            </a:r>
            <a:r>
              <a:rPr lang="en-US" sz="2400" b="1" dirty="0">
                <a:ea typeface="+mn-ea"/>
              </a:rPr>
              <a:t> </a:t>
            </a:r>
            <a:r>
              <a:rPr lang="en-US" sz="2400" b="1" dirty="0">
                <a:solidFill>
                  <a:srgbClr val="3366FF"/>
                </a:solidFill>
                <a:ea typeface="+mn-ea"/>
              </a:rPr>
              <a:t>referencing environment</a:t>
            </a:r>
            <a:r>
              <a:rPr lang="en-US" sz="2400" b="1" dirty="0">
                <a:ea typeface="+mn-ea"/>
              </a:rPr>
              <a:t> </a:t>
            </a:r>
            <a:r>
              <a:rPr lang="en-US" sz="2400" dirty="0">
                <a:ea typeface="+mn-ea"/>
              </a:rPr>
              <a:t>of a statement is the  collection of all names that are visible in the statement</a:t>
            </a:r>
          </a:p>
          <a:p>
            <a:pPr eaLnBrk="1" hangingPunct="1">
              <a:lnSpc>
                <a:spcPct val="90000"/>
              </a:lnSpc>
              <a:spcBef>
                <a:spcPct val="50000"/>
              </a:spcBef>
              <a:defRPr/>
            </a:pPr>
            <a:r>
              <a:rPr lang="en-US" sz="2400" dirty="0">
                <a:ea typeface="+mn-ea"/>
              </a:rPr>
              <a:t>In a static-scoped language, it is the local variables plus  all of the visible variables in all of the enclosing scopes </a:t>
            </a:r>
          </a:p>
          <a:p>
            <a:pPr eaLnBrk="1" hangingPunct="1">
              <a:lnSpc>
                <a:spcPct val="90000"/>
              </a:lnSpc>
              <a:spcBef>
                <a:spcPct val="50000"/>
              </a:spcBef>
              <a:defRPr/>
            </a:pPr>
            <a:r>
              <a:rPr lang="en-US" sz="2400" dirty="0">
                <a:ea typeface="+mn-ea"/>
              </a:rPr>
              <a:t>A subprogram is </a:t>
            </a:r>
            <a:r>
              <a:rPr lang="en-US" sz="2400" b="1" dirty="0">
                <a:solidFill>
                  <a:srgbClr val="3366FF"/>
                </a:solidFill>
                <a:ea typeface="+mn-ea"/>
              </a:rPr>
              <a:t>active</a:t>
            </a:r>
            <a:r>
              <a:rPr lang="en-US" sz="2400" dirty="0">
                <a:ea typeface="+mn-ea"/>
              </a:rPr>
              <a:t> if its execution has begun but  has not yet terminated</a:t>
            </a:r>
          </a:p>
          <a:p>
            <a:pPr eaLnBrk="1" hangingPunct="1">
              <a:lnSpc>
                <a:spcPct val="90000"/>
              </a:lnSpc>
              <a:spcBef>
                <a:spcPct val="50000"/>
              </a:spcBef>
              <a:defRPr/>
            </a:pPr>
            <a:r>
              <a:rPr lang="en-US" sz="2400" dirty="0">
                <a:ea typeface="+mn-ea"/>
              </a:rPr>
              <a:t>In a dynamic-scoped language, the referencing  environment is the local variables plus all visible variables in all active subprograms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4114800" cy="4906963"/>
          </a:xfrm>
        </p:spPr>
        <p:txBody>
          <a:bodyPr/>
          <a:lstStyle/>
          <a:p>
            <a:pPr marL="0" indent="0">
              <a:buNone/>
            </a:pPr>
            <a:r>
              <a:rPr lang="en-US" sz="1600" dirty="0"/>
              <a:t>g = 3; # A global</a:t>
            </a:r>
          </a:p>
          <a:p>
            <a:pPr marL="0" indent="0">
              <a:buNone/>
            </a:pPr>
            <a:r>
              <a:rPr lang="en-US" sz="1600" b="1" dirty="0" err="1"/>
              <a:t>def</a:t>
            </a:r>
            <a:r>
              <a:rPr lang="en-US" sz="1600" b="1" dirty="0"/>
              <a:t> </a:t>
            </a:r>
            <a:r>
              <a:rPr lang="en-US" sz="1600" dirty="0"/>
              <a:t>sub1():</a:t>
            </a:r>
          </a:p>
          <a:p>
            <a:pPr marL="0" indent="0">
              <a:buNone/>
            </a:pPr>
            <a:r>
              <a:rPr lang="en-US" sz="1600" dirty="0"/>
              <a:t>a = 5; # Creates a local</a:t>
            </a:r>
          </a:p>
          <a:p>
            <a:pPr marL="0" indent="0">
              <a:buNone/>
            </a:pPr>
            <a:r>
              <a:rPr lang="en-US" sz="1600" dirty="0"/>
              <a:t>b = 7; # Creates another local</a:t>
            </a:r>
          </a:p>
          <a:p>
            <a:pPr marL="0" indent="0">
              <a:buNone/>
            </a:pPr>
            <a:r>
              <a:rPr lang="en-US" sz="1600" dirty="0"/>
              <a:t>. . . 1</a:t>
            </a:r>
          </a:p>
          <a:p>
            <a:pPr marL="0" indent="0">
              <a:buNone/>
            </a:pPr>
            <a:r>
              <a:rPr lang="en-US" sz="1600" b="1" dirty="0" err="1"/>
              <a:t>def</a:t>
            </a:r>
            <a:r>
              <a:rPr lang="en-US" sz="1600" b="1" dirty="0"/>
              <a:t> </a:t>
            </a:r>
            <a:r>
              <a:rPr lang="en-US" sz="1600" dirty="0"/>
              <a:t>sub2</a:t>
            </a:r>
            <a:r>
              <a:rPr lang="en-US" sz="1600" b="1" dirty="0"/>
              <a:t>():</a:t>
            </a:r>
          </a:p>
          <a:p>
            <a:pPr marL="0" indent="0">
              <a:buNone/>
            </a:pPr>
            <a:r>
              <a:rPr lang="en-US" sz="1600" b="1" dirty="0"/>
              <a:t>global </a:t>
            </a:r>
            <a:r>
              <a:rPr lang="en-US" sz="1600" dirty="0"/>
              <a:t>g; # Global g is now assignable here</a:t>
            </a:r>
          </a:p>
          <a:p>
            <a:pPr marL="0" indent="0">
              <a:buNone/>
            </a:pPr>
            <a:r>
              <a:rPr lang="en-US" sz="1600" dirty="0"/>
              <a:t>c = 9; # Creates a new local</a:t>
            </a:r>
          </a:p>
          <a:p>
            <a:pPr marL="0" indent="0">
              <a:buNone/>
            </a:pPr>
            <a:r>
              <a:rPr lang="en-US" sz="1600" dirty="0"/>
              <a:t>. . . 2</a:t>
            </a:r>
          </a:p>
          <a:p>
            <a:pPr marL="0" indent="0">
              <a:buNone/>
            </a:pPr>
            <a:r>
              <a:rPr lang="en-US" sz="1600" b="1" dirty="0" err="1"/>
              <a:t>def</a:t>
            </a:r>
            <a:r>
              <a:rPr lang="en-US" sz="1600" b="1" dirty="0"/>
              <a:t> </a:t>
            </a:r>
            <a:r>
              <a:rPr lang="en-US" sz="1600" dirty="0"/>
              <a:t>sub3():</a:t>
            </a:r>
          </a:p>
          <a:p>
            <a:pPr marL="0" indent="0">
              <a:buNone/>
            </a:pPr>
            <a:r>
              <a:rPr lang="en-US" sz="1600" b="1" dirty="0"/>
              <a:t>nonlocal </a:t>
            </a:r>
            <a:r>
              <a:rPr lang="en-US" sz="1600" dirty="0"/>
              <a:t>c: # Makes nonlocal c visible here</a:t>
            </a:r>
          </a:p>
          <a:p>
            <a:pPr marL="0" indent="0">
              <a:buNone/>
            </a:pPr>
            <a:r>
              <a:rPr lang="en-US" sz="1600" dirty="0"/>
              <a:t>g = 11; # Creates a new local</a:t>
            </a:r>
          </a:p>
          <a:p>
            <a:pPr marL="0" indent="0">
              <a:buNone/>
            </a:pPr>
            <a:r>
              <a:rPr lang="en-US" sz="1600" dirty="0"/>
              <a:t>. . . 3</a:t>
            </a:r>
          </a:p>
        </p:txBody>
      </p:sp>
      <p:sp>
        <p:nvSpPr>
          <p:cNvPr id="4" name="Slide Number Placeholder 3"/>
          <p:cNvSpPr>
            <a:spLocks noGrp="1"/>
          </p:cNvSpPr>
          <p:nvPr>
            <p:ph type="sldNum" sz="quarter" idx="12"/>
          </p:nvPr>
        </p:nvSpPr>
        <p:spPr/>
        <p:txBody>
          <a:bodyPr/>
          <a:lstStyle/>
          <a:p>
            <a:pPr>
              <a:defRPr/>
            </a:pPr>
            <a:fld id="{702A96F0-E36B-AA42-9B96-8994BAE79117}" type="slidenum">
              <a:rPr lang="en-US" smtClean="0"/>
              <a:pPr>
                <a:defRPr/>
              </a:pPr>
              <a:t>62</a:t>
            </a:fld>
            <a:endParaRPr lang="en-US"/>
          </a:p>
        </p:txBody>
      </p:sp>
      <p:sp>
        <p:nvSpPr>
          <p:cNvPr id="5" name="TextBox 4"/>
          <p:cNvSpPr txBox="1"/>
          <p:nvPr/>
        </p:nvSpPr>
        <p:spPr>
          <a:xfrm>
            <a:off x="4572000" y="1295400"/>
            <a:ext cx="4572000" cy="1569660"/>
          </a:xfrm>
          <a:prstGeom prst="rect">
            <a:avLst/>
          </a:prstGeom>
          <a:noFill/>
        </p:spPr>
        <p:txBody>
          <a:bodyPr wrap="square" rtlCol="0">
            <a:spAutoFit/>
          </a:bodyPr>
          <a:lstStyle/>
          <a:p>
            <a:r>
              <a:rPr lang="en-US" sz="1600" i="1" dirty="0"/>
              <a:t>Point 	Referencing Environment</a:t>
            </a:r>
          </a:p>
          <a:p>
            <a:r>
              <a:rPr lang="en-US" sz="1600" dirty="0"/>
              <a:t>1 	local a and b (of sub1), global g for 	reference, but not for assignment</a:t>
            </a:r>
          </a:p>
          <a:p>
            <a:r>
              <a:rPr lang="en-US" sz="1600" dirty="0"/>
              <a:t>2 	local c (of sub2), global g for both 	reference and for assignment</a:t>
            </a:r>
          </a:p>
          <a:p>
            <a:r>
              <a:rPr lang="en-US" sz="1600" dirty="0"/>
              <a:t>3 	nonlocal c (of sub2), local g (of sub3)</a:t>
            </a:r>
          </a:p>
        </p:txBody>
      </p:sp>
    </p:spTree>
    <p:extLst>
      <p:ext uri="{BB962C8B-B14F-4D97-AF65-F5344CB8AC3E}">
        <p14:creationId xmlns:p14="http://schemas.microsoft.com/office/powerpoint/2010/main" val="1159780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2590800" cy="4906963"/>
          </a:xfrm>
        </p:spPr>
        <p:txBody>
          <a:bodyPr/>
          <a:lstStyle/>
          <a:p>
            <a:pPr marL="0" indent="0">
              <a:buNone/>
            </a:pPr>
            <a:r>
              <a:rPr lang="en-US" sz="1800" b="1" dirty="0"/>
              <a:t>void </a:t>
            </a:r>
            <a:r>
              <a:rPr lang="en-US" sz="1800" dirty="0"/>
              <a:t>sub1() {</a:t>
            </a:r>
          </a:p>
          <a:p>
            <a:pPr marL="0" indent="0">
              <a:buNone/>
            </a:pPr>
            <a:r>
              <a:rPr lang="en-US" sz="1800" b="1" dirty="0" err="1"/>
              <a:t>int</a:t>
            </a:r>
            <a:r>
              <a:rPr lang="en-US" sz="1800" b="1" dirty="0"/>
              <a:t> </a:t>
            </a:r>
            <a:r>
              <a:rPr lang="en-US" sz="1800" dirty="0"/>
              <a:t>a, b;</a:t>
            </a:r>
          </a:p>
          <a:p>
            <a:pPr marL="0" indent="0">
              <a:buNone/>
            </a:pPr>
            <a:r>
              <a:rPr lang="en-US" sz="1800" dirty="0"/>
              <a:t>. . . 1</a:t>
            </a:r>
          </a:p>
          <a:p>
            <a:pPr marL="0" indent="0">
              <a:buNone/>
            </a:pPr>
            <a:r>
              <a:rPr lang="en-US" sz="1800" dirty="0"/>
              <a:t>} /* end of sub1 */</a:t>
            </a:r>
          </a:p>
          <a:p>
            <a:pPr marL="0" indent="0">
              <a:buNone/>
            </a:pPr>
            <a:r>
              <a:rPr lang="en-US" sz="1800" b="1" dirty="0"/>
              <a:t>void </a:t>
            </a:r>
            <a:r>
              <a:rPr lang="en-US" sz="1800" dirty="0"/>
              <a:t>sub2() {</a:t>
            </a:r>
          </a:p>
          <a:p>
            <a:pPr marL="0" indent="0">
              <a:buNone/>
            </a:pPr>
            <a:r>
              <a:rPr lang="en-US" sz="1800" b="1" dirty="0" err="1"/>
              <a:t>int</a:t>
            </a:r>
            <a:r>
              <a:rPr lang="en-US" sz="1800" b="1" dirty="0"/>
              <a:t> </a:t>
            </a:r>
            <a:r>
              <a:rPr lang="en-US" sz="1800" dirty="0"/>
              <a:t>b, c;</a:t>
            </a:r>
          </a:p>
          <a:p>
            <a:pPr marL="0" indent="0">
              <a:buNone/>
            </a:pPr>
            <a:r>
              <a:rPr lang="en-US" sz="1800" dirty="0"/>
              <a:t>.. . . 2</a:t>
            </a:r>
          </a:p>
          <a:p>
            <a:pPr marL="0" indent="0">
              <a:buNone/>
            </a:pPr>
            <a:r>
              <a:rPr lang="en-US" sz="1800" dirty="0"/>
              <a:t>sub1();</a:t>
            </a:r>
          </a:p>
          <a:p>
            <a:pPr marL="0" indent="0">
              <a:buNone/>
            </a:pPr>
            <a:r>
              <a:rPr lang="en-US" sz="1800" dirty="0"/>
              <a:t>} /* end of sub2 */</a:t>
            </a:r>
          </a:p>
          <a:p>
            <a:pPr marL="0" indent="0">
              <a:buNone/>
            </a:pPr>
            <a:r>
              <a:rPr lang="en-US" sz="1800" b="1" dirty="0"/>
              <a:t>void </a:t>
            </a:r>
            <a:r>
              <a:rPr lang="en-US" sz="1800" dirty="0"/>
              <a:t>main() {</a:t>
            </a:r>
          </a:p>
          <a:p>
            <a:pPr marL="0" indent="0">
              <a:buNone/>
            </a:pPr>
            <a:r>
              <a:rPr lang="en-US" sz="1800" b="1" dirty="0" err="1"/>
              <a:t>int</a:t>
            </a:r>
            <a:r>
              <a:rPr lang="en-US" sz="1800" b="1" dirty="0"/>
              <a:t> </a:t>
            </a:r>
            <a:r>
              <a:rPr lang="en-US" sz="1800" dirty="0"/>
              <a:t>c, d;</a:t>
            </a:r>
          </a:p>
          <a:p>
            <a:pPr marL="0" indent="0">
              <a:buNone/>
            </a:pPr>
            <a:r>
              <a:rPr lang="en-US" sz="1800" dirty="0"/>
              <a:t>. . . 3</a:t>
            </a:r>
          </a:p>
          <a:p>
            <a:pPr marL="0" indent="0">
              <a:buNone/>
            </a:pPr>
            <a:r>
              <a:rPr lang="en-US" sz="1800" dirty="0"/>
              <a:t>sub2();</a:t>
            </a:r>
          </a:p>
          <a:p>
            <a:pPr marL="0" indent="0">
              <a:buNone/>
            </a:pPr>
            <a:r>
              <a:rPr lang="en-US" sz="1800" dirty="0"/>
              <a:t>} /* end of main */</a:t>
            </a:r>
          </a:p>
        </p:txBody>
      </p:sp>
      <p:sp>
        <p:nvSpPr>
          <p:cNvPr id="4" name="Slide Number Placeholder 3"/>
          <p:cNvSpPr>
            <a:spLocks noGrp="1"/>
          </p:cNvSpPr>
          <p:nvPr>
            <p:ph type="sldNum" sz="quarter" idx="12"/>
          </p:nvPr>
        </p:nvSpPr>
        <p:spPr/>
        <p:txBody>
          <a:bodyPr/>
          <a:lstStyle/>
          <a:p>
            <a:pPr>
              <a:defRPr/>
            </a:pPr>
            <a:fld id="{702A96F0-E36B-AA42-9B96-8994BAE79117}" type="slidenum">
              <a:rPr lang="en-US" smtClean="0"/>
              <a:pPr>
                <a:defRPr/>
              </a:pPr>
              <a:t>63</a:t>
            </a:fld>
            <a:endParaRPr lang="en-US"/>
          </a:p>
        </p:txBody>
      </p:sp>
      <p:sp>
        <p:nvSpPr>
          <p:cNvPr id="5" name="TextBox 4"/>
          <p:cNvSpPr txBox="1"/>
          <p:nvPr/>
        </p:nvSpPr>
        <p:spPr>
          <a:xfrm>
            <a:off x="3276600" y="1454929"/>
            <a:ext cx="5981125" cy="1477328"/>
          </a:xfrm>
          <a:prstGeom prst="rect">
            <a:avLst/>
          </a:prstGeom>
          <a:noFill/>
        </p:spPr>
        <p:txBody>
          <a:bodyPr wrap="none" rtlCol="0">
            <a:spAutoFit/>
          </a:bodyPr>
          <a:lstStyle/>
          <a:p>
            <a:r>
              <a:rPr lang="en-US" i="1" dirty="0"/>
              <a:t>Point 	Referencing Environment</a:t>
            </a:r>
          </a:p>
          <a:p>
            <a:r>
              <a:rPr lang="en-US" dirty="0"/>
              <a:t>1 	a and b of sub1, c of sub2, d of main, (c of main</a:t>
            </a:r>
          </a:p>
          <a:p>
            <a:r>
              <a:rPr lang="en-US" dirty="0"/>
              <a:t>	and b of sub2 are hidden)</a:t>
            </a:r>
          </a:p>
          <a:p>
            <a:r>
              <a:rPr lang="en-US" dirty="0"/>
              <a:t>2 	b and c of sub2, d of main, (c of main is hidden)</a:t>
            </a:r>
          </a:p>
          <a:p>
            <a:r>
              <a:rPr lang="en-US" dirty="0"/>
              <a:t>3 	c and d of main</a:t>
            </a:r>
          </a:p>
        </p:txBody>
      </p:sp>
      <p:sp>
        <p:nvSpPr>
          <p:cNvPr id="7" name="TextBox 6">
            <a:extLst>
              <a:ext uri="{FF2B5EF4-FFF2-40B4-BE49-F238E27FC236}">
                <a16:creationId xmlns:a16="http://schemas.microsoft.com/office/drawing/2014/main" id="{BCBD7F6F-90B0-1C40-9DD4-7BBD9668C542}"/>
              </a:ext>
            </a:extLst>
          </p:cNvPr>
          <p:cNvSpPr txBox="1"/>
          <p:nvPr/>
        </p:nvSpPr>
        <p:spPr>
          <a:xfrm>
            <a:off x="3276600" y="3124200"/>
            <a:ext cx="2826415" cy="369332"/>
          </a:xfrm>
          <a:prstGeom prst="rect">
            <a:avLst/>
          </a:prstGeom>
          <a:noFill/>
        </p:spPr>
        <p:txBody>
          <a:bodyPr wrap="none" rtlCol="0">
            <a:spAutoFit/>
          </a:bodyPr>
          <a:lstStyle/>
          <a:p>
            <a:r>
              <a:rPr lang="tr-TR" dirty="0">
                <a:solidFill>
                  <a:srgbClr val="FF0000"/>
                </a:solidFill>
              </a:rPr>
              <a:t>main() -&gt; sub2() -&gt; sub1()</a:t>
            </a:r>
          </a:p>
        </p:txBody>
      </p:sp>
      <p:graphicFrame>
        <p:nvGraphicFramePr>
          <p:cNvPr id="8" name="Table 7">
            <a:extLst>
              <a:ext uri="{FF2B5EF4-FFF2-40B4-BE49-F238E27FC236}">
                <a16:creationId xmlns:a16="http://schemas.microsoft.com/office/drawing/2014/main" id="{7F8F8EB6-A680-144D-87DC-387E82E78F46}"/>
              </a:ext>
            </a:extLst>
          </p:cNvPr>
          <p:cNvGraphicFramePr>
            <a:graphicFrameLocks noGrp="1"/>
          </p:cNvGraphicFramePr>
          <p:nvPr>
            <p:extLst>
              <p:ext uri="{D42A27DB-BD31-4B8C-83A1-F6EECF244321}">
                <p14:modId xmlns:p14="http://schemas.microsoft.com/office/powerpoint/2010/main" val="1977619498"/>
              </p:ext>
            </p:extLst>
          </p:nvPr>
        </p:nvGraphicFramePr>
        <p:xfrm>
          <a:off x="2895600" y="3647123"/>
          <a:ext cx="6096000" cy="1752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335511842"/>
                    </a:ext>
                  </a:extLst>
                </a:gridCol>
                <a:gridCol w="2032000">
                  <a:extLst>
                    <a:ext uri="{9D8B030D-6E8A-4147-A177-3AD203B41FA5}">
                      <a16:colId xmlns:a16="http://schemas.microsoft.com/office/drawing/2014/main" val="619553856"/>
                    </a:ext>
                  </a:extLst>
                </a:gridCol>
                <a:gridCol w="2032000">
                  <a:extLst>
                    <a:ext uri="{9D8B030D-6E8A-4147-A177-3AD203B41FA5}">
                      <a16:colId xmlns:a16="http://schemas.microsoft.com/office/drawing/2014/main" val="3030928688"/>
                    </a:ext>
                  </a:extLst>
                </a:gridCol>
              </a:tblGrid>
              <a:tr h="370840">
                <a:tc>
                  <a:txBody>
                    <a:bodyPr/>
                    <a:lstStyle/>
                    <a:p>
                      <a:endParaRPr lang="tr-TR" dirty="0"/>
                    </a:p>
                  </a:txBody>
                  <a:tcPr/>
                </a:tc>
                <a:tc>
                  <a:txBody>
                    <a:bodyPr/>
                    <a:lstStyle/>
                    <a:p>
                      <a:r>
                        <a:rPr lang="tr-TR" dirty="0" err="1"/>
                        <a:t>Visible</a:t>
                      </a:r>
                      <a:endParaRPr lang="tr-TR" dirty="0"/>
                    </a:p>
                  </a:txBody>
                  <a:tcPr/>
                </a:tc>
                <a:tc>
                  <a:txBody>
                    <a:bodyPr/>
                    <a:lstStyle/>
                    <a:p>
                      <a:r>
                        <a:rPr lang="tr-TR" dirty="0" err="1"/>
                        <a:t>Hidden</a:t>
                      </a:r>
                      <a:endParaRPr lang="tr-TR" dirty="0"/>
                    </a:p>
                  </a:txBody>
                  <a:tcPr/>
                </a:tc>
                <a:extLst>
                  <a:ext uri="{0D108BD9-81ED-4DB2-BD59-A6C34878D82A}">
                    <a16:rowId xmlns:a16="http://schemas.microsoft.com/office/drawing/2014/main" val="3772378518"/>
                  </a:ext>
                </a:extLst>
              </a:tr>
              <a:tr h="370840">
                <a:tc>
                  <a:txBody>
                    <a:bodyPr/>
                    <a:lstStyle/>
                    <a:p>
                      <a:r>
                        <a:rPr lang="tr-TR" dirty="0"/>
                        <a:t>1</a:t>
                      </a:r>
                    </a:p>
                  </a:txBody>
                  <a:tcPr/>
                </a:tc>
                <a:tc>
                  <a:txBody>
                    <a:bodyPr/>
                    <a:lstStyle/>
                    <a:p>
                      <a:r>
                        <a:rPr lang="tr-TR" dirty="0" err="1"/>
                        <a:t>a,b</a:t>
                      </a:r>
                      <a:r>
                        <a:rPr lang="tr-TR" dirty="0"/>
                        <a:t>(sub1), c(sub2), d(main)</a:t>
                      </a:r>
                    </a:p>
                  </a:txBody>
                  <a:tcPr/>
                </a:tc>
                <a:tc>
                  <a:txBody>
                    <a:bodyPr/>
                    <a:lstStyle/>
                    <a:p>
                      <a:r>
                        <a:rPr lang="tr-TR" dirty="0"/>
                        <a:t>b (sub2), c(main)</a:t>
                      </a:r>
                    </a:p>
                  </a:txBody>
                  <a:tcPr/>
                </a:tc>
                <a:extLst>
                  <a:ext uri="{0D108BD9-81ED-4DB2-BD59-A6C34878D82A}">
                    <a16:rowId xmlns:a16="http://schemas.microsoft.com/office/drawing/2014/main" val="3252969410"/>
                  </a:ext>
                </a:extLst>
              </a:tr>
              <a:tr h="370840">
                <a:tc>
                  <a:txBody>
                    <a:bodyPr/>
                    <a:lstStyle/>
                    <a:p>
                      <a:r>
                        <a:rPr lang="tr-TR" dirty="0"/>
                        <a:t>2</a:t>
                      </a:r>
                    </a:p>
                  </a:txBody>
                  <a:tcPr/>
                </a:tc>
                <a:tc>
                  <a:txBody>
                    <a:bodyPr/>
                    <a:lstStyle/>
                    <a:p>
                      <a:r>
                        <a:rPr lang="tr-TR" dirty="0" err="1"/>
                        <a:t>b,c</a:t>
                      </a:r>
                      <a:r>
                        <a:rPr lang="tr-TR" dirty="0"/>
                        <a:t>(sub2),d(main)</a:t>
                      </a:r>
                    </a:p>
                  </a:txBody>
                  <a:tcPr/>
                </a:tc>
                <a:tc>
                  <a:txBody>
                    <a:bodyPr/>
                    <a:lstStyle/>
                    <a:p>
                      <a:r>
                        <a:rPr lang="tr-TR" dirty="0"/>
                        <a:t>c(main)</a:t>
                      </a:r>
                    </a:p>
                  </a:txBody>
                  <a:tcPr/>
                </a:tc>
                <a:extLst>
                  <a:ext uri="{0D108BD9-81ED-4DB2-BD59-A6C34878D82A}">
                    <a16:rowId xmlns:a16="http://schemas.microsoft.com/office/drawing/2014/main" val="792316695"/>
                  </a:ext>
                </a:extLst>
              </a:tr>
              <a:tr h="370840">
                <a:tc>
                  <a:txBody>
                    <a:bodyPr/>
                    <a:lstStyle/>
                    <a:p>
                      <a:r>
                        <a:rPr lang="tr-TR" dirty="0"/>
                        <a:t>3</a:t>
                      </a:r>
                    </a:p>
                  </a:txBody>
                  <a:tcPr/>
                </a:tc>
                <a:tc>
                  <a:txBody>
                    <a:bodyPr/>
                    <a:lstStyle/>
                    <a:p>
                      <a:r>
                        <a:rPr lang="tr-TR" dirty="0" err="1"/>
                        <a:t>c,d</a:t>
                      </a:r>
                      <a:r>
                        <a:rPr lang="tr-TR" dirty="0"/>
                        <a:t>(main)</a:t>
                      </a:r>
                    </a:p>
                  </a:txBody>
                  <a:tcPr/>
                </a:tc>
                <a:tc>
                  <a:txBody>
                    <a:bodyPr/>
                    <a:lstStyle/>
                    <a:p>
                      <a:endParaRPr lang="tr-TR" dirty="0"/>
                    </a:p>
                  </a:txBody>
                  <a:tcPr/>
                </a:tc>
                <a:extLst>
                  <a:ext uri="{0D108BD9-81ED-4DB2-BD59-A6C34878D82A}">
                    <a16:rowId xmlns:a16="http://schemas.microsoft.com/office/drawing/2014/main" val="1619080608"/>
                  </a:ext>
                </a:extLst>
              </a:tr>
            </a:tbl>
          </a:graphicData>
        </a:graphic>
      </p:graphicFrame>
    </p:spTree>
    <p:extLst>
      <p:ext uri="{BB962C8B-B14F-4D97-AF65-F5344CB8AC3E}">
        <p14:creationId xmlns:p14="http://schemas.microsoft.com/office/powerpoint/2010/main" val="178084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Examples</a:t>
            </a:r>
          </a:p>
        </p:txBody>
      </p:sp>
      <p:sp>
        <p:nvSpPr>
          <p:cNvPr id="3" name="Content Placeholder 2"/>
          <p:cNvSpPr>
            <a:spLocks noGrp="1"/>
          </p:cNvSpPr>
          <p:nvPr>
            <p:ph idx="1"/>
          </p:nvPr>
        </p:nvSpPr>
        <p:spPr>
          <a:xfrm>
            <a:off x="457200" y="1219201"/>
            <a:ext cx="8229600" cy="4419600"/>
          </a:xfrm>
        </p:spPr>
        <p:txBody>
          <a:bodyPr/>
          <a:lstStyle/>
          <a:p>
            <a:pPr marL="0" indent="0">
              <a:buNone/>
            </a:pPr>
            <a:r>
              <a:rPr lang="en-US" sz="1600" dirty="0"/>
              <a:t>Assume the following JavaScript program was interpreted using </a:t>
            </a:r>
          </a:p>
          <a:p>
            <a:pPr marL="0" indent="0">
              <a:buNone/>
            </a:pPr>
            <a:r>
              <a:rPr lang="en-US" sz="1600" dirty="0"/>
              <a:t>A- </a:t>
            </a:r>
            <a:r>
              <a:rPr lang="en-US" sz="1600" b="1" dirty="0"/>
              <a:t>static-scoping rules</a:t>
            </a:r>
            <a:r>
              <a:rPr lang="en-US" sz="1600" dirty="0"/>
              <a:t>. What value of x is displayed in function sub1? </a:t>
            </a:r>
            <a:br>
              <a:rPr lang="en-US" sz="1600" dirty="0"/>
            </a:br>
            <a:r>
              <a:rPr lang="en-US" sz="1600" dirty="0"/>
              <a:t>B- Under</a:t>
            </a:r>
            <a:r>
              <a:rPr lang="en-US" sz="1600" b="1" dirty="0"/>
              <a:t> dynamic-scoping rules</a:t>
            </a:r>
            <a:r>
              <a:rPr lang="en-US" sz="1600" dirty="0"/>
              <a:t>, what value of x is displayed in function sub1?</a:t>
            </a:r>
          </a:p>
          <a:p>
            <a:endParaRPr lang="en-US" sz="1600" dirty="0"/>
          </a:p>
          <a:p>
            <a:pPr marL="0" indent="0">
              <a:buNone/>
            </a:pPr>
            <a:r>
              <a:rPr lang="en-US" sz="1600" b="1" dirty="0" err="1"/>
              <a:t>var</a:t>
            </a:r>
            <a:r>
              <a:rPr lang="en-US" sz="1600" b="1" dirty="0"/>
              <a:t> </a:t>
            </a:r>
            <a:r>
              <a:rPr lang="en-US" sz="1600" dirty="0"/>
              <a:t>x;</a:t>
            </a:r>
          </a:p>
          <a:p>
            <a:pPr marL="0" indent="0">
              <a:buNone/>
            </a:pPr>
            <a:r>
              <a:rPr lang="en-US" sz="1600" b="1" dirty="0"/>
              <a:t>function </a:t>
            </a:r>
            <a:r>
              <a:rPr lang="en-US" sz="1600" dirty="0"/>
              <a:t>sub1() {</a:t>
            </a:r>
          </a:p>
          <a:p>
            <a:pPr marL="0" indent="0">
              <a:buNone/>
            </a:pPr>
            <a:r>
              <a:rPr lang="en-US" sz="1600" dirty="0" err="1"/>
              <a:t>document.write</a:t>
            </a:r>
            <a:r>
              <a:rPr lang="en-US" sz="1600" dirty="0"/>
              <a:t>("x = " + x + "&lt;</a:t>
            </a:r>
            <a:r>
              <a:rPr lang="en-US" sz="1600" dirty="0" err="1"/>
              <a:t>br</a:t>
            </a:r>
            <a:r>
              <a:rPr lang="en-US" sz="1600" dirty="0"/>
              <a:t> /&gt;");</a:t>
            </a:r>
          </a:p>
          <a:p>
            <a:pPr marL="0" indent="0">
              <a:buNone/>
            </a:pPr>
            <a:r>
              <a:rPr lang="en-US" sz="1600" dirty="0"/>
              <a:t>}</a:t>
            </a:r>
          </a:p>
          <a:p>
            <a:pPr marL="0" indent="0">
              <a:buNone/>
            </a:pPr>
            <a:r>
              <a:rPr lang="en-US" sz="1600" b="1" dirty="0"/>
              <a:t>function </a:t>
            </a:r>
            <a:r>
              <a:rPr lang="en-US" sz="1600" dirty="0"/>
              <a:t>sub2() {</a:t>
            </a:r>
          </a:p>
          <a:p>
            <a:pPr marL="0" indent="0">
              <a:buNone/>
            </a:pPr>
            <a:r>
              <a:rPr lang="en-US" sz="1600" b="1" dirty="0" err="1"/>
              <a:t>var</a:t>
            </a:r>
            <a:r>
              <a:rPr lang="en-US" sz="1600" b="1" dirty="0"/>
              <a:t> </a:t>
            </a:r>
            <a:r>
              <a:rPr lang="en-US" sz="1600" dirty="0"/>
              <a:t>x;</a:t>
            </a:r>
          </a:p>
          <a:p>
            <a:pPr marL="0" indent="0">
              <a:buNone/>
            </a:pPr>
            <a:r>
              <a:rPr lang="en-US" sz="1600" dirty="0"/>
              <a:t>x = 10;</a:t>
            </a:r>
          </a:p>
          <a:p>
            <a:pPr marL="0" indent="0">
              <a:buNone/>
            </a:pPr>
            <a:r>
              <a:rPr lang="en-US" sz="1600" dirty="0"/>
              <a:t>sub1();</a:t>
            </a:r>
          </a:p>
          <a:p>
            <a:pPr marL="0" indent="0">
              <a:buNone/>
            </a:pPr>
            <a:r>
              <a:rPr lang="en-US" sz="1600" dirty="0"/>
              <a:t>}</a:t>
            </a:r>
          </a:p>
          <a:p>
            <a:pPr marL="0" indent="0">
              <a:buNone/>
            </a:pPr>
            <a:r>
              <a:rPr lang="en-US" sz="1600" dirty="0"/>
              <a:t>x = 5;</a:t>
            </a:r>
          </a:p>
          <a:p>
            <a:pPr marL="0" indent="0">
              <a:buNone/>
            </a:pPr>
            <a:r>
              <a:rPr lang="en-US" sz="1600" dirty="0"/>
              <a:t>sub2();</a:t>
            </a:r>
          </a:p>
        </p:txBody>
      </p:sp>
      <p:sp>
        <p:nvSpPr>
          <p:cNvPr id="4" name="Slide Number Placeholder 3"/>
          <p:cNvSpPr>
            <a:spLocks noGrp="1"/>
          </p:cNvSpPr>
          <p:nvPr>
            <p:ph type="sldNum" sz="quarter" idx="12"/>
          </p:nvPr>
        </p:nvSpPr>
        <p:spPr/>
        <p:txBody>
          <a:bodyPr/>
          <a:lstStyle/>
          <a:p>
            <a:pPr>
              <a:defRPr/>
            </a:pPr>
            <a:fld id="{702A96F0-E36B-AA42-9B96-8994BAE79117}" type="slidenum">
              <a:rPr lang="en-US" smtClean="0"/>
              <a:pPr>
                <a:defRPr/>
              </a:pPr>
              <a:t>64</a:t>
            </a:fld>
            <a:endParaRPr lang="en-US"/>
          </a:p>
        </p:txBody>
      </p:sp>
      <p:sp>
        <p:nvSpPr>
          <p:cNvPr id="6" name="TextBox 5">
            <a:extLst>
              <a:ext uri="{FF2B5EF4-FFF2-40B4-BE49-F238E27FC236}">
                <a16:creationId xmlns:a16="http://schemas.microsoft.com/office/drawing/2014/main" id="{0E271B94-58E9-054E-B405-408008F64061}"/>
              </a:ext>
            </a:extLst>
          </p:cNvPr>
          <p:cNvSpPr txBox="1"/>
          <p:nvPr/>
        </p:nvSpPr>
        <p:spPr>
          <a:xfrm>
            <a:off x="4724400" y="2286000"/>
            <a:ext cx="2698175" cy="1200329"/>
          </a:xfrm>
          <a:prstGeom prst="rect">
            <a:avLst/>
          </a:prstGeom>
          <a:noFill/>
        </p:spPr>
        <p:txBody>
          <a:bodyPr wrap="none" rtlCol="0">
            <a:spAutoFit/>
          </a:bodyPr>
          <a:lstStyle/>
          <a:p>
            <a:r>
              <a:rPr lang="tr-TR" dirty="0" err="1">
                <a:solidFill>
                  <a:srgbClr val="FF0000"/>
                </a:solidFill>
              </a:rPr>
              <a:t>Static</a:t>
            </a:r>
            <a:r>
              <a:rPr lang="tr-TR" dirty="0">
                <a:solidFill>
                  <a:srgbClr val="FF0000"/>
                </a:solidFill>
              </a:rPr>
              <a:t> </a:t>
            </a:r>
            <a:r>
              <a:rPr lang="tr-TR" dirty="0" err="1">
                <a:solidFill>
                  <a:srgbClr val="FF0000"/>
                </a:solidFill>
              </a:rPr>
              <a:t>Scoping</a:t>
            </a:r>
            <a:br>
              <a:rPr lang="tr-TR" dirty="0">
                <a:solidFill>
                  <a:srgbClr val="FF0000"/>
                </a:solidFill>
              </a:rPr>
            </a:br>
            <a:br>
              <a:rPr lang="tr-TR" dirty="0">
                <a:solidFill>
                  <a:srgbClr val="FF0000"/>
                </a:solidFill>
              </a:rPr>
            </a:br>
            <a:r>
              <a:rPr lang="tr-TR" dirty="0">
                <a:solidFill>
                  <a:srgbClr val="FF0000"/>
                </a:solidFill>
              </a:rPr>
              <a:t>in sub1 x(main) is </a:t>
            </a:r>
            <a:r>
              <a:rPr lang="tr-TR" dirty="0" err="1">
                <a:solidFill>
                  <a:srgbClr val="FF0000"/>
                </a:solidFill>
              </a:rPr>
              <a:t>visible</a:t>
            </a:r>
            <a:br>
              <a:rPr lang="tr-TR" dirty="0">
                <a:solidFill>
                  <a:srgbClr val="FF0000"/>
                </a:solidFill>
              </a:rPr>
            </a:br>
            <a:r>
              <a:rPr lang="tr-TR" dirty="0">
                <a:solidFill>
                  <a:srgbClr val="FF0000"/>
                </a:solidFill>
              </a:rPr>
              <a:t>x = 5</a:t>
            </a:r>
          </a:p>
        </p:txBody>
      </p:sp>
      <p:sp>
        <p:nvSpPr>
          <p:cNvPr id="7" name="Rectangle 6">
            <a:extLst>
              <a:ext uri="{FF2B5EF4-FFF2-40B4-BE49-F238E27FC236}">
                <a16:creationId xmlns:a16="http://schemas.microsoft.com/office/drawing/2014/main" id="{3D3CBB0D-AFCC-5C41-A39F-F2247A0B95E6}"/>
              </a:ext>
            </a:extLst>
          </p:cNvPr>
          <p:cNvSpPr/>
          <p:nvPr/>
        </p:nvSpPr>
        <p:spPr>
          <a:xfrm>
            <a:off x="457200" y="2209800"/>
            <a:ext cx="3581400" cy="350520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8" name="Rectangle 7">
            <a:extLst>
              <a:ext uri="{FF2B5EF4-FFF2-40B4-BE49-F238E27FC236}">
                <a16:creationId xmlns:a16="http://schemas.microsoft.com/office/drawing/2014/main" id="{43A00BCF-05AE-934F-8576-642EA2F766BD}"/>
              </a:ext>
            </a:extLst>
          </p:cNvPr>
          <p:cNvSpPr/>
          <p:nvPr/>
        </p:nvSpPr>
        <p:spPr>
          <a:xfrm>
            <a:off x="457200" y="2655332"/>
            <a:ext cx="3505200" cy="84986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9" name="Rectangle 8">
            <a:extLst>
              <a:ext uri="{FF2B5EF4-FFF2-40B4-BE49-F238E27FC236}">
                <a16:creationId xmlns:a16="http://schemas.microsoft.com/office/drawing/2014/main" id="{C607C8E2-35E4-5B41-B7EE-B24303B7F549}"/>
              </a:ext>
            </a:extLst>
          </p:cNvPr>
          <p:cNvSpPr/>
          <p:nvPr/>
        </p:nvSpPr>
        <p:spPr>
          <a:xfrm>
            <a:off x="457200" y="3581400"/>
            <a:ext cx="3429000" cy="1371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10" name="TextBox 9">
            <a:extLst>
              <a:ext uri="{FF2B5EF4-FFF2-40B4-BE49-F238E27FC236}">
                <a16:creationId xmlns:a16="http://schemas.microsoft.com/office/drawing/2014/main" id="{C521554A-24C5-1045-8CF4-C334B90949C9}"/>
              </a:ext>
            </a:extLst>
          </p:cNvPr>
          <p:cNvSpPr txBox="1"/>
          <p:nvPr/>
        </p:nvSpPr>
        <p:spPr>
          <a:xfrm>
            <a:off x="4715738" y="4267200"/>
            <a:ext cx="4583306" cy="2031325"/>
          </a:xfrm>
          <a:prstGeom prst="rect">
            <a:avLst/>
          </a:prstGeom>
          <a:noFill/>
        </p:spPr>
        <p:txBody>
          <a:bodyPr wrap="none" rtlCol="0">
            <a:spAutoFit/>
          </a:bodyPr>
          <a:lstStyle/>
          <a:p>
            <a:r>
              <a:rPr lang="tr-TR" dirty="0" err="1">
                <a:solidFill>
                  <a:srgbClr val="FF0000"/>
                </a:solidFill>
              </a:rPr>
              <a:t>Dynamic</a:t>
            </a:r>
            <a:r>
              <a:rPr lang="tr-TR" dirty="0">
                <a:solidFill>
                  <a:srgbClr val="FF0000"/>
                </a:solidFill>
              </a:rPr>
              <a:t> </a:t>
            </a:r>
            <a:r>
              <a:rPr lang="tr-TR" dirty="0" err="1">
                <a:solidFill>
                  <a:srgbClr val="FF0000"/>
                </a:solidFill>
              </a:rPr>
              <a:t>Scoping</a:t>
            </a:r>
            <a:endParaRPr lang="tr-TR" dirty="0">
              <a:solidFill>
                <a:srgbClr val="FF0000"/>
              </a:solidFill>
            </a:endParaRPr>
          </a:p>
          <a:p>
            <a:endParaRPr lang="tr-TR" dirty="0">
              <a:solidFill>
                <a:srgbClr val="FF0000"/>
              </a:solidFill>
            </a:endParaRPr>
          </a:p>
          <a:p>
            <a:r>
              <a:rPr lang="tr-TR" dirty="0">
                <a:solidFill>
                  <a:srgbClr val="FF0000"/>
                </a:solidFill>
              </a:rPr>
              <a:t>main()-&gt; sub2() -&gt; sub1()</a:t>
            </a:r>
            <a:br>
              <a:rPr lang="tr-TR" dirty="0">
                <a:solidFill>
                  <a:srgbClr val="FF0000"/>
                </a:solidFill>
              </a:rPr>
            </a:br>
            <a:br>
              <a:rPr lang="tr-TR" dirty="0">
                <a:solidFill>
                  <a:srgbClr val="FF0000"/>
                </a:solidFill>
              </a:rPr>
            </a:br>
            <a:r>
              <a:rPr lang="tr-TR" dirty="0">
                <a:solidFill>
                  <a:srgbClr val="FF0000"/>
                </a:solidFill>
              </a:rPr>
              <a:t>in sub1 x(sub2) is </a:t>
            </a:r>
            <a:r>
              <a:rPr lang="tr-TR" dirty="0" err="1">
                <a:solidFill>
                  <a:srgbClr val="FF0000"/>
                </a:solidFill>
              </a:rPr>
              <a:t>visible</a:t>
            </a:r>
            <a:r>
              <a:rPr lang="tr-TR" dirty="0">
                <a:solidFill>
                  <a:srgbClr val="FF0000"/>
                </a:solidFill>
              </a:rPr>
              <a:t>, x(main) is </a:t>
            </a:r>
            <a:r>
              <a:rPr lang="tr-TR" dirty="0" err="1">
                <a:solidFill>
                  <a:srgbClr val="FF0000"/>
                </a:solidFill>
              </a:rPr>
              <a:t>hidden</a:t>
            </a:r>
            <a:br>
              <a:rPr lang="tr-TR" dirty="0">
                <a:solidFill>
                  <a:srgbClr val="FF0000"/>
                </a:solidFill>
              </a:rPr>
            </a:br>
            <a:br>
              <a:rPr lang="tr-TR" dirty="0">
                <a:solidFill>
                  <a:srgbClr val="FF0000"/>
                </a:solidFill>
              </a:rPr>
            </a:br>
            <a:r>
              <a:rPr lang="tr-TR" dirty="0">
                <a:solidFill>
                  <a:srgbClr val="FF0000"/>
                </a:solidFill>
              </a:rPr>
              <a:t>x = 10</a:t>
            </a:r>
          </a:p>
        </p:txBody>
      </p:sp>
    </p:spTree>
    <p:extLst>
      <p:ext uri="{BB962C8B-B14F-4D97-AF65-F5344CB8AC3E}">
        <p14:creationId xmlns:p14="http://schemas.microsoft.com/office/powerpoint/2010/main" val="284181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5791200" cy="6492875"/>
          </a:xfrm>
          <a:noFill/>
        </p:spPr>
        <p:txBody>
          <a:bodyPr/>
          <a:lstStyle/>
          <a:p>
            <a:pPr marL="0" indent="0">
              <a:buNone/>
            </a:pPr>
            <a:r>
              <a:rPr lang="en-US" sz="2000" dirty="0"/>
              <a:t>Consider the following JavaScript program:</a:t>
            </a:r>
          </a:p>
          <a:p>
            <a:pPr marL="0" indent="0">
              <a:buNone/>
            </a:pPr>
            <a:r>
              <a:rPr lang="en-US" sz="2000" b="1" dirty="0" err="1"/>
              <a:t>var</a:t>
            </a:r>
            <a:r>
              <a:rPr lang="en-US" sz="2000" b="1" dirty="0"/>
              <a:t> </a:t>
            </a:r>
            <a:r>
              <a:rPr lang="en-US" sz="2000" dirty="0"/>
              <a:t>x, y, z;</a:t>
            </a:r>
          </a:p>
          <a:p>
            <a:pPr marL="0" indent="0">
              <a:buNone/>
            </a:pPr>
            <a:r>
              <a:rPr lang="en-US" sz="2000" b="1" dirty="0"/>
              <a:t>function </a:t>
            </a:r>
            <a:r>
              <a:rPr lang="en-US" sz="2000" dirty="0"/>
              <a:t>sub1() {</a:t>
            </a:r>
          </a:p>
          <a:p>
            <a:pPr marL="0" indent="0">
              <a:buNone/>
            </a:pPr>
            <a:r>
              <a:rPr lang="en-US" sz="2000" b="1" dirty="0" err="1"/>
              <a:t>var</a:t>
            </a:r>
            <a:r>
              <a:rPr lang="en-US" sz="2000" b="1" dirty="0"/>
              <a:t> </a:t>
            </a:r>
            <a:r>
              <a:rPr lang="en-US" sz="2000" dirty="0"/>
              <a:t>a, y, z; </a:t>
            </a:r>
          </a:p>
          <a:p>
            <a:pPr marL="0" indent="0">
              <a:buNone/>
            </a:pPr>
            <a:r>
              <a:rPr lang="en-US" sz="2000" b="1" dirty="0"/>
              <a:t>function </a:t>
            </a:r>
            <a:r>
              <a:rPr lang="en-US" sz="2000" dirty="0"/>
              <a:t>sub2() {</a:t>
            </a:r>
          </a:p>
          <a:p>
            <a:pPr marL="0" indent="0">
              <a:buNone/>
            </a:pPr>
            <a:r>
              <a:rPr lang="en-US" sz="2000" b="1" dirty="0" err="1"/>
              <a:t>var</a:t>
            </a:r>
            <a:r>
              <a:rPr lang="en-US" sz="2000" b="1" dirty="0"/>
              <a:t> </a:t>
            </a:r>
            <a:r>
              <a:rPr lang="en-US" sz="2000" dirty="0"/>
              <a:t>a, b, z;</a:t>
            </a:r>
          </a:p>
          <a:p>
            <a:pPr marL="0" indent="0">
              <a:buNone/>
            </a:pPr>
            <a:r>
              <a:rPr lang="en-US" sz="2000" dirty="0"/>
              <a:t>. . .                 </a:t>
            </a:r>
            <a:r>
              <a:rPr lang="en-US" sz="2000" dirty="0">
                <a:solidFill>
                  <a:srgbClr val="FF0000"/>
                </a:solidFill>
              </a:rPr>
              <a:t>(1)</a:t>
            </a:r>
          </a:p>
          <a:p>
            <a:pPr marL="0" indent="0">
              <a:buNone/>
            </a:pPr>
            <a:r>
              <a:rPr lang="en-US" sz="2000" dirty="0"/>
              <a:t>}</a:t>
            </a:r>
          </a:p>
          <a:p>
            <a:pPr marL="0" indent="0">
              <a:buNone/>
            </a:pPr>
            <a:r>
              <a:rPr lang="en-US" sz="2000" dirty="0"/>
              <a:t>. . .  </a:t>
            </a:r>
            <a:r>
              <a:rPr lang="en-US" sz="2000" dirty="0">
                <a:solidFill>
                  <a:srgbClr val="FF0000"/>
                </a:solidFill>
              </a:rPr>
              <a:t>(2)</a:t>
            </a:r>
          </a:p>
          <a:p>
            <a:pPr marL="0" indent="0">
              <a:buNone/>
            </a:pPr>
            <a:r>
              <a:rPr lang="en-US" sz="2000" dirty="0"/>
              <a:t>}</a:t>
            </a:r>
          </a:p>
          <a:p>
            <a:pPr marL="0" indent="0">
              <a:buNone/>
            </a:pPr>
            <a:r>
              <a:rPr lang="en-US" sz="2000" b="1" dirty="0"/>
              <a:t>function </a:t>
            </a:r>
            <a:r>
              <a:rPr lang="en-US" sz="2000" dirty="0"/>
              <a:t>sub3() {</a:t>
            </a:r>
          </a:p>
          <a:p>
            <a:pPr marL="0" indent="0">
              <a:buNone/>
            </a:pPr>
            <a:r>
              <a:rPr lang="en-US" sz="2000" b="1" dirty="0" err="1"/>
              <a:t>var</a:t>
            </a:r>
            <a:r>
              <a:rPr lang="en-US" sz="2000" b="1" dirty="0"/>
              <a:t> </a:t>
            </a:r>
            <a:r>
              <a:rPr lang="en-US" sz="2000" dirty="0"/>
              <a:t>a, x, w;</a:t>
            </a:r>
          </a:p>
          <a:p>
            <a:pPr marL="0" indent="0">
              <a:buNone/>
            </a:pPr>
            <a:r>
              <a:rPr lang="en-US" sz="2000" dirty="0"/>
              <a:t>. . .   </a:t>
            </a:r>
            <a:r>
              <a:rPr lang="en-US" sz="2000" dirty="0">
                <a:solidFill>
                  <a:srgbClr val="FF0000"/>
                </a:solidFill>
              </a:rPr>
              <a:t>(3)</a:t>
            </a:r>
          </a:p>
          <a:p>
            <a:pPr marL="0" indent="0">
              <a:buNone/>
            </a:pPr>
            <a:r>
              <a:rPr lang="en-US" sz="2000" dirty="0"/>
              <a:t>}</a:t>
            </a:r>
          </a:p>
          <a:p>
            <a:pPr marL="0" indent="0">
              <a:buNone/>
            </a:pPr>
            <a:r>
              <a:rPr lang="en-US" sz="2000" dirty="0"/>
              <a:t>List all the variables, along with the program units where they are</a:t>
            </a:r>
          </a:p>
          <a:p>
            <a:pPr marL="0" indent="0">
              <a:buNone/>
            </a:pPr>
            <a:r>
              <a:rPr lang="en-US" sz="2000" dirty="0"/>
              <a:t>declared, that are visible in the bodies of sub1, sub2, and sub3, assuming </a:t>
            </a:r>
            <a:r>
              <a:rPr lang="en-US" sz="2000" b="1" dirty="0"/>
              <a:t>static scoping </a:t>
            </a:r>
            <a:r>
              <a:rPr lang="en-US" sz="2000" dirty="0"/>
              <a:t>is used.</a:t>
            </a:r>
          </a:p>
        </p:txBody>
      </p:sp>
      <p:sp>
        <p:nvSpPr>
          <p:cNvPr id="4" name="Slide Number Placeholder 3"/>
          <p:cNvSpPr>
            <a:spLocks noGrp="1"/>
          </p:cNvSpPr>
          <p:nvPr>
            <p:ph type="sldNum" sz="quarter" idx="12"/>
          </p:nvPr>
        </p:nvSpPr>
        <p:spPr/>
        <p:txBody>
          <a:bodyPr/>
          <a:lstStyle/>
          <a:p>
            <a:pPr>
              <a:defRPr/>
            </a:pPr>
            <a:fld id="{702A96F0-E36B-AA42-9B96-8994BAE79117}" type="slidenum">
              <a:rPr lang="en-US" smtClean="0"/>
              <a:pPr>
                <a:defRPr/>
              </a:pPr>
              <a:t>65</a:t>
            </a:fld>
            <a:endParaRPr lang="en-US"/>
          </a:p>
        </p:txBody>
      </p:sp>
      <p:sp>
        <p:nvSpPr>
          <p:cNvPr id="2" name="Rectangle 1">
            <a:extLst>
              <a:ext uri="{FF2B5EF4-FFF2-40B4-BE49-F238E27FC236}">
                <a16:creationId xmlns:a16="http://schemas.microsoft.com/office/drawing/2014/main" id="{9D4FF718-E125-594A-AC33-97B36950BD1D}"/>
              </a:ext>
            </a:extLst>
          </p:cNvPr>
          <p:cNvSpPr/>
          <p:nvPr/>
        </p:nvSpPr>
        <p:spPr>
          <a:xfrm>
            <a:off x="152400" y="609600"/>
            <a:ext cx="2743200" cy="4724400"/>
          </a:xfrm>
          <a:prstGeom prst="rect">
            <a:avLst/>
          </a:prstGeom>
          <a:no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6" name="Rectangle 5">
            <a:extLst>
              <a:ext uri="{FF2B5EF4-FFF2-40B4-BE49-F238E27FC236}">
                <a16:creationId xmlns:a16="http://schemas.microsoft.com/office/drawing/2014/main" id="{C2E2B5D2-54D5-834E-A2BE-8EEBED27AED0}"/>
              </a:ext>
            </a:extLst>
          </p:cNvPr>
          <p:cNvSpPr/>
          <p:nvPr/>
        </p:nvSpPr>
        <p:spPr>
          <a:xfrm>
            <a:off x="304800" y="990600"/>
            <a:ext cx="2362200" cy="2971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7" name="Rectangle 6">
            <a:extLst>
              <a:ext uri="{FF2B5EF4-FFF2-40B4-BE49-F238E27FC236}">
                <a16:creationId xmlns:a16="http://schemas.microsoft.com/office/drawing/2014/main" id="{FDB559BF-CBB5-2145-BA8E-374FF64B36B5}"/>
              </a:ext>
            </a:extLst>
          </p:cNvPr>
          <p:cNvSpPr/>
          <p:nvPr/>
        </p:nvSpPr>
        <p:spPr>
          <a:xfrm>
            <a:off x="381000" y="1752600"/>
            <a:ext cx="2057400" cy="1447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8" name="Rectangle 7">
            <a:extLst>
              <a:ext uri="{FF2B5EF4-FFF2-40B4-BE49-F238E27FC236}">
                <a16:creationId xmlns:a16="http://schemas.microsoft.com/office/drawing/2014/main" id="{8A677362-D77C-B54F-A639-4478B404C437}"/>
              </a:ext>
            </a:extLst>
          </p:cNvPr>
          <p:cNvSpPr/>
          <p:nvPr/>
        </p:nvSpPr>
        <p:spPr>
          <a:xfrm>
            <a:off x="304800" y="3962400"/>
            <a:ext cx="2362200" cy="1371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graphicFrame>
        <p:nvGraphicFramePr>
          <p:cNvPr id="9" name="Table 8">
            <a:extLst>
              <a:ext uri="{FF2B5EF4-FFF2-40B4-BE49-F238E27FC236}">
                <a16:creationId xmlns:a16="http://schemas.microsoft.com/office/drawing/2014/main" id="{ED04D489-B880-6C46-87E0-695768736BC7}"/>
              </a:ext>
            </a:extLst>
          </p:cNvPr>
          <p:cNvGraphicFramePr>
            <a:graphicFrameLocks noGrp="1"/>
          </p:cNvGraphicFramePr>
          <p:nvPr>
            <p:extLst>
              <p:ext uri="{D42A27DB-BD31-4B8C-83A1-F6EECF244321}">
                <p14:modId xmlns:p14="http://schemas.microsoft.com/office/powerpoint/2010/main" val="1651094430"/>
              </p:ext>
            </p:extLst>
          </p:nvPr>
        </p:nvGraphicFramePr>
        <p:xfrm>
          <a:off x="3048000" y="1482502"/>
          <a:ext cx="6096000" cy="2291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19085132"/>
                    </a:ext>
                  </a:extLst>
                </a:gridCol>
                <a:gridCol w="2032000">
                  <a:extLst>
                    <a:ext uri="{9D8B030D-6E8A-4147-A177-3AD203B41FA5}">
                      <a16:colId xmlns:a16="http://schemas.microsoft.com/office/drawing/2014/main" val="813342965"/>
                    </a:ext>
                  </a:extLst>
                </a:gridCol>
                <a:gridCol w="2032000">
                  <a:extLst>
                    <a:ext uri="{9D8B030D-6E8A-4147-A177-3AD203B41FA5}">
                      <a16:colId xmlns:a16="http://schemas.microsoft.com/office/drawing/2014/main" val="4280253213"/>
                    </a:ext>
                  </a:extLst>
                </a:gridCol>
              </a:tblGrid>
              <a:tr h="370840">
                <a:tc>
                  <a:txBody>
                    <a:bodyPr/>
                    <a:lstStyle/>
                    <a:p>
                      <a:endParaRPr lang="tr-TR" dirty="0"/>
                    </a:p>
                  </a:txBody>
                  <a:tcPr/>
                </a:tc>
                <a:tc>
                  <a:txBody>
                    <a:bodyPr/>
                    <a:lstStyle/>
                    <a:p>
                      <a:r>
                        <a:rPr lang="tr-TR" dirty="0" err="1"/>
                        <a:t>Visible</a:t>
                      </a:r>
                      <a:endParaRPr lang="tr-TR" dirty="0"/>
                    </a:p>
                  </a:txBody>
                  <a:tcPr/>
                </a:tc>
                <a:tc>
                  <a:txBody>
                    <a:bodyPr/>
                    <a:lstStyle/>
                    <a:p>
                      <a:r>
                        <a:rPr lang="tr-TR" dirty="0" err="1"/>
                        <a:t>Hidden</a:t>
                      </a:r>
                      <a:endParaRPr lang="tr-TR" dirty="0"/>
                    </a:p>
                  </a:txBody>
                  <a:tcPr/>
                </a:tc>
                <a:extLst>
                  <a:ext uri="{0D108BD9-81ED-4DB2-BD59-A6C34878D82A}">
                    <a16:rowId xmlns:a16="http://schemas.microsoft.com/office/drawing/2014/main" val="1646790518"/>
                  </a:ext>
                </a:extLst>
              </a:tr>
              <a:tr h="370840">
                <a:tc>
                  <a:txBody>
                    <a:bodyPr/>
                    <a:lstStyle/>
                    <a:p>
                      <a:r>
                        <a:rPr lang="tr-TR" dirty="0"/>
                        <a:t>1</a:t>
                      </a:r>
                    </a:p>
                  </a:txBody>
                  <a:tcPr/>
                </a:tc>
                <a:tc>
                  <a:txBody>
                    <a:bodyPr/>
                    <a:lstStyle/>
                    <a:p>
                      <a:r>
                        <a:rPr lang="tr-TR" dirty="0" err="1"/>
                        <a:t>a,b,z</a:t>
                      </a:r>
                      <a:r>
                        <a:rPr lang="tr-TR" dirty="0"/>
                        <a:t>(sub2), y(sub1), x(main)</a:t>
                      </a:r>
                    </a:p>
                  </a:txBody>
                  <a:tcPr/>
                </a:tc>
                <a:tc>
                  <a:txBody>
                    <a:bodyPr/>
                    <a:lstStyle/>
                    <a:p>
                      <a:r>
                        <a:rPr lang="tr-TR" dirty="0" err="1"/>
                        <a:t>a,z</a:t>
                      </a:r>
                      <a:r>
                        <a:rPr lang="tr-TR" dirty="0"/>
                        <a:t>(sub1), </a:t>
                      </a:r>
                      <a:r>
                        <a:rPr lang="tr-TR" dirty="0" err="1"/>
                        <a:t>y,z</a:t>
                      </a:r>
                      <a:r>
                        <a:rPr lang="tr-TR" dirty="0"/>
                        <a:t>(main)</a:t>
                      </a:r>
                    </a:p>
                  </a:txBody>
                  <a:tcPr/>
                </a:tc>
                <a:extLst>
                  <a:ext uri="{0D108BD9-81ED-4DB2-BD59-A6C34878D82A}">
                    <a16:rowId xmlns:a16="http://schemas.microsoft.com/office/drawing/2014/main" val="347619422"/>
                  </a:ext>
                </a:extLst>
              </a:tr>
              <a:tr h="370840">
                <a:tc>
                  <a:txBody>
                    <a:bodyPr/>
                    <a:lstStyle/>
                    <a:p>
                      <a:r>
                        <a:rPr lang="tr-TR" dirty="0"/>
                        <a:t>2</a:t>
                      </a:r>
                    </a:p>
                  </a:txBody>
                  <a:tcPr/>
                </a:tc>
                <a:tc>
                  <a:txBody>
                    <a:bodyPr/>
                    <a:lstStyle/>
                    <a:p>
                      <a:r>
                        <a:rPr lang="tr-TR" dirty="0" err="1"/>
                        <a:t>a,y,z</a:t>
                      </a:r>
                      <a:r>
                        <a:rPr lang="tr-TR" dirty="0"/>
                        <a:t>(sub1), x(main)</a:t>
                      </a:r>
                    </a:p>
                  </a:txBody>
                  <a:tcPr/>
                </a:tc>
                <a:tc>
                  <a:txBody>
                    <a:bodyPr/>
                    <a:lstStyle/>
                    <a:p>
                      <a:r>
                        <a:rPr lang="tr-TR" dirty="0" err="1"/>
                        <a:t>y,z</a:t>
                      </a:r>
                      <a:r>
                        <a:rPr lang="tr-TR" dirty="0"/>
                        <a:t>(main)</a:t>
                      </a:r>
                    </a:p>
                  </a:txBody>
                  <a:tcPr/>
                </a:tc>
                <a:extLst>
                  <a:ext uri="{0D108BD9-81ED-4DB2-BD59-A6C34878D82A}">
                    <a16:rowId xmlns:a16="http://schemas.microsoft.com/office/drawing/2014/main" val="936377319"/>
                  </a:ext>
                </a:extLst>
              </a:tr>
              <a:tr h="370840">
                <a:tc>
                  <a:txBody>
                    <a:bodyPr/>
                    <a:lstStyle/>
                    <a:p>
                      <a:r>
                        <a:rPr lang="tr-TR" dirty="0"/>
                        <a:t>3</a:t>
                      </a:r>
                    </a:p>
                  </a:txBody>
                  <a:tcPr/>
                </a:tc>
                <a:tc>
                  <a:txBody>
                    <a:bodyPr/>
                    <a:lstStyle/>
                    <a:p>
                      <a:r>
                        <a:rPr lang="tr-TR" dirty="0" err="1"/>
                        <a:t>a,x,w</a:t>
                      </a:r>
                      <a:r>
                        <a:rPr lang="tr-TR" dirty="0"/>
                        <a:t>(sub3), </a:t>
                      </a:r>
                      <a:r>
                        <a:rPr lang="tr-TR" dirty="0" err="1"/>
                        <a:t>y,z</a:t>
                      </a:r>
                      <a:r>
                        <a:rPr lang="tr-TR" dirty="0"/>
                        <a:t> (main)</a:t>
                      </a:r>
                    </a:p>
                  </a:txBody>
                  <a:tcPr/>
                </a:tc>
                <a:tc>
                  <a:txBody>
                    <a:bodyPr/>
                    <a:lstStyle/>
                    <a:p>
                      <a:r>
                        <a:rPr lang="tr-TR" dirty="0"/>
                        <a:t>x(main)</a:t>
                      </a:r>
                    </a:p>
                  </a:txBody>
                  <a:tcPr/>
                </a:tc>
                <a:extLst>
                  <a:ext uri="{0D108BD9-81ED-4DB2-BD59-A6C34878D82A}">
                    <a16:rowId xmlns:a16="http://schemas.microsoft.com/office/drawing/2014/main" val="2775435477"/>
                  </a:ext>
                </a:extLst>
              </a:tr>
            </a:tbl>
          </a:graphicData>
        </a:graphic>
      </p:graphicFrame>
    </p:spTree>
    <p:extLst>
      <p:ext uri="{BB962C8B-B14F-4D97-AF65-F5344CB8AC3E}">
        <p14:creationId xmlns:p14="http://schemas.microsoft.com/office/powerpoint/2010/main" val="240598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470" y="228600"/>
            <a:ext cx="8458200" cy="6324600"/>
          </a:xfrm>
        </p:spPr>
        <p:txBody>
          <a:bodyPr/>
          <a:lstStyle/>
          <a:p>
            <a:pPr marL="0" indent="0">
              <a:buNone/>
            </a:pPr>
            <a:r>
              <a:rPr lang="en-US" sz="1400" dirty="0"/>
              <a:t>Consider the following Python program:</a:t>
            </a:r>
          </a:p>
          <a:p>
            <a:pPr marL="0" indent="0">
              <a:buNone/>
            </a:pPr>
            <a:r>
              <a:rPr lang="en-US" sz="1400" dirty="0"/>
              <a:t>x = 1;</a:t>
            </a:r>
          </a:p>
          <a:p>
            <a:pPr marL="0" indent="0">
              <a:buNone/>
            </a:pPr>
            <a:r>
              <a:rPr lang="en-US" sz="1400" dirty="0"/>
              <a:t>y = 3;</a:t>
            </a:r>
          </a:p>
          <a:p>
            <a:pPr marL="0" indent="0">
              <a:buNone/>
            </a:pPr>
            <a:r>
              <a:rPr lang="en-US" sz="1400" dirty="0"/>
              <a:t>z = 5;</a:t>
            </a:r>
          </a:p>
          <a:p>
            <a:pPr marL="0" indent="0">
              <a:buNone/>
            </a:pPr>
            <a:r>
              <a:rPr lang="en-US" sz="1400" b="1" dirty="0" err="1"/>
              <a:t>def</a:t>
            </a:r>
            <a:r>
              <a:rPr lang="en-US" sz="1400" b="1" dirty="0"/>
              <a:t> </a:t>
            </a:r>
            <a:r>
              <a:rPr lang="en-US" sz="1400" dirty="0"/>
              <a:t>sub1():</a:t>
            </a:r>
          </a:p>
          <a:p>
            <a:pPr marL="0" indent="0">
              <a:buNone/>
            </a:pPr>
            <a:r>
              <a:rPr lang="en-US" sz="1400" dirty="0"/>
              <a:t>a = 7;</a:t>
            </a:r>
          </a:p>
          <a:p>
            <a:pPr marL="0" indent="0">
              <a:buNone/>
            </a:pPr>
            <a:r>
              <a:rPr lang="en-US" sz="1400" dirty="0"/>
              <a:t>y = 9;</a:t>
            </a:r>
          </a:p>
          <a:p>
            <a:pPr marL="0" indent="0">
              <a:buNone/>
            </a:pPr>
            <a:r>
              <a:rPr lang="en-US" sz="1400" dirty="0"/>
              <a:t>z = 11;</a:t>
            </a:r>
          </a:p>
          <a:p>
            <a:pPr marL="0" indent="0">
              <a:buNone/>
            </a:pPr>
            <a:r>
              <a:rPr lang="en-US" sz="1400" dirty="0"/>
              <a:t>. . .</a:t>
            </a:r>
          </a:p>
          <a:p>
            <a:pPr marL="0" indent="0">
              <a:buNone/>
            </a:pPr>
            <a:r>
              <a:rPr lang="en-US" sz="1400" b="1" dirty="0" err="1"/>
              <a:t>def</a:t>
            </a:r>
            <a:r>
              <a:rPr lang="en-US" sz="1400" b="1" dirty="0"/>
              <a:t> </a:t>
            </a:r>
            <a:r>
              <a:rPr lang="en-US" sz="1400" dirty="0"/>
              <a:t>sub2():</a:t>
            </a:r>
          </a:p>
          <a:p>
            <a:pPr marL="0" indent="0">
              <a:buNone/>
            </a:pPr>
            <a:r>
              <a:rPr lang="en-US" sz="1400" b="1" dirty="0"/>
              <a:t>global </a:t>
            </a:r>
            <a:r>
              <a:rPr lang="en-US" sz="1400" dirty="0"/>
              <a:t>x;</a:t>
            </a:r>
          </a:p>
          <a:p>
            <a:pPr marL="0" indent="0">
              <a:buNone/>
            </a:pPr>
            <a:r>
              <a:rPr lang="en-US" sz="1400" dirty="0"/>
              <a:t>a = 13;</a:t>
            </a:r>
          </a:p>
          <a:p>
            <a:pPr marL="0" indent="0">
              <a:buNone/>
            </a:pPr>
            <a:r>
              <a:rPr lang="en-US" sz="1400" dirty="0"/>
              <a:t>x = 15;</a:t>
            </a:r>
          </a:p>
          <a:p>
            <a:pPr marL="0" indent="0">
              <a:buNone/>
            </a:pPr>
            <a:r>
              <a:rPr lang="en-US" sz="1400" dirty="0"/>
              <a:t>w = 17;</a:t>
            </a:r>
          </a:p>
          <a:p>
            <a:pPr marL="0" indent="0">
              <a:buNone/>
            </a:pPr>
            <a:r>
              <a:rPr lang="en-US" sz="1400" dirty="0"/>
              <a:t>. . .</a:t>
            </a:r>
          </a:p>
          <a:p>
            <a:pPr marL="0" indent="0">
              <a:buNone/>
            </a:pPr>
            <a:r>
              <a:rPr lang="en-US" sz="1400" b="1" dirty="0" err="1"/>
              <a:t>def</a:t>
            </a:r>
            <a:r>
              <a:rPr lang="en-US" sz="1400" b="1" dirty="0"/>
              <a:t> </a:t>
            </a:r>
            <a:r>
              <a:rPr lang="en-US" sz="1400" dirty="0"/>
              <a:t>sub3():</a:t>
            </a:r>
          </a:p>
          <a:p>
            <a:pPr marL="0" indent="0">
              <a:buNone/>
            </a:pPr>
            <a:r>
              <a:rPr lang="en-US" sz="1400" b="1" dirty="0"/>
              <a:t>nonlocal </a:t>
            </a:r>
            <a:r>
              <a:rPr lang="en-US" sz="1400" dirty="0"/>
              <a:t>a;</a:t>
            </a:r>
          </a:p>
          <a:p>
            <a:pPr marL="0" indent="0">
              <a:buNone/>
            </a:pPr>
            <a:r>
              <a:rPr lang="en-US" sz="1400" dirty="0"/>
              <a:t>a = 19;</a:t>
            </a:r>
          </a:p>
          <a:p>
            <a:pPr marL="0" indent="0">
              <a:buNone/>
            </a:pPr>
            <a:r>
              <a:rPr lang="en-US" sz="1400" dirty="0"/>
              <a:t>b = 21;</a:t>
            </a:r>
          </a:p>
          <a:p>
            <a:pPr marL="0" indent="0">
              <a:buNone/>
            </a:pPr>
            <a:r>
              <a:rPr lang="en-US" sz="1400" dirty="0"/>
              <a:t>z = 23;</a:t>
            </a:r>
          </a:p>
          <a:p>
            <a:pPr marL="0" indent="0">
              <a:buNone/>
            </a:pPr>
            <a:r>
              <a:rPr lang="en-US" sz="1400" dirty="0"/>
              <a:t>. . .</a:t>
            </a:r>
          </a:p>
          <a:p>
            <a:pPr marL="0" indent="0">
              <a:buNone/>
            </a:pPr>
            <a:r>
              <a:rPr lang="en-US" sz="1400" dirty="0"/>
              <a:t>. . .</a:t>
            </a:r>
          </a:p>
          <a:p>
            <a:pPr marL="0" indent="0">
              <a:buNone/>
            </a:pPr>
            <a:r>
              <a:rPr lang="en-US" sz="1400" dirty="0"/>
              <a:t>List all the variables, along with the program units where they are declared, that are visible in the bodies of sub1, sub2, and sub3, assuming static scoping is used.</a:t>
            </a:r>
          </a:p>
        </p:txBody>
      </p:sp>
      <p:sp>
        <p:nvSpPr>
          <p:cNvPr id="4" name="Slide Number Placeholder 3"/>
          <p:cNvSpPr>
            <a:spLocks noGrp="1"/>
          </p:cNvSpPr>
          <p:nvPr>
            <p:ph type="sldNum" sz="quarter" idx="12"/>
          </p:nvPr>
        </p:nvSpPr>
        <p:spPr/>
        <p:txBody>
          <a:bodyPr/>
          <a:lstStyle/>
          <a:p>
            <a:pPr>
              <a:defRPr/>
            </a:pPr>
            <a:fld id="{702A96F0-E36B-AA42-9B96-8994BAE79117}" type="slidenum">
              <a:rPr lang="en-US" smtClean="0"/>
              <a:pPr>
                <a:defRPr/>
              </a:pPr>
              <a:t>66</a:t>
            </a:fld>
            <a:endParaRPr lang="en-US"/>
          </a:p>
        </p:txBody>
      </p:sp>
    </p:spTree>
    <p:extLst>
      <p:ext uri="{BB962C8B-B14F-4D97-AF65-F5344CB8AC3E}">
        <p14:creationId xmlns:p14="http://schemas.microsoft.com/office/powerpoint/2010/main" val="28789717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252"/>
            <a:ext cx="8915400" cy="6920948"/>
          </a:xfrm>
        </p:spPr>
        <p:txBody>
          <a:bodyPr/>
          <a:lstStyle/>
          <a:p>
            <a:pPr marL="0" indent="0">
              <a:buNone/>
            </a:pPr>
            <a:r>
              <a:rPr lang="en-US" sz="1400" dirty="0"/>
              <a:t>Consider the following skeletal C program:</a:t>
            </a:r>
          </a:p>
          <a:p>
            <a:pPr marL="0" indent="0">
              <a:buNone/>
            </a:pPr>
            <a:r>
              <a:rPr lang="en-US" sz="1400" b="1" dirty="0"/>
              <a:t>void </a:t>
            </a:r>
            <a:r>
              <a:rPr lang="en-US" sz="1400" dirty="0"/>
              <a:t>fun1(</a:t>
            </a:r>
            <a:r>
              <a:rPr lang="en-US" sz="1400" b="1" dirty="0"/>
              <a:t>void</a:t>
            </a:r>
            <a:r>
              <a:rPr lang="en-US" sz="1400" dirty="0"/>
              <a:t>); /* prototype */</a:t>
            </a:r>
          </a:p>
          <a:p>
            <a:pPr marL="0" indent="0">
              <a:buNone/>
            </a:pPr>
            <a:r>
              <a:rPr lang="en-US" sz="1400" b="1" dirty="0"/>
              <a:t>void </a:t>
            </a:r>
            <a:r>
              <a:rPr lang="en-US" sz="1400" dirty="0"/>
              <a:t>fun2(</a:t>
            </a:r>
            <a:r>
              <a:rPr lang="en-US" sz="1400" b="1" dirty="0"/>
              <a:t>void</a:t>
            </a:r>
            <a:r>
              <a:rPr lang="en-US" sz="1400" dirty="0"/>
              <a:t>); /* prototype */</a:t>
            </a:r>
          </a:p>
          <a:p>
            <a:pPr marL="0" indent="0">
              <a:buNone/>
            </a:pPr>
            <a:r>
              <a:rPr lang="en-US" sz="1400" b="1" dirty="0"/>
              <a:t>void </a:t>
            </a:r>
            <a:r>
              <a:rPr lang="en-US" sz="1400" dirty="0"/>
              <a:t>fun3(</a:t>
            </a:r>
            <a:r>
              <a:rPr lang="en-US" sz="1400" b="1" dirty="0"/>
              <a:t>void</a:t>
            </a:r>
            <a:r>
              <a:rPr lang="en-US" sz="1400" dirty="0"/>
              <a:t>); /* prototype */</a:t>
            </a:r>
          </a:p>
          <a:p>
            <a:pPr marL="0" indent="0">
              <a:buNone/>
            </a:pPr>
            <a:r>
              <a:rPr lang="en-US" sz="1400" b="1" dirty="0"/>
              <a:t>void </a:t>
            </a:r>
            <a:r>
              <a:rPr lang="en-US" sz="1400" dirty="0"/>
              <a:t>main() {</a:t>
            </a:r>
          </a:p>
          <a:p>
            <a:pPr marL="0" indent="0">
              <a:buNone/>
            </a:pPr>
            <a:r>
              <a:rPr lang="en-US" sz="1400" b="1" dirty="0" err="1"/>
              <a:t>int</a:t>
            </a:r>
            <a:r>
              <a:rPr lang="en-US" sz="1400" b="1" dirty="0"/>
              <a:t> </a:t>
            </a:r>
            <a:r>
              <a:rPr lang="en-US" sz="1400" dirty="0"/>
              <a:t>a, b, c;</a:t>
            </a:r>
          </a:p>
          <a:p>
            <a:pPr marL="0" indent="0">
              <a:buNone/>
            </a:pPr>
            <a:r>
              <a:rPr lang="en-US" sz="1400" dirty="0"/>
              <a:t>. . .</a:t>
            </a:r>
          </a:p>
          <a:p>
            <a:pPr marL="0" indent="0">
              <a:buNone/>
            </a:pPr>
            <a:r>
              <a:rPr lang="en-US" sz="1400" dirty="0"/>
              <a:t>}</a:t>
            </a:r>
          </a:p>
          <a:p>
            <a:pPr marL="0" indent="0">
              <a:buNone/>
            </a:pPr>
            <a:r>
              <a:rPr lang="en-US" sz="1400" b="1" dirty="0"/>
              <a:t>void </a:t>
            </a:r>
            <a:r>
              <a:rPr lang="en-US" sz="1400" dirty="0"/>
              <a:t>fun1(</a:t>
            </a:r>
            <a:r>
              <a:rPr lang="en-US" sz="1400" b="1" dirty="0"/>
              <a:t>void</a:t>
            </a:r>
            <a:r>
              <a:rPr lang="en-US" sz="1400" dirty="0"/>
              <a:t>) {</a:t>
            </a:r>
          </a:p>
          <a:p>
            <a:pPr marL="0" indent="0">
              <a:buNone/>
            </a:pPr>
            <a:r>
              <a:rPr lang="en-US" sz="1400" b="1" dirty="0" err="1"/>
              <a:t>int</a:t>
            </a:r>
            <a:r>
              <a:rPr lang="en-US" sz="1400" b="1" dirty="0"/>
              <a:t> </a:t>
            </a:r>
            <a:r>
              <a:rPr lang="en-US" sz="1400" dirty="0"/>
              <a:t>b, c, d;</a:t>
            </a:r>
          </a:p>
          <a:p>
            <a:pPr marL="0" indent="0">
              <a:buNone/>
            </a:pPr>
            <a:r>
              <a:rPr lang="en-US" sz="1400" dirty="0"/>
              <a:t>. . . </a:t>
            </a:r>
            <a:r>
              <a:rPr lang="en-US" sz="1400" dirty="0">
                <a:solidFill>
                  <a:srgbClr val="FF0000"/>
                </a:solidFill>
              </a:rPr>
              <a:t>(2)</a:t>
            </a:r>
          </a:p>
          <a:p>
            <a:pPr marL="0" indent="0">
              <a:buNone/>
            </a:pPr>
            <a:r>
              <a:rPr lang="en-US" sz="1400" dirty="0"/>
              <a:t>}</a:t>
            </a:r>
          </a:p>
          <a:p>
            <a:pPr marL="0" indent="0">
              <a:buNone/>
            </a:pPr>
            <a:r>
              <a:rPr lang="en-US" sz="1400" b="1" dirty="0"/>
              <a:t>void </a:t>
            </a:r>
            <a:r>
              <a:rPr lang="en-US" sz="1400" dirty="0"/>
              <a:t>fun2(</a:t>
            </a:r>
            <a:r>
              <a:rPr lang="en-US" sz="1400" b="1" dirty="0"/>
              <a:t>void</a:t>
            </a:r>
            <a:r>
              <a:rPr lang="en-US" sz="1400" dirty="0"/>
              <a:t>) {</a:t>
            </a:r>
          </a:p>
          <a:p>
            <a:pPr marL="0" indent="0">
              <a:buNone/>
            </a:pPr>
            <a:r>
              <a:rPr lang="en-US" sz="1400" b="1" dirty="0" err="1"/>
              <a:t>int</a:t>
            </a:r>
            <a:r>
              <a:rPr lang="en-US" sz="1400" b="1" dirty="0"/>
              <a:t> </a:t>
            </a:r>
            <a:r>
              <a:rPr lang="en-US" sz="1400" dirty="0"/>
              <a:t>c, d, e;</a:t>
            </a:r>
          </a:p>
          <a:p>
            <a:pPr marL="0" indent="0">
              <a:buNone/>
            </a:pPr>
            <a:r>
              <a:rPr lang="en-US" sz="1400" dirty="0"/>
              <a:t>. . .</a:t>
            </a:r>
          </a:p>
          <a:p>
            <a:pPr marL="0" indent="0">
              <a:buNone/>
            </a:pPr>
            <a:r>
              <a:rPr lang="en-US" sz="1400" dirty="0"/>
              <a:t>}</a:t>
            </a:r>
          </a:p>
          <a:p>
            <a:pPr marL="0" indent="0">
              <a:buNone/>
            </a:pPr>
            <a:r>
              <a:rPr lang="en-US" sz="1400" b="1" dirty="0"/>
              <a:t>void </a:t>
            </a:r>
            <a:r>
              <a:rPr lang="en-US" sz="1400" dirty="0"/>
              <a:t>fun3(</a:t>
            </a:r>
            <a:r>
              <a:rPr lang="en-US" sz="1400" b="1" dirty="0"/>
              <a:t>void</a:t>
            </a:r>
            <a:r>
              <a:rPr lang="en-US" sz="1400" dirty="0"/>
              <a:t>) {</a:t>
            </a:r>
          </a:p>
          <a:p>
            <a:pPr marL="0" indent="0">
              <a:buNone/>
            </a:pPr>
            <a:r>
              <a:rPr lang="en-US" sz="1400" b="1" dirty="0" err="1"/>
              <a:t>int</a:t>
            </a:r>
            <a:r>
              <a:rPr lang="en-US" sz="1400" b="1" dirty="0"/>
              <a:t> </a:t>
            </a:r>
            <a:r>
              <a:rPr lang="en-US" sz="1400" dirty="0"/>
              <a:t>d, e, f;</a:t>
            </a:r>
          </a:p>
          <a:p>
            <a:pPr marL="0" indent="0">
              <a:buNone/>
            </a:pPr>
            <a:r>
              <a:rPr lang="en-US" sz="1400" dirty="0"/>
              <a:t>. . . </a:t>
            </a:r>
            <a:r>
              <a:rPr lang="en-US" sz="1400" dirty="0">
                <a:solidFill>
                  <a:srgbClr val="FF0000"/>
                </a:solidFill>
              </a:rPr>
              <a:t>(1)</a:t>
            </a:r>
          </a:p>
          <a:p>
            <a:pPr marL="0" indent="0">
              <a:buNone/>
            </a:pPr>
            <a:r>
              <a:rPr lang="en-US" sz="1400" dirty="0"/>
              <a:t>}</a:t>
            </a:r>
          </a:p>
          <a:p>
            <a:pPr marL="0" indent="0">
              <a:buNone/>
            </a:pPr>
            <a:r>
              <a:rPr lang="en-US" sz="1200" dirty="0"/>
              <a:t>Given the following calling sequences and assuming that </a:t>
            </a:r>
            <a:r>
              <a:rPr lang="en-US" sz="1200" b="1" dirty="0"/>
              <a:t>dynamic scoping</a:t>
            </a:r>
            <a:r>
              <a:rPr lang="en-US" sz="1200" dirty="0"/>
              <a:t> is used, what variables are visible during execution of the last function called? Include with each visible variable the name of the function in which it was defined.</a:t>
            </a:r>
          </a:p>
          <a:p>
            <a:pPr marL="0" indent="0">
              <a:buNone/>
            </a:pPr>
            <a:r>
              <a:rPr lang="en-US" sz="1200" dirty="0"/>
              <a:t>a. main calls fun1; fun1 calls fun2; fun2 calls fun3.</a:t>
            </a:r>
          </a:p>
          <a:p>
            <a:pPr marL="0" indent="0">
              <a:buNone/>
            </a:pPr>
            <a:r>
              <a:rPr lang="en-US" sz="1200" dirty="0"/>
              <a:t>b. main calls fun1; fun1 calls fun3.</a:t>
            </a:r>
          </a:p>
          <a:p>
            <a:pPr marL="0" indent="0">
              <a:buNone/>
            </a:pPr>
            <a:r>
              <a:rPr lang="en-US" sz="1200" dirty="0"/>
              <a:t>c. main calls fun2; fun2 calls fun3; fun3 calls fun1.</a:t>
            </a:r>
          </a:p>
          <a:p>
            <a:pPr marL="0" indent="0">
              <a:buNone/>
            </a:pPr>
            <a:r>
              <a:rPr lang="en-US" sz="1200" strike="sngStrike" dirty="0"/>
              <a:t>d. main calls sub3; sub3 calls sub1.</a:t>
            </a:r>
          </a:p>
          <a:p>
            <a:pPr marL="0" indent="0">
              <a:buNone/>
            </a:pPr>
            <a:r>
              <a:rPr lang="en-US" sz="1200" strike="sngStrike" dirty="0"/>
              <a:t>e. main calls sub1; sub1 calls sub3; sub3 calls sub2.</a:t>
            </a:r>
          </a:p>
          <a:p>
            <a:pPr marL="0" indent="0">
              <a:buNone/>
            </a:pPr>
            <a:r>
              <a:rPr lang="en-US" sz="1200" strike="sngStrike" dirty="0"/>
              <a:t>f. main calls sub3; sub3 calls sub2; sub2 calls sub1.</a:t>
            </a:r>
          </a:p>
        </p:txBody>
      </p:sp>
      <p:sp>
        <p:nvSpPr>
          <p:cNvPr id="4" name="Slide Number Placeholder 3"/>
          <p:cNvSpPr>
            <a:spLocks noGrp="1"/>
          </p:cNvSpPr>
          <p:nvPr>
            <p:ph type="sldNum" sz="quarter" idx="12"/>
          </p:nvPr>
        </p:nvSpPr>
        <p:spPr/>
        <p:txBody>
          <a:bodyPr/>
          <a:lstStyle/>
          <a:p>
            <a:pPr>
              <a:defRPr/>
            </a:pPr>
            <a:fld id="{702A96F0-E36B-AA42-9B96-8994BAE79117}" type="slidenum">
              <a:rPr lang="en-US" smtClean="0"/>
              <a:pPr>
                <a:defRPr/>
              </a:pPr>
              <a:t>67</a:t>
            </a:fld>
            <a:endParaRPr lang="en-US"/>
          </a:p>
        </p:txBody>
      </p:sp>
      <p:sp>
        <p:nvSpPr>
          <p:cNvPr id="2" name="TextBox 1">
            <a:extLst>
              <a:ext uri="{FF2B5EF4-FFF2-40B4-BE49-F238E27FC236}">
                <a16:creationId xmlns:a16="http://schemas.microsoft.com/office/drawing/2014/main" id="{E4E39567-B0FE-9943-B661-C5CF5DA8D8F5}"/>
              </a:ext>
            </a:extLst>
          </p:cNvPr>
          <p:cNvSpPr txBox="1"/>
          <p:nvPr/>
        </p:nvSpPr>
        <p:spPr>
          <a:xfrm>
            <a:off x="4648200" y="533400"/>
            <a:ext cx="2935419" cy="369332"/>
          </a:xfrm>
          <a:prstGeom prst="rect">
            <a:avLst/>
          </a:prstGeom>
          <a:noFill/>
        </p:spPr>
        <p:txBody>
          <a:bodyPr wrap="none" rtlCol="0">
            <a:spAutoFit/>
          </a:bodyPr>
          <a:lstStyle/>
          <a:p>
            <a:r>
              <a:rPr lang="tr-TR" dirty="0">
                <a:solidFill>
                  <a:srgbClr val="FF0000"/>
                </a:solidFill>
              </a:rPr>
              <a:t>a) main-&gt;fun1-&gt;fun2-&gt;fun3</a:t>
            </a:r>
          </a:p>
        </p:txBody>
      </p:sp>
      <p:sp>
        <p:nvSpPr>
          <p:cNvPr id="7" name="TextBox 6">
            <a:extLst>
              <a:ext uri="{FF2B5EF4-FFF2-40B4-BE49-F238E27FC236}">
                <a16:creationId xmlns:a16="http://schemas.microsoft.com/office/drawing/2014/main" id="{87DCCC6A-C3AB-3D47-BBF7-B4C1ABF5BDFA}"/>
              </a:ext>
            </a:extLst>
          </p:cNvPr>
          <p:cNvSpPr txBox="1"/>
          <p:nvPr/>
        </p:nvSpPr>
        <p:spPr>
          <a:xfrm>
            <a:off x="4648200" y="136009"/>
            <a:ext cx="1941557" cy="369332"/>
          </a:xfrm>
          <a:prstGeom prst="rect">
            <a:avLst/>
          </a:prstGeom>
          <a:noFill/>
        </p:spPr>
        <p:txBody>
          <a:bodyPr wrap="none" rtlCol="0">
            <a:spAutoFit/>
          </a:bodyPr>
          <a:lstStyle/>
          <a:p>
            <a:r>
              <a:rPr lang="tr-TR" dirty="0" err="1">
                <a:solidFill>
                  <a:srgbClr val="FF0000"/>
                </a:solidFill>
              </a:rPr>
              <a:t>Dynamic</a:t>
            </a:r>
            <a:r>
              <a:rPr lang="tr-TR" dirty="0">
                <a:solidFill>
                  <a:srgbClr val="FF0000"/>
                </a:solidFill>
              </a:rPr>
              <a:t> </a:t>
            </a:r>
            <a:r>
              <a:rPr lang="tr-TR" dirty="0" err="1">
                <a:solidFill>
                  <a:srgbClr val="FF0000"/>
                </a:solidFill>
              </a:rPr>
              <a:t>scoping</a:t>
            </a:r>
            <a:endParaRPr lang="tr-TR" dirty="0">
              <a:solidFill>
                <a:srgbClr val="FF0000"/>
              </a:solidFill>
            </a:endParaRPr>
          </a:p>
        </p:txBody>
      </p:sp>
      <p:graphicFrame>
        <p:nvGraphicFramePr>
          <p:cNvPr id="8" name="Table 7">
            <a:extLst>
              <a:ext uri="{FF2B5EF4-FFF2-40B4-BE49-F238E27FC236}">
                <a16:creationId xmlns:a16="http://schemas.microsoft.com/office/drawing/2014/main" id="{52E26668-5515-1D4D-9B23-A9AAADE5B630}"/>
              </a:ext>
            </a:extLst>
          </p:cNvPr>
          <p:cNvGraphicFramePr>
            <a:graphicFrameLocks noGrp="1"/>
          </p:cNvGraphicFramePr>
          <p:nvPr>
            <p:extLst>
              <p:ext uri="{D42A27DB-BD31-4B8C-83A1-F6EECF244321}">
                <p14:modId xmlns:p14="http://schemas.microsoft.com/office/powerpoint/2010/main" val="200010219"/>
              </p:ext>
            </p:extLst>
          </p:nvPr>
        </p:nvGraphicFramePr>
        <p:xfrm>
          <a:off x="2933257" y="1058956"/>
          <a:ext cx="6096000" cy="1285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38005630"/>
                    </a:ext>
                  </a:extLst>
                </a:gridCol>
                <a:gridCol w="2032000">
                  <a:extLst>
                    <a:ext uri="{9D8B030D-6E8A-4147-A177-3AD203B41FA5}">
                      <a16:colId xmlns:a16="http://schemas.microsoft.com/office/drawing/2014/main" val="1756200554"/>
                    </a:ext>
                  </a:extLst>
                </a:gridCol>
                <a:gridCol w="2032000">
                  <a:extLst>
                    <a:ext uri="{9D8B030D-6E8A-4147-A177-3AD203B41FA5}">
                      <a16:colId xmlns:a16="http://schemas.microsoft.com/office/drawing/2014/main" val="3503996523"/>
                    </a:ext>
                  </a:extLst>
                </a:gridCol>
              </a:tblGrid>
              <a:tr h="370840">
                <a:tc>
                  <a:txBody>
                    <a:bodyPr/>
                    <a:lstStyle/>
                    <a:p>
                      <a:endParaRPr lang="tr-TR" dirty="0"/>
                    </a:p>
                  </a:txBody>
                  <a:tcPr/>
                </a:tc>
                <a:tc>
                  <a:txBody>
                    <a:bodyPr/>
                    <a:lstStyle/>
                    <a:p>
                      <a:r>
                        <a:rPr lang="tr-TR" dirty="0" err="1"/>
                        <a:t>Visible</a:t>
                      </a:r>
                      <a:endParaRPr lang="tr-TR" dirty="0"/>
                    </a:p>
                  </a:txBody>
                  <a:tcPr/>
                </a:tc>
                <a:tc>
                  <a:txBody>
                    <a:bodyPr/>
                    <a:lstStyle/>
                    <a:p>
                      <a:r>
                        <a:rPr lang="tr-TR" dirty="0" err="1"/>
                        <a:t>Hidden</a:t>
                      </a:r>
                      <a:endParaRPr lang="tr-TR" dirty="0"/>
                    </a:p>
                  </a:txBody>
                  <a:tcPr/>
                </a:tc>
                <a:extLst>
                  <a:ext uri="{0D108BD9-81ED-4DB2-BD59-A6C34878D82A}">
                    <a16:rowId xmlns:a16="http://schemas.microsoft.com/office/drawing/2014/main" val="3892279049"/>
                  </a:ext>
                </a:extLst>
              </a:tr>
              <a:tr h="370840">
                <a:tc>
                  <a:txBody>
                    <a:bodyPr/>
                    <a:lstStyle/>
                    <a:p>
                      <a:r>
                        <a:rPr lang="tr-TR" dirty="0"/>
                        <a:t>(1)</a:t>
                      </a:r>
                    </a:p>
                  </a:txBody>
                  <a:tcPr/>
                </a:tc>
                <a:tc>
                  <a:txBody>
                    <a:bodyPr/>
                    <a:lstStyle/>
                    <a:p>
                      <a:r>
                        <a:rPr lang="tr-TR" dirty="0" err="1"/>
                        <a:t>d,e,f</a:t>
                      </a:r>
                      <a:r>
                        <a:rPr lang="tr-TR" dirty="0"/>
                        <a:t>(fun3), c(fun2), b(fun1)</a:t>
                      </a:r>
                      <a:br>
                        <a:rPr lang="tr-TR" dirty="0"/>
                      </a:br>
                      <a:r>
                        <a:rPr lang="tr-TR" dirty="0"/>
                        <a:t>a(main)</a:t>
                      </a:r>
                    </a:p>
                  </a:txBody>
                  <a:tcPr/>
                </a:tc>
                <a:tc>
                  <a:txBody>
                    <a:bodyPr/>
                    <a:lstStyle/>
                    <a:p>
                      <a:r>
                        <a:rPr lang="tr-TR" dirty="0" err="1"/>
                        <a:t>d,e</a:t>
                      </a:r>
                      <a:r>
                        <a:rPr lang="tr-TR" dirty="0"/>
                        <a:t>(fun2)</a:t>
                      </a:r>
                      <a:br>
                        <a:rPr lang="tr-TR" dirty="0"/>
                      </a:br>
                      <a:r>
                        <a:rPr lang="tr-TR" dirty="0" err="1"/>
                        <a:t>c,d</a:t>
                      </a:r>
                      <a:r>
                        <a:rPr lang="tr-TR" dirty="0"/>
                        <a:t>(fun1)</a:t>
                      </a:r>
                      <a:br>
                        <a:rPr lang="tr-TR" dirty="0"/>
                      </a:br>
                      <a:r>
                        <a:rPr lang="tr-TR" dirty="0" err="1"/>
                        <a:t>b,c</a:t>
                      </a:r>
                      <a:r>
                        <a:rPr lang="tr-TR" dirty="0"/>
                        <a:t>(main)</a:t>
                      </a:r>
                    </a:p>
                  </a:txBody>
                  <a:tcPr/>
                </a:tc>
                <a:extLst>
                  <a:ext uri="{0D108BD9-81ED-4DB2-BD59-A6C34878D82A}">
                    <a16:rowId xmlns:a16="http://schemas.microsoft.com/office/drawing/2014/main" val="734308694"/>
                  </a:ext>
                </a:extLst>
              </a:tr>
            </a:tbl>
          </a:graphicData>
        </a:graphic>
      </p:graphicFrame>
      <p:sp>
        <p:nvSpPr>
          <p:cNvPr id="9" name="TextBox 8">
            <a:extLst>
              <a:ext uri="{FF2B5EF4-FFF2-40B4-BE49-F238E27FC236}">
                <a16:creationId xmlns:a16="http://schemas.microsoft.com/office/drawing/2014/main" id="{4FAC2A32-DC73-4643-9B48-3B01FA9BC771}"/>
              </a:ext>
            </a:extLst>
          </p:cNvPr>
          <p:cNvSpPr txBox="1"/>
          <p:nvPr/>
        </p:nvSpPr>
        <p:spPr>
          <a:xfrm>
            <a:off x="4648200" y="2864344"/>
            <a:ext cx="2922595" cy="369332"/>
          </a:xfrm>
          <a:prstGeom prst="rect">
            <a:avLst/>
          </a:prstGeom>
          <a:noFill/>
        </p:spPr>
        <p:txBody>
          <a:bodyPr wrap="none" rtlCol="0">
            <a:spAutoFit/>
          </a:bodyPr>
          <a:lstStyle/>
          <a:p>
            <a:r>
              <a:rPr lang="tr-TR" dirty="0">
                <a:solidFill>
                  <a:srgbClr val="FF0000"/>
                </a:solidFill>
              </a:rPr>
              <a:t>c) main-&gt;fun2-&gt;fun3-&gt;fun1</a:t>
            </a:r>
          </a:p>
        </p:txBody>
      </p:sp>
      <p:sp>
        <p:nvSpPr>
          <p:cNvPr id="10" name="TextBox 9">
            <a:extLst>
              <a:ext uri="{FF2B5EF4-FFF2-40B4-BE49-F238E27FC236}">
                <a16:creationId xmlns:a16="http://schemas.microsoft.com/office/drawing/2014/main" id="{4243386C-CC27-7F4E-8C5C-F2FE73D3675A}"/>
              </a:ext>
            </a:extLst>
          </p:cNvPr>
          <p:cNvSpPr txBox="1"/>
          <p:nvPr/>
        </p:nvSpPr>
        <p:spPr>
          <a:xfrm>
            <a:off x="4648200" y="2466953"/>
            <a:ext cx="1941557" cy="369332"/>
          </a:xfrm>
          <a:prstGeom prst="rect">
            <a:avLst/>
          </a:prstGeom>
          <a:noFill/>
        </p:spPr>
        <p:txBody>
          <a:bodyPr wrap="none" rtlCol="0">
            <a:spAutoFit/>
          </a:bodyPr>
          <a:lstStyle/>
          <a:p>
            <a:r>
              <a:rPr lang="tr-TR" dirty="0" err="1">
                <a:solidFill>
                  <a:srgbClr val="FF0000"/>
                </a:solidFill>
              </a:rPr>
              <a:t>Dynamic</a:t>
            </a:r>
            <a:r>
              <a:rPr lang="tr-TR" dirty="0">
                <a:solidFill>
                  <a:srgbClr val="FF0000"/>
                </a:solidFill>
              </a:rPr>
              <a:t> </a:t>
            </a:r>
            <a:r>
              <a:rPr lang="tr-TR" dirty="0" err="1">
                <a:solidFill>
                  <a:srgbClr val="FF0000"/>
                </a:solidFill>
              </a:rPr>
              <a:t>scoping</a:t>
            </a:r>
            <a:endParaRPr lang="tr-TR" dirty="0">
              <a:solidFill>
                <a:srgbClr val="FF0000"/>
              </a:solidFill>
            </a:endParaRPr>
          </a:p>
        </p:txBody>
      </p:sp>
      <p:graphicFrame>
        <p:nvGraphicFramePr>
          <p:cNvPr id="11" name="Table 10">
            <a:extLst>
              <a:ext uri="{FF2B5EF4-FFF2-40B4-BE49-F238E27FC236}">
                <a16:creationId xmlns:a16="http://schemas.microsoft.com/office/drawing/2014/main" id="{D06EBC42-8CC1-5641-B4E9-D5AA3A9DD036}"/>
              </a:ext>
            </a:extLst>
          </p:cNvPr>
          <p:cNvGraphicFramePr>
            <a:graphicFrameLocks noGrp="1"/>
          </p:cNvGraphicFramePr>
          <p:nvPr>
            <p:extLst>
              <p:ext uri="{D42A27DB-BD31-4B8C-83A1-F6EECF244321}">
                <p14:modId xmlns:p14="http://schemas.microsoft.com/office/powerpoint/2010/main" val="3166853777"/>
              </p:ext>
            </p:extLst>
          </p:nvPr>
        </p:nvGraphicFramePr>
        <p:xfrm>
          <a:off x="2933257" y="3389900"/>
          <a:ext cx="6096000" cy="1285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38005630"/>
                    </a:ext>
                  </a:extLst>
                </a:gridCol>
                <a:gridCol w="2032000">
                  <a:extLst>
                    <a:ext uri="{9D8B030D-6E8A-4147-A177-3AD203B41FA5}">
                      <a16:colId xmlns:a16="http://schemas.microsoft.com/office/drawing/2014/main" val="1756200554"/>
                    </a:ext>
                  </a:extLst>
                </a:gridCol>
                <a:gridCol w="2032000">
                  <a:extLst>
                    <a:ext uri="{9D8B030D-6E8A-4147-A177-3AD203B41FA5}">
                      <a16:colId xmlns:a16="http://schemas.microsoft.com/office/drawing/2014/main" val="3503996523"/>
                    </a:ext>
                  </a:extLst>
                </a:gridCol>
              </a:tblGrid>
              <a:tr h="370840">
                <a:tc>
                  <a:txBody>
                    <a:bodyPr/>
                    <a:lstStyle/>
                    <a:p>
                      <a:endParaRPr lang="tr-TR" dirty="0"/>
                    </a:p>
                  </a:txBody>
                  <a:tcPr/>
                </a:tc>
                <a:tc>
                  <a:txBody>
                    <a:bodyPr/>
                    <a:lstStyle/>
                    <a:p>
                      <a:r>
                        <a:rPr lang="tr-TR" dirty="0" err="1"/>
                        <a:t>Visible</a:t>
                      </a:r>
                      <a:endParaRPr lang="tr-TR" dirty="0"/>
                    </a:p>
                  </a:txBody>
                  <a:tcPr/>
                </a:tc>
                <a:tc>
                  <a:txBody>
                    <a:bodyPr/>
                    <a:lstStyle/>
                    <a:p>
                      <a:r>
                        <a:rPr lang="tr-TR" dirty="0" err="1"/>
                        <a:t>Hidden</a:t>
                      </a:r>
                      <a:endParaRPr lang="tr-TR" dirty="0"/>
                    </a:p>
                  </a:txBody>
                  <a:tcPr/>
                </a:tc>
                <a:extLst>
                  <a:ext uri="{0D108BD9-81ED-4DB2-BD59-A6C34878D82A}">
                    <a16:rowId xmlns:a16="http://schemas.microsoft.com/office/drawing/2014/main" val="3892279049"/>
                  </a:ext>
                </a:extLst>
              </a:tr>
              <a:tr h="370840">
                <a:tc>
                  <a:txBody>
                    <a:bodyPr/>
                    <a:lstStyle/>
                    <a:p>
                      <a:r>
                        <a:rPr lang="tr-TR" dirty="0"/>
                        <a:t>(2)</a:t>
                      </a:r>
                    </a:p>
                  </a:txBody>
                  <a:tcPr/>
                </a:tc>
                <a:tc>
                  <a:txBody>
                    <a:bodyPr/>
                    <a:lstStyle/>
                    <a:p>
                      <a:r>
                        <a:rPr lang="tr-TR" dirty="0" err="1"/>
                        <a:t>b,c,d</a:t>
                      </a:r>
                      <a:r>
                        <a:rPr lang="tr-TR" dirty="0"/>
                        <a:t>(fun1),</a:t>
                      </a:r>
                      <a:br>
                        <a:rPr lang="tr-TR" dirty="0"/>
                      </a:br>
                      <a:r>
                        <a:rPr lang="tr-TR" dirty="0" err="1"/>
                        <a:t>e,f</a:t>
                      </a:r>
                      <a:r>
                        <a:rPr lang="tr-TR" dirty="0"/>
                        <a:t>(fun3),</a:t>
                      </a:r>
                    </a:p>
                    <a:p>
                      <a:r>
                        <a:rPr lang="tr-TR" dirty="0"/>
                        <a:t>a(main)</a:t>
                      </a:r>
                    </a:p>
                  </a:txBody>
                  <a:tcPr/>
                </a:tc>
                <a:tc>
                  <a:txBody>
                    <a:bodyPr/>
                    <a:lstStyle/>
                    <a:p>
                      <a:r>
                        <a:rPr lang="tr-TR" dirty="0"/>
                        <a:t>d(fun3),</a:t>
                      </a:r>
                      <a:br>
                        <a:rPr lang="tr-TR" dirty="0"/>
                      </a:br>
                      <a:r>
                        <a:rPr lang="tr-TR" dirty="0" err="1"/>
                        <a:t>c,d,e</a:t>
                      </a:r>
                      <a:r>
                        <a:rPr lang="tr-TR" dirty="0"/>
                        <a:t>(fun2),</a:t>
                      </a:r>
                      <a:br>
                        <a:rPr lang="tr-TR" dirty="0"/>
                      </a:br>
                      <a:r>
                        <a:rPr lang="tr-TR" dirty="0" err="1"/>
                        <a:t>b,c</a:t>
                      </a:r>
                      <a:r>
                        <a:rPr lang="tr-TR" dirty="0"/>
                        <a:t>(main)</a:t>
                      </a:r>
                    </a:p>
                  </a:txBody>
                  <a:tcPr/>
                </a:tc>
                <a:extLst>
                  <a:ext uri="{0D108BD9-81ED-4DB2-BD59-A6C34878D82A}">
                    <a16:rowId xmlns:a16="http://schemas.microsoft.com/office/drawing/2014/main" val="734308694"/>
                  </a:ext>
                </a:extLst>
              </a:tr>
            </a:tbl>
          </a:graphicData>
        </a:graphic>
      </p:graphicFrame>
    </p:spTree>
    <p:extLst>
      <p:ext uri="{BB962C8B-B14F-4D97-AF65-F5344CB8AC3E}">
        <p14:creationId xmlns:p14="http://schemas.microsoft.com/office/powerpoint/2010/main" val="140150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Blocks</a:t>
            </a:r>
          </a:p>
        </p:txBody>
      </p:sp>
      <p:sp>
        <p:nvSpPr>
          <p:cNvPr id="3" name="Content Placeholder 2"/>
          <p:cNvSpPr>
            <a:spLocks noGrp="1"/>
          </p:cNvSpPr>
          <p:nvPr>
            <p:ph idx="1"/>
          </p:nvPr>
        </p:nvSpPr>
        <p:spPr/>
        <p:txBody>
          <a:bodyPr/>
          <a:lstStyle/>
          <a:p>
            <a:pPr marL="0" indent="0">
              <a:buNone/>
            </a:pPr>
            <a:r>
              <a:rPr lang="en-US" sz="1400" b="1" dirty="0"/>
              <a:t>void </a:t>
            </a:r>
            <a:r>
              <a:rPr lang="en-US" sz="1400" dirty="0"/>
              <a:t>main() {</a:t>
            </a:r>
          </a:p>
          <a:p>
            <a:pPr marL="0" indent="0">
              <a:buNone/>
            </a:pPr>
            <a:r>
              <a:rPr lang="en-US" sz="1400" b="1" dirty="0" err="1"/>
              <a:t>int</a:t>
            </a:r>
            <a:r>
              <a:rPr lang="en-US" sz="1400" b="1" dirty="0"/>
              <a:t> </a:t>
            </a:r>
            <a:r>
              <a:rPr lang="en-US" sz="1400" dirty="0"/>
              <a:t>x, y, z;</a:t>
            </a:r>
          </a:p>
          <a:p>
            <a:pPr marL="0" indent="0">
              <a:buNone/>
            </a:pPr>
            <a:r>
              <a:rPr lang="en-US" sz="1400" b="1" dirty="0"/>
              <a:t>while </a:t>
            </a:r>
            <a:r>
              <a:rPr lang="en-US" sz="1400" dirty="0"/>
              <a:t>( . . . ) {</a:t>
            </a:r>
          </a:p>
          <a:p>
            <a:pPr marL="0" indent="0">
              <a:buNone/>
            </a:pPr>
            <a:r>
              <a:rPr lang="en-US" sz="1400" b="1" dirty="0" err="1"/>
              <a:t>int</a:t>
            </a:r>
            <a:r>
              <a:rPr lang="en-US" sz="1400" b="1" dirty="0"/>
              <a:t> </a:t>
            </a:r>
            <a:r>
              <a:rPr lang="en-US" sz="1400" dirty="0"/>
              <a:t>a, b, c;</a:t>
            </a:r>
          </a:p>
          <a:p>
            <a:pPr marL="0" indent="0">
              <a:buNone/>
            </a:pPr>
            <a:r>
              <a:rPr lang="en-US" sz="1400" dirty="0"/>
              <a:t>. . .</a:t>
            </a:r>
          </a:p>
          <a:p>
            <a:pPr marL="0" indent="0">
              <a:buNone/>
            </a:pPr>
            <a:r>
              <a:rPr lang="en-US" sz="1400" b="1" dirty="0"/>
              <a:t>while </a:t>
            </a:r>
            <a:r>
              <a:rPr lang="en-US" sz="1400" dirty="0"/>
              <a:t>( . . . ) {</a:t>
            </a:r>
          </a:p>
          <a:p>
            <a:pPr marL="0" indent="0">
              <a:buNone/>
            </a:pPr>
            <a:r>
              <a:rPr lang="en-US" sz="1400" b="1" dirty="0" err="1"/>
              <a:t>int</a:t>
            </a:r>
            <a:r>
              <a:rPr lang="en-US" sz="1400" b="1" dirty="0"/>
              <a:t> </a:t>
            </a:r>
            <a:r>
              <a:rPr lang="en-US" sz="1400" dirty="0"/>
              <a:t>d, e;</a:t>
            </a:r>
          </a:p>
          <a:p>
            <a:pPr marL="0" indent="0">
              <a:buNone/>
            </a:pPr>
            <a:r>
              <a:rPr lang="en-US" sz="1400" dirty="0"/>
              <a:t>. . .</a:t>
            </a:r>
          </a:p>
          <a:p>
            <a:pPr marL="0" indent="0">
              <a:buNone/>
            </a:pPr>
            <a:r>
              <a:rPr lang="en-US" sz="1400" dirty="0"/>
              <a:t>}</a:t>
            </a:r>
          </a:p>
          <a:p>
            <a:pPr marL="0" indent="0">
              <a:buNone/>
            </a:pPr>
            <a:r>
              <a:rPr lang="en-US" sz="1400" dirty="0"/>
              <a:t>}</a:t>
            </a:r>
          </a:p>
          <a:p>
            <a:pPr marL="0" indent="0">
              <a:buNone/>
            </a:pPr>
            <a:r>
              <a:rPr lang="en-US" sz="1400" b="1" dirty="0"/>
              <a:t>while </a:t>
            </a:r>
            <a:r>
              <a:rPr lang="en-US" sz="1400" dirty="0"/>
              <a:t>( . . . ) {</a:t>
            </a:r>
          </a:p>
          <a:p>
            <a:pPr marL="0" indent="0">
              <a:buNone/>
            </a:pPr>
            <a:r>
              <a:rPr lang="en-US" sz="1400" b="1" dirty="0" err="1"/>
              <a:t>int</a:t>
            </a:r>
            <a:r>
              <a:rPr lang="en-US" sz="1400" b="1" dirty="0"/>
              <a:t> </a:t>
            </a:r>
            <a:r>
              <a:rPr lang="en-US" sz="1400" dirty="0"/>
              <a:t>f, g;</a:t>
            </a:r>
          </a:p>
          <a:p>
            <a:pPr marL="0" indent="0">
              <a:buNone/>
            </a:pPr>
            <a:r>
              <a:rPr lang="en-US" sz="1400" dirty="0"/>
              <a:t>. . .</a:t>
            </a:r>
          </a:p>
          <a:p>
            <a:pPr marL="0" indent="0">
              <a:buNone/>
            </a:pPr>
            <a:r>
              <a:rPr lang="en-US" sz="1400" dirty="0"/>
              <a:t>}</a:t>
            </a:r>
          </a:p>
          <a:p>
            <a:pPr marL="0" indent="0">
              <a:buNone/>
            </a:pPr>
            <a:r>
              <a:rPr lang="en-US" sz="1400" dirty="0"/>
              <a:t>. . .</a:t>
            </a:r>
          </a:p>
          <a:p>
            <a:pPr marL="0" indent="0">
              <a:buNone/>
            </a:pPr>
            <a:r>
              <a:rPr lang="en-US" sz="1400" dirty="0"/>
              <a:t>}</a:t>
            </a:r>
          </a:p>
        </p:txBody>
      </p:sp>
      <p:sp>
        <p:nvSpPr>
          <p:cNvPr id="4" name="Slide Number Placeholder 3"/>
          <p:cNvSpPr>
            <a:spLocks noGrp="1"/>
          </p:cNvSpPr>
          <p:nvPr>
            <p:ph type="sldNum" sz="quarter" idx="12"/>
          </p:nvPr>
        </p:nvSpPr>
        <p:spPr/>
        <p:txBody>
          <a:bodyPr/>
          <a:lstStyle/>
          <a:p>
            <a:pPr>
              <a:defRPr/>
            </a:pPr>
            <a:fld id="{702A96F0-E36B-AA42-9B96-8994BAE79117}" type="slidenum">
              <a:rPr lang="en-US" smtClean="0"/>
              <a:pPr>
                <a:defRPr/>
              </a:pPr>
              <a:t>68</a:t>
            </a:fld>
            <a:endParaRPr lang="en-US"/>
          </a:p>
        </p:txBody>
      </p:sp>
      <p:sp>
        <p:nvSpPr>
          <p:cNvPr id="6" name="Rectangle 5">
            <a:extLst>
              <a:ext uri="{FF2B5EF4-FFF2-40B4-BE49-F238E27FC236}">
                <a16:creationId xmlns:a16="http://schemas.microsoft.com/office/drawing/2014/main" id="{4416EB7B-3B17-E34C-A4D8-9C9B76B32C12}"/>
              </a:ext>
            </a:extLst>
          </p:cNvPr>
          <p:cNvSpPr/>
          <p:nvPr/>
        </p:nvSpPr>
        <p:spPr>
          <a:xfrm>
            <a:off x="457200" y="1143000"/>
            <a:ext cx="2209800" cy="4648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7" name="TextBox 6">
            <a:extLst>
              <a:ext uri="{FF2B5EF4-FFF2-40B4-BE49-F238E27FC236}">
                <a16:creationId xmlns:a16="http://schemas.microsoft.com/office/drawing/2014/main" id="{523EFAE6-A449-9441-A9A6-C3BC8682D222}"/>
              </a:ext>
            </a:extLst>
          </p:cNvPr>
          <p:cNvSpPr txBox="1"/>
          <p:nvPr/>
        </p:nvSpPr>
        <p:spPr>
          <a:xfrm>
            <a:off x="457200" y="1752600"/>
            <a:ext cx="1676400" cy="2057400"/>
          </a:xfrm>
          <a:prstGeom prst="rect">
            <a:avLst/>
          </a:prstGeom>
          <a:noFill/>
          <a:ln>
            <a:solidFill>
              <a:schemeClr val="accent2"/>
            </a:solidFill>
          </a:ln>
        </p:spPr>
        <p:txBody>
          <a:bodyPr wrap="square" rtlCol="0">
            <a:spAutoFit/>
          </a:bodyPr>
          <a:lstStyle/>
          <a:p>
            <a:endParaRPr lang="tr-TR" dirty="0"/>
          </a:p>
        </p:txBody>
      </p:sp>
      <p:sp>
        <p:nvSpPr>
          <p:cNvPr id="8" name="TextBox 7">
            <a:extLst>
              <a:ext uri="{FF2B5EF4-FFF2-40B4-BE49-F238E27FC236}">
                <a16:creationId xmlns:a16="http://schemas.microsoft.com/office/drawing/2014/main" id="{7C8C1B93-1BD0-C549-8EC7-BF97295A56FB}"/>
              </a:ext>
            </a:extLst>
          </p:cNvPr>
          <p:cNvSpPr txBox="1"/>
          <p:nvPr/>
        </p:nvSpPr>
        <p:spPr>
          <a:xfrm>
            <a:off x="2095009" y="2159667"/>
            <a:ext cx="838691" cy="369332"/>
          </a:xfrm>
          <a:prstGeom prst="rect">
            <a:avLst/>
          </a:prstGeom>
          <a:noFill/>
        </p:spPr>
        <p:txBody>
          <a:bodyPr wrap="none" rtlCol="0">
            <a:spAutoFit/>
          </a:bodyPr>
          <a:lstStyle/>
          <a:p>
            <a:r>
              <a:rPr lang="tr-TR" dirty="0">
                <a:solidFill>
                  <a:schemeClr val="accent2"/>
                </a:solidFill>
              </a:rPr>
              <a:t>while1</a:t>
            </a:r>
          </a:p>
        </p:txBody>
      </p:sp>
      <p:sp>
        <p:nvSpPr>
          <p:cNvPr id="9" name="TextBox 8">
            <a:extLst>
              <a:ext uri="{FF2B5EF4-FFF2-40B4-BE49-F238E27FC236}">
                <a16:creationId xmlns:a16="http://schemas.microsoft.com/office/drawing/2014/main" id="{9D1D4A96-01E1-AF4D-88F7-002013185ACE}"/>
              </a:ext>
            </a:extLst>
          </p:cNvPr>
          <p:cNvSpPr txBox="1"/>
          <p:nvPr/>
        </p:nvSpPr>
        <p:spPr>
          <a:xfrm>
            <a:off x="533400" y="2557153"/>
            <a:ext cx="1447800" cy="762000"/>
          </a:xfrm>
          <a:prstGeom prst="rect">
            <a:avLst/>
          </a:prstGeom>
          <a:noFill/>
          <a:ln>
            <a:solidFill>
              <a:srgbClr val="FF0000"/>
            </a:solidFill>
          </a:ln>
        </p:spPr>
        <p:txBody>
          <a:bodyPr wrap="square" rtlCol="0">
            <a:spAutoFit/>
          </a:bodyPr>
          <a:lstStyle/>
          <a:p>
            <a:endParaRPr lang="tr-TR" dirty="0"/>
          </a:p>
        </p:txBody>
      </p:sp>
      <p:sp>
        <p:nvSpPr>
          <p:cNvPr id="10" name="TextBox 9">
            <a:extLst>
              <a:ext uri="{FF2B5EF4-FFF2-40B4-BE49-F238E27FC236}">
                <a16:creationId xmlns:a16="http://schemas.microsoft.com/office/drawing/2014/main" id="{FC2C050B-F549-344B-AD94-83A17526B684}"/>
              </a:ext>
            </a:extLst>
          </p:cNvPr>
          <p:cNvSpPr txBox="1"/>
          <p:nvPr/>
        </p:nvSpPr>
        <p:spPr>
          <a:xfrm>
            <a:off x="1904509" y="2753487"/>
            <a:ext cx="838691" cy="369332"/>
          </a:xfrm>
          <a:prstGeom prst="rect">
            <a:avLst/>
          </a:prstGeom>
          <a:noFill/>
        </p:spPr>
        <p:txBody>
          <a:bodyPr wrap="none" rtlCol="0">
            <a:spAutoFit/>
          </a:bodyPr>
          <a:lstStyle/>
          <a:p>
            <a:r>
              <a:rPr lang="tr-TR" dirty="0">
                <a:solidFill>
                  <a:srgbClr val="FF0000"/>
                </a:solidFill>
              </a:rPr>
              <a:t>while2</a:t>
            </a:r>
          </a:p>
        </p:txBody>
      </p:sp>
      <p:sp>
        <p:nvSpPr>
          <p:cNvPr id="11" name="TextBox 10">
            <a:extLst>
              <a:ext uri="{FF2B5EF4-FFF2-40B4-BE49-F238E27FC236}">
                <a16:creationId xmlns:a16="http://schemas.microsoft.com/office/drawing/2014/main" id="{2CBE772A-81CF-B243-B8FC-7F186528FABA}"/>
              </a:ext>
            </a:extLst>
          </p:cNvPr>
          <p:cNvSpPr txBox="1"/>
          <p:nvPr/>
        </p:nvSpPr>
        <p:spPr>
          <a:xfrm>
            <a:off x="516576" y="3843151"/>
            <a:ext cx="1617023" cy="967735"/>
          </a:xfrm>
          <a:prstGeom prst="rect">
            <a:avLst/>
          </a:prstGeom>
          <a:noFill/>
          <a:ln>
            <a:solidFill>
              <a:srgbClr val="00B050"/>
            </a:solidFill>
          </a:ln>
        </p:spPr>
        <p:txBody>
          <a:bodyPr wrap="square" rtlCol="0">
            <a:spAutoFit/>
          </a:bodyPr>
          <a:lstStyle/>
          <a:p>
            <a:endParaRPr lang="tr-TR" dirty="0"/>
          </a:p>
        </p:txBody>
      </p:sp>
      <p:sp>
        <p:nvSpPr>
          <p:cNvPr id="12" name="TextBox 11">
            <a:extLst>
              <a:ext uri="{FF2B5EF4-FFF2-40B4-BE49-F238E27FC236}">
                <a16:creationId xmlns:a16="http://schemas.microsoft.com/office/drawing/2014/main" id="{2A86DA39-D288-D848-B6E4-FBCF7C9DC3CC}"/>
              </a:ext>
            </a:extLst>
          </p:cNvPr>
          <p:cNvSpPr txBox="1"/>
          <p:nvPr/>
        </p:nvSpPr>
        <p:spPr>
          <a:xfrm>
            <a:off x="2095008" y="4150317"/>
            <a:ext cx="838691" cy="369332"/>
          </a:xfrm>
          <a:prstGeom prst="rect">
            <a:avLst/>
          </a:prstGeom>
          <a:noFill/>
        </p:spPr>
        <p:txBody>
          <a:bodyPr wrap="none" rtlCol="0">
            <a:spAutoFit/>
          </a:bodyPr>
          <a:lstStyle/>
          <a:p>
            <a:r>
              <a:rPr lang="tr-TR" dirty="0">
                <a:solidFill>
                  <a:srgbClr val="00B050"/>
                </a:solidFill>
              </a:rPr>
              <a:t>while3</a:t>
            </a:r>
          </a:p>
        </p:txBody>
      </p:sp>
    </p:spTree>
    <p:extLst>
      <p:ext uri="{BB962C8B-B14F-4D97-AF65-F5344CB8AC3E}">
        <p14:creationId xmlns:p14="http://schemas.microsoft.com/office/powerpoint/2010/main" val="28811578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defRPr/>
            </a:pPr>
            <a:r>
              <a:rPr lang="en-US" dirty="0">
                <a:ea typeface="+mj-ea"/>
              </a:rPr>
              <a:t>Summary</a:t>
            </a:r>
          </a:p>
        </p:txBody>
      </p:sp>
      <p:sp>
        <p:nvSpPr>
          <p:cNvPr id="79874" name="Rectangle 3"/>
          <p:cNvSpPr>
            <a:spLocks noGrp="1" noChangeArrowheads="1"/>
          </p:cNvSpPr>
          <p:nvPr>
            <p:ph type="body" idx="1"/>
          </p:nvPr>
        </p:nvSpPr>
        <p:spPr/>
        <p:txBody>
          <a:bodyPr/>
          <a:lstStyle/>
          <a:p>
            <a:pPr eaLnBrk="1" hangingPunct="1"/>
            <a:r>
              <a:rPr lang="en-US" sz="2400">
                <a:latin typeface="Arial" charset="0"/>
                <a:ea typeface="MS PGothic" charset="0"/>
                <a:cs typeface="Arial" charset="0"/>
              </a:rPr>
              <a:t>Case sensitivity and the relationship of names to special words represent design issues of names</a:t>
            </a:r>
          </a:p>
          <a:p>
            <a:pPr eaLnBrk="1" hangingPunct="1"/>
            <a:r>
              <a:rPr lang="en-US" sz="2400">
                <a:latin typeface="Arial" charset="0"/>
                <a:ea typeface="MS PGothic" charset="0"/>
                <a:cs typeface="Arial" charset="0"/>
              </a:rPr>
              <a:t>Variables are characterized by the sextuples: name, address, value, type, lifetime, scope</a:t>
            </a:r>
          </a:p>
          <a:p>
            <a:pPr eaLnBrk="1" hangingPunct="1"/>
            <a:r>
              <a:rPr lang="en-US" sz="2400">
                <a:latin typeface="Arial" charset="0"/>
                <a:ea typeface="MS PGothic" charset="0"/>
                <a:cs typeface="Arial" charset="0"/>
              </a:rPr>
              <a:t>Binding is the association of attributes with program entities</a:t>
            </a:r>
          </a:p>
          <a:p>
            <a:pPr eaLnBrk="1" hangingPunct="1"/>
            <a:r>
              <a:rPr lang="en-US" sz="2400">
                <a:latin typeface="Arial" charset="0"/>
                <a:ea typeface="MS PGothic" charset="0"/>
                <a:cs typeface="Arial" charset="0"/>
              </a:rPr>
              <a:t>Scalar variables are categorized as: static, stack dynamic, explicit heap dynamic, implicit heap dynamic</a:t>
            </a:r>
          </a:p>
          <a:p>
            <a:pPr eaLnBrk="1" hangingPunct="1"/>
            <a:r>
              <a:rPr lang="en-US" sz="2400">
                <a:latin typeface="Arial" charset="0"/>
                <a:ea typeface="MS PGothic" charset="0"/>
                <a:cs typeface="Arial" charset="0"/>
              </a:rPr>
              <a:t>Scope of a variable is the range of statements in which the variable is visible and can be static, or dynamic.</a:t>
            </a:r>
          </a:p>
        </p:txBody>
      </p:sp>
      <p:sp>
        <p:nvSpPr>
          <p:cNvPr id="79875" name="Slide Number Placeholder 1"/>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B63A2B4-9D55-D948-A74A-69AA86A12794}" type="slidenum">
              <a:rPr lang="en-US" sz="1400">
                <a:cs typeface="Arial" charset="0"/>
              </a:rPr>
              <a:pPr/>
              <a:t>69</a:t>
            </a:fld>
            <a:endParaRPr lang="en-US" sz="1400">
              <a:cs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ea typeface="ＭＳ Ｐゴシック" charset="0"/>
              </a:rPr>
              <a:t>Name Forms</a:t>
            </a:r>
          </a:p>
        </p:txBody>
      </p:sp>
      <p:sp>
        <p:nvSpPr>
          <p:cNvPr id="78851"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lnSpc>
                <a:spcPct val="80000"/>
              </a:lnSpc>
              <a:defRPr/>
            </a:pPr>
            <a:r>
              <a:rPr lang="en-US" sz="2800">
                <a:latin typeface="Arial" charset="0"/>
                <a:ea typeface="MS PGothic" charset="0"/>
                <a:cs typeface="Arial" charset="0"/>
              </a:rPr>
              <a:t>Names in most PL have the same form:</a:t>
            </a:r>
          </a:p>
          <a:p>
            <a:pPr lvl="1">
              <a:lnSpc>
                <a:spcPct val="80000"/>
              </a:lnSpc>
              <a:defRPr/>
            </a:pPr>
            <a:r>
              <a:rPr lang="en-US" sz="2400">
                <a:latin typeface="Arial" charset="0"/>
                <a:cs typeface="Arial" charset="0"/>
              </a:rPr>
              <a:t>A letter followed by a string consisting of letters, digits, and underscore characters</a:t>
            </a:r>
          </a:p>
          <a:p>
            <a:pPr lvl="1">
              <a:lnSpc>
                <a:spcPct val="80000"/>
              </a:lnSpc>
              <a:defRPr/>
            </a:pPr>
            <a:r>
              <a:rPr lang="en-US" sz="2400">
                <a:latin typeface="Arial" charset="0"/>
                <a:cs typeface="Arial" charset="0"/>
              </a:rPr>
              <a:t>In some, they use special characters before a variable</a:t>
            </a:r>
            <a:r>
              <a:rPr lang="ja-JP" altLang="en-US" sz="2400">
                <a:latin typeface="Arial" charset="0"/>
                <a:cs typeface="Arial" charset="0"/>
              </a:rPr>
              <a:t>’</a:t>
            </a:r>
            <a:r>
              <a:rPr lang="en-US" altLang="ja-JP" sz="2400">
                <a:latin typeface="Arial" charset="0"/>
                <a:cs typeface="Arial" charset="0"/>
              </a:rPr>
              <a:t>s name </a:t>
            </a:r>
          </a:p>
          <a:p>
            <a:pPr>
              <a:lnSpc>
                <a:spcPct val="80000"/>
              </a:lnSpc>
              <a:defRPr/>
            </a:pPr>
            <a:r>
              <a:rPr lang="en-US" sz="2800">
                <a:latin typeface="Arial" charset="0"/>
                <a:ea typeface="MS PGothic" charset="0"/>
                <a:cs typeface="Arial" charset="0"/>
              </a:rPr>
              <a:t>Today </a:t>
            </a:r>
            <a:r>
              <a:rPr lang="ja-JP" altLang="en-US" sz="2800">
                <a:latin typeface="Arial" charset="0"/>
                <a:ea typeface="MS PGothic" charset="0"/>
                <a:cs typeface="Arial" charset="0"/>
              </a:rPr>
              <a:t>“</a:t>
            </a:r>
            <a:r>
              <a:rPr lang="en-US" altLang="ja-JP" sz="2800">
                <a:latin typeface="Arial" charset="0"/>
                <a:ea typeface="MS PGothic" charset="0"/>
                <a:cs typeface="Arial" charset="0"/>
              </a:rPr>
              <a:t>camel</a:t>
            </a:r>
            <a:r>
              <a:rPr lang="ja-JP" altLang="en-US" sz="2800">
                <a:latin typeface="Arial" charset="0"/>
                <a:ea typeface="MS PGothic" charset="0"/>
                <a:cs typeface="Arial" charset="0"/>
              </a:rPr>
              <a:t>”</a:t>
            </a:r>
            <a:r>
              <a:rPr lang="en-US" altLang="ja-JP" sz="2800">
                <a:latin typeface="Arial" charset="0"/>
                <a:ea typeface="MS PGothic" charset="0"/>
                <a:cs typeface="Arial" charset="0"/>
              </a:rPr>
              <a:t> notation is more popular for </a:t>
            </a:r>
            <a:br>
              <a:rPr lang="en-US" altLang="ja-JP" sz="2800">
                <a:latin typeface="Arial" charset="0"/>
                <a:ea typeface="MS PGothic" charset="0"/>
                <a:cs typeface="Arial" charset="0"/>
              </a:rPr>
            </a:br>
            <a:r>
              <a:rPr lang="en-US" altLang="ja-JP" sz="2800">
                <a:latin typeface="Arial" charset="0"/>
                <a:ea typeface="MS PGothic" charset="0"/>
                <a:cs typeface="Arial" charset="0"/>
              </a:rPr>
              <a:t>C-based languages (e.g. </a:t>
            </a:r>
            <a:r>
              <a:rPr lang="en-US" altLang="ja-JP" sz="2800">
                <a:latin typeface="Courier New" charset="0"/>
                <a:ea typeface="MS PGothic" charset="0"/>
                <a:cs typeface="Courier New" charset="0"/>
              </a:rPr>
              <a:t>myStack</a:t>
            </a:r>
            <a:r>
              <a:rPr lang="en-US" altLang="ja-JP" sz="2800">
                <a:latin typeface="Arial" charset="0"/>
                <a:ea typeface="MS PGothic" charset="0"/>
                <a:cs typeface="Arial" charset="0"/>
              </a:rPr>
              <a:t>)</a:t>
            </a:r>
          </a:p>
          <a:p>
            <a:pPr>
              <a:lnSpc>
                <a:spcPct val="80000"/>
              </a:lnSpc>
              <a:defRPr/>
            </a:pPr>
            <a:endParaRPr lang="en-US" sz="2800">
              <a:latin typeface="Arial" charset="0"/>
              <a:ea typeface="MS PGothic" charset="0"/>
              <a:cs typeface="Arial" charset="0"/>
            </a:endParaRPr>
          </a:p>
          <a:p>
            <a:pPr>
              <a:lnSpc>
                <a:spcPct val="80000"/>
              </a:lnSpc>
              <a:defRPr/>
            </a:pPr>
            <a:r>
              <a:rPr lang="en-US" sz="2800">
                <a:latin typeface="Arial" charset="0"/>
                <a:ea typeface="MS PGothic" charset="0"/>
                <a:cs typeface="Arial" charset="0"/>
              </a:rPr>
              <a:t>In early versions of Fortran – embedded spaces  were ignored. </a:t>
            </a:r>
            <a:r>
              <a:rPr lang="en-US" sz="2800" i="1">
                <a:latin typeface="Arial" charset="0"/>
                <a:ea typeface="MS PGothic" charset="0"/>
                <a:cs typeface="Arial" charset="0"/>
              </a:rPr>
              <a:t>e.g.</a:t>
            </a:r>
            <a:r>
              <a:rPr lang="en-US" sz="2800">
                <a:latin typeface="Arial" charset="0"/>
                <a:ea typeface="MS PGothic" charset="0"/>
                <a:cs typeface="Arial" charset="0"/>
              </a:rPr>
              <a:t> following two names are equivalent</a:t>
            </a:r>
          </a:p>
          <a:p>
            <a:pPr lvl="1">
              <a:lnSpc>
                <a:spcPct val="80000"/>
              </a:lnSpc>
              <a:buFontTx/>
              <a:buNone/>
              <a:defRPr/>
            </a:pPr>
            <a:r>
              <a:rPr lang="en-US" sz="2400">
                <a:latin typeface="Courier New" charset="0"/>
                <a:cs typeface="Arial" charset="0"/>
              </a:rPr>
              <a:t>	Sum Of Salaries</a:t>
            </a:r>
          </a:p>
          <a:p>
            <a:pPr lvl="1">
              <a:lnSpc>
                <a:spcPct val="80000"/>
              </a:lnSpc>
              <a:buFontTx/>
              <a:buNone/>
              <a:defRPr/>
            </a:pPr>
            <a:r>
              <a:rPr lang="en-US" sz="2400">
                <a:latin typeface="Courier New" charset="0"/>
                <a:cs typeface="Arial" charset="0"/>
              </a:rPr>
              <a:t>	SumOfSalaries</a:t>
            </a:r>
          </a:p>
        </p:txBody>
      </p:sp>
      <p:sp>
        <p:nvSpPr>
          <p:cNvPr id="23555" name="Slide Number Placeholder 1"/>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2D1B7A56-6F75-244F-A58F-48B1425C5D45}" type="slidenum">
              <a:rPr lang="en-US" sz="1400">
                <a:cs typeface="Arial" charset="0"/>
              </a:rPr>
              <a:pPr/>
              <a:t>7</a:t>
            </a:fld>
            <a:endParaRPr lang="en-US" sz="140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defRPr/>
            </a:pPr>
            <a:r>
              <a:rPr lang="en-US" dirty="0">
                <a:ea typeface="+mj-ea"/>
              </a:rPr>
              <a:t>Names (continued)</a:t>
            </a:r>
          </a:p>
        </p:txBody>
      </p:sp>
      <p:sp>
        <p:nvSpPr>
          <p:cNvPr id="24578" name="Rectangle 3"/>
          <p:cNvSpPr>
            <a:spLocks noGrp="1" noChangeArrowheads="1"/>
          </p:cNvSpPr>
          <p:nvPr>
            <p:ph type="body" idx="1"/>
          </p:nvPr>
        </p:nvSpPr>
        <p:spPr/>
        <p:txBody>
          <a:bodyPr/>
          <a:lstStyle/>
          <a:p>
            <a:pPr eaLnBrk="1" hangingPunct="1"/>
            <a:r>
              <a:rPr lang="en-US" b="1">
                <a:solidFill>
                  <a:srgbClr val="333399"/>
                </a:solidFill>
                <a:latin typeface="Arial" charset="0"/>
                <a:ea typeface="MS PGothic" charset="0"/>
                <a:cs typeface="Arial" charset="0"/>
              </a:rPr>
              <a:t>Special characters</a:t>
            </a:r>
          </a:p>
          <a:p>
            <a:pPr lvl="1" eaLnBrk="1" hangingPunct="1"/>
            <a:r>
              <a:rPr lang="en-US">
                <a:latin typeface="Arial" charset="0"/>
                <a:cs typeface="Lucida Sans Unicode" charset="0"/>
              </a:rPr>
              <a:t>PHP: all variable names must begin with dollar signs</a:t>
            </a:r>
          </a:p>
          <a:p>
            <a:pPr lvl="1" eaLnBrk="1" hangingPunct="1"/>
            <a:r>
              <a:rPr lang="en-US">
                <a:latin typeface="Arial" charset="0"/>
                <a:cs typeface="Lucida Sans Unicode" charset="0"/>
              </a:rPr>
              <a:t>Perl: all variable names begin with special characters </a:t>
            </a:r>
            <a:r>
              <a:rPr lang="en-US">
                <a:latin typeface="Arial" charset="0"/>
                <a:cs typeface="Arial" charset="0"/>
              </a:rPr>
              <a:t>(</a:t>
            </a:r>
            <a:r>
              <a:rPr lang="en-US">
                <a:latin typeface="Courier New" charset="0"/>
                <a:cs typeface="Courier New" charset="0"/>
              </a:rPr>
              <a:t>$</a:t>
            </a:r>
            <a:r>
              <a:rPr lang="en-US">
                <a:latin typeface="Arial" charset="0"/>
                <a:cs typeface="Arial" charset="0"/>
              </a:rPr>
              <a:t>, </a:t>
            </a:r>
            <a:r>
              <a:rPr lang="en-US">
                <a:latin typeface="Courier New" charset="0"/>
                <a:cs typeface="Courier New" charset="0"/>
              </a:rPr>
              <a:t>@</a:t>
            </a:r>
            <a:r>
              <a:rPr lang="en-US">
                <a:latin typeface="Arial" charset="0"/>
                <a:cs typeface="Arial" charset="0"/>
              </a:rPr>
              <a:t>, </a:t>
            </a:r>
            <a:r>
              <a:rPr lang="en-US">
                <a:latin typeface="Courier New" charset="0"/>
                <a:cs typeface="Courier New" charset="0"/>
              </a:rPr>
              <a:t>%</a:t>
            </a:r>
            <a:r>
              <a:rPr lang="en-US">
                <a:latin typeface="Arial" charset="0"/>
                <a:cs typeface="Arial" charset="0"/>
              </a:rPr>
              <a:t>)</a:t>
            </a:r>
            <a:r>
              <a:rPr lang="en-US">
                <a:latin typeface="Arial" charset="0"/>
                <a:cs typeface="Lucida Sans Unicode" charset="0"/>
              </a:rPr>
              <a:t>, which specify the variable</a:t>
            </a:r>
            <a:r>
              <a:rPr lang="ja-JP" altLang="en-US">
                <a:latin typeface="Arial" charset="0"/>
                <a:cs typeface="Lucida Sans Unicode" charset="0"/>
              </a:rPr>
              <a:t>’</a:t>
            </a:r>
            <a:r>
              <a:rPr lang="en-US" altLang="ja-JP">
                <a:latin typeface="Arial" charset="0"/>
                <a:cs typeface="Lucida Sans Unicode" charset="0"/>
              </a:rPr>
              <a:t>s type</a:t>
            </a:r>
          </a:p>
          <a:p>
            <a:pPr lvl="1" eaLnBrk="1" hangingPunct="1"/>
            <a:r>
              <a:rPr lang="en-US">
                <a:latin typeface="Arial" charset="0"/>
                <a:cs typeface="Lucida Sans Unicode" charset="0"/>
              </a:rPr>
              <a:t>Ruby: variable names that begin with </a:t>
            </a:r>
            <a:r>
              <a:rPr lang="en-US">
                <a:latin typeface="Courier New" charset="0"/>
                <a:cs typeface="Courier New" charset="0"/>
              </a:rPr>
              <a:t>@</a:t>
            </a:r>
            <a:r>
              <a:rPr lang="en-US">
                <a:latin typeface="Arial" charset="0"/>
                <a:cs typeface="Lucida Sans Unicode" charset="0"/>
              </a:rPr>
              <a:t> are instance variables; those that begin with </a:t>
            </a:r>
            <a:r>
              <a:rPr lang="en-US">
                <a:latin typeface="Courier New" charset="0"/>
                <a:cs typeface="Courier New" charset="0"/>
              </a:rPr>
              <a:t>@@</a:t>
            </a:r>
            <a:r>
              <a:rPr lang="en-US">
                <a:latin typeface="Arial" charset="0"/>
                <a:cs typeface="Lucida Sans Unicode" charset="0"/>
              </a:rPr>
              <a:t> are class variables</a:t>
            </a:r>
          </a:p>
        </p:txBody>
      </p:sp>
      <p:sp>
        <p:nvSpPr>
          <p:cNvPr id="24579" name="Slide Number Placeholder 1"/>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B818158-B526-854E-963F-62FE884E0EF3}" type="slidenum">
              <a:rPr lang="en-US" sz="1400">
                <a:cs typeface="Arial" charset="0"/>
              </a:rPr>
              <a:pPr/>
              <a:t>8</a:t>
            </a:fld>
            <a:endParaRPr lang="en-US" sz="1400">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defRPr/>
            </a:pPr>
            <a:r>
              <a:rPr lang="en-US" dirty="0">
                <a:ea typeface="+mj-ea"/>
              </a:rPr>
              <a:t>Names (continued)</a:t>
            </a:r>
          </a:p>
        </p:txBody>
      </p:sp>
      <p:sp>
        <p:nvSpPr>
          <p:cNvPr id="9219" name="Content Placeholder 2"/>
          <p:cNvSpPr>
            <a:spLocks noGrp="1"/>
          </p:cNvSpPr>
          <p:nvPr>
            <p:ph idx="1"/>
          </p:nvPr>
        </p:nvSpPr>
        <p:spPr>
          <a:xfrm>
            <a:off x="0" y="990600"/>
            <a:ext cx="9296400" cy="4906963"/>
          </a:xfrm>
        </p:spPr>
        <p:txBody>
          <a:bodyPr/>
          <a:lstStyle/>
          <a:p>
            <a:pPr eaLnBrk="1" hangingPunct="1">
              <a:lnSpc>
                <a:spcPct val="80000"/>
              </a:lnSpc>
            </a:pPr>
            <a:r>
              <a:rPr lang="en-US" b="1" dirty="0">
                <a:solidFill>
                  <a:srgbClr val="333399"/>
                </a:solidFill>
                <a:latin typeface="Arial" charset="0"/>
                <a:ea typeface="MS PGothic" charset="0"/>
                <a:cs typeface="Arial" charset="0"/>
              </a:rPr>
              <a:t>Case sensitivity</a:t>
            </a:r>
          </a:p>
          <a:p>
            <a:pPr lvl="1" eaLnBrk="1" hangingPunct="1">
              <a:lnSpc>
                <a:spcPct val="80000"/>
              </a:lnSpc>
            </a:pPr>
            <a:r>
              <a:rPr lang="en-US" dirty="0">
                <a:latin typeface="Arial" charset="0"/>
                <a:cs typeface="Arial" charset="0"/>
              </a:rPr>
              <a:t>In many languages (e.g. C-based languages) uppercase and lowercase letters in names are distinct  </a:t>
            </a:r>
          </a:p>
          <a:p>
            <a:pPr lvl="2" eaLnBrk="1" hangingPunct="1">
              <a:lnSpc>
                <a:spcPct val="80000"/>
              </a:lnSpc>
            </a:pPr>
            <a:r>
              <a:rPr lang="en-US" dirty="0">
                <a:latin typeface="Arial" charset="0"/>
                <a:cs typeface="Arial" charset="0"/>
              </a:rPr>
              <a:t>e.g. rose, ROSE, Rose</a:t>
            </a:r>
            <a:endParaRPr lang="en-US" sz="2800" dirty="0">
              <a:solidFill>
                <a:schemeClr val="tx2"/>
              </a:solidFill>
              <a:latin typeface="Arial" charset="0"/>
              <a:cs typeface="Arial" charset="0"/>
            </a:endParaRPr>
          </a:p>
          <a:p>
            <a:pPr lvl="1" eaLnBrk="1" hangingPunct="1"/>
            <a:r>
              <a:rPr lang="en-US" dirty="0">
                <a:latin typeface="Arial" charset="0"/>
                <a:cs typeface="Lucida Sans Unicode" charset="0"/>
              </a:rPr>
              <a:t>Disadvantage: readability (names that look alike are different)</a:t>
            </a:r>
          </a:p>
          <a:p>
            <a:pPr lvl="2" eaLnBrk="1" hangingPunct="1"/>
            <a:r>
              <a:rPr lang="en-US" dirty="0">
                <a:latin typeface="Arial" charset="0"/>
                <a:cs typeface="Lucida Sans Unicode" charset="0"/>
              </a:rPr>
              <a:t>Names in the C-based languages are case sensitive</a:t>
            </a:r>
          </a:p>
          <a:p>
            <a:pPr lvl="2" eaLnBrk="1" hangingPunct="1"/>
            <a:r>
              <a:rPr lang="en-US" dirty="0">
                <a:latin typeface="Arial" charset="0"/>
                <a:cs typeface="Lucida Sans Unicode" charset="0"/>
              </a:rPr>
              <a:t>Names in others are not</a:t>
            </a:r>
          </a:p>
          <a:p>
            <a:pPr lvl="2" eaLnBrk="1" hangingPunct="1"/>
            <a:r>
              <a:rPr lang="en-US" dirty="0">
                <a:latin typeface="Arial" charset="0"/>
                <a:cs typeface="Lucida Sans Unicode" charset="0"/>
              </a:rPr>
              <a:t>Worse in C++, Java, and C#  because predefined  names are mixed case (e.g. </a:t>
            </a:r>
            <a:r>
              <a:rPr lang="en-US" dirty="0" err="1">
                <a:latin typeface="Courier New" charset="0"/>
                <a:cs typeface="Lucida Sans Unicode" charset="0"/>
              </a:rPr>
              <a:t>IndexOutOfBoundsException</a:t>
            </a:r>
            <a:r>
              <a:rPr lang="en-US" dirty="0">
                <a:latin typeface="Arial" charset="0"/>
                <a:cs typeface="Lucida Sans Unicode" charset="0"/>
              </a:rPr>
              <a:t>)</a:t>
            </a:r>
          </a:p>
          <a:p>
            <a:pPr lvl="1" eaLnBrk="1" hangingPunct="1"/>
            <a:r>
              <a:rPr lang="en-US" dirty="0">
                <a:latin typeface="Arial" charset="0"/>
                <a:cs typeface="Lucida Sans Unicode" charset="0"/>
              </a:rPr>
              <a:t>Also bad for writability since programmer has to remember the correct cases</a:t>
            </a:r>
          </a:p>
          <a:p>
            <a:pPr lvl="1" eaLnBrk="1" hangingPunct="1">
              <a:buFontTx/>
              <a:buNone/>
            </a:pPr>
            <a:endParaRPr lang="en-US" dirty="0">
              <a:latin typeface="Arial" charset="0"/>
              <a:cs typeface="Lucida Sans Unicode" charset="0"/>
            </a:endParaRPr>
          </a:p>
        </p:txBody>
      </p:sp>
      <p:sp>
        <p:nvSpPr>
          <p:cNvPr id="26627" name="Slide Number Placeholder 1"/>
          <p:cNvSpPr>
            <a:spLocks noGrp="1"/>
          </p:cNvSpPr>
          <p:nvPr>
            <p:ph type="sldNum" sz="quarter" idx="12"/>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964E902C-A55A-C44C-A71D-54B483F3D7B2}" type="slidenum">
              <a:rPr lang="en-US" sz="1400">
                <a:cs typeface="Arial" charset="0"/>
              </a:rPr>
              <a:pPr/>
              <a:t>9</a:t>
            </a:fld>
            <a:endParaRPr lang="en-US" sz="140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animEffect transition="in" filter="fade">
                                      <p:cBhvr>
                                        <p:cTn id="7" dur="500"/>
                                        <p:tgtEl>
                                          <p:spTgt spid="9219">
                                            <p:txEl>
                                              <p:pRg st="3" end="3"/>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19">
                                            <p:txEl>
                                              <p:pRg st="4" end="4"/>
                                            </p:txEl>
                                          </p:spTgt>
                                        </p:tgtEl>
                                        <p:attrNameLst>
                                          <p:attrName>style.visibility</p:attrName>
                                        </p:attrNameLst>
                                      </p:cBhvr>
                                      <p:to>
                                        <p:strVal val="visible"/>
                                      </p:to>
                                    </p:set>
                                    <p:animEffect transition="in" filter="fade">
                                      <p:cBhvr>
                                        <p:cTn id="11" dur="500"/>
                                        <p:tgtEl>
                                          <p:spTgt spid="9219">
                                            <p:txEl>
                                              <p:pRg st="4" end="4"/>
                                            </p:txEl>
                                          </p:spTgt>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219">
                                            <p:txEl>
                                              <p:pRg st="5" end="5"/>
                                            </p:txEl>
                                          </p:spTgt>
                                        </p:tgtEl>
                                        <p:attrNameLst>
                                          <p:attrName>style.visibility</p:attrName>
                                        </p:attrNameLst>
                                      </p:cBhvr>
                                      <p:to>
                                        <p:strVal val="visible"/>
                                      </p:to>
                                    </p:set>
                                    <p:animEffect transition="in" filter="fade">
                                      <p:cBhvr>
                                        <p:cTn id="15" dur="500"/>
                                        <p:tgtEl>
                                          <p:spTgt spid="9219">
                                            <p:txEl>
                                              <p:pRg st="5" end="5"/>
                                            </p:txEl>
                                          </p:spTgt>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219">
                                            <p:txEl>
                                              <p:pRg st="6" end="6"/>
                                            </p:txEl>
                                          </p:spTgt>
                                        </p:tgtEl>
                                        <p:attrNameLst>
                                          <p:attrName>style.visibility</p:attrName>
                                        </p:attrNameLst>
                                      </p:cBhvr>
                                      <p:to>
                                        <p:strVal val="visible"/>
                                      </p:to>
                                    </p:set>
                                    <p:animEffect transition="in" filter="fade">
                                      <p:cBhvr>
                                        <p:cTn id="19" dur="500"/>
                                        <p:tgtEl>
                                          <p:spTgt spid="9219">
                                            <p:txEl>
                                              <p:pRg st="6" end="6"/>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219">
                                            <p:txEl>
                                              <p:pRg st="7" end="7"/>
                                            </p:txEl>
                                          </p:spTgt>
                                        </p:tgtEl>
                                        <p:attrNameLst>
                                          <p:attrName>style.visibility</p:attrName>
                                        </p:attrNameLst>
                                      </p:cBhvr>
                                      <p:to>
                                        <p:strVal val="visible"/>
                                      </p:to>
                                    </p:set>
                                    <p:animEffect transition="in" filter="fade">
                                      <p:cBhvr>
                                        <p:cTn id="24" dur="500"/>
                                        <p:tgtEl>
                                          <p:spTgt spid="9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11142</TotalTime>
  <Words>4491</Words>
  <Application>Microsoft Macintosh PowerPoint</Application>
  <PresentationFormat>On-screen Show (4:3)</PresentationFormat>
  <Paragraphs>787</Paragraphs>
  <Slides>69</Slides>
  <Notes>8</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ＭＳ Ｐゴシック</vt:lpstr>
      <vt:lpstr>ＭＳ Ｐゴシック</vt:lpstr>
      <vt:lpstr>Arial</vt:lpstr>
      <vt:lpstr>Calibri</vt:lpstr>
      <vt:lpstr>Courier New</vt:lpstr>
      <vt:lpstr>Lucida Sans Unicode</vt:lpstr>
      <vt:lpstr>Times</vt:lpstr>
      <vt:lpstr>Default Design</vt:lpstr>
      <vt:lpstr>Names, Bindings, Type  Checking and Scopes </vt:lpstr>
      <vt:lpstr>Today</vt:lpstr>
      <vt:lpstr>Introduction</vt:lpstr>
      <vt:lpstr>Abstraction</vt:lpstr>
      <vt:lpstr>Names</vt:lpstr>
      <vt:lpstr>Names (continued)</vt:lpstr>
      <vt:lpstr>Name Forms</vt:lpstr>
      <vt:lpstr>Names (continued)</vt:lpstr>
      <vt:lpstr>Names (continued)</vt:lpstr>
      <vt:lpstr>Names (continued)</vt:lpstr>
      <vt:lpstr>Names (continued)</vt:lpstr>
      <vt:lpstr>Special Words</vt:lpstr>
      <vt:lpstr>Variables</vt:lpstr>
      <vt:lpstr>Variable Attributes – Name</vt:lpstr>
      <vt:lpstr>Variable Attributes – Address</vt:lpstr>
      <vt:lpstr>Aliases</vt:lpstr>
      <vt:lpstr>Variable Attributes – Type</vt:lpstr>
      <vt:lpstr>Variable Attributes – Value</vt:lpstr>
      <vt:lpstr>Abstract memory cell</vt:lpstr>
      <vt:lpstr>The concept of Binding</vt:lpstr>
      <vt:lpstr>Possible Binding Times</vt:lpstr>
      <vt:lpstr>Possible Binding Times (continued)</vt:lpstr>
      <vt:lpstr>Binding Times</vt:lpstr>
      <vt:lpstr>Static and Dynamic Binding</vt:lpstr>
      <vt:lpstr>Type Bindings </vt:lpstr>
      <vt:lpstr>Static Type Binding – Explicit/Implicit Declarations </vt:lpstr>
      <vt:lpstr>Static Type Binding</vt:lpstr>
      <vt:lpstr>Static Type Binding</vt:lpstr>
      <vt:lpstr>Dynamic Type Binding</vt:lpstr>
      <vt:lpstr>Dynamic Type Binding – Disadvantages</vt:lpstr>
      <vt:lpstr>Dynamic Type Binding – Disadvantages</vt:lpstr>
      <vt:lpstr>Type Inference</vt:lpstr>
      <vt:lpstr>Type Inference</vt:lpstr>
      <vt:lpstr>Storage Bindings and Lifetime</vt:lpstr>
      <vt:lpstr>Static Variables</vt:lpstr>
      <vt:lpstr>Stack-Dynamic Variables </vt:lpstr>
      <vt:lpstr>Stack-Dynamic Variables</vt:lpstr>
      <vt:lpstr>Explicit Heap-Dynamic Variables</vt:lpstr>
      <vt:lpstr>Explicit Heap-Dynamic Variables</vt:lpstr>
      <vt:lpstr>Implicit Heap-Dynamic Variables</vt:lpstr>
      <vt:lpstr>Variable Attributes – Scope</vt:lpstr>
      <vt:lpstr>Variable Attributes – Scope</vt:lpstr>
      <vt:lpstr>Static Scope</vt:lpstr>
      <vt:lpstr>Static Scope</vt:lpstr>
      <vt:lpstr>Static Scope</vt:lpstr>
      <vt:lpstr>Static Scope</vt:lpstr>
      <vt:lpstr>Static Scope</vt:lpstr>
      <vt:lpstr>Static Scope </vt:lpstr>
      <vt:lpstr>PowerPoint Presentation</vt:lpstr>
      <vt:lpstr>Static Scope</vt:lpstr>
      <vt:lpstr>Static Scope</vt:lpstr>
      <vt:lpstr>Blocks</vt:lpstr>
      <vt:lpstr>Blocks</vt:lpstr>
      <vt:lpstr>Blocks</vt:lpstr>
      <vt:lpstr>Blocks</vt:lpstr>
      <vt:lpstr>LET in Scheme</vt:lpstr>
      <vt:lpstr>Dynamic Scope</vt:lpstr>
      <vt:lpstr>Dynamic Scope</vt:lpstr>
      <vt:lpstr>Dynamic Scope</vt:lpstr>
      <vt:lpstr>PowerPoint Presentation</vt:lpstr>
      <vt:lpstr>Referencing Environments</vt:lpstr>
      <vt:lpstr>PowerPoint Presentation</vt:lpstr>
      <vt:lpstr>PowerPoint Presentation</vt:lpstr>
      <vt:lpstr>Further Examples</vt:lpstr>
      <vt:lpstr>PowerPoint Presentation</vt:lpstr>
      <vt:lpstr>PowerPoint Presentation</vt:lpstr>
      <vt:lpstr>PowerPoint Presentation</vt:lpstr>
      <vt:lpstr>Blocks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 Bindings, Type  Checking and Scopes</dc:title>
  <dc:creator>nazli</dc:creator>
  <cp:lastModifiedBy>Microsoft Office User</cp:lastModifiedBy>
  <cp:revision>419</cp:revision>
  <cp:lastPrinted>2012-11-13T05:46:27Z</cp:lastPrinted>
  <dcterms:created xsi:type="dcterms:W3CDTF">2010-10-24T13:21:54Z</dcterms:created>
  <dcterms:modified xsi:type="dcterms:W3CDTF">2021-11-04T07:54:08Z</dcterms:modified>
</cp:coreProperties>
</file>