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81"/>
  </p:notesMasterIdLst>
  <p:sldIdLst>
    <p:sldId id="323" r:id="rId2"/>
    <p:sldId id="258" r:id="rId3"/>
    <p:sldId id="336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329" r:id="rId13"/>
    <p:sldId id="269" r:id="rId14"/>
    <p:sldId id="270" r:id="rId15"/>
    <p:sldId id="324" r:id="rId16"/>
    <p:sldId id="279" r:id="rId17"/>
    <p:sldId id="271" r:id="rId18"/>
    <p:sldId id="330" r:id="rId19"/>
    <p:sldId id="276" r:id="rId20"/>
    <p:sldId id="277" r:id="rId21"/>
    <p:sldId id="331" r:id="rId22"/>
    <p:sldId id="332" r:id="rId23"/>
    <p:sldId id="283" r:id="rId24"/>
    <p:sldId id="315" r:id="rId25"/>
    <p:sldId id="284" r:id="rId26"/>
    <p:sldId id="285" r:id="rId27"/>
    <p:sldId id="286" r:id="rId28"/>
    <p:sldId id="333" r:id="rId29"/>
    <p:sldId id="335" r:id="rId30"/>
    <p:sldId id="359" r:id="rId31"/>
    <p:sldId id="273" r:id="rId32"/>
    <p:sldId id="340" r:id="rId33"/>
    <p:sldId id="328" r:id="rId34"/>
    <p:sldId id="339" r:id="rId35"/>
    <p:sldId id="274" r:id="rId36"/>
    <p:sldId id="342" r:id="rId37"/>
    <p:sldId id="341" r:id="rId38"/>
    <p:sldId id="360" r:id="rId39"/>
    <p:sldId id="362" r:id="rId40"/>
    <p:sldId id="281" r:id="rId41"/>
    <p:sldId id="343" r:id="rId42"/>
    <p:sldId id="325" r:id="rId43"/>
    <p:sldId id="282" r:id="rId44"/>
    <p:sldId id="287" r:id="rId45"/>
    <p:sldId id="344" r:id="rId46"/>
    <p:sldId id="288" r:id="rId47"/>
    <p:sldId id="345" r:id="rId48"/>
    <p:sldId id="289" r:id="rId49"/>
    <p:sldId id="347" r:id="rId50"/>
    <p:sldId id="290" r:id="rId51"/>
    <p:sldId id="348" r:id="rId52"/>
    <p:sldId id="363" r:id="rId53"/>
    <p:sldId id="349" r:id="rId54"/>
    <p:sldId id="291" r:id="rId55"/>
    <p:sldId id="373" r:id="rId56"/>
    <p:sldId id="375" r:id="rId57"/>
    <p:sldId id="376" r:id="rId58"/>
    <p:sldId id="292" r:id="rId59"/>
    <p:sldId id="321" r:id="rId60"/>
    <p:sldId id="366" r:id="rId61"/>
    <p:sldId id="350" r:id="rId62"/>
    <p:sldId id="367" r:id="rId63"/>
    <p:sldId id="370" r:id="rId64"/>
    <p:sldId id="372" r:id="rId65"/>
    <p:sldId id="322" r:id="rId66"/>
    <p:sldId id="293" r:id="rId67"/>
    <p:sldId id="352" r:id="rId68"/>
    <p:sldId id="326" r:id="rId69"/>
    <p:sldId id="354" r:id="rId70"/>
    <p:sldId id="377" r:id="rId71"/>
    <p:sldId id="294" r:id="rId72"/>
    <p:sldId id="356" r:id="rId73"/>
    <p:sldId id="357" r:id="rId74"/>
    <p:sldId id="295" r:id="rId75"/>
    <p:sldId id="355" r:id="rId76"/>
    <p:sldId id="313" r:id="rId77"/>
    <p:sldId id="314" r:id="rId78"/>
    <p:sldId id="353" r:id="rId79"/>
    <p:sldId id="358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6"/>
  </p:normalViewPr>
  <p:slideViewPr>
    <p:cSldViewPr>
      <p:cViewPr varScale="1">
        <p:scale>
          <a:sx n="101" d="100"/>
          <a:sy n="101" d="100"/>
        </p:scale>
        <p:origin x="24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D473E0AF-7893-1C41-9551-785255B69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E9FACFC-0EFD-554E-ABB3-970AEC26FA87}" type="slidenum">
              <a:rPr lang="en-US" sz="1200" b="0">
                <a:latin typeface="Times" charset="0"/>
              </a:rPr>
              <a:pPr/>
              <a:t>2</a:t>
            </a:fld>
            <a:endParaRPr lang="en-US" sz="1200" b="0">
              <a:latin typeface="Times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26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9702A51-EB32-D849-91F8-A02C5A864ABB}" type="slidenum">
              <a:rPr lang="en-US" sz="1200" b="0">
                <a:latin typeface="Times" charset="0"/>
              </a:rPr>
              <a:pPr/>
              <a:t>13</a:t>
            </a:fld>
            <a:endParaRPr lang="en-US" sz="1200" b="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28F59A6-4A93-3F41-AB0E-E4A5850E5473}" type="slidenum">
              <a:rPr lang="en-US" sz="1200" b="0">
                <a:latin typeface="Times" charset="0"/>
              </a:rPr>
              <a:pPr/>
              <a:t>14</a:t>
            </a:fld>
            <a:endParaRPr lang="en-US" sz="1200" b="0">
              <a:latin typeface="Times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3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395184B-12A2-A64D-94CB-1034CA11E0D8}" type="slidenum">
              <a:rPr lang="en-US" sz="1200" b="0">
                <a:latin typeface="Times" charset="0"/>
              </a:rPr>
              <a:pPr/>
              <a:t>16</a:t>
            </a:fld>
            <a:endParaRPr lang="en-US" sz="1200" b="0">
              <a:latin typeface="Times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2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FB7BEDC-B46E-1647-9290-6B022886733F}" type="slidenum">
              <a:rPr lang="en-US" sz="1200" b="0">
                <a:latin typeface="Times" charset="0"/>
              </a:rPr>
              <a:pPr/>
              <a:t>17</a:t>
            </a:fld>
            <a:endParaRPr lang="en-US" sz="1200" b="0">
              <a:latin typeface="Times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4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1F94803-FF3A-2A43-BA60-B7FC8948ED12}" type="slidenum">
              <a:rPr lang="en-US" sz="1200" b="0">
                <a:latin typeface="Times" charset="0"/>
              </a:rPr>
              <a:pPr/>
              <a:t>19</a:t>
            </a:fld>
            <a:endParaRPr lang="en-US" sz="1200" b="0">
              <a:latin typeface="Times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2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9C3396C-DA23-ED48-9405-F016ED11E8A0}" type="slidenum">
              <a:rPr lang="en-US" sz="1200" b="0">
                <a:latin typeface="Times" charset="0"/>
              </a:rPr>
              <a:pPr/>
              <a:t>20</a:t>
            </a:fld>
            <a:endParaRPr lang="en-US" sz="1200" b="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92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DC65DF1-8BC8-A347-BC0D-82D136D0552E}" type="slidenum">
              <a:rPr lang="en-US" sz="1200" b="0">
                <a:latin typeface="Times" charset="0"/>
              </a:rPr>
              <a:pPr/>
              <a:t>23</a:t>
            </a:fld>
            <a:endParaRPr lang="en-US" sz="1200" b="0">
              <a:latin typeface="Times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9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1C28D29-481C-4547-A920-DDC2974E0CBF}" type="slidenum">
              <a:rPr lang="en-US" sz="1200" b="0">
                <a:latin typeface="Times" charset="0"/>
              </a:rPr>
              <a:pPr/>
              <a:t>24</a:t>
            </a:fld>
            <a:endParaRPr lang="en-US" sz="1200" b="0">
              <a:latin typeface="Times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31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9140609-F1D5-6A49-8B33-0F59786E9BE1}" type="slidenum">
              <a:rPr lang="en-US" sz="1200" b="0">
                <a:latin typeface="Times" charset="0"/>
              </a:rPr>
              <a:pPr/>
              <a:t>25</a:t>
            </a:fld>
            <a:endParaRPr lang="en-US" sz="1200" b="0">
              <a:latin typeface="Time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5CB23C-4680-D245-B904-36D327CC31EB}" type="slidenum">
              <a:rPr lang="en-US" sz="1200" b="0">
                <a:latin typeface="Times" charset="0"/>
              </a:rPr>
              <a:pPr/>
              <a:t>26</a:t>
            </a:fld>
            <a:endParaRPr lang="en-US" sz="1200" b="0">
              <a:latin typeface="Time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0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08EC000-361D-DC49-BE73-3A547396BE82}" type="slidenum">
              <a:rPr lang="en-US" sz="1200" b="0">
                <a:latin typeface="Times" charset="0"/>
              </a:rPr>
              <a:pPr/>
              <a:t>4</a:t>
            </a:fld>
            <a:endParaRPr lang="en-US" sz="1200" b="0">
              <a:latin typeface="Times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22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65158B-A059-B644-8D14-E7F37451D065}" type="slidenum">
              <a:rPr lang="en-US" sz="1200" b="0">
                <a:latin typeface="Times" charset="0"/>
              </a:rPr>
              <a:pPr/>
              <a:t>27</a:t>
            </a:fld>
            <a:endParaRPr lang="en-US" sz="1200" b="0">
              <a:latin typeface="Time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65158B-A059-B644-8D14-E7F37451D065}" type="slidenum">
              <a:rPr lang="en-US" sz="1200" b="0">
                <a:latin typeface="Times" charset="0"/>
              </a:rPr>
              <a:pPr/>
              <a:t>28</a:t>
            </a:fld>
            <a:endParaRPr lang="en-US" sz="1200" b="0">
              <a:latin typeface="Time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FB7BEDC-B46E-1647-9290-6B022886733F}" type="slidenum">
              <a:rPr lang="en-US" sz="1200" b="0">
                <a:latin typeface="Times" charset="0"/>
              </a:rPr>
              <a:pPr/>
              <a:t>30</a:t>
            </a:fld>
            <a:endParaRPr lang="en-US" sz="1200" b="0">
              <a:latin typeface="Times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8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0AC82B5-3FE4-CD44-82C7-6C0C7B1A3037}" type="slidenum">
              <a:rPr lang="en-US" sz="1200" b="0">
                <a:latin typeface="Times" charset="0"/>
              </a:rPr>
              <a:pPr/>
              <a:t>31</a:t>
            </a:fld>
            <a:endParaRPr lang="en-US" sz="1200" b="0">
              <a:latin typeface="Time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8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D3695E3-D9C6-C24A-97BF-04F515F4FD2C}" type="slidenum">
              <a:rPr lang="en-US" sz="1200" b="0">
                <a:latin typeface="Times" charset="0"/>
              </a:rPr>
              <a:pPr/>
              <a:t>33</a:t>
            </a:fld>
            <a:endParaRPr lang="en-US" sz="1200" b="0">
              <a:latin typeface="Time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42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FF0397D-B94C-D14B-85B3-B6726A77669F}" type="slidenum">
              <a:rPr lang="en-US" sz="1200" b="0">
                <a:latin typeface="Times" charset="0"/>
              </a:rPr>
              <a:pPr/>
              <a:t>35</a:t>
            </a:fld>
            <a:endParaRPr lang="en-US" sz="1200" b="0">
              <a:latin typeface="Times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53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FF0397D-B94C-D14B-85B3-B6726A77669F}" type="slidenum">
              <a:rPr lang="en-US" sz="1200" b="0">
                <a:latin typeface="Times" charset="0"/>
              </a:rPr>
              <a:pPr/>
              <a:t>38</a:t>
            </a:fld>
            <a:endParaRPr lang="en-US" sz="1200" b="0">
              <a:latin typeface="Times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46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A6AE8BD-7946-574E-8046-8EE90559922D}" type="slidenum">
              <a:rPr lang="en-US" sz="1200" b="0">
                <a:latin typeface="Times" charset="0"/>
              </a:rPr>
              <a:pPr/>
              <a:t>40</a:t>
            </a:fld>
            <a:endParaRPr lang="en-US" sz="1200" b="0">
              <a:latin typeface="Times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67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8651D2-B588-CE45-B8DF-59D7478ABE34}" type="slidenum">
              <a:rPr lang="en-US" sz="1200" b="0">
                <a:latin typeface="Times" charset="0"/>
              </a:rPr>
              <a:pPr/>
              <a:t>43</a:t>
            </a:fld>
            <a:endParaRPr lang="en-US" sz="1200" b="0">
              <a:latin typeface="Times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21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5B4883A-1D53-B643-B72B-48178C4FC76B}" type="slidenum">
              <a:rPr lang="en-US" sz="1200" b="0">
                <a:latin typeface="Times" charset="0"/>
              </a:rPr>
              <a:pPr/>
              <a:t>44</a:t>
            </a:fld>
            <a:endParaRPr lang="en-US" sz="1200" b="0">
              <a:latin typeface="Times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2358639-32F9-5546-AF03-92944B1E940C}" type="slidenum">
              <a:rPr lang="en-US" sz="1200" b="0">
                <a:latin typeface="Times" charset="0"/>
              </a:rPr>
              <a:pPr/>
              <a:t>5</a:t>
            </a:fld>
            <a:endParaRPr lang="en-US" sz="1200" b="0">
              <a:latin typeface="Times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29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C14D960-84AD-684C-B8B7-1EC4696D02B2}" type="slidenum">
              <a:rPr lang="en-US" sz="1200" b="0">
                <a:latin typeface="Times" charset="0"/>
              </a:rPr>
              <a:pPr/>
              <a:t>46</a:t>
            </a:fld>
            <a:endParaRPr lang="en-US" sz="1200" b="0">
              <a:latin typeface="Times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39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001774-F012-E647-B457-BFAE394259FE}" type="slidenum">
              <a:rPr lang="en-US" sz="1200" b="0">
                <a:latin typeface="Times" charset="0"/>
              </a:rPr>
              <a:pPr/>
              <a:t>48</a:t>
            </a:fld>
            <a:endParaRPr lang="en-US" sz="1200" b="0">
              <a:latin typeface="Times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80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E34D574-F7E0-E04D-AB74-6A7B07767BBB}" type="slidenum">
              <a:rPr lang="en-US" sz="1200" b="0">
                <a:latin typeface="Times" charset="0"/>
              </a:rPr>
              <a:pPr/>
              <a:t>50</a:t>
            </a:fld>
            <a:endParaRPr lang="en-US" sz="1200" b="0">
              <a:latin typeface="Times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72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1316B77-2A67-B64E-99AD-0297F7AA01D3}" type="slidenum">
              <a:rPr lang="en-US" sz="1200" b="0">
                <a:latin typeface="Times" charset="0"/>
              </a:rPr>
              <a:pPr/>
              <a:t>54</a:t>
            </a:fld>
            <a:endParaRPr lang="en-US" sz="1200" b="0">
              <a:latin typeface="Times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29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3E0AF-7893-1C41-9551-785255B69E3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9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4E93B03-647E-5A44-BABB-30BF03614F9E}" type="slidenum">
              <a:rPr lang="en-US" sz="1200" b="0">
                <a:latin typeface="Times" charset="0"/>
              </a:rPr>
              <a:pPr/>
              <a:t>58</a:t>
            </a:fld>
            <a:endParaRPr lang="en-US" sz="1200" b="0">
              <a:latin typeface="Times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81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F183771-C639-2240-A28E-60548BC193D1}" type="slidenum">
              <a:rPr lang="en-US" sz="1200" b="0">
                <a:latin typeface="Times" charset="0"/>
              </a:rPr>
              <a:pPr/>
              <a:t>66</a:t>
            </a:fld>
            <a:endParaRPr lang="en-US" sz="1200" b="0">
              <a:latin typeface="Times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4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B3D8DD4-CE62-5D4A-91D8-CA4C4620E870}" type="slidenum">
              <a:rPr lang="en-US" sz="1200" b="0">
                <a:latin typeface="Times" charset="0"/>
              </a:rPr>
              <a:pPr/>
              <a:t>68</a:t>
            </a:fld>
            <a:endParaRPr lang="en-US" sz="1200" b="0">
              <a:latin typeface="Time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89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63453BF-F859-2548-A787-2F9C6C6643DC}" type="slidenum">
              <a:rPr lang="en-US" sz="1200" b="0">
                <a:latin typeface="Times" charset="0"/>
              </a:rPr>
              <a:pPr/>
              <a:t>71</a:t>
            </a:fld>
            <a:endParaRPr lang="en-US" sz="1200" b="0">
              <a:latin typeface="Time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06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BF0860D-8838-4041-9FF3-326E9297021A}" type="slidenum">
              <a:rPr lang="en-US" sz="1200" b="0">
                <a:latin typeface="Times" charset="0"/>
              </a:rPr>
              <a:pPr/>
              <a:t>72</a:t>
            </a:fld>
            <a:endParaRPr lang="en-US" sz="1200" b="0">
              <a:latin typeface="Time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F5C16B-4748-9A42-AEF1-8A80E9BD9F72}" type="slidenum">
              <a:rPr lang="en-US" sz="1200" b="0">
                <a:latin typeface="Times" charset="0"/>
              </a:rPr>
              <a:pPr/>
              <a:t>6</a:t>
            </a:fld>
            <a:endParaRPr lang="en-US" sz="1200" b="0">
              <a:latin typeface="Times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80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BF0860D-8838-4041-9FF3-326E9297021A}" type="slidenum">
              <a:rPr lang="en-US" sz="1200" b="0">
                <a:latin typeface="Times" charset="0"/>
              </a:rPr>
              <a:pPr/>
              <a:t>74</a:t>
            </a:fld>
            <a:endParaRPr lang="en-US" sz="1200" b="0">
              <a:latin typeface="Time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0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EA95EB5-6706-7743-AA4B-B0AF4500DA3F}" type="slidenum">
              <a:rPr lang="en-US" sz="1200" b="0">
                <a:latin typeface="Times" charset="0"/>
              </a:rPr>
              <a:pPr/>
              <a:t>76</a:t>
            </a:fld>
            <a:endParaRPr lang="en-US" sz="1200" b="0">
              <a:latin typeface="Time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46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54B443F-7034-1D43-8FD4-D1EFE1B71CED}" type="slidenum">
              <a:rPr lang="en-US" sz="1200" b="0">
                <a:latin typeface="Times" charset="0"/>
              </a:rPr>
              <a:pPr/>
              <a:t>77</a:t>
            </a:fld>
            <a:endParaRPr lang="en-US" sz="1200" b="0">
              <a:latin typeface="Time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1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145ABD0-3810-E045-8B65-AC6620C9DC5F}" type="slidenum">
              <a:rPr lang="en-US" sz="1200" b="0">
                <a:latin typeface="Times" charset="0"/>
              </a:rPr>
              <a:pPr/>
              <a:t>7</a:t>
            </a:fld>
            <a:endParaRPr lang="en-US" sz="1200" b="0">
              <a:latin typeface="Times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4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29B895-0997-7F4E-81EE-1A00321C3465}" type="slidenum">
              <a:rPr lang="en-US" sz="1200" b="0">
                <a:latin typeface="Times" charset="0"/>
              </a:rPr>
              <a:pPr/>
              <a:t>8</a:t>
            </a:fld>
            <a:endParaRPr lang="en-US" sz="1200" b="0">
              <a:latin typeface="Times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9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131195C-920A-EA4F-B283-8AE10A436F24}" type="slidenum">
              <a:rPr lang="en-US" sz="1200" b="0">
                <a:latin typeface="Times" charset="0"/>
              </a:rPr>
              <a:pPr/>
              <a:t>9</a:t>
            </a:fld>
            <a:endParaRPr lang="en-US" sz="1200" b="0">
              <a:latin typeface="Times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2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6346125-FCC0-D34E-85FF-8D3E858CC589}" type="slidenum">
              <a:rPr lang="en-US" sz="1200" b="0">
                <a:latin typeface="Times" charset="0"/>
              </a:rPr>
              <a:pPr/>
              <a:t>10</a:t>
            </a:fld>
            <a:endParaRPr lang="en-US" sz="1200" b="0">
              <a:latin typeface="Times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8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D3A258-9F71-A549-915D-9C82004E08B4}" type="slidenum">
              <a:rPr lang="en-US" sz="1200" b="0">
                <a:latin typeface="Times" charset="0"/>
              </a:rPr>
              <a:pPr/>
              <a:t>11</a:t>
            </a:fld>
            <a:endParaRPr lang="en-US" sz="1200" b="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FB46C2-ED6B-D943-8502-4C865B70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C75A9D-CABD-B24D-814F-7201C76F2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7CAC04-6E69-324E-9971-F39558BD0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8A749A-CCCD-6B42-9970-084FB2A6F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BEC0CD-6ED7-804F-BE03-0AEA84415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31D11A4-DF25-FC4D-BD3C-C300C6D71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3D75A2-A7C5-F248-91AA-7E468FBBD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C5B07F-2BA5-5945-82A8-089D301C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95C718-DDEC-684B-A9E4-282B24B3D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AF07202-7A59-7541-9BCD-8196051A9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alibri" charset="0"/>
              </a:rPr>
              <a:t>Functional Programming Languages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>
                <a:latin typeface="Lucida Sans Unicode" charset="0"/>
              </a:rPr>
              <a:t>BBM 301 –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925166F-B913-A044-AA59-B4D017008A17}" type="slidenum">
              <a:rPr lang="en-US" sz="1000" b="0">
                <a:latin typeface="Arial" charset="0"/>
              </a:rPr>
              <a:pPr/>
              <a:t>10</a:t>
            </a:fld>
            <a:endParaRPr lang="en-US" sz="1000" b="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Fundamentals of Functional Programming Languages (cont’d.)</a:t>
            </a:r>
            <a:endParaRPr lang="en-US" sz="2400">
              <a:latin typeface="Calibri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35150"/>
            <a:ext cx="8153400" cy="3956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3366FF"/>
                </a:solidFill>
                <a:latin typeface="Calibri" charset="0"/>
              </a:rPr>
              <a:t>Referential Transparency</a:t>
            </a:r>
            <a:r>
              <a:rPr lang="en-US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- In an FPL, the evaluation of a function always produces the same result given the same parameters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3366FF"/>
                </a:solidFill>
                <a:latin typeface="Calibri" charset="0"/>
              </a:rPr>
              <a:t>Tail Recursion</a:t>
            </a:r>
            <a:r>
              <a:rPr lang="en-US" i="1" dirty="0">
                <a:solidFill>
                  <a:srgbClr val="CC33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– Writing recursive functions that can be automatically converted to iteration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D95A2234-E6E7-234E-8578-FC86783CFA52}" type="slidenum">
              <a:rPr lang="en-US" sz="1000" b="0">
                <a:latin typeface="Arial" charset="0"/>
              </a:rPr>
              <a:pPr/>
              <a:t>11</a:t>
            </a:fld>
            <a:endParaRPr lang="en-US" sz="1000" b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Data Types and Structures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57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Calibri" charset="0"/>
              </a:rPr>
              <a:t>LISP was developed by John McCarthy at MIT in 1959</a:t>
            </a:r>
          </a:p>
          <a:p>
            <a:pPr eaLnBrk="1" hangingPunct="1"/>
            <a:r>
              <a:rPr lang="en-US" i="1">
                <a:solidFill>
                  <a:srgbClr val="3366FF"/>
                </a:solidFill>
                <a:latin typeface="Calibri" charset="0"/>
              </a:rPr>
              <a:t>Data object types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:</a:t>
            </a:r>
            <a:r>
              <a:rPr lang="en-US">
                <a:latin typeface="Calibri" charset="0"/>
              </a:rPr>
              <a:t> originally only 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atoms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and 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lists</a:t>
            </a:r>
          </a:p>
          <a:p>
            <a:pPr eaLnBrk="1" hangingPunct="1"/>
            <a:r>
              <a:rPr lang="en-US" i="1">
                <a:solidFill>
                  <a:srgbClr val="3366FF"/>
                </a:solidFill>
                <a:latin typeface="Calibri" charset="0"/>
              </a:rPr>
              <a:t>List form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:</a:t>
            </a:r>
            <a:r>
              <a:rPr lang="en-US">
                <a:latin typeface="Calibri" charset="0"/>
              </a:rPr>
              <a:t> parenthesized collections of sublists and/or atoms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3000">
                <a:latin typeface="Courier New" charset="0"/>
                <a:cs typeface="Courier New" charset="0"/>
              </a:rPr>
              <a:t>(A B (C D) E)</a:t>
            </a:r>
          </a:p>
          <a:p>
            <a:pPr eaLnBrk="1" hangingPunct="1"/>
            <a:r>
              <a:rPr lang="en-US">
                <a:latin typeface="Calibri" charset="0"/>
              </a:rPr>
              <a:t>Originally, LISP was a typeless language</a:t>
            </a:r>
          </a:p>
          <a:p>
            <a:pPr eaLnBrk="1" hangingPunct="1"/>
            <a:r>
              <a:rPr lang="en-US">
                <a:latin typeface="Calibri" charset="0"/>
              </a:rPr>
              <a:t>LISP lists are stored internally as single-linked lists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8400"/>
            <a:ext cx="8699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C7661B9-8560-1A49-BEC6-8474B72BC359}" type="slidenum">
              <a:rPr lang="en-US" sz="1000" b="0">
                <a:latin typeface="Arial" charset="0"/>
              </a:rPr>
              <a:pPr/>
              <a:t>13</a:t>
            </a:fld>
            <a:endParaRPr lang="en-US" sz="1000" b="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Interpretation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Lambda notation is used to specify functions and function definitions. </a:t>
            </a:r>
          </a:p>
          <a:p>
            <a:pPr eaLnBrk="1" hangingPunct="1"/>
            <a:r>
              <a:rPr lang="en-US" b="1" dirty="0">
                <a:latin typeface="Calibri" charset="0"/>
              </a:rPr>
              <a:t>Function applications and data have the same form</a:t>
            </a:r>
            <a:r>
              <a:rPr lang="en-US" dirty="0">
                <a:latin typeface="Calibri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e.g., If the list </a:t>
            </a:r>
            <a:r>
              <a:rPr lang="en-US" sz="3000" dirty="0">
                <a:latin typeface="Courier New" charset="0"/>
                <a:cs typeface="Courier New" charset="0"/>
              </a:rPr>
              <a:t>(A B C)</a:t>
            </a:r>
            <a:r>
              <a:rPr lang="en-US" dirty="0">
                <a:latin typeface="Calibri" charset="0"/>
              </a:rPr>
              <a:t> is interpreted as data it is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a simple list of three atoms, </a:t>
            </a:r>
            <a:r>
              <a:rPr lang="en-US" sz="3000" dirty="0">
                <a:latin typeface="Courier New" charset="0"/>
                <a:cs typeface="Courier New" charset="0"/>
              </a:rPr>
              <a:t>A</a:t>
            </a:r>
            <a:r>
              <a:rPr lang="en-US" dirty="0">
                <a:latin typeface="Calibri" charset="0"/>
              </a:rPr>
              <a:t>, </a:t>
            </a:r>
            <a:r>
              <a:rPr lang="en-US" sz="3000" dirty="0">
                <a:latin typeface="Courier New" charset="0"/>
                <a:cs typeface="Courier New" charset="0"/>
              </a:rPr>
              <a:t>B</a:t>
            </a:r>
            <a:r>
              <a:rPr lang="en-US" dirty="0">
                <a:latin typeface="Calibri" charset="0"/>
              </a:rPr>
              <a:t>, and </a:t>
            </a:r>
            <a:r>
              <a:rPr lang="en-US" sz="3000" dirty="0">
                <a:latin typeface="Courier New" charset="0"/>
                <a:cs typeface="Courier New" charset="0"/>
              </a:rPr>
              <a:t>C</a:t>
            </a:r>
          </a:p>
          <a:p>
            <a:pPr eaLnBrk="1" hangingPunct="1"/>
            <a:r>
              <a:rPr lang="en-US" i="1" dirty="0">
                <a:latin typeface="Calibri" charset="0"/>
              </a:rPr>
              <a:t>If it is interpreted as a function application, it means that the function named </a:t>
            </a:r>
            <a:r>
              <a:rPr lang="en-US" sz="3000" i="1" dirty="0">
                <a:latin typeface="Courier New" charset="0"/>
                <a:cs typeface="Courier New" charset="0"/>
              </a:rPr>
              <a:t>A</a:t>
            </a:r>
            <a:r>
              <a:rPr lang="en-US" i="1" dirty="0">
                <a:latin typeface="Calibri" charset="0"/>
              </a:rPr>
              <a:t> is applied to the two parameters, </a:t>
            </a:r>
            <a:r>
              <a:rPr lang="en-US" sz="3000" i="1" dirty="0">
                <a:latin typeface="Courier New" charset="0"/>
                <a:cs typeface="Courier New" charset="0"/>
              </a:rPr>
              <a:t>B</a:t>
            </a:r>
            <a:r>
              <a:rPr lang="en-US" i="1" dirty="0">
                <a:latin typeface="Calibri" charset="0"/>
              </a:rPr>
              <a:t> and </a:t>
            </a:r>
            <a:r>
              <a:rPr lang="en-US" sz="3000" i="1" dirty="0">
                <a:latin typeface="Courier New" charset="0"/>
                <a:cs typeface="Courier New" charset="0"/>
              </a:rPr>
              <a:t>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1A81B006-501B-DF47-B73D-20A17FA0C83F}" type="slidenum">
              <a:rPr lang="en-US" sz="1000" b="0">
                <a:latin typeface="Arial" charset="0"/>
              </a:rPr>
              <a:pPr/>
              <a:t>14</a:t>
            </a:fld>
            <a:endParaRPr lang="en-US" sz="1000" b="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Origins of Scheme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72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mid-1970s dialect of LISP, designed to be a cleaner, more modern, and simpler version than the contemporary dialects of LISP</a:t>
            </a:r>
          </a:p>
          <a:p>
            <a:pPr eaLnBrk="1" hangingPunct="1"/>
            <a:r>
              <a:rPr lang="en-US">
                <a:latin typeface="Calibri" charset="0"/>
              </a:rPr>
              <a:t>Uses only static scoping</a:t>
            </a:r>
          </a:p>
          <a:p>
            <a:pPr eaLnBrk="1" hangingPunct="1"/>
            <a:r>
              <a:rPr lang="en-US">
                <a:latin typeface="Calibri" charset="0"/>
              </a:rPr>
              <a:t>Functions are first-class entities</a:t>
            </a:r>
          </a:p>
          <a:p>
            <a:pPr lvl="1" eaLnBrk="1" hangingPunct="1"/>
            <a:r>
              <a:rPr lang="en-US">
                <a:latin typeface="Calibri" charset="0"/>
              </a:rPr>
              <a:t>They can be the values of expressions and elements of lists</a:t>
            </a:r>
          </a:p>
          <a:p>
            <a:pPr lvl="1" eaLnBrk="1" hangingPunct="1"/>
            <a:r>
              <a:rPr lang="en-US">
                <a:latin typeface="Calibri" charset="0"/>
              </a:rPr>
              <a:t>They can be assigned to variables, passed as parameters, and returned from functions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Scheme Interpreter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876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 interactive mode, the Scheme interpreter is an infinite read-evaluate-print loop (REPL)</a:t>
            </a:r>
          </a:p>
          <a:p>
            <a:pPr lvl="1"/>
            <a:r>
              <a:rPr lang="en-US">
                <a:latin typeface="Calibri" charset="0"/>
                <a:cs typeface="Lucida Sans Unicode" charset="0"/>
              </a:rPr>
              <a:t>This form of interpreter is also used by Python and Ruby</a:t>
            </a:r>
          </a:p>
          <a:p>
            <a:r>
              <a:rPr lang="en-US">
                <a:latin typeface="Calibri" charset="0"/>
              </a:rPr>
              <a:t>Expressions are interpreted by the function </a:t>
            </a:r>
            <a:r>
              <a:rPr lang="en-US" sz="2800">
                <a:latin typeface="Courier New" charset="0"/>
                <a:cs typeface="Courier New" charset="0"/>
              </a:rPr>
              <a:t>EVAL</a:t>
            </a:r>
          </a:p>
          <a:p>
            <a:r>
              <a:rPr lang="en-US">
                <a:latin typeface="Calibri" charset="0"/>
              </a:rPr>
              <a:t>Literals evaluate to themselves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1-</a:t>
            </a:r>
            <a:fld id="{BEA45547-8B15-0847-9367-ED26B3C56F86}" type="slidenum">
              <a:rPr lang="en-US" sz="1000" b="0">
                <a:latin typeface="Arial" charset="0"/>
                <a:cs typeface="Lucida Sans Unicode" charset="0"/>
              </a:rPr>
              <a:pPr/>
              <a:t>15</a:t>
            </a:fld>
            <a:endParaRPr lang="en-US" sz="1000" b="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48F7A75-A663-604A-AF77-C05DFAD3A91B}" type="slidenum">
              <a:rPr lang="en-US" sz="1000" b="0">
                <a:latin typeface="Arial" charset="0"/>
              </a:rPr>
              <a:pPr/>
              <a:t>16</a:t>
            </a:fld>
            <a:endParaRPr lang="en-US" sz="1000" b="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 Function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572000"/>
          </a:xfrm>
        </p:spPr>
        <p:txBody>
          <a:bodyPr/>
          <a:lstStyle/>
          <a:p>
            <a:pPr marL="533400" indent="-533400" eaLnBrk="1" hangingPunct="1"/>
            <a:r>
              <a:rPr lang="en-US">
                <a:latin typeface="Calibri" charset="0"/>
              </a:rPr>
              <a:t>Parameters are evaluated, in no particular order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values of the parameters are substituted into the function body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function body is evaluated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value of the last expression in the body is the value of the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D24959D-AF63-5C40-A33D-DDB073E15249}" type="slidenum">
              <a:rPr lang="en-US" sz="1000" b="0">
                <a:latin typeface="Arial" charset="0"/>
              </a:rPr>
              <a:pPr/>
              <a:t>17</a:t>
            </a:fld>
            <a:endParaRPr lang="en-US" sz="1000" b="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 Functions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Primitive Arithmetic Functions: </a:t>
            </a:r>
            <a:r>
              <a:rPr lang="en-US" sz="2800" dirty="0">
                <a:latin typeface="Courier New" charset="0"/>
                <a:cs typeface="Courier New" charset="0"/>
              </a:rPr>
              <a:t>+, -, *, /, ABS, SQRT, REMAINDER, MIN, MAX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charset="0"/>
              </a:rPr>
              <a:t>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charset="0"/>
              </a:rPr>
              <a:t>	e.g.,</a:t>
            </a:r>
            <a:r>
              <a:rPr lang="en-US" sz="2800" dirty="0">
                <a:latin typeface="Courier New" charset="0"/>
                <a:cs typeface="Courier New" charset="0"/>
              </a:rPr>
              <a:t> (+ 5 2) yields 7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900" dirty="0">
              <a:latin typeface="Courier New" charset="0"/>
              <a:cs typeface="Courier New" charset="0"/>
            </a:endParaRPr>
          </a:p>
          <a:p>
            <a:pPr marL="990600" lvl="1" indent="-533400" eaLnBrk="1" hangingPunct="1">
              <a:lnSpc>
                <a:spcPct val="80000"/>
              </a:lnSpc>
              <a:buFont typeface="Symbol" charset="0"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Expression</a:t>
            </a:r>
            <a:r>
              <a:rPr lang="tr-TR" dirty="0"/>
              <a:t>			Value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42</a:t>
            </a:r>
            <a:r>
              <a:rPr lang="mr-IN" dirty="0"/>
              <a:t> </a:t>
            </a:r>
            <a:r>
              <a:rPr lang="tr-TR" dirty="0"/>
              <a:t>				</a:t>
            </a:r>
            <a:r>
              <a:rPr lang="mr-IN" dirty="0"/>
              <a:t>42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(* 3 7) 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tr-TR" dirty="0"/>
              <a:t>		</a:t>
            </a:r>
            <a:r>
              <a:rPr lang="mr-IN" dirty="0"/>
              <a:t>21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(+ 5 7 8) </a:t>
            </a:r>
            <a:r>
              <a:rPr lang="tr-TR" dirty="0"/>
              <a:t>		</a:t>
            </a:r>
            <a:r>
              <a:rPr lang="mr-IN" dirty="0"/>
              <a:t>20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(− 5 6) 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tr-TR" dirty="0"/>
              <a:t>		</a:t>
            </a:r>
            <a:r>
              <a:rPr lang="mr-IN" dirty="0"/>
              <a:t>−1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(− 15 7 2)</a:t>
            </a:r>
            <a:r>
              <a:rPr lang="mr-IN" dirty="0"/>
              <a:t> </a:t>
            </a:r>
            <a:r>
              <a:rPr lang="tr-TR" dirty="0"/>
              <a:t>		</a:t>
            </a:r>
            <a:r>
              <a:rPr lang="mr-IN" dirty="0"/>
              <a:t>6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(− 24 (* 4 3)) 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dirty="0"/>
              <a:t>12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215A562-67DF-E64B-B100-68E1B03DF4AA}" type="slidenum">
              <a:rPr lang="en-US" sz="1000" b="0">
                <a:latin typeface="Arial" charset="0"/>
              </a:rPr>
              <a:pPr/>
              <a:t>19</a:t>
            </a:fld>
            <a:endParaRPr lang="en-US" sz="1000" b="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Function Definition: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LAMBDA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105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Lambda Expressions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Form is based on </a:t>
            </a:r>
            <a:r>
              <a:rPr lang="en-US" sz="2400" dirty="0">
                <a:latin typeface="Calibri" charset="0"/>
                <a:sym typeface="Symbol" charset="0"/>
              </a:rPr>
              <a:t></a:t>
            </a:r>
            <a:r>
              <a:rPr lang="en-US" sz="2400" dirty="0">
                <a:latin typeface="Calibri" charset="0"/>
                <a:sym typeface="Math1" charset="0"/>
              </a:rPr>
              <a:t> </a:t>
            </a:r>
            <a:r>
              <a:rPr lang="en-US" sz="2400" dirty="0">
                <a:latin typeface="Calibri" charset="0"/>
              </a:rPr>
              <a:t>notation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     e.g.,</a:t>
            </a:r>
            <a:r>
              <a:rPr lang="en-US" sz="2800" dirty="0">
                <a:latin typeface="Courier New" charset="0"/>
                <a:cs typeface="Courier New" charset="0"/>
              </a:rPr>
              <a:t> (LAMBDA (x) (* x x))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     x is called a bound variable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Lambda expressions can be applied to parameters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	e.g., </a:t>
            </a:r>
            <a:r>
              <a:rPr lang="en-US" sz="2400" dirty="0">
                <a:latin typeface="Courier New" charset="0"/>
                <a:cs typeface="Courier New" charset="0"/>
              </a:rPr>
              <a:t>((LAMBDA (x) (* x x)) 7)</a:t>
            </a:r>
          </a:p>
          <a:p>
            <a:pPr eaLnBrk="1" hangingPunct="1"/>
            <a:r>
              <a:rPr lang="en-US" sz="2400" dirty="0">
                <a:latin typeface="Courier New" charset="0"/>
              </a:rPr>
              <a:t>LAMBDA</a:t>
            </a:r>
            <a:r>
              <a:rPr lang="en-US" sz="2400" dirty="0">
                <a:latin typeface="Calibri" charset="0"/>
              </a:rPr>
              <a:t> expressions can have any number of parameters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  (LAMBDA (a b x) (+ (* a x x) (* b x)))</a:t>
            </a:r>
          </a:p>
          <a:p>
            <a:pPr eaLnBrk="1" hangingPunct="1">
              <a:buFontTx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 eaLnBrk="1" hangingPunct="1">
              <a:buNone/>
            </a:pP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(LAMBDA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(+ (*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(*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837FA4F-6231-BA44-8FE7-AC6996F236EC}" type="slidenum">
              <a:rPr lang="en-US" sz="1000" b="0">
                <a:latin typeface="Arial" charset="0"/>
              </a:rPr>
              <a:pPr/>
              <a:t>2</a:t>
            </a:fld>
            <a:endParaRPr lang="en-US" sz="1000" b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Introduction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The design of the imperative languages is based directly on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von Neumann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Efficiency is the primary concern, rather than the suitability of the language for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The design of the functional languages is based on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mathematical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 solid theoretical basis that is also closer to the user, but relatively unconcerned with the architecture of the machines on which programs will run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2C13DBA9-C059-6F4A-A582-8B4C7D3DD32A}" type="slidenum">
              <a:rPr lang="en-US" sz="1000" b="0">
                <a:latin typeface="Arial" charset="0"/>
              </a:rPr>
              <a:pPr/>
              <a:t>20</a:t>
            </a:fld>
            <a:endParaRPr lang="en-US" sz="1000" b="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Special Form Function: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DEFINE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 Function for constructing functions: </a:t>
            </a:r>
            <a:r>
              <a:rPr lang="en-US" sz="2800" dirty="0">
                <a:latin typeface="Courier New" charset="0"/>
                <a:cs typeface="Courier New" charset="0"/>
              </a:rPr>
              <a:t>DEFINE</a:t>
            </a:r>
            <a:r>
              <a:rPr lang="en-US" sz="2800" dirty="0">
                <a:latin typeface="Calibri" charset="0"/>
              </a:rPr>
              <a:t> - Two forms: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Calibri" charset="0"/>
              </a:rPr>
              <a:t>To bind a symbol to an expression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e.g., </a:t>
            </a:r>
            <a:r>
              <a:rPr lang="en-US" sz="2600" dirty="0">
                <a:latin typeface="Courier New" charset="0"/>
                <a:cs typeface="Courier New" charset="0"/>
              </a:rPr>
              <a:t>(DEFINE pi 3.141593)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Example use: </a:t>
            </a:r>
            <a:r>
              <a:rPr lang="en-US" sz="2600" dirty="0">
                <a:latin typeface="Courier New" charset="0"/>
                <a:cs typeface="Courier New" charset="0"/>
              </a:rPr>
              <a:t>(DEFINE </a:t>
            </a:r>
            <a:r>
              <a:rPr lang="en-US" sz="2600" dirty="0" err="1">
                <a:latin typeface="Courier New" charset="0"/>
                <a:cs typeface="Courier New" charset="0"/>
              </a:rPr>
              <a:t>two_pi</a:t>
            </a:r>
            <a:r>
              <a:rPr lang="en-US" sz="2600" dirty="0">
                <a:latin typeface="Courier New" charset="0"/>
                <a:cs typeface="Courier New" charset="0"/>
              </a:rPr>
              <a:t> (* 2 pi))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- The evaluation process for </a:t>
            </a:r>
            <a:r>
              <a:rPr lang="en-US" sz="2400" dirty="0">
                <a:latin typeface="Courier New" charset="0"/>
                <a:cs typeface="Courier New" charset="0"/>
              </a:rPr>
              <a:t>DEFINE</a:t>
            </a:r>
            <a:r>
              <a:rPr lang="en-US" sz="2400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is different! The first parameter is never evaluated. The second parameter is evaluated and bound to the first parameter.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Special Form Function: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DEFINE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2. The second use of the DEFINE function is to bind a lambda expression to a name. </a:t>
            </a:r>
          </a:p>
          <a:p>
            <a:r>
              <a:rPr lang="en-US" sz="2800" dirty="0"/>
              <a:t>To bind a name to a lambda expression, DEFINE takes two lists as parameters. The first parameter is the prototype of a function call, with the function name followed by the formal parameters, together in a list. The second list contains an expression to which the name is to be bound. </a:t>
            </a:r>
          </a:p>
          <a:p>
            <a:r>
              <a:rPr lang="en-US" sz="2800" dirty="0"/>
              <a:t>The general form of such a DEFINE is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Special Form Function: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DEFINE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(DEFINE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function_name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parameters)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(expression)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e.g., </a:t>
            </a:r>
            <a:r>
              <a:rPr lang="en-US" sz="2600" dirty="0">
                <a:latin typeface="Courier New" charset="0"/>
                <a:cs typeface="Courier New" charset="0"/>
              </a:rPr>
              <a:t>(DEFINE (square x) (* x x))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Example use: </a:t>
            </a:r>
            <a:r>
              <a:rPr lang="en-US" sz="2600" dirty="0">
                <a:latin typeface="Courier New" charset="0"/>
                <a:cs typeface="Courier New" charset="0"/>
              </a:rPr>
              <a:t>(square 5)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2600" dirty="0">
              <a:latin typeface="Courier New" charset="0"/>
              <a:ea typeface="Courier New" charset="0"/>
              <a:cs typeface="Courier New" charset="0"/>
            </a:endParaRPr>
          </a:p>
          <a:p>
            <a:pPr marL="914400" lvl="1" indent="-865188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(DEFINE (hypotenuse side1 side2)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(SQRT(+(square side1)(square side2)))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350E80DB-038C-0A48-87C6-D506B1C1AFC3}" type="slidenum">
              <a:rPr lang="en-US" sz="1000" b="0">
                <a:latin typeface="Arial" charset="0"/>
              </a:rPr>
              <a:pPr/>
              <a:t>23</a:t>
            </a:fld>
            <a:endParaRPr lang="en-US" sz="1000" b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Output Functions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4572000"/>
          </a:xfrm>
        </p:spPr>
        <p:txBody>
          <a:bodyPr/>
          <a:lstStyle/>
          <a:p>
            <a:pPr eaLnBrk="1" hangingPunct="1"/>
            <a:r>
              <a:rPr lang="en-US">
                <a:latin typeface="Courier New" charset="0"/>
              </a:rPr>
              <a:t>(DISPLAY expression)</a:t>
            </a:r>
          </a:p>
          <a:p>
            <a:pPr eaLnBrk="1" hangingPunct="1"/>
            <a:r>
              <a:rPr lang="en-US">
                <a:latin typeface="Courier New" charset="0"/>
              </a:rPr>
              <a:t>(NEWLINE)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E774E47-D753-E344-81CD-42CD12856746}" type="slidenum">
              <a:rPr lang="en-US" sz="1000" b="0">
                <a:latin typeface="Arial" charset="0"/>
              </a:rPr>
              <a:pPr/>
              <a:t>24</a:t>
            </a:fld>
            <a:endParaRPr lang="en-US" sz="1000" b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Numeric Predicate Functions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 (or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) is true and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 (or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) is false (sometimes </a:t>
            </a:r>
            <a:r>
              <a:rPr lang="en-US" sz="3000">
                <a:latin typeface="Courier New" charset="0"/>
                <a:cs typeface="Courier New" charset="0"/>
              </a:rPr>
              <a:t>()</a:t>
            </a:r>
            <a:r>
              <a:rPr lang="en-US">
                <a:latin typeface="Calibri" charset="0"/>
              </a:rPr>
              <a:t> is used for false)</a:t>
            </a: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=, &lt;&gt;, &gt;, &lt;, &gt;=, &lt;=</a:t>
            </a: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EVEN?, ODD?, ZERO?, NEGATIVE?</a:t>
            </a:r>
          </a:p>
          <a:p>
            <a:pPr eaLnBrk="1" hangingPunct="1"/>
            <a:r>
              <a:rPr lang="en-US" sz="3000">
                <a:latin typeface="Calibri" charset="0"/>
              </a:rPr>
              <a:t>The</a:t>
            </a:r>
            <a:r>
              <a:rPr lang="en-US" sz="3000">
                <a:latin typeface="Courier New" charset="0"/>
                <a:cs typeface="Courier New" charset="0"/>
              </a:rPr>
              <a:t> NOT </a:t>
            </a:r>
            <a:r>
              <a:rPr lang="en-US" sz="3000">
                <a:latin typeface="Calibri" charset="0"/>
              </a:rPr>
              <a:t>function inverts the logic of a Boolean expression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 dirty="0">
                <a:latin typeface="Arial" charset="0"/>
              </a:rPr>
              <a:t>1-</a:t>
            </a:r>
            <a:fld id="{3B0C094C-EA56-E74C-A255-825D26C27865}" type="slidenum">
              <a:rPr lang="en-US" sz="1000" b="0">
                <a:latin typeface="Arial" charset="0"/>
              </a:rPr>
              <a:pPr/>
              <a:t>25</a:t>
            </a:fld>
            <a:endParaRPr lang="en-US" sz="1000" b="0" dirty="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Control Flow: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IF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Selection- the special form, </a:t>
            </a:r>
            <a:r>
              <a:rPr lang="en-US" sz="3000" dirty="0">
                <a:latin typeface="Courier New" charset="0"/>
                <a:cs typeface="Courier New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3000" dirty="0">
                <a:latin typeface="Courier New" charset="0"/>
                <a:cs typeface="Courier New" charset="0"/>
              </a:rPr>
              <a:t>(IF predicate </a:t>
            </a:r>
            <a:r>
              <a:rPr lang="en-US" sz="3000" dirty="0" err="1">
                <a:latin typeface="Courier New" charset="0"/>
                <a:cs typeface="Courier New" charset="0"/>
              </a:rPr>
              <a:t>then_exp</a:t>
            </a:r>
            <a:r>
              <a:rPr lang="en-US" sz="3000" dirty="0">
                <a:latin typeface="Courier New" charset="0"/>
                <a:cs typeface="Courier New" charset="0"/>
              </a:rPr>
              <a:t> </a:t>
            </a:r>
            <a:r>
              <a:rPr lang="en-US" sz="3000" dirty="0" err="1">
                <a:latin typeface="Courier New" charset="0"/>
                <a:cs typeface="Courier New" charset="0"/>
              </a:rPr>
              <a:t>else_exp</a:t>
            </a:r>
            <a:r>
              <a:rPr lang="en-US" sz="30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e.g.,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3000" dirty="0">
                <a:latin typeface="Courier New" charset="0"/>
                <a:cs typeface="Courier New" charset="0"/>
              </a:rPr>
              <a:t>(IF (not (= count 0))</a:t>
            </a:r>
          </a:p>
          <a:p>
            <a:pPr eaLnBrk="1" hangingPunct="1">
              <a:buFontTx/>
              <a:buNone/>
            </a:pPr>
            <a:r>
              <a:rPr lang="en-US" sz="3000" dirty="0">
                <a:latin typeface="Courier New" charset="0"/>
                <a:cs typeface="Courier New" charset="0"/>
              </a:rPr>
              <a:t>		(/ sum count)</a:t>
            </a:r>
          </a:p>
          <a:p>
            <a:pPr eaLnBrk="1" hangingPunct="1">
              <a:buFontTx/>
              <a:buNone/>
            </a:pPr>
            <a:r>
              <a:rPr lang="en-US" sz="3000" dirty="0">
                <a:latin typeface="Courier New" charset="0"/>
                <a:cs typeface="Courier New" charset="0"/>
              </a:rPr>
              <a:t>		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12F9B6D-B350-2D4C-A4B4-85531B0EE201}" type="slidenum">
              <a:rPr lang="en-US" sz="1000" b="0">
                <a:latin typeface="Arial" charset="0"/>
              </a:rPr>
              <a:pPr/>
              <a:t>26</a:t>
            </a:fld>
            <a:endParaRPr lang="en-US" sz="1000" b="0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Control Flow: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>
                <a:latin typeface="Courier New" charset="0"/>
              </a:rPr>
              <a:t>COND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Multiple Selection - the special form, </a:t>
            </a:r>
            <a:r>
              <a:rPr lang="en-US" sz="2800" dirty="0">
                <a:latin typeface="Courier New" charset="0"/>
                <a:cs typeface="Courier New" charset="0"/>
              </a:rPr>
              <a:t>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alibri" charset="0"/>
              </a:rPr>
              <a:t>	General form: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latin typeface="Courier New" charset="0"/>
                <a:cs typeface="Courier New" charset="0"/>
              </a:rPr>
              <a:t>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</a:t>
            </a:r>
            <a:r>
              <a:rPr lang="en-US" sz="2000" i="1" dirty="0">
                <a:latin typeface="Courier New" charset="0"/>
                <a:cs typeface="Courier New" charset="0"/>
              </a:rPr>
              <a:t>predicate_1  expr</a:t>
            </a:r>
            <a:r>
              <a:rPr lang="en-US" sz="2800" dirty="0">
                <a:latin typeface="Courier New" charset="0"/>
                <a:cs typeface="Courier New" charset="0"/>
              </a:rPr>
              <a:t> {</a:t>
            </a:r>
            <a:r>
              <a:rPr lang="en-US" sz="2000" i="1" dirty="0">
                <a:latin typeface="Courier New" charset="0"/>
                <a:cs typeface="Courier New" charset="0"/>
              </a:rPr>
              <a:t>expr</a:t>
            </a:r>
            <a:r>
              <a:rPr lang="en-US" sz="2800" dirty="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</a:t>
            </a:r>
            <a:r>
              <a:rPr lang="en-US" sz="2000" i="1" dirty="0">
                <a:latin typeface="Courier New" charset="0"/>
                <a:cs typeface="Courier New" charset="0"/>
              </a:rPr>
              <a:t>predicate_2  expr</a:t>
            </a:r>
            <a:r>
              <a:rPr lang="en-US" sz="2800" dirty="0">
                <a:latin typeface="Courier New" charset="0"/>
                <a:cs typeface="Courier New" charset="0"/>
              </a:rPr>
              <a:t> {</a:t>
            </a:r>
            <a:r>
              <a:rPr lang="en-US" sz="2000" i="1" dirty="0">
                <a:latin typeface="Courier New" charset="0"/>
                <a:cs typeface="Courier New" charset="0"/>
              </a:rPr>
              <a:t>expr</a:t>
            </a:r>
            <a:r>
              <a:rPr lang="en-US" sz="2800" dirty="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</a:t>
            </a:r>
            <a:r>
              <a:rPr lang="en-US" sz="2000" i="1" dirty="0" err="1">
                <a:latin typeface="Courier New" charset="0"/>
                <a:cs typeface="Courier New" charset="0"/>
              </a:rPr>
              <a:t>predicate_n</a:t>
            </a:r>
            <a:r>
              <a:rPr lang="en-US" sz="2000" i="1" dirty="0">
                <a:latin typeface="Courier New" charset="0"/>
                <a:cs typeface="Courier New" charset="0"/>
              </a:rPr>
              <a:t>  expr</a:t>
            </a:r>
            <a:r>
              <a:rPr lang="en-US" sz="2800" dirty="0">
                <a:latin typeface="Courier New" charset="0"/>
                <a:cs typeface="Courier New" charset="0"/>
              </a:rPr>
              <a:t> {</a:t>
            </a:r>
            <a:r>
              <a:rPr lang="en-US" sz="2000" i="1" dirty="0">
                <a:latin typeface="Courier New" charset="0"/>
                <a:cs typeface="Courier New" charset="0"/>
              </a:rPr>
              <a:t>expr</a:t>
            </a:r>
            <a:r>
              <a:rPr lang="en-US" sz="2800" dirty="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(ELSE </a:t>
            </a:r>
            <a:r>
              <a:rPr lang="en-US" sz="2000" i="1" dirty="0">
                <a:latin typeface="Courier New" charset="0"/>
                <a:cs typeface="Courier New" charset="0"/>
              </a:rPr>
              <a:t>expr</a:t>
            </a:r>
            <a:r>
              <a:rPr lang="en-US" sz="2800" dirty="0">
                <a:latin typeface="Courier New" charset="0"/>
                <a:cs typeface="Courier New" charset="0"/>
              </a:rPr>
              <a:t> {</a:t>
            </a:r>
            <a:r>
              <a:rPr lang="en-US" sz="2000" i="1" dirty="0">
                <a:latin typeface="Courier New" charset="0"/>
                <a:cs typeface="Courier New" charset="0"/>
              </a:rPr>
              <a:t>expr</a:t>
            </a:r>
            <a:r>
              <a:rPr lang="en-US" sz="2800" dirty="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Returns the value of the last expression in the first pair whose predicate evaluates to true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F052625F-E8F7-8D48-B26D-A93C5285EB79}" type="slidenum">
              <a:rPr lang="en-US" sz="1000" b="0">
                <a:latin typeface="Arial" charset="0"/>
              </a:rPr>
              <a:pPr/>
              <a:t>27</a:t>
            </a:fld>
            <a:endParaRPr lang="en-US" sz="1000" b="0"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of </a:t>
            </a:r>
            <a:r>
              <a:rPr lang="en-US">
                <a:latin typeface="Courier New" charset="0"/>
              </a:rPr>
              <a:t>COND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(DEFINE (compare x 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((&gt; x y)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x is greater than y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((&lt; x y)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y is greater than x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(ELSE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x and y are equal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F052625F-E8F7-8D48-B26D-A93C5285EB79}" type="slidenum">
              <a:rPr lang="en-US" sz="1000" b="0">
                <a:latin typeface="Arial" charset="0"/>
              </a:rPr>
              <a:pPr/>
              <a:t>28</a:t>
            </a:fld>
            <a:endParaRPr lang="en-US" sz="1000" b="0"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of </a:t>
            </a:r>
            <a:r>
              <a:rPr lang="en-US">
                <a:latin typeface="Courier New" charset="0"/>
              </a:rPr>
              <a:t>COND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Ex: Leap year: Every </a:t>
            </a:r>
            <a:r>
              <a:rPr lang="en-US" sz="2800" b="1" dirty="0"/>
              <a:t>year</a:t>
            </a:r>
            <a:r>
              <a:rPr lang="en-US" sz="2800" dirty="0"/>
              <a:t> that is exactly divisible by four is a </a:t>
            </a:r>
            <a:r>
              <a:rPr lang="en-US" sz="2800" b="1" dirty="0"/>
              <a:t>leap year</a:t>
            </a:r>
            <a:r>
              <a:rPr lang="en-US" sz="2800" dirty="0"/>
              <a:t>, except for years that are exactly divisible by 100, but these centurial years are </a:t>
            </a:r>
            <a:r>
              <a:rPr lang="en-US" sz="2800" b="1" dirty="0"/>
              <a:t>leap</a:t>
            </a:r>
            <a:r>
              <a:rPr lang="en-US" sz="2800" dirty="0"/>
              <a:t> years if they are exactly divisible by 400.</a:t>
            </a:r>
            <a:endParaRPr lang="en-US" sz="2800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(DEFINE (leap? year)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((ZERO? (MODULO year 400)) #T)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((ZERO? (MODULO year 100))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(ELSE (ZERO? (MODULO year 4)))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5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 (factorial n)</a:t>
            </a:r>
          </a:p>
          <a:p>
            <a:pPr marL="0" indent="0">
              <a:buNone/>
            </a:pPr>
            <a:r>
              <a:rPr lang="en-US" dirty="0"/>
              <a:t>(IF (&lt;= n 1)</a:t>
            </a:r>
          </a:p>
          <a:p>
            <a:pPr marL="0" indent="0">
              <a:buNone/>
            </a:pPr>
            <a:r>
              <a:rPr lang="en-US" dirty="0"/>
              <a:t>  1</a:t>
            </a:r>
          </a:p>
          <a:p>
            <a:pPr marL="0" indent="0">
              <a:buNone/>
            </a:pPr>
            <a:r>
              <a:rPr lang="en-US" dirty="0"/>
              <a:t>  (* n (factorial (- n 1)))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389"/>
            <a:ext cx="8610600" cy="4876800"/>
          </a:xfrm>
        </p:spPr>
        <p:txBody>
          <a:bodyPr/>
          <a:lstStyle/>
          <a:p>
            <a:r>
              <a:rPr lang="en-US" sz="2000" dirty="0"/>
              <a:t>Imperative programming </a:t>
            </a:r>
          </a:p>
          <a:p>
            <a:pPr marL="0" indent="0">
              <a:buNone/>
            </a:pPr>
            <a:r>
              <a:rPr lang="en-US" sz="2000" dirty="0"/>
              <a:t>To compute the </a:t>
            </a:r>
            <a:r>
              <a:rPr lang="en-US" sz="2000" dirty="0" err="1"/>
              <a:t>gcd</a:t>
            </a:r>
            <a:r>
              <a:rPr lang="en-US" sz="2000" dirty="0"/>
              <a:t> of a and b, check to see if a and b are equal. If so, print one of them and stop. Otherwise, replace the larger one by their difference and repeat.</a:t>
            </a:r>
          </a:p>
          <a:p>
            <a:r>
              <a:rPr lang="en-US" sz="2000" dirty="0"/>
              <a:t>Functional programming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gcd</a:t>
            </a:r>
            <a:r>
              <a:rPr lang="en-US" sz="2000" dirty="0"/>
              <a:t> of a and b is defined to be a when a and b are equal, and to be the </a:t>
            </a:r>
            <a:r>
              <a:rPr lang="en-US" sz="2000" dirty="0" err="1"/>
              <a:t>gcd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of c and d when a and b are unequal, where c is the smaller of a and b, and d</a:t>
            </a:r>
          </a:p>
          <a:p>
            <a:pPr marL="0" indent="0">
              <a:buNone/>
            </a:pPr>
            <a:r>
              <a:rPr lang="en-US" sz="2000" dirty="0"/>
              <a:t>is their difference. To compute the </a:t>
            </a:r>
            <a:r>
              <a:rPr lang="en-US" sz="2000" dirty="0" err="1"/>
              <a:t>gcd</a:t>
            </a:r>
            <a:r>
              <a:rPr lang="en-US" sz="2000" dirty="0"/>
              <a:t> of a given pair of numbers, expand and</a:t>
            </a:r>
          </a:p>
          <a:p>
            <a:pPr marL="0" indent="0">
              <a:buNone/>
            </a:pPr>
            <a:r>
              <a:rPr lang="en-US" sz="2000" dirty="0"/>
              <a:t>simplify this definition until it terminates.</a:t>
            </a:r>
          </a:p>
          <a:p>
            <a:r>
              <a:rPr lang="en-US" sz="2000" dirty="0"/>
              <a:t>Logic programming</a:t>
            </a:r>
          </a:p>
          <a:p>
            <a:pPr marL="0" indent="0">
              <a:buNone/>
            </a:pPr>
            <a:r>
              <a:rPr lang="en-US" sz="2000" dirty="0"/>
              <a:t>The proposition </a:t>
            </a:r>
            <a:r>
              <a:rPr lang="en-US" sz="2000" dirty="0" err="1"/>
              <a:t>gcd</a:t>
            </a:r>
            <a:r>
              <a:rPr lang="en-US" sz="2000" dirty="0"/>
              <a:t>(a, b, g) is true if (1) a, b, and g are all equal, or (2) there exist numbers c and d such that c is </a:t>
            </a:r>
            <a:r>
              <a:rPr lang="en-US" sz="2000" dirty="0" err="1"/>
              <a:t>theminimum</a:t>
            </a:r>
            <a:r>
              <a:rPr lang="en-US" sz="2000" dirty="0"/>
              <a:t> of a and b (i.e., min(a, b, c) is true), d is their difference (i.e., minus(a, b, d) is true), and </a:t>
            </a:r>
            <a:r>
              <a:rPr lang="en-US" sz="2000" dirty="0" err="1"/>
              <a:t>gcd</a:t>
            </a:r>
            <a:r>
              <a:rPr lang="en-US" sz="2000" dirty="0"/>
              <a:t>(c, d, g) is true. To compute the </a:t>
            </a:r>
            <a:r>
              <a:rPr lang="en-US" sz="2000" dirty="0" err="1"/>
              <a:t>gcd</a:t>
            </a:r>
            <a:r>
              <a:rPr lang="en-US" sz="2000" dirty="0"/>
              <a:t> of a given pair of numbers, search for a number g (and various numbers c and d) for which these two rules allow one to prove that </a:t>
            </a:r>
            <a:r>
              <a:rPr lang="en-US" sz="2000" dirty="0" err="1"/>
              <a:t>gcd</a:t>
            </a:r>
            <a:r>
              <a:rPr lang="en-US" sz="2000" dirty="0"/>
              <a:t>(a, b, g) is true.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0394" y="5733113"/>
            <a:ext cx="4649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 Pragmatics</a:t>
            </a:r>
          </a:p>
          <a:p>
            <a:r>
              <a:rPr lang="en-US" b="0" dirty="0"/>
              <a:t>Michael L.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2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D24959D-AF63-5C40-A33D-DDB073E15249}" type="slidenum">
              <a:rPr lang="en-US" sz="1000" b="0">
                <a:latin typeface="Arial" charset="0"/>
              </a:rPr>
              <a:pPr/>
              <a:t>30</a:t>
            </a:fld>
            <a:endParaRPr lang="en-US" sz="1000" b="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Function QUOTE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900" dirty="0">
              <a:latin typeface="Courier New" charset="0"/>
              <a:cs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>
                <a:latin typeface="Courier New" charset="0"/>
                <a:cs typeface="Courier New" charset="0"/>
              </a:rPr>
              <a:t>QUOTE</a:t>
            </a:r>
            <a:r>
              <a:rPr lang="en-US" sz="2800" dirty="0">
                <a:latin typeface="Calibri" charset="0"/>
              </a:rPr>
              <a:t> - takes one parameter; returns the parameter without evaluation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>
                <a:latin typeface="Courier New" charset="0"/>
                <a:cs typeface="Courier New" charset="0"/>
              </a:rPr>
              <a:t>QUOTE</a:t>
            </a:r>
            <a:r>
              <a:rPr lang="en-US" sz="2400" dirty="0">
                <a:latin typeface="Calibri" charset="0"/>
              </a:rPr>
              <a:t> is required because the Scheme interpreter, named </a:t>
            </a:r>
            <a:r>
              <a:rPr lang="en-US" sz="2400" dirty="0">
                <a:latin typeface="Courier New" charset="0"/>
                <a:cs typeface="Courier New" charset="0"/>
              </a:rPr>
              <a:t>EVAL</a:t>
            </a:r>
            <a:r>
              <a:rPr lang="en-US" sz="2400" dirty="0">
                <a:latin typeface="Calibri" charset="0"/>
              </a:rPr>
              <a:t>, always evaluates parameters to function applications before applying the function.  </a:t>
            </a:r>
            <a:r>
              <a:rPr lang="en-US" sz="2400" dirty="0">
                <a:latin typeface="Courier New" charset="0"/>
                <a:cs typeface="Courier New" charset="0"/>
              </a:rPr>
              <a:t>QUOTE</a:t>
            </a:r>
            <a:r>
              <a:rPr lang="en-US" sz="2400" dirty="0">
                <a:latin typeface="Calibri" charset="0"/>
              </a:rPr>
              <a:t> is used to avoid parameter evaluation when it is not appropriate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>
                <a:latin typeface="Courier New" charset="0"/>
                <a:cs typeface="Courier New" charset="0"/>
              </a:rPr>
              <a:t>QUOTE</a:t>
            </a:r>
            <a:r>
              <a:rPr lang="en-US" sz="2400" dirty="0">
                <a:latin typeface="Calibri" charset="0"/>
              </a:rPr>
              <a:t> can be abbreviated with the apostrophe prefix operator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charset="0"/>
              </a:rPr>
              <a:t>   		</a:t>
            </a:r>
            <a:r>
              <a:rPr lang="en-US" sz="2400" dirty="0">
                <a:latin typeface="Courier New" charset="0"/>
                <a:cs typeface="Courier New" charset="0"/>
              </a:rPr>
              <a:t>'(A B) is equivalent to (QUOTE (A B)) </a:t>
            </a:r>
          </a:p>
          <a:p>
            <a:pPr marL="990600" lvl="1" indent="-533400" eaLnBrk="1" hangingPunct="1">
              <a:lnSpc>
                <a:spcPct val="80000"/>
              </a:lnSpc>
              <a:buFont typeface="Symbol" charset="0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0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38DC741-DF1B-2C4B-B321-C018EB640DA4}" type="slidenum">
              <a:rPr lang="en-US" sz="1000" b="0">
                <a:latin typeface="Arial" charset="0"/>
              </a:rPr>
              <a:pPr/>
              <a:t>31</a:t>
            </a:fld>
            <a:endParaRPr lang="en-US" sz="1000" b="0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 </a:t>
            </a:r>
            <a:r>
              <a:rPr lang="en-US">
                <a:latin typeface="Courier New" charset="0"/>
              </a:rPr>
              <a:t>CAR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CDR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CAR</a:t>
            </a:r>
            <a:r>
              <a:rPr lang="en-US">
                <a:latin typeface="Calibri" charset="0"/>
              </a:rPr>
              <a:t> takes a list parameter; returns the first element of that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3000">
                <a:latin typeface="Courier New" charset="0"/>
                <a:cs typeface="Courier New" charset="0"/>
              </a:rPr>
              <a:t>(CAR '(A B C))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(CAR '((A B) C D))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(A 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CDR</a:t>
            </a:r>
            <a:r>
              <a:rPr lang="en-US">
                <a:latin typeface="Calibri" charset="0"/>
              </a:rPr>
              <a:t> takes a list parameter; returns the list after removing its first element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e.g.,</a:t>
            </a:r>
            <a:r>
              <a:rPr lang="en-US" sz="3000">
                <a:latin typeface="Courier New" charset="0"/>
                <a:cs typeface="Courier New" charset="0"/>
              </a:rPr>
              <a:t> (CDR '(A B C))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(B 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(CDR '((A B) C D))</a:t>
            </a:r>
            <a:r>
              <a:rPr lang="en-US">
                <a:latin typeface="Calibri" charset="0"/>
              </a:rPr>
              <a:t> yields</a:t>
            </a:r>
            <a:r>
              <a:rPr lang="en-US" sz="3000">
                <a:latin typeface="Courier New" charset="0"/>
                <a:cs typeface="Courier New" charset="0"/>
              </a:rPr>
              <a:t> (C 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8400"/>
            <a:ext cx="8699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5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99B264B-79AF-F143-B6AA-057FC1D00118}" type="slidenum">
              <a:rPr lang="en-US" sz="1000" b="0">
                <a:latin typeface="Arial" charset="0"/>
              </a:rPr>
              <a:pPr/>
              <a:t>33</a:t>
            </a:fld>
            <a:endParaRPr lang="en-US" sz="1000" b="0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 </a:t>
            </a:r>
            <a:r>
              <a:rPr lang="en-US">
                <a:latin typeface="Courier New" charset="0"/>
              </a:rPr>
              <a:t>CAR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CDR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/>
                <a:cs typeface="Courier New"/>
              </a:rPr>
              <a:t>(DEFINE (second </a:t>
            </a:r>
            <a:r>
              <a:rPr lang="en-US" sz="2400" dirty="0" err="1">
                <a:latin typeface="Courier New"/>
                <a:cs typeface="Courier New"/>
              </a:rPr>
              <a:t>a_list</a:t>
            </a:r>
            <a:r>
              <a:rPr lang="en-US" sz="2400" dirty="0">
                <a:latin typeface="Courier New"/>
                <a:cs typeface="Courier New"/>
              </a:rPr>
              <a:t>) (CAR (CDR </a:t>
            </a:r>
            <a:r>
              <a:rPr lang="en-US" sz="2400" dirty="0" err="1">
                <a:latin typeface="Courier New"/>
                <a:cs typeface="Courier New"/>
              </a:rPr>
              <a:t>a_list</a:t>
            </a:r>
            <a:r>
              <a:rPr lang="en-US" sz="2400" dirty="0">
                <a:latin typeface="Courier New"/>
                <a:cs typeface="Courier New"/>
              </a:rPr>
              <a:t>)))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Once this function is evaluated, it can be used, as in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    </a:t>
            </a:r>
            <a:r>
              <a:rPr lang="en-US" sz="2800" dirty="0">
                <a:latin typeface="Courier New"/>
                <a:cs typeface="Courier New"/>
              </a:rPr>
              <a:t>(second '(A B C))  = returns B</a:t>
            </a:r>
          </a:p>
          <a:p>
            <a:pPr>
              <a:defRPr/>
            </a:pPr>
            <a:r>
              <a:rPr lang="en-US" sz="2800" dirty="0"/>
              <a:t> Some of the most commonly used functional compositions in Scheme are built in as single functions. 	</a:t>
            </a:r>
            <a:r>
              <a:rPr lang="en-US" sz="2400" dirty="0">
                <a:latin typeface="Courier New"/>
                <a:cs typeface="Courier New"/>
              </a:rPr>
              <a:t>(CAAR x)  = (CAR(CAR x)) 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	(CADR x) = (CAR (CDR x))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	(CADDAR x)   = (CAR (CDR (CDR (CAR x)))).</a:t>
            </a:r>
          </a:p>
          <a:p>
            <a:pPr marL="0" indent="0">
              <a:buFontTx/>
              <a:buNone/>
              <a:defRPr/>
            </a:pPr>
            <a:endParaRPr lang="en-US" sz="28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fr-FR" sz="2400" dirty="0">
                <a:latin typeface="Courier New"/>
                <a:cs typeface="Courier New"/>
              </a:rPr>
              <a:t>	(CADDAR '((A B (C) D) E)) = (C)</a:t>
            </a:r>
            <a:endParaRPr 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(CADDAR '((A B (C) D) E)) =</a:t>
            </a:r>
          </a:p>
          <a:p>
            <a:r>
              <a:rPr lang="en-US" dirty="0"/>
              <a:t>(CAR (CDR (CDR (CAR '((A B (C) D) E))))) =</a:t>
            </a:r>
          </a:p>
          <a:p>
            <a:r>
              <a:rPr lang="en-US" dirty="0"/>
              <a:t>(CAR (CDR (CDR '(A B (C) D)))) =</a:t>
            </a:r>
          </a:p>
          <a:p>
            <a:r>
              <a:rPr lang="fr-FR" dirty="0"/>
              <a:t>(CAR (CDR '(B (C) D))) =</a:t>
            </a:r>
          </a:p>
          <a:p>
            <a:r>
              <a:rPr lang="en-US" dirty="0"/>
              <a:t>(CAR '((C) D)) =</a:t>
            </a:r>
          </a:p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198195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6B40E7BF-4727-F540-89BC-8913179322B5}" type="slidenum">
              <a:rPr lang="en-US" sz="1000" b="0">
                <a:latin typeface="Arial" charset="0"/>
              </a:rPr>
              <a:pPr/>
              <a:t>35</a:t>
            </a:fld>
            <a:endParaRPr lang="en-US" sz="1000" b="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CONS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LIST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ourier New" charset="0"/>
                <a:cs typeface="Courier New" charset="0"/>
              </a:rPr>
              <a:t>CONS</a:t>
            </a:r>
            <a:r>
              <a:rPr lang="en-US" sz="2800" dirty="0">
                <a:latin typeface="Calibri" charset="0"/>
              </a:rPr>
              <a:t> takes two parameters, the first of which can be either an atom or a list and the second of which is a list; returns a new list that  includes the first parameter as its first element and the second parameter as the remainder of its result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	e.g., </a:t>
            </a:r>
            <a:r>
              <a:rPr lang="en-US" sz="2800" dirty="0">
                <a:latin typeface="Courier New" charset="0"/>
                <a:cs typeface="Courier New" charset="0"/>
              </a:rPr>
              <a:t>(CONS 'A '(B C))</a:t>
            </a:r>
            <a:r>
              <a:rPr lang="en-US" sz="2800" dirty="0">
                <a:latin typeface="Calibri" charset="0"/>
              </a:rPr>
              <a:t> returns</a:t>
            </a:r>
            <a:r>
              <a:rPr lang="en-US" sz="2800" dirty="0">
                <a:latin typeface="Courier New" charset="0"/>
                <a:cs typeface="Courier New" charset="0"/>
              </a:rPr>
              <a:t> (A B C)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8" y="685801"/>
            <a:ext cx="7205132" cy="60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9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(CONS 'A '()) returns (A)</a:t>
            </a:r>
          </a:p>
          <a:p>
            <a:r>
              <a:rPr lang="en-US" dirty="0"/>
              <a:t>(CONS 'A '(B C)) returns (A B C)</a:t>
            </a:r>
          </a:p>
          <a:p>
            <a:r>
              <a:rPr lang="en-US" dirty="0"/>
              <a:t>(CONS '() '(A B)) returns (() A B)</a:t>
            </a:r>
          </a:p>
          <a:p>
            <a:r>
              <a:rPr lang="en-US" dirty="0"/>
              <a:t>(CONS '(A B) '(C D)) returns ((A B) C D)</a:t>
            </a:r>
          </a:p>
          <a:p>
            <a:endParaRPr lang="en-US" dirty="0"/>
          </a:p>
          <a:p>
            <a:r>
              <a:rPr lang="en-US" dirty="0"/>
              <a:t>(CONS (CAR </a:t>
            </a:r>
            <a:r>
              <a:rPr lang="en-US" dirty="0" err="1"/>
              <a:t>a_list</a:t>
            </a:r>
            <a:r>
              <a:rPr lang="en-US" dirty="0"/>
              <a:t>) (CDR </a:t>
            </a:r>
            <a:r>
              <a:rPr lang="en-US" dirty="0" err="1"/>
              <a:t>a_list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BE CAREFUL (CONS 'A 'B)    -&gt; (A . B)</a:t>
            </a:r>
          </a:p>
        </p:txBody>
      </p:sp>
    </p:spTree>
    <p:extLst>
      <p:ext uri="{BB962C8B-B14F-4D97-AF65-F5344CB8AC3E}">
        <p14:creationId xmlns:p14="http://schemas.microsoft.com/office/powerpoint/2010/main" val="225066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6B40E7BF-4727-F540-89BC-8913179322B5}" type="slidenum">
              <a:rPr lang="en-US" sz="1000" b="0">
                <a:latin typeface="Arial" charset="0"/>
              </a:rPr>
              <a:pPr/>
              <a:t>38</a:t>
            </a:fld>
            <a:endParaRPr lang="en-US" sz="1000" b="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CONS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LIST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ourier New" charset="0"/>
                <a:cs typeface="Courier New" charset="0"/>
              </a:rPr>
              <a:t>LIST</a:t>
            </a:r>
            <a:r>
              <a:rPr lang="en-US" sz="2800" dirty="0">
                <a:latin typeface="Calibri" charset="0"/>
              </a:rPr>
              <a:t> takes any number of parameters; returns a list with the parameters as elements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>
                <a:latin typeface="Calibri" charset="0"/>
              </a:rPr>
              <a:t>e.g.</a:t>
            </a:r>
            <a:r>
              <a:rPr lang="en-US" sz="2800" dirty="0">
                <a:latin typeface="Courier New" charset="0"/>
                <a:cs typeface="Courier New" charset="0"/>
              </a:rPr>
              <a:t>(LIST ′apple ′orange ′grape)</a:t>
            </a:r>
            <a:r>
              <a:rPr lang="en-US" sz="2800" dirty="0">
                <a:latin typeface="Lucida Sans Unicode" charset="0"/>
                <a:cs typeface="Lucida Sans Unicode" charset="0"/>
              </a:rPr>
              <a:t> </a:t>
            </a:r>
            <a:r>
              <a:rPr lang="en-US" sz="2800" dirty="0">
                <a:latin typeface="Calibri" charset="0"/>
              </a:rPr>
              <a:t>returns</a:t>
            </a:r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Lucida Sans Unicode" charset="0"/>
                <a:cs typeface="Lucida Sans Unicode" charset="0"/>
              </a:rPr>
              <a:t>    </a:t>
            </a:r>
            <a:r>
              <a:rPr lang="en-US" sz="2800" dirty="0">
                <a:latin typeface="Courier New" charset="0"/>
                <a:cs typeface="Courier New" charset="0"/>
              </a:rPr>
              <a:t>(apple orange grape)</a:t>
            </a:r>
          </a:p>
          <a:p>
            <a:pPr>
              <a:buFontTx/>
              <a:buNone/>
            </a:pPr>
            <a:r>
              <a:rPr lang="fr-FR" sz="2800" dirty="0"/>
              <a:t>      (CONS '</a:t>
            </a:r>
            <a:r>
              <a:rPr lang="fr-FR" sz="2800" dirty="0" err="1"/>
              <a:t>apple</a:t>
            </a:r>
            <a:r>
              <a:rPr lang="fr-FR" sz="2800" dirty="0"/>
              <a:t> (CONS 'orange (CONS '</a:t>
            </a:r>
            <a:r>
              <a:rPr lang="fr-FR" sz="2800" dirty="0" err="1"/>
              <a:t>grape</a:t>
            </a:r>
            <a:r>
              <a:rPr lang="fr-FR" sz="2800" dirty="0"/>
              <a:t> '())))</a:t>
            </a:r>
            <a:endParaRPr lang="en-US" sz="2800" dirty="0">
              <a:latin typeface="Courier New" charset="0"/>
              <a:cs typeface="Courier New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9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F6FDA-E977-2D4C-AE73-7BB71863B5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7216E2-E8D2-D647-A06B-127D68772D30}"/>
              </a:ext>
            </a:extLst>
          </p:cNvPr>
          <p:cNvSpPr/>
          <p:nvPr/>
        </p:nvSpPr>
        <p:spPr>
          <a:xfrm>
            <a:off x="1066800" y="1143000"/>
            <a:ext cx="422237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B4411"/>
                </a:solidFill>
              </a:rPr>
              <a:t>(list 'A '(B C)) </a:t>
            </a:r>
            <a:r>
              <a:rPr lang="en-US" dirty="0">
                <a:solidFill>
                  <a:srgbClr val="44AA11"/>
                </a:solidFill>
              </a:rPr>
              <a:t>=&gt; (A (B C))</a:t>
            </a:r>
          </a:p>
          <a:p>
            <a:endParaRPr lang="en-US" dirty="0">
              <a:solidFill>
                <a:srgbClr val="44AA11"/>
              </a:solidFill>
            </a:endParaRPr>
          </a:p>
          <a:p>
            <a:r>
              <a:rPr lang="en-US" dirty="0"/>
              <a:t>(list 'A '()) =&gt; (A ())</a:t>
            </a:r>
          </a:p>
          <a:p>
            <a:endParaRPr lang="en-US" dirty="0"/>
          </a:p>
          <a:p>
            <a:r>
              <a:rPr lang="en-US" dirty="0"/>
              <a:t>(list '() '(A B)) =&gt; (() (A B))</a:t>
            </a:r>
          </a:p>
          <a:p>
            <a:endParaRPr lang="en-US" dirty="0">
              <a:solidFill>
                <a:srgbClr val="44AA11"/>
              </a:solidFill>
            </a:endParaRPr>
          </a:p>
          <a:p>
            <a:r>
              <a:rPr lang="en-US" dirty="0"/>
              <a:t>(list '(A B) '(C D)) =&gt; ((A B) (C D))</a:t>
            </a:r>
            <a:endParaRPr lang="en-US" dirty="0">
              <a:solidFill>
                <a:srgbClr val="44AA11"/>
              </a:solidFill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2798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CA17ACA-D87B-734C-919F-4635F37839F6}" type="slidenum">
              <a:rPr lang="en-US" sz="1000" b="0">
                <a:latin typeface="Arial" charset="0"/>
              </a:rPr>
              <a:pPr/>
              <a:t>4</a:t>
            </a:fld>
            <a:endParaRPr lang="en-US" sz="1000" b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Mathematical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mathematical function is a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mapping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of members of one set, called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domain set</a:t>
            </a:r>
            <a:r>
              <a:rPr lang="en-US">
                <a:latin typeface="Calibri" charset="0"/>
              </a:rPr>
              <a:t>, to another set, called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range set</a:t>
            </a:r>
          </a:p>
          <a:p>
            <a:pPr eaLnBrk="1" hangingPunct="1"/>
            <a:r>
              <a:rPr lang="en-US">
                <a:latin typeface="Calibri" charset="0"/>
              </a:rPr>
              <a:t>In math functions, the evaluation order is controlled by recursion</a:t>
            </a:r>
          </a:p>
          <a:p>
            <a:pPr eaLnBrk="1" hangingPunct="1"/>
            <a:r>
              <a:rPr lang="en-US">
                <a:latin typeface="Calibri" charset="0"/>
              </a:rPr>
              <a:t>They don’</a:t>
            </a:r>
            <a:r>
              <a:rPr lang="en-US" altLang="ja-JP">
                <a:latin typeface="Calibri" charset="0"/>
              </a:rPr>
              <a:t>t have side effects: same value given the same arguments</a:t>
            </a:r>
          </a:p>
          <a:p>
            <a:pPr eaLnBrk="1" hangingPunct="1"/>
            <a:endParaRPr lang="en-US">
              <a:latin typeface="Lucida Sans Unicode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D40C1D7-7F55-924E-970E-C43CAFD5A8FE}" type="slidenum">
              <a:rPr lang="en-US" sz="1000" b="0">
                <a:latin typeface="Arial" charset="0"/>
              </a:rPr>
              <a:pPr/>
              <a:t>40</a:t>
            </a:fld>
            <a:endParaRPr lang="en-US" sz="1000" b="0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Predicate Function: </a:t>
            </a:r>
            <a:r>
              <a:rPr lang="en-US">
                <a:latin typeface="Courier New" charset="0"/>
              </a:rPr>
              <a:t>EQ?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72440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ourier New" charset="0"/>
                <a:cs typeface="Courier New" charset="0"/>
              </a:rPr>
              <a:t>EQ?</a:t>
            </a:r>
            <a:r>
              <a:rPr lang="en-US" dirty="0">
                <a:latin typeface="Calibri" charset="0"/>
              </a:rPr>
              <a:t> takes two symbolic parameters; it returns </a:t>
            </a:r>
            <a:r>
              <a:rPr lang="en-US" sz="3000" dirty="0">
                <a:latin typeface="Courier New" charset="0"/>
                <a:cs typeface="Courier New" charset="0"/>
              </a:rPr>
              <a:t>#T</a:t>
            </a:r>
            <a:r>
              <a:rPr lang="en-US" dirty="0">
                <a:latin typeface="Calibri" charset="0"/>
              </a:rPr>
              <a:t> if both parameters are atoms and the two are the same; otherwise </a:t>
            </a:r>
            <a:r>
              <a:rPr lang="en-US" sz="3000" dirty="0">
                <a:latin typeface="Courier New" charset="0"/>
                <a:cs typeface="Courier New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e.g., </a:t>
            </a:r>
            <a:r>
              <a:rPr lang="en-US" sz="3000" dirty="0">
                <a:latin typeface="Courier New" charset="0"/>
                <a:cs typeface="Courier New" charset="0"/>
              </a:rPr>
              <a:t>(EQ? 'A 'A)</a:t>
            </a:r>
            <a:r>
              <a:rPr lang="en-US" dirty="0">
                <a:latin typeface="Calibri" charset="0"/>
              </a:rPr>
              <a:t> yields</a:t>
            </a:r>
            <a:r>
              <a:rPr lang="en-US" sz="3000" dirty="0">
                <a:latin typeface="Courier New" charset="0"/>
                <a:cs typeface="Courier New" charset="0"/>
              </a:rPr>
              <a:t> #T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3000" dirty="0">
                <a:latin typeface="Courier New" charset="0"/>
                <a:cs typeface="Courier New" charset="0"/>
              </a:rPr>
              <a:t>(EQ? 'A 'B)</a:t>
            </a:r>
            <a:r>
              <a:rPr lang="en-US" dirty="0">
                <a:latin typeface="Calibri" charset="0"/>
              </a:rPr>
              <a:t> yields </a:t>
            </a:r>
            <a:r>
              <a:rPr lang="en-US" sz="3000" dirty="0">
                <a:latin typeface="Courier New" charset="0"/>
                <a:cs typeface="Courier New" charset="0"/>
              </a:rPr>
              <a:t>#F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Note that if </a:t>
            </a:r>
            <a:r>
              <a:rPr lang="en-US" dirty="0">
                <a:latin typeface="Courier New" charset="0"/>
                <a:cs typeface="Courier New" charset="0"/>
              </a:rPr>
              <a:t>EQ?</a:t>
            </a:r>
            <a:r>
              <a:rPr lang="en-US" dirty="0">
                <a:latin typeface="Calibri" charset="0"/>
              </a:rPr>
              <a:t> is called with list parameters, the result is not reliable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</a:t>
            </a:r>
            <a:r>
              <a:rPr lang="en-US" dirty="0">
                <a:latin typeface="Courier New" charset="0"/>
                <a:cs typeface="Courier New" charset="0"/>
              </a:rPr>
              <a:t>EQ?</a:t>
            </a:r>
            <a:r>
              <a:rPr lang="en-US" dirty="0">
                <a:latin typeface="Calibri" charset="0"/>
              </a:rPr>
              <a:t> does not work for numeric atoms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(EQ? 'A 'A) returns #T</a:t>
            </a:r>
          </a:p>
          <a:p>
            <a:r>
              <a:rPr lang="en-US" dirty="0"/>
              <a:t>(EQ? 'A 'B) returns #F</a:t>
            </a:r>
          </a:p>
          <a:p>
            <a:r>
              <a:rPr lang="en-US" dirty="0"/>
              <a:t>(EQ? 'A '(A B)) returns #F</a:t>
            </a:r>
          </a:p>
          <a:p>
            <a:r>
              <a:rPr lang="en-US" dirty="0"/>
              <a:t>(EQ? '(A B) '(A B)) returns #F or #T</a:t>
            </a:r>
          </a:p>
          <a:p>
            <a:r>
              <a:rPr lang="en-US" dirty="0"/>
              <a:t>(EQ? 3.4 (+ 3 0.4)) returns #F or #T</a:t>
            </a:r>
          </a:p>
        </p:txBody>
      </p:sp>
    </p:spTree>
    <p:extLst>
      <p:ext uri="{BB962C8B-B14F-4D97-AF65-F5344CB8AC3E}">
        <p14:creationId xmlns:p14="http://schemas.microsoft.com/office/powerpoint/2010/main" val="3531677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Predicate Function:</a:t>
            </a:r>
            <a:r>
              <a:rPr lang="en-US">
                <a:latin typeface="Lucida Sans Unicode" charset="0"/>
                <a:cs typeface="Lucida Sans Unicode" charset="0"/>
              </a:rPr>
              <a:t> </a:t>
            </a:r>
            <a:r>
              <a:rPr lang="en-US">
                <a:latin typeface="Courier New" charset="0"/>
                <a:cs typeface="Lucida Sans Unicode" charset="0"/>
              </a:rPr>
              <a:t>EQV?</a:t>
            </a:r>
            <a:endParaRPr lang="en-US">
              <a:latin typeface="Lucida Sans Unicode" charset="0"/>
              <a:cs typeface="Lucida Sans Unicode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Courier New" charset="0"/>
                <a:cs typeface="Courier New" charset="0"/>
              </a:rPr>
              <a:t>EQV?</a:t>
            </a:r>
            <a:r>
              <a:rPr lang="en-US" dirty="0">
                <a:latin typeface="Calibri" charset="0"/>
              </a:rPr>
              <a:t> is like </a:t>
            </a:r>
            <a:r>
              <a:rPr lang="en-US" sz="3000" dirty="0">
                <a:latin typeface="Courier New" charset="0"/>
                <a:cs typeface="Courier New" charset="0"/>
              </a:rPr>
              <a:t>EQ?</a:t>
            </a:r>
            <a:r>
              <a:rPr lang="en-US" dirty="0">
                <a:latin typeface="Calibri" charset="0"/>
              </a:rPr>
              <a:t>, except that it works for both symbolic and numeric atoms; it is a value comparison, not a pointer comparison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  </a:t>
            </a:r>
            <a:r>
              <a:rPr lang="en-US" sz="3000" dirty="0">
                <a:latin typeface="Courier New" charset="0"/>
                <a:cs typeface="Courier New" charset="0"/>
              </a:rPr>
              <a:t>(EQV? 3 3)</a:t>
            </a:r>
            <a:r>
              <a:rPr lang="en-US" sz="3000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yields </a:t>
            </a:r>
            <a:r>
              <a:rPr lang="en-US" sz="3000" dirty="0">
                <a:latin typeface="Courier New" charset="0"/>
                <a:cs typeface="Courier New" charset="0"/>
              </a:rPr>
              <a:t>#T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  </a:t>
            </a:r>
            <a:r>
              <a:rPr lang="en-US" sz="3000" dirty="0">
                <a:latin typeface="Courier New" charset="0"/>
                <a:cs typeface="Courier New" charset="0"/>
              </a:rPr>
              <a:t>(EQV? 'A 3)</a:t>
            </a:r>
            <a:r>
              <a:rPr lang="en-US" dirty="0">
                <a:latin typeface="Calibri" charset="0"/>
              </a:rPr>
              <a:t> yields </a:t>
            </a:r>
            <a:r>
              <a:rPr lang="en-US" sz="3000" dirty="0">
                <a:latin typeface="Courier New" charset="0"/>
                <a:cs typeface="Courier New" charset="0"/>
              </a:rPr>
              <a:t>#F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  </a:t>
            </a:r>
            <a:r>
              <a:rPr lang="en-US" sz="3000" dirty="0">
                <a:latin typeface="Courier New" charset="0"/>
                <a:cs typeface="Courier New" charset="0"/>
              </a:rPr>
              <a:t>(EQV? 3.4 (+ 3 0.4))</a:t>
            </a:r>
            <a:r>
              <a:rPr lang="en-US" dirty="0">
                <a:latin typeface="Calibri" charset="0"/>
              </a:rPr>
              <a:t> yields </a:t>
            </a:r>
            <a:r>
              <a:rPr lang="en-US" sz="3000" dirty="0">
                <a:latin typeface="Courier New" charset="0"/>
                <a:cs typeface="Courier New" charset="0"/>
              </a:rPr>
              <a:t>#T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  </a:t>
            </a:r>
            <a:r>
              <a:rPr lang="en-US" sz="3000" dirty="0">
                <a:latin typeface="Courier New" charset="0"/>
                <a:cs typeface="Courier New" charset="0"/>
              </a:rPr>
              <a:t>(EQV? 3.0 3)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alibri" charset="0"/>
              </a:rPr>
              <a:t>yields </a:t>
            </a:r>
            <a:r>
              <a:rPr lang="en-US" sz="3000" dirty="0">
                <a:latin typeface="Courier New" charset="0"/>
                <a:cs typeface="Courier New" charset="0"/>
              </a:rPr>
              <a:t>#F</a:t>
            </a:r>
            <a:r>
              <a:rPr lang="en-US" dirty="0">
                <a:latin typeface="Calibri" charset="0"/>
              </a:rPr>
              <a:t>  (floats and integers are different)</a:t>
            </a: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1-</a:t>
            </a:r>
            <a:fld id="{8246CB98-0711-B843-88EB-46A14F210B51}" type="slidenum">
              <a:rPr lang="en-US" sz="1000" b="0">
                <a:latin typeface="Arial" charset="0"/>
                <a:cs typeface="Lucida Sans Unicode" charset="0"/>
              </a:rPr>
              <a:pPr/>
              <a:t>42</a:t>
            </a:fld>
            <a:endParaRPr lang="en-US" sz="1000" b="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66AA1F2-3E8F-424B-B4F4-C3F888276194}" type="slidenum">
              <a:rPr lang="en-US" sz="1000" b="0">
                <a:latin typeface="Arial" charset="0"/>
              </a:rPr>
              <a:pPr/>
              <a:t>43</a:t>
            </a:fld>
            <a:endParaRPr lang="en-US" sz="10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Predicate Functions: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ourier New" charset="0"/>
              </a:rPr>
              <a:t>LIST?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alibri" charset="0"/>
              </a:rPr>
              <a:t>and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ourier New" charset="0"/>
              </a:rPr>
              <a:t>NULL?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marL="280988" indent="-280988" eaLnBrk="1" hangingPunct="1">
              <a:defRPr/>
            </a:pPr>
            <a:r>
              <a:rPr lang="en-US" sz="3000" dirty="0">
                <a:latin typeface="Courier New"/>
                <a:cs typeface="Courier New"/>
              </a:rPr>
              <a:t>LIST?</a:t>
            </a:r>
            <a:r>
              <a:rPr lang="en-US" dirty="0">
                <a:latin typeface="Calibri" charset="0"/>
              </a:rPr>
              <a:t> takes one parameter; it returns </a:t>
            </a:r>
            <a:r>
              <a:rPr lang="en-US" sz="3000" dirty="0">
                <a:latin typeface="Courier New"/>
                <a:cs typeface="Courier New"/>
              </a:rPr>
              <a:t>#T</a:t>
            </a:r>
            <a:r>
              <a:rPr lang="en-US" dirty="0">
                <a:latin typeface="Calibri" charset="0"/>
              </a:rPr>
              <a:t> if the parameter is a list; otherwise </a:t>
            </a:r>
            <a:r>
              <a:rPr lang="en-US" sz="3000" dirty="0">
                <a:latin typeface="Courier New"/>
                <a:cs typeface="Courier New"/>
              </a:rPr>
              <a:t>#F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(LIST? '()) </a:t>
            </a:r>
            <a:r>
              <a:rPr lang="en-US" sz="2000" dirty="0"/>
              <a:t>yields</a:t>
            </a:r>
            <a:r>
              <a:rPr lang="en-US" sz="2000" dirty="0">
                <a:latin typeface="Courier New"/>
                <a:cs typeface="Courier New"/>
              </a:rPr>
              <a:t> #T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(LIST? '(X Y)) returns #T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(LIST? 'X) returns #F</a:t>
            </a:r>
          </a:p>
          <a:p>
            <a:pPr marL="280988" indent="-280988" eaLnBrk="1" hangingPunct="1">
              <a:defRPr/>
            </a:pPr>
            <a:r>
              <a:rPr lang="en-US" sz="3000" dirty="0">
                <a:latin typeface="Courier New"/>
                <a:cs typeface="Courier New"/>
              </a:rPr>
              <a:t>NULL?</a:t>
            </a:r>
            <a:r>
              <a:rPr lang="en-US" dirty="0">
                <a:latin typeface="Calibri" charset="0"/>
              </a:rPr>
              <a:t> takes one parameter; it returns </a:t>
            </a:r>
            <a:r>
              <a:rPr lang="en-US" sz="3000" dirty="0">
                <a:latin typeface="Courier New"/>
                <a:cs typeface="Courier New"/>
              </a:rPr>
              <a:t>#T</a:t>
            </a:r>
            <a:r>
              <a:rPr lang="en-US" dirty="0">
                <a:latin typeface="Calibri" charset="0"/>
              </a:rPr>
              <a:t> if the parameter is the empty list; otherwise </a:t>
            </a:r>
            <a:r>
              <a:rPr lang="en-US" sz="3000" dirty="0">
                <a:latin typeface="Courier New"/>
                <a:cs typeface="Courier New"/>
              </a:rPr>
              <a:t>#F</a:t>
            </a:r>
          </a:p>
          <a:p>
            <a:pPr marL="909638" lvl="1" indent="-390525" eaLnBrk="1" hangingPunct="1">
              <a:defRPr/>
            </a:pPr>
            <a:r>
              <a:rPr lang="en-US" dirty="0">
                <a:latin typeface="Calibri" charset="0"/>
              </a:rPr>
              <a:t>Note that </a:t>
            </a:r>
            <a:r>
              <a:rPr lang="en-US" dirty="0">
                <a:latin typeface="Courier New"/>
                <a:cs typeface="Courier New"/>
              </a:rPr>
              <a:t>NULL?</a:t>
            </a:r>
            <a:r>
              <a:rPr lang="en-US" dirty="0">
                <a:latin typeface="Calibri" charset="0"/>
              </a:rPr>
              <a:t> returns </a:t>
            </a:r>
            <a:r>
              <a:rPr lang="en-US" dirty="0">
                <a:latin typeface="Courier New"/>
                <a:cs typeface="Courier New"/>
              </a:rPr>
              <a:t>#T</a:t>
            </a:r>
            <a:r>
              <a:rPr lang="en-US" dirty="0">
                <a:latin typeface="Calibri" charset="0"/>
              </a:rPr>
              <a:t> if the parameter is 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marL="909638" lvl="1" indent="-390525" eaLnBrk="1" hangingPunct="1">
              <a:defRPr/>
            </a:pPr>
            <a:r>
              <a:rPr lang="en-US" sz="1800" dirty="0">
                <a:latin typeface="Courier New" charset="0"/>
                <a:cs typeface="Lucida Sans Unicode" charset="0"/>
              </a:rPr>
              <a:t>(NULL? '(()))</a:t>
            </a:r>
            <a:r>
              <a:rPr lang="en-US" sz="1800" dirty="0">
                <a:latin typeface="Lucida Sans Unicode" charset="0"/>
                <a:cs typeface="Courier New" charset="0"/>
              </a:rPr>
              <a:t> yields </a:t>
            </a:r>
            <a:r>
              <a:rPr lang="en-US" sz="1800" dirty="0">
                <a:latin typeface="Courier New" charset="0"/>
                <a:cs typeface="Lucida Sans Unicode" charset="0"/>
              </a:rPr>
              <a:t>#F</a:t>
            </a:r>
          </a:p>
          <a:p>
            <a:pPr marL="909638" lvl="1" indent="-390525" eaLnBrk="1" hangingPunct="1">
              <a:defRPr/>
            </a:pPr>
            <a:r>
              <a:rPr lang="en-US" sz="1800" dirty="0">
                <a:latin typeface="Courier New" charset="0"/>
                <a:cs typeface="Lucida Sans Unicode" charset="0"/>
              </a:rPr>
              <a:t>(</a:t>
            </a:r>
            <a:r>
              <a:rPr lang="en-US" sz="1800" dirty="0"/>
              <a:t>NULL? '(A B)) returns #F</a:t>
            </a:r>
          </a:p>
          <a:p>
            <a:pPr marL="909638" lvl="1" indent="-390525" eaLnBrk="1" hangingPunct="1">
              <a:defRPr/>
            </a:pPr>
            <a:r>
              <a:rPr lang="en-US" sz="1800" dirty="0"/>
              <a:t>(NULL? '()) returns #T</a:t>
            </a:r>
          </a:p>
          <a:p>
            <a:pPr marL="909638" lvl="1" indent="-390525" eaLnBrk="1" hangingPunct="1">
              <a:defRPr/>
            </a:pPr>
            <a:r>
              <a:rPr lang="en-US" sz="1800" dirty="0"/>
              <a:t>(NULL? 'A) returns #F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8F8797A-903C-0740-BB28-C6A6995569D5}" type="slidenum">
              <a:rPr lang="en-US" sz="1000" b="0">
                <a:latin typeface="Arial" charset="0"/>
              </a:rPr>
              <a:pPr/>
              <a:t>44</a:t>
            </a:fld>
            <a:endParaRPr lang="en-US" sz="1000" b="0"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 </a:t>
            </a:r>
            <a:r>
              <a:rPr lang="en-US">
                <a:latin typeface="Courier New" charset="0"/>
              </a:rPr>
              <a:t>member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ourier New" charset="0"/>
                <a:cs typeface="Courier New" charset="0"/>
              </a:rPr>
              <a:t>member</a:t>
            </a:r>
            <a:r>
              <a:rPr lang="en-US" dirty="0">
                <a:latin typeface="Calibri" charset="0"/>
              </a:rPr>
              <a:t> takes an atom and a simple list; returns </a:t>
            </a:r>
            <a:r>
              <a:rPr lang="en-US" sz="3000" dirty="0">
                <a:latin typeface="Courier New" charset="0"/>
                <a:cs typeface="Courier New" charset="0"/>
              </a:rPr>
              <a:t>#T</a:t>
            </a:r>
            <a:r>
              <a:rPr lang="en-US" dirty="0">
                <a:latin typeface="Calibri" charset="0"/>
              </a:rPr>
              <a:t> if the atom is in the list; </a:t>
            </a:r>
            <a:r>
              <a:rPr lang="en-US" sz="3000" dirty="0">
                <a:latin typeface="Courier New" charset="0"/>
                <a:cs typeface="Courier New" charset="0"/>
              </a:rPr>
              <a:t>#F</a:t>
            </a:r>
            <a:r>
              <a:rPr lang="en-US" dirty="0">
                <a:latin typeface="Calibri" charset="0"/>
              </a:rPr>
              <a:t> 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dirty="0">
                <a:latin typeface="Courier New" charset="0"/>
                <a:cs typeface="Courier New" charset="0"/>
              </a:rPr>
              <a:t>DEFINE (member </a:t>
            </a:r>
            <a:r>
              <a:rPr lang="en-US" sz="2800" dirty="0" err="1">
                <a:latin typeface="Courier New" charset="0"/>
                <a:cs typeface="Courier New" charset="0"/>
              </a:rPr>
              <a:t>atm</a:t>
            </a:r>
            <a:r>
              <a:rPr lang="en-US" sz="2800" dirty="0">
                <a:latin typeface="Courier New" charset="0"/>
                <a:cs typeface="Courier New" charset="0"/>
              </a:rPr>
              <a:t> </a:t>
            </a:r>
            <a:r>
              <a:rPr lang="en-US" sz="2800" dirty="0" err="1">
                <a:latin typeface="Courier New" charset="0"/>
                <a:cs typeface="Courier New" charset="0"/>
              </a:rPr>
              <a:t>lis</a:t>
            </a:r>
            <a:r>
              <a:rPr lang="en-US" sz="2800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((NULL? </a:t>
            </a:r>
            <a:r>
              <a:rPr lang="en-US" sz="2800" dirty="0" err="1">
                <a:latin typeface="Courier New" charset="0"/>
                <a:cs typeface="Courier New" charset="0"/>
              </a:rPr>
              <a:t>lis</a:t>
            </a:r>
            <a:r>
              <a:rPr lang="en-US" sz="2800" dirty="0">
                <a:latin typeface="Courier New" charset="0"/>
                <a:cs typeface="Courier New" charset="0"/>
              </a:rPr>
              <a:t>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((EQ? </a:t>
            </a:r>
            <a:r>
              <a:rPr lang="en-US" sz="2800" dirty="0" err="1">
                <a:latin typeface="Courier New" charset="0"/>
                <a:cs typeface="Courier New" charset="0"/>
              </a:rPr>
              <a:t>atm</a:t>
            </a:r>
            <a:r>
              <a:rPr lang="en-US" sz="2800" dirty="0">
                <a:latin typeface="Courier New" charset="0"/>
                <a:cs typeface="Courier New" charset="0"/>
              </a:rPr>
              <a:t> (CAR </a:t>
            </a:r>
            <a:r>
              <a:rPr lang="en-US" sz="2800" dirty="0" err="1">
                <a:latin typeface="Courier New" charset="0"/>
                <a:cs typeface="Courier New" charset="0"/>
              </a:rPr>
              <a:t>lis</a:t>
            </a:r>
            <a:r>
              <a:rPr lang="en-US" sz="2800" dirty="0">
                <a:latin typeface="Courier New" charset="0"/>
                <a:cs typeface="Courier New" charset="0"/>
              </a:rPr>
              <a:t>)) #T)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(ELSE (member atm (CDR </a:t>
            </a:r>
            <a:r>
              <a:rPr lang="en-US" sz="2800" dirty="0" err="1">
                <a:latin typeface="Courier New" charset="0"/>
                <a:cs typeface="Courier New" charset="0"/>
              </a:rPr>
              <a:t>lis</a:t>
            </a:r>
            <a:r>
              <a:rPr lang="en-US" sz="2800" dirty="0">
                <a:latin typeface="Courier New" charset="0"/>
                <a:cs typeface="Courier New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)  </a:t>
            </a:r>
            <a:r>
              <a:rPr lang="en-US" dirty="0">
                <a:latin typeface="Calibri" charset="0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638800"/>
            <a:ext cx="429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(member 'B '(A B C)) returns #T</a:t>
            </a:r>
          </a:p>
          <a:p>
            <a:r>
              <a:rPr lang="en-US" b="0" dirty="0"/>
              <a:t>(member 'B '(A C D E)) returns #F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8991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(define (member? atm </a:t>
            </a:r>
            <a:r>
              <a:rPr lang="en-US" b="0" dirty="0" err="1"/>
              <a:t>lis</a:t>
            </a:r>
            <a:r>
              <a:rPr lang="en-US" b="0" dirty="0"/>
              <a:t>)</a:t>
            </a:r>
          </a:p>
          <a:p>
            <a:r>
              <a:rPr lang="en-US" b="0" dirty="0"/>
              <a:t>  (</a:t>
            </a:r>
            <a:r>
              <a:rPr lang="en-US" b="0" dirty="0" err="1"/>
              <a:t>cond</a:t>
            </a:r>
            <a:endParaRPr lang="en-US" b="0" dirty="0"/>
          </a:p>
          <a:p>
            <a:r>
              <a:rPr lang="en-US" b="0" dirty="0"/>
              <a:t>    ((null? </a:t>
            </a:r>
            <a:r>
              <a:rPr lang="en-US" b="0" dirty="0" err="1"/>
              <a:t>lis</a:t>
            </a:r>
            <a:r>
              <a:rPr lang="en-US" b="0" dirty="0"/>
              <a:t>) #f)</a:t>
            </a:r>
          </a:p>
          <a:p>
            <a:r>
              <a:rPr lang="en-US" b="0" dirty="0"/>
              <a:t>    ( (eq? atm (car </a:t>
            </a:r>
            <a:r>
              <a:rPr lang="en-US" b="0" dirty="0" err="1"/>
              <a:t>lis</a:t>
            </a:r>
            <a:r>
              <a:rPr lang="en-US" b="0" dirty="0"/>
              <a:t>)) #t)</a:t>
            </a:r>
          </a:p>
          <a:p>
            <a:r>
              <a:rPr lang="en-US" b="0" dirty="0"/>
              <a:t>    ( else (member? atm (</a:t>
            </a:r>
            <a:r>
              <a:rPr lang="en-US" b="0" dirty="0" err="1"/>
              <a:t>cdr</a:t>
            </a:r>
            <a:r>
              <a:rPr lang="en-US" b="0" dirty="0"/>
              <a:t> </a:t>
            </a:r>
            <a:r>
              <a:rPr lang="en-US" b="0" dirty="0" err="1"/>
              <a:t>lis</a:t>
            </a:r>
            <a:r>
              <a:rPr lang="en-US" b="0" dirty="0"/>
              <a:t>)) </a:t>
            </a:r>
          </a:p>
          <a:p>
            <a:r>
              <a:rPr lang="en-US" b="0" dirty="0"/>
              <a:t>   )</a:t>
            </a:r>
          </a:p>
          <a:p>
            <a:r>
              <a:rPr lang="en-US" b="0" dirty="0"/>
              <a:t> )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(member? 'a '()) =&gt; #f</a:t>
            </a:r>
          </a:p>
          <a:p>
            <a:endParaRPr lang="en-US" b="0" dirty="0"/>
          </a:p>
          <a:p>
            <a:r>
              <a:rPr lang="en-US" dirty="0"/>
              <a:t>(member? 'a '(a b)) =&gt; #t</a:t>
            </a:r>
          </a:p>
          <a:p>
            <a:endParaRPr lang="en-US" b="0" dirty="0"/>
          </a:p>
          <a:p>
            <a:r>
              <a:rPr lang="en-US" dirty="0"/>
              <a:t>(member? 'b '(a b)) =&gt; #t           </a:t>
            </a:r>
            <a:r>
              <a:rPr lang="en-US" dirty="0">
                <a:sym typeface="Wingdings" pitchFamily="2" charset="2"/>
              </a:rPr>
              <a:t> 	(member? ‘b (</a:t>
            </a:r>
            <a:r>
              <a:rPr lang="en-US" dirty="0" err="1">
                <a:sym typeface="Wingdings" pitchFamily="2" charset="2"/>
              </a:rPr>
              <a:t>cdr</a:t>
            </a:r>
            <a:r>
              <a:rPr lang="en-US" dirty="0">
                <a:sym typeface="Wingdings" pitchFamily="2" charset="2"/>
              </a:rPr>
              <a:t> ‘(a b) ) -&gt;   						(member? ‘b ‘(b))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(member? 'a '(b c)) =&gt; #f</a:t>
            </a:r>
          </a:p>
          <a:p>
            <a:endParaRPr lang="en-US" b="0" dirty="0"/>
          </a:p>
          <a:p>
            <a:r>
              <a:rPr lang="en-US" b="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38877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5672879-768B-8D4C-8C76-55F5256FC449}" type="slidenum">
              <a:rPr lang="en-US" sz="1000" b="0">
                <a:latin typeface="Arial" charset="0"/>
              </a:rPr>
              <a:pPr/>
              <a:t>46</a:t>
            </a:fld>
            <a:endParaRPr lang="en-US" sz="1000" b="0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Example Scheme Function: </a:t>
            </a:r>
            <a:r>
              <a:rPr lang="en-US" sz="4000">
                <a:latin typeface="Courier New" charset="0"/>
              </a:rPr>
              <a:t>equalsimp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006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Courier New" charset="0"/>
                <a:cs typeface="Courier New" charset="0"/>
              </a:rPr>
              <a:t>equalsimp</a:t>
            </a:r>
            <a:r>
              <a:rPr lang="en-US" sz="2800" dirty="0">
                <a:latin typeface="Calibri" charset="0"/>
              </a:rPr>
              <a:t> takes two simple lists as parameters; returns </a:t>
            </a:r>
            <a:r>
              <a:rPr lang="en-US" sz="2800" dirty="0">
                <a:latin typeface="Courier New" charset="0"/>
                <a:cs typeface="Courier New" charset="0"/>
              </a:rPr>
              <a:t>#T</a:t>
            </a:r>
            <a:r>
              <a:rPr lang="en-US" sz="2800" dirty="0">
                <a:latin typeface="Calibri" charset="0"/>
              </a:rPr>
              <a:t> if the two simple lists are equal; </a:t>
            </a:r>
            <a:r>
              <a:rPr lang="en-US" sz="2800" dirty="0">
                <a:latin typeface="Courier New" charset="0"/>
                <a:cs typeface="Courier New" charset="0"/>
              </a:rPr>
              <a:t>#F</a:t>
            </a:r>
            <a:r>
              <a:rPr lang="en-US" sz="2800" dirty="0">
                <a:latin typeface="Calibri" charset="0"/>
              </a:rPr>
              <a:t> otherwise</a:t>
            </a:r>
            <a:endParaRPr lang="en-US" sz="2400" dirty="0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alibri" charset="0"/>
              </a:rPr>
              <a:t>	</a:t>
            </a:r>
            <a:r>
              <a:rPr lang="en-US" sz="2400" dirty="0">
                <a:latin typeface="Courier New" charset="0"/>
                <a:cs typeface="Courier New" charset="0"/>
              </a:rPr>
              <a:t>(DEFINE (</a:t>
            </a:r>
            <a:r>
              <a:rPr lang="en-US" sz="2400" dirty="0" err="1">
                <a:latin typeface="Courier New" charset="0"/>
                <a:cs typeface="Courier New" charset="0"/>
              </a:rPr>
              <a:t>equalsimp</a:t>
            </a:r>
            <a:r>
              <a:rPr lang="en-US" sz="2400" dirty="0">
                <a:latin typeface="Courier New" charset="0"/>
                <a:cs typeface="Courier New" charset="0"/>
              </a:rPr>
              <a:t> lis1 lis2)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(COND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((NULL? lis1) (NULL? lis2))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((NULL? lis2) #F)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((EQ? (CAR lis1) (CAR lis2))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	(</a:t>
            </a:r>
            <a:r>
              <a:rPr lang="en-US" sz="2400" dirty="0" err="1">
                <a:latin typeface="Courier New" charset="0"/>
                <a:cs typeface="Courier New" charset="0"/>
              </a:rPr>
              <a:t>equalsimp</a:t>
            </a:r>
            <a:r>
              <a:rPr lang="en-US" sz="2400" dirty="0">
                <a:latin typeface="Courier New" charset="0"/>
                <a:cs typeface="Courier New" charset="0"/>
              </a:rPr>
              <a:t>(CDR lis1)(CDR lis2)))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(ELSE #F)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933"/>
            <a:ext cx="9372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(define (</a:t>
            </a:r>
            <a:r>
              <a:rPr lang="en-US" b="0" dirty="0" err="1"/>
              <a:t>equalsimp</a:t>
            </a:r>
            <a:r>
              <a:rPr lang="en-US" b="0" dirty="0"/>
              <a:t> lis1 lis2)</a:t>
            </a:r>
          </a:p>
          <a:p>
            <a:r>
              <a:rPr lang="en-US" b="0" dirty="0"/>
              <a:t>  (</a:t>
            </a:r>
            <a:r>
              <a:rPr lang="en-US" b="0" dirty="0" err="1"/>
              <a:t>cond</a:t>
            </a:r>
            <a:endParaRPr lang="en-US" b="0" dirty="0"/>
          </a:p>
          <a:p>
            <a:r>
              <a:rPr lang="en-US" b="0" dirty="0"/>
              <a:t>    ((null? lis1) (null? lis2))</a:t>
            </a:r>
          </a:p>
          <a:p>
            <a:r>
              <a:rPr lang="en-US" b="0" dirty="0"/>
              <a:t>    ((null? lis2) #f)</a:t>
            </a:r>
          </a:p>
          <a:p>
            <a:r>
              <a:rPr lang="en-US" b="0" dirty="0"/>
              <a:t>    ((eq? (car lis1) (car lis2))</a:t>
            </a:r>
          </a:p>
          <a:p>
            <a:r>
              <a:rPr lang="en-US" b="0" dirty="0"/>
              <a:t>      (</a:t>
            </a:r>
            <a:r>
              <a:rPr lang="en-US" b="0" dirty="0" err="1"/>
              <a:t>equalsimp</a:t>
            </a:r>
            <a:r>
              <a:rPr lang="en-US" b="0" dirty="0"/>
              <a:t>(</a:t>
            </a:r>
            <a:r>
              <a:rPr lang="en-US" b="0" dirty="0" err="1"/>
              <a:t>cdr</a:t>
            </a:r>
            <a:r>
              <a:rPr lang="en-US" b="0" dirty="0"/>
              <a:t> lis1)(</a:t>
            </a:r>
            <a:r>
              <a:rPr lang="en-US" b="0" dirty="0" err="1"/>
              <a:t>cdr</a:t>
            </a:r>
            <a:r>
              <a:rPr lang="en-US" b="0" dirty="0"/>
              <a:t> lis2)))</a:t>
            </a:r>
          </a:p>
          <a:p>
            <a:r>
              <a:rPr lang="en-US" b="0" dirty="0"/>
              <a:t>    (else #f)</a:t>
            </a:r>
          </a:p>
          <a:p>
            <a:r>
              <a:rPr lang="en-US" b="0" dirty="0"/>
              <a:t>  ))</a:t>
            </a:r>
          </a:p>
          <a:p>
            <a:endParaRPr lang="en-US" b="0" dirty="0"/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'() '()) =&gt; #t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'() '(a)) =&gt; #f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'(a) '()) =&gt; #f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'(a) '(a)) =&gt; #t 	(</a:t>
            </a:r>
            <a:r>
              <a:rPr lang="en-US" dirty="0" err="1"/>
              <a:t>equalsimp</a:t>
            </a:r>
            <a:r>
              <a:rPr lang="en-US" dirty="0"/>
              <a:t> '(a) '(a)) -&gt; (</a:t>
            </a:r>
            <a:r>
              <a:rPr lang="en-US" dirty="0" err="1"/>
              <a:t>equalsimp</a:t>
            </a:r>
            <a:r>
              <a:rPr lang="en-US" dirty="0"/>
              <a:t> '() '()) 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'(a) '(b)) =&gt; #f</a:t>
            </a:r>
          </a:p>
          <a:p>
            <a:r>
              <a:rPr lang="en-US" dirty="0" err="1"/>
              <a:t>equalsimp</a:t>
            </a:r>
            <a:r>
              <a:rPr lang="en-US" dirty="0"/>
              <a:t> '(a) '(a b)) =&gt; #f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'(a b) '(a b)) =&gt; #t         (</a:t>
            </a:r>
            <a:r>
              <a:rPr lang="en-US" dirty="0" err="1"/>
              <a:t>equalsimp</a:t>
            </a:r>
            <a:r>
              <a:rPr lang="en-US" dirty="0"/>
              <a:t> ‘(a b) ‘(a c)) </a:t>
            </a:r>
          </a:p>
          <a:p>
            <a:r>
              <a:rPr lang="en-US" dirty="0"/>
              <a:t>                                                         -&gt;  (</a:t>
            </a:r>
            <a:r>
              <a:rPr lang="en-US" dirty="0" err="1"/>
              <a:t>equalsimp</a:t>
            </a:r>
            <a:r>
              <a:rPr lang="en-US" dirty="0"/>
              <a:t> ‘(b) ‘(c)) </a:t>
            </a:r>
          </a:p>
          <a:p>
            <a:r>
              <a:rPr lang="en-US" dirty="0"/>
              <a:t>(</a:t>
            </a:r>
            <a:r>
              <a:rPr lang="en-US" dirty="0" err="1"/>
              <a:t>equalsimp</a:t>
            </a:r>
            <a:r>
              <a:rPr lang="en-US" dirty="0"/>
              <a:t> '(a b) '(a c)) =&gt; #f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2871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F7D594B-4650-E94A-B8FB-1464FB3F88FE}" type="slidenum">
              <a:rPr lang="en-US" sz="1000" b="0">
                <a:latin typeface="Arial" charset="0"/>
              </a:rPr>
              <a:pPr/>
              <a:t>48</a:t>
            </a:fld>
            <a:endParaRPr lang="en-US" sz="1000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Example Scheme Function: </a:t>
            </a:r>
            <a:r>
              <a:rPr lang="en-US" sz="4000">
                <a:latin typeface="Courier New" charset="0"/>
              </a:rPr>
              <a:t>equal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ourier New" charset="0"/>
              </a:rPr>
              <a:t>equal</a:t>
            </a:r>
            <a:r>
              <a:rPr lang="en-US" sz="2800" dirty="0">
                <a:latin typeface="Lucida Sans Unicode" charset="0"/>
              </a:rPr>
              <a:t> </a:t>
            </a:r>
            <a:r>
              <a:rPr lang="en-US" sz="2800" dirty="0">
                <a:latin typeface="Calibri" charset="0"/>
              </a:rPr>
              <a:t>takes two general lists as parameters;  returns</a:t>
            </a:r>
            <a:r>
              <a:rPr lang="en-US" sz="2800" dirty="0">
                <a:latin typeface="Lucida Sans Unicode" charset="0"/>
              </a:rPr>
              <a:t> </a:t>
            </a:r>
            <a:r>
              <a:rPr lang="en-US" sz="2800" dirty="0">
                <a:latin typeface="Courier New" charset="0"/>
              </a:rPr>
              <a:t>#T</a:t>
            </a:r>
            <a:r>
              <a:rPr lang="en-US" sz="2800" dirty="0">
                <a:latin typeface="Lucida Sans Unicode" charset="0"/>
              </a:rPr>
              <a:t> </a:t>
            </a:r>
            <a:r>
              <a:rPr lang="en-US" sz="2800" dirty="0">
                <a:latin typeface="Calibri" charset="0"/>
              </a:rPr>
              <a:t>if the two lists are equal;</a:t>
            </a:r>
            <a:r>
              <a:rPr lang="en-US" sz="2800" dirty="0">
                <a:latin typeface="Lucida Sans Unicode" charset="0"/>
              </a:rPr>
              <a:t> </a:t>
            </a:r>
            <a:r>
              <a:rPr lang="en-US" sz="2800" dirty="0">
                <a:latin typeface="Courier New" charset="0"/>
              </a:rPr>
              <a:t>#F </a:t>
            </a:r>
            <a:r>
              <a:rPr lang="en-US" sz="2800" dirty="0">
                <a:latin typeface="Calibri" charset="0"/>
              </a:rPr>
              <a:t>otherwise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(DEFINE (equal lis1 lis2)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((NOT (LIST? lis1))(EQ? lis1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((NOT (LIST? lis2))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((NULL? lis1) (NULL?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((NULL? lis2)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((equal (CAR lis1) (CAR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	(equal (CDR lis1) (CDR lis2)))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	(ELSE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8007"/>
            <a:ext cx="9372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(define (equal lis1 lis2)</a:t>
            </a:r>
          </a:p>
          <a:p>
            <a:r>
              <a:rPr lang="en-US" b="0" dirty="0"/>
              <a:t>   (</a:t>
            </a:r>
            <a:r>
              <a:rPr lang="en-US" b="0" dirty="0" err="1"/>
              <a:t>cond</a:t>
            </a:r>
            <a:endParaRPr lang="en-US" b="0" dirty="0"/>
          </a:p>
          <a:p>
            <a:r>
              <a:rPr lang="en-US" b="0" dirty="0"/>
              <a:t>    ((not (list? lis1))(eq? lis1 lis2))</a:t>
            </a:r>
          </a:p>
          <a:p>
            <a:r>
              <a:rPr lang="en-US" b="0" dirty="0"/>
              <a:t>    ((not (list? lis2)) #f)</a:t>
            </a:r>
          </a:p>
          <a:p>
            <a:r>
              <a:rPr lang="en-US" b="0" dirty="0"/>
              <a:t>    ((null? lis1) (null? lis2))</a:t>
            </a:r>
          </a:p>
          <a:p>
            <a:r>
              <a:rPr lang="en-US" b="0" dirty="0"/>
              <a:t>    ((null? lis2) #f)</a:t>
            </a:r>
          </a:p>
          <a:p>
            <a:r>
              <a:rPr lang="en-US" b="0" dirty="0"/>
              <a:t>    ((equal (car lis1) (car lis2))</a:t>
            </a:r>
          </a:p>
          <a:p>
            <a:r>
              <a:rPr lang="en-US" b="0" dirty="0"/>
              <a:t>      (equal (</a:t>
            </a:r>
            <a:r>
              <a:rPr lang="en-US" b="0" dirty="0" err="1"/>
              <a:t>cdr</a:t>
            </a:r>
            <a:r>
              <a:rPr lang="en-US" b="0" dirty="0"/>
              <a:t> lis1) (</a:t>
            </a:r>
            <a:r>
              <a:rPr lang="en-US" b="0" dirty="0" err="1"/>
              <a:t>cdr</a:t>
            </a:r>
            <a:r>
              <a:rPr lang="en-US" b="0" dirty="0"/>
              <a:t> lis2)))</a:t>
            </a:r>
          </a:p>
          <a:p>
            <a:r>
              <a:rPr lang="en-US" b="0" dirty="0"/>
              <a:t>    (else #f)</a:t>
            </a:r>
          </a:p>
          <a:p>
            <a:r>
              <a:rPr lang="en-US" b="0" dirty="0"/>
              <a:t>  ))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(equal ' ((a b) c) '((a b) c) =&gt; #t</a:t>
            </a:r>
          </a:p>
          <a:p>
            <a:r>
              <a:rPr lang="en-US" dirty="0"/>
              <a:t>(equal ' ((a b) c) '((a b) c)   -&gt;  </a:t>
            </a:r>
            <a:r>
              <a:rPr lang="en-US" dirty="0">
                <a:solidFill>
                  <a:srgbClr val="FF0000"/>
                </a:solidFill>
              </a:rPr>
              <a:t>(equal ‘(a b) ‘(a b)) </a:t>
            </a:r>
            <a:r>
              <a:rPr lang="en-US" dirty="0">
                <a:solidFill>
                  <a:srgbClr val="00B050"/>
                </a:solidFill>
              </a:rPr>
              <a:t>(equal ‘(c) ‘(c)</a:t>
            </a:r>
          </a:p>
          <a:p>
            <a:r>
              <a:rPr lang="en-US" b="0" dirty="0"/>
              <a:t>                                       </a:t>
            </a:r>
            <a:r>
              <a:rPr lang="en-US" b="0" dirty="0">
                <a:solidFill>
                  <a:srgbClr val="FF0000"/>
                </a:solidFill>
              </a:rPr>
              <a:t>(equal ‘a ‘a) </a:t>
            </a:r>
            <a:r>
              <a:rPr lang="en-US" b="0" dirty="0">
                <a:solidFill>
                  <a:srgbClr val="C00000"/>
                </a:solidFill>
              </a:rPr>
              <a:t>(equal ‘(b) ‘(b)   </a:t>
            </a:r>
            <a:r>
              <a:rPr lang="en-US" b="0" dirty="0">
                <a:solidFill>
                  <a:srgbClr val="00B050"/>
                </a:solidFill>
              </a:rPr>
              <a:t>(equal ‘c ‘c) </a:t>
            </a:r>
            <a:r>
              <a:rPr lang="en-US" b="0" dirty="0">
                <a:solidFill>
                  <a:srgbClr val="92D050"/>
                </a:solidFill>
              </a:rPr>
              <a:t>(equal ‘() ‘())</a:t>
            </a:r>
          </a:p>
          <a:p>
            <a:r>
              <a:rPr lang="en-US" b="0" dirty="0"/>
              <a:t>                                        </a:t>
            </a:r>
            <a:r>
              <a:rPr lang="en-US" b="0" dirty="0">
                <a:solidFill>
                  <a:srgbClr val="FF0000"/>
                </a:solidFill>
              </a:rPr>
              <a:t>#t        </a:t>
            </a:r>
            <a:r>
              <a:rPr lang="en-US" b="0" dirty="0">
                <a:solidFill>
                  <a:srgbClr val="C00000"/>
                </a:solidFill>
              </a:rPr>
              <a:t>(equal ‘b ‘b) (equal ‘() ‘())</a:t>
            </a:r>
            <a:r>
              <a:rPr lang="en-US" b="0" dirty="0"/>
              <a:t>        </a:t>
            </a:r>
            <a:r>
              <a:rPr lang="en-US" b="0" dirty="0">
                <a:solidFill>
                  <a:srgbClr val="00B050"/>
                </a:solidFill>
              </a:rPr>
              <a:t>#t    #t</a:t>
            </a:r>
          </a:p>
          <a:p>
            <a:r>
              <a:rPr lang="en-US" b="0" dirty="0">
                <a:solidFill>
                  <a:srgbClr val="C00000"/>
                </a:solidFill>
              </a:rPr>
              <a:t>                                                         #t                 #t       </a:t>
            </a:r>
          </a:p>
        </p:txBody>
      </p:sp>
    </p:spTree>
    <p:extLst>
      <p:ext uri="{BB962C8B-B14F-4D97-AF65-F5344CB8AC3E}">
        <p14:creationId xmlns:p14="http://schemas.microsoft.com/office/powerpoint/2010/main" val="41064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7632D788-F0CB-6F4D-9699-7DAF816C3AFA}" type="slidenum">
              <a:rPr lang="en-US" sz="1000" b="0">
                <a:latin typeface="Arial" charset="0"/>
              </a:rPr>
              <a:pPr/>
              <a:t>5</a:t>
            </a:fld>
            <a:endParaRPr lang="en-US" sz="1000" b="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Lambda Expressions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Lambda expressions describe nameless functions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</a:t>
            </a:r>
            <a:r>
              <a:rPr lang="en-US" sz="2800" i="1" dirty="0">
                <a:solidFill>
                  <a:srgbClr val="3366FF"/>
                </a:solidFill>
                <a:latin typeface="Calibri" charset="0"/>
              </a:rPr>
              <a:t>lambda expression</a:t>
            </a:r>
            <a:r>
              <a:rPr lang="en-US" sz="2800" dirty="0">
                <a:latin typeface="Calibri" charset="0"/>
              </a:rPr>
              <a:t> specifies the parameter(s) and the mapping of a function in the following form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  <a:sym typeface="Symbol" charset="0"/>
              </a:rPr>
              <a:t>	</a:t>
            </a:r>
            <a:r>
              <a:rPr lang="en-US" sz="2800" dirty="0">
                <a:latin typeface="Courier New" charset="0"/>
                <a:cs typeface="Courier New" charset="0"/>
                <a:sym typeface="Symbol" charset="0"/>
              </a:rPr>
              <a:t></a:t>
            </a:r>
            <a:r>
              <a:rPr lang="en-US" sz="2800" dirty="0">
                <a:latin typeface="Courier New" charset="0"/>
                <a:cs typeface="Courier New" charset="0"/>
              </a:rPr>
              <a:t>(x) x * x * x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    for the function  </a:t>
            </a:r>
            <a:r>
              <a:rPr lang="en-US" sz="2800" dirty="0">
                <a:latin typeface="Courier New" charset="0"/>
                <a:cs typeface="Courier New" charset="0"/>
              </a:rPr>
              <a:t>cube (x) = x * x * x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Lambda expressions are applied to parameter(s) by placing the parameter(s) after the expression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	e.g.,  </a:t>
            </a:r>
            <a:r>
              <a:rPr lang="en-US" sz="2800" dirty="0">
                <a:latin typeface="Courier New" charset="0"/>
                <a:cs typeface="Courier New" charset="0"/>
              </a:rPr>
              <a:t> (</a:t>
            </a:r>
            <a:r>
              <a:rPr lang="en-US" sz="2800" dirty="0">
                <a:latin typeface="Courier New" charset="0"/>
                <a:cs typeface="Courier New" charset="0"/>
                <a:sym typeface="Symbol" charset="0"/>
              </a:rPr>
              <a:t></a:t>
            </a:r>
            <a:r>
              <a:rPr lang="en-US" sz="2800" dirty="0">
                <a:latin typeface="Courier New" charset="0"/>
                <a:cs typeface="Courier New" charset="0"/>
              </a:rPr>
              <a:t>(x) x * x * x)(2)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Calibri" charset="0"/>
              </a:rPr>
              <a:t>	which evaluates to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4A60A72-27A4-524F-B84C-B0B07F3E995A}" type="slidenum">
              <a:rPr lang="en-US" sz="1000" b="0">
                <a:latin typeface="Arial" charset="0"/>
              </a:rPr>
              <a:pPr/>
              <a:t>50</a:t>
            </a:fld>
            <a:endParaRPr lang="en-US" sz="1000" b="0">
              <a:latin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append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urier New" charset="0"/>
              </a:rPr>
              <a:t>append</a:t>
            </a:r>
            <a:r>
              <a:rPr lang="en-US" sz="2400" dirty="0">
                <a:latin typeface="Lucida Sans Unicode" charset="0"/>
              </a:rPr>
              <a:t> </a:t>
            </a:r>
            <a:r>
              <a:rPr lang="en-US" sz="2400" dirty="0">
                <a:latin typeface="Calibri" charset="0"/>
              </a:rPr>
              <a:t>takes two lists as parameters; returns the first parameter list with the elements of the second parameter list appended at the end</a:t>
            </a:r>
            <a:endParaRPr lang="en-US" sz="2000" dirty="0">
              <a:latin typeface="Calibri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(DEFINE (append lis1 lis2)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  (COND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((NULL? lis1) lis2)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(ELSE (CONS (CAR lis1)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		  (append (CDR lis1) lis2)))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))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/>
              <a:t>(append '(A B) '(C D R)) returns (A B C D R)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(append '((A B) C) '(D (E F))) returns ((A B) C D (E F))</a:t>
            </a:r>
            <a:endParaRPr lang="en-US" sz="2000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7620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  (define (append lis1 lis2)</a:t>
            </a:r>
          </a:p>
          <a:p>
            <a:r>
              <a:rPr lang="en-US" b="0" dirty="0"/>
              <a:t>   (</a:t>
            </a:r>
            <a:r>
              <a:rPr lang="en-US" b="0" dirty="0" err="1"/>
              <a:t>cond</a:t>
            </a:r>
            <a:endParaRPr lang="en-US" b="0" dirty="0"/>
          </a:p>
          <a:p>
            <a:r>
              <a:rPr lang="en-US" b="0" dirty="0"/>
              <a:t>    ((null? lis1) lis2)</a:t>
            </a:r>
          </a:p>
          <a:p>
            <a:r>
              <a:rPr lang="en-US" b="0" dirty="0"/>
              <a:t>    (else (cons (car lis1)</a:t>
            </a:r>
          </a:p>
          <a:p>
            <a:r>
              <a:rPr lang="en-US" b="0" dirty="0"/>
              <a:t>         (append (</a:t>
            </a:r>
            <a:r>
              <a:rPr lang="en-US" b="0" dirty="0" err="1"/>
              <a:t>cdr</a:t>
            </a:r>
            <a:r>
              <a:rPr lang="en-US" b="0" dirty="0"/>
              <a:t> lis1) lis2)))</a:t>
            </a:r>
          </a:p>
          <a:p>
            <a:r>
              <a:rPr lang="en-US" b="0" dirty="0"/>
              <a:t>  ))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(append ‘( a b c) ‘ (d e))</a:t>
            </a:r>
          </a:p>
          <a:p>
            <a:r>
              <a:rPr lang="en-US" b="0" dirty="0"/>
              <a:t>           (cons ’a (append ‘(b c) ‘(d e)) )</a:t>
            </a:r>
          </a:p>
          <a:p>
            <a:r>
              <a:rPr lang="en-US" b="0" dirty="0"/>
              <a:t>           (cons ‘a (cons ‘b (append ‘(c ) ‘( d e)) ))</a:t>
            </a:r>
          </a:p>
          <a:p>
            <a:r>
              <a:rPr lang="en-US" b="0" dirty="0"/>
              <a:t>           (cons ‘a (cons ‘b (cons ‘c (append ‘() ‘( d e)) )))</a:t>
            </a:r>
          </a:p>
          <a:p>
            <a:endParaRPr lang="en-US" b="0" dirty="0"/>
          </a:p>
          <a:p>
            <a:r>
              <a:rPr lang="en-US" b="0" dirty="0"/>
              <a:t>           (cons ‘a (cons ‘b (cons ‘c </a:t>
            </a:r>
            <a:r>
              <a:rPr lang="en-US" b="0" dirty="0">
                <a:solidFill>
                  <a:srgbClr val="FF0000"/>
                </a:solidFill>
              </a:rPr>
              <a:t>‘( d e) </a:t>
            </a:r>
            <a:r>
              <a:rPr lang="en-US" b="0" dirty="0"/>
              <a:t>)))</a:t>
            </a:r>
          </a:p>
          <a:p>
            <a:r>
              <a:rPr lang="en-US" b="0" dirty="0"/>
              <a:t>           (cons ‘a (cons ‘b </a:t>
            </a:r>
            <a:r>
              <a:rPr lang="en-US" b="0" dirty="0">
                <a:solidFill>
                  <a:srgbClr val="FF0000"/>
                </a:solidFill>
              </a:rPr>
              <a:t>’(c d e) </a:t>
            </a:r>
            <a:r>
              <a:rPr lang="en-US" b="0" dirty="0"/>
              <a:t>))</a:t>
            </a:r>
          </a:p>
          <a:p>
            <a:r>
              <a:rPr lang="en-US" b="0" dirty="0"/>
              <a:t>           (cons ‘a </a:t>
            </a:r>
            <a:r>
              <a:rPr lang="en-US" b="0" dirty="0">
                <a:solidFill>
                  <a:srgbClr val="FF0000"/>
                </a:solidFill>
              </a:rPr>
              <a:t>’(b c d e) </a:t>
            </a:r>
            <a:r>
              <a:rPr lang="en-US" b="0" dirty="0"/>
              <a:t>)</a:t>
            </a:r>
          </a:p>
          <a:p>
            <a:r>
              <a:rPr lang="en-US" b="0" dirty="0">
                <a:solidFill>
                  <a:srgbClr val="FF0000"/>
                </a:solidFill>
              </a:rPr>
              <a:t>           ’(a b c d e)</a:t>
            </a:r>
            <a:endParaRPr lang="en-US" b="0" dirty="0"/>
          </a:p>
          <a:p>
            <a:r>
              <a:rPr lang="en-US" b="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084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32600-9508-F449-91FE-14C58FCF7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A6346-248F-C04E-9E52-F2A87595F2EB}"/>
              </a:ext>
            </a:extLst>
          </p:cNvPr>
          <p:cNvSpPr txBox="1"/>
          <p:nvPr/>
        </p:nvSpPr>
        <p:spPr>
          <a:xfrm>
            <a:off x="903383" y="1123720"/>
            <a:ext cx="4333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'(a b) '(a b)) =&gt; (a b a b) </a:t>
            </a:r>
          </a:p>
          <a:p>
            <a:endParaRPr lang="en-US" dirty="0"/>
          </a:p>
          <a:p>
            <a:r>
              <a:rPr lang="en-US" dirty="0"/>
              <a:t>(list '(a b) '(a b)) =&gt; ((a b) (a b))</a:t>
            </a:r>
          </a:p>
          <a:p>
            <a:endParaRPr lang="en-US" dirty="0"/>
          </a:p>
          <a:p>
            <a:r>
              <a:rPr lang="en-US" dirty="0"/>
              <a:t>(cons '(a b) '(a b)) =&gt; ((a b) a b)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03667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530C-2980-BA40-A197-A77AF850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56144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(define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guess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list1 list2)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endParaRPr lang="tr-TR" sz="20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null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? list1) '())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null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? list2) '())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eq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? (car list1) (car list2))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  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cons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(car list1)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guess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cdr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list1)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cdr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list2))))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(else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guess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cdr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list1) (</a:t>
            </a:r>
            <a:r>
              <a:rPr lang="tr-TR" sz="2000" b="0" dirty="0" err="1">
                <a:solidFill>
                  <a:srgbClr val="000000"/>
                </a:solidFill>
                <a:latin typeface="Menlo" panose="020B0609030804020204" pitchFamily="49" charset="0"/>
              </a:rPr>
              <a:t>cdr</a:t>
            </a:r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 list2))</a:t>
            </a:r>
          </a:p>
          <a:p>
            <a:r>
              <a:rPr lang="tr-TR" sz="2000" b="0" dirty="0">
                <a:solidFill>
                  <a:srgbClr val="000000"/>
                </a:solidFill>
                <a:latin typeface="Menlo" panose="020B060903080402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60401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A6690C0-7848-0C49-BCE4-9A563D8CCF85}" type="slidenum">
              <a:rPr lang="en-US" sz="1000" b="0">
                <a:latin typeface="Arial" charset="0"/>
              </a:rPr>
              <a:pPr/>
              <a:t>54</a:t>
            </a:fld>
            <a:endParaRPr lang="en-US" sz="1000" b="0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 </a:t>
            </a:r>
            <a:r>
              <a:rPr lang="en-US">
                <a:latin typeface="Courier New" charset="0"/>
              </a:rPr>
              <a:t>LET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General form: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(LET (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	(name_1 expression_1)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	(name_2 expression_2)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	(</a:t>
            </a:r>
            <a:r>
              <a:rPr lang="en-US" sz="2400" dirty="0" err="1">
                <a:latin typeface="Courier New" charset="0"/>
              </a:rPr>
              <a:t>name_n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err="1">
                <a:latin typeface="Courier New" charset="0"/>
              </a:rPr>
              <a:t>expression_n</a:t>
            </a:r>
            <a:r>
              <a:rPr lang="en-US" sz="2400" dirty="0">
                <a:latin typeface="Courier New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	body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Evaluate all expressions, then bind the values to the names; evaluate the body</a:t>
            </a:r>
          </a:p>
          <a:p>
            <a:pPr eaLnBrk="1" hangingPunct="1"/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binding</a:t>
            </a:r>
            <a:r>
              <a:rPr lang="tr-TR" sz="2800" dirty="0"/>
              <a:t> of a &lt;</a:t>
            </a:r>
            <a:r>
              <a:rPr lang="tr-TR" sz="2800" dirty="0" err="1"/>
              <a:t>variable</a:t>
            </a:r>
            <a:r>
              <a:rPr lang="tr-TR" sz="2800" dirty="0"/>
              <a:t>&gt; has &lt;body&gt; as </a:t>
            </a:r>
            <a:r>
              <a:rPr lang="tr-TR" sz="2800" dirty="0" err="1"/>
              <a:t>its</a:t>
            </a:r>
            <a:r>
              <a:rPr lang="tr-TR" sz="2800" dirty="0"/>
              <a:t> </a:t>
            </a:r>
            <a:r>
              <a:rPr lang="tr-TR" sz="2800" dirty="0" err="1"/>
              <a:t>region</a:t>
            </a:r>
            <a:r>
              <a:rPr lang="tr-TR" sz="2800" dirty="0"/>
              <a:t>.</a:t>
            </a:r>
            <a:endParaRPr lang="en-US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F028A-DAA8-3D40-8675-146D8452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LET </a:t>
            </a:r>
            <a:r>
              <a:rPr lang="tr-TR" dirty="0" err="1"/>
              <a:t>examples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301F-4F57-E441-91EB-98155217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((x 2) (y 3)) </a:t>
            </a:r>
          </a:p>
          <a:p>
            <a:pPr marL="0" indent="0">
              <a:buNone/>
            </a:pP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(* x y)) </a:t>
            </a:r>
          </a:p>
          <a:p>
            <a:pPr>
              <a:buFont typeface="Symbol" pitchFamily="2" charset="2"/>
              <a:buChar char="Þ"/>
            </a:pPr>
            <a:r>
              <a:rPr lang="tr-TR" sz="2800" dirty="0"/>
              <a:t>6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((x 3) (y (+ x 1)))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(+ x y)) </a:t>
            </a:r>
          </a:p>
          <a:p>
            <a:pPr>
              <a:buFont typeface="Symbol" pitchFamily="2" charset="2"/>
              <a:buChar char="Þ"/>
            </a:pPr>
            <a:r>
              <a:rPr lang="tr-TR" sz="2800" dirty="0" err="1"/>
              <a:t>Error</a:t>
            </a:r>
            <a:r>
              <a:rPr lang="tr-TR" sz="2800" dirty="0"/>
              <a:t> : </a:t>
            </a:r>
            <a:r>
              <a:rPr lang="tr-TR" sz="2800" dirty="0" err="1"/>
              <a:t>unbound</a:t>
            </a:r>
            <a:r>
              <a:rPr lang="tr-TR" sz="2800" dirty="0"/>
              <a:t> </a:t>
            </a:r>
            <a:r>
              <a:rPr lang="tr-TR" sz="2800" dirty="0" err="1"/>
              <a:t>symbol</a:t>
            </a:r>
            <a:r>
              <a:rPr lang="tr-TR" sz="2800" dirty="0"/>
              <a:t>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8F94-9A35-9F4D-AD9F-866BE1739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5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D4A0A9-616D-0C44-B1CD-0B2736D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Let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7C310-9D49-BC4B-8C11-71F3EE8A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((x 2) (y 3))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((x 7) (z (+ x y)))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(* z x))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dirty="0"/>
              <a:t>=&gt; 35 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FD427-6BC6-764C-BD4C-0A88C158F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58EC7-EFCC-864E-B4A5-7E94D305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Let</a:t>
            </a:r>
            <a:r>
              <a:rPr lang="tr-TR" dirty="0"/>
              <a:t>*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84075-78DC-C246-BBA8-E2E870ED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Let</a:t>
            </a:r>
            <a:r>
              <a:rPr lang="tr-TR" sz="2400" dirty="0"/>
              <a:t>* is </a:t>
            </a:r>
            <a:r>
              <a:rPr lang="tr-TR" sz="2400" dirty="0" err="1"/>
              <a:t>similar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 </a:t>
            </a:r>
            <a:r>
              <a:rPr lang="tr-TR" sz="2400" dirty="0" err="1"/>
              <a:t>let</a:t>
            </a:r>
            <a:r>
              <a:rPr lang="tr-TR" sz="2400" dirty="0"/>
              <a:t>, but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bindings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performed</a:t>
            </a:r>
            <a:r>
              <a:rPr lang="tr-TR" sz="2400" dirty="0"/>
              <a:t> </a:t>
            </a:r>
            <a:r>
              <a:rPr lang="tr-TR" sz="2400" dirty="0" err="1"/>
              <a:t>sequentially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left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right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region</a:t>
            </a:r>
            <a:r>
              <a:rPr lang="tr-TR" sz="2400" dirty="0"/>
              <a:t> of a </a:t>
            </a:r>
            <a:r>
              <a:rPr lang="tr-TR" sz="2400" dirty="0" err="1"/>
              <a:t>binding</a:t>
            </a:r>
            <a:r>
              <a:rPr lang="tr-TR" sz="2400" dirty="0"/>
              <a:t> </a:t>
            </a:r>
            <a:r>
              <a:rPr lang="tr-TR" sz="2400" dirty="0" err="1"/>
              <a:t>indicated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 (&lt;</a:t>
            </a:r>
            <a:r>
              <a:rPr lang="tr-TR" sz="2400" dirty="0" err="1"/>
              <a:t>variable</a:t>
            </a:r>
            <a:r>
              <a:rPr lang="tr-TR" sz="2400" dirty="0"/>
              <a:t>&gt; &lt;</a:t>
            </a:r>
            <a:r>
              <a:rPr lang="tr-TR" sz="2400" dirty="0" err="1"/>
              <a:t>init</a:t>
            </a:r>
            <a:r>
              <a:rPr lang="tr-TR" sz="2400" dirty="0"/>
              <a:t>&gt;) is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part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 </a:t>
            </a:r>
            <a:r>
              <a:rPr lang="tr-TR" sz="2400" dirty="0" err="1"/>
              <a:t>let</a:t>
            </a:r>
            <a:r>
              <a:rPr lang="tr-TR" sz="2400" dirty="0"/>
              <a:t>* </a:t>
            </a:r>
            <a:r>
              <a:rPr lang="tr-TR" sz="2400" dirty="0" err="1"/>
              <a:t>expression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right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binding</a:t>
            </a:r>
            <a:r>
              <a:rPr lang="tr-TR" sz="2400" dirty="0"/>
              <a:t>. </a:t>
            </a:r>
            <a:r>
              <a:rPr lang="tr-TR" sz="2400" dirty="0" err="1"/>
              <a:t>Thus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second</a:t>
            </a:r>
            <a:r>
              <a:rPr lang="tr-TR" sz="2400" dirty="0"/>
              <a:t> </a:t>
            </a:r>
            <a:r>
              <a:rPr lang="tr-TR" sz="2400" dirty="0" err="1"/>
              <a:t>binding</a:t>
            </a:r>
            <a:r>
              <a:rPr lang="tr-TR" sz="2400" dirty="0"/>
              <a:t> is done in an </a:t>
            </a:r>
            <a:r>
              <a:rPr lang="tr-TR" sz="2400" dirty="0" err="1"/>
              <a:t>environment</a:t>
            </a:r>
            <a:r>
              <a:rPr lang="tr-TR" sz="2400" dirty="0"/>
              <a:t> in </a:t>
            </a:r>
            <a:r>
              <a:rPr lang="tr-TR" sz="2400" dirty="0" err="1"/>
              <a:t>which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first</a:t>
            </a:r>
            <a:r>
              <a:rPr lang="tr-TR" sz="2400" dirty="0"/>
              <a:t> </a:t>
            </a:r>
            <a:r>
              <a:rPr lang="tr-TR" sz="2400" dirty="0" err="1"/>
              <a:t>binding</a:t>
            </a:r>
            <a:r>
              <a:rPr lang="tr-TR" sz="2400" dirty="0"/>
              <a:t> is </a:t>
            </a:r>
            <a:r>
              <a:rPr lang="tr-TR" sz="2400" dirty="0" err="1"/>
              <a:t>visible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so</a:t>
            </a:r>
            <a:r>
              <a:rPr lang="tr-TR" sz="2400" dirty="0"/>
              <a:t> on.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((x 2) (y 3))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* ((x 7) (z (+ x y)))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(* z x)))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=&gt; 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CED36-AC3E-1B4A-B3A9-C2F819DCF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20664FA1-BF15-044C-B843-389C395AF155}" type="slidenum">
              <a:rPr lang="en-US" sz="1000" b="0">
                <a:latin typeface="Arial" charset="0"/>
              </a:rPr>
              <a:pPr/>
              <a:t>58</a:t>
            </a:fld>
            <a:endParaRPr lang="en-US" sz="1000" b="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charset="0"/>
              </a:rPr>
              <a:t>LET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(DEFINE (quadratic_roots a b 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(LET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  (root_part_over_2a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	(/ (SQRT (- (* b b) (* 4 a c)))(*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  (minus_b_over_2a (/ (- 0 b) 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(DISPLAY (+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(NEWLINE)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(DISPLAY (-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))</a:t>
            </a:r>
            <a:endParaRPr lang="en-US" sz="2200">
              <a:latin typeface="Courier New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Tail Recursion in Scheme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Definition: A function is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tail recursive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if its recursive call is the last operation in the function</a:t>
            </a:r>
          </a:p>
          <a:p>
            <a:r>
              <a:rPr lang="en-US">
                <a:latin typeface="Calibri" charset="0"/>
              </a:rPr>
              <a:t>A tail recursive function can be automatically converted by a compiler to use iteration, making it faster</a:t>
            </a:r>
          </a:p>
          <a:p>
            <a:r>
              <a:rPr lang="en-US">
                <a:latin typeface="Calibri" charset="0"/>
              </a:rPr>
              <a:t>Scheme language definition requires that its language systems convert all tail recursive functions to use iteration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4FC5B04-6737-8245-91CF-4FD7870581CD}" type="slidenum">
              <a:rPr lang="en-US" sz="1000" b="0">
                <a:latin typeface="Arial" charset="0"/>
              </a:rPr>
              <a:pPr/>
              <a:t>59</a:t>
            </a:fld>
            <a:endParaRPr lang="en-US" sz="1000" b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7DBA7A3-DFB7-0C48-ABBF-519D79A16FBD}" type="slidenum">
              <a:rPr lang="en-US" sz="1000" b="0">
                <a:latin typeface="Arial" charset="0"/>
              </a:rPr>
              <a:pPr/>
              <a:t>6</a:t>
            </a:fld>
            <a:endParaRPr lang="en-US" sz="1000" b="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Forms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higher-order function, or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functional form</a:t>
            </a:r>
            <a:r>
              <a:rPr lang="en-US">
                <a:latin typeface="Calibri" charset="0"/>
              </a:rPr>
              <a:t>, is one that either takes functions as parameters or yields a function as its result, or both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A8C1-6209-DE4F-A437-08536588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Recursion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2E75-5708-AA4A-B3EC-8114C6E5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my-last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(car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my-last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)))) </a:t>
            </a:r>
          </a:p>
          <a:p>
            <a:pPr marL="0" indent="0"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my-last</a:t>
            </a:r>
            <a:r>
              <a:rPr lang="tr-TR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'(1 2 3)) ⇒ 3</a:t>
            </a:r>
          </a:p>
        </p:txBody>
      </p:sp>
    </p:spTree>
    <p:extLst>
      <p:ext uri="{BB962C8B-B14F-4D97-AF65-F5344CB8AC3E}">
        <p14:creationId xmlns:p14="http://schemas.microsoft.com/office/powerpoint/2010/main" val="685449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Tail Recursion in Scheme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100" y="1600200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(DEFINE (member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atm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(COND</a:t>
            </a:r>
          </a:p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	((NULL?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) #F)</a:t>
            </a:r>
          </a:p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	((EQ?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atm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(CAR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)) #T)</a:t>
            </a:r>
          </a:p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(ELSE (member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atm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(CDR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b="0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38262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 the member </a:t>
            </a:r>
            <a:r>
              <a:rPr lang="en-US">
                <a:latin typeface="Helvetica" charset="0"/>
              </a:rPr>
              <a:t>function is </a:t>
            </a:r>
            <a:r>
              <a:rPr lang="en-US" dirty="0">
                <a:latin typeface="Helvetica" charset="0"/>
              </a:rPr>
              <a:t>tail recursive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4452897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This function can be automatically converted by a compiler to use iteration, resulting in faster execution than in its recursive form</a:t>
            </a:r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95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F0919-1614-6D47-A8D6-892E4D1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CC46D-FFC3-F141-B5EB-9B5CBB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recursive</a:t>
            </a:r>
            <a:r>
              <a:rPr lang="tr-TR" dirty="0"/>
              <a:t> ?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0 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(+ (car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marL="0" indent="0"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2400" dirty="0" err="1"/>
              <a:t>The</a:t>
            </a:r>
            <a:r>
              <a:rPr lang="tr-TR" sz="2400" dirty="0"/>
              <a:t> problem here is </a:t>
            </a:r>
            <a:r>
              <a:rPr lang="tr-TR" sz="2400" dirty="0" err="1"/>
              <a:t>control</a:t>
            </a:r>
            <a:r>
              <a:rPr lang="tr-TR" sz="2400" dirty="0"/>
              <a:t> </a:t>
            </a:r>
            <a:r>
              <a:rPr lang="tr-TR" sz="2400" dirty="0" err="1"/>
              <a:t>must</a:t>
            </a:r>
            <a:r>
              <a:rPr lang="tr-TR" sz="2400" dirty="0"/>
              <a:t> </a:t>
            </a:r>
            <a:r>
              <a:rPr lang="tr-TR" sz="2400" dirty="0" err="1"/>
              <a:t>always</a:t>
            </a:r>
            <a:r>
              <a:rPr lang="tr-TR" sz="2400" dirty="0"/>
              <a:t> </a:t>
            </a:r>
            <a:r>
              <a:rPr lang="tr-TR" sz="2400" dirty="0" err="1"/>
              <a:t>return</a:t>
            </a:r>
            <a:r>
              <a:rPr lang="tr-TR" sz="2400" dirty="0"/>
              <a:t> </a:t>
            </a:r>
            <a:r>
              <a:rPr lang="tr-TR" sz="2400" dirty="0" err="1"/>
              <a:t>so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actual</a:t>
            </a:r>
            <a:r>
              <a:rPr lang="tr-TR" sz="2400" dirty="0"/>
              <a:t> </a:t>
            </a:r>
            <a:r>
              <a:rPr lang="tr-TR" sz="2400" dirty="0" err="1"/>
              <a:t>call</a:t>
            </a:r>
            <a:r>
              <a:rPr lang="tr-TR" sz="2400" dirty="0"/>
              <a:t> can be done.</a:t>
            </a:r>
            <a:endParaRPr lang="tr-TR" sz="2000" dirty="0"/>
          </a:p>
          <a:p>
            <a:pPr marL="0" indent="0"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1DFEA-CCD2-F242-A633-FAD0620D4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31D11A4-DF25-FC4D-BD3C-C300C6D715B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8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91B5-882D-EE40-AFB1-3D5DDE9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5CEA-E65F-2849-9759-C07F3DE5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>
              <a:spcBef>
                <a:spcPts val="1968"/>
              </a:spcBef>
            </a:pPr>
            <a:r>
              <a:rPr lang="tr-TR" sz="2800" dirty="0" err="1"/>
              <a:t>We</a:t>
            </a:r>
            <a:r>
              <a:rPr lang="tr-TR" sz="2800" dirty="0"/>
              <a:t> can </a:t>
            </a:r>
            <a:r>
              <a:rPr lang="tr-TR" sz="2800" dirty="0" err="1"/>
              <a:t>write</a:t>
            </a:r>
            <a:r>
              <a:rPr lang="tr-TR" sz="2800" dirty="0"/>
              <a:t> a </a:t>
            </a:r>
            <a:r>
              <a:rPr lang="tr-TR" sz="2800" dirty="0" err="1"/>
              <a:t>tail-recursive</a:t>
            </a:r>
            <a:r>
              <a:rPr lang="tr-TR" sz="2800" dirty="0"/>
              <a:t> </a:t>
            </a:r>
            <a:r>
              <a:rPr lang="tr-TR" sz="2800" dirty="0" err="1"/>
              <a:t>version</a:t>
            </a:r>
            <a:r>
              <a:rPr lang="tr-TR" sz="2800" dirty="0"/>
              <a:t> of 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800" dirty="0"/>
              <a:t> 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adds</a:t>
            </a:r>
            <a:r>
              <a:rPr lang="tr-TR" sz="2800" dirty="0"/>
              <a:t> </a:t>
            </a:r>
            <a:r>
              <a:rPr lang="tr-TR" sz="2800" dirty="0" err="1"/>
              <a:t>things</a:t>
            </a:r>
            <a:r>
              <a:rPr lang="tr-TR" sz="2800" dirty="0"/>
              <a:t> in </a:t>
            </a:r>
            <a:r>
              <a:rPr lang="tr-TR" sz="2800" dirty="0" err="1"/>
              <a:t>front-to-back</a:t>
            </a:r>
            <a:r>
              <a:rPr lang="tr-TR" sz="2800" dirty="0"/>
              <a:t> </a:t>
            </a:r>
            <a:r>
              <a:rPr lang="tr-TR" sz="2800" dirty="0" err="1"/>
              <a:t>order</a:t>
            </a:r>
            <a:r>
              <a:rPr lang="tr-TR" sz="2800" dirty="0"/>
              <a:t> </a:t>
            </a:r>
            <a:r>
              <a:rPr lang="tr-TR" sz="2800" dirty="0" err="1"/>
              <a:t>instead</a:t>
            </a:r>
            <a:r>
              <a:rPr lang="tr-TR" sz="2800" dirty="0"/>
              <a:t>.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trick</a:t>
            </a:r>
            <a:r>
              <a:rPr lang="tr-TR" sz="2800" dirty="0"/>
              <a:t> is </a:t>
            </a:r>
            <a:r>
              <a:rPr lang="tr-TR" sz="2800" dirty="0" err="1"/>
              <a:t>to</a:t>
            </a:r>
            <a:r>
              <a:rPr lang="tr-TR" sz="2800" dirty="0"/>
              <a:t> do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addition</a:t>
            </a:r>
            <a:r>
              <a:rPr lang="tr-TR" sz="2800" dirty="0"/>
              <a:t> </a:t>
            </a:r>
            <a:r>
              <a:rPr lang="tr-TR" sz="2800" dirty="0" err="1"/>
              <a:t>before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tail</a:t>
            </a:r>
            <a:r>
              <a:rPr lang="tr-TR" sz="2800" dirty="0"/>
              <a:t> </a:t>
            </a:r>
            <a:r>
              <a:rPr lang="tr-TR" sz="2800" dirty="0" err="1"/>
              <a:t>call</a:t>
            </a:r>
            <a:r>
              <a:rPr lang="tr-TR" sz="2800" dirty="0"/>
              <a:t>,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 </a:t>
            </a:r>
            <a:r>
              <a:rPr lang="tr-TR" sz="2800" i="1" dirty="0" err="1"/>
              <a:t>pass</a:t>
            </a:r>
            <a:r>
              <a:rPr lang="tr-TR" sz="2800" i="1" dirty="0"/>
              <a:t> </a:t>
            </a:r>
            <a:r>
              <a:rPr lang="tr-TR" sz="2800" i="1" dirty="0" err="1"/>
              <a:t>the</a:t>
            </a:r>
            <a:r>
              <a:rPr lang="tr-TR" sz="2800" i="1" dirty="0"/>
              <a:t> </a:t>
            </a:r>
            <a:r>
              <a:rPr lang="tr-TR" sz="2800" i="1" dirty="0" err="1"/>
              <a:t>sum</a:t>
            </a:r>
            <a:r>
              <a:rPr lang="tr-TR" sz="2800" i="1" dirty="0"/>
              <a:t> </a:t>
            </a:r>
            <a:r>
              <a:rPr lang="tr-TR" sz="2800" i="1" dirty="0" err="1"/>
              <a:t>so</a:t>
            </a:r>
            <a:r>
              <a:rPr lang="tr-TR" sz="2800" i="1" dirty="0"/>
              <a:t> far </a:t>
            </a:r>
            <a:r>
              <a:rPr lang="tr-TR" sz="2800" i="1" dirty="0" err="1"/>
              <a:t>to</a:t>
            </a:r>
            <a:r>
              <a:rPr lang="tr-TR" sz="2800" i="1" dirty="0"/>
              <a:t> </a:t>
            </a:r>
            <a:r>
              <a:rPr lang="tr-TR" sz="2800" i="1" dirty="0" err="1"/>
              <a:t>the</a:t>
            </a:r>
            <a:r>
              <a:rPr lang="tr-TR" sz="2800" i="1" dirty="0"/>
              <a:t> </a:t>
            </a:r>
            <a:r>
              <a:rPr lang="tr-TR" sz="2800" i="1" dirty="0" err="1"/>
              <a:t>recursive</a:t>
            </a:r>
            <a:r>
              <a:rPr lang="tr-TR" sz="2800" i="1" dirty="0"/>
              <a:t> </a:t>
            </a:r>
            <a:r>
              <a:rPr lang="tr-TR" sz="2800" i="1" dirty="0" err="1"/>
              <a:t>call</a:t>
            </a:r>
            <a:r>
              <a:rPr lang="tr-TR" sz="2800" dirty="0"/>
              <a:t>.</a:t>
            </a:r>
          </a:p>
          <a:p>
            <a:pPr>
              <a:spcBef>
                <a:spcPts val="1968"/>
              </a:spcBef>
            </a:pPr>
            <a:r>
              <a:rPr lang="tr-TR" sz="2800" dirty="0" err="1"/>
              <a:t>To</a:t>
            </a:r>
            <a:r>
              <a:rPr lang="tr-TR" sz="2800" dirty="0"/>
              <a:t> do </a:t>
            </a:r>
            <a:r>
              <a:rPr lang="tr-TR" sz="2800" dirty="0" err="1"/>
              <a:t>this</a:t>
            </a:r>
            <a:r>
              <a:rPr lang="tr-TR" sz="2800" dirty="0"/>
              <a:t>,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keep</a:t>
            </a:r>
            <a:r>
              <a:rPr lang="tr-TR" sz="2800" dirty="0"/>
              <a:t> a </a:t>
            </a:r>
            <a:r>
              <a:rPr lang="tr-TR" sz="2800" dirty="0" err="1"/>
              <a:t>running</a:t>
            </a:r>
            <a:r>
              <a:rPr lang="tr-TR" sz="2800" dirty="0"/>
              <a:t> </a:t>
            </a:r>
            <a:r>
              <a:rPr lang="tr-TR" sz="2800" dirty="0" err="1"/>
              <a:t>sum</a:t>
            </a:r>
            <a:r>
              <a:rPr lang="tr-TR" sz="2800" dirty="0"/>
              <a:t>,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recursive</a:t>
            </a:r>
            <a:r>
              <a:rPr lang="tr-TR" sz="2800" dirty="0"/>
              <a:t> </a:t>
            </a:r>
            <a:r>
              <a:rPr lang="tr-TR" sz="2800" dirty="0" err="1"/>
              <a:t>call</a:t>
            </a:r>
            <a:r>
              <a:rPr lang="tr-TR" sz="2800" dirty="0"/>
              <a:t> </a:t>
            </a:r>
            <a:r>
              <a:rPr lang="tr-TR" sz="2800" dirty="0" err="1"/>
              <a:t>must</a:t>
            </a:r>
            <a:r>
              <a:rPr lang="tr-TR" sz="2800" dirty="0"/>
              <a:t> </a:t>
            </a:r>
            <a:r>
              <a:rPr lang="tr-TR" sz="2800" dirty="0" err="1"/>
              <a:t>pass</a:t>
            </a:r>
            <a:r>
              <a:rPr lang="tr-TR" sz="2800" dirty="0"/>
              <a:t> it as an </a:t>
            </a:r>
            <a:r>
              <a:rPr lang="tr-TR" sz="2800" dirty="0" err="1"/>
              <a:t>argument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next</a:t>
            </a:r>
            <a:r>
              <a:rPr lang="tr-TR" sz="2800" dirty="0"/>
              <a:t>. </a:t>
            </a:r>
            <a:r>
              <a:rPr lang="tr-TR" sz="2800" dirty="0" err="1"/>
              <a:t>To</a:t>
            </a:r>
            <a:r>
              <a:rPr lang="tr-TR" sz="2800" dirty="0"/>
              <a:t> start it </a:t>
            </a:r>
            <a:r>
              <a:rPr lang="tr-TR" sz="2800" dirty="0" err="1"/>
              <a:t>off</a:t>
            </a:r>
            <a:r>
              <a:rPr lang="tr-TR" sz="2800" dirty="0"/>
              <a:t>,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have</a:t>
            </a:r>
            <a:r>
              <a:rPr lang="tr-TR" sz="2800" dirty="0"/>
              <a:t> a "</a:t>
            </a:r>
            <a:r>
              <a:rPr lang="tr-TR" sz="2800" dirty="0" err="1"/>
              <a:t>running</a:t>
            </a:r>
            <a:r>
              <a:rPr lang="tr-TR" sz="2800" dirty="0"/>
              <a:t> </a:t>
            </a:r>
            <a:r>
              <a:rPr lang="tr-TR" sz="2800" dirty="0" err="1"/>
              <a:t>sum</a:t>
            </a:r>
            <a:r>
              <a:rPr lang="tr-TR" sz="2800" dirty="0"/>
              <a:t>" of 0.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tr-TR" sz="2800" dirty="0"/>
              <a:t> </a:t>
            </a:r>
            <a:br>
              <a:rPr lang="tr-TR" sz="3600" dirty="0"/>
            </a:b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500472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1F78D-2BC9-C74F-A70B-0CAC5510C574}"/>
              </a:ext>
            </a:extLst>
          </p:cNvPr>
          <p:cNvSpPr/>
          <p:nvPr/>
        </p:nvSpPr>
        <p:spPr bwMode="auto">
          <a:xfrm>
            <a:off x="152400" y="3840018"/>
            <a:ext cx="8839200" cy="271318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D5DE-CF36-C34E-8A4F-A169111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0"/>
            <a:ext cx="8839200" cy="2713182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-far) </a:t>
            </a:r>
          </a:p>
          <a:p>
            <a:pPr marL="0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-far) </a:t>
            </a:r>
          </a:p>
          <a:p>
            <a:pPr marL="0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(else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(+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-far (car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))))))</a:t>
            </a:r>
          </a:p>
          <a:p>
            <a:pPr marL="0" indent="0">
              <a:buNone/>
            </a:pP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;; a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  <a:endParaRPr lang="tr-T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1FF8C-5C10-D54B-9B6E-B7B143FACEEE}"/>
              </a:ext>
            </a:extLst>
          </p:cNvPr>
          <p:cNvSpPr/>
          <p:nvPr/>
        </p:nvSpPr>
        <p:spPr bwMode="auto">
          <a:xfrm>
            <a:off x="228600" y="745606"/>
            <a:ext cx="8420100" cy="233218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0 </a:t>
            </a:r>
          </a:p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(+ (car 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list-sum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marL="0" indent="0">
              <a:buNone/>
            </a:pPr>
            <a:r>
              <a:rPr lang="tr-T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313D5-918C-4A4B-A578-12305EB19F90}"/>
              </a:ext>
            </a:extLst>
          </p:cNvPr>
          <p:cNvSpPr txBox="1"/>
          <p:nvPr/>
        </p:nvSpPr>
        <p:spPr>
          <a:xfrm>
            <a:off x="228600" y="0"/>
            <a:ext cx="253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Recursive</a:t>
            </a:r>
            <a:r>
              <a:rPr lang="tr-TR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2F3BE-3F14-624D-848B-F245695021DE}"/>
              </a:ext>
            </a:extLst>
          </p:cNvPr>
          <p:cNvSpPr txBox="1"/>
          <p:nvPr/>
        </p:nvSpPr>
        <p:spPr>
          <a:xfrm>
            <a:off x="141860" y="3195935"/>
            <a:ext cx="19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Tail</a:t>
            </a:r>
            <a:r>
              <a:rPr lang="tr-TR" dirty="0"/>
              <a:t> </a:t>
            </a:r>
            <a:r>
              <a:rPr lang="tr-TR" dirty="0" err="1"/>
              <a:t>Recursive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8354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390C79-FF43-E247-AF11-E74DE74454D3}"/>
              </a:ext>
            </a:extLst>
          </p:cNvPr>
          <p:cNvSpPr/>
          <p:nvPr/>
        </p:nvSpPr>
        <p:spPr bwMode="auto">
          <a:xfrm>
            <a:off x="2362200" y="4343400"/>
            <a:ext cx="6400800" cy="2286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97C82-6373-754B-9E38-8108BAEEB2E0}"/>
              </a:ext>
            </a:extLst>
          </p:cNvPr>
          <p:cNvSpPr/>
          <p:nvPr/>
        </p:nvSpPr>
        <p:spPr bwMode="auto">
          <a:xfrm>
            <a:off x="2514600" y="1447800"/>
            <a:ext cx="4419600" cy="1828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Tail Recursion in Scheme (cont’d.)</a:t>
            </a:r>
            <a:endParaRPr lang="en-US" sz="2400">
              <a:latin typeface="Calibri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Example of rewriting a function to make it tail recursive, using helper a function</a:t>
            </a:r>
            <a:endParaRPr lang="en-US" sz="2800" dirty="0">
              <a:latin typeface="Calibri" charset="0"/>
            </a:endParaRPr>
          </a:p>
          <a:p>
            <a:pPr>
              <a:buFontTx/>
              <a:buNone/>
            </a:pPr>
            <a:r>
              <a:rPr lang="en-US" sz="3600" dirty="0">
                <a:latin typeface="Calibri" charset="0"/>
              </a:rPr>
              <a:t>   </a:t>
            </a:r>
            <a:r>
              <a:rPr lang="en-US" sz="2400" dirty="0">
                <a:latin typeface="Calibri" charset="0"/>
              </a:rPr>
              <a:t>Original:</a:t>
            </a:r>
            <a:r>
              <a:rPr lang="en-US" sz="3600" dirty="0">
                <a:latin typeface="Calibri" charset="0"/>
              </a:rPr>
              <a:t>   </a:t>
            </a:r>
            <a:r>
              <a:rPr lang="en-US" sz="3600" dirty="0">
                <a:latin typeface="Lucida Sans Unicode" charset="0"/>
              </a:rPr>
              <a:t>      </a:t>
            </a:r>
            <a:r>
              <a:rPr lang="en-US" sz="1800" dirty="0">
                <a:latin typeface="Courier New" charset="0"/>
                <a:cs typeface="Courier New" charset="0"/>
              </a:rPr>
              <a:t>(DEFINE (factorial n)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(IF (= n 0)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   1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   (* n (factorial (- n 1)))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))</a:t>
            </a:r>
          </a:p>
          <a:p>
            <a:pPr marL="11113" indent="-11113">
              <a:buFontTx/>
              <a:buNone/>
            </a:pPr>
            <a:r>
              <a:rPr lang="tr-TR" sz="2000" dirty="0" err="1"/>
              <a:t>you</a:t>
            </a:r>
            <a:r>
              <a:rPr lang="tr-TR" sz="2000" dirty="0"/>
              <a:t> can </a:t>
            </a:r>
            <a:r>
              <a:rPr lang="tr-TR" sz="2000" dirty="0" err="1"/>
              <a:t>use</a:t>
            </a:r>
            <a:r>
              <a:rPr lang="tr-TR" sz="2000" dirty="0"/>
              <a:t> an </a:t>
            </a:r>
            <a:r>
              <a:rPr lang="tr-TR" sz="2000" i="1" dirty="0" err="1"/>
              <a:t>accumulator</a:t>
            </a:r>
            <a:r>
              <a:rPr lang="tr-TR" sz="2000" dirty="0"/>
              <a:t> -- an </a:t>
            </a:r>
            <a:r>
              <a:rPr lang="tr-TR" sz="2000" dirty="0" err="1"/>
              <a:t>additional</a:t>
            </a:r>
            <a:r>
              <a:rPr lang="tr-TR" sz="2000" dirty="0"/>
              <a:t> </a:t>
            </a:r>
            <a:r>
              <a:rPr lang="tr-TR" sz="2000" dirty="0" err="1"/>
              <a:t>parameter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a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accumulates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answer</a:t>
            </a:r>
            <a:r>
              <a:rPr lang="tr-TR" sz="2000" dirty="0"/>
              <a:t> --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convert</a:t>
            </a:r>
            <a:r>
              <a:rPr lang="tr-TR" sz="2000" dirty="0"/>
              <a:t> a </a:t>
            </a:r>
            <a:r>
              <a:rPr lang="tr-TR" sz="2000" dirty="0" err="1"/>
              <a:t>non-tail</a:t>
            </a:r>
            <a:r>
              <a:rPr lang="tr-TR" sz="2000" dirty="0"/>
              <a:t> </a:t>
            </a:r>
            <a:r>
              <a:rPr lang="tr-TR" sz="2000" dirty="0" err="1"/>
              <a:t>recursive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a </a:t>
            </a:r>
            <a:r>
              <a:rPr lang="tr-TR" sz="2000" dirty="0" err="1"/>
              <a:t>tail</a:t>
            </a:r>
            <a:r>
              <a:rPr lang="tr-TR" sz="2000" dirty="0"/>
              <a:t> </a:t>
            </a:r>
            <a:r>
              <a:rPr lang="tr-TR" sz="2000" dirty="0" err="1"/>
              <a:t>recursive</a:t>
            </a:r>
            <a:r>
              <a:rPr lang="tr-TR" sz="2000" dirty="0"/>
              <a:t> </a:t>
            </a:r>
            <a:r>
              <a:rPr lang="tr-TR" sz="2000" dirty="0" err="1"/>
              <a:t>one</a:t>
            </a:r>
            <a:r>
              <a:rPr lang="tr-TR" sz="2000" dirty="0"/>
              <a:t>. </a:t>
            </a:r>
          </a:p>
          <a:p>
            <a:pPr marL="11113" indent="-11113">
              <a:buFontTx/>
              <a:buNone/>
            </a:pPr>
            <a:endParaRPr lang="en-US" sz="1800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</a:t>
            </a:r>
            <a:r>
              <a:rPr lang="en-US" sz="2400" dirty="0">
                <a:latin typeface="Calibri" charset="0"/>
              </a:rPr>
              <a:t>Tail recursive:</a:t>
            </a:r>
            <a:r>
              <a:rPr lang="en-US" sz="1800" dirty="0">
                <a:latin typeface="Courier New" charset="0"/>
                <a:cs typeface="Courier New" charset="0"/>
              </a:rPr>
              <a:t>  (DEFINE (</a:t>
            </a:r>
            <a:r>
              <a:rPr lang="en-US" sz="1800" dirty="0" err="1">
                <a:latin typeface="Courier New" charset="0"/>
                <a:cs typeface="Courier New" charset="0"/>
              </a:rPr>
              <a:t>facthelper</a:t>
            </a:r>
            <a:r>
              <a:rPr lang="en-US" sz="1800" dirty="0">
                <a:latin typeface="Courier New" charset="0"/>
                <a:cs typeface="Courier New" charset="0"/>
              </a:rPr>
              <a:t> n </a:t>
            </a:r>
            <a:r>
              <a:rPr lang="en-US" sz="1800" dirty="0" err="1">
                <a:latin typeface="Courier New" charset="0"/>
                <a:cs typeface="Courier New" charset="0"/>
              </a:rPr>
              <a:t>factpartial</a:t>
            </a:r>
            <a:r>
              <a:rPr lang="en-US" sz="1800" dirty="0">
                <a:latin typeface="Courier New" charset="0"/>
                <a:cs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(IF (= n 0)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   </a:t>
            </a:r>
            <a:r>
              <a:rPr lang="en-US" sz="1800" dirty="0" err="1">
                <a:latin typeface="Courier New" charset="0"/>
                <a:cs typeface="Courier New" charset="0"/>
              </a:rPr>
              <a:t>factpartial</a:t>
            </a:r>
            <a:endParaRPr lang="en-US" sz="1800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   (</a:t>
            </a:r>
            <a:r>
              <a:rPr lang="en-US" sz="1800" dirty="0" err="1">
                <a:latin typeface="Courier New" charset="0"/>
                <a:cs typeface="Courier New" charset="0"/>
              </a:rPr>
              <a:t>facthelper</a:t>
            </a:r>
            <a:r>
              <a:rPr lang="en-US" sz="1800" dirty="0">
                <a:latin typeface="Courier New" charset="0"/>
                <a:cs typeface="Courier New" charset="0"/>
              </a:rPr>
              <a:t> (- n 1) (* n </a:t>
            </a:r>
            <a:r>
              <a:rPr lang="en-US" sz="1800" dirty="0" err="1">
                <a:latin typeface="Courier New" charset="0"/>
                <a:cs typeface="Courier New" charset="0"/>
              </a:rPr>
              <a:t>factpartial</a:t>
            </a:r>
            <a:r>
              <a:rPr lang="en-US" sz="1800" dirty="0">
                <a:latin typeface="Courier New" charset="0"/>
                <a:cs typeface="Courier New" charset="0"/>
              </a:rPr>
              <a:t>)))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))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(DEFINE (factorial n)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                  (</a:t>
            </a:r>
            <a:r>
              <a:rPr lang="en-US" sz="1800" dirty="0" err="1">
                <a:latin typeface="Courier New" charset="0"/>
                <a:cs typeface="Courier New" charset="0"/>
              </a:rPr>
              <a:t>facthelper</a:t>
            </a:r>
            <a:r>
              <a:rPr lang="en-US" sz="1800" dirty="0">
                <a:latin typeface="Courier New" charset="0"/>
                <a:cs typeface="Courier New" charset="0"/>
              </a:rPr>
              <a:t> n 1))</a:t>
            </a:r>
            <a:endParaRPr lang="en-US" sz="3600" dirty="0">
              <a:latin typeface="Lucida Sans Unicode" charset="0"/>
            </a:endParaRP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 dirty="0">
                <a:latin typeface="Arial" charset="0"/>
              </a:rPr>
              <a:t>1-</a:t>
            </a:r>
            <a:fld id="{B0B74738-A402-7948-8071-ADBB55F96B85}" type="slidenum">
              <a:rPr lang="en-US" sz="1000" b="0">
                <a:latin typeface="Arial" charset="0"/>
              </a:rPr>
              <a:pPr/>
              <a:t>65</a:t>
            </a:fld>
            <a:endParaRPr lang="en-US" sz="1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DE50F54F-FADE-8F4B-8A32-553B57FCDF26}" type="slidenum">
              <a:rPr lang="en-US" sz="1000" b="0">
                <a:latin typeface="Arial" charset="0"/>
              </a:rPr>
              <a:pPr/>
              <a:t>66</a:t>
            </a:fld>
            <a:endParaRPr lang="en-US" sz="1000" b="0">
              <a:latin typeface="Arial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Form  - Composition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143000"/>
            <a:ext cx="9296400" cy="4876800"/>
          </a:xfrm>
        </p:spPr>
        <p:txBody>
          <a:bodyPr/>
          <a:lstStyle/>
          <a:p>
            <a:pPr lvl="1" eaLnBrk="1" hangingPunct="1"/>
            <a:r>
              <a:rPr lang="en-US" sz="2400" dirty="0">
                <a:latin typeface="Calibri" charset="0"/>
                <a:cs typeface="Lucida Sans Unicode" charset="0"/>
              </a:rPr>
              <a:t>If</a:t>
            </a:r>
            <a:r>
              <a:rPr lang="en-US" sz="2400" dirty="0">
                <a:latin typeface="Lucida Sans Unicode" charset="0"/>
                <a:cs typeface="Lucida Sans Unicode" charset="0"/>
              </a:rPr>
              <a:t> </a:t>
            </a:r>
            <a:r>
              <a:rPr lang="en-US" sz="2400" dirty="0">
                <a:latin typeface="Courier New" charset="0"/>
                <a:cs typeface="Courier New" charset="0"/>
              </a:rPr>
              <a:t>h</a:t>
            </a:r>
            <a:r>
              <a:rPr lang="en-US" sz="2400" dirty="0">
                <a:latin typeface="Calibri" charset="0"/>
                <a:cs typeface="Lucida Sans Unicode" charset="0"/>
              </a:rPr>
              <a:t> is the composition of</a:t>
            </a:r>
            <a:r>
              <a:rPr lang="en-US" sz="2400" dirty="0">
                <a:latin typeface="Lucida Sans Unicode" charset="0"/>
                <a:cs typeface="Lucida Sans Unicode" charset="0"/>
              </a:rPr>
              <a:t> </a:t>
            </a:r>
            <a:r>
              <a:rPr lang="en-US" sz="2400" dirty="0">
                <a:latin typeface="Courier New" charset="0"/>
                <a:cs typeface="Courier New" charset="0"/>
              </a:rPr>
              <a:t>f</a:t>
            </a:r>
            <a:r>
              <a:rPr lang="en-US" sz="2400" dirty="0">
                <a:latin typeface="Lucida Sans Unicode" charset="0"/>
                <a:cs typeface="Lucida Sans Unicode" charset="0"/>
              </a:rPr>
              <a:t> and </a:t>
            </a:r>
            <a:r>
              <a:rPr lang="en-US" sz="2400" dirty="0">
                <a:latin typeface="Courier New" charset="0"/>
                <a:cs typeface="Courier New" charset="0"/>
              </a:rPr>
              <a:t>g</a:t>
            </a:r>
            <a:r>
              <a:rPr lang="en-US" sz="2400" dirty="0">
                <a:latin typeface="Lucida Sans Unicode" charset="0"/>
                <a:cs typeface="Lucida Sans Unicode" charset="0"/>
              </a:rPr>
              <a:t>, </a:t>
            </a:r>
            <a:r>
              <a:rPr lang="en-US" sz="2400" dirty="0">
                <a:latin typeface="Courier New" charset="0"/>
                <a:cs typeface="Courier New" charset="0"/>
              </a:rPr>
              <a:t>h(x) = f(g(x))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Lucida Sans Unicode" charset="0"/>
              </a:rPr>
              <a:t>  (DEFINE (g x) (* 3 x))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Lucida Sans Unicode" charset="0"/>
              </a:rPr>
              <a:t>  (DEFINE (f x) (+ 2 x))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Lucida Sans Unicode" charset="0"/>
              </a:rPr>
              <a:t>  (DEFINE h x) (+ 2 (* 3 x)))</a:t>
            </a:r>
            <a:r>
              <a:rPr lang="en-US" sz="2400" dirty="0">
                <a:latin typeface="Lucida Sans Unicode" charset="0"/>
                <a:cs typeface="Lucida Sans Unicode" charset="0"/>
              </a:rPr>
              <a:t>  </a:t>
            </a:r>
            <a:r>
              <a:rPr lang="en-US" sz="2400" dirty="0">
                <a:latin typeface="Calibri" charset="0"/>
                <a:cs typeface="Lucida Sans Unicode" charset="0"/>
              </a:rPr>
              <a:t>(The composition)</a:t>
            </a:r>
          </a:p>
          <a:p>
            <a:pPr lvl="1" eaLnBrk="1" hangingPunct="1">
              <a:buFontTx/>
              <a:buNone/>
            </a:pPr>
            <a:endParaRPr lang="en-US" sz="1000" dirty="0">
              <a:latin typeface="Calibri" charset="0"/>
              <a:cs typeface="Lucida Sans Unicode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cs typeface="Lucida Sans Unicode" charset="0"/>
              </a:rPr>
              <a:t>In Scheme, the functional composition function</a:t>
            </a:r>
            <a:r>
              <a:rPr lang="en-US" sz="2400" dirty="0">
                <a:latin typeface="Lucida Sans Unicode" charset="0"/>
                <a:cs typeface="Lucida Sans Unicode" charset="0"/>
              </a:rPr>
              <a:t> </a:t>
            </a:r>
            <a:r>
              <a:rPr lang="en-US" sz="2400" dirty="0">
                <a:latin typeface="Courier New" charset="0"/>
                <a:cs typeface="Courier New" charset="0"/>
              </a:rPr>
              <a:t>compose</a:t>
            </a:r>
            <a:r>
              <a:rPr lang="en-US" sz="2400" dirty="0">
                <a:latin typeface="Lucida Sans Unicode" charset="0"/>
                <a:cs typeface="Lucida Sans Unicode" charset="0"/>
              </a:rPr>
              <a:t> </a:t>
            </a:r>
            <a:r>
              <a:rPr lang="en-US" sz="2400" dirty="0">
                <a:latin typeface="Calibri" charset="0"/>
                <a:cs typeface="Lucida Sans Unicode" charset="0"/>
              </a:rPr>
              <a:t>can be written: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Lucida Sans Unicode" charset="0"/>
                <a:cs typeface="Lucida Sans Unicode" charset="0"/>
              </a:rPr>
              <a:t>   </a:t>
            </a:r>
            <a:r>
              <a:rPr lang="en-US" sz="2400" dirty="0">
                <a:latin typeface="Courier New" charset="0"/>
                <a:cs typeface="Courier New" charset="0"/>
              </a:rPr>
              <a:t>(DEFINE (compose f g) (LAMBDA (x) (f (g x))))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Remember our discussion on CADR, CDDR, etc. </a:t>
            </a:r>
          </a:p>
          <a:p>
            <a:pPr lvl="1" eaLnBrk="1" hangingPunct="1">
              <a:buFontTx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((compose CAR CDR) '((a b) c d))</a:t>
            </a:r>
            <a:r>
              <a:rPr lang="en-US" sz="2400" dirty="0">
                <a:latin typeface="Lucida Sans Unicode" charset="0"/>
                <a:cs typeface="Courier New" charset="0"/>
              </a:rPr>
              <a:t> </a:t>
            </a:r>
            <a:r>
              <a:rPr lang="en-US" sz="2400" dirty="0">
                <a:latin typeface="Calibri" charset="0"/>
              </a:rPr>
              <a:t>yields</a:t>
            </a:r>
            <a:r>
              <a:rPr lang="en-US" sz="2400" dirty="0">
                <a:latin typeface="Lucida Sans Unicode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cs typeface="Courier New" charset="0"/>
              </a:rPr>
              <a:t>c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33400"/>
            <a:ext cx="593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alternative of CDAR using compose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12192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((compose CDR CAR) '((a b) c d))</a:t>
            </a:r>
            <a:endParaRPr lang="en-US" b="0" dirty="0">
              <a:solidFill>
                <a:srgbClr val="FF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" y="3048000"/>
            <a:ext cx="94488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b="0" kern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(DEFINE (third </a:t>
            </a:r>
            <a:r>
              <a:rPr lang="en-US" b="0" kern="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a_list</a:t>
            </a:r>
            <a:r>
              <a:rPr lang="en-US" b="0" kern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b="0" kern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     ((compose CAR (compose CDR CDR)) </a:t>
            </a:r>
            <a:r>
              <a:rPr lang="en-US" b="0" kern="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a_list</a:t>
            </a:r>
            <a:r>
              <a:rPr lang="en-US" b="0" kern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b="0" kern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b="0" kern="0" dirty="0">
                <a:solidFill>
                  <a:srgbClr val="000000"/>
                </a:solidFill>
                <a:cs typeface="Lucida Sans Unicode" charset="0"/>
              </a:rPr>
              <a:t>is equivalent to</a:t>
            </a:r>
            <a:r>
              <a:rPr lang="en-US" b="0" kern="0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en-US" b="0" kern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CADDR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05335"/>
            <a:ext cx="714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function to return the third element of a list</a:t>
            </a:r>
          </a:p>
        </p:txBody>
      </p:sp>
    </p:spTree>
    <p:extLst>
      <p:ext uri="{BB962C8B-B14F-4D97-AF65-F5344CB8AC3E}">
        <p14:creationId xmlns:p14="http://schemas.microsoft.com/office/powerpoint/2010/main" val="17256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1258B91-5EAF-C144-8C74-F2FE688951B0}" type="slidenum">
              <a:rPr lang="en-US" sz="1000" b="0">
                <a:latin typeface="Arial" charset="0"/>
              </a:rPr>
              <a:pPr/>
              <a:t>68</a:t>
            </a:fld>
            <a:endParaRPr lang="en-US" sz="1000" b="0">
              <a:latin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Functional Form – Apply-to-All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Apply to All - one form in Scheme is </a:t>
            </a:r>
            <a:r>
              <a:rPr lang="en-US" sz="3000" dirty="0">
                <a:latin typeface="Courier New" charset="0"/>
                <a:cs typeface="Courier New" charset="0"/>
              </a:rPr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Applies the given function to all elements of the given list;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	</a:t>
            </a:r>
            <a:r>
              <a:rPr lang="en-US" sz="2200" dirty="0">
                <a:latin typeface="Courier New" charset="0"/>
                <a:cs typeface="Courier New" charset="0"/>
              </a:rPr>
              <a:t>(DEFINE (map fun </a:t>
            </a:r>
            <a:r>
              <a:rPr lang="en-US" sz="2200" dirty="0" err="1">
                <a:latin typeface="Courier New" charset="0"/>
                <a:cs typeface="Courier New" charset="0"/>
              </a:rPr>
              <a:t>lis</a:t>
            </a:r>
            <a:r>
              <a:rPr lang="en-US" sz="2200" dirty="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  (COND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    ((NULL? </a:t>
            </a:r>
            <a:r>
              <a:rPr lang="en-US" sz="2200" dirty="0" err="1">
                <a:latin typeface="Courier New" charset="0"/>
                <a:cs typeface="Courier New" charset="0"/>
              </a:rPr>
              <a:t>lis</a:t>
            </a:r>
            <a:r>
              <a:rPr lang="en-US" sz="2200" dirty="0">
                <a:latin typeface="Courier New" charset="0"/>
                <a:cs typeface="Courier New" charset="0"/>
              </a:rPr>
              <a:t>) 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    (ELSE (CONS (fun (CAR </a:t>
            </a:r>
            <a:r>
              <a:rPr lang="en-US" sz="2200" dirty="0" err="1">
                <a:latin typeface="Courier New" charset="0"/>
                <a:cs typeface="Courier New" charset="0"/>
              </a:rPr>
              <a:t>lis</a:t>
            </a:r>
            <a:r>
              <a:rPr lang="en-US" sz="2200" dirty="0">
                <a:latin typeface="Courier New" charset="0"/>
                <a:cs typeface="Courier New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   (map fun (CDR </a:t>
            </a:r>
            <a:r>
              <a:rPr lang="en-US" sz="2200" dirty="0" err="1">
                <a:latin typeface="Courier New" charset="0"/>
                <a:cs typeface="Courier New" charset="0"/>
              </a:rPr>
              <a:t>lis</a:t>
            </a:r>
            <a:r>
              <a:rPr lang="en-US" sz="2200" dirty="0">
                <a:latin typeface="Courier New" charset="0"/>
                <a:cs typeface="Courier New" charset="0"/>
              </a:rPr>
              <a:t>))))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charset="0"/>
                <a:cs typeface="Lucida Sans Unicode" charset="0"/>
              </a:rPr>
              <a:t>(map (lambda (</a:t>
            </a:r>
            <a:r>
              <a:rPr lang="en-US" sz="2200" dirty="0" err="1">
                <a:latin typeface="Courier New" charset="0"/>
                <a:cs typeface="Lucida Sans Unicode" charset="0"/>
              </a:rPr>
              <a:t>num</a:t>
            </a:r>
            <a:r>
              <a:rPr lang="en-US" sz="2200" dirty="0">
                <a:latin typeface="Courier New" charset="0"/>
                <a:cs typeface="Lucida Sans Unicode" charset="0"/>
              </a:rPr>
              <a:t>) (* </a:t>
            </a:r>
            <a:r>
              <a:rPr lang="en-US" sz="2200" dirty="0" err="1">
                <a:latin typeface="Courier New" charset="0"/>
                <a:cs typeface="Lucida Sans Unicode" charset="0"/>
              </a:rPr>
              <a:t>num</a:t>
            </a:r>
            <a:r>
              <a:rPr lang="en-US" sz="2200" dirty="0">
                <a:latin typeface="Courier New" charset="0"/>
                <a:cs typeface="Lucida Sans Unicode" charset="0"/>
              </a:rPr>
              <a:t> </a:t>
            </a:r>
            <a:r>
              <a:rPr lang="en-US" sz="2200" dirty="0" err="1">
                <a:latin typeface="Courier New" charset="0"/>
                <a:cs typeface="Lucida Sans Unicode" charset="0"/>
              </a:rPr>
              <a:t>num</a:t>
            </a:r>
            <a:r>
              <a:rPr lang="en-US" sz="2200" dirty="0">
                <a:latin typeface="Courier New" charset="0"/>
                <a:cs typeface="Lucida Sans Unicode" charset="0"/>
              </a:rPr>
              <a:t> </a:t>
            </a:r>
            <a:r>
              <a:rPr lang="en-US" sz="2200" dirty="0" err="1">
                <a:latin typeface="Courier New" charset="0"/>
                <a:cs typeface="Lucida Sans Unicode" charset="0"/>
              </a:rPr>
              <a:t>num</a:t>
            </a:r>
            <a:r>
              <a:rPr lang="en-US" sz="2200" dirty="0">
                <a:latin typeface="Courier New" charset="0"/>
                <a:cs typeface="Lucida Sans Unicode" charset="0"/>
              </a:rPr>
              <a:t>)) </a:t>
            </a:r>
            <a:r>
              <a:rPr lang="en-US" sz="2200" dirty="0">
                <a:latin typeface="Courier New" charset="0"/>
                <a:cs typeface="Courier New" charset="0"/>
              </a:rPr>
              <a:t>'</a:t>
            </a:r>
            <a:r>
              <a:rPr lang="en-US" sz="2200" dirty="0">
                <a:latin typeface="Courier New" charset="0"/>
                <a:cs typeface="Lucida Sans Unicode" charset="0"/>
              </a:rPr>
              <a:t>(3 4 2 6))</a:t>
            </a:r>
            <a:r>
              <a:rPr lang="en-US" sz="2000" dirty="0">
                <a:latin typeface="Lucida Sans Unicode" charset="0"/>
                <a:cs typeface="Lucida Sans Unicode" charset="0"/>
              </a:rPr>
              <a:t> </a:t>
            </a:r>
            <a:r>
              <a:rPr lang="en-US" sz="2400" dirty="0">
                <a:latin typeface="Calibri" charset="0"/>
                <a:cs typeface="Lucida Sans Unicode" charset="0"/>
              </a:rPr>
              <a:t>yields</a:t>
            </a:r>
            <a:r>
              <a:rPr lang="en-US" sz="2000" dirty="0">
                <a:latin typeface="Lucida Sans Unicode" charset="0"/>
                <a:cs typeface="Lucida Sans Unicode" charset="0"/>
              </a:rPr>
              <a:t> </a:t>
            </a:r>
            <a:r>
              <a:rPr lang="en-US" sz="2200" dirty="0">
                <a:latin typeface="Courier New" charset="0"/>
                <a:cs typeface="Lucida Sans Unicode" charset="0"/>
              </a:rPr>
              <a:t>(27 64 8 216)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Functional Form – Apply-to-All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</p:spPr>
        <p:txBody>
          <a:bodyPr/>
          <a:lstStyle/>
          <a:p>
            <a:pPr marL="0" indent="0">
              <a:buNone/>
            </a:pP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cdr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'((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pPr marL="0" indent="0">
              <a:buNone/>
            </a:pP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=&gt; ((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tr-TR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(map round '(3 3.3 4.6 5))</a:t>
            </a:r>
            <a:endParaRPr lang="tr-TR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charset="2"/>
              <a:buChar char="Þ"/>
            </a:pP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(3 3 5 5)</a:t>
            </a:r>
            <a:endParaRPr lang="tr-TR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? '(3 () () 5)) </a:t>
            </a:r>
            <a:endParaRPr lang="tr-TR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charset="2"/>
              <a:buChar char="Þ"/>
            </a:pP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#f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#t #t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#f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charset="2"/>
              <a:buChar char="Þ"/>
            </a:pPr>
            <a:endParaRPr lang="en-US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+ '(1 2 3) '(10 11 12)) 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=&gt; (11 13 15)</a:t>
            </a:r>
            <a:endParaRPr lang="tr-TR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lambda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)) '(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 '(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)) 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=&gt; ((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tr-TR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tr-TR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09121DA9-539E-3145-A7B9-D5A1AE7C4B7E}" type="slidenum">
              <a:rPr lang="en-US" sz="1000" b="0">
                <a:latin typeface="Arial" charset="0"/>
              </a:rPr>
              <a:pPr/>
              <a:t>7</a:t>
            </a:fld>
            <a:endParaRPr lang="en-US" sz="1000" b="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 Composition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functional form that takes two functions as parameters and yields a function whose value is the first actual parameter function applied to the application of the second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Form:</a:t>
            </a:r>
            <a:r>
              <a:rPr lang="en-US" sz="2800">
                <a:latin typeface="Courier New" charset="0"/>
                <a:cs typeface="Courier New" charset="0"/>
              </a:rPr>
              <a:t> h 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800">
                <a:latin typeface="Courier New" charset="0"/>
                <a:cs typeface="Courier New" charset="0"/>
              </a:rPr>
              <a:t> f ° g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which means </a:t>
            </a:r>
            <a:r>
              <a:rPr lang="en-US" sz="2800">
                <a:latin typeface="Courier New" charset="0"/>
                <a:cs typeface="Courier New" charset="0"/>
              </a:rPr>
              <a:t>h(x) 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800">
                <a:latin typeface="Courier New" charset="0"/>
                <a:cs typeface="Courier New" charset="0"/>
                <a:sym typeface="Math1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f(g(x))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 </a:t>
            </a:r>
            <a:r>
              <a:rPr lang="en-US" sz="2400">
                <a:latin typeface="Courier New" charset="0"/>
                <a:cs typeface="Courier New" charset="0"/>
              </a:rPr>
              <a:t>f(x)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x + 2</a:t>
            </a:r>
            <a:r>
              <a:rPr lang="en-US">
                <a:latin typeface="Courier New" charset="0"/>
                <a:cs typeface="Courier New" charset="0"/>
              </a:rPr>
              <a:t> </a:t>
            </a:r>
            <a:r>
              <a:rPr lang="en-US">
                <a:latin typeface="Calibri" charset="0"/>
              </a:rPr>
              <a:t> and  </a:t>
            </a:r>
            <a:r>
              <a:rPr lang="en-US" sz="2400">
                <a:latin typeface="Courier New" charset="0"/>
                <a:cs typeface="Courier New" charset="0"/>
              </a:rPr>
              <a:t>g(x)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3 * x</a:t>
            </a:r>
            <a:r>
              <a:rPr lang="en-US">
                <a:latin typeface="Calibri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h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f ° g</a:t>
            </a:r>
            <a:r>
              <a:rPr lang="en-US">
                <a:latin typeface="Calibri" charset="0"/>
              </a:rPr>
              <a:t> yields</a:t>
            </a:r>
            <a:r>
              <a:rPr lang="en-US">
                <a:latin typeface="Courier New" charset="0"/>
                <a:cs typeface="Courier New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(3 * x)+ 2</a:t>
            </a:r>
            <a:endParaRPr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123F7-A414-2F4F-A8DB-1D24A803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Scopes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B278B-5DA6-184D-A1C5-52E42FFA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267200"/>
          </a:xfrm>
        </p:spPr>
        <p:txBody>
          <a:bodyPr/>
          <a:lstStyle/>
          <a:p>
            <a:r>
              <a:rPr lang="tr-TR" sz="2800" dirty="0" err="1"/>
              <a:t>You</a:t>
            </a:r>
            <a:r>
              <a:rPr lang="tr-TR" sz="2800" dirty="0"/>
              <a:t> can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arbitrarily</a:t>
            </a:r>
            <a:r>
              <a:rPr lang="tr-TR" sz="2800" dirty="0"/>
              <a:t> </a:t>
            </a:r>
            <a:r>
              <a:rPr lang="tr-TR" sz="2800" dirty="0" err="1"/>
              <a:t>nested</a:t>
            </a:r>
            <a:r>
              <a:rPr lang="tr-TR" sz="2800" dirty="0"/>
              <a:t> </a:t>
            </a:r>
            <a:r>
              <a:rPr lang="tr-TR" sz="2800" dirty="0" err="1"/>
              <a:t>scopes</a:t>
            </a:r>
            <a:r>
              <a:rPr lang="tr-TR" sz="2800" dirty="0"/>
              <a:t> (</a:t>
            </a:r>
            <a:r>
              <a:rPr lang="tr-TR" sz="2800" dirty="0" err="1"/>
              <a:t>scopes</a:t>
            </a:r>
            <a:r>
              <a:rPr lang="tr-TR" sz="2800" dirty="0"/>
              <a:t> </a:t>
            </a:r>
            <a:r>
              <a:rPr lang="tr-TR" sz="2800" dirty="0" err="1"/>
              <a:t>within</a:t>
            </a:r>
            <a:r>
              <a:rPr lang="tr-TR" sz="2800" dirty="0"/>
              <a:t> </a:t>
            </a:r>
            <a:r>
              <a:rPr lang="tr-TR" sz="2800" dirty="0" err="1"/>
              <a:t>scopes</a:t>
            </a:r>
            <a:r>
              <a:rPr lang="tr-TR" sz="2800" dirty="0"/>
              <a:t> </a:t>
            </a:r>
            <a:r>
              <a:rPr lang="tr-TR" sz="2800" dirty="0" err="1"/>
              <a:t>within</a:t>
            </a:r>
            <a:r>
              <a:rPr lang="tr-TR" sz="2800" dirty="0"/>
              <a:t> </a:t>
            </a:r>
            <a:r>
              <a:rPr lang="tr-TR" sz="2800" dirty="0" err="1"/>
              <a:t>scopes</a:t>
            </a:r>
            <a:r>
              <a:rPr lang="tr-TR" sz="2800" dirty="0"/>
              <a:t> ...). </a:t>
            </a:r>
            <a:r>
              <a:rPr lang="tr-TR" sz="2800" dirty="0" err="1"/>
              <a:t>Further</a:t>
            </a:r>
            <a:r>
              <a:rPr lang="tr-TR" sz="2800" dirty="0"/>
              <a:t>, since </a:t>
            </a:r>
            <a:r>
              <a:rPr lang="tr-TR" sz="2800" dirty="0" err="1"/>
              <a:t>function</a:t>
            </a:r>
            <a:r>
              <a:rPr lang="tr-TR" sz="2800" dirty="0"/>
              <a:t> </a:t>
            </a:r>
            <a:r>
              <a:rPr lang="tr-TR" sz="2800" dirty="0" err="1"/>
              <a:t>names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bound</a:t>
            </a:r>
            <a:r>
              <a:rPr lang="tr-TR" sz="2800" dirty="0"/>
              <a:t> </a:t>
            </a:r>
            <a:r>
              <a:rPr lang="tr-TR" sz="2800" dirty="0" err="1"/>
              <a:t>like</a:t>
            </a:r>
            <a:r>
              <a:rPr lang="tr-TR" sz="2800" dirty="0"/>
              <a:t> </a:t>
            </a:r>
            <a:r>
              <a:rPr lang="tr-TR" sz="2800" dirty="0" err="1"/>
              <a:t>any</a:t>
            </a:r>
            <a:r>
              <a:rPr lang="tr-TR" sz="2800" dirty="0"/>
              <a:t>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variable</a:t>
            </a:r>
            <a:r>
              <a:rPr lang="tr-TR" sz="2800" dirty="0"/>
              <a:t>, </a:t>
            </a:r>
            <a:r>
              <a:rPr lang="tr-TR" sz="2800" dirty="0" err="1"/>
              <a:t>function</a:t>
            </a:r>
            <a:r>
              <a:rPr lang="tr-TR" sz="2800" dirty="0"/>
              <a:t> </a:t>
            </a:r>
            <a:r>
              <a:rPr lang="tr-TR" sz="2800" dirty="0" err="1"/>
              <a:t>names</a:t>
            </a:r>
            <a:r>
              <a:rPr lang="tr-TR" sz="2800" dirty="0"/>
              <a:t> </a:t>
            </a:r>
            <a:r>
              <a:rPr lang="tr-TR" sz="2800" dirty="0" err="1"/>
              <a:t>also</a:t>
            </a:r>
            <a:r>
              <a:rPr lang="tr-TR" sz="2800" dirty="0"/>
              <a:t> </a:t>
            </a:r>
            <a:r>
              <a:rPr lang="tr-TR" sz="2800" dirty="0" err="1"/>
              <a:t>obey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scope</a:t>
            </a:r>
            <a:r>
              <a:rPr lang="tr-TR" sz="2800" dirty="0"/>
              <a:t> </a:t>
            </a:r>
            <a:r>
              <a:rPr lang="tr-TR" sz="2800" dirty="0" err="1"/>
              <a:t>rules</a:t>
            </a:r>
            <a:r>
              <a:rPr lang="tr-TR" sz="2800" dirty="0"/>
              <a:t>.</a:t>
            </a:r>
          </a:p>
          <a:p>
            <a:pPr marL="800100" lvl="2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x 100)</a:t>
            </a:r>
          </a:p>
          <a:p>
            <a:pPr marL="800100" lvl="2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y 200)</a:t>
            </a:r>
          </a:p>
          <a:p>
            <a:pPr marL="800100" lvl="2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 (+ y 300))</a:t>
            </a:r>
          </a:p>
          <a:p>
            <a:pPr marL="800100" lvl="2" indent="0">
              <a:buNone/>
            </a:pPr>
            <a:b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800100" lvl="2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(y) (+ y 10))))</a:t>
            </a:r>
          </a:p>
          <a:p>
            <a:pPr marL="800100" lvl="2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x)))</a:t>
            </a:r>
          </a:p>
          <a:p>
            <a:pPr marL="800100" lvl="2" indent="0">
              <a:buNone/>
            </a:pP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18)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28</a:t>
            </a:r>
          </a:p>
          <a:p>
            <a:pPr marL="800100" lvl="2" indent="0">
              <a:buNone/>
            </a:pP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18)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318</a:t>
            </a:r>
            <a:endParaRPr 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CAA7-604E-714E-AF97-07DD55246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1079F52A-691D-0D42-B38F-4525A83270E9}" type="slidenum">
              <a:rPr lang="en-US" sz="1000" b="0">
                <a:latin typeface="Arial" charset="0"/>
              </a:rPr>
              <a:pPr/>
              <a:t>71</a:t>
            </a:fld>
            <a:endParaRPr lang="en-US" sz="1000" b="0">
              <a:latin typeface="Arial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Functions That Build Code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cs typeface="Courier New" charset="0"/>
              </a:rPr>
              <a:t>It is possible in Scheme to define a function that builds Scheme code and requests its interpretation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cs typeface="Courier New" charset="0"/>
              </a:rPr>
              <a:t>This is possible because the interpreter is a user-available function, </a:t>
            </a:r>
            <a:r>
              <a:rPr lang="en-US" sz="3000">
                <a:latin typeface="Courier New" charset="0"/>
                <a:cs typeface="Courier New" charset="0"/>
              </a:rPr>
              <a:t>EVAL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Calibri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CD1FB37-55A1-2A45-B50A-A47919E221D7}" type="slidenum">
              <a:rPr lang="en-US" sz="1000" b="0">
                <a:latin typeface="Arial" charset="0"/>
              </a:rPr>
              <a:pPr/>
              <a:t>72</a:t>
            </a:fld>
            <a:endParaRPr lang="en-US" sz="1000" b="0">
              <a:latin typeface="Arial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Adding a List of Numbers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sz="2400" dirty="0"/>
              <a:t>Suppose that in a program we have a list of numeric atoms and need the sum. We cannot apply +  directly on the list, because +  can take only atomic parameters, not a list of numeric atoms.</a:t>
            </a:r>
          </a:p>
          <a:p>
            <a:r>
              <a:rPr lang="en-US" sz="2400" dirty="0"/>
              <a:t>Solution 1:  Use recursion to go through the list: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(DEFINE (adder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(COND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((NULL?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0)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(ELSE (+ (CAR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(adder (CDR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6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adder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'(3 4 5))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adder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(4 5)))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(+ 4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adder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(5))))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(+ 4 (+ 5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adder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()))))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(+ 4 (+ 5 0)))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(+ 4 5))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(+ 3 9)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(12)</a:t>
            </a:r>
            <a:endParaRPr lang="mr-IN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57200"/>
            <a:ext cx="384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</a:rPr>
              <a:t> an example call to adder</a:t>
            </a:r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CD1FB37-55A1-2A45-B50A-A47919E221D7}" type="slidenum">
              <a:rPr lang="en-US" sz="1000" b="0">
                <a:latin typeface="Arial" charset="0"/>
              </a:rPr>
              <a:pPr/>
              <a:t>74</a:t>
            </a:fld>
            <a:endParaRPr lang="en-US" sz="1000" b="0">
              <a:latin typeface="Arial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Adding a List of Numbers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(DEFINE (adder </a:t>
            </a:r>
            <a:r>
              <a:rPr lang="en-US" sz="2400" dirty="0" err="1">
                <a:latin typeface="Courier New" charset="0"/>
              </a:rPr>
              <a:t>lis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    ((NULL? </a:t>
            </a:r>
            <a:r>
              <a:rPr lang="en-US" sz="2400" dirty="0" err="1">
                <a:latin typeface="Courier New" charset="0"/>
              </a:rPr>
              <a:t>lis</a:t>
            </a:r>
            <a:r>
              <a:rPr lang="en-US" sz="2400" dirty="0">
                <a:latin typeface="Courier New" charset="0"/>
              </a:rPr>
              <a:t>)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    (ELSE (EVAL (CONS '+ </a:t>
            </a:r>
            <a:r>
              <a:rPr lang="en-US" sz="2400" dirty="0" err="1">
                <a:latin typeface="Courier New" charset="0"/>
              </a:rPr>
              <a:t>lis</a:t>
            </a:r>
            <a:r>
              <a:rPr lang="en-US" sz="2400" dirty="0">
                <a:latin typeface="Courier New" charset="0"/>
              </a:rPr>
              <a:t>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))</a:t>
            </a:r>
            <a:endParaRPr lang="en-US" sz="24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The parameter is a list of numbers to be added;</a:t>
            </a:r>
            <a:r>
              <a:rPr lang="en-US" sz="2800" dirty="0">
                <a:latin typeface="Lucida Sans Unicode" charset="0"/>
              </a:rPr>
              <a:t> </a:t>
            </a:r>
            <a:r>
              <a:rPr lang="en-US" sz="2800" dirty="0">
                <a:latin typeface="Courier New" charset="0"/>
                <a:cs typeface="Courier New" charset="0"/>
              </a:rPr>
              <a:t>adder</a:t>
            </a:r>
            <a:r>
              <a:rPr lang="en-US" sz="2800" dirty="0">
                <a:latin typeface="Calibri" charset="0"/>
              </a:rPr>
              <a:t> inserts a + operator and evaluates the resulting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Use </a:t>
            </a:r>
            <a:r>
              <a:rPr lang="en-US" sz="2400" dirty="0">
                <a:latin typeface="Courier New" charset="0"/>
                <a:cs typeface="Courier New" charset="0"/>
              </a:rPr>
              <a:t>CONS</a:t>
            </a:r>
            <a:r>
              <a:rPr lang="en-US" sz="2400" dirty="0">
                <a:latin typeface="Calibri" charset="0"/>
              </a:rPr>
              <a:t> to insert the atom </a:t>
            </a:r>
            <a:r>
              <a:rPr lang="en-US" sz="2400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 into the list of numbers.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Be sure that </a:t>
            </a:r>
            <a:r>
              <a:rPr lang="en-US" sz="2400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 is quoted to prevent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Submit the new list to </a:t>
            </a:r>
            <a:r>
              <a:rPr lang="en-US" sz="2400" dirty="0">
                <a:latin typeface="Courier New" charset="0"/>
                <a:cs typeface="Courier New" charset="0"/>
              </a:rPr>
              <a:t>EVAL </a:t>
            </a:r>
            <a:r>
              <a:rPr lang="en-US" sz="2400" dirty="0">
                <a:latin typeface="Calibri" charset="0"/>
              </a:rPr>
              <a:t>for evaluation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8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adder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'(3 4 5))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(EVAL (+ 3 4 5)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(12)</a:t>
            </a:r>
            <a:endParaRPr lang="mr-IN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838200"/>
            <a:ext cx="5279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</a:rPr>
              <a:t> an example call to adder version 2</a:t>
            </a:r>
          </a:p>
        </p:txBody>
      </p:sp>
    </p:spTree>
    <p:extLst>
      <p:ext uri="{BB962C8B-B14F-4D97-AF65-F5344CB8AC3E}">
        <p14:creationId xmlns:p14="http://schemas.microsoft.com/office/powerpoint/2010/main" val="1861249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0801F301-9C21-0C41-B175-266E4C8FE217}" type="slidenum">
              <a:rPr lang="en-US" sz="1000" b="0">
                <a:latin typeface="Arial" charset="0"/>
              </a:rPr>
              <a:pPr/>
              <a:t>76</a:t>
            </a:fld>
            <a:endParaRPr lang="en-US" sz="1000" b="0">
              <a:latin typeface="Arial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9150350" cy="1143000"/>
          </a:xfrm>
        </p:spPr>
        <p:txBody>
          <a:bodyPr/>
          <a:lstStyle/>
          <a:p>
            <a:pPr eaLnBrk="1" hangingPunct="1"/>
            <a:r>
              <a:rPr lang="en-US" sz="4200">
                <a:latin typeface="Calibri" charset="0"/>
              </a:rPr>
              <a:t>Applications of Functional Languages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is used for artificial intelligence</a:t>
            </a:r>
          </a:p>
          <a:p>
            <a:pPr lvl="1" eaLnBrk="1" hangingPunct="1"/>
            <a:r>
              <a:rPr lang="en-US">
                <a:latin typeface="Calibri" charset="0"/>
              </a:rPr>
              <a:t>Knowledge representation</a:t>
            </a:r>
          </a:p>
          <a:p>
            <a:pPr lvl="1" eaLnBrk="1" hangingPunct="1"/>
            <a:r>
              <a:rPr lang="en-US">
                <a:latin typeface="Calibri" charset="0"/>
              </a:rPr>
              <a:t>Machine learning</a:t>
            </a:r>
          </a:p>
          <a:p>
            <a:pPr lvl="1" eaLnBrk="1" hangingPunct="1"/>
            <a:r>
              <a:rPr lang="en-US">
                <a:latin typeface="Calibri" charset="0"/>
              </a:rPr>
              <a:t>Natural language processing</a:t>
            </a:r>
          </a:p>
          <a:p>
            <a:pPr lvl="1" eaLnBrk="1" hangingPunct="1"/>
            <a:r>
              <a:rPr lang="en-US">
                <a:latin typeface="Calibri" charset="0"/>
              </a:rPr>
              <a:t>Modeling of speech and vision</a:t>
            </a:r>
          </a:p>
          <a:p>
            <a:pPr eaLnBrk="1" hangingPunct="1"/>
            <a:r>
              <a:rPr lang="en-US">
                <a:latin typeface="Calibri" charset="0"/>
              </a:rPr>
              <a:t>Scheme is used to teach introductory programming at some universities</a:t>
            </a:r>
          </a:p>
          <a:p>
            <a:pPr eaLnBrk="1" hangingPunct="1"/>
            <a:r>
              <a:rPr lang="en-US">
                <a:latin typeface="Calibri" charset="0"/>
              </a:rPr>
              <a:t>Support for functional programming is increasingly creeping into imperative languages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FE514368-30FA-CD41-B73B-92C4D42309DC}" type="slidenum">
              <a:rPr lang="en-US" sz="1000" b="0">
                <a:latin typeface="Arial" charset="0"/>
              </a:rPr>
              <a:pPr/>
              <a:t>77</a:t>
            </a:fld>
            <a:endParaRPr lang="en-US" sz="1000" b="0">
              <a:latin typeface="Arial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Comparing Functional and Imperative Languages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Imperative Languages: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Efficient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Complex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Complex 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cs typeface="Lucida Sans Unicode" charset="0"/>
              </a:rPr>
              <a:t>Concurrency is programmer designed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Functional Languages: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Simple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Simple 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Inefficient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cs typeface="Lucida Sans Unicode" charset="0"/>
              </a:rPr>
              <a:t>Programs can automatically be made concurrent 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7500" y="990600"/>
            <a:ext cx="8610600" cy="2362200"/>
          </a:xfrm>
        </p:spPr>
        <p:txBody>
          <a:bodyPr/>
          <a:lstStyle/>
          <a:p>
            <a:pPr lvl="0"/>
            <a:r>
              <a:rPr lang="en-US" sz="2400" dirty="0"/>
              <a:t>Write a Scheme function intersection that takes as arguments two simple lists lst1 and lst2, and returns the intersection of the two lists. For example:</a:t>
            </a:r>
            <a:endParaRPr lang="en-US" dirty="0"/>
          </a:p>
          <a:p>
            <a:pPr marL="0" lv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(intersection '(7 2 3 5) '(5 2)) =&gt; (2 5)</a:t>
            </a:r>
          </a:p>
          <a:p>
            <a:pPr marL="0" lv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(intersection '(1 2 3 5) '(6 4)) =&gt; ()</a:t>
            </a:r>
          </a:p>
          <a:p>
            <a:pPr marL="0" lv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(intersection '(a c d e g) '(h g a f d)) =&gt; (a d g)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3528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define (intersect lst1 lst2)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 (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((null? lst1) '())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((null? lst2) '())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((member (car lst1) lst2) (cons (car lst1) (intersect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cdr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lst1) lst2)))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(else (intersect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cdr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lst1) lst2))))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29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428179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define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null?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x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cdr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&lt;= x y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y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ys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))))))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define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insertion-sort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null?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'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insertion-sort 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cdr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)))))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insertion-sort '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8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9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lang="en-US" dirty="0">
                <a:solidFill>
                  <a:srgbClr val="0099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20065D4-E05C-4249-98B7-13BFBC41FBC7}" type="slidenum">
              <a:rPr lang="en-US" sz="1000" b="0">
                <a:latin typeface="Arial" charset="0"/>
              </a:rPr>
              <a:pPr/>
              <a:t>8</a:t>
            </a:fld>
            <a:endParaRPr lang="en-US" sz="1000" b="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Apply-to-all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functional form that takes a single function as a parameter and yields a list of values obtained by applying the given function to each element of a list of parameters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Form: </a:t>
            </a:r>
            <a:r>
              <a:rPr lang="en-US">
                <a:latin typeface="Calibri" charset="0"/>
                <a:sym typeface="Symbol" charset="0"/>
              </a:rPr>
              <a:t></a:t>
            </a:r>
            <a:endParaRPr lang="en-US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</a:t>
            </a:r>
            <a:r>
              <a:rPr lang="en-US" sz="3000">
                <a:latin typeface="Courier New" charset="0"/>
                <a:cs typeface="Courier New" charset="0"/>
              </a:rPr>
              <a:t> h(x) </a:t>
            </a:r>
            <a:r>
              <a:rPr lang="en-US" sz="30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3000">
                <a:latin typeface="Courier New" charset="0"/>
                <a:cs typeface="Courier New" charset="0"/>
              </a:rPr>
              <a:t> x * x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>
                <a:latin typeface="Calibri" charset="0"/>
                <a:sym typeface="Symbol" charset="0"/>
              </a:rPr>
              <a:t></a:t>
            </a:r>
            <a:r>
              <a:rPr lang="en-US" sz="3000">
                <a:latin typeface="Courier New" charset="0"/>
                <a:cs typeface="Courier New" charset="0"/>
              </a:rPr>
              <a:t>( h, (2, 3, 4))</a:t>
            </a:r>
            <a:r>
              <a:rPr lang="en-US">
                <a:latin typeface="Calibri" charset="0"/>
              </a:rPr>
              <a:t>  yields  </a:t>
            </a:r>
            <a:r>
              <a:rPr lang="en-US" sz="3000">
                <a:latin typeface="Courier New" charset="0"/>
                <a:cs typeface="Courier New" charset="0"/>
              </a:rPr>
              <a:t>(4, 9, 16)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517BF10-FA01-E445-A233-C1F7264AFE98}" type="slidenum">
              <a:rPr lang="en-US" sz="1000" b="0">
                <a:latin typeface="Arial" charset="0"/>
              </a:rPr>
              <a:pPr/>
              <a:t>9</a:t>
            </a:fld>
            <a:endParaRPr lang="en-US" sz="1000" b="0">
              <a:latin typeface="Arial" charset="0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Fundamentals of Functional Programming Languages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The objective of the design of a FPL is to mimic mathematical functions to the greatest extent possible</a:t>
            </a:r>
          </a:p>
          <a:p>
            <a:pPr eaLnBrk="1" hangingPunct="1"/>
            <a:r>
              <a:rPr lang="en-US" sz="2800">
                <a:latin typeface="Calibri" charset="0"/>
              </a:rPr>
              <a:t>The basic process of computation is fundamentally different in a FPL than in an imperative language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 an imperative language, operations are done and the results are stored in variables for later use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Management of variables is a constant concern and source of complexity for imperative programming</a:t>
            </a:r>
          </a:p>
          <a:p>
            <a:pPr eaLnBrk="1" hangingPunct="1"/>
            <a:r>
              <a:rPr lang="en-US" sz="2800">
                <a:latin typeface="Calibri" charset="0"/>
              </a:rPr>
              <a:t>In an FPL, variables are not necessary, as is the case in mathematics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13040</TotalTime>
  <Words>3197</Words>
  <Application>Microsoft Macintosh PowerPoint</Application>
  <PresentationFormat>On-screen Show (4:3)</PresentationFormat>
  <Paragraphs>726</Paragraphs>
  <Slides>79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MS Mincho</vt:lpstr>
      <vt:lpstr>ＭＳ Ｐゴシック</vt:lpstr>
      <vt:lpstr>Arial</vt:lpstr>
      <vt:lpstr>Calibri</vt:lpstr>
      <vt:lpstr>Courier New</vt:lpstr>
      <vt:lpstr>Helvetica</vt:lpstr>
      <vt:lpstr>Helvetica Neue</vt:lpstr>
      <vt:lpstr>Lucida Sans Unicode</vt:lpstr>
      <vt:lpstr>Math1</vt:lpstr>
      <vt:lpstr>Menlo</vt:lpstr>
      <vt:lpstr>Symbol</vt:lpstr>
      <vt:lpstr>Times</vt:lpstr>
      <vt:lpstr>Wingdings</vt:lpstr>
      <vt:lpstr>1_sebesta</vt:lpstr>
      <vt:lpstr>Functional Programming Languages</vt:lpstr>
      <vt:lpstr>Introduction</vt:lpstr>
      <vt:lpstr>PowerPoint Presentation</vt:lpstr>
      <vt:lpstr>Mathematical Functions</vt:lpstr>
      <vt:lpstr>Lambda Expressions</vt:lpstr>
      <vt:lpstr>Functional Forms</vt:lpstr>
      <vt:lpstr>Function Composition</vt:lpstr>
      <vt:lpstr>Apply-to-all</vt:lpstr>
      <vt:lpstr>Fundamentals of Functional Programming Languages</vt:lpstr>
      <vt:lpstr>Fundamentals of Functional Programming Languages (cont’d.)</vt:lpstr>
      <vt:lpstr>LISP Data Types and Structures</vt:lpstr>
      <vt:lpstr>PowerPoint Presentation</vt:lpstr>
      <vt:lpstr>LISP Interpretation</vt:lpstr>
      <vt:lpstr>Origins of Scheme</vt:lpstr>
      <vt:lpstr>The Scheme Interpreter</vt:lpstr>
      <vt:lpstr>Primitive Function Evaluation</vt:lpstr>
      <vt:lpstr>Primitive Functions</vt:lpstr>
      <vt:lpstr>Examples</vt:lpstr>
      <vt:lpstr>Function Definition: LAMBDA</vt:lpstr>
      <vt:lpstr>Special Form Function: DEFINE</vt:lpstr>
      <vt:lpstr>Special Form Function: DEFINE</vt:lpstr>
      <vt:lpstr>Special Form Function: DEFINE</vt:lpstr>
      <vt:lpstr>Output Functions</vt:lpstr>
      <vt:lpstr>Numeric Predicate Functions</vt:lpstr>
      <vt:lpstr>Control Flow: IF</vt:lpstr>
      <vt:lpstr>Control Flow: COND</vt:lpstr>
      <vt:lpstr>Example of COND</vt:lpstr>
      <vt:lpstr>Example of COND</vt:lpstr>
      <vt:lpstr>Example</vt:lpstr>
      <vt:lpstr>Function QUOTE </vt:lpstr>
      <vt:lpstr>List Functions: CAR and CDR</vt:lpstr>
      <vt:lpstr>PowerPoint Presentation</vt:lpstr>
      <vt:lpstr>List Functions: CAR and CDR</vt:lpstr>
      <vt:lpstr>PowerPoint Presentation</vt:lpstr>
      <vt:lpstr>List Functions: CONS and LIST</vt:lpstr>
      <vt:lpstr>PowerPoint Presentation</vt:lpstr>
      <vt:lpstr>PowerPoint Presentation</vt:lpstr>
      <vt:lpstr>List Functions: CONS and LIST</vt:lpstr>
      <vt:lpstr>PowerPoint Presentation</vt:lpstr>
      <vt:lpstr>Predicate Function: EQ?</vt:lpstr>
      <vt:lpstr>PowerPoint Presentation</vt:lpstr>
      <vt:lpstr>Predicate Function: EQV?</vt:lpstr>
      <vt:lpstr>Predicate Functions: LIST? and NULL?</vt:lpstr>
      <vt:lpstr>Example Scheme Function: member</vt:lpstr>
      <vt:lpstr>PowerPoint Presentation</vt:lpstr>
      <vt:lpstr>Example Scheme Function: equalsimp</vt:lpstr>
      <vt:lpstr>PowerPoint Presentation</vt:lpstr>
      <vt:lpstr>Example Scheme Function: equal</vt:lpstr>
      <vt:lpstr>PowerPoint Presentation</vt:lpstr>
      <vt:lpstr>Example Scheme Function: append</vt:lpstr>
      <vt:lpstr>PowerPoint Presentation</vt:lpstr>
      <vt:lpstr>PowerPoint Presentation</vt:lpstr>
      <vt:lpstr>Exercise</vt:lpstr>
      <vt:lpstr>Example Scheme Function: LET</vt:lpstr>
      <vt:lpstr>LET examples</vt:lpstr>
      <vt:lpstr>Let example</vt:lpstr>
      <vt:lpstr>Let*</vt:lpstr>
      <vt:lpstr>LET Example</vt:lpstr>
      <vt:lpstr>Tail Recursion in Scheme</vt:lpstr>
      <vt:lpstr>Tail Recursion Example</vt:lpstr>
      <vt:lpstr>Tail Recursion in Scheme</vt:lpstr>
      <vt:lpstr>Tail Recursive Example</vt:lpstr>
      <vt:lpstr>Writing Tail Recursive Functions</vt:lpstr>
      <vt:lpstr>PowerPoint Presentation</vt:lpstr>
      <vt:lpstr>Tail Recursion in Scheme (cont’d.)</vt:lpstr>
      <vt:lpstr>Functional Form  - Composition </vt:lpstr>
      <vt:lpstr>PowerPoint Presentation</vt:lpstr>
      <vt:lpstr>Functional Form – Apply-to-All </vt:lpstr>
      <vt:lpstr>Functional Form – Apply-to-All </vt:lpstr>
      <vt:lpstr>Nested Scopes</vt:lpstr>
      <vt:lpstr>Functions That Build Code</vt:lpstr>
      <vt:lpstr>Adding a List of Numbers</vt:lpstr>
      <vt:lpstr>PowerPoint Presentation</vt:lpstr>
      <vt:lpstr>Adding a List of Numbers</vt:lpstr>
      <vt:lpstr>PowerPoint Presentation</vt:lpstr>
      <vt:lpstr>Applications of Functional Languages</vt:lpstr>
      <vt:lpstr>Comparing Functional and Imperative Languages</vt:lpstr>
      <vt:lpstr>Examples</vt:lpstr>
      <vt:lpstr>PowerPoint Presentation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Microsoft Office User</cp:lastModifiedBy>
  <cp:revision>209</cp:revision>
  <cp:lastPrinted>2020-11-24T08:19:02Z</cp:lastPrinted>
  <dcterms:created xsi:type="dcterms:W3CDTF">2003-08-01T12:29:19Z</dcterms:created>
  <dcterms:modified xsi:type="dcterms:W3CDTF">2021-11-26T10:28:33Z</dcterms:modified>
</cp:coreProperties>
</file>