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45"/>
  </p:notesMasterIdLst>
  <p:handoutMasterIdLst>
    <p:handoutMasterId r:id="rId46"/>
  </p:handoutMasterIdLst>
  <p:sldIdLst>
    <p:sldId id="258" r:id="rId2"/>
    <p:sldId id="298" r:id="rId3"/>
    <p:sldId id="299" r:id="rId4"/>
    <p:sldId id="300" r:id="rId5"/>
    <p:sldId id="301" r:id="rId6"/>
    <p:sldId id="302" r:id="rId7"/>
    <p:sldId id="303" r:id="rId8"/>
    <p:sldId id="296" r:id="rId9"/>
    <p:sldId id="297" r:id="rId10"/>
    <p:sldId id="294" r:id="rId11"/>
    <p:sldId id="260" r:id="rId12"/>
    <p:sldId id="261" r:id="rId13"/>
    <p:sldId id="262" r:id="rId14"/>
    <p:sldId id="263" r:id="rId15"/>
    <p:sldId id="264" r:id="rId16"/>
    <p:sldId id="291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92" r:id="rId34"/>
    <p:sldId id="281" r:id="rId35"/>
    <p:sldId id="282" r:id="rId36"/>
    <p:sldId id="283" r:id="rId37"/>
    <p:sldId id="284" r:id="rId38"/>
    <p:sldId id="286" r:id="rId39"/>
    <p:sldId id="287" r:id="rId40"/>
    <p:sldId id="288" r:id="rId41"/>
    <p:sldId id="289" r:id="rId42"/>
    <p:sldId id="290" r:id="rId43"/>
    <p:sldId id="293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C0000"/>
    <a:srgbClr val="0000FF"/>
    <a:srgbClr val="FFCC66"/>
    <a:srgbClr val="997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073613-29A2-A746-8043-C9E57D40F0A6}" type="datetimeFigureOut">
              <a:rPr lang="en-US"/>
              <a:pPr>
                <a:defRPr/>
              </a:pPr>
              <a:t>23.10.18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6FD45A-15C1-6647-A1CF-C665ACDE2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7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F6EBC7F-4768-394A-B42D-E39848450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55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$ex7 olacak sonucu kontrol et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83A8C00-FBF1-AA47-A947-FA57DE9488C7}" type="slidenum">
              <a:rPr lang="en-US" sz="1200">
                <a:cs typeface="Arial" charset="0"/>
              </a:rPr>
              <a:pPr/>
              <a:t>40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%{ %} eklenecek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62F9B4E-2A32-0B48-BFE0-9F2C4F16601B}" type="slidenum">
              <a:rPr lang="en-US" sz="1200">
                <a:cs typeface="Arial" charset="0"/>
              </a:rPr>
              <a:pPr/>
              <a:t>42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65A72-3FC2-F840-95C5-D18F56E39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6B7ED-777A-814F-A429-26A571CEF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209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477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D6AF4-2AAD-104D-A8C5-A847F452C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9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6DCE3-A9E4-4848-9BB3-B95A30B2E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44A3B-756C-7B4E-BAD4-2E7637A21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383CF-F76C-A34A-B196-F9BD9834F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30A18-0462-9040-9825-DD084011D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0B97D-CA2B-1546-B782-7F5DEE2EE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D79B4-E09A-4545-819C-C4F4A3CB4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B6691-7BB0-4648-B53C-0646217F5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8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3E29E-3F72-2440-9718-C0EA5ACB9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5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153A68F-071F-4042-9D28-EAF6BB5FA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A4B6DD3-0BDE-3E49-BF2A-988CF24C1A36}" type="slidenum">
              <a:rPr lang="en-US" sz="1400">
                <a:cs typeface="Arial" charset="0"/>
              </a:rPr>
              <a:pPr/>
              <a:t>1</a:t>
            </a:fld>
            <a:endParaRPr lang="en-US" sz="1400">
              <a:cs typeface="Arial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pPr eaLnBrk="1" hangingPunct="1"/>
            <a:r>
              <a:rPr lang="en-US">
                <a:latin typeface="Courier New" charset="0"/>
                <a:ea typeface="MS PGothic" charset="0"/>
                <a:cs typeface="Courier New" charset="0"/>
              </a:rPr>
              <a:t>Lex 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– A tool for lexical analysis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A0C9030-C02E-0740-A3F2-A1939ED48A1C}" type="slidenum">
              <a:rPr lang="en-US" sz="1400">
                <a:cs typeface="Arial" charset="0"/>
              </a:rPr>
              <a:pPr/>
              <a:t>10</a:t>
            </a:fld>
            <a:endParaRPr lang="en-US" sz="1400">
              <a:cs typeface="Arial" charset="0"/>
            </a:endParaRPr>
          </a:p>
        </p:txBody>
      </p:sp>
      <p:pic>
        <p:nvPicPr>
          <p:cNvPr id="2457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029575" cy="677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3" t="61018" r="1282" b="3094"/>
          <a:stretch>
            <a:fillRect/>
          </a:stretch>
        </p:blipFill>
        <p:spPr bwMode="auto">
          <a:xfrm>
            <a:off x="8470900" y="6172200"/>
            <a:ext cx="673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05550B7-8D0C-2D45-963B-3ACD13AB9AC9}" type="slidenum">
              <a:rPr lang="en-US" sz="1400">
                <a:cs typeface="Arial" charset="0"/>
              </a:rPr>
              <a:pPr/>
              <a:t>11</a:t>
            </a:fld>
            <a:endParaRPr lang="en-US" sz="1400">
              <a:cs typeface="Arial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66FF"/>
                </a:solidFill>
                <a:latin typeface="Courier New" charset="0"/>
                <a:ea typeface="MS PGothic" charset="0"/>
                <a:cs typeface="Courier New" charset="0"/>
              </a:rPr>
              <a:t>Lex</a:t>
            </a:r>
            <a:r>
              <a:rPr lang="en-US">
                <a:solidFill>
                  <a:srgbClr val="3366FF"/>
                </a:solidFill>
                <a:latin typeface="Arial" charset="0"/>
                <a:ea typeface="MS PGothic" charset="0"/>
                <a:cs typeface="Arial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0">
                <a:latin typeface="Arial" charset="0"/>
                <a:cs typeface="Arial" charset="0"/>
              </a:rPr>
              <a:t>reads in a collection of regular expressions, and uses it to write a C or C++  program that will perform lexical analysis. This program is almost always faster than one you can write by hand.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66FF"/>
                </a:solidFill>
                <a:latin typeface="Courier New" charset="0"/>
                <a:ea typeface="MS PGothic" charset="0"/>
                <a:cs typeface="Courier New" charset="0"/>
              </a:rPr>
              <a:t>Yacc</a:t>
            </a:r>
            <a:r>
              <a:rPr lang="en-US">
                <a:solidFill>
                  <a:srgbClr val="3366FF"/>
                </a:solidFill>
                <a:latin typeface="Arial" charset="0"/>
                <a:ea typeface="MS PGothic" charset="0"/>
                <a:cs typeface="Arial" charset="0"/>
              </a:rPr>
              <a:t>:</a:t>
            </a:r>
            <a:r>
              <a:rPr lang="en-US">
                <a:solidFill>
                  <a:srgbClr val="008000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0">
                <a:latin typeface="Arial" charset="0"/>
                <a:cs typeface="Arial" charset="0"/>
              </a:rPr>
              <a:t>reads in the output from lex and parses it using its own set of regular expression rules. This is almost always slower than a handwritten parser, but much faster to implement. </a:t>
            </a:r>
            <a:br>
              <a:rPr lang="en-US" sz="2600" b="0">
                <a:latin typeface="Arial" charset="0"/>
                <a:cs typeface="Arial" charset="0"/>
              </a:rPr>
            </a:br>
            <a:r>
              <a:rPr lang="en-US" sz="2600" b="0">
                <a:latin typeface="Arial" charset="0"/>
                <a:cs typeface="Arial" charset="0"/>
              </a:rPr>
              <a:t>Yacc stands for </a:t>
            </a:r>
            <a:r>
              <a:rPr lang="ja-JP" altLang="en-US" sz="2600" b="0">
                <a:latin typeface="Arial" charset="0"/>
                <a:cs typeface="Arial" charset="0"/>
              </a:rPr>
              <a:t>“</a:t>
            </a:r>
            <a:r>
              <a:rPr lang="en-US" altLang="ja-JP" sz="2600" b="0">
                <a:latin typeface="Arial" charset="0"/>
                <a:cs typeface="Arial" charset="0"/>
              </a:rPr>
              <a:t>Yet Another Compiler Compiler</a:t>
            </a:r>
            <a:r>
              <a:rPr lang="ja-JP" altLang="en-US" sz="2600" b="0">
                <a:latin typeface="Arial" charset="0"/>
                <a:cs typeface="Arial" charset="0"/>
              </a:rPr>
              <a:t>”</a:t>
            </a:r>
            <a:r>
              <a:rPr lang="en-US" altLang="ja-JP" sz="2600" b="0">
                <a:latin typeface="Arial" charset="0"/>
                <a:cs typeface="Arial" charset="0"/>
              </a:rPr>
              <a:t>.</a:t>
            </a:r>
            <a:endParaRPr lang="en-US" sz="2600" b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B1BA239-A941-BD4C-8CB6-0B66F4AF9C13}" type="slidenum">
              <a:rPr lang="en-US" sz="1400">
                <a:cs typeface="Arial" charset="0"/>
              </a:rPr>
              <a:pPr/>
              <a:t>12</a:t>
            </a:fld>
            <a:endParaRPr lang="en-US" sz="1400"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Using 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lex</a:t>
            </a:r>
            <a:r>
              <a:rPr lang="en-US" dirty="0" smtClean="0">
                <a:ea typeface="+mj-ea"/>
              </a:rPr>
              <a:t> and 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yacc</a:t>
            </a:r>
            <a:r>
              <a:rPr lang="en-US" dirty="0" smtClean="0">
                <a:ea typeface="+mj-ea"/>
              </a:rPr>
              <a:t> tools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39825"/>
            <a:ext cx="7662863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0FF5701-FA6C-6E4E-8CDC-F4874FBB0504}" type="slidenum">
              <a:rPr lang="en-US" sz="1400">
                <a:cs typeface="Arial" charset="0"/>
              </a:rPr>
              <a:pPr/>
              <a:t>13</a:t>
            </a:fld>
            <a:endParaRPr lang="en-US" sz="1400">
              <a:cs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Running 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lex</a:t>
            </a:r>
            <a:endParaRPr lang="en-US" dirty="0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0">
                <a:latin typeface="Arial" charset="0"/>
                <a:ea typeface="MS PGothic" charset="0"/>
                <a:cs typeface="Arial" charset="0"/>
              </a:rPr>
              <a:t>On Unix system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$ lex mylex.l</a:t>
            </a:r>
          </a:p>
          <a:p>
            <a:pPr eaLnBrk="1" hangingPunct="1">
              <a:buFontTx/>
              <a:buNone/>
            </a:pPr>
            <a:r>
              <a:rPr lang="en-US" b="0">
                <a:latin typeface="Arial" charset="0"/>
                <a:ea typeface="MS PGothic" charset="0"/>
                <a:cs typeface="Arial" charset="0"/>
              </a:rPr>
              <a:t>it will create </a:t>
            </a:r>
            <a:r>
              <a:rPr lang="en-US">
                <a:latin typeface="Courier New" charset="0"/>
                <a:ea typeface="MS PGothic" charset="0"/>
                <a:cs typeface="Courier New" charset="0"/>
              </a:rPr>
              <a:t>lex.yy.c</a:t>
            </a:r>
          </a:p>
          <a:p>
            <a:pPr eaLnBrk="1" hangingPunct="1">
              <a:buFontTx/>
              <a:buNone/>
            </a:pPr>
            <a:r>
              <a:rPr lang="en-US" b="0">
                <a:latin typeface="Arial" charset="0"/>
                <a:ea typeface="MS PGothic" charset="0"/>
                <a:cs typeface="Arial" charset="0"/>
              </a:rPr>
              <a:t>then type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$ gcc -o mylex lex.yy.c -lfl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  <a:ea typeface="MS PGothic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b="0">
                <a:latin typeface="Arial" charset="0"/>
                <a:ea typeface="MS PGothic" charset="0"/>
                <a:cs typeface="Arial" charset="0"/>
              </a:rPr>
              <a:t>The open-source version of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>
                <a:latin typeface="Courier New" charset="0"/>
                <a:ea typeface="MS PGothic" charset="0"/>
                <a:cs typeface="Courier New" charset="0"/>
              </a:rPr>
              <a:t>lex</a:t>
            </a:r>
            <a:r>
              <a:rPr lang="en-US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b="0">
                <a:latin typeface="Arial" charset="0"/>
                <a:ea typeface="MS PGothic" charset="0"/>
                <a:cs typeface="Arial" charset="0"/>
              </a:rPr>
              <a:t>is called </a:t>
            </a:r>
            <a:r>
              <a:rPr lang="ja-JP" altLang="en-US">
                <a:latin typeface="Arial" charset="0"/>
                <a:ea typeface="MS PGothic" charset="0"/>
                <a:cs typeface="Arial" charset="0"/>
              </a:rPr>
              <a:t>“</a:t>
            </a:r>
            <a:r>
              <a:rPr lang="en-US" altLang="ja-JP">
                <a:latin typeface="Courier New" charset="0"/>
                <a:ea typeface="MS PGothic" charset="0"/>
                <a:cs typeface="Courier New" charset="0"/>
              </a:rPr>
              <a:t>flex</a:t>
            </a:r>
            <a:r>
              <a:rPr lang="ja-JP" altLang="en-US">
                <a:latin typeface="Arial" charset="0"/>
                <a:ea typeface="MS PGothic" charset="0"/>
                <a:cs typeface="Arial" charset="0"/>
              </a:rPr>
              <a:t>”</a:t>
            </a:r>
            <a:r>
              <a:rPr lang="en-US" altLang="ja-JP">
                <a:latin typeface="Arial" charset="0"/>
                <a:ea typeface="MS PGothic" charset="0"/>
                <a:cs typeface="Arial" charset="0"/>
              </a:rPr>
              <a:t> </a:t>
            </a:r>
            <a:endParaRPr lang="en-US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0EC39FF-AAC5-5741-A6DC-0A4287F7A0F8}" type="slidenum">
              <a:rPr lang="en-US" sz="1400">
                <a:cs typeface="Arial" charset="0"/>
              </a:rPr>
              <a:pPr/>
              <a:t>14</a:t>
            </a:fld>
            <a:endParaRPr lang="en-US" sz="1400">
              <a:cs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Using 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lex</a:t>
            </a:r>
            <a:endParaRPr lang="en-US" dirty="0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Contents of a </a:t>
            </a:r>
            <a:r>
              <a:rPr lang="en-US" sz="2800" dirty="0" err="1" smtClean="0">
                <a:latin typeface="Courier New"/>
                <a:ea typeface="+mn-ea"/>
                <a:cs typeface="Courier New"/>
              </a:rPr>
              <a:t>lex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program: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b="0" dirty="0" smtClean="0">
                <a:latin typeface="Bookman Old Style" charset="0"/>
                <a:ea typeface="+mn-ea"/>
              </a:rPr>
              <a:t>	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3201988" cy="193833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Declarations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%%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Translation rules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%%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Auxiliary functions</a:t>
            </a:r>
          </a:p>
          <a:p>
            <a:pPr eaLnBrk="1" hangingPunct="1"/>
            <a:endParaRPr lang="en-US" sz="2000">
              <a:latin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8600" y="1447800"/>
            <a:ext cx="5105400" cy="5216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900" dirty="0">
                <a:ea typeface="ＭＳ Ｐゴシック" charset="0"/>
                <a:cs typeface="ＭＳ Ｐゴシック" charset="0"/>
              </a:rPr>
              <a:t>The declarations section can contain declarations of variables, manifest constants, and regular definitions. The declarations section can be empty.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endParaRPr lang="en-US" sz="1900" dirty="0">
              <a:ea typeface="ＭＳ Ｐゴシック" charset="0"/>
              <a:cs typeface="ＭＳ Ｐゴシック" charset="0"/>
            </a:endParaRP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900" dirty="0">
                <a:ea typeface="ＭＳ Ｐゴシック" charset="0"/>
                <a:cs typeface="ＭＳ Ｐゴシック" charset="0"/>
              </a:rPr>
              <a:t>The translation rules are each of the form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1900" dirty="0">
                <a:latin typeface="Courier"/>
                <a:ea typeface="ＭＳ Ｐゴシック" charset="0"/>
                <a:cs typeface="Courier"/>
              </a:rPr>
              <a:t>pattern {action}</a:t>
            </a:r>
          </a:p>
          <a:p>
            <a:pPr eaLnBrk="1" hangingPunct="1">
              <a:defRPr/>
            </a:pPr>
            <a:r>
              <a:rPr lang="en-US" sz="19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742950" lvl="1" indent="-285750" eaLnBrk="1" hangingPunct="1">
              <a:buFont typeface="Arial"/>
              <a:buChar char="•"/>
              <a:defRPr/>
            </a:pPr>
            <a:r>
              <a:rPr lang="en-US" sz="1700" dirty="0">
                <a:ea typeface="ＭＳ Ｐゴシック" charset="0"/>
                <a:cs typeface="ＭＳ Ｐゴシック" charset="0"/>
              </a:rPr>
              <a:t>Each pattern is a regular expression which may use regular definitions defined in the declarations section.</a:t>
            </a:r>
          </a:p>
          <a:p>
            <a:pPr marL="742950" lvl="1" indent="-285750" eaLnBrk="1" hangingPunct="1">
              <a:buFont typeface="Arial"/>
              <a:buChar char="•"/>
              <a:defRPr/>
            </a:pPr>
            <a:r>
              <a:rPr lang="en-US" sz="1700" dirty="0">
                <a:ea typeface="ＭＳ Ｐゴシック" charset="0"/>
                <a:cs typeface="ＭＳ Ｐゴシック" charset="0"/>
              </a:rPr>
              <a:t>Each action is a fragment of C-code.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900" dirty="0">
                <a:ea typeface="ＭＳ Ｐゴシック" charset="0"/>
                <a:cs typeface="ＭＳ Ｐゴシック" charset="0"/>
              </a:rPr>
              <a:t>The auxiliary functions section starting with the second </a:t>
            </a:r>
            <a:r>
              <a:rPr lang="en-US" sz="1900" b="1" dirty="0">
                <a:latin typeface="Courier New"/>
                <a:ea typeface="ＭＳ Ｐゴシック" charset="0"/>
                <a:cs typeface="Courier New"/>
              </a:rPr>
              <a:t>%%</a:t>
            </a:r>
            <a:r>
              <a:rPr lang="en-US" sz="1900" dirty="0">
                <a:ea typeface="ＭＳ Ｐゴシック" charset="0"/>
                <a:cs typeface="ＭＳ Ｐゴシック" charset="0"/>
              </a:rPr>
              <a:t> is optional. Everything in this section is copied directly to the file </a:t>
            </a:r>
            <a:r>
              <a:rPr lang="en-US" sz="1900" b="1" dirty="0" err="1">
                <a:latin typeface="Courier New"/>
                <a:ea typeface="ＭＳ Ｐゴシック" charset="0"/>
                <a:cs typeface="Courier New"/>
              </a:rPr>
              <a:t>lex.yy.c</a:t>
            </a:r>
            <a:r>
              <a:rPr lang="en-US" sz="1900" dirty="0">
                <a:ea typeface="ＭＳ Ｐゴシック" charset="0"/>
                <a:cs typeface="ＭＳ Ｐゴシック" charset="0"/>
              </a:rPr>
              <a:t> and can be used in the actions of the translation rules.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5F50024-2004-7644-9AA8-E1B9672D2A45}" type="slidenum">
              <a:rPr lang="en-US" sz="1400">
                <a:cs typeface="Arial" charset="0"/>
              </a:rPr>
              <a:pPr/>
              <a:t>15</a:t>
            </a:fld>
            <a:endParaRPr lang="en-US" sz="1400"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Simple </a:t>
            </a:r>
            <a:r>
              <a:rPr lang="en-US" dirty="0" err="1">
                <a:latin typeface="Courier New"/>
                <a:ea typeface="+mj-ea"/>
                <a:cs typeface="Courier New"/>
              </a:rPr>
              <a:t>lex</a:t>
            </a:r>
            <a:r>
              <a:rPr lang="en-US" dirty="0" smtClean="0">
                <a:ea typeface="+mj-ea"/>
              </a:rPr>
              <a:t> program (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ex0.l</a:t>
            </a:r>
            <a:r>
              <a:rPr lang="en-US" dirty="0" smtClean="0">
                <a:ea typeface="+mj-ea"/>
              </a:rPr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Bookman Old Style" charset="0"/>
                <a:ea typeface="MS PGothic" charset="0"/>
                <a:cs typeface="Arial" charset="0"/>
              </a:rPr>
              <a:t>ex0.l :	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(edit with emacs, vi, etc.)</a:t>
            </a:r>
            <a:endParaRPr lang="en-US" sz="2600" b="0">
              <a:latin typeface="Arial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Courier New" charset="0"/>
                <a:ea typeface="MS PGothic" charset="0"/>
                <a:cs typeface="Arial" charset="0"/>
              </a:rPr>
              <a:t>%%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Courier New" charset="0"/>
                <a:ea typeface="MS PGothic" charset="0"/>
                <a:cs typeface="Arial" charset="0"/>
              </a:rPr>
              <a:t>.|\n  ECHO;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Courier New" charset="0"/>
                <a:ea typeface="MS PGothic" charset="0"/>
                <a:cs typeface="Arial" charset="0"/>
              </a:rPr>
              <a:t>%%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>
              <a:latin typeface="Courier New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0">
                <a:latin typeface="Arial" charset="0"/>
                <a:ea typeface="MS PGothic" charset="0"/>
                <a:cs typeface="Arial" charset="0"/>
              </a:rPr>
              <a:t>($ is the unix prompt)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$lex ex0.l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$gcc -o ex0 lex.yy.c –lfl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$ls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  <a:ea typeface="MS PGothic" charset="0"/>
                <a:cs typeface="Arial" charset="0"/>
              </a:rPr>
              <a:t>ex0 ex0.l lex.yy.c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>
              <a:latin typeface="Bookman Old Style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704BB3F-DE00-5949-B5AD-CD4EEA8394BF}" type="slidenum">
              <a:rPr lang="en-US" sz="1400">
                <a:cs typeface="Arial" charset="0"/>
              </a:rPr>
              <a:pPr/>
              <a:t>16</a:t>
            </a:fld>
            <a:endParaRPr lang="en-US" sz="1400">
              <a:cs typeface="Arial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Simple </a:t>
            </a:r>
            <a:r>
              <a:rPr lang="en-US" dirty="0" err="1">
                <a:latin typeface="Courier New"/>
                <a:ea typeface="+mj-ea"/>
                <a:cs typeface="Courier New"/>
              </a:rPr>
              <a:t>lex</a:t>
            </a:r>
            <a:r>
              <a:rPr lang="en-US" dirty="0" smtClean="0">
                <a:ea typeface="+mj-ea"/>
              </a:rPr>
              <a:t> program (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ex0.l</a:t>
            </a:r>
            <a:r>
              <a:rPr lang="en-US" dirty="0" smtClean="0">
                <a:ea typeface="+mj-ea"/>
              </a:rPr>
              <a:t>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$vi test0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$cat test0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ali</a:t>
            </a:r>
            <a:r>
              <a:rPr lang="en-US" sz="2400" dirty="0" smtClean="0">
                <a:latin typeface="Courier New" charset="0"/>
                <a:ea typeface="+mn-ea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Veli</a:t>
            </a:r>
            <a:endParaRPr lang="en-US" sz="2400" dirty="0" smtClean="0">
              <a:latin typeface="Courier New" charset="0"/>
              <a:ea typeface="+mn-ea"/>
            </a:endParaRPr>
          </a:p>
          <a:p>
            <a:pPr eaLnBrk="1" hangingPunct="1">
              <a:buFontTx/>
              <a:buNone/>
              <a:defRPr/>
            </a:pPr>
            <a:endParaRPr lang="en-US" sz="2400" dirty="0" smtClean="0">
              <a:latin typeface="Courier New" charset="0"/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$ cat test0 | ex0   (or $ex0 &lt; test0)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ali</a:t>
            </a:r>
            <a:endParaRPr lang="en-US" sz="2400" dirty="0" smtClean="0">
              <a:latin typeface="Courier New" charset="0"/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Veli</a:t>
            </a:r>
            <a:endParaRPr lang="en-US" sz="2400" dirty="0" smtClean="0">
              <a:latin typeface="Courier New" charset="0"/>
              <a:ea typeface="+mn-ea"/>
            </a:endParaRPr>
          </a:p>
          <a:p>
            <a:pPr eaLnBrk="1" hangingPunct="1">
              <a:buFontTx/>
              <a:buNone/>
              <a:defRPr/>
            </a:pPr>
            <a:endParaRPr lang="en-US" sz="2400" dirty="0" smtClean="0">
              <a:latin typeface="Courier New" charset="0"/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3366FF"/>
                </a:solidFill>
                <a:ea typeface="+mn-ea"/>
              </a:rPr>
              <a:t>Simply </a:t>
            </a:r>
            <a:r>
              <a:rPr lang="en-US" sz="2800" dirty="0" err="1" smtClean="0">
                <a:solidFill>
                  <a:srgbClr val="3366FF"/>
                </a:solidFill>
                <a:ea typeface="+mn-ea"/>
              </a:rPr>
              <a:t>echos</a:t>
            </a:r>
            <a:r>
              <a:rPr lang="en-US" sz="2800" dirty="0" smtClean="0">
                <a:solidFill>
                  <a:srgbClr val="3366FF"/>
                </a:solidFill>
                <a:ea typeface="+mn-ea"/>
              </a:rPr>
              <a:t> the input file contents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C60A707-7FF8-9548-BC24-933722331093}" type="slidenum">
              <a:rPr lang="en-US" sz="1400">
                <a:cs typeface="Arial" charset="0"/>
              </a:rPr>
              <a:pPr/>
              <a:t>17</a:t>
            </a:fld>
            <a:endParaRPr lang="en-US" sz="1400">
              <a:cs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Example </a:t>
            </a:r>
            <a:r>
              <a:rPr lang="en-US" dirty="0" err="1">
                <a:latin typeface="Courier New"/>
                <a:ea typeface="+mj-ea"/>
                <a:cs typeface="Courier New"/>
              </a:rPr>
              <a:t>lex</a:t>
            </a:r>
            <a:r>
              <a:rPr lang="en-US" dirty="0" smtClean="0">
                <a:ea typeface="+mj-ea"/>
              </a:rPr>
              <a:t> program (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ex1.l</a:t>
            </a:r>
            <a:r>
              <a:rPr lang="en-US" dirty="0" smtClean="0">
                <a:ea typeface="+mj-ea"/>
              </a:rPr>
              <a:t>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Ex1.l 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zippy printf(</a:t>
            </a:r>
            <a:r>
              <a:rPr lang="ja-JP" altLang="en-US" sz="2000">
                <a:latin typeface="Arial" charset="0"/>
                <a:ea typeface="MS PGothic" charset="0"/>
                <a:cs typeface="Arial" charset="0"/>
              </a:rPr>
              <a:t>“</a:t>
            </a:r>
            <a:r>
              <a:rPr lang="en-US" altLang="ja-JP" sz="2000">
                <a:latin typeface="Courier New" charset="0"/>
                <a:ea typeface="MS PGothic" charset="0"/>
                <a:cs typeface="Arial" charset="0"/>
              </a:rPr>
              <a:t>I RECOGNIZED ZIPPY</a:t>
            </a:r>
            <a:r>
              <a:rPr lang="ja-JP" altLang="en-US" sz="2000">
                <a:latin typeface="Arial" charset="0"/>
                <a:ea typeface="MS PGothic" charset="0"/>
                <a:cs typeface="Arial" charset="0"/>
              </a:rPr>
              <a:t>”</a:t>
            </a:r>
            <a:r>
              <a:rPr lang="en-US" altLang="ja-JP" sz="2000">
                <a:latin typeface="Courier New" charset="0"/>
                <a:ea typeface="MS PGothic" charset="0"/>
                <a:cs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Courier New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$cat test1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zippy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ali zip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veli and zippy 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zipzippy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ZIP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Courier New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$cat test1 | ex1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I RECOGNIZED ZIPPY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ali zip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veli and I RECOGNIZED ZIPPY 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zipI RECOGNIZED ZIPPY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ZIP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5DD47C7-4FF5-0B4D-A8D6-42A30B3D5246}" type="slidenum">
              <a:rPr lang="en-US" sz="1400">
                <a:cs typeface="Arial" charset="0"/>
              </a:rPr>
              <a:pPr/>
              <a:t>18</a:t>
            </a:fld>
            <a:endParaRPr lang="en-US" sz="1400">
              <a:cs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Example </a:t>
            </a:r>
            <a:r>
              <a:rPr lang="en-US" dirty="0" err="1">
                <a:latin typeface="Courier New"/>
                <a:ea typeface="+mj-ea"/>
                <a:cs typeface="Courier New"/>
              </a:rPr>
              <a:t>lex</a:t>
            </a:r>
            <a:r>
              <a:rPr lang="en-US" dirty="0" smtClean="0">
                <a:ea typeface="+mj-ea"/>
              </a:rPr>
              <a:t> program (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ex2.l</a:t>
            </a:r>
            <a:r>
              <a:rPr lang="en-US" dirty="0" smtClean="0">
                <a:ea typeface="+mj-ea"/>
              </a:rPr>
              <a:t>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3402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%%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zip printf(</a:t>
            </a:r>
            <a:r>
              <a:rPr lang="ja-JP" altLang="en-US" sz="2500">
                <a:latin typeface="Arial" charset="0"/>
                <a:ea typeface="MS PGothic" charset="0"/>
                <a:cs typeface="Arial" charset="0"/>
              </a:rPr>
              <a:t>“</a:t>
            </a:r>
            <a:r>
              <a:rPr lang="en-US" altLang="ja-JP" sz="2500">
                <a:latin typeface="Courier New" charset="0"/>
                <a:ea typeface="MS PGothic" charset="0"/>
                <a:cs typeface="Arial" charset="0"/>
              </a:rPr>
              <a:t>ZIP</a:t>
            </a:r>
            <a:r>
              <a:rPr lang="ja-JP" altLang="en-US" sz="2500">
                <a:latin typeface="Arial" charset="0"/>
                <a:ea typeface="MS PGothic" charset="0"/>
                <a:cs typeface="Arial" charset="0"/>
              </a:rPr>
              <a:t>”</a:t>
            </a:r>
            <a:r>
              <a:rPr lang="en-US" altLang="ja-JP" sz="2500">
                <a:latin typeface="Courier New" charset="0"/>
                <a:ea typeface="MS PGothic" charset="0"/>
                <a:cs typeface="Arial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zippy printf(</a:t>
            </a:r>
            <a:r>
              <a:rPr lang="ja-JP" altLang="en-US" sz="2500">
                <a:latin typeface="Arial" charset="0"/>
                <a:ea typeface="MS PGothic" charset="0"/>
                <a:cs typeface="Arial" charset="0"/>
              </a:rPr>
              <a:t>“</a:t>
            </a:r>
            <a:r>
              <a:rPr lang="en-US" altLang="ja-JP" sz="2500">
                <a:latin typeface="Courier New" charset="0"/>
                <a:ea typeface="MS PGothic" charset="0"/>
                <a:cs typeface="Arial" charset="0"/>
              </a:rPr>
              <a:t>ZIPPY</a:t>
            </a:r>
            <a:r>
              <a:rPr lang="ja-JP" altLang="en-US" sz="2500">
                <a:latin typeface="Arial" charset="0"/>
                <a:ea typeface="MS PGothic" charset="0"/>
                <a:cs typeface="Arial" charset="0"/>
              </a:rPr>
              <a:t>”</a:t>
            </a:r>
            <a:r>
              <a:rPr lang="en-US" altLang="ja-JP" sz="2500">
                <a:latin typeface="Courier New" charset="0"/>
                <a:ea typeface="MS PGothic" charset="0"/>
                <a:cs typeface="Arial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500">
              <a:latin typeface="Courier New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$cat test1 | ex2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ZIPPY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ali ZIP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veli and ZIPPY here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ZIPZIPPY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28600" y="5121275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3366FF"/>
                </a:solidFill>
                <a:latin typeface="Courier New" charset="0"/>
                <a:cs typeface="Courier New" charset="0"/>
              </a:rPr>
              <a:t>lex</a:t>
            </a:r>
            <a:r>
              <a:rPr lang="en-US" sz="2800" b="1">
                <a:solidFill>
                  <a:srgbClr val="3366FF"/>
                </a:solidFill>
              </a:rPr>
              <a:t> matches the input string the longest regular expression possible!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BFDC64D-7673-A24E-8663-0CF9942BC720}" type="slidenum">
              <a:rPr lang="en-US" sz="1400">
                <a:cs typeface="Arial" charset="0"/>
              </a:rPr>
              <a:pPr/>
              <a:t>19</a:t>
            </a:fld>
            <a:endParaRPr lang="en-US" sz="1400">
              <a:cs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Example </a:t>
            </a:r>
            <a:r>
              <a:rPr lang="en-US" dirty="0" err="1">
                <a:latin typeface="Courier New"/>
                <a:ea typeface="+mj-ea"/>
                <a:cs typeface="Courier New"/>
              </a:rPr>
              <a:t>lex</a:t>
            </a:r>
            <a:r>
              <a:rPr lang="en-US" dirty="0" smtClean="0">
                <a:ea typeface="+mj-ea"/>
              </a:rPr>
              <a:t> program (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ex3.l</a:t>
            </a:r>
            <a:r>
              <a:rPr lang="en-US" dirty="0" smtClean="0">
                <a:ea typeface="+mj-ea"/>
              </a:rPr>
              <a:t>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monday|tuesday|wednesday|thursday|friday</a:t>
            </a:r>
            <a:r>
              <a:rPr lang="en-US" sz="2400" dirty="0" smtClean="0">
                <a:latin typeface="Courier New" charset="0"/>
                <a:ea typeface="+mn-ea"/>
              </a:rPr>
              <a:t>|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saturday|sunday</a:t>
            </a:r>
            <a:r>
              <a:rPr lang="en-US" sz="2400" dirty="0" smtClean="0">
                <a:latin typeface="Courier New" charset="0"/>
                <a:ea typeface="+mn-ea"/>
              </a:rPr>
              <a:t> </a:t>
            </a:r>
            <a:r>
              <a:rPr lang="en-US" sz="2400" dirty="0" err="1" smtClean="0">
                <a:latin typeface="Courier New" charset="0"/>
                <a:ea typeface="+mn-ea"/>
              </a:rPr>
              <a:t>printf</a:t>
            </a:r>
            <a:r>
              <a:rPr lang="en-US" sz="2400" dirty="0" smtClean="0">
                <a:latin typeface="Courier New" charset="0"/>
                <a:ea typeface="+mn-ea"/>
              </a:rPr>
              <a:t>("&lt;%s is a day.&gt;", </a:t>
            </a:r>
            <a:r>
              <a:rPr lang="en-US" sz="2400" dirty="0" err="1" smtClean="0">
                <a:latin typeface="Courier New" charset="0"/>
                <a:ea typeface="+mn-ea"/>
              </a:rPr>
              <a:t>yytext</a:t>
            </a:r>
            <a:r>
              <a:rPr lang="en-US" sz="2400" dirty="0" smtClean="0">
                <a:latin typeface="Courier New" charset="0"/>
                <a:ea typeface="+mn-ea"/>
              </a:rPr>
              <a:t>);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$cat test3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today is </a:t>
            </a:r>
            <a:r>
              <a:rPr lang="en-US" sz="2400" dirty="0" err="1" smtClean="0">
                <a:latin typeface="Courier New" charset="0"/>
                <a:ea typeface="+mn-ea"/>
              </a:rPr>
              <a:t>wednesday</a:t>
            </a:r>
            <a:r>
              <a:rPr lang="en-US" sz="2400" dirty="0" smtClean="0">
                <a:latin typeface="Courier New" charset="0"/>
                <a:ea typeface="+mn-ea"/>
              </a:rPr>
              <a:t> </a:t>
            </a:r>
            <a:r>
              <a:rPr lang="en-US" sz="2400" dirty="0" err="1" smtClean="0">
                <a:latin typeface="Courier New" charset="0"/>
                <a:ea typeface="+mn-ea"/>
              </a:rPr>
              <a:t>september</a:t>
            </a:r>
            <a:r>
              <a:rPr lang="en-US" sz="2400" dirty="0" smtClean="0">
                <a:latin typeface="Courier New" charset="0"/>
                <a:ea typeface="+mn-ea"/>
              </a:rPr>
              <a:t> 27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>
              <a:latin typeface="Courier New" charset="0"/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$ex3 &lt; test3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today is &lt;</a:t>
            </a:r>
            <a:r>
              <a:rPr lang="en-US" sz="2400" dirty="0" err="1" smtClean="0">
                <a:latin typeface="Courier New" charset="0"/>
                <a:ea typeface="+mn-ea"/>
              </a:rPr>
              <a:t>wednesday</a:t>
            </a:r>
            <a:r>
              <a:rPr lang="en-US" sz="2400" dirty="0" smtClean="0">
                <a:latin typeface="Courier New" charset="0"/>
                <a:ea typeface="+mn-ea"/>
              </a:rPr>
              <a:t> is a day&gt; </a:t>
            </a:r>
            <a:r>
              <a:rPr lang="en-US" sz="2400" dirty="0" err="1" smtClean="0">
                <a:latin typeface="Courier New" charset="0"/>
                <a:ea typeface="+mn-ea"/>
              </a:rPr>
              <a:t>september</a:t>
            </a:r>
            <a:r>
              <a:rPr lang="en-US" sz="2400" dirty="0" smtClean="0">
                <a:latin typeface="Courier New" charset="0"/>
                <a:ea typeface="+mn-ea"/>
              </a:rPr>
              <a:t> 27</a:t>
            </a:r>
            <a:endParaRPr lang="en-US" sz="2800" dirty="0" smtClean="0">
              <a:latin typeface="Courier New" charset="0"/>
              <a:ea typeface="+mn-ea"/>
            </a:endParaRPr>
          </a:p>
          <a:p>
            <a:pPr eaLnBrk="1" hangingPunct="1">
              <a:defRPr/>
            </a:pPr>
            <a:endParaRPr lang="en-US" sz="2000" dirty="0" smtClean="0">
              <a:ea typeface="+mn-ea"/>
            </a:endParaRPr>
          </a:p>
          <a:p>
            <a:pPr eaLnBrk="1" hangingPunct="1">
              <a:defRPr/>
            </a:pPr>
            <a:r>
              <a:rPr lang="en-US" sz="2800" b="0" dirty="0" err="1" smtClean="0">
                <a:ea typeface="+mn-ea"/>
              </a:rPr>
              <a:t>Lex</a:t>
            </a:r>
            <a:r>
              <a:rPr lang="en-US" sz="2800" b="0" dirty="0" smtClean="0">
                <a:ea typeface="+mn-ea"/>
              </a:rPr>
              <a:t> declares an external variable called </a:t>
            </a:r>
            <a:r>
              <a:rPr lang="en-US" sz="2800" dirty="0" err="1" smtClean="0">
                <a:solidFill>
                  <a:srgbClr val="3366FF"/>
                </a:solidFill>
                <a:latin typeface="Courier New"/>
                <a:ea typeface="+mn-ea"/>
                <a:cs typeface="Courier New"/>
              </a:rPr>
              <a:t>yytext</a:t>
            </a:r>
            <a:r>
              <a:rPr lang="en-US" sz="2800" b="0" dirty="0" smtClean="0">
                <a:solidFill>
                  <a:srgbClr val="3366FF"/>
                </a:solidFill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which contains the matched string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11F1EEA-8D0F-F648-9175-FDD9D0E7DC8C}" type="slidenum">
              <a:rPr lang="en-US" sz="1400">
                <a:cs typeface="Arial" charset="0"/>
              </a:rPr>
              <a:pPr/>
              <a:t>2</a:t>
            </a:fld>
            <a:endParaRPr lang="en-US" sz="1400">
              <a:cs typeface="Arial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Lexical and syntactic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686800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3366FF"/>
                </a:solidFill>
                <a:latin typeface="Arial" charset="0"/>
                <a:ea typeface="MS PGothic" charset="0"/>
                <a:cs typeface="Arial" charset="0"/>
              </a:rPr>
              <a:t>Lexical analyzer: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scans the input stream and converts sequences of characters into tokens.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	 (char list) → (token list)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>
              <a:latin typeface="Arial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3366FF"/>
                </a:solidFill>
                <a:latin typeface="Courier" charset="0"/>
                <a:ea typeface="MS PGothic" charset="0"/>
                <a:cs typeface="Arial" charset="0"/>
              </a:rPr>
              <a:t>Lex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is a tool for writing lexical analyzers.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Arial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  <a:latin typeface="Arial" charset="0"/>
                <a:ea typeface="MS PGothic" charset="0"/>
                <a:cs typeface="Arial" charset="0"/>
              </a:rPr>
              <a:t>Syntactic Analysis: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reads tokens and assembles them into language constructs using the grammar rules of the language.</a:t>
            </a:r>
          </a:p>
          <a:p>
            <a:pPr eaLnBrk="1" hangingPunct="1">
              <a:lnSpc>
                <a:spcPct val="90000"/>
              </a:lnSpc>
            </a:pPr>
            <a:endParaRPr lang="en-US" sz="800">
              <a:latin typeface="Arial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  <a:latin typeface="Courier" charset="0"/>
                <a:ea typeface="MS PGothic" charset="0"/>
                <a:cs typeface="Arial" charset="0"/>
              </a:rPr>
              <a:t>Yacc</a:t>
            </a:r>
            <a:r>
              <a:rPr lang="en-US" sz="2800">
                <a:solidFill>
                  <a:srgbClr val="008000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is a tool for constructing parsers.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1001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/>
              <a:t>Input </a:t>
            </a:r>
          </a:p>
          <a:p>
            <a:pPr eaLnBrk="1" hangingPunct="1"/>
            <a:r>
              <a:rPr lang="en-US" sz="2000"/>
              <a:t>Stream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1143000" y="1524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2133600" y="1193800"/>
            <a:ext cx="1173163" cy="701675"/>
          </a:xfrm>
          <a:prstGeom prst="rect">
            <a:avLst/>
          </a:prstGeom>
          <a:solidFill>
            <a:srgbClr val="997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/>
              <a:t>Lexical </a:t>
            </a:r>
          </a:p>
          <a:p>
            <a:pPr eaLnBrk="1" hangingPunct="1"/>
            <a:r>
              <a:rPr lang="en-US" sz="2000"/>
              <a:t>Analyzer</a:t>
            </a:r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3581400" y="1524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4876800" y="1190625"/>
            <a:ext cx="2244725" cy="701675"/>
          </a:xfrm>
          <a:prstGeom prst="rect">
            <a:avLst/>
          </a:prstGeom>
          <a:solidFill>
            <a:srgbClr val="997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/>
              <a:t>Syntactic analyzer</a:t>
            </a:r>
          </a:p>
          <a:p>
            <a:pPr eaLnBrk="1" hangingPunct="1"/>
            <a:r>
              <a:rPr lang="en-US" sz="2000"/>
              <a:t>(parser)</a:t>
            </a:r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7239000" y="1524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8061325" y="1179513"/>
            <a:ext cx="78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Parse</a:t>
            </a:r>
          </a:p>
          <a:p>
            <a:pPr eaLnBrk="1" hangingPunct="1"/>
            <a:r>
              <a:rPr lang="en-US" sz="1800"/>
              <a:t>tree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429000" y="1143000"/>
            <a:ext cx="1352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/>
              <a:t>Stream of </a:t>
            </a:r>
          </a:p>
          <a:p>
            <a:pPr eaLnBrk="1" hangingPunct="1"/>
            <a:r>
              <a:rPr lang="en-US" sz="2000"/>
              <a:t>Tokens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CDF07AA-6A82-8F43-81CD-98F49EAC6BC7}" type="slidenum">
              <a:rPr lang="en-US" sz="1400">
                <a:cs typeface="Arial" charset="0"/>
              </a:rPr>
              <a:pPr/>
              <a:t>20</a:t>
            </a:fld>
            <a:endParaRPr lang="en-US" sz="1400">
              <a:cs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Designing patterns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0" dirty="0" smtClean="0">
                <a:ea typeface="+mn-ea"/>
              </a:rPr>
              <a:t>Designing the proper patterns in </a:t>
            </a:r>
            <a:r>
              <a:rPr lang="en-US" sz="2800" dirty="0" err="1" smtClean="0">
                <a:latin typeface="Courier New"/>
                <a:ea typeface="+mn-ea"/>
                <a:cs typeface="Courier New"/>
              </a:rPr>
              <a:t>lex</a:t>
            </a:r>
            <a:r>
              <a:rPr lang="en-US" sz="2800" b="0" dirty="0" smtClean="0">
                <a:ea typeface="+mn-ea"/>
              </a:rPr>
              <a:t> can be very tricky, but you are provided with a broad range of options for your regular expressions.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800" b="0" dirty="0" smtClean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solidFill>
                  <a:srgbClr val="0000FF"/>
                </a:solidFill>
                <a:ea typeface="+mn-ea"/>
              </a:rPr>
              <a:t>.</a:t>
            </a:r>
            <a:r>
              <a:rPr lang="en-US" sz="2800" b="0" dirty="0" smtClean="0">
                <a:ea typeface="+mn-ea"/>
              </a:rPr>
              <a:t>    A dot will match any single character except a newline.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solidFill>
                  <a:srgbClr val="0000FF"/>
                </a:solidFill>
                <a:ea typeface="+mn-ea"/>
              </a:rPr>
              <a:t>*</a:t>
            </a:r>
            <a:r>
              <a:rPr lang="en-US" sz="2800" b="0" dirty="0" smtClean="0">
                <a:ea typeface="+mn-ea"/>
              </a:rPr>
              <a:t>,</a:t>
            </a:r>
            <a:r>
              <a:rPr lang="en-US" sz="2800" b="0" dirty="0" smtClean="0">
                <a:solidFill>
                  <a:srgbClr val="0000FF"/>
                </a:solidFill>
                <a:ea typeface="+mn-ea"/>
              </a:rPr>
              <a:t>+ </a:t>
            </a:r>
            <a:r>
              <a:rPr lang="en-US" sz="2800" b="0" dirty="0" smtClean="0">
                <a:ea typeface="+mn-ea"/>
              </a:rPr>
              <a:t>Star and plus used to match zero/one or more of  the preceding expressions.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solidFill>
                  <a:srgbClr val="0000FF"/>
                </a:solidFill>
                <a:ea typeface="+mn-ea"/>
              </a:rPr>
              <a:t>?</a:t>
            </a:r>
            <a:r>
              <a:rPr lang="en-US" sz="2800" b="0" dirty="0" smtClean="0">
                <a:ea typeface="+mn-ea"/>
              </a:rPr>
              <a:t>   Matches zero or one copy of the preceding expression.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BA32138-FDAB-564B-93C3-58E48C9D2E73}" type="slidenum">
              <a:rPr lang="en-US" sz="1400">
                <a:cs typeface="Arial" charset="0"/>
              </a:rPr>
              <a:pPr/>
              <a:t>21</a:t>
            </a:fld>
            <a:endParaRPr lang="en-US" sz="1400">
              <a:cs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Designing patterns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|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	A logical </a:t>
            </a:r>
            <a:r>
              <a:rPr lang="ja-JP" altLang="en-US" sz="2800" b="0">
                <a:latin typeface="Arial" charset="0"/>
                <a:ea typeface="MS PGothic" charset="0"/>
                <a:cs typeface="Arial" charset="0"/>
              </a:rPr>
              <a:t>‘</a:t>
            </a:r>
            <a:r>
              <a:rPr lang="en-US" altLang="ja-JP" sz="2800" b="0">
                <a:latin typeface="Arial" charset="0"/>
                <a:ea typeface="MS PGothic" charset="0"/>
                <a:cs typeface="Arial" charset="0"/>
              </a:rPr>
              <a:t>or</a:t>
            </a:r>
            <a:r>
              <a:rPr lang="ja-JP" altLang="en-US" sz="2800" b="0">
                <a:latin typeface="Arial" charset="0"/>
                <a:ea typeface="MS PGothic" charset="0"/>
                <a:cs typeface="Arial" charset="0"/>
              </a:rPr>
              <a:t>’</a:t>
            </a:r>
            <a:r>
              <a:rPr lang="en-US" altLang="ja-JP" sz="2800" b="0">
                <a:latin typeface="Arial" charset="0"/>
                <a:ea typeface="MS PGothic" charset="0"/>
                <a:cs typeface="Arial" charset="0"/>
              </a:rPr>
              <a:t> statement - matches either the pattern before it, or the pattern after.</a:t>
            </a:r>
          </a:p>
          <a:p>
            <a:pPr eaLnBrk="1" hangingPunct="1"/>
            <a:r>
              <a:rPr lang="en-US" sz="28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^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	Matches the very beginning of a line.</a:t>
            </a:r>
          </a:p>
          <a:p>
            <a:pPr eaLnBrk="1" hangingPunct="1"/>
            <a:r>
              <a:rPr lang="en-US" sz="28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$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	Matches the end of a line.</a:t>
            </a:r>
          </a:p>
          <a:p>
            <a:pPr eaLnBrk="1" hangingPunct="1"/>
            <a:r>
              <a:rPr lang="en-US" sz="28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/	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 the preceding regular expression, but only if followed by the subsequent expression.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364451B-92A5-7740-AF49-D3F1ED27B4DB}" type="slidenum">
              <a:rPr lang="en-US" sz="1400">
                <a:cs typeface="Arial" charset="0"/>
              </a:rPr>
              <a:pPr/>
              <a:t>22</a:t>
            </a:fld>
            <a:endParaRPr lang="en-US" sz="1400">
              <a:cs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Designing patterns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[ ]</a:t>
            </a:r>
            <a:r>
              <a:rPr lang="en-US" sz="2400" b="0">
                <a:latin typeface="Arial" charset="0"/>
                <a:ea typeface="MS PGothic" charset="0"/>
                <a:cs typeface="Arial" charset="0"/>
              </a:rPr>
              <a:t>      Brackets are used to denote a character class, which matches any single character within the brackets.  If the first character is a </a:t>
            </a:r>
            <a:r>
              <a:rPr lang="ja-JP" altLang="en-US" sz="2400" b="0">
                <a:latin typeface="Arial" charset="0"/>
                <a:ea typeface="MS PGothic" charset="0"/>
                <a:cs typeface="Arial" charset="0"/>
              </a:rPr>
              <a:t>‘</a:t>
            </a:r>
            <a:r>
              <a:rPr lang="en-US" altLang="ja-JP" sz="2400" b="0">
                <a:latin typeface="Courier New" charset="0"/>
                <a:ea typeface="MS PGothic" charset="0"/>
                <a:cs typeface="Arial" charset="0"/>
              </a:rPr>
              <a:t>^</a:t>
            </a:r>
            <a:r>
              <a:rPr lang="ja-JP" altLang="en-US" sz="2400" b="0">
                <a:latin typeface="Arial" charset="0"/>
                <a:ea typeface="MS PGothic" charset="0"/>
                <a:cs typeface="Arial" charset="0"/>
              </a:rPr>
              <a:t>’</a:t>
            </a:r>
            <a:r>
              <a:rPr lang="en-US" altLang="ja-JP" sz="2400" b="0">
                <a:latin typeface="Arial" charset="0"/>
                <a:ea typeface="MS PGothic" charset="0"/>
                <a:cs typeface="Arial" charset="0"/>
              </a:rPr>
              <a:t>, this negates the brackets causing them to match any character except those listed. The </a:t>
            </a:r>
            <a:r>
              <a:rPr lang="ja-JP" altLang="en-US" sz="2400" b="0">
                <a:latin typeface="Arial" charset="0"/>
                <a:ea typeface="MS PGothic" charset="0"/>
                <a:cs typeface="Arial" charset="0"/>
              </a:rPr>
              <a:t>‘</a:t>
            </a:r>
            <a:r>
              <a:rPr lang="en-US" altLang="ja-JP" sz="2400" b="0">
                <a:latin typeface="Arial" charset="0"/>
                <a:ea typeface="MS PGothic" charset="0"/>
                <a:cs typeface="Arial" charset="0"/>
              </a:rPr>
              <a:t>-</a:t>
            </a:r>
            <a:r>
              <a:rPr lang="ja-JP" altLang="en-US" sz="2400" b="0">
                <a:latin typeface="Arial" charset="0"/>
                <a:ea typeface="MS PGothic" charset="0"/>
                <a:cs typeface="Arial" charset="0"/>
              </a:rPr>
              <a:t>’</a:t>
            </a:r>
            <a:r>
              <a:rPr lang="en-US" altLang="ja-JP" sz="2400" b="0">
                <a:latin typeface="Arial" charset="0"/>
                <a:ea typeface="MS PGothic" charset="0"/>
                <a:cs typeface="Arial" charset="0"/>
              </a:rPr>
              <a:t> can be used in a set of brackets to denote a range.  </a:t>
            </a:r>
          </a:p>
          <a:p>
            <a:pPr eaLnBrk="1" hangingPunct="1">
              <a:lnSpc>
                <a:spcPct val="110000"/>
              </a:lnSpc>
            </a:pPr>
            <a:r>
              <a:rPr lang="ja-JP" altLang="en-US" sz="24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“</a:t>
            </a:r>
            <a:r>
              <a:rPr lang="en-US" altLang="ja-JP" sz="24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ja-JP" altLang="en-US" sz="24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”</a:t>
            </a:r>
            <a:r>
              <a:rPr lang="en-US" altLang="ja-JP" sz="2400" b="0">
                <a:latin typeface="Arial" charset="0"/>
                <a:ea typeface="MS PGothic" charset="0"/>
                <a:cs typeface="Arial" charset="0"/>
              </a:rPr>
              <a:t>     Match everything within the quotes literally - don</a:t>
            </a:r>
            <a:r>
              <a:rPr lang="ja-JP" altLang="en-US" sz="2400" b="0">
                <a:latin typeface="Arial" charset="0"/>
                <a:ea typeface="MS PGothic" charset="0"/>
                <a:cs typeface="Arial" charset="0"/>
              </a:rPr>
              <a:t>’</a:t>
            </a:r>
            <a:r>
              <a:rPr lang="en-US" altLang="ja-JP" sz="2400" b="0">
                <a:latin typeface="Arial" charset="0"/>
                <a:ea typeface="MS PGothic" charset="0"/>
                <a:cs typeface="Arial" charset="0"/>
              </a:rPr>
              <a:t>t use any special meanings for characters.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( )</a:t>
            </a:r>
            <a:r>
              <a:rPr lang="en-US" sz="2400" b="0">
                <a:latin typeface="Arial" charset="0"/>
                <a:ea typeface="MS PGothic" charset="0"/>
                <a:cs typeface="Arial" charset="0"/>
              </a:rPr>
              <a:t>      Group everything in the parentheses as a single unit for the rest of the expression.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32987E8-5454-234B-8B4E-9F719DA7BA3C}" type="slidenum">
              <a:rPr lang="en-US" sz="1400">
                <a:cs typeface="Arial" charset="0"/>
              </a:rPr>
              <a:pPr/>
              <a:t>23</a:t>
            </a:fld>
            <a:endParaRPr lang="en-US" sz="1400">
              <a:cs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Regular expressions in 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lex</a:t>
            </a:r>
            <a:endParaRPr lang="en-US" dirty="0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abc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abc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[abc]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a, b or 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[a-f]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a, b, c, d, e, or 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[0-9]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 any digit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X+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 one or more of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X*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 matches zero or more of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[0-9]+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 any integer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(…)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grouping an expression into a single unit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|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alternation (or)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(a|b|c)*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is equivalent to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[a-c]*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34E8529-54A8-9E43-920F-0DF277FE98F7}" type="slidenum">
              <a:rPr lang="en-US" sz="1400">
                <a:cs typeface="Arial" charset="0"/>
              </a:rPr>
              <a:pPr/>
              <a:t>24</a:t>
            </a:fld>
            <a:endParaRPr lang="en-US" sz="1400">
              <a:cs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Regular expressions in 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lex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X?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dirty="0" smtClean="0">
                <a:latin typeface="Courier New"/>
                <a:ea typeface="+mn-ea"/>
                <a:cs typeface="Courier New"/>
              </a:rPr>
              <a:t>X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is optional (0 or 1 occurrence)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if(</a:t>
            </a:r>
            <a:r>
              <a:rPr lang="en-US" sz="2400" dirty="0" err="1" smtClean="0">
                <a:latin typeface="Courier New" charset="0"/>
                <a:ea typeface="+mn-ea"/>
              </a:rPr>
              <a:t>def</a:t>
            </a:r>
            <a:r>
              <a:rPr lang="en-US" sz="2400" dirty="0" smtClean="0">
                <a:latin typeface="Courier New" charset="0"/>
                <a:ea typeface="+mn-ea"/>
              </a:rPr>
              <a:t>)?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matches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dirty="0" smtClean="0">
                <a:latin typeface="Courier New"/>
                <a:ea typeface="+mn-ea"/>
                <a:cs typeface="Courier New"/>
              </a:rPr>
              <a:t>if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or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dirty="0" err="1" smtClean="0">
                <a:latin typeface="Courier New"/>
                <a:ea typeface="+mn-ea"/>
                <a:cs typeface="Courier New"/>
              </a:rPr>
              <a:t>ifdef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(equivalent to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dirty="0" err="1" smtClean="0">
                <a:latin typeface="Courier New"/>
                <a:ea typeface="+mn-ea"/>
                <a:cs typeface="Courier New"/>
              </a:rPr>
              <a:t>if|ifdef</a:t>
            </a:r>
            <a:r>
              <a:rPr lang="en-US" sz="2400" b="0" dirty="0" smtClean="0">
                <a:ea typeface="+mn-ea"/>
              </a:rPr>
              <a:t>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[A-</a:t>
            </a:r>
            <a:r>
              <a:rPr lang="en-US" sz="2400" dirty="0" err="1" smtClean="0">
                <a:latin typeface="Courier New" charset="0"/>
                <a:ea typeface="+mn-ea"/>
              </a:rPr>
              <a:t>Za</a:t>
            </a:r>
            <a:r>
              <a:rPr lang="en-US" sz="2400" dirty="0" smtClean="0">
                <a:latin typeface="Courier New" charset="0"/>
                <a:ea typeface="+mn-ea"/>
              </a:rPr>
              <a:t>-z]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matches any alphabetical 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ea typeface="+mn-ea"/>
              </a:rPr>
              <a:t>. </a:t>
            </a:r>
            <a:r>
              <a:rPr lang="en-US" sz="2400" b="0" dirty="0" smtClean="0">
                <a:ea typeface="+mn-ea"/>
              </a:rPr>
              <a:t>matches any character except newline 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\.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matches the </a:t>
            </a:r>
            <a:r>
              <a:rPr lang="en-US" sz="2400" dirty="0" smtClean="0">
                <a:latin typeface="Courier New"/>
                <a:ea typeface="+mn-ea"/>
                <a:cs typeface="Courier New"/>
              </a:rPr>
              <a:t>.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\n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matches the newline 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\t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matches the tab 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\\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matches the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dirty="0" smtClean="0">
                <a:latin typeface="Courier New"/>
                <a:ea typeface="+mn-ea"/>
                <a:cs typeface="Courier New"/>
              </a:rPr>
              <a:t>\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[ \t]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matches either a space or tab 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[^a-d]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b="0" dirty="0" smtClean="0">
                <a:ea typeface="+mn-ea"/>
              </a:rPr>
              <a:t>matches any character other than </a:t>
            </a:r>
            <a:r>
              <a:rPr lang="en-US" sz="2400" dirty="0" err="1" smtClean="0">
                <a:latin typeface="Courier New"/>
                <a:ea typeface="+mn-ea"/>
                <a:cs typeface="Courier New"/>
              </a:rPr>
              <a:t>a</a:t>
            </a:r>
            <a:r>
              <a:rPr lang="en-US" sz="2400" b="0" dirty="0" err="1" smtClean="0">
                <a:ea typeface="+mn-ea"/>
              </a:rPr>
              <a:t>,</a:t>
            </a:r>
            <a:r>
              <a:rPr lang="en-US" sz="2400" dirty="0" err="1" smtClean="0">
                <a:latin typeface="Courier New"/>
                <a:ea typeface="+mn-ea"/>
                <a:cs typeface="Courier New"/>
              </a:rPr>
              <a:t>b</a:t>
            </a:r>
            <a:r>
              <a:rPr lang="en-US" sz="2400" b="0" dirty="0" err="1" smtClean="0">
                <a:ea typeface="+mn-ea"/>
              </a:rPr>
              <a:t>,</a:t>
            </a:r>
            <a:r>
              <a:rPr lang="en-US" sz="2400" dirty="0" err="1" smtClean="0">
                <a:latin typeface="Courier New"/>
                <a:ea typeface="+mn-ea"/>
                <a:cs typeface="Courier New"/>
              </a:rPr>
              <a:t>c</a:t>
            </a:r>
            <a:r>
              <a:rPr lang="en-US" sz="2400" b="0" dirty="0" smtClean="0">
                <a:ea typeface="+mn-ea"/>
              </a:rPr>
              <a:t> and </a:t>
            </a:r>
            <a:r>
              <a:rPr lang="en-US" sz="2400" dirty="0" smtClean="0">
                <a:latin typeface="Courier New"/>
                <a:ea typeface="+mn-ea"/>
                <a:cs typeface="Courier New"/>
              </a:rPr>
              <a:t>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2BF277A-7B58-8548-AFD6-6FAC4B47DE70}" type="slidenum">
              <a:rPr lang="en-US" sz="1400">
                <a:cs typeface="Arial" charset="0"/>
              </a:rPr>
              <a:pPr/>
              <a:t>25</a:t>
            </a:fld>
            <a:endParaRPr lang="en-US" sz="1400">
              <a:cs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Examples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Real numbers, e.g., 0, 27, 2.10, .17</a:t>
            </a:r>
          </a:p>
          <a:p>
            <a:pPr lvl="1" eaLnBrk="1" hangingPunct="1">
              <a:defRPr/>
            </a:pPr>
            <a:r>
              <a:rPr lang="en-US" dirty="0" smtClean="0">
                <a:latin typeface="Courier New" charset="0"/>
              </a:rPr>
              <a:t>[0-9]*(\.)?[0-9]+</a:t>
            </a:r>
            <a:br>
              <a:rPr lang="en-US" dirty="0" smtClean="0">
                <a:latin typeface="Courier New" charset="0"/>
              </a:rPr>
            </a:br>
            <a:endParaRPr lang="en-US" sz="1200" dirty="0" smtClean="0">
              <a:latin typeface="Courier New" charset="0"/>
            </a:endParaRPr>
          </a:p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To include an optional preceding sign: </a:t>
            </a:r>
          </a:p>
          <a:p>
            <a:pPr lvl="1" eaLnBrk="1" hangingPunct="1">
              <a:defRPr/>
            </a:pPr>
            <a:r>
              <a:rPr lang="en-US" dirty="0" smtClean="0">
                <a:latin typeface="Courier New" charset="0"/>
              </a:rPr>
              <a:t>[+-]?[0-9]*(\.)?[0-9]+</a:t>
            </a:r>
            <a:br>
              <a:rPr lang="en-US" dirty="0" smtClean="0">
                <a:latin typeface="Courier New" charset="0"/>
              </a:rPr>
            </a:br>
            <a:endParaRPr lang="en-US" sz="1200" dirty="0" smtClean="0">
              <a:latin typeface="Courier New" charset="0"/>
            </a:endParaRPr>
          </a:p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Integer or floating point number</a:t>
            </a:r>
          </a:p>
          <a:p>
            <a:pPr lvl="1" eaLnBrk="1" hangingPunct="1">
              <a:defRPr/>
            </a:pPr>
            <a:r>
              <a:rPr lang="en-US" dirty="0" smtClean="0"/>
              <a:t> </a:t>
            </a:r>
            <a:r>
              <a:rPr lang="en-US" dirty="0" smtClean="0">
                <a:latin typeface="Courier New" charset="0"/>
              </a:rPr>
              <a:t>[0-9]+(\.[0-9]+)?</a:t>
            </a:r>
            <a:br>
              <a:rPr lang="en-US" dirty="0" smtClean="0">
                <a:latin typeface="Courier New" charset="0"/>
              </a:rPr>
            </a:br>
            <a:endParaRPr lang="en-US" sz="1200" dirty="0" smtClean="0">
              <a:latin typeface="Courier New" charset="0"/>
            </a:endParaRPr>
          </a:p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Integer, floating point, or scientific notation. </a:t>
            </a:r>
          </a:p>
          <a:p>
            <a:pPr lvl="1" eaLnBrk="1" hangingPunct="1">
              <a:defRPr/>
            </a:pPr>
            <a:r>
              <a:rPr lang="en-US" dirty="0" smtClean="0">
                <a:latin typeface="Courier New" charset="0"/>
              </a:rPr>
              <a:t>[+-]?[0-9]+(\.[0-9]+)?([</a:t>
            </a:r>
            <a:r>
              <a:rPr lang="en-US" dirty="0" err="1" smtClean="0">
                <a:latin typeface="Courier New" charset="0"/>
              </a:rPr>
              <a:t>eE</a:t>
            </a:r>
            <a:r>
              <a:rPr lang="en-US" dirty="0" smtClean="0">
                <a:latin typeface="Courier New" charset="0"/>
              </a:rPr>
              <a:t>][+-]?[0-9]+)?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21E4E1F-83CD-F54F-BE59-534E1AB51A2E}" type="slidenum">
              <a:rPr lang="en-US" sz="1400">
                <a:cs typeface="Arial" charset="0"/>
              </a:rPr>
              <a:pPr/>
              <a:t>26</a:t>
            </a:fld>
            <a:endParaRPr lang="en-US" sz="1400">
              <a:cs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</a:rPr>
              <a:t>A slightly more complex program (</a:t>
            </a:r>
            <a:r>
              <a:rPr lang="en-US" sz="4000" dirty="0" smtClean="0">
                <a:latin typeface="Courier New"/>
                <a:ea typeface="+mj-ea"/>
                <a:cs typeface="Courier New"/>
              </a:rPr>
              <a:t>ex4.l</a:t>
            </a:r>
            <a:r>
              <a:rPr lang="en-US" sz="4000" dirty="0" smtClean="0">
                <a:ea typeface="+mj-ea"/>
              </a:rPr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06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500" dirty="0" smtClean="0">
                <a:latin typeface="Courier New" charset="0"/>
                <a:ea typeface="+mn-ea"/>
              </a:rPr>
              <a:t>%%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[\t ]+ 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monday|tuesday|wednesday|thursday|friday</a:t>
            </a:r>
            <a:r>
              <a:rPr lang="en-US" sz="2400" dirty="0" smtClean="0">
                <a:latin typeface="Courier New" charset="0"/>
                <a:ea typeface="+mn-ea"/>
              </a:rPr>
              <a:t>|</a:t>
            </a:r>
            <a:r>
              <a:rPr lang="tr-TR" sz="2400" dirty="0" smtClean="0">
                <a:latin typeface="Courier New" charset="0"/>
                <a:ea typeface="+mn-ea"/>
              </a:rPr>
              <a:t> </a:t>
            </a:r>
            <a:r>
              <a:rPr lang="en-US" sz="2400" dirty="0" err="1" smtClean="0">
                <a:latin typeface="Courier New" charset="0"/>
                <a:ea typeface="+mn-ea"/>
              </a:rPr>
              <a:t>saturday|sunday</a:t>
            </a:r>
            <a:r>
              <a:rPr lang="en-US" sz="2400" dirty="0" smtClean="0">
                <a:latin typeface="Courier New" charset="0"/>
                <a:ea typeface="+mn-ea"/>
              </a:rPr>
              <a:t> </a:t>
            </a:r>
            <a:r>
              <a:rPr lang="en-US" sz="2400" dirty="0" err="1" smtClean="0">
                <a:latin typeface="Courier New" charset="0"/>
                <a:ea typeface="+mn-ea"/>
              </a:rPr>
              <a:t>printf</a:t>
            </a:r>
            <a:r>
              <a:rPr lang="en-US" sz="2400" dirty="0" smtClean="0">
                <a:latin typeface="Courier New" charset="0"/>
                <a:ea typeface="+mn-ea"/>
              </a:rPr>
              <a:t>("%s is a day.",</a:t>
            </a:r>
            <a:r>
              <a:rPr lang="en-US" sz="2400" dirty="0" err="1" smtClean="0">
                <a:latin typeface="Courier New" charset="0"/>
                <a:ea typeface="+mn-ea"/>
              </a:rPr>
              <a:t>yytext</a:t>
            </a:r>
            <a:r>
              <a:rPr lang="en-US" sz="2400" dirty="0" smtClean="0">
                <a:latin typeface="Courier New" charset="0"/>
                <a:ea typeface="+mn-ea"/>
              </a:rPr>
              <a:t>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[a-</a:t>
            </a:r>
            <a:r>
              <a:rPr lang="en-US" sz="2400" dirty="0" err="1" smtClean="0">
                <a:latin typeface="Courier New" charset="0"/>
                <a:ea typeface="+mn-ea"/>
              </a:rPr>
              <a:t>zA</a:t>
            </a:r>
            <a:r>
              <a:rPr lang="en-US" sz="2400" dirty="0" smtClean="0">
                <a:latin typeface="Courier New" charset="0"/>
                <a:ea typeface="+mn-ea"/>
              </a:rPr>
              <a:t>-Z]+ </a:t>
            </a:r>
            <a:r>
              <a:rPr lang="en-US" sz="2400" dirty="0" err="1" smtClean="0">
                <a:latin typeface="Courier New" charset="0"/>
                <a:ea typeface="+mn-ea"/>
              </a:rPr>
              <a:t>printf</a:t>
            </a:r>
            <a:r>
              <a:rPr lang="en-US" sz="2400" dirty="0" smtClean="0">
                <a:latin typeface="Courier New" charset="0"/>
                <a:ea typeface="+mn-ea"/>
              </a:rPr>
              <a:t>("&lt;%s is not a day.&gt;",</a:t>
            </a:r>
            <a:r>
              <a:rPr lang="en-US" sz="2400" dirty="0" err="1" smtClean="0">
                <a:latin typeface="Courier New" charset="0"/>
                <a:ea typeface="+mn-ea"/>
              </a:rPr>
              <a:t>yytext</a:t>
            </a:r>
            <a:r>
              <a:rPr lang="en-US" sz="2400" dirty="0" smtClean="0">
                <a:latin typeface="Courier New" charset="0"/>
                <a:ea typeface="+mn-ea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E74E5FE-E3D7-1541-9A70-34D9B683C0AD}" type="slidenum">
              <a:rPr lang="en-US" sz="1400">
                <a:cs typeface="Arial" charset="0"/>
              </a:rPr>
              <a:pPr/>
              <a:t>27</a:t>
            </a:fld>
            <a:endParaRPr lang="en-US" sz="1400">
              <a:cs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/>
                <a:ea typeface="+mj-ea"/>
                <a:cs typeface="Courier New"/>
              </a:rPr>
              <a:t>ex5.l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[\t ]+ 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Monday|Tuesday|Wednesday|Thursday|Friday</a:t>
            </a:r>
            <a:r>
              <a:rPr lang="en-US" sz="2400" dirty="0" smtClean="0">
                <a:latin typeface="Courier New" charset="0"/>
                <a:ea typeface="+mn-ea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  </a:t>
            </a:r>
            <a:r>
              <a:rPr lang="en-US" sz="2400" dirty="0" err="1" smtClean="0">
                <a:latin typeface="Courier New" charset="0"/>
                <a:ea typeface="+mn-ea"/>
              </a:rPr>
              <a:t>printf</a:t>
            </a:r>
            <a:r>
              <a:rPr lang="en-US" sz="2400" dirty="0" smtClean="0">
                <a:latin typeface="Courier New" charset="0"/>
                <a:ea typeface="+mn-ea"/>
              </a:rPr>
              <a:t>("%s is a week day.",</a:t>
            </a:r>
            <a:r>
              <a:rPr lang="en-US" sz="2400" dirty="0" err="1" smtClean="0">
                <a:latin typeface="Courier New" charset="0"/>
                <a:ea typeface="+mn-ea"/>
              </a:rPr>
              <a:t>yytext</a:t>
            </a:r>
            <a:r>
              <a:rPr lang="en-US" sz="2400" dirty="0" smtClean="0">
                <a:latin typeface="Courier New" charset="0"/>
                <a:ea typeface="+mn-ea"/>
              </a:rPr>
              <a:t>);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Saturday|Sunday</a:t>
            </a:r>
            <a:endParaRPr lang="en-US" sz="2400" dirty="0" smtClean="0">
              <a:latin typeface="Courier New" charset="0"/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  </a:t>
            </a:r>
            <a:r>
              <a:rPr lang="en-US" sz="2400" dirty="0" err="1" smtClean="0">
                <a:latin typeface="Courier New" charset="0"/>
                <a:ea typeface="+mn-ea"/>
              </a:rPr>
              <a:t>printf</a:t>
            </a:r>
            <a:r>
              <a:rPr lang="en-US" sz="2400" dirty="0" smtClean="0">
                <a:latin typeface="Courier New" charset="0"/>
                <a:ea typeface="+mn-ea"/>
              </a:rPr>
              <a:t>("%s is a weekend.",</a:t>
            </a:r>
            <a:r>
              <a:rPr lang="en-US" sz="2400" dirty="0" err="1" smtClean="0">
                <a:latin typeface="Courier New" charset="0"/>
                <a:ea typeface="+mn-ea"/>
              </a:rPr>
              <a:t>yytext</a:t>
            </a:r>
            <a:r>
              <a:rPr lang="en-US" sz="2400" dirty="0" smtClean="0">
                <a:latin typeface="Courier New" charset="0"/>
                <a:ea typeface="+mn-ea"/>
              </a:rPr>
              <a:t>);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[a-</a:t>
            </a:r>
            <a:r>
              <a:rPr lang="en-US" sz="2400" dirty="0" err="1" smtClean="0">
                <a:latin typeface="Courier New" charset="0"/>
                <a:ea typeface="+mn-ea"/>
              </a:rPr>
              <a:t>zA</a:t>
            </a:r>
            <a:r>
              <a:rPr lang="en-US" sz="2400" dirty="0" smtClean="0">
                <a:latin typeface="Courier New" charset="0"/>
                <a:ea typeface="+mn-ea"/>
              </a:rPr>
              <a:t>-Z]+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  </a:t>
            </a:r>
            <a:r>
              <a:rPr lang="en-US" sz="2400" dirty="0" err="1" smtClean="0">
                <a:latin typeface="Courier New" charset="0"/>
                <a:ea typeface="+mn-ea"/>
              </a:rPr>
              <a:t>printf</a:t>
            </a:r>
            <a:r>
              <a:rPr lang="en-US" sz="2400" dirty="0" smtClean="0">
                <a:latin typeface="Courier New" charset="0"/>
                <a:ea typeface="+mn-ea"/>
              </a:rPr>
              <a:t>("%s is not day.",</a:t>
            </a:r>
            <a:r>
              <a:rPr lang="en-US" sz="2400" dirty="0" err="1" smtClean="0">
                <a:latin typeface="Courier New" charset="0"/>
                <a:ea typeface="+mn-ea"/>
              </a:rPr>
              <a:t>yytext</a:t>
            </a:r>
            <a:r>
              <a:rPr lang="en-US" sz="2400" dirty="0" smtClean="0">
                <a:latin typeface="Courier New" charset="0"/>
                <a:ea typeface="+mn-ea"/>
              </a:rPr>
              <a:t>);</a:t>
            </a:r>
            <a:r>
              <a:rPr lang="en-US" dirty="0" smtClean="0">
                <a:latin typeface="Courier New" charset="0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32D015F-E794-2A48-8B4B-884FD9EEAAA0}" type="slidenum">
              <a:rPr lang="en-US" sz="1400">
                <a:cs typeface="Arial" charset="0"/>
              </a:rPr>
              <a:pPr/>
              <a:t>28</a:t>
            </a:fld>
            <a:endParaRPr lang="en-US" sz="1400">
              <a:cs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Structure of a 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lex</a:t>
            </a:r>
            <a:r>
              <a:rPr lang="en-US" dirty="0" smtClean="0">
                <a:ea typeface="+mj-ea"/>
              </a:rPr>
              <a:t> program</a:t>
            </a:r>
          </a:p>
        </p:txBody>
      </p:sp>
      <p:sp>
        <p:nvSpPr>
          <p:cNvPr id="43011" name="Slide Number Placeholder 5"/>
          <p:cNvSpPr txBox="1">
            <a:spLocks/>
          </p:cNvSpPr>
          <p:nvPr/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5BAFE904-500B-9341-B6F3-32E44DED2DF1}" type="slidenum">
              <a:rPr lang="en-US" sz="1400">
                <a:cs typeface="Arial" charset="0"/>
              </a:rPr>
              <a:pPr algn="r" eaLnBrk="1" hangingPunct="1"/>
              <a:t>28</a:t>
            </a:fld>
            <a:endParaRPr lang="en-US" sz="1400">
              <a:cs typeface="Arial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3201988" cy="193833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Declarations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%%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Translation rules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%%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Auxiliary functions</a:t>
            </a:r>
          </a:p>
          <a:p>
            <a:pPr eaLnBrk="1" hangingPunct="1"/>
            <a:endParaRPr lang="en-US" sz="2000">
              <a:latin typeface="Courier New" charset="0"/>
              <a:cs typeface="Courier Ne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1447800"/>
            <a:ext cx="5105400" cy="5216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900" dirty="0">
                <a:ea typeface="ＭＳ Ｐゴシック" charset="0"/>
                <a:cs typeface="ＭＳ Ｐゴシック" charset="0"/>
              </a:rPr>
              <a:t>The declarations section can contain declarations of variables, manifest constants, and regular definitions. The declarations section can be empty.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endParaRPr lang="en-US" sz="1900" dirty="0">
              <a:ea typeface="ＭＳ Ｐゴシック" charset="0"/>
              <a:cs typeface="ＭＳ Ｐゴシック" charset="0"/>
            </a:endParaRP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900" dirty="0">
                <a:ea typeface="ＭＳ Ｐゴシック" charset="0"/>
                <a:cs typeface="ＭＳ Ｐゴシック" charset="0"/>
              </a:rPr>
              <a:t>The translation rules are each of the form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1900" dirty="0">
                <a:latin typeface="Courier"/>
                <a:ea typeface="ＭＳ Ｐゴシック" charset="0"/>
                <a:cs typeface="Courier"/>
              </a:rPr>
              <a:t>pattern {action}</a:t>
            </a:r>
          </a:p>
          <a:p>
            <a:pPr eaLnBrk="1" hangingPunct="1">
              <a:defRPr/>
            </a:pPr>
            <a:r>
              <a:rPr lang="en-US" sz="19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742950" lvl="1" indent="-285750" eaLnBrk="1" hangingPunct="1">
              <a:buFont typeface="Arial"/>
              <a:buChar char="•"/>
              <a:defRPr/>
            </a:pPr>
            <a:r>
              <a:rPr lang="en-US" sz="1700" dirty="0">
                <a:ea typeface="ＭＳ Ｐゴシック" charset="0"/>
                <a:cs typeface="ＭＳ Ｐゴシック" charset="0"/>
              </a:rPr>
              <a:t>Each pattern is a regular expression which may use regular definitions defined in the declarations section.</a:t>
            </a:r>
          </a:p>
          <a:p>
            <a:pPr marL="742950" lvl="1" indent="-285750" eaLnBrk="1" hangingPunct="1">
              <a:buFont typeface="Arial"/>
              <a:buChar char="•"/>
              <a:defRPr/>
            </a:pPr>
            <a:r>
              <a:rPr lang="en-US" sz="1700" dirty="0">
                <a:ea typeface="ＭＳ Ｐゴシック" charset="0"/>
                <a:cs typeface="ＭＳ Ｐゴシック" charset="0"/>
              </a:rPr>
              <a:t>Each action is a fragment of C-code.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900" dirty="0">
                <a:ea typeface="ＭＳ Ｐゴシック" charset="0"/>
                <a:cs typeface="ＭＳ Ｐゴシック" charset="0"/>
              </a:rPr>
              <a:t>The auxiliary functions section starting with the second </a:t>
            </a:r>
            <a:r>
              <a:rPr lang="en-US" sz="1900" b="1" dirty="0">
                <a:latin typeface="Courier New"/>
                <a:ea typeface="ＭＳ Ｐゴシック" charset="0"/>
                <a:cs typeface="Courier New"/>
              </a:rPr>
              <a:t>%% </a:t>
            </a:r>
            <a:r>
              <a:rPr lang="en-US" sz="1900" dirty="0">
                <a:ea typeface="ＭＳ Ｐゴシック" charset="0"/>
                <a:cs typeface="ＭＳ Ｐゴシック" charset="0"/>
              </a:rPr>
              <a:t>is optional. Everything in this section is copied directly to the file </a:t>
            </a:r>
            <a:r>
              <a:rPr lang="en-US" sz="1900" b="1" dirty="0" err="1">
                <a:latin typeface="Courier New"/>
                <a:ea typeface="ＭＳ Ｐゴシック" charset="0"/>
                <a:cs typeface="Courier New"/>
              </a:rPr>
              <a:t>lex.yy.c</a:t>
            </a:r>
            <a:r>
              <a:rPr lang="en-US" sz="1900" dirty="0">
                <a:ea typeface="ＭＳ Ｐゴシック" charset="0"/>
                <a:cs typeface="ＭＳ Ｐゴシック" charset="0"/>
              </a:rPr>
              <a:t> and can be used in the actions of the translation rules.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2D1DF79-D2F0-EC4F-9680-1C811185CCDB}" type="slidenum">
              <a:rPr lang="en-US" sz="1400">
                <a:cs typeface="Arial" charset="0"/>
              </a:rPr>
              <a:pPr/>
              <a:t>29</a:t>
            </a:fld>
            <a:endParaRPr lang="en-US" sz="1400">
              <a:cs typeface="Arial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Declarations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2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buFontTx/>
              <a:buNone/>
              <a:defRPr/>
            </a:pPr>
            <a:r>
              <a:rPr lang="en-US" sz="2200" dirty="0" smtClean="0">
                <a:latin typeface="Courier New" charset="0"/>
                <a:ea typeface="+mn-ea"/>
              </a:rPr>
              <a:t>[+-]?[0-9]*(\.)?[0-9]+ </a:t>
            </a:r>
            <a:r>
              <a:rPr lang="en-US" sz="2200" dirty="0" err="1" smtClean="0">
                <a:latin typeface="Courier New" charset="0"/>
                <a:ea typeface="+mn-ea"/>
              </a:rPr>
              <a:t>printf</a:t>
            </a:r>
            <a:r>
              <a:rPr lang="en-US" sz="2200" dirty="0" smtClean="0">
                <a:latin typeface="Courier New" charset="0"/>
                <a:ea typeface="+mn-ea"/>
              </a:rPr>
              <a:t>("FLOAT");</a:t>
            </a:r>
          </a:p>
          <a:p>
            <a:pPr eaLnBrk="1" hangingPunct="1">
              <a:buFontTx/>
              <a:buNone/>
              <a:defRPr/>
            </a:pPr>
            <a:r>
              <a:rPr lang="en-US" sz="2800" b="0" dirty="0" smtClean="0">
                <a:ea typeface="+mn-ea"/>
              </a:rPr>
              <a:t>The same </a:t>
            </a:r>
            <a:r>
              <a:rPr lang="en-US" sz="2800" b="0" dirty="0" err="1" smtClean="0">
                <a:ea typeface="+mn-ea"/>
              </a:rPr>
              <a:t>lex</a:t>
            </a:r>
            <a:r>
              <a:rPr lang="en-US" sz="2800" b="0" dirty="0" smtClean="0">
                <a:ea typeface="+mn-ea"/>
              </a:rPr>
              <a:t> specification can be written as:</a:t>
            </a:r>
          </a:p>
          <a:p>
            <a:pPr eaLnBrk="1" hangingPunct="1">
              <a:buFontTx/>
              <a:buNone/>
              <a:defRPr/>
            </a:pPr>
            <a:r>
              <a:rPr lang="en-US" sz="2200" dirty="0" smtClean="0">
                <a:latin typeface="Courier New" charset="0"/>
                <a:ea typeface="+mn-ea"/>
              </a:rPr>
              <a:t>digit [0-9]</a:t>
            </a:r>
          </a:p>
          <a:p>
            <a:pPr eaLnBrk="1" hangingPunct="1">
              <a:buFontTx/>
              <a:buNone/>
              <a:defRPr/>
            </a:pPr>
            <a:r>
              <a:rPr lang="en-US" sz="22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buFontTx/>
              <a:buNone/>
              <a:defRPr/>
            </a:pPr>
            <a:r>
              <a:rPr lang="en-US" sz="2200" dirty="0" smtClean="0">
                <a:latin typeface="Courier New" charset="0"/>
                <a:ea typeface="+mn-ea"/>
              </a:rPr>
              <a:t>[+-]?</a:t>
            </a:r>
            <a:r>
              <a:rPr lang="en-US" sz="2200" dirty="0" smtClean="0">
                <a:solidFill>
                  <a:srgbClr val="FF0000"/>
                </a:solidFill>
                <a:latin typeface="Courier New" charset="0"/>
                <a:ea typeface="+mn-ea"/>
              </a:rPr>
              <a:t>{</a:t>
            </a:r>
            <a:r>
              <a:rPr lang="en-US" sz="2200" dirty="0" smtClean="0">
                <a:latin typeface="Courier New" charset="0"/>
                <a:ea typeface="+mn-ea"/>
              </a:rPr>
              <a:t>digit</a:t>
            </a:r>
            <a:r>
              <a:rPr lang="en-US" sz="2200" dirty="0" smtClean="0">
                <a:solidFill>
                  <a:srgbClr val="FF0000"/>
                </a:solidFill>
                <a:latin typeface="Courier New" charset="0"/>
                <a:ea typeface="+mn-ea"/>
              </a:rPr>
              <a:t>}</a:t>
            </a:r>
            <a:r>
              <a:rPr lang="en-US" sz="2200" dirty="0" smtClean="0">
                <a:latin typeface="Courier New" charset="0"/>
                <a:ea typeface="+mn-ea"/>
              </a:rPr>
              <a:t>*(\.)?</a:t>
            </a:r>
            <a:r>
              <a:rPr lang="en-US" sz="2200" dirty="0" smtClean="0">
                <a:solidFill>
                  <a:srgbClr val="FF0000"/>
                </a:solidFill>
                <a:latin typeface="Courier New" charset="0"/>
                <a:ea typeface="+mn-ea"/>
              </a:rPr>
              <a:t>{</a:t>
            </a:r>
            <a:r>
              <a:rPr lang="en-US" sz="2200" dirty="0" smtClean="0">
                <a:latin typeface="Courier New" charset="0"/>
                <a:ea typeface="+mn-ea"/>
              </a:rPr>
              <a:t>digit</a:t>
            </a:r>
            <a:r>
              <a:rPr lang="en-US" sz="2200" dirty="0" smtClean="0">
                <a:solidFill>
                  <a:srgbClr val="FF0000"/>
                </a:solidFill>
                <a:latin typeface="Courier New" charset="0"/>
                <a:ea typeface="+mn-ea"/>
              </a:rPr>
              <a:t>}</a:t>
            </a:r>
            <a:r>
              <a:rPr lang="en-US" sz="2200" dirty="0" smtClean="0">
                <a:latin typeface="Courier New" charset="0"/>
                <a:ea typeface="+mn-ea"/>
              </a:rPr>
              <a:t>+ </a:t>
            </a:r>
            <a:r>
              <a:rPr lang="en-US" sz="2200" dirty="0" err="1" smtClean="0">
                <a:latin typeface="Courier New" charset="0"/>
                <a:ea typeface="+mn-ea"/>
              </a:rPr>
              <a:t>printf</a:t>
            </a:r>
            <a:r>
              <a:rPr lang="en-US" sz="2200" dirty="0" smtClean="0">
                <a:latin typeface="Courier New" charset="0"/>
                <a:ea typeface="+mn-ea"/>
              </a:rPr>
              <a:t>("FLOAT");</a:t>
            </a:r>
          </a:p>
          <a:p>
            <a:pPr eaLnBrk="1" hangingPunct="1">
              <a:buFontTx/>
              <a:buNone/>
              <a:defRPr/>
            </a:pPr>
            <a:endParaRPr lang="en-US" sz="2500" dirty="0" smtClean="0">
              <a:latin typeface="Courier New" charset="0"/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0000FF"/>
                </a:solidFill>
                <a:ea typeface="+mn-ea"/>
              </a:rPr>
              <a:t>input: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smtClean="0">
                <a:latin typeface="Courier New" charset="0"/>
                <a:ea typeface="+mn-ea"/>
              </a:rPr>
              <a:t>ab7.3c--5.4.3+d++5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0000FF"/>
                </a:solidFill>
                <a:ea typeface="+mn-ea"/>
              </a:rPr>
              <a:t>output: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err="1" smtClean="0">
                <a:latin typeface="Courier New" charset="0"/>
                <a:ea typeface="+mn-ea"/>
              </a:rPr>
              <a:t>abFLOATc-FLOATFLOAT+d+FLOAT</a:t>
            </a:r>
            <a:endParaRPr lang="en-US" sz="2800" dirty="0" smtClean="0">
              <a:latin typeface="Courier New" charset="0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Lexical Analysis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90696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b="0" dirty="0" smtClean="0">
                <a:ea typeface="+mn-ea"/>
              </a:rPr>
              <a:t>What do we want to do? Example: </a:t>
            </a:r>
          </a:p>
          <a:p>
            <a:pPr>
              <a:lnSpc>
                <a:spcPct val="80000"/>
              </a:lnSpc>
              <a:defRPr/>
            </a:pPr>
            <a:endParaRPr lang="en-US" sz="600" b="0" dirty="0" smtClean="0">
              <a:ea typeface="+mn-ea"/>
            </a:endParaRPr>
          </a:p>
          <a:p>
            <a:pPr>
              <a:lnSpc>
                <a:spcPct val="80000"/>
              </a:lnSpc>
              <a:defRPr/>
            </a:pPr>
            <a:endParaRPr lang="en-US" sz="600" b="0" dirty="0" smtClean="0">
              <a:ea typeface="+mn-ea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b="0" dirty="0" smtClean="0">
                <a:ea typeface="+mn-ea"/>
              </a:rPr>
              <a:t>       </a:t>
            </a:r>
            <a:r>
              <a:rPr lang="en-US" sz="2800" dirty="0" smtClean="0">
                <a:latin typeface="Courier New"/>
                <a:ea typeface="+mn-ea"/>
                <a:cs typeface="Courier New"/>
              </a:rPr>
              <a:t>if (</a:t>
            </a:r>
            <a:r>
              <a:rPr lang="en-US" sz="2800" dirty="0" err="1" smtClean="0">
                <a:latin typeface="Courier New"/>
                <a:ea typeface="+mn-ea"/>
                <a:cs typeface="Courier New"/>
              </a:rPr>
              <a:t>i</a:t>
            </a:r>
            <a:r>
              <a:rPr lang="en-US" sz="2800" dirty="0" smtClean="0">
                <a:latin typeface="Courier New"/>
                <a:ea typeface="+mn-ea"/>
                <a:cs typeface="Courier New"/>
              </a:rPr>
              <a:t> == j)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latin typeface="Courier New"/>
                <a:ea typeface="+mn-ea"/>
                <a:cs typeface="Courier New"/>
              </a:rPr>
              <a:t>	</a:t>
            </a:r>
            <a:r>
              <a:rPr lang="en-US" sz="2800" dirty="0" smtClean="0">
                <a:latin typeface="Courier New"/>
                <a:ea typeface="+mn-ea"/>
                <a:cs typeface="Courier New"/>
              </a:rPr>
              <a:t>   z = 0;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latin typeface="Courier New"/>
                <a:ea typeface="+mn-ea"/>
                <a:cs typeface="Courier New"/>
              </a:rPr>
              <a:t> </a:t>
            </a:r>
            <a:r>
              <a:rPr lang="en-US" sz="2800" dirty="0" smtClean="0">
                <a:latin typeface="Courier New"/>
                <a:ea typeface="+mn-ea"/>
                <a:cs typeface="Courier New"/>
              </a:rPr>
              <a:t>  else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latin typeface="Courier New"/>
                <a:ea typeface="+mn-ea"/>
                <a:cs typeface="Courier New"/>
              </a:rPr>
              <a:t> </a:t>
            </a:r>
            <a:r>
              <a:rPr lang="en-US" sz="2800" dirty="0" smtClean="0">
                <a:latin typeface="Courier New"/>
                <a:ea typeface="+mn-ea"/>
                <a:cs typeface="Courier New"/>
              </a:rPr>
              <a:t>      z = 1;</a:t>
            </a:r>
            <a:r>
              <a:rPr lang="en-US" sz="2800" b="0" dirty="0" smtClean="0">
                <a:latin typeface="Courier New"/>
                <a:ea typeface="+mn-ea"/>
                <a:cs typeface="Courier New"/>
              </a:rPr>
              <a:t>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sz="2800" b="0" dirty="0" smtClean="0">
              <a:latin typeface="Courier New"/>
              <a:ea typeface="+mn-ea"/>
              <a:cs typeface="Courier New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b="0" dirty="0" smtClean="0">
                <a:ea typeface="+mn-ea"/>
              </a:rPr>
              <a:t>The input is just a sequence of characters: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b="0" dirty="0" smtClean="0">
                <a:ea typeface="+mn-ea"/>
              </a:rPr>
              <a:t>        </a:t>
            </a:r>
            <a:r>
              <a:rPr lang="en-US" sz="2800" dirty="0" smtClean="0">
                <a:latin typeface="Courier New"/>
                <a:ea typeface="+mn-ea"/>
                <a:cs typeface="Courier New"/>
              </a:rPr>
              <a:t>if (</a:t>
            </a:r>
            <a:r>
              <a:rPr lang="en-US" sz="2800" dirty="0" err="1" smtClean="0">
                <a:latin typeface="Courier New"/>
                <a:ea typeface="+mn-ea"/>
                <a:cs typeface="Courier New"/>
              </a:rPr>
              <a:t>i</a:t>
            </a:r>
            <a:r>
              <a:rPr lang="en-US" sz="2800" dirty="0" smtClean="0">
                <a:latin typeface="Courier New"/>
                <a:ea typeface="+mn-ea"/>
                <a:cs typeface="Courier New"/>
              </a:rPr>
              <a:t> == j)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\n\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t</a:t>
            </a:r>
            <a:r>
              <a:rPr lang="en-US" sz="2800" dirty="0" err="1" smtClean="0">
                <a:latin typeface="Courier New"/>
                <a:ea typeface="+mn-ea"/>
                <a:cs typeface="Courier New"/>
              </a:rPr>
              <a:t>z</a:t>
            </a:r>
            <a:r>
              <a:rPr lang="en-US" sz="2800" dirty="0" smtClean="0">
                <a:latin typeface="Courier New"/>
                <a:ea typeface="+mn-ea"/>
                <a:cs typeface="Courier New"/>
              </a:rPr>
              <a:t> = 0;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\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n</a:t>
            </a:r>
            <a:r>
              <a:rPr lang="en-US" sz="2800" dirty="0" err="1" smtClean="0">
                <a:latin typeface="Courier New"/>
                <a:ea typeface="+mn-ea"/>
                <a:cs typeface="Courier New"/>
              </a:rPr>
              <a:t>else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\n\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t</a:t>
            </a:r>
            <a:r>
              <a:rPr lang="en-US" sz="2800" dirty="0" err="1" smtClean="0">
                <a:latin typeface="Courier New"/>
                <a:ea typeface="+mn-ea"/>
                <a:cs typeface="Courier New"/>
              </a:rPr>
              <a:t>z</a:t>
            </a:r>
            <a:r>
              <a:rPr lang="en-US" sz="2800" dirty="0" smtClean="0">
                <a:latin typeface="Courier New"/>
                <a:ea typeface="+mn-ea"/>
                <a:cs typeface="Courier New"/>
              </a:rPr>
              <a:t> = 1;</a:t>
            </a:r>
            <a:r>
              <a:rPr lang="en-US" sz="2800" b="0" dirty="0" smtClean="0">
                <a:ea typeface="+mn-ea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800" b="0" dirty="0" smtClean="0">
              <a:ea typeface="+mn-ea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</a:rPr>
              <a:t>Goal:</a:t>
            </a:r>
            <a:r>
              <a:rPr lang="en-US" sz="2800" dirty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Partition input strings into substrings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b="0" dirty="0" smtClean="0"/>
              <a:t>And classify them according to their role</a:t>
            </a:r>
            <a:endParaRPr lang="en-US" sz="2400" b="0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B974EA9-4B80-3F48-9E2D-65BE47EA773F}" type="slidenum">
              <a:rPr lang="en-US" sz="1400">
                <a:cs typeface="Arial" charset="0"/>
              </a:rPr>
              <a:pPr/>
              <a:t>3</a:t>
            </a:fld>
            <a:endParaRPr lang="en-US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71C1008-9571-7649-892A-E2A96DEEEA6B}" type="slidenum">
              <a:rPr lang="en-US" sz="1400">
                <a:cs typeface="Arial" charset="0"/>
              </a:rPr>
              <a:pPr/>
              <a:t>30</a:t>
            </a:fld>
            <a:endParaRPr lang="en-US" sz="1400">
              <a:cs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Declarations</a:t>
            </a:r>
            <a:endParaRPr lang="en-US" dirty="0" smtClean="0">
              <a:ea typeface="+mj-ea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digit [0-9]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sign [+-]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	float </a:t>
            </a:r>
            <a:r>
              <a:rPr lang="en-US" sz="2000" dirty="0" err="1">
                <a:latin typeface="Courier New" charset="0"/>
                <a:ea typeface="+mn-ea"/>
              </a:rPr>
              <a:t>val</a:t>
            </a:r>
            <a:r>
              <a:rPr lang="en-US" sz="2000" dirty="0" smtClean="0">
                <a:latin typeface="Courier New" charset="0"/>
                <a:ea typeface="+mn-ea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{sign}?{digit}*(\.)?{digit}+ {</a:t>
            </a:r>
            <a:r>
              <a:rPr lang="en-US" sz="2000" dirty="0" err="1" smtClean="0">
                <a:latin typeface="Courier New" charset="0"/>
                <a:ea typeface="+mn-ea"/>
              </a:rPr>
              <a:t>sscanf</a:t>
            </a:r>
            <a:r>
              <a:rPr lang="en-US" sz="2000" dirty="0" smtClean="0">
                <a:latin typeface="Courier New" charset="0"/>
                <a:ea typeface="+mn-ea"/>
              </a:rPr>
              <a:t>(</a:t>
            </a:r>
            <a:r>
              <a:rPr lang="en-US" sz="2000" dirty="0" err="1" smtClean="0">
                <a:latin typeface="Courier New" charset="0"/>
                <a:ea typeface="+mn-ea"/>
              </a:rPr>
              <a:t>yytext</a:t>
            </a:r>
            <a:r>
              <a:rPr lang="en-US" sz="2000" dirty="0" smtClean="0">
                <a:latin typeface="Courier New" charset="0"/>
                <a:ea typeface="+mn-ea"/>
              </a:rPr>
              <a:t>, "%f", &amp;</a:t>
            </a:r>
            <a:r>
              <a:rPr lang="en-US" sz="2000" dirty="0" err="1" smtClean="0">
                <a:latin typeface="Courier New" charset="0"/>
                <a:ea typeface="+mn-ea"/>
              </a:rPr>
              <a:t>val</a:t>
            </a:r>
            <a:r>
              <a:rPr lang="en-US" sz="2000" dirty="0" smtClean="0">
                <a:latin typeface="Courier New" charset="0"/>
                <a:ea typeface="+mn-ea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					</a:t>
            </a:r>
            <a:r>
              <a:rPr lang="en-US" sz="2000" dirty="0" err="1" smtClean="0">
                <a:latin typeface="Courier New" charset="0"/>
                <a:ea typeface="+mn-ea"/>
              </a:rPr>
              <a:t>printf</a:t>
            </a:r>
            <a:r>
              <a:rPr lang="en-US" sz="2000" dirty="0" smtClean="0">
                <a:latin typeface="Courier New" charset="0"/>
                <a:ea typeface="+mn-ea"/>
              </a:rPr>
              <a:t>("&gt;%f&lt;", </a:t>
            </a:r>
            <a:r>
              <a:rPr lang="en-US" sz="2000" dirty="0" err="1" smtClean="0">
                <a:latin typeface="Courier New" charset="0"/>
                <a:ea typeface="+mn-ea"/>
              </a:rPr>
              <a:t>val</a:t>
            </a:r>
            <a:r>
              <a:rPr lang="en-US" sz="2000" dirty="0" smtClean="0">
                <a:latin typeface="Courier New" charset="0"/>
                <a:ea typeface="+mn-ea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				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ea typeface="+mn-ea"/>
              </a:rPr>
              <a:t>Input =&gt; Output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500" dirty="0" smtClean="0">
                <a:latin typeface="Courier New" charset="0"/>
                <a:ea typeface="+mn-ea"/>
              </a:rPr>
              <a:t>ali-7.8veli =&gt; </a:t>
            </a:r>
            <a:r>
              <a:rPr lang="en-US" sz="2500" dirty="0" err="1" smtClean="0">
                <a:latin typeface="Courier New" charset="0"/>
                <a:ea typeface="+mn-ea"/>
              </a:rPr>
              <a:t>ali</a:t>
            </a:r>
            <a:r>
              <a:rPr lang="en-US" sz="2500" dirty="0" smtClean="0">
                <a:latin typeface="Courier New" charset="0"/>
                <a:ea typeface="+mn-ea"/>
              </a:rPr>
              <a:t>&gt;-7.800000&lt;</a:t>
            </a:r>
            <a:r>
              <a:rPr lang="en-US" sz="2500" dirty="0" err="1" smtClean="0">
                <a:latin typeface="Courier New" charset="0"/>
                <a:ea typeface="+mn-ea"/>
              </a:rPr>
              <a:t>veli</a:t>
            </a:r>
            <a:endParaRPr lang="en-US" sz="250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500" dirty="0" err="1" smtClean="0">
                <a:latin typeface="Courier New" charset="0"/>
                <a:ea typeface="+mn-ea"/>
              </a:rPr>
              <a:t>ali</a:t>
            </a:r>
            <a:r>
              <a:rPr lang="en-US" sz="2500" dirty="0" smtClean="0">
                <a:latin typeface="Courier New" charset="0"/>
                <a:ea typeface="+mn-ea"/>
              </a:rPr>
              <a:t>--07.8veli =&gt; </a:t>
            </a:r>
            <a:r>
              <a:rPr lang="en-US" sz="2500" dirty="0" err="1" smtClean="0">
                <a:latin typeface="Courier New" charset="0"/>
                <a:ea typeface="+mn-ea"/>
              </a:rPr>
              <a:t>ali</a:t>
            </a:r>
            <a:r>
              <a:rPr lang="en-US" sz="2500" dirty="0" smtClean="0">
                <a:latin typeface="Courier New" charset="0"/>
                <a:ea typeface="+mn-ea"/>
              </a:rPr>
              <a:t>-&gt;-7.800000&lt;</a:t>
            </a:r>
            <a:r>
              <a:rPr lang="en-US" sz="2500" dirty="0" err="1" smtClean="0">
                <a:latin typeface="Courier New" charset="0"/>
                <a:ea typeface="+mn-ea"/>
              </a:rPr>
              <a:t>veli</a:t>
            </a:r>
            <a:endParaRPr lang="en-US" sz="250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500" dirty="0" smtClean="0">
                <a:latin typeface="Courier New" charset="0"/>
                <a:ea typeface="+mn-ea"/>
              </a:rPr>
              <a:t>+3.7.5 =&gt; &gt;3.700000&lt;&gt;0.500000&lt;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8C2CB34-7E7A-394B-A86C-B6146B70FCB0}" type="slidenum">
              <a:rPr lang="en-US" sz="1400">
                <a:cs typeface="Arial" charset="0"/>
              </a:rPr>
              <a:pPr/>
              <a:t>31</a:t>
            </a:fld>
            <a:endParaRPr lang="en-US" sz="1400">
              <a:cs typeface="Arial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Declarations</a:t>
            </a:r>
            <a:endParaRPr lang="en-US" dirty="0" smtClean="0">
              <a:ea typeface="+mj-ea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300" dirty="0" smtClean="0">
                <a:latin typeface="Courier New" charset="0"/>
                <a:ea typeface="+mn-ea"/>
              </a:rPr>
              <a:t>/* echo-uppercase-</a:t>
            </a:r>
            <a:r>
              <a:rPr lang="en-US" sz="2300" dirty="0" err="1" smtClean="0">
                <a:latin typeface="Courier New" charset="0"/>
                <a:ea typeface="+mn-ea"/>
              </a:rPr>
              <a:t>words.l</a:t>
            </a:r>
            <a:r>
              <a:rPr lang="en-US" sz="2300" dirty="0" smtClean="0">
                <a:latin typeface="Courier New" charset="0"/>
                <a:ea typeface="+mn-ea"/>
              </a:rPr>
              <a:t> */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300" dirty="0" smtClean="0">
                <a:latin typeface="Courier New" charset="0"/>
                <a:ea typeface="+mn-ea"/>
              </a:rPr>
              <a:t>%%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300" dirty="0" smtClean="0">
                <a:latin typeface="Courier New" charset="0"/>
                <a:ea typeface="+mn-ea"/>
              </a:rPr>
              <a:t>[A-Z]+[ \t\n\.\,] </a:t>
            </a:r>
            <a:r>
              <a:rPr lang="en-US" sz="2300" dirty="0" err="1" smtClean="0">
                <a:latin typeface="Courier New" charset="0"/>
                <a:ea typeface="+mn-ea"/>
              </a:rPr>
              <a:t>printf</a:t>
            </a:r>
            <a:r>
              <a:rPr lang="en-US" sz="2300" dirty="0" smtClean="0">
                <a:latin typeface="Courier New" charset="0"/>
                <a:ea typeface="+mn-ea"/>
              </a:rPr>
              <a:t>("%s",</a:t>
            </a:r>
            <a:r>
              <a:rPr lang="en-US" sz="2300" dirty="0" err="1" smtClean="0">
                <a:latin typeface="Courier New" charset="0"/>
                <a:ea typeface="+mn-ea"/>
              </a:rPr>
              <a:t>yytext</a:t>
            </a:r>
            <a:r>
              <a:rPr lang="en-US" sz="2300" dirty="0" smtClean="0">
                <a:latin typeface="Courier New" charset="0"/>
                <a:ea typeface="+mn-ea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300" dirty="0" smtClean="0">
                <a:latin typeface="Courier New" charset="0"/>
                <a:ea typeface="+mn-ea"/>
              </a:rPr>
              <a:t>. ; /* no action specified */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300" dirty="0" smtClean="0">
              <a:ea typeface="+mn-ea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300" b="0" dirty="0" smtClean="0">
                <a:ea typeface="+mn-ea"/>
              </a:rPr>
              <a:t>The scanner for the specification above echo all strings of capital letters, followed by a space tab (\t) or newline (\n) dot (\.) or comma (\,) to </a:t>
            </a:r>
            <a:r>
              <a:rPr lang="en-US" sz="2300" b="0" dirty="0" err="1" smtClean="0">
                <a:ea typeface="+mn-ea"/>
              </a:rPr>
              <a:t>stdout</a:t>
            </a:r>
            <a:r>
              <a:rPr lang="en-US" sz="2300" b="0" dirty="0" smtClean="0">
                <a:ea typeface="+mn-ea"/>
              </a:rPr>
              <a:t>, and all other characters will be ignored.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300" dirty="0" smtClean="0">
              <a:ea typeface="+mn-ea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300" dirty="0" smtClean="0">
                <a:ea typeface="+mn-ea"/>
              </a:rPr>
              <a:t>Input 					Output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300" dirty="0" smtClean="0">
                <a:latin typeface="Courier New" charset="0"/>
                <a:ea typeface="+mn-ea"/>
              </a:rPr>
              <a:t>Ali VELI A7, X. 12    	VELI X.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300" dirty="0" smtClean="0">
                <a:latin typeface="Courier New" charset="0"/>
                <a:ea typeface="+mn-ea"/>
              </a:rPr>
              <a:t>HAMI BEY a 			HAMI BEY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E3DD0A3-D47B-A94E-A099-BEA2F3ED5942}" type="slidenum">
              <a:rPr lang="en-US" sz="1400">
                <a:cs typeface="Arial" charset="0"/>
              </a:rPr>
              <a:pPr/>
              <a:t>32</a:t>
            </a:fld>
            <a:endParaRPr lang="en-US" sz="1400">
              <a:cs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Declarations</a:t>
            </a:r>
            <a:endParaRPr lang="en-US" dirty="0" smtClean="0">
              <a:ea typeface="+mj-ea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0" dirty="0" smtClean="0">
                <a:ea typeface="+mn-ea"/>
              </a:rPr>
              <a:t>Declarations can be used in </a:t>
            </a:r>
            <a:r>
              <a:rPr lang="en-US" sz="2800" b="0" dirty="0">
                <a:ea typeface="+mn-ea"/>
              </a:rPr>
              <a:t>Declarations</a:t>
            </a:r>
            <a:r>
              <a:rPr lang="en-US" sz="2800" dirty="0">
                <a:latin typeface="Courier New" charset="0"/>
                <a:ea typeface="+mn-ea"/>
              </a:rPr>
              <a:t> </a:t>
            </a:r>
            <a:endParaRPr lang="en-US" sz="280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/* </a:t>
            </a:r>
            <a:r>
              <a:rPr lang="en-US" sz="2800" dirty="0" err="1" smtClean="0">
                <a:latin typeface="Courier New" charset="0"/>
                <a:ea typeface="+mn-ea"/>
              </a:rPr>
              <a:t>def</a:t>
            </a:r>
            <a:r>
              <a:rPr lang="en-US" sz="2800" dirty="0" smtClean="0">
                <a:latin typeface="Courier New" charset="0"/>
                <a:ea typeface="+mn-ea"/>
              </a:rPr>
              <a:t>-in-</a:t>
            </a:r>
            <a:r>
              <a:rPr lang="en-US" sz="2800" dirty="0" err="1" smtClean="0">
                <a:latin typeface="Courier New" charset="0"/>
                <a:ea typeface="+mn-ea"/>
              </a:rPr>
              <a:t>def.l</a:t>
            </a:r>
            <a:r>
              <a:rPr lang="en-US" sz="2800" dirty="0" smtClean="0">
                <a:latin typeface="Courier New" charset="0"/>
                <a:ea typeface="+mn-ea"/>
              </a:rPr>
              <a:t> */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alphabetic [A-</a:t>
            </a:r>
            <a:r>
              <a:rPr lang="en-US" sz="2800" dirty="0" err="1" smtClean="0">
                <a:latin typeface="Courier New" charset="0"/>
                <a:ea typeface="+mn-ea"/>
              </a:rPr>
              <a:t>Za</a:t>
            </a:r>
            <a:r>
              <a:rPr lang="en-US" sz="2800" dirty="0" smtClean="0">
                <a:latin typeface="Courier New" charset="0"/>
                <a:ea typeface="+mn-ea"/>
              </a:rPr>
              <a:t>-z]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digit [0-9]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alphanumeric ({alphabetic}|{digit})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{alphabetic}{alphanumeric}* </a:t>
            </a:r>
            <a:r>
              <a:rPr lang="en-US" sz="2800" dirty="0" err="1" smtClean="0">
                <a:latin typeface="Courier New" charset="0"/>
                <a:ea typeface="+mn-ea"/>
              </a:rPr>
              <a:t>printf</a:t>
            </a:r>
            <a:r>
              <a:rPr lang="en-US" sz="2800" dirty="0" smtClean="0">
                <a:latin typeface="Courier New" charset="0"/>
                <a:ea typeface="+mn-ea"/>
              </a:rPr>
              <a:t>("Variable");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\, </a:t>
            </a:r>
            <a:r>
              <a:rPr lang="en-US" sz="2800" dirty="0" err="1" smtClean="0">
                <a:latin typeface="Courier New" charset="0"/>
                <a:ea typeface="+mn-ea"/>
              </a:rPr>
              <a:t>printf</a:t>
            </a:r>
            <a:r>
              <a:rPr lang="en-US" sz="2800" dirty="0" smtClean="0">
                <a:latin typeface="Courier New" charset="0"/>
                <a:ea typeface="+mn-ea"/>
              </a:rPr>
              <a:t>("Comma");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\{ </a:t>
            </a:r>
            <a:r>
              <a:rPr lang="en-US" sz="2800" dirty="0" err="1" smtClean="0">
                <a:latin typeface="Courier New" charset="0"/>
                <a:ea typeface="+mn-ea"/>
              </a:rPr>
              <a:t>printf</a:t>
            </a:r>
            <a:r>
              <a:rPr lang="en-US" sz="2800" dirty="0" smtClean="0">
                <a:latin typeface="Courier New" charset="0"/>
                <a:ea typeface="+mn-ea"/>
              </a:rPr>
              <a:t>("Left brace");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\:\= </a:t>
            </a:r>
            <a:r>
              <a:rPr lang="en-US" sz="2800" dirty="0" err="1" smtClean="0">
                <a:latin typeface="Courier New" charset="0"/>
                <a:ea typeface="+mn-ea"/>
              </a:rPr>
              <a:t>printf</a:t>
            </a:r>
            <a:r>
              <a:rPr lang="en-US" sz="2800" dirty="0" smtClean="0">
                <a:latin typeface="Courier New" charset="0"/>
                <a:ea typeface="+mn-ea"/>
              </a:rPr>
              <a:t>("Assignment");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B321F08-0F8B-B847-92E6-76E77F921675}" type="slidenum">
              <a:rPr lang="en-US" sz="1400">
                <a:cs typeface="Arial" charset="0"/>
              </a:rPr>
              <a:pPr/>
              <a:t>33</a:t>
            </a:fld>
            <a:endParaRPr lang="en-US" sz="1400">
              <a:cs typeface="Arial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mtClean="0">
                <a:ea typeface="+mj-ea"/>
              </a:rPr>
              <a:t>Lex file structure</a:t>
            </a:r>
            <a:endParaRPr lang="en-US" smtClean="0">
              <a:ea typeface="+mj-ea"/>
            </a:endParaRPr>
          </a:p>
        </p:txBody>
      </p:sp>
      <p:sp>
        <p:nvSpPr>
          <p:cNvPr id="8090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2743200"/>
          </a:xfrm>
          <a:solidFill>
            <a:srgbClr val="FFCC66"/>
          </a:solidFill>
        </p:spPr>
        <p:txBody>
          <a:bodyPr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indent="0" eaLnBrk="1" hangingPunct="1">
              <a:buFontTx/>
              <a:buNone/>
              <a:defRPr/>
            </a:pPr>
            <a:r>
              <a:rPr lang="en-US" sz="2400" smtClean="0">
                <a:latin typeface="Courier New" charset="0"/>
                <a:ea typeface="+mn-ea"/>
              </a:rPr>
              <a:t>Definitions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smtClean="0">
                <a:latin typeface="Courier New" charset="0"/>
                <a:ea typeface="+mn-ea"/>
              </a:rPr>
              <a:t>%%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smtClean="0">
                <a:latin typeface="Courier New" charset="0"/>
                <a:ea typeface="+mn-ea"/>
              </a:rPr>
              <a:t>Regular expressions and associated actions (rules)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smtClean="0">
                <a:latin typeface="Courier New" charset="0"/>
                <a:ea typeface="+mn-ea"/>
              </a:rPr>
              <a:t>%%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smtClean="0">
                <a:latin typeface="Courier New" charset="0"/>
                <a:ea typeface="+mn-ea"/>
              </a:rPr>
              <a:t>User routines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sz="1600" b="0" smtClean="0">
              <a:latin typeface="Courier New" charset="0"/>
              <a:ea typeface="+mn-ea"/>
            </a:endParaRP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746125" y="4816475"/>
            <a:ext cx="7788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tr-TR" b="1">
                <a:solidFill>
                  <a:srgbClr val="0000FF"/>
                </a:solidFill>
              </a:rPr>
              <a:t>Important Note</a:t>
            </a:r>
            <a:r>
              <a:rPr lang="en-US" b="1">
                <a:solidFill>
                  <a:srgbClr val="0000FF"/>
                </a:solidFill>
              </a:rPr>
              <a:t>:</a:t>
            </a:r>
            <a:r>
              <a:rPr lang="en-US" b="1"/>
              <a:t> </a:t>
            </a:r>
            <a:r>
              <a:rPr lang="en-US"/>
              <a:t>Do not leave extra spaces and/or empty lines at the end of the lex specification file.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14A8416-4714-9E4E-B30C-7282B315D8DF}" type="slidenum">
              <a:rPr lang="en-US" sz="1400">
                <a:cs typeface="Arial" charset="0"/>
              </a:rPr>
              <a:pPr/>
              <a:t>34</a:t>
            </a:fld>
            <a:endParaRPr lang="en-US" sz="1400"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Auxiliary functions</a:t>
            </a:r>
            <a:endParaRPr lang="en-US" dirty="0" smtClean="0">
              <a:ea typeface="+mj-ea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The user sub-routines section is for any additional C or C++ code that you want to include.  The only required line is: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spcAft>
                <a:spcPct val="30000"/>
              </a:spcAft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latin typeface="Courier New" charset="0"/>
                <a:ea typeface="+mn-ea"/>
              </a:rPr>
              <a:t>main() { </a:t>
            </a:r>
            <a:r>
              <a:rPr lang="en-US" sz="2800" dirty="0" err="1" smtClean="0">
                <a:solidFill>
                  <a:srgbClr val="0000FF"/>
                </a:solidFill>
                <a:latin typeface="Courier New" charset="0"/>
                <a:ea typeface="+mn-ea"/>
              </a:rPr>
              <a:t>yylex</a:t>
            </a:r>
            <a:r>
              <a:rPr lang="en-US" sz="2800" dirty="0" smtClean="0">
                <a:solidFill>
                  <a:srgbClr val="0000FF"/>
                </a:solidFill>
                <a:latin typeface="Courier New" charset="0"/>
                <a:ea typeface="+mn-ea"/>
              </a:rPr>
              <a:t>();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This is the main function for the resulting program.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>
                <a:latin typeface="Courier New"/>
                <a:ea typeface="+mn-ea"/>
                <a:cs typeface="Courier New"/>
              </a:rPr>
              <a:t>Lex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builds the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yylex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()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b="0" dirty="0" smtClean="0">
                <a:ea typeface="+mn-ea"/>
              </a:rPr>
              <a:t>function that is called, and will do all of the work for you.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 smtClean="0">
                <a:ea typeface="+mn-ea"/>
              </a:rPr>
              <a:t>Other functions here can be called from the rules section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7E9259F-4078-4D40-AD61-2E2ACA979FCD}" type="slidenum">
              <a:rPr lang="en-US" sz="1400">
                <a:cs typeface="Arial" charset="0"/>
              </a:rPr>
              <a:pPr/>
              <a:t>35</a:t>
            </a:fld>
            <a:endParaRPr lang="en-US" sz="1400"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Rule order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0" dirty="0" smtClean="0">
                <a:ea typeface="+mn-ea"/>
              </a:rPr>
              <a:t>If more than one regular expression match the same string the one that is defined earlier is used.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 smtClean="0">
                <a:latin typeface="Courier New" charset="0"/>
                <a:ea typeface="+mn-ea"/>
              </a:rPr>
              <a:t>	/* rule-</a:t>
            </a:r>
            <a:r>
              <a:rPr lang="en-US" sz="2500" dirty="0" err="1" smtClean="0">
                <a:latin typeface="Courier New" charset="0"/>
                <a:ea typeface="+mn-ea"/>
              </a:rPr>
              <a:t>order.l</a:t>
            </a:r>
            <a:r>
              <a:rPr lang="en-US" sz="2500" dirty="0" smtClean="0">
                <a:latin typeface="Courier New" charset="0"/>
                <a:ea typeface="+mn-ea"/>
              </a:rPr>
              <a:t> */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 smtClean="0">
                <a:latin typeface="Courier New" charset="0"/>
                <a:ea typeface="+mn-ea"/>
              </a:rPr>
              <a:t>	%%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 smtClean="0">
                <a:latin typeface="Courier New" charset="0"/>
                <a:ea typeface="+mn-ea"/>
              </a:rPr>
              <a:t>	for </a:t>
            </a:r>
            <a:r>
              <a:rPr lang="en-US" sz="2500" dirty="0" err="1" smtClean="0">
                <a:latin typeface="Courier New" charset="0"/>
                <a:ea typeface="+mn-ea"/>
              </a:rPr>
              <a:t>printf</a:t>
            </a:r>
            <a:r>
              <a:rPr lang="en-US" sz="2500" dirty="0" smtClean="0">
                <a:latin typeface="Courier New" charset="0"/>
                <a:ea typeface="+mn-ea"/>
              </a:rPr>
              <a:t>("FOR");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 smtClean="0">
                <a:latin typeface="Courier New" charset="0"/>
                <a:ea typeface="+mn-ea"/>
              </a:rPr>
              <a:t>	[a-z]+ </a:t>
            </a:r>
            <a:r>
              <a:rPr lang="en-US" sz="2500" dirty="0" err="1" smtClean="0">
                <a:latin typeface="Courier New" charset="0"/>
                <a:ea typeface="+mn-ea"/>
              </a:rPr>
              <a:t>printf</a:t>
            </a:r>
            <a:r>
              <a:rPr lang="en-US" sz="2500" dirty="0" smtClean="0">
                <a:latin typeface="Courier New" charset="0"/>
                <a:ea typeface="+mn-ea"/>
              </a:rPr>
              <a:t>("IDENTIFIER");</a:t>
            </a:r>
          </a:p>
          <a:p>
            <a:pPr eaLnBrk="1" hangingPunct="1">
              <a:buFontTx/>
              <a:buNone/>
              <a:defRPr/>
            </a:pPr>
            <a:endParaRPr lang="en-US" sz="2500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500" dirty="0" smtClean="0">
                <a:ea typeface="+mn-ea"/>
              </a:rPr>
              <a:t>	</a:t>
            </a:r>
            <a:r>
              <a:rPr lang="en-US" sz="2500" b="0" dirty="0" smtClean="0">
                <a:ea typeface="+mn-ea"/>
              </a:rPr>
              <a:t>for input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 smtClean="0">
                <a:latin typeface="Courier New" charset="0"/>
                <a:ea typeface="+mn-ea"/>
              </a:rPr>
              <a:t>	for count := 1 to 10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 smtClean="0">
                <a:ea typeface="+mn-ea"/>
              </a:rPr>
              <a:t>	</a:t>
            </a:r>
            <a:r>
              <a:rPr lang="en-US" sz="2500" b="0" dirty="0" smtClean="0">
                <a:ea typeface="+mn-ea"/>
              </a:rPr>
              <a:t>the output would be</a:t>
            </a:r>
          </a:p>
          <a:p>
            <a:pPr eaLnBrk="1" hangingPunct="1">
              <a:buFontTx/>
              <a:buNone/>
              <a:defRPr/>
            </a:pPr>
            <a:r>
              <a:rPr lang="en-US" sz="2500" dirty="0" smtClean="0">
                <a:latin typeface="Courier New" charset="0"/>
                <a:ea typeface="+mn-ea"/>
              </a:rPr>
              <a:t>	FOR IDENTIFIER := 1 IDENTIFIER 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0DC4033-198E-724E-A44C-162B6081A880}" type="slidenum">
              <a:rPr lang="en-US" sz="1400">
                <a:cs typeface="Arial" charset="0"/>
              </a:rPr>
              <a:pPr/>
              <a:t>36</a:t>
            </a:fld>
            <a:endParaRPr lang="en-US" sz="1400"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Rule order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0" dirty="0" smtClean="0">
                <a:ea typeface="+mn-ea"/>
              </a:rPr>
              <a:t>However, if we swap the two lines in the specification file: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%%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[a-z]+ </a:t>
            </a:r>
            <a:r>
              <a:rPr lang="en-US" sz="2800" dirty="0" err="1" smtClean="0">
                <a:latin typeface="Courier New" charset="0"/>
                <a:ea typeface="+mn-ea"/>
              </a:rPr>
              <a:t>printf</a:t>
            </a:r>
            <a:r>
              <a:rPr lang="en-US" sz="2800" dirty="0" smtClean="0">
                <a:latin typeface="Courier New" charset="0"/>
                <a:ea typeface="+mn-ea"/>
              </a:rPr>
              <a:t>("IDENTIFIER");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for </a:t>
            </a:r>
            <a:r>
              <a:rPr lang="en-US" sz="2800" dirty="0" err="1" smtClean="0">
                <a:latin typeface="Courier New" charset="0"/>
                <a:ea typeface="+mn-ea"/>
              </a:rPr>
              <a:t>printf</a:t>
            </a:r>
            <a:r>
              <a:rPr lang="en-US" sz="2800" dirty="0" smtClean="0">
                <a:latin typeface="Courier New" charset="0"/>
                <a:ea typeface="+mn-ea"/>
              </a:rPr>
              <a:t>("FOR");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ea typeface="+mn-ea"/>
              </a:rPr>
              <a:t>	</a:t>
            </a:r>
            <a:r>
              <a:rPr lang="en-US" sz="2800" b="0" dirty="0" smtClean="0">
                <a:ea typeface="+mn-ea"/>
              </a:rPr>
              <a:t>for the same input</a:t>
            </a:r>
          </a:p>
          <a:p>
            <a:pPr eaLnBrk="1" hangingPunct="1">
              <a:buFontTx/>
              <a:buNone/>
              <a:defRPr/>
            </a:pPr>
            <a:r>
              <a:rPr lang="en-US" sz="2800" b="0" dirty="0" smtClean="0">
                <a:ea typeface="+mn-ea"/>
              </a:rPr>
              <a:t>	the output would be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	IDENTIFIER IDENTIFIER := 1 IDENTIFIER 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8321E4C-EF9D-C54C-9622-884CFA3322F3}" type="slidenum">
              <a:rPr lang="en-US" sz="1400">
                <a:cs typeface="Arial" charset="0"/>
              </a:rPr>
              <a:pPr/>
              <a:t>37</a:t>
            </a:fld>
            <a:endParaRPr lang="en-US" sz="1400"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</a:rPr>
              <a:t>Example Number Identifications (</a:t>
            </a:r>
            <a:r>
              <a:rPr lang="en-US" sz="3600" dirty="0" smtClean="0">
                <a:latin typeface="Courier New"/>
                <a:ea typeface="+mj-ea"/>
                <a:cs typeface="Courier New"/>
              </a:rPr>
              <a:t>ex6.l</a:t>
            </a:r>
            <a:r>
              <a:rPr lang="en-US" sz="3600" dirty="0" smtClean="0">
                <a:ea typeface="+mj-ea"/>
              </a:rPr>
              <a:t>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[\t ]+  /* Ignore Whitespace */;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[+-]?[0-9]+(\.[0-9]+)?([</a:t>
            </a:r>
            <a:r>
              <a:rPr lang="en-US" sz="2400" dirty="0" err="1" smtClean="0">
                <a:latin typeface="Courier New" charset="0"/>
                <a:ea typeface="+mn-ea"/>
              </a:rPr>
              <a:t>eE</a:t>
            </a:r>
            <a:r>
              <a:rPr lang="en-US" sz="2400" dirty="0" smtClean="0">
                <a:latin typeface="Courier New" charset="0"/>
                <a:ea typeface="+mn-ea"/>
              </a:rPr>
              <a:t>][+-]?[0-9]+)?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printf</a:t>
            </a:r>
            <a:r>
              <a:rPr lang="en-US" sz="2400" dirty="0" smtClean="0">
                <a:latin typeface="Courier New" charset="0"/>
                <a:ea typeface="+mn-ea"/>
              </a:rPr>
              <a:t>(" %</a:t>
            </a:r>
            <a:r>
              <a:rPr lang="en-US" sz="2400" dirty="0" err="1" smtClean="0">
                <a:latin typeface="Courier New" charset="0"/>
                <a:ea typeface="+mn-ea"/>
              </a:rPr>
              <a:t>s:number</a:t>
            </a:r>
            <a:r>
              <a:rPr lang="en-US" sz="2400" dirty="0" smtClean="0">
                <a:latin typeface="Courier New" charset="0"/>
                <a:ea typeface="+mn-ea"/>
              </a:rPr>
              <a:t>", </a:t>
            </a:r>
            <a:r>
              <a:rPr lang="en-US" sz="2400" dirty="0" err="1" smtClean="0">
                <a:latin typeface="Courier New" charset="0"/>
                <a:ea typeface="+mn-ea"/>
              </a:rPr>
              <a:t>yytext</a:t>
            </a:r>
            <a:r>
              <a:rPr lang="en-US" sz="2400" dirty="0" smtClean="0">
                <a:latin typeface="Courier New" charset="0"/>
                <a:ea typeface="+mn-ea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[a-</a:t>
            </a:r>
            <a:r>
              <a:rPr lang="en-US" sz="2400" dirty="0" err="1" smtClean="0">
                <a:latin typeface="Courier New" charset="0"/>
                <a:ea typeface="+mn-ea"/>
              </a:rPr>
              <a:t>zA</a:t>
            </a:r>
            <a:r>
              <a:rPr lang="en-US" sz="2400" dirty="0" smtClean="0">
                <a:latin typeface="Courier New" charset="0"/>
                <a:ea typeface="+mn-ea"/>
              </a:rPr>
              <a:t>-Z]+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err="1" smtClean="0">
                <a:latin typeface="Courier New" charset="0"/>
                <a:ea typeface="+mn-ea"/>
              </a:rPr>
              <a:t>printf</a:t>
            </a:r>
            <a:r>
              <a:rPr lang="en-US" sz="2400" dirty="0" smtClean="0">
                <a:latin typeface="Courier New" charset="0"/>
                <a:ea typeface="+mn-ea"/>
              </a:rPr>
              <a:t>(" %</a:t>
            </a:r>
            <a:r>
              <a:rPr lang="en-US" sz="2400" dirty="0" err="1" smtClean="0">
                <a:latin typeface="Courier New" charset="0"/>
                <a:ea typeface="+mn-ea"/>
              </a:rPr>
              <a:t>s:NOT</a:t>
            </a:r>
            <a:r>
              <a:rPr lang="en-US" sz="2400" dirty="0" smtClean="0">
                <a:latin typeface="Courier New" charset="0"/>
                <a:ea typeface="+mn-ea"/>
              </a:rPr>
              <a:t> number", </a:t>
            </a:r>
            <a:r>
              <a:rPr lang="en-US" sz="2400" dirty="0" err="1" smtClean="0">
                <a:latin typeface="Courier New" charset="0"/>
                <a:ea typeface="+mn-ea"/>
              </a:rPr>
              <a:t>yytext</a:t>
            </a:r>
            <a:r>
              <a:rPr lang="en-US" sz="2400" dirty="0" smtClean="0">
                <a:latin typeface="Courier New" charset="0"/>
                <a:ea typeface="+mn-ea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urier New" charset="0"/>
                <a:ea typeface="+mn-ea"/>
              </a:rPr>
              <a:t>main() { </a:t>
            </a:r>
            <a:r>
              <a:rPr lang="en-US" sz="2400" dirty="0" err="1" smtClean="0">
                <a:latin typeface="Courier New" charset="0"/>
                <a:ea typeface="+mn-ea"/>
              </a:rPr>
              <a:t>yylex</a:t>
            </a:r>
            <a:r>
              <a:rPr lang="en-US" sz="2400" dirty="0" smtClean="0">
                <a:latin typeface="Courier New" charset="0"/>
                <a:ea typeface="+mn-ea"/>
              </a:rPr>
              <a:t>();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3863DA2-7B03-6C44-B5AC-DD182F3DDAF7}" type="slidenum">
              <a:rPr lang="en-US" sz="1400">
                <a:cs typeface="Arial" charset="0"/>
              </a:rPr>
              <a:pPr/>
              <a:t>38</a:t>
            </a:fld>
            <a:endParaRPr lang="en-US" sz="1400">
              <a:cs typeface="Arial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More patterns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ea typeface="+mn-ea"/>
              </a:rPr>
              <a:t>What about literal strings?</a:t>
            </a:r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defRPr/>
            </a:pPr>
            <a:r>
              <a:rPr lang="en-US" b="0" dirty="0" smtClean="0"/>
              <a:t>Does this work?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</a:rPr>
              <a:t>\".*\"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00FF"/>
              </a:solidFill>
              <a:latin typeface="Courier New" charset="0"/>
              <a:ea typeface="+mn-ea"/>
            </a:endParaRPr>
          </a:p>
          <a:p>
            <a:pPr lvl="1" eaLnBrk="1" hangingPunct="1">
              <a:defRPr/>
            </a:pPr>
            <a:r>
              <a:rPr lang="en-US" b="0" dirty="0" smtClean="0"/>
              <a:t>What about: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</a:rPr>
              <a:t>\"[^\"]*\"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00FF"/>
              </a:solidFill>
              <a:latin typeface="Courier New" charset="0"/>
              <a:ea typeface="+mn-ea"/>
            </a:endParaRPr>
          </a:p>
          <a:p>
            <a:pPr lvl="1" eaLnBrk="1" hangingPunct="1">
              <a:defRPr/>
            </a:pPr>
            <a:r>
              <a:rPr lang="en-US" b="0" dirty="0" smtClean="0"/>
              <a:t>We need to use: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</a:rPr>
              <a:t>\"[^\"\n]*\"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216A795-8406-2D45-B044-D2B001E0D038}" type="slidenum">
              <a:rPr lang="en-US" sz="1400">
                <a:cs typeface="Arial" charset="0"/>
              </a:rPr>
              <a:pPr/>
              <a:t>39</a:t>
            </a:fld>
            <a:endParaRPr lang="en-US" sz="1400">
              <a:cs typeface="Arial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Counting Words (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ex7.l</a:t>
            </a:r>
            <a:r>
              <a:rPr lang="en-US" dirty="0" smtClean="0">
                <a:ea typeface="+mj-ea"/>
              </a:rPr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%{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>
                <a:latin typeface="Courier New" charset="0"/>
                <a:ea typeface="+mn-ea"/>
              </a:rPr>
              <a:t>int</a:t>
            </a:r>
            <a:r>
              <a:rPr lang="en-US" sz="2000" dirty="0" smtClean="0">
                <a:latin typeface="Courier New" charset="0"/>
                <a:ea typeface="+mn-ea"/>
              </a:rPr>
              <a:t> </a:t>
            </a:r>
            <a:r>
              <a:rPr lang="en-US" sz="2000" dirty="0" err="1" smtClean="0">
                <a:latin typeface="Courier New" charset="0"/>
                <a:ea typeface="+mn-ea"/>
              </a:rPr>
              <a:t>char_count</a:t>
            </a:r>
            <a:r>
              <a:rPr lang="en-US" sz="2000" dirty="0" smtClean="0">
                <a:latin typeface="Courier New" charset="0"/>
                <a:ea typeface="+mn-ea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>
                <a:latin typeface="Courier New" charset="0"/>
                <a:ea typeface="+mn-ea"/>
              </a:rPr>
              <a:t>int</a:t>
            </a:r>
            <a:r>
              <a:rPr lang="en-US" sz="2000" dirty="0" smtClean="0">
                <a:latin typeface="Courier New" charset="0"/>
                <a:ea typeface="+mn-ea"/>
              </a:rPr>
              <a:t> </a:t>
            </a:r>
            <a:r>
              <a:rPr lang="en-US" sz="2000" dirty="0" err="1" smtClean="0">
                <a:latin typeface="Courier New" charset="0"/>
                <a:ea typeface="+mn-ea"/>
              </a:rPr>
              <a:t>word_count</a:t>
            </a:r>
            <a:r>
              <a:rPr lang="en-US" sz="2000" dirty="0" smtClean="0">
                <a:latin typeface="Courier New" charset="0"/>
                <a:ea typeface="+mn-ea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>
                <a:latin typeface="Courier New" charset="0"/>
                <a:ea typeface="+mn-ea"/>
              </a:rPr>
              <a:t>int</a:t>
            </a:r>
            <a:r>
              <a:rPr lang="en-US" sz="2000" dirty="0" smtClean="0">
                <a:latin typeface="Courier New" charset="0"/>
                <a:ea typeface="+mn-ea"/>
              </a:rPr>
              <a:t> </a:t>
            </a:r>
            <a:r>
              <a:rPr lang="en-US" sz="2000" dirty="0" err="1" smtClean="0">
                <a:latin typeface="Courier New" charset="0"/>
                <a:ea typeface="+mn-ea"/>
              </a:rPr>
              <a:t>line_count</a:t>
            </a:r>
            <a:r>
              <a:rPr lang="en-US" sz="2000" dirty="0" smtClean="0">
                <a:latin typeface="Courier New" charset="0"/>
                <a:ea typeface="+mn-ea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%}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word    [^ \t\n]+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>
                <a:latin typeface="Courier New" charset="0"/>
                <a:ea typeface="+mn-ea"/>
              </a:rPr>
              <a:t>eol</a:t>
            </a:r>
            <a:r>
              <a:rPr lang="en-US" sz="2000" dirty="0" smtClean="0">
                <a:latin typeface="Courier New" charset="0"/>
                <a:ea typeface="+mn-ea"/>
              </a:rPr>
              <a:t>     \n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{word} {</a:t>
            </a:r>
            <a:r>
              <a:rPr lang="en-US" sz="2000" dirty="0" err="1" smtClean="0">
                <a:latin typeface="Courier New" charset="0"/>
                <a:ea typeface="+mn-ea"/>
              </a:rPr>
              <a:t>word_count</a:t>
            </a:r>
            <a:r>
              <a:rPr lang="en-US" sz="2000" dirty="0" smtClean="0">
                <a:latin typeface="Courier New" charset="0"/>
                <a:ea typeface="+mn-ea"/>
              </a:rPr>
              <a:t>++; </a:t>
            </a:r>
            <a:r>
              <a:rPr lang="en-US" sz="2000" dirty="0" err="1" smtClean="0">
                <a:latin typeface="Courier New" charset="0"/>
                <a:ea typeface="+mn-ea"/>
              </a:rPr>
              <a:t>char_count</a:t>
            </a:r>
            <a:r>
              <a:rPr lang="en-US" sz="2000" dirty="0" smtClean="0">
                <a:latin typeface="Courier New" charset="0"/>
                <a:ea typeface="+mn-ea"/>
              </a:rPr>
              <a:t>+=</a:t>
            </a:r>
            <a:r>
              <a:rPr lang="en-US" sz="2000" dirty="0" err="1" smtClean="0">
                <a:latin typeface="Courier New" charset="0"/>
                <a:ea typeface="+mn-ea"/>
              </a:rPr>
              <a:t>yyleng</a:t>
            </a:r>
            <a:r>
              <a:rPr lang="en-US" sz="2000" dirty="0" smtClean="0">
                <a:latin typeface="Courier New" charset="0"/>
                <a:ea typeface="+mn-ea"/>
              </a:rPr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{</a:t>
            </a:r>
            <a:r>
              <a:rPr lang="en-US" sz="2000" dirty="0" err="1" smtClean="0">
                <a:latin typeface="Courier New" charset="0"/>
                <a:ea typeface="+mn-ea"/>
              </a:rPr>
              <a:t>eol</a:t>
            </a:r>
            <a:r>
              <a:rPr lang="en-US" sz="2000" dirty="0" smtClean="0">
                <a:latin typeface="Courier New" charset="0"/>
                <a:ea typeface="+mn-ea"/>
              </a:rPr>
              <a:t>} {</a:t>
            </a:r>
            <a:r>
              <a:rPr lang="en-US" sz="2000" dirty="0" err="1" smtClean="0">
                <a:latin typeface="Courier New" charset="0"/>
                <a:ea typeface="+mn-ea"/>
              </a:rPr>
              <a:t>char_count</a:t>
            </a:r>
            <a:r>
              <a:rPr lang="en-US" sz="2000" dirty="0" smtClean="0">
                <a:latin typeface="Courier New" charset="0"/>
                <a:ea typeface="+mn-ea"/>
              </a:rPr>
              <a:t>++; </a:t>
            </a:r>
            <a:r>
              <a:rPr lang="en-US" sz="2000" dirty="0" err="1" smtClean="0">
                <a:latin typeface="Courier New" charset="0"/>
                <a:ea typeface="+mn-ea"/>
              </a:rPr>
              <a:t>line_count</a:t>
            </a:r>
            <a:r>
              <a:rPr lang="en-US" sz="2000" dirty="0" smtClean="0">
                <a:latin typeface="Courier New" charset="0"/>
                <a:ea typeface="+mn-ea"/>
              </a:rPr>
              <a:t>++;}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. </a:t>
            </a:r>
            <a:r>
              <a:rPr lang="en-US" sz="2000" dirty="0" err="1" smtClean="0">
                <a:latin typeface="Courier New" charset="0"/>
                <a:ea typeface="+mn-ea"/>
              </a:rPr>
              <a:t>char_count</a:t>
            </a:r>
            <a:r>
              <a:rPr lang="en-US" sz="2000" dirty="0" smtClean="0">
                <a:latin typeface="Courier New" charset="0"/>
                <a:ea typeface="+mn-ea"/>
              </a:rPr>
              <a:t>++;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main()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>
                <a:latin typeface="Courier New" charset="0"/>
                <a:ea typeface="+mn-ea"/>
              </a:rPr>
              <a:t>yylex</a:t>
            </a:r>
            <a:r>
              <a:rPr lang="en-US" sz="2000" dirty="0" smtClean="0">
                <a:latin typeface="Courier New" charset="0"/>
                <a:ea typeface="+mn-ea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>
                <a:latin typeface="Courier New" charset="0"/>
                <a:ea typeface="+mn-ea"/>
              </a:rPr>
              <a:t>printf</a:t>
            </a:r>
            <a:r>
              <a:rPr lang="en-US" sz="2000" dirty="0" smtClean="0">
                <a:latin typeface="Courier New" charset="0"/>
                <a:ea typeface="+mn-ea"/>
              </a:rPr>
              <a:t>("</a:t>
            </a:r>
            <a:r>
              <a:rPr lang="en-US" sz="2000" dirty="0" err="1" smtClean="0">
                <a:latin typeface="Courier New" charset="0"/>
                <a:ea typeface="+mn-ea"/>
              </a:rPr>
              <a:t>line_count</a:t>
            </a:r>
            <a:r>
              <a:rPr lang="en-US" sz="2000" dirty="0" smtClean="0">
                <a:latin typeface="Courier New" charset="0"/>
                <a:ea typeface="+mn-ea"/>
              </a:rPr>
              <a:t> = %d , </a:t>
            </a:r>
            <a:r>
              <a:rPr lang="en-US" sz="2000" dirty="0" err="1" smtClean="0">
                <a:latin typeface="Courier New" charset="0"/>
                <a:ea typeface="+mn-ea"/>
              </a:rPr>
              <a:t>word_count</a:t>
            </a:r>
            <a:r>
              <a:rPr lang="en-US" sz="2000" dirty="0" smtClean="0">
                <a:latin typeface="Courier New" charset="0"/>
                <a:ea typeface="+mn-ea"/>
              </a:rPr>
              <a:t> = %d,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 smtClean="0">
                <a:latin typeface="Courier New" charset="0"/>
                <a:ea typeface="+mn-ea"/>
              </a:rPr>
              <a:t>char_count</a:t>
            </a:r>
            <a:r>
              <a:rPr lang="en-US" sz="2000" dirty="0" smtClean="0">
                <a:latin typeface="Courier New" charset="0"/>
                <a:ea typeface="+mn-ea"/>
              </a:rPr>
              <a:t> = %d\n", </a:t>
            </a:r>
            <a:r>
              <a:rPr lang="en-US" sz="2000" dirty="0" err="1" smtClean="0">
                <a:latin typeface="Courier New" charset="0"/>
                <a:ea typeface="+mn-ea"/>
              </a:rPr>
              <a:t>line_count</a:t>
            </a:r>
            <a:r>
              <a:rPr lang="en-US" sz="2000" dirty="0" smtClean="0">
                <a:latin typeface="Courier New" charset="0"/>
                <a:ea typeface="+mn-ea"/>
              </a:rPr>
              <a:t>, word_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count, </a:t>
            </a:r>
            <a:r>
              <a:rPr lang="en-US" sz="2000" dirty="0" err="1" smtClean="0">
                <a:latin typeface="Courier New" charset="0"/>
                <a:ea typeface="+mn-ea"/>
              </a:rPr>
              <a:t>char_count</a:t>
            </a:r>
            <a:r>
              <a:rPr lang="en-US" sz="2000" dirty="0" smtClean="0">
                <a:latin typeface="Courier New" charset="0"/>
                <a:ea typeface="+mn-ea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934200" y="1981200"/>
            <a:ext cx="1828800" cy="193833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lex</a:t>
            </a:r>
            <a:r>
              <a:rPr lang="en-US" sz="2000"/>
              <a:t> also provides a count</a:t>
            </a:r>
            <a:r>
              <a:rPr lang="en-US" sz="2000" b="1"/>
              <a:t>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yyleng</a:t>
            </a:r>
            <a:r>
              <a:rPr lang="en-US" sz="2000" b="1"/>
              <a:t> </a:t>
            </a:r>
            <a:r>
              <a:rPr lang="en-US" sz="2000"/>
              <a:t>of the number of characters matched</a:t>
            </a:r>
            <a:r>
              <a:rPr lang="en-US" sz="2000" b="1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Token</a:t>
            </a:r>
            <a:r>
              <a:rPr lang="en-US" dirty="0">
                <a:ea typeface="+mj-ea"/>
              </a:rPr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0" dirty="0" smtClean="0">
                <a:ea typeface="+mn-ea"/>
              </a:rPr>
              <a:t>Output of lexical analysis is a list of tokens </a:t>
            </a:r>
          </a:p>
          <a:p>
            <a:pPr>
              <a:defRPr/>
            </a:pPr>
            <a:r>
              <a:rPr lang="en-US" b="0" dirty="0" smtClean="0">
                <a:ea typeface="+mn-ea"/>
              </a:rPr>
              <a:t>A token is a syntactic category </a:t>
            </a:r>
          </a:p>
          <a:p>
            <a:pPr lvl="1">
              <a:defRPr/>
            </a:pPr>
            <a:r>
              <a:rPr lang="en-US" b="0" dirty="0" smtClean="0"/>
              <a:t>In English: </a:t>
            </a:r>
          </a:p>
          <a:p>
            <a:pPr lvl="2">
              <a:defRPr/>
            </a:pPr>
            <a:r>
              <a:rPr lang="en-US" b="0" dirty="0" smtClean="0"/>
              <a:t>noun, verb, adjective, ... </a:t>
            </a:r>
            <a:endParaRPr lang="en-US" b="0" dirty="0"/>
          </a:p>
          <a:p>
            <a:pPr lvl="1">
              <a:defRPr/>
            </a:pPr>
            <a:r>
              <a:rPr lang="en-US" b="0" dirty="0" smtClean="0"/>
              <a:t>In a programming language: </a:t>
            </a:r>
          </a:p>
          <a:p>
            <a:pPr lvl="2">
              <a:defRPr/>
            </a:pPr>
            <a:r>
              <a:rPr lang="en-US" b="0" dirty="0" smtClean="0"/>
              <a:t>Identifier, Integer, Keyword, Whitespace, ... </a:t>
            </a:r>
            <a:endParaRPr lang="en-US" b="0" dirty="0"/>
          </a:p>
          <a:p>
            <a:pPr>
              <a:defRPr/>
            </a:pPr>
            <a:r>
              <a:rPr lang="en-US" b="0" dirty="0" smtClean="0">
                <a:ea typeface="+mn-ea"/>
              </a:rPr>
              <a:t>Parser relies on token distinctions: </a:t>
            </a:r>
          </a:p>
          <a:p>
            <a:pPr lvl="1">
              <a:defRPr/>
            </a:pPr>
            <a:r>
              <a:rPr lang="en-US" b="0" dirty="0" smtClean="0"/>
              <a:t>e.g., identifiers are treated differently than keywords</a:t>
            </a:r>
            <a:endParaRPr lang="en-US" b="0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40954F-357A-5546-BF9B-76A5FD23BD36}" type="slidenum">
              <a:rPr lang="en-US" sz="1400">
                <a:cs typeface="Arial" charset="0"/>
              </a:rPr>
              <a:pPr/>
              <a:t>4</a:t>
            </a:fld>
            <a:endParaRPr lang="en-US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1556EDB-758D-934D-889F-03F777CBCA57}" type="slidenum">
              <a:rPr lang="en-US" sz="1400">
                <a:cs typeface="Arial" charset="0"/>
              </a:rPr>
              <a:pPr/>
              <a:t>40</a:t>
            </a:fld>
            <a:endParaRPr lang="en-US" sz="1400">
              <a:cs typeface="Arial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  <a:cs typeface="Arial" charset="0"/>
              </a:rPr>
              <a:t>Counting words (cont’d.)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$ cat test8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how many words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and how many lines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are there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in this file</a:t>
            </a:r>
            <a:endParaRPr lang="en-US" dirty="0">
              <a:ea typeface="+mn-ea"/>
            </a:endParaRPr>
          </a:p>
          <a:p>
            <a:pPr eaLnBrk="1" hangingPunct="1">
              <a:buFontTx/>
              <a:buNone/>
              <a:defRPr/>
            </a:pPr>
            <a:endParaRPr lang="en-US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Courier New" charset="0"/>
                <a:ea typeface="+mn-ea"/>
              </a:rPr>
              <a:t>$ex7 &lt; test8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err="1" smtClean="0">
                <a:latin typeface="Courier New" charset="0"/>
                <a:ea typeface="+mn-ea"/>
              </a:rPr>
              <a:t>line_count</a:t>
            </a:r>
            <a:r>
              <a:rPr lang="en-US" sz="2800" dirty="0" smtClean="0">
                <a:latin typeface="Courier New" charset="0"/>
                <a:ea typeface="+mn-ea"/>
              </a:rPr>
              <a:t> = </a:t>
            </a:r>
            <a:r>
              <a:rPr lang="en-US" sz="2800" dirty="0">
                <a:latin typeface="Courier New" charset="0"/>
                <a:ea typeface="+mn-ea"/>
              </a:rPr>
              <a:t>5</a:t>
            </a:r>
            <a:r>
              <a:rPr lang="en-US" sz="2800" dirty="0" smtClean="0">
                <a:latin typeface="Courier New" charset="0"/>
                <a:ea typeface="+mn-ea"/>
              </a:rPr>
              <a:t>, </a:t>
            </a:r>
            <a:r>
              <a:rPr lang="en-US" sz="2800" dirty="0" err="1" smtClean="0">
                <a:latin typeface="Courier New" charset="0"/>
                <a:ea typeface="+mn-ea"/>
              </a:rPr>
              <a:t>word_count</a:t>
            </a:r>
            <a:r>
              <a:rPr lang="en-US" sz="2800" dirty="0" smtClean="0">
                <a:latin typeface="Courier New" charset="0"/>
                <a:ea typeface="+mn-ea"/>
              </a:rPr>
              <a:t> = 12,char_count = 58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773E69B-9BF4-2A44-8D70-61458AD0E3D9}" type="slidenum">
              <a:rPr lang="en-US" sz="1400">
                <a:cs typeface="Arial" charset="0"/>
              </a:rPr>
              <a:pPr/>
              <a:t>41</a:t>
            </a:fld>
            <a:endParaRPr lang="en-US" sz="1400"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/>
                <a:ea typeface="+mj-ea"/>
                <a:cs typeface="Courier New"/>
              </a:rPr>
              <a:t>ex8.l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 int 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-?[0-9]+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    k = atoi(yytext);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    printf("%d", k%7 == 0 ?  k+3 :k+1);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-?[0-9\.]+  ECHO;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[A-Za-z][A-Za-z0-9]+ printf(</a:t>
            </a:r>
            <a:r>
              <a:rPr lang="ja-JP" altLang="en-US" sz="2500">
                <a:latin typeface="Arial" charset="0"/>
                <a:ea typeface="MS PGothic" charset="0"/>
                <a:cs typeface="Arial" charset="0"/>
              </a:rPr>
              <a:t>“</a:t>
            </a:r>
            <a:r>
              <a:rPr lang="en-US" altLang="ja-JP" sz="2500">
                <a:latin typeface="Courier New" charset="0"/>
                <a:ea typeface="MS PGothic" charset="0"/>
                <a:cs typeface="Arial" charset="0"/>
              </a:rPr>
              <a:t>&lt;%s&gt;",yytext);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>
                <a:latin typeface="Courier New" charset="0"/>
                <a:ea typeface="MS PGothic" charset="0"/>
                <a:cs typeface="Arial" charset="0"/>
              </a:rPr>
              <a:t>%%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975AEAE-5B44-9E43-A276-F7AD6EE88601}" type="slidenum">
              <a:rPr lang="en-US" sz="1400">
                <a:cs typeface="Arial" charset="0"/>
              </a:rPr>
              <a:pPr/>
              <a:t>42</a:t>
            </a:fld>
            <a:endParaRPr lang="en-US" sz="1400"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/>
                <a:ea typeface="+mj-ea"/>
                <a:cs typeface="Courier New"/>
              </a:rPr>
              <a:t>ex9.l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%{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int lengs[100];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%}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[a-z]+ {lengs[yyleng]++ 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if(yyleng==1) printf(</a:t>
            </a:r>
            <a:r>
              <a:rPr lang="ja-JP" altLang="en-US" sz="2000">
                <a:latin typeface="Arial" charset="0"/>
                <a:ea typeface="MS PGothic" charset="0"/>
                <a:cs typeface="Arial" charset="0"/>
              </a:rPr>
              <a:t>“</a:t>
            </a:r>
            <a:r>
              <a:rPr lang="en-US" altLang="ja-JP" sz="2000">
                <a:latin typeface="Courier New" charset="0"/>
                <a:ea typeface="MS PGothic" charset="0"/>
                <a:cs typeface="Arial" charset="0"/>
              </a:rPr>
              <a:t>&lt;%s&gt; ", yytext);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. 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\n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yywrap()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 int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printf("Lenght   No. words\n");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for(i=0; i&lt;100; i++) if(lengs[i] &gt;0)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printf("%5d%10d\n", i, lengs[i]);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return(1)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  <a:ea typeface="MS PGothic" charset="0"/>
                <a:cs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yywrap </a:t>
            </a:r>
            <a:r>
              <a:rPr lang="en-US" sz="2300" b="0">
                <a:latin typeface="Arial" charset="0"/>
                <a:ea typeface="MS PGothic" charset="0"/>
                <a:cs typeface="Arial" charset="0"/>
              </a:rPr>
              <a:t>is called whenever lex reaches an end-of-file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9CB4C07-FC50-0D4D-A64B-B8CCD4F2192A}" type="slidenum">
              <a:rPr lang="en-US" sz="1400">
                <a:cs typeface="Arial" charset="0"/>
              </a:rPr>
              <a:pPr/>
              <a:t>43</a:t>
            </a:fld>
            <a:endParaRPr lang="en-US" sz="1400">
              <a:cs typeface="Arial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274638"/>
            <a:ext cx="26670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err="1" smtClean="0">
                <a:latin typeface="Courier New"/>
                <a:ea typeface="+mj-ea"/>
                <a:cs typeface="Courier New"/>
              </a:rPr>
              <a:t>romans.l</a:t>
            </a:r>
            <a:endParaRPr lang="en-US" sz="4000" dirty="0" smtClean="0">
              <a:latin typeface="Courier New"/>
              <a:ea typeface="+mj-ea"/>
              <a:cs typeface="Courier New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5105400" cy="647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WS      [ \t]+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urier New"/>
              <a:ea typeface="+mn-ea"/>
              <a:cs typeface="Courier New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        </a:t>
            </a:r>
            <a:r>
              <a:rPr lang="en-US" sz="1400" dirty="0" err="1" smtClean="0">
                <a:latin typeface="Courier New"/>
                <a:ea typeface="+mn-ea"/>
                <a:cs typeface="Courier New"/>
              </a:rPr>
              <a:t>int</a:t>
            </a:r>
            <a:r>
              <a:rPr lang="en-US" sz="1400" dirty="0" smtClean="0">
                <a:latin typeface="Courier New"/>
                <a:ea typeface="+mn-ea"/>
                <a:cs typeface="Courier New"/>
              </a:rPr>
              <a:t> total=0;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I       total += 1;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IV      total += 4;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V       total += 5;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IX      total += 9;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X       total += 10;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XL      total += 40;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L       total += 50;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XC      total += 90;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C       total += 100;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CD      total += 400;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D       total += 500;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CM      total += 900;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M       total += 1000;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urier New"/>
              <a:ea typeface="+mn-ea"/>
              <a:cs typeface="Courier New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{WS}    |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\n      return total;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err="1" smtClean="0">
                <a:latin typeface="Courier New"/>
                <a:ea typeface="+mn-ea"/>
                <a:cs typeface="Courier New"/>
              </a:rPr>
              <a:t>int</a:t>
            </a:r>
            <a:r>
              <a:rPr lang="en-US" sz="1400" dirty="0" smtClean="0">
                <a:latin typeface="Courier New"/>
                <a:ea typeface="+mn-ea"/>
                <a:cs typeface="Courier New"/>
              </a:rPr>
              <a:t> main (void)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   </a:t>
            </a:r>
            <a:r>
              <a:rPr lang="en-US" sz="1400" dirty="0" err="1" smtClean="0">
                <a:latin typeface="Courier New"/>
                <a:ea typeface="+mn-ea"/>
                <a:cs typeface="Courier New"/>
              </a:rPr>
              <a:t>int</a:t>
            </a:r>
            <a:r>
              <a:rPr lang="en-US" sz="1400" dirty="0" smtClean="0">
                <a:latin typeface="Courier New"/>
                <a:ea typeface="+mn-ea"/>
                <a:cs typeface="Courier New"/>
              </a:rPr>
              <a:t> first, second;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urier New"/>
              <a:ea typeface="+mn-ea"/>
              <a:cs typeface="Courier New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   first = </a:t>
            </a:r>
            <a:r>
              <a:rPr lang="en-US" sz="1400" dirty="0" err="1" smtClean="0">
                <a:latin typeface="Courier New"/>
                <a:ea typeface="+mn-ea"/>
                <a:cs typeface="Courier New"/>
              </a:rPr>
              <a:t>yylex</a:t>
            </a:r>
            <a:r>
              <a:rPr lang="en-US" sz="1400" dirty="0" smtClean="0">
                <a:latin typeface="Courier New"/>
                <a:ea typeface="+mn-ea"/>
                <a:cs typeface="Courier New"/>
              </a:rPr>
              <a:t> 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   second = </a:t>
            </a:r>
            <a:r>
              <a:rPr lang="en-US" sz="1400" dirty="0" err="1" smtClean="0">
                <a:latin typeface="Courier New"/>
                <a:ea typeface="+mn-ea"/>
                <a:cs typeface="Courier New"/>
              </a:rPr>
              <a:t>yylex</a:t>
            </a:r>
            <a:r>
              <a:rPr lang="en-US" sz="1400" dirty="0" smtClean="0">
                <a:latin typeface="Courier New"/>
                <a:ea typeface="+mn-ea"/>
                <a:cs typeface="Courier New"/>
              </a:rPr>
              <a:t> 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urier New"/>
              <a:ea typeface="+mn-ea"/>
              <a:cs typeface="Courier New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   </a:t>
            </a:r>
            <a:r>
              <a:rPr lang="en-US" sz="1400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sz="1400" dirty="0" smtClean="0">
                <a:latin typeface="Courier New"/>
                <a:ea typeface="+mn-ea"/>
                <a:cs typeface="Courier New"/>
              </a:rPr>
              <a:t> ("%d + %d = %d\n", first, second, </a:t>
            </a:r>
            <a:r>
              <a:rPr lang="en-US" sz="1400" dirty="0" err="1" smtClean="0">
                <a:latin typeface="Courier New"/>
                <a:ea typeface="+mn-ea"/>
                <a:cs typeface="Courier New"/>
              </a:rPr>
              <a:t>first+second</a:t>
            </a:r>
            <a:r>
              <a:rPr lang="en-US" sz="1400" dirty="0" smtClean="0">
                <a:latin typeface="Courier New"/>
                <a:ea typeface="+mn-ea"/>
                <a:cs typeface="Courier New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urier New"/>
                <a:ea typeface="+mn-ea"/>
                <a:cs typeface="Courier New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Recall: 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     </a:t>
            </a:r>
            <a:r>
              <a:rPr lang="en-US" sz="2400">
                <a:latin typeface="Courier New" charset="0"/>
                <a:ea typeface="MS PGothic" charset="0"/>
                <a:cs typeface="Courier New" charset="0"/>
              </a:rPr>
              <a:t>if (i == j)</a:t>
            </a:r>
            <a:r>
              <a:rPr lang="en-US" sz="2400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\n\t</a:t>
            </a:r>
            <a:r>
              <a:rPr lang="en-US" sz="2400">
                <a:latin typeface="Courier New" charset="0"/>
                <a:ea typeface="MS PGothic" charset="0"/>
                <a:cs typeface="Courier New" charset="0"/>
              </a:rPr>
              <a:t>z = 0;</a:t>
            </a:r>
            <a:r>
              <a:rPr lang="en-US" sz="2400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\n</a:t>
            </a:r>
            <a:r>
              <a:rPr lang="en-US" sz="2400">
                <a:latin typeface="Courier New" charset="0"/>
                <a:ea typeface="MS PGothic" charset="0"/>
                <a:cs typeface="Courier New" charset="0"/>
              </a:rPr>
              <a:t>else</a:t>
            </a:r>
            <a:r>
              <a:rPr lang="en-US" sz="2400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\n\t</a:t>
            </a:r>
            <a:r>
              <a:rPr lang="en-US" sz="2400">
                <a:latin typeface="Courier New" charset="0"/>
                <a:ea typeface="MS PGothic" charset="0"/>
                <a:cs typeface="Courier New" charset="0"/>
              </a:rPr>
              <a:t>z = 1;</a:t>
            </a:r>
          </a:p>
          <a:p>
            <a:pPr>
              <a:buFontTx/>
              <a:buNone/>
            </a:pPr>
            <a:r>
              <a:rPr lang="en-US" sz="800">
                <a:latin typeface="Courier New" charset="0"/>
                <a:ea typeface="MS PGothic" charset="0"/>
                <a:cs typeface="Courier New" charset="0"/>
              </a:rPr>
              <a:t> </a:t>
            </a:r>
          </a:p>
          <a:p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Token-lexeme pairs returned by the lexer: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&lt;Keyword, “</a:t>
            </a:r>
            <a:r>
              <a:rPr lang="en-US" altLang="ja-JP" sz="2400">
                <a:latin typeface="Courier New" charset="0"/>
                <a:cs typeface="Courier New" charset="0"/>
              </a:rPr>
              <a:t>if</a:t>
            </a:r>
            <a:r>
              <a:rPr lang="en-US" sz="2400" b="0">
                <a:latin typeface="Arial" charset="0"/>
                <a:cs typeface="Arial" charset="0"/>
              </a:rPr>
              <a:t>”</a:t>
            </a:r>
            <a:r>
              <a:rPr lang="en-US" altLang="ja-JP" sz="2400" b="0">
                <a:latin typeface="Arial" charset="0"/>
                <a:cs typeface="Arial" charset="0"/>
              </a:rPr>
              <a:t>&gt; 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&lt;Whitespace, “ ”&gt; 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&lt;OpenPar, “</a:t>
            </a:r>
            <a:r>
              <a:rPr lang="en-US" altLang="ja-JP" sz="2400">
                <a:latin typeface="Courier New" charset="0"/>
                <a:cs typeface="Courier New" charset="0"/>
              </a:rPr>
              <a:t>(</a:t>
            </a:r>
            <a:r>
              <a:rPr lang="en-US" sz="2400" b="0">
                <a:latin typeface="Arial" charset="0"/>
                <a:cs typeface="Arial" charset="0"/>
              </a:rPr>
              <a:t>”</a:t>
            </a:r>
            <a:r>
              <a:rPr lang="en-US" altLang="ja-JP" sz="2400" b="0">
                <a:latin typeface="Arial" charset="0"/>
                <a:cs typeface="Arial" charset="0"/>
              </a:rPr>
              <a:t>&gt; 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&lt;Identifier, “</a:t>
            </a:r>
            <a:r>
              <a:rPr lang="en-US" altLang="ja-JP" sz="2400">
                <a:latin typeface="Courier New" charset="0"/>
                <a:cs typeface="Courier New" charset="0"/>
              </a:rPr>
              <a:t>i</a:t>
            </a:r>
            <a:r>
              <a:rPr lang="en-US" sz="2400" b="0">
                <a:latin typeface="Arial" charset="0"/>
                <a:cs typeface="Arial" charset="0"/>
              </a:rPr>
              <a:t>”</a:t>
            </a:r>
            <a:r>
              <a:rPr lang="en-US" altLang="ja-JP" sz="2400" b="0">
                <a:latin typeface="Arial" charset="0"/>
                <a:cs typeface="Arial" charset="0"/>
              </a:rPr>
              <a:t>&gt; 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&lt;Whitespace, “ ”&gt; 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&lt;Relation, “</a:t>
            </a:r>
            <a:r>
              <a:rPr lang="en-US" altLang="ja-JP" sz="2400">
                <a:latin typeface="Courier New" charset="0"/>
                <a:cs typeface="Courier New" charset="0"/>
              </a:rPr>
              <a:t>==</a:t>
            </a:r>
            <a:r>
              <a:rPr lang="en-US" sz="2400" b="0">
                <a:latin typeface="Arial" charset="0"/>
                <a:cs typeface="Arial" charset="0"/>
              </a:rPr>
              <a:t>”</a:t>
            </a:r>
            <a:r>
              <a:rPr lang="en-US" altLang="ja-JP" sz="2400" b="0">
                <a:latin typeface="Arial" charset="0"/>
                <a:cs typeface="Arial" charset="0"/>
              </a:rPr>
              <a:t>&gt; 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&lt;Whitespace, “ ”&gt; </a:t>
            </a:r>
          </a:p>
          <a:p>
            <a:pPr lvl="1"/>
            <a:r>
              <a:rPr lang="en-US" sz="2400" b="0">
                <a:latin typeface="Arial" charset="0"/>
                <a:cs typeface="Arial" charset="0"/>
              </a:rPr>
              <a:t>...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DCB6D98-9047-7F46-82A7-C37844FF591B}" type="slidenum">
              <a:rPr lang="en-US" sz="1400">
                <a:cs typeface="Arial" charset="0"/>
              </a:rPr>
              <a:pPr/>
              <a:t>5</a:t>
            </a:fld>
            <a:endParaRPr lang="en-US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Implementation of A Lexical Analyzer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06963"/>
          </a:xfrm>
        </p:spPr>
        <p:txBody>
          <a:bodyPr/>
          <a:lstStyle/>
          <a:p>
            <a:pPr>
              <a:defRPr/>
            </a:pPr>
            <a:r>
              <a:rPr lang="en-US" sz="2800" b="0" dirty="0" smtClean="0">
                <a:ea typeface="+mn-ea"/>
              </a:rPr>
              <a:t>The </a:t>
            </a:r>
            <a:r>
              <a:rPr lang="en-US" sz="2800" b="0" dirty="0" err="1" smtClean="0">
                <a:ea typeface="+mn-ea"/>
              </a:rPr>
              <a:t>lexer</a:t>
            </a:r>
            <a:r>
              <a:rPr lang="en-US" sz="2800" b="0" dirty="0" smtClean="0">
                <a:ea typeface="+mn-ea"/>
              </a:rPr>
              <a:t> usually discards </a:t>
            </a:r>
            <a:r>
              <a:rPr lang="en-US" sz="2800" dirty="0" smtClean="0">
                <a:ea typeface="+mn-ea"/>
              </a:rPr>
              <a:t>uninteresting</a:t>
            </a:r>
            <a:r>
              <a:rPr lang="en-US" sz="2800" b="0" dirty="0" smtClean="0">
                <a:ea typeface="+mn-ea"/>
              </a:rPr>
              <a:t> tokens that don't contribute to parsing.</a:t>
            </a:r>
          </a:p>
          <a:p>
            <a:pPr>
              <a:defRPr/>
            </a:pPr>
            <a:r>
              <a:rPr lang="en-US" sz="2800" b="0" dirty="0" smtClean="0">
                <a:ea typeface="+mn-ea"/>
              </a:rPr>
              <a:t>Examples: Whitespaces, Comments</a:t>
            </a:r>
          </a:p>
          <a:p>
            <a:pPr lvl="1">
              <a:defRPr/>
            </a:pPr>
            <a:r>
              <a:rPr lang="en-US" sz="2400" b="0" dirty="0" smtClean="0"/>
              <a:t>Exception: which language cares about whitespaces?</a:t>
            </a:r>
          </a:p>
          <a:p>
            <a:pPr>
              <a:defRPr/>
            </a:pPr>
            <a:r>
              <a:rPr lang="en-US" sz="2800" b="0" dirty="0" smtClean="0">
                <a:ea typeface="+mn-ea"/>
              </a:rPr>
              <a:t>The goal is to partition the string. That is implemented by reading left-to-right, recognizing one token at a time.</a:t>
            </a:r>
          </a:p>
          <a:p>
            <a:pPr>
              <a:defRPr/>
            </a:pPr>
            <a:r>
              <a:rPr lang="en-US" sz="2800" b="0" dirty="0" smtClean="0">
                <a:ea typeface="+mn-ea"/>
              </a:rPr>
              <a:t>Lexical structure </a:t>
            </a:r>
            <a:r>
              <a:rPr lang="en-US" sz="2800" b="0" dirty="0">
                <a:ea typeface="+mn-ea"/>
              </a:rPr>
              <a:t>described </a:t>
            </a:r>
            <a:r>
              <a:rPr lang="en-US" sz="2800" b="0" dirty="0" smtClean="0">
                <a:ea typeface="+mn-ea"/>
              </a:rPr>
              <a:t>can be specified using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i="1" dirty="0" smtClean="0">
                <a:solidFill>
                  <a:srgbClr val="0000FF"/>
                </a:solidFill>
                <a:ea typeface="+mn-ea"/>
              </a:rPr>
              <a:t>regular </a:t>
            </a:r>
            <a:r>
              <a:rPr lang="en-US" sz="2800" i="1" dirty="0">
                <a:solidFill>
                  <a:srgbClr val="0000FF"/>
                </a:solidFill>
                <a:ea typeface="+mn-ea"/>
              </a:rPr>
              <a:t>expressions</a:t>
            </a:r>
            <a:r>
              <a:rPr lang="en-US" sz="2800" i="1" dirty="0">
                <a:ea typeface="+mn-ea"/>
              </a:rPr>
              <a:t>. </a:t>
            </a:r>
            <a:endParaRPr lang="en-US" sz="2800" dirty="0" smtClean="0">
              <a:ea typeface="+mn-ea"/>
            </a:endParaRPr>
          </a:p>
          <a:p>
            <a:pPr>
              <a:defRPr/>
            </a:pPr>
            <a:endParaRPr lang="en-US" sz="2800" dirty="0" smtClean="0">
              <a:ea typeface="+mn-ea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49BF1FB-9B91-5548-BC27-570516A25C07}" type="slidenum">
              <a:rPr lang="en-US" sz="1400">
                <a:cs typeface="Arial" charset="0"/>
              </a:rPr>
              <a:pPr/>
              <a:t>6</a:t>
            </a:fld>
            <a:endParaRPr lang="en-US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Arial" charset="0"/>
                <a:ea typeface="MS PGothic" charset="0"/>
                <a:cs typeface="Arial" charset="0"/>
              </a:rPr>
              <a:t>Regular Expressions</a:t>
            </a:r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1935163" y="6149975"/>
            <a:ext cx="6416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http://en.wikipedia.org/wiki/Regular_expression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533400" y="1600200"/>
            <a:ext cx="8001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>
                <a:ea typeface="ＭＳ Ｐゴシック" charset="0"/>
                <a:cs typeface="ＭＳ Ｐゴシック" charset="0"/>
              </a:rPr>
              <a:t>In computing, a </a:t>
            </a:r>
            <a:r>
              <a:rPr lang="en-US" sz="2400" b="1">
                <a:ea typeface="ＭＳ Ｐゴシック" charset="0"/>
                <a:cs typeface="ＭＳ Ｐゴシック" charset="0"/>
              </a:rPr>
              <a:t>regular expression</a:t>
            </a:r>
            <a:r>
              <a:rPr lang="en-US" sz="2400">
                <a:ea typeface="ＭＳ Ｐゴシック" charset="0"/>
                <a:cs typeface="ＭＳ Ｐゴシック" charset="0"/>
              </a:rPr>
              <a:t>, also referred to as "regex" or "regexp", provides a concise and flexible means for </a:t>
            </a:r>
            <a:r>
              <a:rPr lang="en-US" sz="2400" b="1">
                <a:ea typeface="ＭＳ Ｐゴシック" charset="0"/>
                <a:cs typeface="ＭＳ Ｐゴシック" charset="0"/>
              </a:rPr>
              <a:t>matching strings of text</a:t>
            </a:r>
            <a:r>
              <a:rPr lang="en-US" sz="2400">
                <a:ea typeface="ＭＳ Ｐゴシック" charset="0"/>
                <a:cs typeface="ＭＳ Ｐゴシック" charset="0"/>
              </a:rPr>
              <a:t>, such as particular characters, words, or patterns of characters. A regular expression is written in a formal language that can be interpreted by a </a:t>
            </a:r>
            <a:r>
              <a:rPr lang="en-US" sz="2400" b="1">
                <a:ea typeface="ＭＳ Ｐゴシック" charset="0"/>
                <a:cs typeface="ＭＳ Ｐゴシック" charset="0"/>
              </a:rPr>
              <a:t>regular expression processor</a:t>
            </a:r>
            <a:r>
              <a:rPr lang="en-US" sz="2400"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Regular Expressions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0" dirty="0" smtClean="0">
                <a:ea typeface="+mn-ea"/>
              </a:rPr>
              <a:t>Regular expressions are used </a:t>
            </a:r>
            <a:r>
              <a:rPr lang="en-US" sz="2800" b="0" dirty="0">
                <a:ea typeface="+mn-ea"/>
              </a:rPr>
              <a:t>in many programming languages and software tools to specify patterns and match strings</a:t>
            </a:r>
            <a:r>
              <a:rPr lang="en-US" sz="2800" b="0" dirty="0" smtClean="0">
                <a:ea typeface="+mn-ea"/>
              </a:rPr>
              <a:t>.</a:t>
            </a:r>
          </a:p>
          <a:p>
            <a:pPr>
              <a:defRPr/>
            </a:pPr>
            <a:endParaRPr lang="en-US" sz="1000" b="0" dirty="0">
              <a:ea typeface="+mn-ea"/>
            </a:endParaRPr>
          </a:p>
          <a:p>
            <a:pPr>
              <a:defRPr/>
            </a:pPr>
            <a:r>
              <a:rPr lang="en-US" sz="2800" b="0" dirty="0">
                <a:ea typeface="+mn-ea"/>
              </a:rPr>
              <a:t>Regular expressions are well suited for matching lexemes in programming languages</a:t>
            </a:r>
            <a:r>
              <a:rPr lang="en-US" sz="2800" b="0" dirty="0" smtClean="0">
                <a:ea typeface="+mn-ea"/>
              </a:rPr>
              <a:t>.</a:t>
            </a:r>
          </a:p>
          <a:p>
            <a:pPr>
              <a:defRPr/>
            </a:pPr>
            <a:endParaRPr lang="en-US" sz="1000" b="0" dirty="0">
              <a:ea typeface="+mn-ea"/>
            </a:endParaRPr>
          </a:p>
          <a:p>
            <a:pPr>
              <a:defRPr/>
            </a:pPr>
            <a:r>
              <a:rPr lang="en-US" sz="2800" b="0" dirty="0" smtClean="0">
                <a:ea typeface="+mn-ea"/>
              </a:rPr>
              <a:t>Regular </a:t>
            </a:r>
            <a:r>
              <a:rPr lang="en-US" sz="2800" b="0" dirty="0">
                <a:ea typeface="+mn-ea"/>
              </a:rPr>
              <a:t>expressions use a finite alphabet of symbols and </a:t>
            </a:r>
            <a:r>
              <a:rPr lang="en-US" sz="2800" b="0" dirty="0" smtClean="0">
                <a:ea typeface="+mn-ea"/>
              </a:rPr>
              <a:t>defined by the operators </a:t>
            </a:r>
          </a:p>
          <a:p>
            <a:pPr lvl="1">
              <a:defRPr/>
            </a:pPr>
            <a:r>
              <a:rPr lang="en-US" sz="2000" b="0" dirty="0" smtClean="0"/>
              <a:t>(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) </a:t>
            </a:r>
            <a:r>
              <a:rPr lang="en-US" sz="2400" b="0" dirty="0" smtClean="0"/>
              <a:t>union</a:t>
            </a:r>
          </a:p>
          <a:p>
            <a:pPr lvl="1">
              <a:defRPr/>
            </a:pPr>
            <a:r>
              <a:rPr lang="en-US" sz="2400" b="0" dirty="0" smtClean="0"/>
              <a:t>(ii) concatenation</a:t>
            </a:r>
          </a:p>
          <a:p>
            <a:pPr lvl="1">
              <a:defRPr/>
            </a:pPr>
            <a:r>
              <a:rPr lang="en-US" sz="2400" b="0" dirty="0" smtClean="0"/>
              <a:t>(iii) </a:t>
            </a:r>
            <a:r>
              <a:rPr lang="en-US" sz="2400" b="0" dirty="0" err="1" smtClean="0"/>
              <a:t>Kleene</a:t>
            </a:r>
            <a:r>
              <a:rPr lang="en-US" sz="2400" b="0" dirty="0" smtClean="0"/>
              <a:t> </a:t>
            </a:r>
            <a:r>
              <a:rPr lang="en-US" sz="2400" b="0" dirty="0"/>
              <a:t>closure</a:t>
            </a:r>
            <a:r>
              <a:rPr lang="en-US" sz="2400" b="0" dirty="0" smtClean="0"/>
              <a:t>.</a:t>
            </a:r>
            <a:endParaRPr lang="en-US" b="0" dirty="0"/>
          </a:p>
          <a:p>
            <a:pPr>
              <a:defRPr/>
            </a:pPr>
            <a:endParaRPr lang="en-US" sz="2800" b="0" dirty="0">
              <a:ea typeface="+mn-ea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F014CBF-D64B-F645-943D-8740F9A6B9C1}" type="slidenum">
              <a:rPr lang="en-US" sz="1400">
                <a:cs typeface="Arial" charset="0"/>
              </a:rPr>
              <a:pPr/>
              <a:t>8</a:t>
            </a:fld>
            <a:endParaRPr lang="en-US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Regular Expressions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0038"/>
            <a:ext cx="8686800" cy="4906962"/>
          </a:xfrm>
        </p:spPr>
        <p:txBody>
          <a:bodyPr/>
          <a:lstStyle/>
          <a:p>
            <a:pPr>
              <a:defRPr/>
            </a:pPr>
            <a:r>
              <a:rPr lang="en-US" sz="2800" b="0" dirty="0" smtClean="0">
                <a:ea typeface="+mn-ea"/>
              </a:rPr>
              <a:t>Unix </a:t>
            </a:r>
            <a:r>
              <a:rPr lang="en-US" sz="2800" b="0" dirty="0">
                <a:ea typeface="+mn-ea"/>
              </a:rPr>
              <a:t>programs like </a:t>
            </a:r>
            <a:r>
              <a:rPr lang="en-US" sz="2800" dirty="0" err="1">
                <a:latin typeface="Courier"/>
                <a:ea typeface="+mn-ea"/>
                <a:cs typeface="Courier"/>
              </a:rPr>
              <a:t>egrep</a:t>
            </a:r>
            <a:r>
              <a:rPr lang="en-US" sz="2800" b="0" dirty="0">
                <a:ea typeface="+mn-ea"/>
              </a:rPr>
              <a:t>, </a:t>
            </a:r>
            <a:r>
              <a:rPr lang="en-US" sz="2800" dirty="0" err="1">
                <a:latin typeface="Courier"/>
                <a:ea typeface="+mn-ea"/>
                <a:cs typeface="Courier"/>
              </a:rPr>
              <a:t>awk</a:t>
            </a:r>
            <a:r>
              <a:rPr lang="en-US" sz="2800" b="0" dirty="0">
                <a:ea typeface="+mn-ea"/>
              </a:rPr>
              <a:t>, and </a:t>
            </a:r>
            <a:r>
              <a:rPr lang="en-US" sz="2800" dirty="0" err="1">
                <a:latin typeface="Courier"/>
                <a:ea typeface="+mn-ea"/>
                <a:cs typeface="Courier"/>
              </a:rPr>
              <a:t>l</a:t>
            </a:r>
            <a:r>
              <a:rPr lang="en-US" sz="2800" dirty="0" err="1" smtClean="0">
                <a:latin typeface="Courier"/>
                <a:ea typeface="+mn-ea"/>
                <a:cs typeface="Courier"/>
              </a:rPr>
              <a:t>ex</a:t>
            </a:r>
            <a:r>
              <a:rPr lang="en-US" sz="2800" b="0" dirty="0" smtClean="0">
                <a:ea typeface="+mn-ea"/>
              </a:rPr>
              <a:t> </a:t>
            </a:r>
            <a:r>
              <a:rPr lang="en-US" sz="2800" b="0" dirty="0">
                <a:ea typeface="+mn-ea"/>
              </a:rPr>
              <a:t>extend this simple notation with additional operators and </a:t>
            </a:r>
            <a:r>
              <a:rPr lang="en-US" sz="2800" b="0" dirty="0" err="1">
                <a:ea typeface="+mn-ea"/>
              </a:rPr>
              <a:t>shorthands</a:t>
            </a:r>
            <a:r>
              <a:rPr lang="en-US" sz="2800" b="0" dirty="0" smtClean="0">
                <a:ea typeface="+mn-ea"/>
              </a:rPr>
              <a:t>.</a:t>
            </a:r>
          </a:p>
          <a:p>
            <a:pPr>
              <a:defRPr/>
            </a:pPr>
            <a:endParaRPr lang="en-US" sz="1000" b="0" dirty="0">
              <a:ea typeface="+mn-ea"/>
            </a:endParaRPr>
          </a:p>
          <a:p>
            <a:pPr>
              <a:defRPr/>
            </a:pPr>
            <a:r>
              <a:rPr lang="en-US" sz="2800" b="0" dirty="0">
                <a:ea typeface="+mn-ea"/>
              </a:rPr>
              <a:t>Perl has amazingly rich regular expressions which further extend the </a:t>
            </a:r>
            <a:r>
              <a:rPr lang="en-US" sz="2800" dirty="0" err="1" smtClean="0">
                <a:latin typeface="Courier"/>
                <a:ea typeface="+mn-ea"/>
                <a:cs typeface="Courier"/>
              </a:rPr>
              <a:t>egrep</a:t>
            </a:r>
            <a:r>
              <a:rPr lang="en-US" sz="2800" b="0" dirty="0" smtClean="0">
                <a:ea typeface="+mn-ea"/>
              </a:rPr>
              <a:t>, </a:t>
            </a:r>
            <a:r>
              <a:rPr lang="en-US" sz="2800" dirty="0" err="1" smtClean="0">
                <a:latin typeface="Courier"/>
                <a:ea typeface="+mn-ea"/>
                <a:cs typeface="Courier"/>
              </a:rPr>
              <a:t>awk</a:t>
            </a:r>
            <a:r>
              <a:rPr lang="en-US" sz="2800" b="0" dirty="0" smtClean="0">
                <a:ea typeface="+mn-ea"/>
              </a:rPr>
              <a:t>, and </a:t>
            </a:r>
            <a:r>
              <a:rPr lang="en-US" sz="2800" dirty="0" err="1" smtClean="0">
                <a:latin typeface="Courier"/>
                <a:ea typeface="+mn-ea"/>
                <a:cs typeface="Courier"/>
              </a:rPr>
              <a:t>lex</a:t>
            </a:r>
            <a:r>
              <a:rPr lang="en-US" sz="2800" b="0" dirty="0" smtClean="0">
                <a:ea typeface="+mn-ea"/>
              </a:rPr>
              <a:t> </a:t>
            </a:r>
            <a:r>
              <a:rPr lang="en-US" sz="2800" b="0" dirty="0">
                <a:ea typeface="+mn-ea"/>
              </a:rPr>
              <a:t>regular expressions. </a:t>
            </a:r>
            <a:endParaRPr lang="en-US" sz="2800" b="0" dirty="0" smtClean="0">
              <a:ea typeface="+mn-ea"/>
            </a:endParaRPr>
          </a:p>
          <a:p>
            <a:pPr>
              <a:defRPr/>
            </a:pPr>
            <a:endParaRPr lang="en-US" sz="1000" b="0" dirty="0" smtClean="0">
              <a:ea typeface="+mn-ea"/>
            </a:endParaRPr>
          </a:p>
          <a:p>
            <a:pPr>
              <a:defRPr/>
            </a:pPr>
            <a:r>
              <a:rPr lang="en-US" sz="2800" b="0" dirty="0" smtClean="0">
                <a:ea typeface="+mn-ea"/>
              </a:rPr>
              <a:t>Perl </a:t>
            </a:r>
            <a:r>
              <a:rPr lang="en-US" sz="2800" b="0" dirty="0">
                <a:ea typeface="+mn-ea"/>
              </a:rPr>
              <a:t>compatible regular expressions have been adopted by Java, JavaScript, PHP, Python, and Ruby</a:t>
            </a:r>
            <a:r>
              <a:rPr lang="en-US" sz="2800" b="0" dirty="0" smtClean="0">
                <a:ea typeface="+mn-ea"/>
              </a:rPr>
              <a:t>.</a:t>
            </a:r>
            <a:endParaRPr lang="en-US" sz="2800" b="0" dirty="0">
              <a:ea typeface="+mn-ea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1985E0A-CF5C-6D4E-A540-3BC13A22F355}" type="slidenum">
              <a:rPr lang="en-US" sz="1400">
                <a:cs typeface="Arial" charset="0"/>
              </a:rPr>
              <a:pPr/>
              <a:t>9</a:t>
            </a:fld>
            <a:endParaRPr lang="en-US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</TotalTime>
  <Words>2652</Words>
  <Application>Microsoft Macintosh PowerPoint</Application>
  <PresentationFormat>On-screen Show (4:3)</PresentationFormat>
  <Paragraphs>489</Paragraphs>
  <Slides>43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MS PGothic</vt:lpstr>
      <vt:lpstr>ＭＳ Ｐゴシック</vt:lpstr>
      <vt:lpstr>Courier New</vt:lpstr>
      <vt:lpstr>Courier</vt:lpstr>
      <vt:lpstr>Bookman Old Style</vt:lpstr>
      <vt:lpstr>Default Design</vt:lpstr>
      <vt:lpstr>Lex – A tool for lexical analysis</vt:lpstr>
      <vt:lpstr>Lexical and syntactic analysis</vt:lpstr>
      <vt:lpstr>Lexical Analysis</vt:lpstr>
      <vt:lpstr>Tokens</vt:lpstr>
      <vt:lpstr>Example</vt:lpstr>
      <vt:lpstr>Implementation of A Lexical Analyzer</vt:lpstr>
      <vt:lpstr>Regular Expressions</vt:lpstr>
      <vt:lpstr>Regular Expressions</vt:lpstr>
      <vt:lpstr>Regular Expressions</vt:lpstr>
      <vt:lpstr>PowerPoint Presentation</vt:lpstr>
      <vt:lpstr>Introduction</vt:lpstr>
      <vt:lpstr>Using lex and yacc tools</vt:lpstr>
      <vt:lpstr>Running lex</vt:lpstr>
      <vt:lpstr>Using lex</vt:lpstr>
      <vt:lpstr>Simple lex program (ex0.l)</vt:lpstr>
      <vt:lpstr>Simple lex program (ex0.l)</vt:lpstr>
      <vt:lpstr>Example lex program (ex1.l)</vt:lpstr>
      <vt:lpstr>Example lex program (ex2.l)</vt:lpstr>
      <vt:lpstr>Example lex program (ex3.l)</vt:lpstr>
      <vt:lpstr>Designing patterns</vt:lpstr>
      <vt:lpstr>Designing patterns</vt:lpstr>
      <vt:lpstr>Designing patterns</vt:lpstr>
      <vt:lpstr>Regular expressions in lex</vt:lpstr>
      <vt:lpstr>Regular expressions in lex </vt:lpstr>
      <vt:lpstr>Examples</vt:lpstr>
      <vt:lpstr>A slightly more complex program (ex4.l)</vt:lpstr>
      <vt:lpstr>ex5.l</vt:lpstr>
      <vt:lpstr>Structure of a lex program</vt:lpstr>
      <vt:lpstr>Declarations</vt:lpstr>
      <vt:lpstr>Declarations</vt:lpstr>
      <vt:lpstr>Declarations</vt:lpstr>
      <vt:lpstr>Declarations</vt:lpstr>
      <vt:lpstr>Lex file structure</vt:lpstr>
      <vt:lpstr>Auxiliary functions</vt:lpstr>
      <vt:lpstr>Rule order</vt:lpstr>
      <vt:lpstr>Rule order</vt:lpstr>
      <vt:lpstr>Example Number Identifications (ex6.l)</vt:lpstr>
      <vt:lpstr>More patterns</vt:lpstr>
      <vt:lpstr>Counting Words (ex7.l)</vt:lpstr>
      <vt:lpstr>Counting words (cont’d.)</vt:lpstr>
      <vt:lpstr>ex8.l</vt:lpstr>
      <vt:lpstr>ex9.l</vt:lpstr>
      <vt:lpstr>romans.l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 339 – Programlama Dilleri (Programming Languages)</dc:title>
  <dc:creator>nazli</dc:creator>
  <cp:lastModifiedBy>Nazli </cp:lastModifiedBy>
  <cp:revision>149</cp:revision>
  <cp:lastPrinted>2012-10-29T15:17:25Z</cp:lastPrinted>
  <dcterms:created xsi:type="dcterms:W3CDTF">2010-10-10T18:48:52Z</dcterms:created>
  <dcterms:modified xsi:type="dcterms:W3CDTF">2018-10-23T09:21:28Z</dcterms:modified>
</cp:coreProperties>
</file>