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Lst>
  <p:notesMasterIdLst>
    <p:notesMasterId r:id="rId34"/>
  </p:notesMasterIdLst>
  <p:handoutMasterIdLst>
    <p:handoutMasterId r:id="rId35"/>
  </p:handoutMasterIdLst>
  <p:sldIdLst>
    <p:sldId id="642" r:id="rId3"/>
    <p:sldId id="1121" r:id="rId4"/>
    <p:sldId id="1145" r:id="rId5"/>
    <p:sldId id="1152" r:id="rId6"/>
    <p:sldId id="1153" r:id="rId7"/>
    <p:sldId id="1154" r:id="rId8"/>
    <p:sldId id="1155" r:id="rId9"/>
    <p:sldId id="1146" r:id="rId10"/>
    <p:sldId id="1150" r:id="rId11"/>
    <p:sldId id="1151" r:id="rId12"/>
    <p:sldId id="1148" r:id="rId13"/>
    <p:sldId id="1147" r:id="rId14"/>
    <p:sldId id="1122" r:id="rId15"/>
    <p:sldId id="1123" r:id="rId16"/>
    <p:sldId id="1124" r:id="rId17"/>
    <p:sldId id="1125" r:id="rId18"/>
    <p:sldId id="1126" r:id="rId19"/>
    <p:sldId id="1128" r:id="rId20"/>
    <p:sldId id="1092" r:id="rId21"/>
    <p:sldId id="1101" r:id="rId22"/>
    <p:sldId id="1113" r:id="rId23"/>
    <p:sldId id="1114" r:id="rId24"/>
    <p:sldId id="1115" r:id="rId25"/>
    <p:sldId id="1116" r:id="rId26"/>
    <p:sldId id="1117" r:id="rId27"/>
    <p:sldId id="1139" r:id="rId28"/>
    <p:sldId id="1140" r:id="rId29"/>
    <p:sldId id="1138" r:id="rId30"/>
    <p:sldId id="1119" r:id="rId31"/>
    <p:sldId id="1120" r:id="rId32"/>
    <p:sldId id="1141" r:id="rId33"/>
  </p:sldIdLst>
  <p:sldSz cx="9144000" cy="6858000" type="screen4x3"/>
  <p:notesSz cx="6858000" cy="9180513"/>
  <p:defaultTextStyle>
    <a:defPPr>
      <a:defRPr lang="en-US"/>
    </a:defPPr>
    <a:lvl1pPr algn="l" rtl="0" fontAlgn="base">
      <a:spcBef>
        <a:spcPct val="0"/>
      </a:spcBef>
      <a:spcAft>
        <a:spcPct val="0"/>
      </a:spcAft>
      <a:defRPr sz="16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00"/>
    <a:srgbClr val="B3D5FF"/>
    <a:srgbClr val="C3F3FD"/>
    <a:srgbClr val="FFD9FF"/>
    <a:srgbClr val="FFEFFF"/>
    <a:srgbClr val="FFCCFF"/>
    <a:srgbClr val="4D4D4D"/>
    <a:srgbClr val="E9D7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38" autoAdjust="0"/>
    <p:restoredTop sz="95545" autoAdjust="0"/>
  </p:normalViewPr>
  <p:slideViewPr>
    <p:cSldViewPr>
      <p:cViewPr varScale="1">
        <p:scale>
          <a:sx n="84" d="100"/>
          <a:sy n="84" d="100"/>
        </p:scale>
        <p:origin x="1397"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43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4515"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64516" name="Rectangle 4"/>
          <p:cNvSpPr>
            <a:spLocks noGrp="1" noChangeArrowheads="1"/>
          </p:cNvSpPr>
          <p:nvPr>
            <p:ph type="ftr" sz="quarter" idx="2"/>
          </p:nvPr>
        </p:nvSpPr>
        <p:spPr bwMode="auto">
          <a:xfrm>
            <a:off x="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4517" name="Rectangle 5"/>
          <p:cNvSpPr>
            <a:spLocks noGrp="1" noChangeArrowheads="1"/>
          </p:cNvSpPr>
          <p:nvPr>
            <p:ph type="sldNum" sz="quarter" idx="3"/>
          </p:nvPr>
        </p:nvSpPr>
        <p:spPr bwMode="auto">
          <a:xfrm>
            <a:off x="388620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C8CB12C-B0C7-3B49-976D-22358A717CCB}" type="slidenum">
              <a:rPr lang="en-US"/>
              <a:pPr/>
              <a:t>‹#›</a:t>
            </a:fld>
            <a:endParaRPr lang="en-US"/>
          </a:p>
        </p:txBody>
      </p:sp>
    </p:spTree>
    <p:extLst>
      <p:ext uri="{BB962C8B-B14F-4D97-AF65-F5344CB8AC3E}">
        <p14:creationId xmlns:p14="http://schemas.microsoft.com/office/powerpoint/2010/main" val="2885782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443"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226308" name="Rectangle 4"/>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914400" y="4360863"/>
            <a:ext cx="5029200" cy="413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446" name="Rectangle 6"/>
          <p:cNvSpPr>
            <a:spLocks noGrp="1" noChangeArrowheads="1"/>
          </p:cNvSpPr>
          <p:nvPr>
            <p:ph type="ftr" sz="quarter" idx="4"/>
          </p:nvPr>
        </p:nvSpPr>
        <p:spPr bwMode="auto">
          <a:xfrm>
            <a:off x="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447" name="Rectangle 7"/>
          <p:cNvSpPr>
            <a:spLocks noGrp="1" noChangeArrowheads="1"/>
          </p:cNvSpPr>
          <p:nvPr>
            <p:ph type="sldNum" sz="quarter" idx="5"/>
          </p:nvPr>
        </p:nvSpPr>
        <p:spPr bwMode="auto">
          <a:xfrm>
            <a:off x="388620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3F6102E-F593-574A-977C-4212861E828D}" type="slidenum">
              <a:rPr lang="en-US"/>
              <a:pPr/>
              <a:t>‹#›</a:t>
            </a:fld>
            <a:endParaRPr lang="en-US"/>
          </a:p>
        </p:txBody>
      </p:sp>
    </p:spTree>
    <p:extLst>
      <p:ext uri="{BB962C8B-B14F-4D97-AF65-F5344CB8AC3E}">
        <p14:creationId xmlns:p14="http://schemas.microsoft.com/office/powerpoint/2010/main" val="3190465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charset="0"/>
                <a:cs typeface="Arial" charset="0"/>
              </a:defRPr>
            </a:lvl1pPr>
            <a:lvl2pPr marL="742950" indent="-285750">
              <a:defRPr sz="1200">
                <a:solidFill>
                  <a:schemeClr val="tx1"/>
                </a:solidFill>
                <a:latin typeface="Arial" charset="0"/>
                <a:ea typeface="Arial" charset="0"/>
                <a:cs typeface="Arial" charset="0"/>
              </a:defRPr>
            </a:lvl2pPr>
            <a:lvl3pPr marL="1143000" indent="-228600">
              <a:defRPr sz="1200">
                <a:solidFill>
                  <a:schemeClr val="tx1"/>
                </a:solidFill>
                <a:latin typeface="Arial" charset="0"/>
                <a:ea typeface="Arial" charset="0"/>
                <a:cs typeface="Arial" charset="0"/>
              </a:defRPr>
            </a:lvl3pPr>
            <a:lvl4pPr marL="1600200" indent="-228600">
              <a:defRPr sz="1200">
                <a:solidFill>
                  <a:schemeClr val="tx1"/>
                </a:solidFill>
                <a:latin typeface="Arial" charset="0"/>
                <a:ea typeface="Arial" charset="0"/>
                <a:cs typeface="Arial" charset="0"/>
              </a:defRPr>
            </a:lvl4pPr>
            <a:lvl5pPr marL="2057400" indent="-228600">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fld id="{FD0B9A1C-93B6-5A49-84D0-F073F0DFF836}" type="slidenum">
              <a:rPr lang="en-US"/>
              <a:pPr/>
              <a:t>1</a:t>
            </a:fld>
            <a:endParaRPr lang="en-US"/>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tr-TR"/>
          </a:p>
        </p:txBody>
      </p:sp>
    </p:spTree>
    <p:extLst>
      <p:ext uri="{BB962C8B-B14F-4D97-AF65-F5344CB8AC3E}">
        <p14:creationId xmlns:p14="http://schemas.microsoft.com/office/powerpoint/2010/main" val="22949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smtClean="0"/>
              <a:t>stake·hold·er</a:t>
            </a:r>
            <a:r>
              <a:rPr lang="tr-TR" dirty="0" smtClean="0"/>
              <a:t> (</a:t>
            </a:r>
            <a:r>
              <a:rPr lang="tr-TR" dirty="0" err="1" smtClean="0"/>
              <a:t>noun</a:t>
            </a:r>
            <a:r>
              <a:rPr lang="tr-TR" dirty="0" smtClean="0"/>
              <a:t>) 1. </a:t>
            </a:r>
            <a:r>
              <a:rPr lang="tr-TR" dirty="0" err="1" smtClean="0"/>
              <a:t>somebody</a:t>
            </a:r>
            <a:r>
              <a:rPr lang="tr-TR" dirty="0" smtClean="0"/>
              <a:t> </a:t>
            </a:r>
            <a:r>
              <a:rPr lang="tr-TR" dirty="0" err="1" smtClean="0"/>
              <a:t>or</a:t>
            </a:r>
            <a:r>
              <a:rPr lang="tr-TR" dirty="0" smtClean="0"/>
              <a:t> </a:t>
            </a:r>
            <a:r>
              <a:rPr lang="tr-TR" dirty="0" err="1" smtClean="0"/>
              <a:t>something</a:t>
            </a:r>
            <a:r>
              <a:rPr lang="tr-TR" dirty="0" smtClean="0"/>
              <a:t> </a:t>
            </a:r>
            <a:r>
              <a:rPr lang="tr-TR" dirty="0" err="1" smtClean="0"/>
              <a:t>with</a:t>
            </a:r>
            <a:r>
              <a:rPr lang="tr-TR" dirty="0" smtClean="0"/>
              <a:t> </a:t>
            </a:r>
            <a:r>
              <a:rPr lang="tr-TR" dirty="0" err="1" smtClean="0"/>
              <a:t>direct</a:t>
            </a:r>
            <a:r>
              <a:rPr lang="tr-TR" dirty="0" smtClean="0"/>
              <a:t> </a:t>
            </a:r>
            <a:r>
              <a:rPr lang="tr-TR" dirty="0" err="1" smtClean="0"/>
              <a:t>interest</a:t>
            </a:r>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17</a:t>
            </a:fld>
            <a:endParaRPr lang="en-US"/>
          </a:p>
        </p:txBody>
      </p:sp>
    </p:spTree>
    <p:extLst>
      <p:ext uri="{BB962C8B-B14F-4D97-AF65-F5344CB8AC3E}">
        <p14:creationId xmlns:p14="http://schemas.microsoft.com/office/powerpoint/2010/main" val="3607837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http://</a:t>
            </a:r>
            <a:r>
              <a:rPr lang="tr-TR" dirty="0" err="1" smtClean="0"/>
              <a:t>www.slideshare.net</a:t>
            </a:r>
            <a:r>
              <a:rPr lang="tr-TR" dirty="0" smtClean="0"/>
              <a:t>/</a:t>
            </a:r>
            <a:r>
              <a:rPr lang="tr-TR" dirty="0" err="1" smtClean="0"/>
              <a:t>jcabot</a:t>
            </a:r>
            <a:r>
              <a:rPr lang="tr-TR" dirty="0" smtClean="0"/>
              <a:t>/mde-20-pragmatic-model-verification-and-other-stories-habilitation-public-lecture</a:t>
            </a:r>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20</a:t>
            </a:fld>
            <a:endParaRPr lang="en-US"/>
          </a:p>
        </p:txBody>
      </p:sp>
    </p:spTree>
    <p:extLst>
      <p:ext uri="{BB962C8B-B14F-4D97-AF65-F5344CB8AC3E}">
        <p14:creationId xmlns:p14="http://schemas.microsoft.com/office/powerpoint/2010/main" val="2254780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A7EF6276-37BE-8C40-8461-4EA91906D9A0}" type="slidenum">
              <a:rPr lang="en-US"/>
              <a:pPr/>
              <a:t>‹#›</a:t>
            </a:fld>
            <a:endParaRPr lang="en-US"/>
          </a:p>
        </p:txBody>
      </p:sp>
      <p:sp>
        <p:nvSpPr>
          <p:cNvPr id="3" name="Rectangle 7"/>
          <p:cNvSpPr>
            <a:spLocks noGrp="1" noChangeArrowheads="1"/>
          </p:cNvSpPr>
          <p:nvPr>
            <p:ph type="dt" sz="half" idx="11"/>
          </p:nvPr>
        </p:nvSpPr>
        <p:spPr>
          <a:ln/>
        </p:spPr>
        <p:txBody>
          <a:bodyPr/>
          <a:lstStyle>
            <a:lvl1pPr>
              <a:defRPr/>
            </a:lvl1pPr>
          </a:lstStyle>
          <a:p>
            <a:pPr>
              <a:defRPr/>
            </a:pPr>
            <a:endParaRPr lang="en-US"/>
          </a:p>
        </p:txBody>
      </p:sp>
      <p:sp>
        <p:nvSpPr>
          <p:cNvPr id="4"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57036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09447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1182688" y="1295400"/>
            <a:ext cx="3810000" cy="4837113"/>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2213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914400"/>
            <a:ext cx="43449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52400" y="1554162"/>
            <a:ext cx="4344988" cy="4999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914400"/>
            <a:ext cx="43465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554162"/>
            <a:ext cx="4346575" cy="4999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1"/>
          <p:cNvSpPr>
            <a:spLocks noGrp="1"/>
          </p:cNvSpPr>
          <p:nvPr>
            <p:ph type="title"/>
          </p:nvPr>
        </p:nvSpPr>
        <p:spPr>
          <a:xfrm>
            <a:off x="1150938" y="152401"/>
            <a:ext cx="7793037" cy="7620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346235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6750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4686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72060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04491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5"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6"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E5442970-2DFF-0B4E-A58D-88FCBA4FE98C}" type="slidenum">
              <a:rPr lang="en-US"/>
              <a:pPr/>
              <a:t>‹#›</a:t>
            </a:fld>
            <a:endParaRPr lang="en-US"/>
          </a:p>
        </p:txBody>
      </p:sp>
    </p:spTree>
    <p:extLst>
      <p:ext uri="{BB962C8B-B14F-4D97-AF65-F5344CB8AC3E}">
        <p14:creationId xmlns:p14="http://schemas.microsoft.com/office/powerpoint/2010/main" val="32150310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90513"/>
            <a:ext cx="1951038" cy="5842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90513"/>
            <a:ext cx="5700712" cy="5842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5"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6"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32193C8A-703E-9849-9B10-0D879BFBB85C}" type="slidenum">
              <a:rPr lang="en-US"/>
              <a:pPr/>
              <a:t>‹#›</a:t>
            </a:fld>
            <a:endParaRPr lang="en-US"/>
          </a:p>
        </p:txBody>
      </p:sp>
    </p:spTree>
    <p:extLst>
      <p:ext uri="{BB962C8B-B14F-4D97-AF65-F5344CB8AC3E}">
        <p14:creationId xmlns:p14="http://schemas.microsoft.com/office/powerpoint/2010/main" val="2675515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1295400"/>
            <a:ext cx="3810000" cy="4837113"/>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5145088" y="1295400"/>
            <a:ext cx="3810000" cy="234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45088" y="3789363"/>
            <a:ext cx="3810000" cy="2343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7"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8"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977AD991-14F3-2A42-95B8-E2415C8F7697}" type="slidenum">
              <a:rPr lang="en-US"/>
              <a:pPr/>
              <a:t>‹#›</a:t>
            </a:fld>
            <a:endParaRPr lang="en-US"/>
          </a:p>
        </p:txBody>
      </p:sp>
    </p:spTree>
    <p:extLst>
      <p:ext uri="{BB962C8B-B14F-4D97-AF65-F5344CB8AC3E}">
        <p14:creationId xmlns:p14="http://schemas.microsoft.com/office/powerpoint/2010/main" val="3668386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57477C9-B373-6744-9D73-2AA5E80606E3}" type="slidenum">
              <a:rPr lang="en-US"/>
              <a:pPr/>
              <a:t>‹#›</a:t>
            </a:fld>
            <a:endParaRPr lang="en-US"/>
          </a:p>
        </p:txBody>
      </p:sp>
      <p:sp>
        <p:nvSpPr>
          <p:cNvPr id="6" name="Rectangle 7"/>
          <p:cNvSpPr>
            <a:spLocks noGrp="1" noChangeArrowheads="1"/>
          </p:cNvSpPr>
          <p:nvPr>
            <p:ph type="dt" sz="half" idx="11"/>
          </p:nvPr>
        </p:nvSpPr>
        <p:spPr>
          <a:ln/>
        </p:spPr>
        <p:txBody>
          <a:bodyPr/>
          <a:lstStyle>
            <a:lvl1pPr>
              <a:defRPr/>
            </a:lvl1pPr>
          </a:lstStyle>
          <a:p>
            <a:pPr>
              <a:defRPr/>
            </a:pPr>
            <a:endParaRPr lang="en-US"/>
          </a:p>
        </p:txBody>
      </p:sp>
      <p:sp>
        <p:nvSpPr>
          <p:cNvPr id="7"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16683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1295400"/>
            <a:ext cx="3810000" cy="4837113"/>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45088" y="1295400"/>
            <a:ext cx="3810000" cy="4837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6"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7"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8D43A831-0682-2F42-BE04-BD63506CC70E}" type="slidenum">
              <a:rPr lang="en-US"/>
              <a:pPr/>
              <a:t>‹#›</a:t>
            </a:fld>
            <a:endParaRPr lang="en-US"/>
          </a:p>
        </p:txBody>
      </p:sp>
    </p:spTree>
    <p:extLst>
      <p:ext uri="{BB962C8B-B14F-4D97-AF65-F5344CB8AC3E}">
        <p14:creationId xmlns:p14="http://schemas.microsoft.com/office/powerpoint/2010/main" val="9850234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290513"/>
            <a:ext cx="7804150" cy="584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662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295400"/>
            <a:ext cx="3810000" cy="4837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145088" y="1295400"/>
            <a:ext cx="3810000" cy="4837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28767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295400"/>
            <a:ext cx="7772400" cy="234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82688" y="3789363"/>
            <a:ext cx="7772400" cy="2343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72364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1295400"/>
            <a:ext cx="7772400" cy="23415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1182688" y="3789363"/>
            <a:ext cx="7772400" cy="2343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517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38A5F5FA-5598-7C40-BBDF-0B297AC935CD}" type="slidenum">
              <a:rPr lang="en-US"/>
              <a:pPr/>
              <a:t>‹#›</a:t>
            </a:fld>
            <a:endParaRPr lang="en-US"/>
          </a:p>
        </p:txBody>
      </p:sp>
      <p:sp>
        <p:nvSpPr>
          <p:cNvPr id="6" name="Rectangle 7"/>
          <p:cNvSpPr>
            <a:spLocks noGrp="1" noChangeArrowheads="1"/>
          </p:cNvSpPr>
          <p:nvPr>
            <p:ph type="dt" sz="half" idx="11"/>
          </p:nvPr>
        </p:nvSpPr>
        <p:spPr>
          <a:ln/>
        </p:spPr>
        <p:txBody>
          <a:bodyPr/>
          <a:lstStyle>
            <a:lvl1pPr>
              <a:defRPr/>
            </a:lvl1pPr>
          </a:lstStyle>
          <a:p>
            <a:pPr>
              <a:defRPr/>
            </a:pPr>
            <a:endParaRPr lang="en-US"/>
          </a:p>
        </p:txBody>
      </p:sp>
      <p:sp>
        <p:nvSpPr>
          <p:cNvPr id="7"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5278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8080B120-50E0-244C-8E4C-295F9EA4FD1E}" type="slidenum">
              <a:rPr lang="en-US"/>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endParaRPr lang="en-US"/>
          </a:p>
        </p:txBody>
      </p:sp>
      <p:sp>
        <p:nvSpPr>
          <p:cNvPr id="6"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0881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304800"/>
            <a:ext cx="2133600" cy="55895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248400" cy="5589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7042F95F-63C8-6249-ABF4-30529AA01EE3}" type="slidenum">
              <a:rPr lang="en-US"/>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endParaRPr lang="en-US"/>
          </a:p>
        </p:txBody>
      </p:sp>
      <p:sp>
        <p:nvSpPr>
          <p:cNvPr id="6"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3315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90513"/>
            <a:ext cx="7924800" cy="623887"/>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52400" y="1066800"/>
            <a:ext cx="8839200" cy="5562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79942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914400"/>
            <a:ext cx="43449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52400" y="1554162"/>
            <a:ext cx="4344988" cy="4999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914400"/>
            <a:ext cx="43465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554162"/>
            <a:ext cx="4346575" cy="4999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1"/>
          <p:cNvSpPr>
            <a:spLocks noGrp="1"/>
          </p:cNvSpPr>
          <p:nvPr>
            <p:ph type="title"/>
          </p:nvPr>
        </p:nvSpPr>
        <p:spPr>
          <a:xfrm>
            <a:off x="1150938" y="152401"/>
            <a:ext cx="7793037" cy="7620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25102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flipV="1">
            <a:off x="315913" y="2916238"/>
            <a:ext cx="8693150" cy="55562"/>
          </a:xfrm>
          <a:prstGeom prst="rect">
            <a:avLst/>
          </a:pr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endParaRPr lang="tr-TR" altLang="tr-TR" smtClean="0">
              <a:ea typeface="+mn-ea"/>
              <a:cs typeface="+mn-cs"/>
            </a:endParaRPr>
          </a:p>
        </p:txBody>
      </p:sp>
      <p:grpSp>
        <p:nvGrpSpPr>
          <p:cNvPr id="4" name="Group 21"/>
          <p:cNvGrpSpPr>
            <a:grpSpLocks/>
          </p:cNvGrpSpPr>
          <p:nvPr userDrawn="1"/>
        </p:nvGrpSpPr>
        <p:grpSpPr bwMode="auto">
          <a:xfrm>
            <a:off x="358775" y="2133600"/>
            <a:ext cx="784225" cy="685800"/>
            <a:chOff x="0" y="0"/>
            <a:chExt cx="6318014" cy="4148971"/>
          </a:xfrm>
        </p:grpSpPr>
        <p:sp>
          <p:nvSpPr>
            <p:cNvPr id="5" name="Rectangle 4"/>
            <p:cNvSpPr/>
            <p:nvPr/>
          </p:nvSpPr>
          <p:spPr>
            <a:xfrm>
              <a:off x="4335645" y="0"/>
              <a:ext cx="1982369" cy="197844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6" name="Rectangle 5"/>
            <p:cNvSpPr/>
            <p:nvPr/>
          </p:nvSpPr>
          <p:spPr>
            <a:xfrm>
              <a:off x="2187009" y="2151318"/>
              <a:ext cx="1982369" cy="198805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7" name="Rectangle 6"/>
            <p:cNvSpPr/>
            <p:nvPr/>
          </p:nvSpPr>
          <p:spPr>
            <a:xfrm>
              <a:off x="2187009" y="0"/>
              <a:ext cx="1982369" cy="1978445"/>
            </a:xfrm>
            <a:prstGeom prst="rect">
              <a:avLst/>
            </a:prstGeom>
            <a:solidFill>
              <a:srgbClr val="F999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8" name="Rectangle 7"/>
            <p:cNvSpPr/>
            <p:nvPr/>
          </p:nvSpPr>
          <p:spPr>
            <a:xfrm>
              <a:off x="4335645" y="2151318"/>
              <a:ext cx="1982369" cy="1988052"/>
            </a:xfrm>
            <a:prstGeom prst="rect">
              <a:avLst/>
            </a:prstGeom>
            <a:solidFill>
              <a:srgbClr val="9E2E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9" name="Rectangle 8"/>
            <p:cNvSpPr/>
            <p:nvPr/>
          </p:nvSpPr>
          <p:spPr>
            <a:xfrm>
              <a:off x="12794" y="0"/>
              <a:ext cx="1982369" cy="19784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10" name="Rectangle 9"/>
            <p:cNvSpPr/>
            <p:nvPr/>
          </p:nvSpPr>
          <p:spPr>
            <a:xfrm>
              <a:off x="0" y="2170526"/>
              <a:ext cx="1982377" cy="1978445"/>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grpSp>
      <p:sp>
        <p:nvSpPr>
          <p:cNvPr id="150540" name="Rectangle 12"/>
          <p:cNvSpPr>
            <a:spLocks noGrp="1" noChangeArrowheads="1"/>
          </p:cNvSpPr>
          <p:nvPr>
            <p:ph type="ctrTitle"/>
          </p:nvPr>
        </p:nvSpPr>
        <p:spPr>
          <a:xfrm>
            <a:off x="1219200" y="2233612"/>
            <a:ext cx="8153400" cy="585788"/>
          </a:xfrm>
        </p:spPr>
        <p:txBody>
          <a:bodyPr/>
          <a:lstStyle>
            <a:lvl1pPr>
              <a:defRPr sz="4000" b="1"/>
            </a:lvl1pPr>
          </a:lstStyle>
          <a:p>
            <a:r>
              <a:rPr lang="en-US" dirty="0"/>
              <a:t>Click to edit Master title style</a:t>
            </a:r>
          </a:p>
        </p:txBody>
      </p:sp>
    </p:spTree>
    <p:extLst>
      <p:ext uri="{BB962C8B-B14F-4D97-AF65-F5344CB8AC3E}">
        <p14:creationId xmlns:p14="http://schemas.microsoft.com/office/powerpoint/2010/main" val="3749701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90513"/>
            <a:ext cx="7924800" cy="623887"/>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52400" y="1066800"/>
            <a:ext cx="8839200" cy="5562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93591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1066800"/>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endParaRPr lang="tr-TR" altLang="tr-TR" smtClean="0">
              <a:ea typeface="+mn-ea"/>
              <a:cs typeface="+mn-cs"/>
            </a:endParaRPr>
          </a:p>
        </p:txBody>
      </p:sp>
      <p:sp>
        <p:nvSpPr>
          <p:cNvPr id="1027" name="Rectangle 3"/>
          <p:cNvSpPr>
            <a:spLocks noGrp="1" noChangeArrowheads="1"/>
          </p:cNvSpPr>
          <p:nvPr>
            <p:ph type="title"/>
          </p:nvPr>
        </p:nvSpPr>
        <p:spPr bwMode="gray">
          <a:xfrm>
            <a:off x="304800" y="304800"/>
            <a:ext cx="8534400" cy="6858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ChangeArrowheads="1"/>
          </p:cNvSpPr>
          <p:nvPr/>
        </p:nvSpPr>
        <p:spPr bwMode="auto">
          <a:xfrm>
            <a:off x="0" y="990600"/>
            <a:ext cx="9144000" cy="5867400"/>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endParaRPr lang="tr-TR" altLang="tr-TR" smtClean="0">
              <a:ea typeface="+mn-ea"/>
              <a:cs typeface="+mn-cs"/>
            </a:endParaRPr>
          </a:p>
        </p:txBody>
      </p:sp>
      <p:sp>
        <p:nvSpPr>
          <p:cNvPr id="1029" name="Rectangle 5"/>
          <p:cNvSpPr>
            <a:spLocks noGrp="1" noChangeArrowheads="1"/>
          </p:cNvSpPr>
          <p:nvPr>
            <p:ph type="body" idx="1"/>
          </p:nvPr>
        </p:nvSpPr>
        <p:spPr bwMode="auto">
          <a:xfrm>
            <a:off x="457200" y="1598613"/>
            <a:ext cx="8229600" cy="429577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50" name="Rectangle 6"/>
          <p:cNvSpPr>
            <a:spLocks noGrp="1" noChangeArrowheads="1"/>
          </p:cNvSpPr>
          <p:nvPr>
            <p:ph type="sldNum" sz="quarter" idx="4"/>
          </p:nvPr>
        </p:nvSpPr>
        <p:spPr bwMode="auto">
          <a:xfrm>
            <a:off x="0" y="6629400"/>
            <a:ext cx="457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chemeClr val="bg2"/>
                </a:solidFill>
              </a:defRPr>
            </a:lvl1pPr>
          </a:lstStyle>
          <a:p>
            <a:fld id="{E425ED77-E044-4C4C-8729-1A734442DC26}" type="slidenum">
              <a:rPr lang="en-US"/>
              <a:pPr/>
              <a:t>‹#›</a:t>
            </a:fld>
            <a:endParaRPr lang="en-US"/>
          </a:p>
        </p:txBody>
      </p:sp>
      <p:sp>
        <p:nvSpPr>
          <p:cNvPr id="6151" name="Rectangle 7"/>
          <p:cNvSpPr>
            <a:spLocks noGrp="1" noChangeArrowheads="1"/>
          </p:cNvSpPr>
          <p:nvPr>
            <p:ph type="dt" sz="half" idx="2"/>
          </p:nvPr>
        </p:nvSpPr>
        <p:spPr bwMode="auto">
          <a:xfrm>
            <a:off x="3886200" y="6629400"/>
            <a:ext cx="1447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a:solidFill>
                  <a:srgbClr val="999999"/>
                </a:solidFill>
                <a:latin typeface="Arial" charset="0"/>
                <a:ea typeface="+mn-ea"/>
                <a:cs typeface="+mn-cs"/>
              </a:defRPr>
            </a:lvl1pPr>
          </a:lstStyle>
          <a:p>
            <a:pPr>
              <a:defRPr/>
            </a:pPr>
            <a:endParaRPr lang="en-US"/>
          </a:p>
        </p:txBody>
      </p:sp>
      <p:sp>
        <p:nvSpPr>
          <p:cNvPr id="6152" name="Rectangle 8"/>
          <p:cNvSpPr>
            <a:spLocks noGrp="1" noChangeArrowheads="1"/>
          </p:cNvSpPr>
          <p:nvPr>
            <p:ph type="ftr" sz="quarter" idx="3"/>
          </p:nvPr>
        </p:nvSpPr>
        <p:spPr bwMode="auto">
          <a:xfrm>
            <a:off x="381000" y="6629400"/>
            <a:ext cx="3581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800">
                <a:solidFill>
                  <a:schemeClr val="bg2"/>
                </a:solidFill>
                <a:latin typeface="Arial" charset="0"/>
                <a:ea typeface="+mn-ea"/>
                <a:cs typeface="+mn-cs"/>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4212" r:id="rId1"/>
    <p:sldLayoutId id="2147484213" r:id="rId2"/>
    <p:sldLayoutId id="2147484214" r:id="rId3"/>
    <p:sldLayoutId id="2147484215" r:id="rId4"/>
    <p:sldLayoutId id="2147484216" r:id="rId5"/>
    <p:sldLayoutId id="2147484234" r:id="rId6"/>
    <p:sldLayoutId id="2147484235" r:id="rId7"/>
  </p:sldLayoutIdLst>
  <p:txStyles>
    <p:titleStyle>
      <a:lvl1pPr algn="l" rtl="0" eaLnBrk="0" fontAlgn="base" hangingPunct="0">
        <a:spcBef>
          <a:spcPct val="0"/>
        </a:spcBef>
        <a:spcAft>
          <a:spcPct val="0"/>
        </a:spcAft>
        <a:defRPr sz="3200">
          <a:solidFill>
            <a:schemeClr val="accent1"/>
          </a:solidFill>
          <a:latin typeface="+mj-lt"/>
          <a:ea typeface="ＭＳ Ｐゴシック" charset="0"/>
          <a:cs typeface="ＭＳ Ｐゴシック" charset="0"/>
        </a:defRPr>
      </a:lvl1pPr>
      <a:lvl2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2pPr>
      <a:lvl3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3pPr>
      <a:lvl4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4pPr>
      <a:lvl5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5pPr>
      <a:lvl6pPr marL="457200" algn="l" rtl="0" fontAlgn="base">
        <a:spcBef>
          <a:spcPct val="0"/>
        </a:spcBef>
        <a:spcAft>
          <a:spcPct val="0"/>
        </a:spcAft>
        <a:defRPr sz="3200">
          <a:solidFill>
            <a:schemeClr val="accent1"/>
          </a:solidFill>
          <a:latin typeface="Arial" charset="0"/>
        </a:defRPr>
      </a:lvl6pPr>
      <a:lvl7pPr marL="914400" algn="l" rtl="0" fontAlgn="base">
        <a:spcBef>
          <a:spcPct val="0"/>
        </a:spcBef>
        <a:spcAft>
          <a:spcPct val="0"/>
        </a:spcAft>
        <a:defRPr sz="3200">
          <a:solidFill>
            <a:schemeClr val="accent1"/>
          </a:solidFill>
          <a:latin typeface="Arial" charset="0"/>
        </a:defRPr>
      </a:lvl7pPr>
      <a:lvl8pPr marL="1371600" algn="l" rtl="0" fontAlgn="base">
        <a:spcBef>
          <a:spcPct val="0"/>
        </a:spcBef>
        <a:spcAft>
          <a:spcPct val="0"/>
        </a:spcAft>
        <a:defRPr sz="3200">
          <a:solidFill>
            <a:schemeClr val="accent1"/>
          </a:solidFill>
          <a:latin typeface="Arial" charset="0"/>
        </a:defRPr>
      </a:lvl8pPr>
      <a:lvl9pPr marL="1828800" algn="l" rtl="0" fontAlgn="base">
        <a:spcBef>
          <a:spcPct val="0"/>
        </a:spcBef>
        <a:spcAft>
          <a:spcPct val="0"/>
        </a:spcAft>
        <a:defRPr sz="3200">
          <a:solidFill>
            <a:schemeClr val="accent1"/>
          </a:solidFill>
          <a:latin typeface="Arial" charset="0"/>
        </a:defRPr>
      </a:lvl9pPr>
    </p:titleStyle>
    <p:bodyStyle>
      <a:lvl1pPr marL="342900" indent="-342900" algn="l" rtl="0" eaLnBrk="0" fontAlgn="base" hangingPunct="0">
        <a:spcBef>
          <a:spcPct val="20000"/>
        </a:spcBef>
        <a:spcAft>
          <a:spcPct val="0"/>
        </a:spcAft>
        <a:buClr>
          <a:schemeClr val="accent1"/>
        </a:buClr>
        <a:buFont typeface="Wingdings" charset="0"/>
        <a:buChar char="v"/>
        <a:defRPr sz="2400">
          <a:solidFill>
            <a:schemeClr val="accent1"/>
          </a:solidFill>
          <a:latin typeface="Calibri"/>
          <a:ea typeface="ＭＳ Ｐゴシック" charset="0"/>
          <a:cs typeface="Calibri"/>
        </a:defRPr>
      </a:lvl1pPr>
      <a:lvl2pPr marL="742950" indent="-285750" algn="l" rtl="0" eaLnBrk="0" fontAlgn="base" hangingPunct="0">
        <a:spcBef>
          <a:spcPct val="20000"/>
        </a:spcBef>
        <a:spcAft>
          <a:spcPct val="0"/>
        </a:spcAft>
        <a:buClr>
          <a:schemeClr val="hlink"/>
        </a:buClr>
        <a:buFont typeface="Wingdings" charset="0"/>
        <a:buChar char="§"/>
        <a:defRPr sz="2000">
          <a:solidFill>
            <a:schemeClr val="tx1"/>
          </a:solidFill>
          <a:latin typeface="Calibri"/>
          <a:ea typeface="ＭＳ Ｐゴシック" charset="0"/>
          <a:cs typeface="Calibri"/>
        </a:defRPr>
      </a:lvl2pPr>
      <a:lvl3pPr marL="1143000" indent="-228600" algn="l" rtl="0" eaLnBrk="0" fontAlgn="base" hangingPunct="0">
        <a:spcBef>
          <a:spcPct val="20000"/>
        </a:spcBef>
        <a:spcAft>
          <a:spcPct val="0"/>
        </a:spcAft>
        <a:buClr>
          <a:schemeClr val="accent2"/>
        </a:buClr>
        <a:buFont typeface="Wingdings" charset="0"/>
        <a:buChar char="§"/>
        <a:defRPr>
          <a:solidFill>
            <a:schemeClr val="tx1"/>
          </a:solidFill>
          <a:latin typeface="Calibri"/>
          <a:ea typeface="ＭＳ Ｐゴシック" charset="0"/>
          <a:cs typeface="Calibri"/>
        </a:defRPr>
      </a:lvl3pPr>
      <a:lvl4pPr marL="1600200" indent="-228600" algn="l" rtl="0" eaLnBrk="0" fontAlgn="base" hangingPunct="0">
        <a:spcBef>
          <a:spcPct val="20000"/>
        </a:spcBef>
        <a:spcAft>
          <a:spcPct val="0"/>
        </a:spcAft>
        <a:buClr>
          <a:schemeClr val="accent2"/>
        </a:buClr>
        <a:buSzPct val="110000"/>
        <a:buFont typeface="Wingdings" charset="0"/>
        <a:buChar char="§"/>
        <a:defRPr>
          <a:solidFill>
            <a:schemeClr val="tx1"/>
          </a:solidFill>
          <a:latin typeface="Calibri"/>
          <a:ea typeface="ＭＳ Ｐゴシック" charset="0"/>
          <a:cs typeface="Calibri"/>
        </a:defRPr>
      </a:lvl4pPr>
      <a:lvl5pPr marL="2057400" indent="-228600" algn="l" rtl="0" eaLnBrk="0" fontAlgn="base" hangingPunct="0">
        <a:spcBef>
          <a:spcPct val="20000"/>
        </a:spcBef>
        <a:spcAft>
          <a:spcPct val="0"/>
        </a:spcAft>
        <a:buClr>
          <a:schemeClr val="accent2"/>
        </a:buClr>
        <a:buSzPct val="110000"/>
        <a:buFont typeface="Wingdings" charset="0"/>
        <a:buChar char="§"/>
        <a:defRPr>
          <a:solidFill>
            <a:schemeClr val="tx1"/>
          </a:solidFill>
          <a:latin typeface="Calibri"/>
          <a:ea typeface="ＭＳ Ｐゴシック" charset="0"/>
          <a:cs typeface="Calibri"/>
        </a:defRPr>
      </a:lvl5pPr>
      <a:lvl6pPr marL="25146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8"/>
          <p:cNvSpPr>
            <a:spLocks noChangeArrowheads="1"/>
          </p:cNvSpPr>
          <p:nvPr/>
        </p:nvSpPr>
        <p:spPr bwMode="gray">
          <a:xfrm flipV="1">
            <a:off x="76200" y="898525"/>
            <a:ext cx="8669338" cy="46038"/>
          </a:xfrm>
          <a:prstGeom prst="rect">
            <a:avLst/>
          </a:pr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defRPr/>
            </a:pPr>
            <a:endParaRPr kumimoji="1" lang="tr-TR" altLang="tr-TR" sz="2400" smtClean="0">
              <a:ea typeface="+mn-ea"/>
              <a:cs typeface="+mn-cs"/>
            </a:endParaRPr>
          </a:p>
        </p:txBody>
      </p:sp>
      <p:sp>
        <p:nvSpPr>
          <p:cNvPr id="2051" name="Rectangle 9"/>
          <p:cNvSpPr>
            <a:spLocks noGrp="1" noChangeArrowheads="1"/>
          </p:cNvSpPr>
          <p:nvPr>
            <p:ph type="title"/>
          </p:nvPr>
        </p:nvSpPr>
        <p:spPr bwMode="auto">
          <a:xfrm>
            <a:off x="1150938" y="152400"/>
            <a:ext cx="7793037" cy="7620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2" name="Rectangle 10"/>
          <p:cNvSpPr>
            <a:spLocks noGrp="1" noChangeArrowheads="1"/>
          </p:cNvSpPr>
          <p:nvPr>
            <p:ph type="body" idx="1"/>
          </p:nvPr>
        </p:nvSpPr>
        <p:spPr bwMode="auto">
          <a:xfrm>
            <a:off x="152400" y="1066800"/>
            <a:ext cx="8802688" cy="55626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Box 1"/>
          <p:cNvSpPr txBox="1">
            <a:spLocks noChangeArrowheads="1"/>
          </p:cNvSpPr>
          <p:nvPr userDrawn="1"/>
        </p:nvSpPr>
        <p:spPr bwMode="auto">
          <a:xfrm>
            <a:off x="-41275" y="6623050"/>
            <a:ext cx="5299075" cy="24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0F60E78E-9B4D-A143-87E5-6DDD18DAC534}" type="slidenum">
              <a:rPr lang="tr-TR" sz="1000" smtClean="0">
                <a:solidFill>
                  <a:srgbClr val="555555"/>
                </a:solidFill>
                <a:cs typeface="Arial" charset="0"/>
              </a:rPr>
              <a:pPr eaLnBrk="1" hangingPunct="1"/>
              <a:t>‹#›</a:t>
            </a:fld>
            <a:endParaRPr lang="tr-TR" sz="800" dirty="0">
              <a:solidFill>
                <a:srgbClr val="555555"/>
              </a:solidFill>
              <a:cs typeface="Arial" charset="0"/>
            </a:endParaRPr>
          </a:p>
        </p:txBody>
      </p:sp>
      <p:grpSp>
        <p:nvGrpSpPr>
          <p:cNvPr id="2054" name="Group 10"/>
          <p:cNvGrpSpPr>
            <a:grpSpLocks/>
          </p:cNvGrpSpPr>
          <p:nvPr userDrawn="1"/>
        </p:nvGrpSpPr>
        <p:grpSpPr bwMode="auto">
          <a:xfrm>
            <a:off x="76200" y="306388"/>
            <a:ext cx="838200" cy="531812"/>
            <a:chOff x="0" y="0"/>
            <a:chExt cx="6318014" cy="4148971"/>
          </a:xfrm>
        </p:grpSpPr>
        <p:sp>
          <p:nvSpPr>
            <p:cNvPr id="17" name="Rectangle 16"/>
            <p:cNvSpPr/>
            <p:nvPr/>
          </p:nvSpPr>
          <p:spPr>
            <a:xfrm>
              <a:off x="4343638" y="0"/>
              <a:ext cx="1974376" cy="1981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18" name="Rectangle 17"/>
            <p:cNvSpPr/>
            <p:nvPr/>
          </p:nvSpPr>
          <p:spPr>
            <a:xfrm>
              <a:off x="2189770" y="2154990"/>
              <a:ext cx="1986345" cy="198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19" name="Rectangle 18"/>
            <p:cNvSpPr/>
            <p:nvPr/>
          </p:nvSpPr>
          <p:spPr>
            <a:xfrm>
              <a:off x="2189770" y="0"/>
              <a:ext cx="1986345" cy="1981600"/>
            </a:xfrm>
            <a:prstGeom prst="rect">
              <a:avLst/>
            </a:prstGeom>
            <a:solidFill>
              <a:srgbClr val="F999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20" name="Rectangle 19"/>
            <p:cNvSpPr/>
            <p:nvPr/>
          </p:nvSpPr>
          <p:spPr>
            <a:xfrm>
              <a:off x="4343638" y="2154990"/>
              <a:ext cx="1974376" cy="1981600"/>
            </a:xfrm>
            <a:prstGeom prst="rect">
              <a:avLst/>
            </a:prstGeom>
            <a:solidFill>
              <a:srgbClr val="9E2E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21" name="Rectangle 20"/>
            <p:cNvSpPr/>
            <p:nvPr/>
          </p:nvSpPr>
          <p:spPr>
            <a:xfrm>
              <a:off x="11970" y="0"/>
              <a:ext cx="1974376" cy="198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22" name="Rectangle 21"/>
            <p:cNvSpPr/>
            <p:nvPr/>
          </p:nvSpPr>
          <p:spPr>
            <a:xfrm>
              <a:off x="0" y="2167371"/>
              <a:ext cx="1974383" cy="198160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grpSp>
    </p:spTree>
  </p:cSld>
  <p:clrMap bg1="lt1" tx1="dk1" bg2="lt2" tx2="dk2" accent1="accent1" accent2="accent2" accent3="accent3" accent4="accent4" accent5="accent5" accent6="accent6" hlink="hlink" folHlink="folHlink"/>
  <p:sldLayoutIdLst>
    <p:sldLayoutId id="2147484229" r:id="rId1"/>
    <p:sldLayoutId id="2147484217" r:id="rId2"/>
    <p:sldLayoutId id="2147484218" r:id="rId3"/>
    <p:sldLayoutId id="2147484219" r:id="rId4"/>
    <p:sldLayoutId id="2147484220" r:id="rId5"/>
    <p:sldLayoutId id="2147484221" r:id="rId6"/>
    <p:sldLayoutId id="2147484222" r:id="rId7"/>
    <p:sldLayoutId id="2147484223" r:id="rId8"/>
    <p:sldLayoutId id="2147484224" r:id="rId9"/>
    <p:sldLayoutId id="2147484230" r:id="rId10"/>
    <p:sldLayoutId id="2147484231" r:id="rId11"/>
    <p:sldLayoutId id="2147484232" r:id="rId12"/>
    <p:sldLayoutId id="2147484233" r:id="rId13"/>
    <p:sldLayoutId id="2147484225" r:id="rId14"/>
    <p:sldLayoutId id="2147484226" r:id="rId15"/>
    <p:sldLayoutId id="2147484227" r:id="rId16"/>
    <p:sldLayoutId id="2147484228" r:id="rId17"/>
  </p:sldLayoutIdLst>
  <p:txStyles>
    <p:titleStyle>
      <a:lvl1pPr algn="l" rtl="0" eaLnBrk="0" fontAlgn="base" hangingPunct="0">
        <a:spcBef>
          <a:spcPct val="0"/>
        </a:spcBef>
        <a:spcAft>
          <a:spcPct val="0"/>
        </a:spcAft>
        <a:defRPr sz="3600" b="1">
          <a:solidFill>
            <a:srgbClr val="95B3D7"/>
          </a:solidFill>
          <a:latin typeface="+mj-lt"/>
          <a:ea typeface="ＭＳ Ｐゴシック" charset="0"/>
          <a:cs typeface="ＭＳ Ｐゴシック" charset="0"/>
        </a:defRPr>
      </a:lvl1pPr>
      <a:lvl2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2pPr>
      <a:lvl3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3pPr>
      <a:lvl4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4pPr>
      <a:lvl5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5pPr>
      <a:lvl6pPr marL="457200" algn="l" rtl="0" fontAlgn="base">
        <a:spcBef>
          <a:spcPct val="0"/>
        </a:spcBef>
        <a:spcAft>
          <a:spcPct val="0"/>
        </a:spcAft>
        <a:defRPr sz="3200">
          <a:solidFill>
            <a:srgbClr val="CC3300"/>
          </a:solidFill>
          <a:latin typeface="Arial" charset="0"/>
          <a:cs typeface="Arial" charset="0"/>
        </a:defRPr>
      </a:lvl6pPr>
      <a:lvl7pPr marL="914400" algn="l" rtl="0" fontAlgn="base">
        <a:spcBef>
          <a:spcPct val="0"/>
        </a:spcBef>
        <a:spcAft>
          <a:spcPct val="0"/>
        </a:spcAft>
        <a:defRPr sz="3200">
          <a:solidFill>
            <a:srgbClr val="CC3300"/>
          </a:solidFill>
          <a:latin typeface="Arial" charset="0"/>
          <a:cs typeface="Arial" charset="0"/>
        </a:defRPr>
      </a:lvl7pPr>
      <a:lvl8pPr marL="1371600" algn="l" rtl="0" fontAlgn="base">
        <a:spcBef>
          <a:spcPct val="0"/>
        </a:spcBef>
        <a:spcAft>
          <a:spcPct val="0"/>
        </a:spcAft>
        <a:defRPr sz="3200">
          <a:solidFill>
            <a:srgbClr val="CC3300"/>
          </a:solidFill>
          <a:latin typeface="Arial" charset="0"/>
          <a:cs typeface="Arial" charset="0"/>
        </a:defRPr>
      </a:lvl8pPr>
      <a:lvl9pPr marL="1828800" algn="l" rtl="0" fontAlgn="base">
        <a:spcBef>
          <a:spcPct val="0"/>
        </a:spcBef>
        <a:spcAft>
          <a:spcPct val="0"/>
        </a:spcAft>
        <a:defRPr sz="3200">
          <a:solidFill>
            <a:srgbClr val="CC3300"/>
          </a:solidFill>
          <a:latin typeface="Arial" charset="0"/>
          <a:cs typeface="Arial" charset="0"/>
        </a:defRPr>
      </a:lvl9pPr>
    </p:titleStyle>
    <p:bodyStyle>
      <a:lvl1pPr marL="342900" indent="-342900" algn="l" rtl="0" eaLnBrk="0" fontAlgn="base" hangingPunct="0">
        <a:spcBef>
          <a:spcPct val="20000"/>
        </a:spcBef>
        <a:spcAft>
          <a:spcPct val="30000"/>
        </a:spcAft>
        <a:buClr>
          <a:schemeClr val="folHlink"/>
        </a:buClr>
        <a:buSzPct val="60000"/>
        <a:buFont typeface="Wingdings" charset="0"/>
        <a:buChar char="n"/>
        <a:defRPr sz="3200">
          <a:solidFill>
            <a:srgbClr val="4D4D4D"/>
          </a:solidFill>
          <a:latin typeface="+mn-lt"/>
          <a:ea typeface="ＭＳ Ｐゴシック" charset="0"/>
          <a:cs typeface="ＭＳ Ｐゴシック" charset="0"/>
        </a:defRPr>
      </a:lvl1pPr>
      <a:lvl2pPr marL="742950" indent="-285750" algn="l" rtl="0" eaLnBrk="0" fontAlgn="base" hangingPunct="0">
        <a:spcBef>
          <a:spcPct val="20000"/>
        </a:spcBef>
        <a:spcAft>
          <a:spcPct val="15000"/>
        </a:spcAft>
        <a:buClr>
          <a:schemeClr val="hlink"/>
        </a:buClr>
        <a:buSzPct val="55000"/>
        <a:buFont typeface="Wingdings" charset="0"/>
        <a:buChar char="n"/>
        <a:defRPr sz="2800">
          <a:solidFill>
            <a:srgbClr val="4D4D4D"/>
          </a:solidFill>
          <a:latin typeface="+mn-lt"/>
          <a:ea typeface="ＭＳ Ｐゴシック" charset="0"/>
          <a:cs typeface="Arial" charset="0"/>
        </a:defRPr>
      </a:lvl2pPr>
      <a:lvl3pPr marL="1143000" indent="-228600" algn="l" rtl="0" eaLnBrk="0" fontAlgn="base" hangingPunct="0">
        <a:spcBef>
          <a:spcPct val="20000"/>
        </a:spcBef>
        <a:spcAft>
          <a:spcPct val="15000"/>
        </a:spcAft>
        <a:buClr>
          <a:schemeClr val="folHlink"/>
        </a:buClr>
        <a:buSzPct val="50000"/>
        <a:buFont typeface="Wingdings" charset="0"/>
        <a:buChar char="n"/>
        <a:defRPr sz="2400">
          <a:solidFill>
            <a:srgbClr val="4D4D4D"/>
          </a:solidFill>
          <a:latin typeface="+mn-lt"/>
          <a:ea typeface="Arial" charset="0"/>
          <a:cs typeface="Arial" charset="0"/>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4D4D4D"/>
          </a:solidFill>
          <a:latin typeface="+mn-lt"/>
          <a:ea typeface="Arial" charset="0"/>
          <a:cs typeface="Arial" charset="0"/>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4D4D4D"/>
          </a:solidFill>
          <a:latin typeface="+mn-lt"/>
          <a:ea typeface="Arial" charset="0"/>
          <a:cs typeface="Arial"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emf"/><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wmf"/><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wmf"/><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hyperlink" Target="https://www.omg.org/spec/UML/About-UML/"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5"/>
          <p:cNvGrpSpPr>
            <a:grpSpLocks/>
          </p:cNvGrpSpPr>
          <p:nvPr/>
        </p:nvGrpSpPr>
        <p:grpSpPr bwMode="auto">
          <a:xfrm>
            <a:off x="1828800" y="3352800"/>
            <a:ext cx="5597525" cy="3429000"/>
            <a:chOff x="0" y="0"/>
            <a:chExt cx="6318014" cy="4148971"/>
          </a:xfrm>
        </p:grpSpPr>
        <p:sp>
          <p:nvSpPr>
            <p:cNvPr id="7" name="Rectangle 6"/>
            <p:cNvSpPr/>
            <p:nvPr/>
          </p:nvSpPr>
          <p:spPr>
            <a:xfrm>
              <a:off x="4338036" y="0"/>
              <a:ext cx="1979978" cy="198036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8" name="Rectangle 7"/>
            <p:cNvSpPr/>
            <p:nvPr/>
          </p:nvSpPr>
          <p:spPr>
            <a:xfrm>
              <a:off x="2189624" y="2159002"/>
              <a:ext cx="1979979" cy="197844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9" name="Rectangle 8"/>
            <p:cNvSpPr/>
            <p:nvPr/>
          </p:nvSpPr>
          <p:spPr>
            <a:xfrm>
              <a:off x="2189624" y="0"/>
              <a:ext cx="1979979" cy="1980366"/>
            </a:xfrm>
            <a:prstGeom prst="rect">
              <a:avLst/>
            </a:prstGeom>
            <a:solidFill>
              <a:srgbClr val="F999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10" name="Rectangle 9"/>
            <p:cNvSpPr/>
            <p:nvPr/>
          </p:nvSpPr>
          <p:spPr>
            <a:xfrm>
              <a:off x="4338036" y="2159002"/>
              <a:ext cx="1979978" cy="1978445"/>
            </a:xfrm>
            <a:prstGeom prst="rect">
              <a:avLst/>
            </a:prstGeom>
            <a:solidFill>
              <a:srgbClr val="9E2E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11" name="Rectangle 10"/>
            <p:cNvSpPr/>
            <p:nvPr/>
          </p:nvSpPr>
          <p:spPr>
            <a:xfrm>
              <a:off x="10751" y="0"/>
              <a:ext cx="1979979" cy="198036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12" name="Rectangle 11"/>
            <p:cNvSpPr/>
            <p:nvPr/>
          </p:nvSpPr>
          <p:spPr>
            <a:xfrm>
              <a:off x="0" y="2168606"/>
              <a:ext cx="1979979" cy="1980365"/>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grpSp>
      <p:sp>
        <p:nvSpPr>
          <p:cNvPr id="8196" name="Rectangle 2"/>
          <p:cNvSpPr txBox="1">
            <a:spLocks noChangeArrowheads="1"/>
          </p:cNvSpPr>
          <p:nvPr/>
        </p:nvSpPr>
        <p:spPr bwMode="gray">
          <a:xfrm>
            <a:off x="0" y="457200"/>
            <a:ext cx="9144000" cy="272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tr-TR" sz="3600" b="1" dirty="0" smtClean="0">
                <a:solidFill>
                  <a:srgbClr val="FF8000"/>
                </a:solidFill>
                <a:latin typeface="Arial" charset="0"/>
              </a:rPr>
              <a:t>BBM</a:t>
            </a:r>
            <a:r>
              <a:rPr lang="en-US" sz="3600" b="1" dirty="0" smtClean="0">
                <a:solidFill>
                  <a:srgbClr val="FF8000"/>
                </a:solidFill>
                <a:latin typeface="Arial" charset="0"/>
              </a:rPr>
              <a:t> </a:t>
            </a:r>
            <a:r>
              <a:rPr lang="tr-TR" sz="3600" b="1" dirty="0" smtClean="0">
                <a:solidFill>
                  <a:srgbClr val="FF8000"/>
                </a:solidFill>
                <a:latin typeface="Arial" charset="0"/>
              </a:rPr>
              <a:t>382 </a:t>
            </a:r>
            <a:r>
              <a:rPr lang="tr-TR" sz="3600" b="1" dirty="0">
                <a:solidFill>
                  <a:srgbClr val="FF8000"/>
                </a:solidFill>
                <a:latin typeface="Arial" charset="0"/>
              </a:rPr>
              <a:t>– SOFTWARE ENGINEERING</a:t>
            </a:r>
            <a:endParaRPr lang="tr-TR" sz="3200" b="1" dirty="0">
              <a:solidFill>
                <a:srgbClr val="FF8000"/>
              </a:solidFill>
              <a:latin typeface="Arial" charset="0"/>
            </a:endParaRPr>
          </a:p>
          <a:p>
            <a:pPr algn="ctr"/>
            <a:r>
              <a:rPr lang="tr-TR" sz="2000" b="1" dirty="0">
                <a:solidFill>
                  <a:srgbClr val="FF8000"/>
                </a:solidFill>
                <a:latin typeface="Arial" charset="0"/>
              </a:rPr>
              <a:t>SPRING </a:t>
            </a:r>
            <a:r>
              <a:rPr lang="tr-TR" sz="2000" b="1" dirty="0" smtClean="0">
                <a:solidFill>
                  <a:srgbClr val="FF8000"/>
                </a:solidFill>
                <a:latin typeface="Arial" charset="0"/>
              </a:rPr>
              <a:t>2018</a:t>
            </a:r>
            <a:endParaRPr lang="tr-TR" sz="2000" b="1" dirty="0">
              <a:solidFill>
                <a:srgbClr val="FF8000"/>
              </a:solidFill>
              <a:latin typeface="Arial" charset="0"/>
            </a:endParaRPr>
          </a:p>
          <a:p>
            <a:pPr algn="ctr"/>
            <a:r>
              <a:rPr lang="tr-TR" b="1" dirty="0" err="1" smtClean="0">
                <a:solidFill>
                  <a:srgbClr val="FF8000"/>
                </a:solidFill>
                <a:latin typeface="Arial" charset="0"/>
              </a:rPr>
              <a:t>Lecture</a:t>
            </a:r>
            <a:r>
              <a:rPr lang="en-US" b="1" dirty="0" smtClean="0">
                <a:solidFill>
                  <a:srgbClr val="FF8000"/>
                </a:solidFill>
                <a:latin typeface="Arial" charset="0"/>
              </a:rPr>
              <a:t> </a:t>
            </a:r>
            <a:r>
              <a:rPr lang="tr-TR" b="1" dirty="0" smtClean="0">
                <a:solidFill>
                  <a:srgbClr val="FF8000"/>
                </a:solidFill>
                <a:latin typeface="Arial" charset="0"/>
              </a:rPr>
              <a:t>4</a:t>
            </a:r>
            <a:endParaRPr lang="tr-TR" b="1" dirty="0">
              <a:solidFill>
                <a:srgbClr val="FF8000"/>
              </a:solidFill>
              <a:latin typeface="Arial" charset="0"/>
            </a:endParaRPr>
          </a:p>
          <a:p>
            <a:pPr algn="ctr"/>
            <a:endParaRPr lang="tr-TR" sz="2000" b="1" dirty="0">
              <a:solidFill>
                <a:srgbClr val="FF8000"/>
              </a:solidFill>
              <a:latin typeface="Arial" charset="0"/>
            </a:endParaRPr>
          </a:p>
          <a:p>
            <a:pPr algn="ctr"/>
            <a:r>
              <a:rPr lang="tr-TR" sz="2000" b="1" dirty="0" err="1" smtClean="0">
                <a:solidFill>
                  <a:srgbClr val="FF8000"/>
                </a:solidFill>
                <a:latin typeface="Arial" charset="0"/>
              </a:rPr>
              <a:t>Asst.Prof.Dr</a:t>
            </a:r>
            <a:r>
              <a:rPr lang="tr-TR" sz="2000" b="1" dirty="0">
                <a:solidFill>
                  <a:srgbClr val="FF8000"/>
                </a:solidFill>
                <a:latin typeface="Arial" charset="0"/>
              </a:rPr>
              <a:t>. Ayça </a:t>
            </a:r>
            <a:r>
              <a:rPr lang="tr-TR" sz="2000" b="1" dirty="0" smtClean="0">
                <a:solidFill>
                  <a:srgbClr val="FF8000"/>
                </a:solidFill>
                <a:latin typeface="Arial" charset="0"/>
              </a:rPr>
              <a:t>TARHAN</a:t>
            </a:r>
            <a:endParaRPr lang="tr-TR" sz="2000" b="1" dirty="0">
              <a:solidFill>
                <a:srgbClr val="FF8000"/>
              </a:solidFill>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150938" y="152400"/>
            <a:ext cx="7993062" cy="762000"/>
          </a:xfrm>
        </p:spPr>
        <p:txBody>
          <a:bodyPr/>
          <a:lstStyle/>
          <a:p>
            <a:r>
              <a:rPr lang="en-US" sz="3200" dirty="0" smtClean="0"/>
              <a:t>Tabular description of use-cases</a:t>
            </a:r>
          </a:p>
        </p:txBody>
      </p:sp>
      <p:graphicFrame>
        <p:nvGraphicFramePr>
          <p:cNvPr id="3" name="Table 2"/>
          <p:cNvGraphicFramePr>
            <a:graphicFrameLocks noGrp="1"/>
          </p:cNvGraphicFramePr>
          <p:nvPr>
            <p:extLst/>
          </p:nvPr>
        </p:nvGraphicFramePr>
        <p:xfrm>
          <a:off x="381000" y="2590800"/>
          <a:ext cx="8229600" cy="4042578"/>
        </p:xfrm>
        <a:graphic>
          <a:graphicData uri="http://schemas.openxmlformats.org/drawingml/2006/table">
            <a:tbl>
              <a:tblPr/>
              <a:tblGrid>
                <a:gridCol w="19812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433126">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bg1"/>
                          </a:solidFill>
                          <a:effectLst/>
                          <a:latin typeface="Arial" charset="0"/>
                          <a:ea typeface="Times New Roman" charset="0"/>
                        </a:rPr>
                        <a:t>Use case: Login</a:t>
                      </a:r>
                      <a:endParaRPr kumimoji="0" lang="en-GB" sz="1800" b="1" i="0" u="none" strike="noStrike" cap="none" normalizeH="0" baseline="0" dirty="0">
                        <a:ln>
                          <a:noFill/>
                        </a:ln>
                        <a:solidFill>
                          <a:schemeClr val="bg1"/>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43312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Times New Roman" charset="0"/>
                        </a:rPr>
                        <a:t>Actors</a:t>
                      </a:r>
                      <a:endParaRPr kumimoji="0" lang="en-GB" sz="18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noProof="0" dirty="0" smtClean="0">
                          <a:ln>
                            <a:noFill/>
                          </a:ln>
                          <a:solidFill>
                            <a:srgbClr val="000000"/>
                          </a:solidFill>
                          <a:effectLst/>
                          <a:latin typeface="Arial" charset="0"/>
                          <a:ea typeface="Times New Roman" charset="0"/>
                        </a:rPr>
                        <a:t>Traveler</a:t>
                      </a:r>
                      <a:endParaRPr kumimoji="0" lang="en-US" sz="1800" b="0" i="0" u="none" strike="noStrike" cap="none" normalizeH="0" baseline="0" noProof="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20054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Times New Roman" charset="0"/>
                        </a:rPr>
                        <a:t>Precondition</a:t>
                      </a:r>
                      <a:endParaRPr kumimoji="0" lang="en-GB" sz="18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noProof="0" dirty="0" smtClean="0">
                          <a:ln>
                            <a:noFill/>
                          </a:ln>
                          <a:solidFill>
                            <a:srgbClr val="000000"/>
                          </a:solidFill>
                          <a:effectLst/>
                          <a:latin typeface="Arial" charset="0"/>
                          <a:ea typeface="Times New Roman" charset="0"/>
                        </a:rPr>
                        <a:t>Traveler is not logged in</a:t>
                      </a:r>
                      <a:endParaRPr kumimoji="0" lang="en-US" sz="1800" b="0" i="0" u="none" strike="noStrike" cap="none" normalizeH="0" baseline="0" noProof="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3312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Times New Roman" charset="0"/>
                        </a:rPr>
                        <a:t>Post-condition</a:t>
                      </a:r>
                      <a:endParaRPr kumimoji="0" lang="en-GB" sz="18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noProof="0" dirty="0" smtClean="0">
                          <a:ln>
                            <a:noFill/>
                          </a:ln>
                          <a:solidFill>
                            <a:srgbClr val="000000"/>
                          </a:solidFill>
                          <a:effectLst/>
                          <a:latin typeface="Arial" charset="0"/>
                          <a:ea typeface="Times New Roman" charset="0"/>
                        </a:rPr>
                        <a:t>Traveler is logged in</a:t>
                      </a:r>
                      <a:endParaRPr kumimoji="0" lang="en-US" sz="1800" b="0" i="0" u="none" strike="noStrike" cap="none" normalizeH="0" baseline="0" noProof="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3312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Times New Roman" charset="0"/>
                        </a:rPr>
                        <a:t>Main (happy) path:</a:t>
                      </a:r>
                      <a:endParaRPr kumimoji="0" lang="en-GB" sz="18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457200" marR="0" lvl="0" indent="-457200" algn="just" defTabSz="457200" rtl="0" eaLnBrk="1" fontAlgn="base" latinLnBrk="0" hangingPunct="1">
                        <a:lnSpc>
                          <a:spcPct val="100000"/>
                        </a:lnSpc>
                        <a:spcBef>
                          <a:spcPct val="0"/>
                        </a:spcBef>
                        <a:spcAft>
                          <a:spcPct val="0"/>
                        </a:spcAft>
                        <a:buClrTx/>
                        <a:buSzTx/>
                        <a:buFont typeface="+mj-lt"/>
                        <a:buAutoNum type="arabicPeriod"/>
                        <a:tabLst/>
                      </a:pPr>
                      <a:r>
                        <a:rPr kumimoji="0" lang="en-GB" sz="1800" b="0" i="0" u="none" strike="noStrike" cap="none" normalizeH="0" baseline="0" dirty="0" smtClean="0">
                          <a:ln>
                            <a:noFill/>
                          </a:ln>
                          <a:solidFill>
                            <a:srgbClr val="000000"/>
                          </a:solidFill>
                          <a:effectLst/>
                          <a:latin typeface="Arial" charset="0"/>
                          <a:ea typeface="Times New Roman" charset="0"/>
                        </a:rPr>
                        <a:t>User enters her/his username and password and presses on the Login button</a:t>
                      </a:r>
                    </a:p>
                    <a:p>
                      <a:pPr marL="457200" marR="0" lvl="0" indent="-457200" algn="just" defTabSz="457200" rtl="0" eaLnBrk="1" fontAlgn="base" latinLnBrk="0" hangingPunct="1">
                        <a:lnSpc>
                          <a:spcPct val="100000"/>
                        </a:lnSpc>
                        <a:spcBef>
                          <a:spcPct val="0"/>
                        </a:spcBef>
                        <a:spcAft>
                          <a:spcPct val="0"/>
                        </a:spcAft>
                        <a:buClrTx/>
                        <a:buSzTx/>
                        <a:buFont typeface="+mj-lt"/>
                        <a:buAutoNum type="arabicPeriod"/>
                        <a:tabLst/>
                      </a:pPr>
                      <a:r>
                        <a:rPr kumimoji="0" lang="en-GB" sz="1800" b="0" i="0" u="none" strike="noStrike" cap="none" normalizeH="0" baseline="0" dirty="0" smtClean="0">
                          <a:ln>
                            <a:noFill/>
                          </a:ln>
                          <a:solidFill>
                            <a:srgbClr val="000000"/>
                          </a:solidFill>
                          <a:effectLst/>
                          <a:latin typeface="Arial" charset="0"/>
                          <a:ea typeface="Times New Roman" charset="0"/>
                        </a:rPr>
                        <a:t>System checks the username and password and shows the app’s main window (page)</a:t>
                      </a:r>
                    </a:p>
                    <a:p>
                      <a:pPr marL="457200" marR="0" lvl="0" indent="-457200" algn="just" defTabSz="457200" rtl="0" eaLnBrk="1" fontAlgn="base" latinLnBrk="0" hangingPunct="1">
                        <a:lnSpc>
                          <a:spcPct val="100000"/>
                        </a:lnSpc>
                        <a:spcBef>
                          <a:spcPct val="0"/>
                        </a:spcBef>
                        <a:spcAft>
                          <a:spcPct val="0"/>
                        </a:spcAft>
                        <a:buClrTx/>
                        <a:buSzTx/>
                        <a:buFont typeface="+mj-lt"/>
                        <a:buAutoNum type="arabicPeriod"/>
                        <a:tabLst/>
                      </a:pPr>
                      <a:r>
                        <a:rPr kumimoji="0" lang="en-GB" sz="1800" b="0" i="0" u="none" strike="noStrike" cap="none" normalizeH="0" baseline="0" dirty="0" smtClean="0">
                          <a:ln>
                            <a:noFill/>
                          </a:ln>
                          <a:solidFill>
                            <a:srgbClr val="000000"/>
                          </a:solidFill>
                          <a:effectLst/>
                          <a:latin typeface="Arial" charset="0"/>
                          <a:ea typeface="Times New Roman" charset="0"/>
                        </a:rPr>
                        <a:t>User will be able to use the feature afterwards</a:t>
                      </a:r>
                      <a:endParaRPr kumimoji="0" lang="en-GB" sz="18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43312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Times New Roman" charset="0"/>
                        </a:rPr>
                        <a:t>Alternative path:</a:t>
                      </a:r>
                      <a:endParaRPr kumimoji="0" lang="en-GB" sz="18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457200" marR="0" lvl="0" indent="-457200" algn="just" defTabSz="457200" rtl="0" eaLnBrk="1" fontAlgn="base" latinLnBrk="0" hangingPunct="1">
                        <a:lnSpc>
                          <a:spcPct val="100000"/>
                        </a:lnSpc>
                        <a:spcBef>
                          <a:spcPct val="0"/>
                        </a:spcBef>
                        <a:spcAft>
                          <a:spcPct val="0"/>
                        </a:spcAft>
                        <a:buClrTx/>
                        <a:buSzTx/>
                        <a:buFont typeface="+mj-lt"/>
                        <a:buAutoNum type="arabicPeriod"/>
                        <a:tabLst/>
                      </a:pPr>
                      <a:r>
                        <a:rPr kumimoji="0" lang="en-GB" sz="1800" b="0" i="0" u="none" strike="noStrike" cap="none" normalizeH="0" baseline="0" dirty="0" smtClean="0">
                          <a:ln>
                            <a:noFill/>
                          </a:ln>
                          <a:solidFill>
                            <a:srgbClr val="000000"/>
                          </a:solidFill>
                          <a:effectLst/>
                          <a:latin typeface="Arial" charset="0"/>
                          <a:ea typeface="Times New Roman" charset="0"/>
                        </a:rPr>
                        <a:t>If the username and password combination is invalid, the system will show a message indicating it</a:t>
                      </a:r>
                    </a:p>
                    <a:p>
                      <a:pPr marL="457200" marR="0" lvl="0" indent="-457200" algn="just" defTabSz="457200" rtl="0" eaLnBrk="1" fontAlgn="base" latinLnBrk="0" hangingPunct="1">
                        <a:lnSpc>
                          <a:spcPct val="100000"/>
                        </a:lnSpc>
                        <a:spcBef>
                          <a:spcPct val="0"/>
                        </a:spcBef>
                        <a:spcAft>
                          <a:spcPct val="0"/>
                        </a:spcAft>
                        <a:buClrTx/>
                        <a:buSzTx/>
                        <a:buFont typeface="+mj-lt"/>
                        <a:buAutoNum type="arabicPeriod"/>
                        <a:tabLst/>
                      </a:pPr>
                      <a:r>
                        <a:rPr kumimoji="0" lang="en-GB" sz="1800" b="0" i="0" u="none" strike="noStrike" cap="none" normalizeH="0" baseline="0" dirty="0" smtClean="0">
                          <a:ln>
                            <a:noFill/>
                          </a:ln>
                          <a:solidFill>
                            <a:srgbClr val="000000"/>
                          </a:solidFill>
                          <a:effectLst/>
                          <a:latin typeface="Arial" charset="0"/>
                          <a:ea typeface="Times New Roman" charset="0"/>
                        </a:rPr>
                        <a:t> User will be able to enter another username and password </a:t>
                      </a:r>
                      <a:endParaRPr kumimoji="0" lang="en-GB" sz="18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pic>
        <p:nvPicPr>
          <p:cNvPr id="5" name="Picture 4"/>
          <p:cNvPicPr>
            <a:picLocks noChangeAspect="1"/>
          </p:cNvPicPr>
          <p:nvPr/>
        </p:nvPicPr>
        <p:blipFill>
          <a:blip r:embed="rId2"/>
          <a:stretch>
            <a:fillRect/>
          </a:stretch>
        </p:blipFill>
        <p:spPr>
          <a:xfrm>
            <a:off x="2296321" y="838200"/>
            <a:ext cx="2961479" cy="2059328"/>
          </a:xfrm>
          <a:prstGeom prst="rect">
            <a:avLst/>
          </a:prstGeom>
        </p:spPr>
      </p:pic>
      <p:pic>
        <p:nvPicPr>
          <p:cNvPr id="8" name="Picture 7"/>
          <p:cNvPicPr>
            <a:picLocks noChangeAspect="1"/>
          </p:cNvPicPr>
          <p:nvPr/>
        </p:nvPicPr>
        <p:blipFill>
          <a:blip r:embed="rId3"/>
          <a:stretch>
            <a:fillRect/>
          </a:stretch>
        </p:blipFill>
        <p:spPr>
          <a:xfrm>
            <a:off x="5586570" y="943429"/>
            <a:ext cx="3475831" cy="2312150"/>
          </a:xfrm>
          <a:prstGeom prst="rect">
            <a:avLst/>
          </a:prstGeom>
        </p:spPr>
      </p:pic>
    </p:spTree>
    <p:extLst>
      <p:ext uri="{BB962C8B-B14F-4D97-AF65-F5344CB8AC3E}">
        <p14:creationId xmlns:p14="http://schemas.microsoft.com/office/powerpoint/2010/main" val="3608836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CA" u="sng" dirty="0"/>
          </a:p>
        </p:txBody>
      </p:sp>
      <p:sp>
        <p:nvSpPr>
          <p:cNvPr id="3" name="Content Placeholder 2"/>
          <p:cNvSpPr>
            <a:spLocks noGrp="1"/>
          </p:cNvSpPr>
          <p:nvPr>
            <p:ph idx="1"/>
          </p:nvPr>
        </p:nvSpPr>
        <p:spPr/>
        <p:txBody>
          <a:bodyPr/>
          <a:lstStyle/>
          <a:p>
            <a:r>
              <a:rPr lang="en-US" sz="2400" b="1" dirty="0" smtClean="0"/>
              <a:t>System: student information system (like BILBSIS2)</a:t>
            </a:r>
          </a:p>
          <a:p>
            <a:r>
              <a:rPr lang="en-US" sz="2400" b="1" dirty="0" smtClean="0"/>
              <a:t>Design: </a:t>
            </a:r>
          </a:p>
          <a:p>
            <a:pPr lvl="1"/>
            <a:r>
              <a:rPr lang="en-US" sz="2000" b="1" dirty="0" smtClean="0"/>
              <a:t>The </a:t>
            </a:r>
            <a:r>
              <a:rPr lang="en-US" sz="2000" b="1" dirty="0"/>
              <a:t>context diagram</a:t>
            </a:r>
          </a:p>
          <a:p>
            <a:pPr lvl="1"/>
            <a:r>
              <a:rPr lang="en-US" sz="2000" b="1" dirty="0" smtClean="0"/>
              <a:t>The use-case diagram</a:t>
            </a:r>
          </a:p>
          <a:p>
            <a:pPr lvl="1"/>
            <a:r>
              <a:rPr lang="en-US" sz="2000" b="1" dirty="0"/>
              <a:t>Three </a:t>
            </a:r>
            <a:r>
              <a:rPr lang="en-US" sz="2000" b="1" dirty="0" smtClean="0"/>
              <a:t>tabular descriptions for </a:t>
            </a:r>
            <a:r>
              <a:rPr lang="en-US" sz="2000" b="1" dirty="0"/>
              <a:t>three use-cases </a:t>
            </a:r>
            <a:endParaRPr lang="en-US" sz="2000" b="1" dirty="0" smtClean="0"/>
          </a:p>
          <a:p>
            <a:pPr lvl="1"/>
            <a:r>
              <a:rPr lang="en-US" sz="2000" b="1" dirty="0" smtClean="0"/>
              <a:t>Three activity diagrams </a:t>
            </a:r>
            <a:r>
              <a:rPr lang="en-US" sz="2000" b="1" dirty="0"/>
              <a:t>for </a:t>
            </a:r>
            <a:r>
              <a:rPr lang="en-US" sz="2000" b="1" dirty="0" smtClean="0"/>
              <a:t>three </a:t>
            </a:r>
            <a:r>
              <a:rPr lang="en-US" sz="2000" b="1" u="sng" dirty="0" smtClean="0"/>
              <a:t>other </a:t>
            </a:r>
            <a:r>
              <a:rPr lang="en-US" sz="2000" b="1" dirty="0" smtClean="0"/>
              <a:t>use-cases</a:t>
            </a:r>
          </a:p>
          <a:p>
            <a:endParaRPr lang="en-CA" sz="2400" b="1" dirty="0"/>
          </a:p>
        </p:txBody>
      </p:sp>
      <p:pic>
        <p:nvPicPr>
          <p:cNvPr id="3074" name="Picture 2" descr="http://www.1stcontact.com/blog/wp-content/uploads/2015/08/Three-students-taking-a-test-resized.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543800" y="1"/>
            <a:ext cx="16002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2438400" y="3952135"/>
            <a:ext cx="3751813" cy="2677265"/>
          </a:xfrm>
          <a:prstGeom prst="rect">
            <a:avLst/>
          </a:prstGeom>
        </p:spPr>
      </p:pic>
    </p:spTree>
    <p:extLst>
      <p:ext uri="{BB962C8B-B14F-4D97-AF65-F5344CB8AC3E}">
        <p14:creationId xmlns:p14="http://schemas.microsoft.com/office/powerpoint/2010/main" val="1835908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 student reading</a:t>
            </a:r>
            <a:endParaRPr lang="en-CA" dirty="0"/>
          </a:p>
        </p:txBody>
      </p:sp>
    </p:spTree>
    <p:extLst>
      <p:ext uri="{BB962C8B-B14F-4D97-AF65-F5344CB8AC3E}">
        <p14:creationId xmlns:p14="http://schemas.microsoft.com/office/powerpoint/2010/main" val="3210692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modeling</a:t>
            </a:r>
            <a:endParaRPr lang="en-US" dirty="0"/>
          </a:p>
        </p:txBody>
      </p:sp>
      <p:sp>
        <p:nvSpPr>
          <p:cNvPr id="3" name="Content Placeholder 2"/>
          <p:cNvSpPr>
            <a:spLocks noGrp="1"/>
          </p:cNvSpPr>
          <p:nvPr>
            <p:ph idx="1"/>
          </p:nvPr>
        </p:nvSpPr>
        <p:spPr/>
        <p:txBody>
          <a:bodyPr/>
          <a:lstStyle/>
          <a:p>
            <a:r>
              <a:rPr lang="en-US" u="sng" dirty="0" smtClean="0">
                <a:solidFill>
                  <a:schemeClr val="accent5">
                    <a:lumMod val="75000"/>
                  </a:schemeClr>
                </a:solidFill>
              </a:rPr>
              <a:t>System modeling </a:t>
            </a:r>
            <a:r>
              <a:rPr lang="en-US" dirty="0" smtClean="0"/>
              <a:t>is the process of developing abstract models of a system, with each model presenting a different </a:t>
            </a:r>
            <a:r>
              <a:rPr lang="en-US" u="sng" dirty="0" smtClean="0"/>
              <a:t>view</a:t>
            </a:r>
            <a:r>
              <a:rPr lang="en-US" dirty="0" smtClean="0"/>
              <a:t> or </a:t>
            </a:r>
            <a:r>
              <a:rPr lang="en-US" u="sng" dirty="0" smtClean="0"/>
              <a:t>perspective</a:t>
            </a:r>
            <a:r>
              <a:rPr lang="en-US" dirty="0" smtClean="0"/>
              <a:t> of that system. </a:t>
            </a:r>
          </a:p>
          <a:p>
            <a:pPr lvl="1"/>
            <a:r>
              <a:rPr lang="en-US" dirty="0" smtClean="0"/>
              <a:t>System modeling has now come to mean representing a system using some kind of </a:t>
            </a:r>
            <a:r>
              <a:rPr lang="en-US" u="sng" dirty="0" smtClean="0"/>
              <a:t>graphical notation</a:t>
            </a:r>
            <a:r>
              <a:rPr lang="en-US" dirty="0" smtClean="0"/>
              <a:t>, which is now almost always based on notations in the </a:t>
            </a:r>
            <a:r>
              <a:rPr lang="en-US" u="sng" dirty="0" smtClean="0"/>
              <a:t>Unified Modeling Language (UML)</a:t>
            </a:r>
            <a:r>
              <a:rPr lang="en-US" dirty="0" smtClean="0"/>
              <a:t>. </a:t>
            </a:r>
          </a:p>
          <a:p>
            <a:r>
              <a:rPr lang="en-GB" dirty="0" smtClean="0">
                <a:solidFill>
                  <a:schemeClr val="tx1">
                    <a:lumMod val="75000"/>
                    <a:lumOff val="25000"/>
                  </a:schemeClr>
                </a:solidFill>
              </a:rPr>
              <a:t>System modelling helps the </a:t>
            </a:r>
            <a:r>
              <a:rPr lang="en-GB" u="sng" dirty="0" smtClean="0">
                <a:solidFill>
                  <a:schemeClr val="tx1">
                    <a:lumMod val="75000"/>
                    <a:lumOff val="25000"/>
                  </a:schemeClr>
                </a:solidFill>
              </a:rPr>
              <a:t>analyst</a:t>
            </a:r>
            <a:r>
              <a:rPr lang="en-GB" dirty="0" smtClean="0">
                <a:solidFill>
                  <a:schemeClr val="tx1">
                    <a:lumMod val="75000"/>
                    <a:lumOff val="25000"/>
                  </a:schemeClr>
                </a:solidFill>
              </a:rPr>
              <a:t> to understand the functionality of the system and models are used to communicate with customers.</a:t>
            </a:r>
            <a:endParaRPr lang="en-US" dirty="0">
              <a:solidFill>
                <a:schemeClr val="tx1">
                  <a:lumMod val="75000"/>
                  <a:lumOff val="25000"/>
                </a:schemeClr>
              </a:solidFill>
            </a:endParaRPr>
          </a:p>
        </p:txBody>
      </p:sp>
    </p:spTree>
    <p:extLst>
      <p:ext uri="{BB962C8B-B14F-4D97-AF65-F5344CB8AC3E}">
        <p14:creationId xmlns:p14="http://schemas.microsoft.com/office/powerpoint/2010/main" val="2990775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Real </a:t>
            </a:r>
            <a:r>
              <a:rPr lang="tr-TR" sz="3200" dirty="0" smtClean="0"/>
              <a:t>vs. Model – </a:t>
            </a:r>
            <a:r>
              <a:rPr lang="tr-TR" sz="3200" dirty="0" err="1" smtClean="0"/>
              <a:t>Beytepe</a:t>
            </a:r>
            <a:r>
              <a:rPr lang="tr-TR" sz="3200" dirty="0" smtClean="0"/>
              <a:t> Kampüsü</a:t>
            </a:r>
            <a:endParaRPr lang="tr-TR" sz="3200" dirty="0"/>
          </a:p>
        </p:txBody>
      </p:sp>
      <p:pic>
        <p:nvPicPr>
          <p:cNvPr id="9" name="Content Placeholder 8"/>
          <p:cNvPicPr>
            <a:picLocks noGrp="1" noChangeAspect="1"/>
          </p:cNvPicPr>
          <p:nvPr>
            <p:ph idx="1"/>
          </p:nvPr>
        </p:nvPicPr>
        <p:blipFill>
          <a:blip r:embed="rId2"/>
          <a:stretch>
            <a:fillRect/>
          </a:stretch>
        </p:blipFill>
        <p:spPr>
          <a:xfrm>
            <a:off x="605366" y="1591414"/>
            <a:ext cx="3585634" cy="4931594"/>
          </a:xfrm>
        </p:spPr>
      </p:pic>
      <p:sp>
        <p:nvSpPr>
          <p:cNvPr id="5" name="Text Placeholder 4"/>
          <p:cNvSpPr>
            <a:spLocks noGrp="1"/>
          </p:cNvSpPr>
          <p:nvPr>
            <p:ph type="body" idx="4294967295"/>
          </p:nvPr>
        </p:nvSpPr>
        <p:spPr>
          <a:xfrm>
            <a:off x="0" y="914400"/>
            <a:ext cx="4344988" cy="639763"/>
          </a:xfrm>
        </p:spPr>
        <p:txBody>
          <a:bodyPr/>
          <a:lstStyle/>
          <a:p>
            <a:r>
              <a:rPr lang="en-US" dirty="0" smtClean="0"/>
              <a:t>Real </a:t>
            </a:r>
            <a:r>
              <a:rPr lang="tr-TR" dirty="0" smtClean="0"/>
              <a:t>– </a:t>
            </a:r>
            <a:r>
              <a:rPr lang="tr-TR" dirty="0" err="1" smtClean="0"/>
              <a:t>Satellite</a:t>
            </a:r>
            <a:r>
              <a:rPr lang="tr-TR" dirty="0" smtClean="0"/>
              <a:t> </a:t>
            </a:r>
            <a:r>
              <a:rPr lang="tr-TR" dirty="0" err="1" smtClean="0"/>
              <a:t>View</a:t>
            </a:r>
            <a:endParaRPr lang="tr-TR" dirty="0"/>
          </a:p>
        </p:txBody>
      </p:sp>
      <p:sp>
        <p:nvSpPr>
          <p:cNvPr id="7" name="Text Placeholder 6"/>
          <p:cNvSpPr>
            <a:spLocks noGrp="1"/>
          </p:cNvSpPr>
          <p:nvPr>
            <p:ph type="body" sz="quarter" idx="4294967295"/>
          </p:nvPr>
        </p:nvSpPr>
        <p:spPr>
          <a:xfrm>
            <a:off x="4797425" y="914400"/>
            <a:ext cx="4346575" cy="639763"/>
          </a:xfrm>
        </p:spPr>
        <p:txBody>
          <a:bodyPr/>
          <a:lstStyle/>
          <a:p>
            <a:r>
              <a:rPr lang="tr-TR" dirty="0" smtClean="0"/>
              <a:t>Model – </a:t>
            </a:r>
            <a:r>
              <a:rPr lang="tr-TR" dirty="0" err="1" smtClean="0"/>
              <a:t>Vector</a:t>
            </a:r>
            <a:r>
              <a:rPr lang="tr-TR" dirty="0" smtClean="0"/>
              <a:t> </a:t>
            </a:r>
            <a:r>
              <a:rPr lang="tr-TR" dirty="0" err="1" smtClean="0"/>
              <a:t>Map</a:t>
            </a:r>
            <a:endParaRPr lang="tr-TR" dirty="0"/>
          </a:p>
        </p:txBody>
      </p:sp>
      <p:pic>
        <p:nvPicPr>
          <p:cNvPr id="10" name="Content Placeholder 9"/>
          <p:cNvPicPr>
            <a:picLocks noGrp="1" noChangeAspect="1"/>
          </p:cNvPicPr>
          <p:nvPr>
            <p:ph sz="quarter" idx="4294967295"/>
          </p:nvPr>
        </p:nvPicPr>
        <p:blipFill>
          <a:blip r:embed="rId3"/>
          <a:srcRect t="9308" b="9308"/>
          <a:stretch>
            <a:fillRect/>
          </a:stretch>
        </p:blipFill>
        <p:spPr>
          <a:xfrm>
            <a:off x="5102225" y="1554163"/>
            <a:ext cx="4041775" cy="4999037"/>
          </a:xfrm>
        </p:spPr>
      </p:pic>
    </p:spTree>
    <p:extLst>
      <p:ext uri="{BB962C8B-B14F-4D97-AF65-F5344CB8AC3E}">
        <p14:creationId xmlns:p14="http://schemas.microsoft.com/office/powerpoint/2010/main" val="122082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Existing and planned system models</a:t>
            </a:r>
            <a:endParaRPr lang="en-GB" dirty="0"/>
          </a:p>
        </p:txBody>
      </p:sp>
      <p:sp>
        <p:nvSpPr>
          <p:cNvPr id="7171" name="Rectangle 3"/>
          <p:cNvSpPr>
            <a:spLocks noGrp="1" noChangeArrowheads="1"/>
          </p:cNvSpPr>
          <p:nvPr>
            <p:ph idx="1"/>
          </p:nvPr>
        </p:nvSpPr>
        <p:spPr>
          <a:noFill/>
          <a:ln/>
        </p:spPr>
        <p:txBody>
          <a:bodyPr lIns="90487" tIns="44450" rIns="90487" bIns="44450"/>
          <a:lstStyle/>
          <a:p>
            <a:r>
              <a:rPr lang="en-US" sz="2400" u="sng" dirty="0" smtClean="0"/>
              <a:t>Models of the existing system</a:t>
            </a:r>
            <a:r>
              <a:rPr lang="en-US" sz="2400" dirty="0" smtClean="0"/>
              <a:t> are used during requirements engineering, re-engineering </a:t>
            </a:r>
            <a:r>
              <a:rPr lang="en-US" sz="2400" dirty="0"/>
              <a:t>and </a:t>
            </a:r>
            <a:r>
              <a:rPr lang="en-US" sz="2400" dirty="0" smtClean="0"/>
              <a:t>reverse-engineering </a:t>
            </a:r>
            <a:r>
              <a:rPr lang="en-US" sz="2400" dirty="0"/>
              <a:t>. </a:t>
            </a:r>
            <a:endParaRPr lang="en-US" sz="2400" dirty="0" smtClean="0"/>
          </a:p>
          <a:p>
            <a:pPr lvl="1"/>
            <a:r>
              <a:rPr lang="en-US" sz="2000" dirty="0" smtClean="0"/>
              <a:t>They help analyst clarify what existing system does and can be used as a basis for discussing its strengths and weaknesses. These then lead to requirements for the new system.</a:t>
            </a:r>
          </a:p>
          <a:p>
            <a:pPr lvl="1"/>
            <a:r>
              <a:rPr lang="en-US" sz="2000" dirty="0" smtClean="0"/>
              <a:t>Re-engineering</a:t>
            </a:r>
            <a:r>
              <a:rPr lang="en-US" sz="2000" dirty="0"/>
              <a:t>: </a:t>
            </a:r>
            <a:r>
              <a:rPr lang="en-US" sz="2000" dirty="0" smtClean="0"/>
              <a:t>Systematic </a:t>
            </a:r>
            <a:r>
              <a:rPr lang="en-US" sz="2000" dirty="0"/>
              <a:t>starting over and reinventing the way a firm, a software, or a business process, </a:t>
            </a:r>
            <a:r>
              <a:rPr lang="en-US" sz="2000" dirty="0" smtClean="0"/>
              <a:t>work (code refactoring in our context)</a:t>
            </a:r>
          </a:p>
          <a:p>
            <a:pPr lvl="1"/>
            <a:r>
              <a:rPr lang="en-US" sz="2000" dirty="0" smtClean="0"/>
              <a:t>Reverse engineering</a:t>
            </a:r>
            <a:r>
              <a:rPr lang="en-US" sz="2000" dirty="0"/>
              <a:t>: </a:t>
            </a:r>
            <a:r>
              <a:rPr lang="en-US" sz="2000" dirty="0" smtClean="0"/>
              <a:t>taking </a:t>
            </a:r>
            <a:r>
              <a:rPr lang="en-US" sz="2000" dirty="0"/>
              <a:t>apart an object to see how it works in order to duplicate or enhance the object. The practice, taken from older industries, is now frequently used on computer hardware and software.</a:t>
            </a:r>
            <a:endParaRPr lang="en-US" sz="2000" dirty="0" smtClean="0"/>
          </a:p>
          <a:p>
            <a:pPr lvl="1"/>
            <a:r>
              <a:rPr lang="en-US" sz="2000" dirty="0" smtClean="0"/>
              <a:t>Re-engineering </a:t>
            </a:r>
            <a:r>
              <a:rPr lang="en-US" sz="2000" dirty="0" smtClean="0">
                <a:sym typeface="Symbol" panose="05050102010706020507" pitchFamily="18" charset="2"/>
              </a:rPr>
              <a:t> </a:t>
            </a:r>
            <a:r>
              <a:rPr lang="en-US" sz="2000" dirty="0" smtClean="0"/>
              <a:t>Reverse engineering</a:t>
            </a:r>
            <a:endParaRPr lang="en-GB" sz="2000" dirty="0" smtClean="0"/>
          </a:p>
          <a:p>
            <a:endParaRPr lang="en-GB" sz="1800" dirty="0"/>
          </a:p>
        </p:txBody>
      </p:sp>
      <p:pic>
        <p:nvPicPr>
          <p:cNvPr id="1026" name="Picture 2" descr="http://www.3dscanco.com/assets/images/re_proce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00" y="4562474"/>
            <a:ext cx="2781300" cy="229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49544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Existing and planned system models</a:t>
            </a:r>
            <a:endParaRPr lang="en-GB" dirty="0"/>
          </a:p>
        </p:txBody>
      </p:sp>
      <p:sp>
        <p:nvSpPr>
          <p:cNvPr id="7171" name="Rectangle 3"/>
          <p:cNvSpPr>
            <a:spLocks noGrp="1" noChangeArrowheads="1"/>
          </p:cNvSpPr>
          <p:nvPr>
            <p:ph idx="1"/>
          </p:nvPr>
        </p:nvSpPr>
        <p:spPr>
          <a:noFill/>
          <a:ln/>
        </p:spPr>
        <p:txBody>
          <a:bodyPr lIns="90487" tIns="44450" rIns="90487" bIns="44450"/>
          <a:lstStyle/>
          <a:p>
            <a:r>
              <a:rPr lang="en-US" u="sng" dirty="0" smtClean="0"/>
              <a:t>Models of the new system</a:t>
            </a:r>
            <a:r>
              <a:rPr lang="en-US" dirty="0" smtClean="0"/>
              <a:t> are used during requirements engineering to help explain proposed requirements to other system stakeholders. </a:t>
            </a:r>
          </a:p>
          <a:p>
            <a:pPr lvl="1"/>
            <a:r>
              <a:rPr lang="en-US" dirty="0" smtClean="0"/>
              <a:t>Engineers use these models to discuss design proposals and to document system for implementation. </a:t>
            </a:r>
          </a:p>
          <a:p>
            <a:pPr lvl="1"/>
            <a:r>
              <a:rPr lang="en-US" dirty="0" smtClean="0"/>
              <a:t>In a </a:t>
            </a:r>
            <a:r>
              <a:rPr lang="en-US" u="sng" dirty="0" smtClean="0"/>
              <a:t>model-driven engineering process</a:t>
            </a:r>
            <a:r>
              <a:rPr lang="en-US" dirty="0" smtClean="0"/>
              <a:t>, it is possible to generate a complete or partial system implementation from system model. </a:t>
            </a:r>
            <a:endParaRPr lang="en-GB" dirty="0" smtClean="0"/>
          </a:p>
          <a:p>
            <a:endParaRPr lang="en-GB" sz="2000" dirty="0"/>
          </a:p>
        </p:txBody>
      </p:sp>
    </p:spTree>
    <p:extLst>
      <p:ext uri="{BB962C8B-B14F-4D97-AF65-F5344CB8AC3E}">
        <p14:creationId xmlns:p14="http://schemas.microsoft.com/office/powerpoint/2010/main" val="369240828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Stakeholders</a:t>
            </a:r>
            <a:r>
              <a:rPr lang="tr-TR" dirty="0"/>
              <a:t> </a:t>
            </a:r>
            <a:r>
              <a:rPr lang="tr-TR" dirty="0" smtClean="0"/>
              <a:t>of a </a:t>
            </a:r>
            <a:r>
              <a:rPr lang="tr-TR" dirty="0" err="1" smtClean="0"/>
              <a:t>Company</a:t>
            </a:r>
            <a:endParaRPr lang="tr-TR" dirty="0"/>
          </a:p>
        </p:txBody>
      </p:sp>
      <p:pic>
        <p:nvPicPr>
          <p:cNvPr id="4" name="Content Placeholder 3"/>
          <p:cNvPicPr>
            <a:picLocks noGrp="1" noChangeAspect="1"/>
          </p:cNvPicPr>
          <p:nvPr>
            <p:ph idx="1"/>
          </p:nvPr>
        </p:nvPicPr>
        <p:blipFill>
          <a:blip r:embed="rId3"/>
          <a:stretch>
            <a:fillRect/>
          </a:stretch>
        </p:blipFill>
        <p:spPr>
          <a:xfrm>
            <a:off x="273587" y="1206830"/>
            <a:ext cx="8596825" cy="5282539"/>
          </a:xfrm>
        </p:spPr>
      </p:pic>
      <p:sp>
        <p:nvSpPr>
          <p:cNvPr id="5" name="TextBox 4"/>
          <p:cNvSpPr txBox="1"/>
          <p:nvPr/>
        </p:nvSpPr>
        <p:spPr>
          <a:xfrm>
            <a:off x="457200" y="6519446"/>
            <a:ext cx="7632718" cy="338554"/>
          </a:xfrm>
          <a:prstGeom prst="rect">
            <a:avLst/>
          </a:prstGeom>
          <a:noFill/>
        </p:spPr>
        <p:txBody>
          <a:bodyPr wrap="none" rtlCol="0">
            <a:spAutoFit/>
          </a:bodyPr>
          <a:lstStyle/>
          <a:p>
            <a:r>
              <a:rPr lang="tr-TR" dirty="0"/>
              <a:t>http://</a:t>
            </a:r>
            <a:r>
              <a:rPr lang="tr-TR" dirty="0" err="1"/>
              <a:t>upload.wikimedia.org</a:t>
            </a:r>
            <a:r>
              <a:rPr lang="tr-TR" dirty="0"/>
              <a:t>/</a:t>
            </a:r>
            <a:r>
              <a:rPr lang="tr-TR" dirty="0" err="1"/>
              <a:t>wikipedia</a:t>
            </a:r>
            <a:r>
              <a:rPr lang="tr-TR" dirty="0"/>
              <a:t>/</a:t>
            </a:r>
            <a:r>
              <a:rPr lang="tr-TR" dirty="0" err="1"/>
              <a:t>commons</a:t>
            </a:r>
            <a:r>
              <a:rPr lang="tr-TR" dirty="0"/>
              <a:t>/4/4c/Stakeholder_%28en%29.png</a:t>
            </a:r>
          </a:p>
        </p:txBody>
      </p:sp>
    </p:spTree>
    <p:extLst>
      <p:ext uri="{BB962C8B-B14F-4D97-AF65-F5344CB8AC3E}">
        <p14:creationId xmlns:p14="http://schemas.microsoft.com/office/powerpoint/2010/main" val="35356498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perspectives</a:t>
            </a:r>
            <a:endParaRPr lang="en-US" dirty="0"/>
          </a:p>
        </p:txBody>
      </p:sp>
      <p:sp>
        <p:nvSpPr>
          <p:cNvPr id="3" name="Content Placeholder 2"/>
          <p:cNvSpPr>
            <a:spLocks noGrp="1"/>
          </p:cNvSpPr>
          <p:nvPr>
            <p:ph idx="1"/>
          </p:nvPr>
        </p:nvSpPr>
        <p:spPr/>
        <p:txBody>
          <a:bodyPr/>
          <a:lstStyle/>
          <a:p>
            <a:r>
              <a:rPr lang="en-US" sz="2800" dirty="0" smtClean="0"/>
              <a:t>An </a:t>
            </a:r>
            <a:r>
              <a:rPr lang="en-US" sz="2800" u="sng" dirty="0" smtClean="0">
                <a:solidFill>
                  <a:srgbClr val="31859C"/>
                </a:solidFill>
              </a:rPr>
              <a:t>external perspective</a:t>
            </a:r>
            <a:r>
              <a:rPr lang="en-US" sz="2800" dirty="0" smtClean="0"/>
              <a:t>, where you model context or environment of the system.</a:t>
            </a:r>
            <a:endParaRPr lang="en-GB" sz="2800" dirty="0" smtClean="0"/>
          </a:p>
          <a:p>
            <a:r>
              <a:rPr lang="en-US" sz="2800" dirty="0" smtClean="0"/>
              <a:t>An </a:t>
            </a:r>
            <a:r>
              <a:rPr lang="en-US" sz="2800" u="sng" dirty="0" smtClean="0">
                <a:solidFill>
                  <a:srgbClr val="31859C"/>
                </a:solidFill>
              </a:rPr>
              <a:t>interaction perspective</a:t>
            </a:r>
            <a:r>
              <a:rPr lang="en-US" sz="2800" dirty="0" smtClean="0"/>
              <a:t>, where you model interactions between a system and its users and/or environment, or between components of a system.</a:t>
            </a:r>
            <a:endParaRPr lang="en-GB" sz="2800" dirty="0" smtClean="0"/>
          </a:p>
          <a:p>
            <a:r>
              <a:rPr lang="en-US" sz="2800" dirty="0" smtClean="0"/>
              <a:t>A </a:t>
            </a:r>
            <a:r>
              <a:rPr lang="en-US" sz="2800" u="sng" dirty="0" smtClean="0">
                <a:solidFill>
                  <a:srgbClr val="31859C"/>
                </a:solidFill>
              </a:rPr>
              <a:t>structural perspective</a:t>
            </a:r>
            <a:r>
              <a:rPr lang="en-US" sz="2800" dirty="0" smtClean="0"/>
              <a:t>, where you model organization of a system or structure of data that is processed by system.</a:t>
            </a:r>
            <a:endParaRPr lang="en-GB" sz="2800" dirty="0" smtClean="0"/>
          </a:p>
          <a:p>
            <a:r>
              <a:rPr lang="en-US" sz="2800" dirty="0" smtClean="0"/>
              <a:t>A </a:t>
            </a:r>
            <a:r>
              <a:rPr lang="en-US" sz="2800" u="sng" dirty="0" smtClean="0">
                <a:solidFill>
                  <a:srgbClr val="31859C"/>
                </a:solidFill>
              </a:rPr>
              <a:t>behavioral perspective</a:t>
            </a:r>
            <a:r>
              <a:rPr lang="en-US" sz="2800" dirty="0" smtClean="0"/>
              <a:t>, where you model dynamic behavior of system and how it responds to events. </a:t>
            </a:r>
            <a:endParaRPr lang="en-US" sz="2800" dirty="0"/>
          </a:p>
        </p:txBody>
      </p:sp>
    </p:spTree>
    <p:extLst>
      <p:ext uri="{BB962C8B-B14F-4D97-AF65-F5344CB8AC3E}">
        <p14:creationId xmlns:p14="http://schemas.microsoft.com/office/powerpoint/2010/main" val="35195436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Contents</a:t>
            </a:r>
            <a:endParaRPr lang="tr-TR" dirty="0"/>
          </a:p>
        </p:txBody>
      </p:sp>
      <p:sp>
        <p:nvSpPr>
          <p:cNvPr id="3" name="Content Placeholder 2"/>
          <p:cNvSpPr>
            <a:spLocks noGrp="1"/>
          </p:cNvSpPr>
          <p:nvPr>
            <p:ph idx="1"/>
          </p:nvPr>
        </p:nvSpPr>
        <p:spPr>
          <a:xfrm>
            <a:off x="533400" y="1066800"/>
            <a:ext cx="8458200" cy="5562600"/>
          </a:xfrm>
        </p:spPr>
        <p:txBody>
          <a:bodyPr/>
          <a:lstStyle/>
          <a:p>
            <a:r>
              <a:rPr lang="tr-TR" dirty="0"/>
              <a:t>5.1 </a:t>
            </a:r>
            <a:r>
              <a:rPr lang="tr-TR" dirty="0" err="1"/>
              <a:t>Context</a:t>
            </a:r>
            <a:r>
              <a:rPr lang="tr-TR" dirty="0"/>
              <a:t> </a:t>
            </a:r>
            <a:r>
              <a:rPr lang="tr-TR" dirty="0" err="1"/>
              <a:t>models</a:t>
            </a:r>
            <a:endParaRPr lang="tr-TR" dirty="0"/>
          </a:p>
          <a:p>
            <a:r>
              <a:rPr lang="tr-TR" dirty="0"/>
              <a:t>5.2 </a:t>
            </a:r>
            <a:r>
              <a:rPr lang="tr-TR" dirty="0" err="1"/>
              <a:t>Interaction</a:t>
            </a:r>
            <a:r>
              <a:rPr lang="tr-TR" dirty="0"/>
              <a:t> </a:t>
            </a:r>
            <a:r>
              <a:rPr lang="tr-TR" dirty="0" err="1" smtClean="0"/>
              <a:t>models</a:t>
            </a:r>
            <a:endParaRPr lang="tr-TR" dirty="0" smtClean="0"/>
          </a:p>
          <a:p>
            <a:pPr lvl="1"/>
            <a:r>
              <a:rPr lang="tr-TR" dirty="0" smtClean="0"/>
              <a:t>5.2.1 </a:t>
            </a:r>
            <a:r>
              <a:rPr lang="tr-TR" dirty="0" err="1" smtClean="0"/>
              <a:t>Use-case</a:t>
            </a:r>
            <a:r>
              <a:rPr lang="tr-TR" dirty="0" smtClean="0"/>
              <a:t> </a:t>
            </a:r>
            <a:r>
              <a:rPr lang="tr-TR" dirty="0" err="1" smtClean="0"/>
              <a:t>models</a:t>
            </a:r>
            <a:r>
              <a:rPr lang="tr-TR" dirty="0" smtClean="0"/>
              <a:t> + Activity </a:t>
            </a:r>
            <a:r>
              <a:rPr lang="tr-TR" dirty="0" err="1" smtClean="0"/>
              <a:t>models</a:t>
            </a:r>
            <a:endParaRPr lang="tr-TR" dirty="0" smtClean="0"/>
          </a:p>
          <a:p>
            <a:pPr lvl="1"/>
            <a:r>
              <a:rPr lang="tr-TR" dirty="0" smtClean="0">
                <a:solidFill>
                  <a:schemeClr val="bg1">
                    <a:lumMod val="75000"/>
                  </a:schemeClr>
                </a:solidFill>
              </a:rPr>
              <a:t>5.2.2 </a:t>
            </a:r>
            <a:r>
              <a:rPr lang="tr-TR" dirty="0" err="1" smtClean="0">
                <a:solidFill>
                  <a:schemeClr val="bg1">
                    <a:lumMod val="75000"/>
                  </a:schemeClr>
                </a:solidFill>
              </a:rPr>
              <a:t>Sequence</a:t>
            </a:r>
            <a:r>
              <a:rPr lang="tr-TR" dirty="0" smtClean="0">
                <a:solidFill>
                  <a:schemeClr val="bg1">
                    <a:lumMod val="75000"/>
                  </a:schemeClr>
                </a:solidFill>
              </a:rPr>
              <a:t> </a:t>
            </a:r>
            <a:r>
              <a:rPr lang="tr-TR" dirty="0" err="1" smtClean="0">
                <a:solidFill>
                  <a:schemeClr val="bg1">
                    <a:lumMod val="75000"/>
                  </a:schemeClr>
                </a:solidFill>
              </a:rPr>
              <a:t>diagrams</a:t>
            </a:r>
            <a:endParaRPr lang="tr-TR" dirty="0">
              <a:solidFill>
                <a:schemeClr val="bg1">
                  <a:lumMod val="75000"/>
                </a:schemeClr>
              </a:solidFill>
            </a:endParaRPr>
          </a:p>
          <a:p>
            <a:r>
              <a:rPr lang="tr-TR" dirty="0">
                <a:solidFill>
                  <a:schemeClr val="bg1">
                    <a:lumMod val="75000"/>
                  </a:schemeClr>
                </a:solidFill>
              </a:rPr>
              <a:t>5.3 </a:t>
            </a:r>
            <a:r>
              <a:rPr lang="tr-TR" dirty="0" err="1">
                <a:solidFill>
                  <a:schemeClr val="bg1">
                    <a:lumMod val="75000"/>
                  </a:schemeClr>
                </a:solidFill>
              </a:rPr>
              <a:t>Structural</a:t>
            </a:r>
            <a:r>
              <a:rPr lang="tr-TR" dirty="0">
                <a:solidFill>
                  <a:schemeClr val="bg1">
                    <a:lumMod val="75000"/>
                  </a:schemeClr>
                </a:solidFill>
              </a:rPr>
              <a:t> </a:t>
            </a:r>
            <a:r>
              <a:rPr lang="tr-TR" dirty="0" err="1">
                <a:solidFill>
                  <a:schemeClr val="bg1">
                    <a:lumMod val="75000"/>
                  </a:schemeClr>
                </a:solidFill>
              </a:rPr>
              <a:t>models</a:t>
            </a:r>
            <a:endParaRPr lang="tr-TR" dirty="0">
              <a:solidFill>
                <a:schemeClr val="bg1">
                  <a:lumMod val="75000"/>
                </a:schemeClr>
              </a:solidFill>
            </a:endParaRPr>
          </a:p>
          <a:p>
            <a:r>
              <a:rPr lang="tr-TR" dirty="0">
                <a:solidFill>
                  <a:schemeClr val="bg1">
                    <a:lumMod val="75000"/>
                  </a:schemeClr>
                </a:solidFill>
              </a:rPr>
              <a:t>5.4 </a:t>
            </a:r>
            <a:r>
              <a:rPr lang="tr-TR" dirty="0" err="1">
                <a:solidFill>
                  <a:schemeClr val="bg1">
                    <a:lumMod val="75000"/>
                  </a:schemeClr>
                </a:solidFill>
              </a:rPr>
              <a:t>Behavioral</a:t>
            </a:r>
            <a:r>
              <a:rPr lang="tr-TR" dirty="0">
                <a:solidFill>
                  <a:schemeClr val="bg1">
                    <a:lumMod val="75000"/>
                  </a:schemeClr>
                </a:solidFill>
              </a:rPr>
              <a:t> </a:t>
            </a:r>
            <a:r>
              <a:rPr lang="tr-TR" dirty="0" err="1">
                <a:solidFill>
                  <a:schemeClr val="bg1">
                    <a:lumMod val="75000"/>
                  </a:schemeClr>
                </a:solidFill>
              </a:rPr>
              <a:t>models</a:t>
            </a:r>
            <a:endParaRPr lang="tr-TR" dirty="0">
              <a:solidFill>
                <a:schemeClr val="bg1">
                  <a:lumMod val="75000"/>
                </a:schemeClr>
              </a:solidFill>
            </a:endParaRPr>
          </a:p>
          <a:p>
            <a:r>
              <a:rPr lang="tr-TR" dirty="0">
                <a:solidFill>
                  <a:schemeClr val="bg1">
                    <a:lumMod val="75000"/>
                  </a:schemeClr>
                </a:solidFill>
              </a:rPr>
              <a:t>5.5 Model-</a:t>
            </a:r>
            <a:r>
              <a:rPr lang="tr-TR" dirty="0" err="1">
                <a:solidFill>
                  <a:schemeClr val="bg1">
                    <a:lumMod val="75000"/>
                  </a:schemeClr>
                </a:solidFill>
              </a:rPr>
              <a:t>driven</a:t>
            </a:r>
            <a:r>
              <a:rPr lang="tr-TR" dirty="0">
                <a:solidFill>
                  <a:schemeClr val="bg1">
                    <a:lumMod val="75000"/>
                  </a:schemeClr>
                </a:solidFill>
              </a:rPr>
              <a:t> </a:t>
            </a:r>
            <a:r>
              <a:rPr lang="tr-TR" dirty="0" err="1">
                <a:solidFill>
                  <a:schemeClr val="bg1">
                    <a:lumMod val="75000"/>
                  </a:schemeClr>
                </a:solidFill>
              </a:rPr>
              <a:t>engineering</a:t>
            </a:r>
            <a:endParaRPr lang="en-GB" dirty="0">
              <a:solidFill>
                <a:schemeClr val="bg1">
                  <a:lumMod val="75000"/>
                </a:schemeClr>
              </a:solidFill>
            </a:endParaRPr>
          </a:p>
        </p:txBody>
      </p:sp>
    </p:spTree>
    <p:extLst>
      <p:ext uri="{BB962C8B-B14F-4D97-AF65-F5344CB8AC3E}">
        <p14:creationId xmlns:p14="http://schemas.microsoft.com/office/powerpoint/2010/main" val="1424036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the book</a:t>
            </a:r>
            <a:endParaRPr lang="tr-TR" dirty="0"/>
          </a:p>
        </p:txBody>
      </p:sp>
      <p:sp>
        <p:nvSpPr>
          <p:cNvPr id="3" name="Content Placeholder 2"/>
          <p:cNvSpPr>
            <a:spLocks noGrp="1"/>
          </p:cNvSpPr>
          <p:nvPr>
            <p:ph idx="1"/>
          </p:nvPr>
        </p:nvSpPr>
        <p:spPr/>
        <p:txBody>
          <a:bodyPr/>
          <a:lstStyle/>
          <a:p>
            <a:r>
              <a:rPr lang="en-US" dirty="0" smtClean="0"/>
              <a:t>Read it online!</a:t>
            </a:r>
            <a:endParaRPr lang="tr-TR" dirty="0"/>
          </a:p>
        </p:txBody>
      </p:sp>
      <p:pic>
        <p:nvPicPr>
          <p:cNvPr id="4" name="Picture 3"/>
          <p:cNvPicPr>
            <a:picLocks noChangeAspect="1"/>
          </p:cNvPicPr>
          <p:nvPr/>
        </p:nvPicPr>
        <p:blipFill>
          <a:blip r:embed="rId2"/>
          <a:stretch>
            <a:fillRect/>
          </a:stretch>
        </p:blipFill>
        <p:spPr>
          <a:xfrm>
            <a:off x="4343400" y="76200"/>
            <a:ext cx="4648200" cy="6567457"/>
          </a:xfrm>
          <a:prstGeom prst="rect">
            <a:avLst/>
          </a:prstGeom>
        </p:spPr>
      </p:pic>
      <p:pic>
        <p:nvPicPr>
          <p:cNvPr id="5" name="Picture 4"/>
          <p:cNvPicPr>
            <a:picLocks noChangeAspect="1"/>
          </p:cNvPicPr>
          <p:nvPr/>
        </p:nvPicPr>
        <p:blipFill>
          <a:blip r:embed="rId3"/>
          <a:stretch>
            <a:fillRect/>
          </a:stretch>
        </p:blipFill>
        <p:spPr>
          <a:xfrm>
            <a:off x="245081" y="1754981"/>
            <a:ext cx="3869719" cy="4722019"/>
          </a:xfrm>
          <a:prstGeom prst="rect">
            <a:avLst/>
          </a:prstGeom>
        </p:spPr>
      </p:pic>
    </p:spTree>
    <p:extLst>
      <p:ext uri="{BB962C8B-B14F-4D97-AF65-F5344CB8AC3E}">
        <p14:creationId xmlns:p14="http://schemas.microsoft.com/office/powerpoint/2010/main" val="1532828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System</a:t>
            </a:r>
            <a:r>
              <a:rPr lang="tr-TR" dirty="0" smtClean="0"/>
              <a:t> </a:t>
            </a:r>
            <a:r>
              <a:rPr lang="tr-TR" dirty="0" err="1" smtClean="0"/>
              <a:t>modeling</a:t>
            </a:r>
            <a:r>
              <a:rPr lang="tr-TR" dirty="0" smtClean="0"/>
              <a:t> </a:t>
            </a:r>
            <a:r>
              <a:rPr lang="tr-TR" dirty="0" err="1" smtClean="0"/>
              <a:t>metaphore</a:t>
            </a:r>
            <a:endParaRPr lang="tr-TR" dirty="0"/>
          </a:p>
        </p:txBody>
      </p:sp>
      <p:pic>
        <p:nvPicPr>
          <p:cNvPr id="4" name="Content Placeholder 3"/>
          <p:cNvPicPr>
            <a:picLocks noGrp="1" noChangeAspect="1"/>
          </p:cNvPicPr>
          <p:nvPr>
            <p:ph idx="1"/>
          </p:nvPr>
        </p:nvPicPr>
        <p:blipFill>
          <a:blip r:embed="rId3"/>
          <a:srcRect t="-3404" b="-3404"/>
          <a:stretch>
            <a:fillRect/>
          </a:stretch>
        </p:blipFill>
        <p:spPr/>
      </p:pic>
      <p:sp>
        <p:nvSpPr>
          <p:cNvPr id="5" name="Rectangle 4"/>
          <p:cNvSpPr/>
          <p:nvPr/>
        </p:nvSpPr>
        <p:spPr>
          <a:xfrm>
            <a:off x="685800" y="6550223"/>
            <a:ext cx="7848600" cy="276999"/>
          </a:xfrm>
          <a:prstGeom prst="rect">
            <a:avLst/>
          </a:prstGeom>
        </p:spPr>
        <p:txBody>
          <a:bodyPr wrap="square">
            <a:spAutoFit/>
          </a:bodyPr>
          <a:lstStyle/>
          <a:p>
            <a:r>
              <a:rPr lang="tr-TR" sz="1200" dirty="0"/>
              <a:t>http://</a:t>
            </a:r>
            <a:r>
              <a:rPr lang="tr-TR" sz="1200" dirty="0" err="1"/>
              <a:t>www.slideshare.net</a:t>
            </a:r>
            <a:r>
              <a:rPr lang="tr-TR" sz="1200" dirty="0"/>
              <a:t>/</a:t>
            </a:r>
            <a:r>
              <a:rPr lang="tr-TR" sz="1200" dirty="0" err="1"/>
              <a:t>jcabot</a:t>
            </a:r>
            <a:r>
              <a:rPr lang="tr-TR" sz="1200" dirty="0"/>
              <a:t>/mde-20-pragmatic-model-verification-and-other-stories-habilitation-public-lecture</a:t>
            </a:r>
          </a:p>
        </p:txBody>
      </p:sp>
    </p:spTree>
    <p:extLst>
      <p:ext uri="{BB962C8B-B14F-4D97-AF65-F5344CB8AC3E}">
        <p14:creationId xmlns:p14="http://schemas.microsoft.com/office/powerpoint/2010/main" val="15689787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smtClean="0"/>
              <a:t>FBS – User </a:t>
            </a:r>
            <a:r>
              <a:rPr lang="tr-TR" dirty="0" err="1" smtClean="0"/>
              <a:t>Requirements</a:t>
            </a:r>
            <a:r>
              <a:rPr lang="en-US" dirty="0" smtClean="0"/>
              <a:t> </a:t>
            </a:r>
            <a:r>
              <a:rPr lang="en-US" u="sng" dirty="0" smtClean="0"/>
              <a:t>(READ LATER)</a:t>
            </a:r>
            <a:endParaRPr lang="tr-TR" u="sng" dirty="0"/>
          </a:p>
        </p:txBody>
      </p:sp>
      <p:sp>
        <p:nvSpPr>
          <p:cNvPr id="5" name="İçerik Yer Tutucusu 4"/>
          <p:cNvSpPr>
            <a:spLocks noGrp="1"/>
          </p:cNvSpPr>
          <p:nvPr>
            <p:ph idx="1"/>
          </p:nvPr>
        </p:nvSpPr>
        <p:spPr>
          <a:xfrm>
            <a:off x="381000" y="1066800"/>
            <a:ext cx="8458200" cy="5562600"/>
          </a:xfrm>
        </p:spPr>
        <p:txBody>
          <a:bodyPr/>
          <a:lstStyle/>
          <a:p>
            <a:r>
              <a:rPr lang="tr-TR" sz="2000" dirty="0" err="1"/>
              <a:t>The</a:t>
            </a:r>
            <a:r>
              <a:rPr lang="tr-TR" sz="2000" dirty="0"/>
              <a:t> </a:t>
            </a:r>
            <a:r>
              <a:rPr lang="tr-TR" sz="2000" dirty="0" err="1"/>
              <a:t>system</a:t>
            </a:r>
            <a:r>
              <a:rPr lang="tr-TR" sz="2000" dirty="0"/>
              <a:t> </a:t>
            </a:r>
            <a:r>
              <a:rPr lang="tr-TR" sz="2000" dirty="0" err="1"/>
              <a:t>shall</a:t>
            </a:r>
            <a:r>
              <a:rPr lang="tr-TR" sz="2000" dirty="0"/>
              <a:t> be a </a:t>
            </a:r>
            <a:r>
              <a:rPr lang="tr-TR" sz="2000" dirty="0" err="1"/>
              <a:t>simple</a:t>
            </a:r>
            <a:r>
              <a:rPr lang="tr-TR" sz="2000" dirty="0"/>
              <a:t>, </a:t>
            </a:r>
            <a:r>
              <a:rPr lang="tr-TR" sz="2000" dirty="0" err="1"/>
              <a:t>stand-alone</a:t>
            </a:r>
            <a:r>
              <a:rPr lang="tr-TR" sz="2000" dirty="0"/>
              <a:t> </a:t>
            </a:r>
            <a:r>
              <a:rPr lang="tr-TR" sz="2000" dirty="0" err="1"/>
              <a:t>application</a:t>
            </a:r>
            <a:r>
              <a:rPr lang="tr-TR" sz="2000" dirty="0"/>
              <a:t>. </a:t>
            </a:r>
          </a:p>
          <a:p>
            <a:pPr lvl="1"/>
            <a:r>
              <a:rPr lang="tr-TR" sz="1800" dirty="0"/>
              <a:t>“</a:t>
            </a:r>
            <a:r>
              <a:rPr lang="tr-TR" sz="1800" dirty="0" err="1"/>
              <a:t>Stand-alone</a:t>
            </a:r>
            <a:r>
              <a:rPr lang="tr-TR" sz="1800" dirty="0"/>
              <a:t>” </a:t>
            </a:r>
            <a:r>
              <a:rPr lang="tr-TR" sz="1800" dirty="0" err="1"/>
              <a:t>means</a:t>
            </a:r>
            <a:r>
              <a:rPr lang="tr-TR" sz="1800" dirty="0"/>
              <a:t> </a:t>
            </a:r>
            <a:r>
              <a:rPr lang="tr-TR" sz="1800" dirty="0" err="1"/>
              <a:t>that</a:t>
            </a:r>
            <a:r>
              <a:rPr lang="tr-TR" sz="1800" dirty="0"/>
              <a:t> it </a:t>
            </a:r>
            <a:r>
              <a:rPr lang="tr-TR" sz="1800" dirty="0" err="1"/>
              <a:t>shall</a:t>
            </a:r>
            <a:r>
              <a:rPr lang="tr-TR" sz="1800" dirty="0"/>
              <a:t> not be </a:t>
            </a:r>
            <a:r>
              <a:rPr lang="tr-TR" sz="1800" dirty="0" err="1"/>
              <a:t>developed</a:t>
            </a:r>
            <a:r>
              <a:rPr lang="tr-TR" sz="1800" dirty="0"/>
              <a:t> as a web-</a:t>
            </a:r>
            <a:r>
              <a:rPr lang="tr-TR" sz="1800" dirty="0" err="1"/>
              <a:t>based</a:t>
            </a:r>
            <a:r>
              <a:rPr lang="tr-TR" sz="1800" dirty="0"/>
              <a:t> on-</a:t>
            </a:r>
            <a:r>
              <a:rPr lang="tr-TR" sz="1800" dirty="0" err="1"/>
              <a:t>line</a:t>
            </a:r>
            <a:r>
              <a:rPr lang="tr-TR" sz="1800" dirty="0"/>
              <a:t> </a:t>
            </a:r>
            <a:r>
              <a:rPr lang="tr-TR" sz="1800" dirty="0" err="1"/>
              <a:t>application</a:t>
            </a:r>
            <a:r>
              <a:rPr lang="tr-TR" sz="1800" dirty="0"/>
              <a:t>, but a </a:t>
            </a:r>
            <a:r>
              <a:rPr lang="tr-TR" sz="1800" dirty="0" err="1"/>
              <a:t>one</a:t>
            </a:r>
            <a:r>
              <a:rPr lang="tr-TR" sz="1800" dirty="0"/>
              <a:t> </a:t>
            </a:r>
            <a:r>
              <a:rPr lang="tr-TR" sz="1800" dirty="0" err="1"/>
              <a:t>which</a:t>
            </a:r>
            <a:r>
              <a:rPr lang="tr-TR" sz="1800" dirty="0"/>
              <a:t> </a:t>
            </a:r>
            <a:r>
              <a:rPr lang="tr-TR" sz="1800" dirty="0" err="1"/>
              <a:t>runs</a:t>
            </a:r>
            <a:r>
              <a:rPr lang="tr-TR" sz="1800" dirty="0"/>
              <a:t> as an </a:t>
            </a:r>
            <a:r>
              <a:rPr lang="tr-TR" sz="1800" dirty="0" err="1"/>
              <a:t>application</a:t>
            </a:r>
            <a:r>
              <a:rPr lang="tr-TR" sz="1800" dirty="0"/>
              <a:t> on a </a:t>
            </a:r>
            <a:r>
              <a:rPr lang="tr-TR" sz="1800" dirty="0" err="1"/>
              <a:t>single</a:t>
            </a:r>
            <a:r>
              <a:rPr lang="tr-TR" sz="1800" dirty="0"/>
              <a:t> </a:t>
            </a:r>
            <a:r>
              <a:rPr lang="tr-TR" sz="1800" dirty="0" err="1"/>
              <a:t>computer</a:t>
            </a:r>
            <a:r>
              <a:rPr lang="tr-TR" sz="1800" dirty="0"/>
              <a:t>.</a:t>
            </a:r>
          </a:p>
          <a:p>
            <a:r>
              <a:rPr lang="tr-TR" sz="2000" dirty="0" smtClean="0"/>
              <a:t>A </a:t>
            </a:r>
            <a:r>
              <a:rPr lang="tr-TR" sz="2000" dirty="0" err="1"/>
              <a:t>reservation</a:t>
            </a:r>
            <a:r>
              <a:rPr lang="tr-TR" sz="2000" dirty="0"/>
              <a:t> </a:t>
            </a:r>
            <a:r>
              <a:rPr lang="tr-TR" sz="2000" dirty="0" err="1"/>
              <a:t>manager</a:t>
            </a:r>
            <a:r>
              <a:rPr lang="tr-TR" sz="2000" dirty="0"/>
              <a:t> </a:t>
            </a:r>
            <a:r>
              <a:rPr lang="tr-TR" sz="2000" dirty="0" err="1"/>
              <a:t>shall</a:t>
            </a:r>
            <a:r>
              <a:rPr lang="tr-TR" sz="2000" dirty="0"/>
              <a:t> be </a:t>
            </a:r>
            <a:r>
              <a:rPr lang="tr-TR" sz="2000" dirty="0" err="1"/>
              <a:t>able</a:t>
            </a:r>
            <a:r>
              <a:rPr lang="tr-TR" sz="2000" dirty="0"/>
              <a:t> </a:t>
            </a:r>
            <a:r>
              <a:rPr lang="tr-TR" sz="2000" dirty="0" err="1"/>
              <a:t>to</a:t>
            </a:r>
            <a:r>
              <a:rPr lang="tr-TR" sz="2000" dirty="0"/>
              <a:t> </a:t>
            </a:r>
            <a:r>
              <a:rPr lang="tr-TR" sz="2000" dirty="0" err="1"/>
              <a:t>use</a:t>
            </a:r>
            <a:r>
              <a:rPr lang="tr-TR" sz="2000" dirty="0"/>
              <a:t> </a:t>
            </a:r>
            <a:r>
              <a:rPr lang="tr-TR" sz="2000" dirty="0" err="1"/>
              <a:t>the</a:t>
            </a:r>
            <a:r>
              <a:rPr lang="tr-TR" sz="2000" dirty="0"/>
              <a:t> </a:t>
            </a:r>
            <a:r>
              <a:rPr lang="tr-TR" sz="2000" dirty="0" err="1"/>
              <a:t>system</a:t>
            </a:r>
            <a:r>
              <a:rPr lang="tr-TR" sz="2000" dirty="0"/>
              <a:t> </a:t>
            </a:r>
            <a:r>
              <a:rPr lang="tr-TR" sz="2000" dirty="0" err="1"/>
              <a:t>to</a:t>
            </a:r>
            <a:r>
              <a:rPr lang="tr-TR" sz="2000" dirty="0"/>
              <a:t> </a:t>
            </a:r>
            <a:r>
              <a:rPr lang="tr-TR" sz="2000" dirty="0" err="1"/>
              <a:t>create</a:t>
            </a:r>
            <a:r>
              <a:rPr lang="tr-TR" sz="2000" dirty="0"/>
              <a:t> </a:t>
            </a:r>
            <a:r>
              <a:rPr lang="tr-TR" sz="2000" dirty="0" err="1"/>
              <a:t>accounts</a:t>
            </a:r>
            <a:r>
              <a:rPr lang="tr-TR" sz="2000" dirty="0"/>
              <a:t> </a:t>
            </a:r>
            <a:r>
              <a:rPr lang="tr-TR" sz="2000" dirty="0" err="1"/>
              <a:t>for</a:t>
            </a:r>
            <a:r>
              <a:rPr lang="tr-TR" sz="2000" dirty="0"/>
              <a:t> </a:t>
            </a:r>
            <a:r>
              <a:rPr lang="tr-TR" sz="2000" dirty="0" err="1"/>
              <a:t>reservation</a:t>
            </a:r>
            <a:r>
              <a:rPr lang="tr-TR" sz="2000" dirty="0"/>
              <a:t> </a:t>
            </a:r>
            <a:r>
              <a:rPr lang="tr-TR" sz="2000" dirty="0" err="1"/>
              <a:t>agents</a:t>
            </a:r>
            <a:r>
              <a:rPr lang="tr-TR" sz="2000" dirty="0"/>
              <a:t>. </a:t>
            </a:r>
            <a:r>
              <a:rPr lang="tr-TR" sz="2000" dirty="0" err="1"/>
              <a:t>The</a:t>
            </a:r>
            <a:r>
              <a:rPr lang="tr-TR" sz="2000" dirty="0"/>
              <a:t> </a:t>
            </a:r>
            <a:r>
              <a:rPr lang="tr-TR" sz="2000" dirty="0" err="1"/>
              <a:t>system</a:t>
            </a:r>
            <a:r>
              <a:rPr lang="tr-TR" sz="2000" dirty="0"/>
              <a:t> </a:t>
            </a:r>
            <a:r>
              <a:rPr lang="tr-TR" sz="2000" dirty="0" err="1"/>
              <a:t>shall</a:t>
            </a:r>
            <a:r>
              <a:rPr lang="tr-TR" sz="2000" dirty="0"/>
              <a:t> </a:t>
            </a:r>
            <a:r>
              <a:rPr lang="tr-TR" sz="2000" dirty="0" err="1"/>
              <a:t>enable</a:t>
            </a:r>
            <a:r>
              <a:rPr lang="tr-TR" sz="2000" dirty="0"/>
              <a:t> a </a:t>
            </a:r>
            <a:r>
              <a:rPr lang="tr-TR" sz="2000" dirty="0" err="1"/>
              <a:t>reservation</a:t>
            </a:r>
            <a:r>
              <a:rPr lang="tr-TR" sz="2000" dirty="0"/>
              <a:t> </a:t>
            </a:r>
            <a:r>
              <a:rPr lang="tr-TR" sz="2000" dirty="0" err="1"/>
              <a:t>manager</a:t>
            </a:r>
            <a:r>
              <a:rPr lang="tr-TR" sz="2000" dirty="0"/>
              <a:t> </a:t>
            </a:r>
            <a:r>
              <a:rPr lang="tr-TR" sz="2000" dirty="0" err="1"/>
              <a:t>to</a:t>
            </a:r>
            <a:r>
              <a:rPr lang="tr-TR" sz="2000" dirty="0"/>
              <a:t> </a:t>
            </a:r>
            <a:r>
              <a:rPr lang="tr-TR" sz="2000" dirty="0" err="1"/>
              <a:t>log</a:t>
            </a:r>
            <a:r>
              <a:rPr lang="tr-TR" sz="2000" dirty="0"/>
              <a:t> in </a:t>
            </a:r>
            <a:r>
              <a:rPr lang="tr-TR" sz="2000" dirty="0" err="1"/>
              <a:t>with</a:t>
            </a:r>
            <a:r>
              <a:rPr lang="tr-TR" sz="2000" dirty="0"/>
              <a:t> his/her </a:t>
            </a:r>
            <a:r>
              <a:rPr lang="tr-TR" sz="2000" dirty="0" err="1"/>
              <a:t>username</a:t>
            </a:r>
            <a:r>
              <a:rPr lang="tr-TR" sz="2000" dirty="0"/>
              <a:t> </a:t>
            </a:r>
            <a:r>
              <a:rPr lang="tr-TR" sz="2000" dirty="0" err="1"/>
              <a:t>and</a:t>
            </a:r>
            <a:r>
              <a:rPr lang="tr-TR" sz="2000" dirty="0"/>
              <a:t> </a:t>
            </a:r>
            <a:r>
              <a:rPr lang="tr-TR" sz="2000" dirty="0" err="1"/>
              <a:t>password</a:t>
            </a:r>
            <a:r>
              <a:rPr lang="tr-TR" sz="2000" dirty="0"/>
              <a:t>. </a:t>
            </a:r>
            <a:r>
              <a:rPr lang="tr-TR" sz="2000" dirty="0" err="1"/>
              <a:t>The</a:t>
            </a:r>
            <a:r>
              <a:rPr lang="tr-TR" sz="2000" dirty="0"/>
              <a:t> </a:t>
            </a:r>
            <a:r>
              <a:rPr lang="tr-TR" sz="2000" dirty="0" err="1"/>
              <a:t>reservation</a:t>
            </a:r>
            <a:r>
              <a:rPr lang="tr-TR" sz="2000" dirty="0"/>
              <a:t> </a:t>
            </a:r>
            <a:r>
              <a:rPr lang="tr-TR" sz="2000" dirty="0" err="1"/>
              <a:t>manager</a:t>
            </a:r>
            <a:r>
              <a:rPr lang="tr-TR" sz="2000" dirty="0"/>
              <a:t> </a:t>
            </a:r>
            <a:r>
              <a:rPr lang="tr-TR" sz="2000" dirty="0" err="1"/>
              <a:t>shall</a:t>
            </a:r>
            <a:r>
              <a:rPr lang="tr-TR" sz="2000" dirty="0"/>
              <a:t> be </a:t>
            </a:r>
            <a:r>
              <a:rPr lang="tr-TR" sz="2000" dirty="0" err="1"/>
              <a:t>able</a:t>
            </a:r>
            <a:r>
              <a:rPr lang="tr-TR" sz="2000" dirty="0"/>
              <a:t> </a:t>
            </a:r>
            <a:r>
              <a:rPr lang="tr-TR" sz="2000" dirty="0" err="1"/>
              <a:t>to</a:t>
            </a:r>
            <a:r>
              <a:rPr lang="tr-TR" sz="2000" dirty="0"/>
              <a:t> </a:t>
            </a:r>
            <a:r>
              <a:rPr lang="tr-TR" sz="2000" dirty="0" err="1"/>
              <a:t>manipulate</a:t>
            </a:r>
            <a:r>
              <a:rPr lang="tr-TR" sz="2000" dirty="0"/>
              <a:t> </a:t>
            </a:r>
            <a:r>
              <a:rPr lang="tr-TR" sz="2000" dirty="0" err="1"/>
              <a:t>flights</a:t>
            </a:r>
            <a:r>
              <a:rPr lang="tr-TR" sz="2000" dirty="0"/>
              <a:t> (</a:t>
            </a:r>
            <a:r>
              <a:rPr lang="tr-TR" sz="2000" dirty="0" err="1"/>
              <a:t>enter</a:t>
            </a:r>
            <a:r>
              <a:rPr lang="tr-TR" sz="2000" dirty="0"/>
              <a:t> </a:t>
            </a:r>
            <a:r>
              <a:rPr lang="tr-TR" sz="2000" dirty="0" err="1"/>
              <a:t>new</a:t>
            </a:r>
            <a:r>
              <a:rPr lang="tr-TR" sz="2000" dirty="0"/>
              <a:t> </a:t>
            </a:r>
            <a:r>
              <a:rPr lang="tr-TR" sz="2000" dirty="0" err="1"/>
              <a:t>ones</a:t>
            </a:r>
            <a:r>
              <a:rPr lang="tr-TR" sz="2000" dirty="0"/>
              <a:t>, </a:t>
            </a:r>
            <a:r>
              <a:rPr lang="tr-TR" sz="2000" dirty="0" err="1"/>
              <a:t>update</a:t>
            </a:r>
            <a:r>
              <a:rPr lang="tr-TR" sz="2000" dirty="0"/>
              <a:t> </a:t>
            </a:r>
            <a:r>
              <a:rPr lang="tr-TR" sz="2000" dirty="0" err="1"/>
              <a:t>existing</a:t>
            </a:r>
            <a:r>
              <a:rPr lang="tr-TR" sz="2000" dirty="0"/>
              <a:t> </a:t>
            </a:r>
            <a:r>
              <a:rPr lang="tr-TR" sz="2000" dirty="0" err="1"/>
              <a:t>flight</a:t>
            </a:r>
            <a:r>
              <a:rPr lang="tr-TR" sz="2000" dirty="0"/>
              <a:t> </a:t>
            </a:r>
            <a:r>
              <a:rPr lang="tr-TR" sz="2000" dirty="0" err="1"/>
              <a:t>information</a:t>
            </a:r>
            <a:r>
              <a:rPr lang="tr-TR" sz="2000" dirty="0"/>
              <a:t>, </a:t>
            </a:r>
            <a:r>
              <a:rPr lang="tr-TR" sz="2000" dirty="0" err="1"/>
              <a:t>delete</a:t>
            </a:r>
            <a:r>
              <a:rPr lang="tr-TR" sz="2000" dirty="0"/>
              <a:t> </a:t>
            </a:r>
            <a:r>
              <a:rPr lang="tr-TR" sz="2000" dirty="0" err="1"/>
              <a:t>flights</a:t>
            </a:r>
            <a:r>
              <a:rPr lang="tr-TR" sz="2000" dirty="0"/>
              <a:t>, </a:t>
            </a:r>
            <a:r>
              <a:rPr lang="tr-TR" sz="2000" dirty="0" err="1"/>
              <a:t>etc</a:t>
            </a:r>
            <a:r>
              <a:rPr lang="tr-TR" sz="2000" dirty="0"/>
              <a:t>.), </a:t>
            </a:r>
            <a:r>
              <a:rPr lang="tr-TR" sz="2000" dirty="0" err="1"/>
              <a:t>and</a:t>
            </a:r>
            <a:r>
              <a:rPr lang="tr-TR" sz="2000" dirty="0"/>
              <a:t> </a:t>
            </a:r>
            <a:r>
              <a:rPr lang="tr-TR" sz="2000" dirty="0" err="1"/>
              <a:t>generate</a:t>
            </a:r>
            <a:r>
              <a:rPr lang="tr-TR" sz="2000" dirty="0"/>
              <a:t> </a:t>
            </a:r>
            <a:r>
              <a:rPr lang="tr-TR" sz="2000" dirty="0" err="1"/>
              <a:t>inventory</a:t>
            </a:r>
            <a:r>
              <a:rPr lang="tr-TR" sz="2000" dirty="0"/>
              <a:t> </a:t>
            </a:r>
            <a:r>
              <a:rPr lang="tr-TR" sz="2000" dirty="0" err="1"/>
              <a:t>reports</a:t>
            </a:r>
            <a:r>
              <a:rPr lang="tr-TR" sz="2000" dirty="0"/>
              <a:t> of </a:t>
            </a:r>
            <a:r>
              <a:rPr lang="tr-TR" sz="2000" dirty="0" err="1"/>
              <a:t>flights</a:t>
            </a:r>
            <a:r>
              <a:rPr lang="tr-TR" sz="2000" dirty="0"/>
              <a:t>. </a:t>
            </a:r>
            <a:r>
              <a:rPr lang="tr-TR" sz="2000" dirty="0" err="1"/>
              <a:t>When</a:t>
            </a:r>
            <a:r>
              <a:rPr lang="tr-TR" sz="2000" dirty="0"/>
              <a:t> a </a:t>
            </a:r>
            <a:r>
              <a:rPr lang="tr-TR" sz="2000" dirty="0" err="1"/>
              <a:t>flight</a:t>
            </a:r>
            <a:r>
              <a:rPr lang="tr-TR" sz="2000" dirty="0"/>
              <a:t> is </a:t>
            </a:r>
            <a:r>
              <a:rPr lang="tr-TR" sz="2000" dirty="0" err="1"/>
              <a:t>canceled</a:t>
            </a:r>
            <a:r>
              <a:rPr lang="tr-TR" sz="2000" dirty="0"/>
              <a:t> </a:t>
            </a:r>
            <a:r>
              <a:rPr lang="tr-TR" sz="2000" dirty="0" err="1"/>
              <a:t>by</a:t>
            </a:r>
            <a:r>
              <a:rPr lang="tr-TR" sz="2000" dirty="0"/>
              <a:t> </a:t>
            </a:r>
            <a:r>
              <a:rPr lang="tr-TR" sz="2000" dirty="0" err="1"/>
              <a:t>the</a:t>
            </a:r>
            <a:r>
              <a:rPr lang="tr-TR" sz="2000" dirty="0"/>
              <a:t> </a:t>
            </a:r>
            <a:r>
              <a:rPr lang="tr-TR" sz="2000" dirty="0" err="1"/>
              <a:t>reservation</a:t>
            </a:r>
            <a:r>
              <a:rPr lang="tr-TR" sz="2000" dirty="0"/>
              <a:t> </a:t>
            </a:r>
            <a:r>
              <a:rPr lang="tr-TR" sz="2000" dirty="0" err="1"/>
              <a:t>manager</a:t>
            </a:r>
            <a:r>
              <a:rPr lang="tr-TR" sz="2000" dirty="0"/>
              <a:t>, </a:t>
            </a:r>
            <a:r>
              <a:rPr lang="tr-TR" sz="2000" dirty="0" err="1"/>
              <a:t>all</a:t>
            </a:r>
            <a:r>
              <a:rPr lang="tr-TR" sz="2000" dirty="0"/>
              <a:t> </a:t>
            </a:r>
            <a:r>
              <a:rPr lang="tr-TR" sz="2000" dirty="0" err="1"/>
              <a:t>itineraries</a:t>
            </a:r>
            <a:r>
              <a:rPr lang="tr-TR" sz="2000" dirty="0"/>
              <a:t> </a:t>
            </a:r>
            <a:r>
              <a:rPr lang="tr-TR" sz="2000" dirty="0" err="1"/>
              <a:t>that</a:t>
            </a:r>
            <a:r>
              <a:rPr lang="tr-TR" sz="2000" dirty="0"/>
              <a:t> </a:t>
            </a:r>
            <a:r>
              <a:rPr lang="tr-TR" sz="2000" dirty="0" err="1"/>
              <a:t>are</a:t>
            </a:r>
            <a:r>
              <a:rPr lang="tr-TR" sz="2000" dirty="0"/>
              <a:t> </a:t>
            </a:r>
            <a:r>
              <a:rPr lang="tr-TR" sz="2000" dirty="0" err="1"/>
              <a:t>reserved</a:t>
            </a:r>
            <a:r>
              <a:rPr lang="tr-TR" sz="2000" dirty="0"/>
              <a:t> </a:t>
            </a:r>
            <a:r>
              <a:rPr lang="tr-TR" sz="2000" dirty="0" err="1"/>
              <a:t>or</a:t>
            </a:r>
            <a:r>
              <a:rPr lang="tr-TR" sz="2000" dirty="0"/>
              <a:t> </a:t>
            </a:r>
            <a:r>
              <a:rPr lang="tr-TR" sz="2000" dirty="0" err="1"/>
              <a:t>booked</a:t>
            </a:r>
            <a:r>
              <a:rPr lang="tr-TR" sz="2000" dirty="0"/>
              <a:t> </a:t>
            </a:r>
            <a:r>
              <a:rPr lang="tr-TR" sz="2000" dirty="0" err="1"/>
              <a:t>and</a:t>
            </a:r>
            <a:r>
              <a:rPr lang="tr-TR" sz="2000" dirty="0"/>
              <a:t> </a:t>
            </a:r>
            <a:r>
              <a:rPr lang="tr-TR" sz="2000" dirty="0" err="1"/>
              <a:t>include</a:t>
            </a:r>
            <a:r>
              <a:rPr lang="tr-TR" sz="2000" dirty="0"/>
              <a:t> </a:t>
            </a:r>
            <a:r>
              <a:rPr lang="tr-TR" sz="2000" dirty="0" err="1"/>
              <a:t>that</a:t>
            </a:r>
            <a:r>
              <a:rPr lang="tr-TR" sz="2000" dirty="0"/>
              <a:t> </a:t>
            </a:r>
            <a:r>
              <a:rPr lang="tr-TR" sz="2000" dirty="0" err="1"/>
              <a:t>flight</a:t>
            </a:r>
            <a:r>
              <a:rPr lang="tr-TR" sz="2000" dirty="0"/>
              <a:t> </a:t>
            </a:r>
            <a:r>
              <a:rPr lang="tr-TR" sz="2000" dirty="0" err="1"/>
              <a:t>shall</a:t>
            </a:r>
            <a:r>
              <a:rPr lang="tr-TR" sz="2000" dirty="0"/>
              <a:t> be </a:t>
            </a:r>
            <a:r>
              <a:rPr lang="tr-TR" sz="2000" dirty="0" err="1"/>
              <a:t>canceled</a:t>
            </a:r>
            <a:r>
              <a:rPr lang="tr-TR" sz="2000" dirty="0"/>
              <a:t> as </a:t>
            </a:r>
            <a:r>
              <a:rPr lang="tr-TR" sz="2000" dirty="0" err="1"/>
              <a:t>well</a:t>
            </a:r>
            <a:r>
              <a:rPr lang="tr-TR" sz="2000" dirty="0"/>
              <a:t>. </a:t>
            </a:r>
            <a:r>
              <a:rPr lang="tr-TR" sz="2000" dirty="0" err="1"/>
              <a:t>The</a:t>
            </a:r>
            <a:r>
              <a:rPr lang="tr-TR" sz="2000" dirty="0"/>
              <a:t> </a:t>
            </a:r>
            <a:r>
              <a:rPr lang="tr-TR" sz="2000" dirty="0" err="1"/>
              <a:t>reservation</a:t>
            </a:r>
            <a:r>
              <a:rPr lang="tr-TR" sz="2000" dirty="0"/>
              <a:t> </a:t>
            </a:r>
            <a:r>
              <a:rPr lang="tr-TR" sz="2000" dirty="0" err="1"/>
              <a:t>manager</a:t>
            </a:r>
            <a:r>
              <a:rPr lang="tr-TR" sz="2000" dirty="0"/>
              <a:t> </a:t>
            </a:r>
            <a:r>
              <a:rPr lang="tr-TR" sz="2000" dirty="0" err="1"/>
              <a:t>shall</a:t>
            </a:r>
            <a:r>
              <a:rPr lang="tr-TR" sz="2000" dirty="0"/>
              <a:t> be </a:t>
            </a:r>
            <a:r>
              <a:rPr lang="tr-TR" sz="2000" dirty="0" err="1"/>
              <a:t>able</a:t>
            </a:r>
            <a:r>
              <a:rPr lang="tr-TR" sz="2000" dirty="0"/>
              <a:t> </a:t>
            </a:r>
            <a:r>
              <a:rPr lang="tr-TR" sz="2000" dirty="0" err="1"/>
              <a:t>to</a:t>
            </a:r>
            <a:r>
              <a:rPr lang="tr-TR" sz="2000" dirty="0"/>
              <a:t> </a:t>
            </a:r>
            <a:r>
              <a:rPr lang="tr-TR" sz="2000" dirty="0" err="1"/>
              <a:t>view</a:t>
            </a:r>
            <a:r>
              <a:rPr lang="tr-TR" sz="2000" dirty="0"/>
              <a:t> </a:t>
            </a:r>
            <a:r>
              <a:rPr lang="tr-TR" sz="2000" dirty="0" err="1"/>
              <a:t>information</a:t>
            </a:r>
            <a:r>
              <a:rPr lang="tr-TR" sz="2000" dirty="0"/>
              <a:t> of a </a:t>
            </a:r>
            <a:r>
              <a:rPr lang="tr-TR" sz="2000" dirty="0" err="1"/>
              <a:t>reservation</a:t>
            </a:r>
            <a:r>
              <a:rPr lang="tr-TR" sz="2000" dirty="0"/>
              <a:t> </a:t>
            </a:r>
            <a:r>
              <a:rPr lang="tr-TR" sz="2000" dirty="0" err="1"/>
              <a:t>agent</a:t>
            </a:r>
            <a:r>
              <a:rPr lang="tr-TR" sz="2000" dirty="0"/>
              <a:t> </a:t>
            </a:r>
            <a:r>
              <a:rPr lang="tr-TR" sz="2000" dirty="0" err="1"/>
              <a:t>and</a:t>
            </a:r>
            <a:r>
              <a:rPr lang="tr-TR" sz="2000" dirty="0"/>
              <a:t> </a:t>
            </a:r>
            <a:r>
              <a:rPr lang="tr-TR" sz="2000" dirty="0" err="1"/>
              <a:t>confirm</a:t>
            </a:r>
            <a:r>
              <a:rPr lang="tr-TR" sz="2000" dirty="0"/>
              <a:t> a </a:t>
            </a:r>
            <a:r>
              <a:rPr lang="tr-TR" sz="2000" dirty="0" err="1"/>
              <a:t>ticket</a:t>
            </a:r>
            <a:r>
              <a:rPr lang="tr-TR" sz="2000" dirty="0"/>
              <a:t> </a:t>
            </a:r>
            <a:r>
              <a:rPr lang="tr-TR" sz="2000" dirty="0" err="1"/>
              <a:t>for</a:t>
            </a:r>
            <a:r>
              <a:rPr lang="tr-TR" sz="2000" dirty="0"/>
              <a:t> </a:t>
            </a:r>
            <a:r>
              <a:rPr lang="tr-TR" sz="2000" dirty="0" err="1"/>
              <a:t>him</a:t>
            </a:r>
            <a:r>
              <a:rPr lang="tr-TR" sz="2000" dirty="0"/>
              <a:t>/her. </a:t>
            </a:r>
            <a:r>
              <a:rPr lang="tr-TR" sz="2000" dirty="0" err="1"/>
              <a:t>The</a:t>
            </a:r>
            <a:r>
              <a:rPr lang="tr-TR" sz="2000" dirty="0"/>
              <a:t> </a:t>
            </a:r>
            <a:r>
              <a:rPr lang="tr-TR" sz="2000" dirty="0" err="1"/>
              <a:t>reservation</a:t>
            </a:r>
            <a:r>
              <a:rPr lang="tr-TR" sz="2000" dirty="0"/>
              <a:t> </a:t>
            </a:r>
            <a:r>
              <a:rPr lang="tr-TR" sz="2000" dirty="0" err="1"/>
              <a:t>manager</a:t>
            </a:r>
            <a:r>
              <a:rPr lang="tr-TR" sz="2000" dirty="0"/>
              <a:t> </a:t>
            </a:r>
            <a:r>
              <a:rPr lang="tr-TR" sz="2000" dirty="0" err="1"/>
              <a:t>shall</a:t>
            </a:r>
            <a:r>
              <a:rPr lang="tr-TR" sz="2000" dirty="0"/>
              <a:t> be </a:t>
            </a:r>
            <a:r>
              <a:rPr lang="tr-TR" sz="2000" dirty="0" err="1"/>
              <a:t>able</a:t>
            </a:r>
            <a:r>
              <a:rPr lang="tr-TR" sz="2000" dirty="0"/>
              <a:t> </a:t>
            </a:r>
            <a:r>
              <a:rPr lang="tr-TR" sz="2000" dirty="0" err="1"/>
              <a:t>to</a:t>
            </a:r>
            <a:r>
              <a:rPr lang="tr-TR" sz="2000" dirty="0"/>
              <a:t> </a:t>
            </a:r>
            <a:r>
              <a:rPr lang="tr-TR" sz="2000" dirty="0" err="1"/>
              <a:t>log</a:t>
            </a:r>
            <a:r>
              <a:rPr lang="tr-TR" sz="2000" dirty="0"/>
              <a:t> </a:t>
            </a:r>
            <a:r>
              <a:rPr lang="tr-TR" sz="2000" dirty="0" err="1"/>
              <a:t>out</a:t>
            </a:r>
            <a:r>
              <a:rPr lang="tr-TR" sz="2000" dirty="0"/>
              <a:t> at </a:t>
            </a:r>
            <a:r>
              <a:rPr lang="tr-TR" sz="2000" dirty="0" err="1"/>
              <a:t>any</a:t>
            </a:r>
            <a:r>
              <a:rPr lang="tr-TR" sz="2000" dirty="0"/>
              <a:t> </a:t>
            </a:r>
            <a:r>
              <a:rPr lang="tr-TR" sz="2000" dirty="0" err="1"/>
              <a:t>stage</a:t>
            </a:r>
            <a:r>
              <a:rPr lang="tr-TR" sz="2000" dirty="0"/>
              <a:t> </a:t>
            </a:r>
            <a:r>
              <a:rPr lang="tr-TR" sz="2000" dirty="0" err="1"/>
              <a:t>during</a:t>
            </a:r>
            <a:r>
              <a:rPr lang="tr-TR" sz="2000" dirty="0"/>
              <a:t> his/her </a:t>
            </a:r>
            <a:r>
              <a:rPr lang="tr-TR" sz="2000" dirty="0" err="1"/>
              <a:t>session</a:t>
            </a:r>
            <a:r>
              <a:rPr lang="tr-TR" sz="2000" dirty="0"/>
              <a:t>.</a:t>
            </a:r>
          </a:p>
        </p:txBody>
      </p:sp>
    </p:spTree>
    <p:extLst>
      <p:ext uri="{BB962C8B-B14F-4D97-AF65-F5344CB8AC3E}">
        <p14:creationId xmlns:p14="http://schemas.microsoft.com/office/powerpoint/2010/main" val="339508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FBS – User </a:t>
            </a:r>
            <a:r>
              <a:rPr lang="tr-TR" dirty="0" err="1" smtClean="0"/>
              <a:t>Requirements</a:t>
            </a:r>
            <a:r>
              <a:rPr lang="tr-TR" dirty="0" smtClean="0"/>
              <a:t> (..</a:t>
            </a:r>
            <a:r>
              <a:rPr lang="tr-TR" dirty="0" err="1" smtClean="0"/>
              <a:t>cont’d</a:t>
            </a:r>
            <a:r>
              <a:rPr lang="tr-TR" dirty="0" smtClean="0"/>
              <a:t>)</a:t>
            </a:r>
            <a:endParaRPr lang="tr-TR" dirty="0"/>
          </a:p>
        </p:txBody>
      </p:sp>
      <p:sp>
        <p:nvSpPr>
          <p:cNvPr id="3" name="İçerik Yer Tutucusu 2"/>
          <p:cNvSpPr>
            <a:spLocks noGrp="1"/>
          </p:cNvSpPr>
          <p:nvPr>
            <p:ph idx="1"/>
          </p:nvPr>
        </p:nvSpPr>
        <p:spPr>
          <a:xfrm>
            <a:off x="228600" y="1066800"/>
            <a:ext cx="8686800" cy="5562600"/>
          </a:xfrm>
        </p:spPr>
        <p:txBody>
          <a:bodyPr/>
          <a:lstStyle/>
          <a:p>
            <a:r>
              <a:rPr lang="tr-TR" sz="2400" dirty="0"/>
              <a:t>A </a:t>
            </a:r>
            <a:r>
              <a:rPr lang="tr-TR" sz="2400" dirty="0" err="1"/>
              <a:t>reservation</a:t>
            </a:r>
            <a:r>
              <a:rPr lang="tr-TR" sz="2400" dirty="0"/>
              <a:t> </a:t>
            </a:r>
            <a:r>
              <a:rPr lang="tr-TR" sz="2400" dirty="0" err="1"/>
              <a:t>agent</a:t>
            </a:r>
            <a:r>
              <a:rPr lang="tr-TR" sz="2400" dirty="0"/>
              <a:t> (</a:t>
            </a:r>
            <a:r>
              <a:rPr lang="tr-TR" sz="2400" dirty="0" err="1"/>
              <a:t>traveler</a:t>
            </a:r>
            <a:r>
              <a:rPr lang="tr-TR" sz="2400" dirty="0"/>
              <a:t>) </a:t>
            </a:r>
            <a:r>
              <a:rPr lang="tr-TR" sz="2400" dirty="0" err="1"/>
              <a:t>shall</a:t>
            </a:r>
            <a:r>
              <a:rPr lang="tr-TR" sz="2400" dirty="0"/>
              <a:t> be </a:t>
            </a:r>
            <a:r>
              <a:rPr lang="tr-TR" sz="2400" dirty="0" err="1"/>
              <a:t>able</a:t>
            </a:r>
            <a:r>
              <a:rPr lang="tr-TR" sz="2400" dirty="0"/>
              <a:t> </a:t>
            </a:r>
            <a:r>
              <a:rPr lang="tr-TR" sz="2400" dirty="0" err="1"/>
              <a:t>to</a:t>
            </a:r>
            <a:r>
              <a:rPr lang="tr-TR" sz="2400" dirty="0"/>
              <a:t> buy a </a:t>
            </a:r>
            <a:r>
              <a:rPr lang="tr-TR" sz="2400" dirty="0" err="1"/>
              <a:t>ticket</a:t>
            </a:r>
            <a:r>
              <a:rPr lang="tr-TR" sz="2400" dirty="0"/>
              <a:t> </a:t>
            </a:r>
            <a:r>
              <a:rPr lang="tr-TR" sz="2400" dirty="0" err="1"/>
              <a:t>by</a:t>
            </a:r>
            <a:r>
              <a:rPr lang="tr-TR" sz="2400" dirty="0"/>
              <a:t> </a:t>
            </a:r>
            <a:r>
              <a:rPr lang="tr-TR" sz="2400" dirty="0" err="1"/>
              <a:t>using</a:t>
            </a:r>
            <a:r>
              <a:rPr lang="tr-TR" sz="2400" dirty="0"/>
              <a:t> </a:t>
            </a:r>
            <a:r>
              <a:rPr lang="tr-TR" sz="2400" dirty="0" err="1"/>
              <a:t>the</a:t>
            </a:r>
            <a:r>
              <a:rPr lang="tr-TR" sz="2400" dirty="0"/>
              <a:t> </a:t>
            </a:r>
            <a:r>
              <a:rPr lang="tr-TR" sz="2400" dirty="0" err="1"/>
              <a:t>system</a:t>
            </a:r>
            <a:r>
              <a:rPr lang="tr-TR" sz="2400" dirty="0"/>
              <a:t>. An </a:t>
            </a:r>
            <a:r>
              <a:rPr lang="tr-TR" sz="2400" dirty="0" err="1"/>
              <a:t>agent</a:t>
            </a:r>
            <a:r>
              <a:rPr lang="tr-TR" sz="2400" dirty="0"/>
              <a:t> </a:t>
            </a:r>
            <a:r>
              <a:rPr lang="tr-TR" sz="2400" dirty="0" err="1"/>
              <a:t>shall</a:t>
            </a:r>
            <a:r>
              <a:rPr lang="tr-TR" sz="2400" dirty="0"/>
              <a:t> be </a:t>
            </a:r>
            <a:r>
              <a:rPr lang="tr-TR" sz="2400" dirty="0" err="1"/>
              <a:t>able</a:t>
            </a:r>
            <a:r>
              <a:rPr lang="tr-TR" sz="2400" dirty="0"/>
              <a:t> </a:t>
            </a:r>
            <a:r>
              <a:rPr lang="tr-TR" sz="2400" dirty="0" err="1"/>
              <a:t>to</a:t>
            </a:r>
            <a:r>
              <a:rPr lang="tr-TR" sz="2400" dirty="0"/>
              <a:t> </a:t>
            </a:r>
            <a:r>
              <a:rPr lang="tr-TR" sz="2400" dirty="0" err="1"/>
              <a:t>register</a:t>
            </a:r>
            <a:r>
              <a:rPr lang="tr-TR" sz="2400" dirty="0"/>
              <a:t> </a:t>
            </a:r>
            <a:r>
              <a:rPr lang="tr-TR" sz="2400" dirty="0" err="1"/>
              <a:t>himself</a:t>
            </a:r>
            <a:r>
              <a:rPr lang="tr-TR" sz="2400" dirty="0"/>
              <a:t>/</a:t>
            </a:r>
            <a:r>
              <a:rPr lang="tr-TR" sz="2400" dirty="0" err="1"/>
              <a:t>herself</a:t>
            </a:r>
            <a:r>
              <a:rPr lang="tr-TR" sz="2400" dirty="0"/>
              <a:t> </a:t>
            </a:r>
            <a:r>
              <a:rPr lang="tr-TR" sz="2400" dirty="0" err="1"/>
              <a:t>with</a:t>
            </a:r>
            <a:r>
              <a:rPr lang="tr-TR" sz="2400" dirty="0"/>
              <a:t> </a:t>
            </a:r>
            <a:r>
              <a:rPr lang="tr-TR" sz="2400" dirty="0" err="1"/>
              <a:t>the</a:t>
            </a:r>
            <a:r>
              <a:rPr lang="tr-TR" sz="2400" dirty="0"/>
              <a:t> </a:t>
            </a:r>
            <a:r>
              <a:rPr lang="tr-TR" sz="2400" dirty="0" err="1"/>
              <a:t>reservation</a:t>
            </a:r>
            <a:r>
              <a:rPr lang="tr-TR" sz="2400" dirty="0"/>
              <a:t> site </a:t>
            </a:r>
            <a:r>
              <a:rPr lang="tr-TR" sz="2400" dirty="0" err="1"/>
              <a:t>by</a:t>
            </a:r>
            <a:r>
              <a:rPr lang="tr-TR" sz="2400" dirty="0"/>
              <a:t> </a:t>
            </a:r>
            <a:r>
              <a:rPr lang="tr-TR" sz="2400" dirty="0" err="1"/>
              <a:t>entering</a:t>
            </a:r>
            <a:r>
              <a:rPr lang="tr-TR" sz="2400" dirty="0"/>
              <a:t> </a:t>
            </a:r>
            <a:r>
              <a:rPr lang="tr-TR" sz="2400" dirty="0" err="1"/>
              <a:t>personal</a:t>
            </a:r>
            <a:r>
              <a:rPr lang="tr-TR" sz="2400" dirty="0"/>
              <a:t> profile </a:t>
            </a:r>
            <a:r>
              <a:rPr lang="tr-TR" sz="2400" dirty="0" err="1"/>
              <a:t>information</a:t>
            </a:r>
            <a:r>
              <a:rPr lang="tr-TR" sz="2400" dirty="0"/>
              <a:t>. </a:t>
            </a:r>
            <a:r>
              <a:rPr lang="tr-TR" sz="2400" dirty="0" err="1"/>
              <a:t>The</a:t>
            </a:r>
            <a:r>
              <a:rPr lang="tr-TR" sz="2400" dirty="0"/>
              <a:t> </a:t>
            </a:r>
            <a:r>
              <a:rPr lang="tr-TR" sz="2400" dirty="0" err="1"/>
              <a:t>system</a:t>
            </a:r>
            <a:r>
              <a:rPr lang="tr-TR" sz="2400" dirty="0"/>
              <a:t> </a:t>
            </a:r>
            <a:r>
              <a:rPr lang="tr-TR" sz="2400" dirty="0" err="1"/>
              <a:t>shall</a:t>
            </a:r>
            <a:r>
              <a:rPr lang="tr-TR" sz="2400" dirty="0"/>
              <a:t> </a:t>
            </a:r>
            <a:r>
              <a:rPr lang="tr-TR" sz="2400" dirty="0" err="1"/>
              <a:t>enable</a:t>
            </a:r>
            <a:r>
              <a:rPr lang="tr-TR" sz="2400" dirty="0"/>
              <a:t> a </a:t>
            </a:r>
            <a:r>
              <a:rPr lang="tr-TR" sz="2400" dirty="0" err="1"/>
              <a:t>reservation</a:t>
            </a:r>
            <a:r>
              <a:rPr lang="tr-TR" sz="2400" dirty="0"/>
              <a:t> </a:t>
            </a:r>
            <a:r>
              <a:rPr lang="tr-TR" sz="2400" dirty="0" err="1"/>
              <a:t>agent</a:t>
            </a:r>
            <a:r>
              <a:rPr lang="tr-TR" sz="2400" dirty="0"/>
              <a:t> </a:t>
            </a:r>
            <a:r>
              <a:rPr lang="tr-TR" sz="2400" dirty="0" err="1"/>
              <a:t>to</a:t>
            </a:r>
            <a:r>
              <a:rPr lang="tr-TR" sz="2400" dirty="0"/>
              <a:t> </a:t>
            </a:r>
            <a:r>
              <a:rPr lang="tr-TR" sz="2400" dirty="0" err="1"/>
              <a:t>log</a:t>
            </a:r>
            <a:r>
              <a:rPr lang="tr-TR" sz="2400" dirty="0"/>
              <a:t> in </a:t>
            </a:r>
            <a:r>
              <a:rPr lang="tr-TR" sz="2400" dirty="0" err="1"/>
              <a:t>with</a:t>
            </a:r>
            <a:r>
              <a:rPr lang="tr-TR" sz="2400" dirty="0"/>
              <a:t> his/her </a:t>
            </a:r>
            <a:r>
              <a:rPr lang="tr-TR" sz="2400" dirty="0" err="1"/>
              <a:t>username</a:t>
            </a:r>
            <a:r>
              <a:rPr lang="tr-TR" sz="2400" dirty="0"/>
              <a:t> </a:t>
            </a:r>
            <a:r>
              <a:rPr lang="tr-TR" sz="2400" dirty="0" err="1"/>
              <a:t>and</a:t>
            </a:r>
            <a:r>
              <a:rPr lang="tr-TR" sz="2400" dirty="0"/>
              <a:t> </a:t>
            </a:r>
            <a:r>
              <a:rPr lang="tr-TR" sz="2400" dirty="0" err="1"/>
              <a:t>password</a:t>
            </a:r>
            <a:r>
              <a:rPr lang="tr-TR" sz="2400" dirty="0"/>
              <a:t>. </a:t>
            </a:r>
            <a:r>
              <a:rPr lang="tr-TR" sz="2400" dirty="0" err="1"/>
              <a:t>Once</a:t>
            </a:r>
            <a:r>
              <a:rPr lang="tr-TR" sz="2400" dirty="0"/>
              <a:t> </a:t>
            </a:r>
            <a:r>
              <a:rPr lang="tr-TR" sz="2400" dirty="0" err="1"/>
              <a:t>the</a:t>
            </a:r>
            <a:r>
              <a:rPr lang="tr-TR" sz="2400" dirty="0"/>
              <a:t> </a:t>
            </a:r>
            <a:r>
              <a:rPr lang="tr-TR" sz="2400" dirty="0" err="1"/>
              <a:t>agent</a:t>
            </a:r>
            <a:r>
              <a:rPr lang="tr-TR" sz="2400" dirty="0"/>
              <a:t> is </a:t>
            </a:r>
            <a:r>
              <a:rPr lang="tr-TR" sz="2400" dirty="0" err="1"/>
              <a:t>logged</a:t>
            </a:r>
            <a:r>
              <a:rPr lang="tr-TR" sz="2400" dirty="0"/>
              <a:t> in, he/</a:t>
            </a:r>
            <a:r>
              <a:rPr lang="tr-TR" sz="2400" dirty="0" err="1"/>
              <a:t>she</a:t>
            </a:r>
            <a:r>
              <a:rPr lang="tr-TR" sz="2400" dirty="0"/>
              <a:t> </a:t>
            </a:r>
            <a:r>
              <a:rPr lang="tr-TR" sz="2400" dirty="0" err="1"/>
              <a:t>shall</a:t>
            </a:r>
            <a:r>
              <a:rPr lang="tr-TR" sz="2400" dirty="0"/>
              <a:t> be </a:t>
            </a:r>
            <a:r>
              <a:rPr lang="tr-TR" sz="2400" dirty="0" err="1"/>
              <a:t>shown</a:t>
            </a:r>
            <a:r>
              <a:rPr lang="tr-TR" sz="2400" dirty="0"/>
              <a:t> </a:t>
            </a:r>
            <a:r>
              <a:rPr lang="tr-TR" sz="2400" dirty="0" err="1"/>
              <a:t>with</a:t>
            </a:r>
            <a:r>
              <a:rPr lang="tr-TR" sz="2400" dirty="0"/>
              <a:t> a </a:t>
            </a:r>
            <a:r>
              <a:rPr lang="tr-TR" sz="2400" dirty="0" err="1"/>
              <a:t>list</a:t>
            </a:r>
            <a:r>
              <a:rPr lang="tr-TR" sz="2400" dirty="0"/>
              <a:t> of </a:t>
            </a:r>
            <a:r>
              <a:rPr lang="tr-TR" sz="2400" dirty="0" err="1"/>
              <a:t>travel</a:t>
            </a:r>
            <a:r>
              <a:rPr lang="tr-TR" sz="2400" dirty="0"/>
              <a:t> </a:t>
            </a:r>
            <a:r>
              <a:rPr lang="tr-TR" sz="2400" dirty="0" err="1"/>
              <a:t>itineraries</a:t>
            </a:r>
            <a:r>
              <a:rPr lang="tr-TR" sz="2400" dirty="0"/>
              <a:t> </a:t>
            </a:r>
            <a:r>
              <a:rPr lang="tr-TR" sz="2400" dirty="0" err="1"/>
              <a:t>along</a:t>
            </a:r>
            <a:r>
              <a:rPr lang="tr-TR" sz="2400" dirty="0"/>
              <a:t> </a:t>
            </a:r>
            <a:r>
              <a:rPr lang="tr-TR" sz="2400" dirty="0" err="1"/>
              <a:t>with</a:t>
            </a:r>
            <a:r>
              <a:rPr lang="tr-TR" sz="2400" dirty="0"/>
              <a:t> </a:t>
            </a:r>
            <a:r>
              <a:rPr lang="tr-TR" sz="2400" dirty="0" err="1"/>
              <a:t>the</a:t>
            </a:r>
            <a:r>
              <a:rPr lang="tr-TR" sz="2400" dirty="0"/>
              <a:t> </a:t>
            </a:r>
            <a:r>
              <a:rPr lang="tr-TR" sz="2400" dirty="0" err="1"/>
              <a:t>status</a:t>
            </a:r>
            <a:r>
              <a:rPr lang="tr-TR" sz="2400" dirty="0"/>
              <a:t> of </a:t>
            </a:r>
            <a:r>
              <a:rPr lang="tr-TR" sz="2400" dirty="0" err="1"/>
              <a:t>each</a:t>
            </a:r>
            <a:r>
              <a:rPr lang="tr-TR" sz="2400" dirty="0"/>
              <a:t> </a:t>
            </a:r>
            <a:r>
              <a:rPr lang="tr-TR" sz="2400" dirty="0" err="1"/>
              <a:t>itinerary</a:t>
            </a:r>
            <a:r>
              <a:rPr lang="tr-TR" sz="2400" dirty="0"/>
              <a:t> (</a:t>
            </a:r>
            <a:r>
              <a:rPr lang="tr-TR" sz="2400" dirty="0" err="1"/>
              <a:t>reserved</a:t>
            </a:r>
            <a:r>
              <a:rPr lang="tr-TR" sz="2400" dirty="0"/>
              <a:t>, </a:t>
            </a:r>
            <a:r>
              <a:rPr lang="tr-TR" sz="2400" dirty="0" err="1"/>
              <a:t>booked</a:t>
            </a:r>
            <a:r>
              <a:rPr lang="tr-TR" sz="2400" dirty="0"/>
              <a:t>, </a:t>
            </a:r>
            <a:r>
              <a:rPr lang="tr-TR" sz="2400" dirty="0" err="1"/>
              <a:t>confirmed</a:t>
            </a:r>
            <a:r>
              <a:rPr lang="tr-TR" sz="2400" dirty="0"/>
              <a:t>, </a:t>
            </a:r>
            <a:r>
              <a:rPr lang="tr-TR" sz="2400" dirty="0" err="1"/>
              <a:t>or</a:t>
            </a:r>
            <a:r>
              <a:rPr lang="tr-TR" sz="2400" dirty="0"/>
              <a:t> </a:t>
            </a:r>
            <a:r>
              <a:rPr lang="tr-TR" sz="2400" dirty="0" err="1"/>
              <a:t>canceled</a:t>
            </a:r>
            <a:r>
              <a:rPr lang="tr-TR" sz="2400" dirty="0"/>
              <a:t>). A </a:t>
            </a:r>
            <a:r>
              <a:rPr lang="tr-TR" sz="2400" dirty="0" err="1"/>
              <a:t>travel</a:t>
            </a:r>
            <a:r>
              <a:rPr lang="tr-TR" sz="2400" dirty="0"/>
              <a:t> </a:t>
            </a:r>
            <a:r>
              <a:rPr lang="tr-TR" sz="2400" dirty="0" err="1"/>
              <a:t>itinerary</a:t>
            </a:r>
            <a:r>
              <a:rPr lang="tr-TR" sz="2400" dirty="0"/>
              <a:t> is a </a:t>
            </a:r>
            <a:r>
              <a:rPr lang="tr-TR" sz="2400" dirty="0" err="1"/>
              <a:t>travel</a:t>
            </a:r>
            <a:r>
              <a:rPr lang="tr-TR" sz="2400" dirty="0"/>
              <a:t> </a:t>
            </a:r>
            <a:r>
              <a:rPr lang="tr-TR" sz="2400" dirty="0" err="1"/>
              <a:t>arrangement</a:t>
            </a:r>
            <a:r>
              <a:rPr lang="tr-TR" sz="2400" dirty="0"/>
              <a:t> </a:t>
            </a:r>
            <a:r>
              <a:rPr lang="tr-TR" sz="2400" dirty="0" err="1"/>
              <a:t>with</a:t>
            </a:r>
            <a:r>
              <a:rPr lang="tr-TR" sz="2400" dirty="0"/>
              <a:t> </a:t>
            </a:r>
            <a:r>
              <a:rPr lang="tr-TR" sz="2400" dirty="0" err="1"/>
              <a:t>one</a:t>
            </a:r>
            <a:r>
              <a:rPr lang="tr-TR" sz="2400" dirty="0"/>
              <a:t> </a:t>
            </a:r>
            <a:r>
              <a:rPr lang="tr-TR" sz="2400" dirty="0" err="1"/>
              <a:t>or</a:t>
            </a:r>
            <a:r>
              <a:rPr lang="tr-TR" sz="2400" dirty="0"/>
              <a:t> </a:t>
            </a:r>
            <a:r>
              <a:rPr lang="tr-TR" sz="2400" dirty="0" err="1"/>
              <a:t>more</a:t>
            </a:r>
            <a:r>
              <a:rPr lang="tr-TR" sz="2400" dirty="0"/>
              <a:t> </a:t>
            </a:r>
            <a:r>
              <a:rPr lang="tr-TR" sz="2400" dirty="0" err="1"/>
              <a:t>flights</a:t>
            </a:r>
            <a:r>
              <a:rPr lang="tr-TR" sz="2400" dirty="0"/>
              <a:t>, </a:t>
            </a:r>
            <a:r>
              <a:rPr lang="tr-TR" sz="2400" dirty="0" err="1"/>
              <a:t>e.g</a:t>
            </a:r>
            <a:r>
              <a:rPr lang="tr-TR" sz="2400" dirty="0"/>
              <a:t>., an </a:t>
            </a:r>
            <a:r>
              <a:rPr lang="tr-TR" sz="2400" dirty="0" err="1"/>
              <a:t>example</a:t>
            </a:r>
            <a:r>
              <a:rPr lang="tr-TR" sz="2400" dirty="0"/>
              <a:t> </a:t>
            </a:r>
            <a:r>
              <a:rPr lang="tr-TR" sz="2400" dirty="0" err="1"/>
              <a:t>travel</a:t>
            </a:r>
            <a:r>
              <a:rPr lang="tr-TR" sz="2400" dirty="0"/>
              <a:t> </a:t>
            </a:r>
            <a:r>
              <a:rPr lang="tr-TR" sz="2400" dirty="0" err="1"/>
              <a:t>itinerary</a:t>
            </a:r>
            <a:r>
              <a:rPr lang="tr-TR" sz="2400" dirty="0"/>
              <a:t> </a:t>
            </a:r>
            <a:r>
              <a:rPr lang="tr-TR" sz="2400" dirty="0" err="1"/>
              <a:t>might</a:t>
            </a:r>
            <a:r>
              <a:rPr lang="tr-TR" sz="2400" dirty="0"/>
              <a:t> </a:t>
            </a:r>
            <a:r>
              <a:rPr lang="tr-TR" sz="2400" dirty="0" err="1"/>
              <a:t>consist</a:t>
            </a:r>
            <a:r>
              <a:rPr lang="tr-TR" sz="2400" dirty="0"/>
              <a:t> of </a:t>
            </a:r>
            <a:r>
              <a:rPr lang="tr-TR" sz="2400" dirty="0" err="1"/>
              <a:t>the</a:t>
            </a:r>
            <a:r>
              <a:rPr lang="tr-TR" sz="2400" dirty="0"/>
              <a:t> </a:t>
            </a:r>
            <a:r>
              <a:rPr lang="tr-TR" sz="2400" dirty="0" err="1"/>
              <a:t>following</a:t>
            </a:r>
            <a:r>
              <a:rPr lang="tr-TR" sz="2400" dirty="0"/>
              <a:t> </a:t>
            </a:r>
            <a:r>
              <a:rPr lang="tr-TR" sz="2400" dirty="0" err="1"/>
              <a:t>three</a:t>
            </a:r>
            <a:r>
              <a:rPr lang="tr-TR" sz="2400" dirty="0"/>
              <a:t> </a:t>
            </a:r>
            <a:r>
              <a:rPr lang="tr-TR" sz="2400" dirty="0" err="1"/>
              <a:t>flights</a:t>
            </a:r>
            <a:r>
              <a:rPr lang="tr-TR" sz="2400" dirty="0"/>
              <a:t>: </a:t>
            </a:r>
            <a:r>
              <a:rPr lang="tr-TR" sz="2400" dirty="0" err="1"/>
              <a:t>Calgary-Vancouver</a:t>
            </a:r>
            <a:r>
              <a:rPr lang="tr-TR" sz="2400" dirty="0"/>
              <a:t>, </a:t>
            </a:r>
            <a:r>
              <a:rPr lang="tr-TR" sz="2400" dirty="0" err="1"/>
              <a:t>Vancouver</a:t>
            </a:r>
            <a:r>
              <a:rPr lang="tr-TR" sz="2400" dirty="0"/>
              <a:t>-Los Angeles </a:t>
            </a:r>
            <a:r>
              <a:rPr lang="tr-TR" sz="2400" dirty="0" err="1"/>
              <a:t>and</a:t>
            </a:r>
            <a:r>
              <a:rPr lang="tr-TR" sz="2400" dirty="0"/>
              <a:t> Los Angeles-New York. </a:t>
            </a:r>
            <a:r>
              <a:rPr lang="tr-TR" sz="2400" dirty="0" err="1"/>
              <a:t>The</a:t>
            </a:r>
            <a:r>
              <a:rPr lang="tr-TR" sz="2400" dirty="0"/>
              <a:t> </a:t>
            </a:r>
            <a:r>
              <a:rPr lang="tr-TR" sz="2400" dirty="0" err="1" smtClean="0"/>
              <a:t>reservation</a:t>
            </a:r>
            <a:r>
              <a:rPr lang="tr-TR" sz="2400" dirty="0" smtClean="0"/>
              <a:t> </a:t>
            </a:r>
            <a:r>
              <a:rPr lang="tr-TR" sz="2400" dirty="0" err="1"/>
              <a:t>agent</a:t>
            </a:r>
            <a:r>
              <a:rPr lang="tr-TR" sz="2400" dirty="0"/>
              <a:t> </a:t>
            </a:r>
            <a:r>
              <a:rPr lang="tr-TR" sz="2400" dirty="0" err="1"/>
              <a:t>shall</a:t>
            </a:r>
            <a:r>
              <a:rPr lang="tr-TR" sz="2400" dirty="0"/>
              <a:t> </a:t>
            </a:r>
            <a:r>
              <a:rPr lang="tr-TR" sz="2400" dirty="0" err="1"/>
              <a:t>create</a:t>
            </a:r>
            <a:r>
              <a:rPr lang="tr-TR" sz="2400" dirty="0"/>
              <a:t> a </a:t>
            </a:r>
            <a:r>
              <a:rPr lang="tr-TR" sz="2400" dirty="0" err="1"/>
              <a:t>reservation</a:t>
            </a:r>
            <a:r>
              <a:rPr lang="tr-TR" sz="2400" dirty="0"/>
              <a:t> </a:t>
            </a:r>
            <a:r>
              <a:rPr lang="tr-TR" sz="2400" dirty="0" err="1"/>
              <a:t>and</a:t>
            </a:r>
            <a:r>
              <a:rPr lang="tr-TR" sz="2400" dirty="0"/>
              <a:t> pay </a:t>
            </a:r>
            <a:r>
              <a:rPr lang="tr-TR" sz="2400" dirty="0" err="1"/>
              <a:t>for</a:t>
            </a:r>
            <a:r>
              <a:rPr lang="tr-TR" sz="2400" dirty="0"/>
              <a:t> it </a:t>
            </a:r>
            <a:r>
              <a:rPr lang="tr-TR" sz="2400" dirty="0" err="1"/>
              <a:t>to</a:t>
            </a:r>
            <a:r>
              <a:rPr lang="tr-TR" sz="2400" dirty="0"/>
              <a:t> </a:t>
            </a:r>
            <a:r>
              <a:rPr lang="tr-TR" sz="2400" dirty="0" err="1"/>
              <a:t>book</a:t>
            </a:r>
            <a:r>
              <a:rPr lang="tr-TR" sz="2400" dirty="0"/>
              <a:t> </a:t>
            </a:r>
            <a:r>
              <a:rPr lang="tr-TR" sz="2400" dirty="0" err="1"/>
              <a:t>the</a:t>
            </a:r>
            <a:r>
              <a:rPr lang="tr-TR" sz="2400" dirty="0"/>
              <a:t> </a:t>
            </a:r>
            <a:r>
              <a:rPr lang="tr-TR" sz="2400" dirty="0" err="1"/>
              <a:t>flight</a:t>
            </a:r>
            <a:r>
              <a:rPr lang="tr-TR" sz="2400" dirty="0"/>
              <a:t>. </a:t>
            </a:r>
            <a:r>
              <a:rPr lang="tr-TR" sz="2400" dirty="0" err="1"/>
              <a:t>The</a:t>
            </a:r>
            <a:r>
              <a:rPr lang="tr-TR" sz="2400" dirty="0"/>
              <a:t> </a:t>
            </a:r>
            <a:r>
              <a:rPr lang="tr-TR" sz="2400" dirty="0" err="1"/>
              <a:t>agent</a:t>
            </a:r>
            <a:r>
              <a:rPr lang="tr-TR" sz="2400" dirty="0"/>
              <a:t> </a:t>
            </a:r>
            <a:r>
              <a:rPr lang="tr-TR" sz="2400" dirty="0" err="1"/>
              <a:t>shall</a:t>
            </a:r>
            <a:r>
              <a:rPr lang="tr-TR" sz="2400" dirty="0"/>
              <a:t> </a:t>
            </a:r>
            <a:r>
              <a:rPr lang="tr-TR" sz="2400" dirty="0" err="1"/>
              <a:t>cancel</a:t>
            </a:r>
            <a:r>
              <a:rPr lang="tr-TR" sz="2400" dirty="0"/>
              <a:t> a </a:t>
            </a:r>
            <a:r>
              <a:rPr lang="tr-TR" sz="2400" dirty="0" err="1"/>
              <a:t>previously</a:t>
            </a:r>
            <a:r>
              <a:rPr lang="tr-TR" sz="2400" dirty="0"/>
              <a:t> </a:t>
            </a:r>
            <a:r>
              <a:rPr lang="tr-TR" sz="2400" dirty="0" err="1"/>
              <a:t>created</a:t>
            </a:r>
            <a:r>
              <a:rPr lang="tr-TR" sz="2400" dirty="0"/>
              <a:t> </a:t>
            </a:r>
            <a:r>
              <a:rPr lang="tr-TR" sz="2400" dirty="0" err="1"/>
              <a:t>reservation</a:t>
            </a:r>
            <a:r>
              <a:rPr lang="tr-TR" sz="2400" dirty="0"/>
              <a:t> in his/her </a:t>
            </a:r>
            <a:r>
              <a:rPr lang="tr-TR" sz="2400" dirty="0" err="1"/>
              <a:t>itinerary</a:t>
            </a:r>
            <a:r>
              <a:rPr lang="tr-TR" sz="2400" dirty="0"/>
              <a:t> </a:t>
            </a:r>
            <a:r>
              <a:rPr lang="tr-TR" sz="2400" dirty="0" err="1"/>
              <a:t>list</a:t>
            </a:r>
            <a:r>
              <a:rPr lang="tr-TR" sz="2400" dirty="0"/>
              <a:t>, but </a:t>
            </a:r>
            <a:r>
              <a:rPr lang="tr-TR" sz="2400" dirty="0" err="1"/>
              <a:t>the</a:t>
            </a:r>
            <a:r>
              <a:rPr lang="tr-TR" sz="2400" dirty="0"/>
              <a:t> </a:t>
            </a:r>
            <a:r>
              <a:rPr lang="tr-TR" sz="2400" dirty="0" err="1"/>
              <a:t>cancellation</a:t>
            </a:r>
            <a:r>
              <a:rPr lang="tr-TR" sz="2400" dirty="0"/>
              <a:t> of an </a:t>
            </a:r>
            <a:r>
              <a:rPr lang="tr-TR" sz="2400" dirty="0" err="1"/>
              <a:t>itinerary</a:t>
            </a:r>
            <a:r>
              <a:rPr lang="tr-TR" sz="2400" dirty="0"/>
              <a:t> </a:t>
            </a:r>
            <a:r>
              <a:rPr lang="tr-TR" sz="2400" dirty="0" err="1"/>
              <a:t>cannot</a:t>
            </a:r>
            <a:r>
              <a:rPr lang="tr-TR" sz="2400" dirty="0"/>
              <a:t> be </a:t>
            </a:r>
            <a:r>
              <a:rPr lang="tr-TR" sz="2400" dirty="0" err="1"/>
              <a:t>rolled</a:t>
            </a:r>
            <a:r>
              <a:rPr lang="tr-TR" sz="2400" dirty="0"/>
              <a:t> </a:t>
            </a:r>
            <a:r>
              <a:rPr lang="tr-TR" sz="2400" dirty="0" err="1"/>
              <a:t>back</a:t>
            </a:r>
            <a:r>
              <a:rPr lang="tr-TR" sz="2400" dirty="0" smtClean="0"/>
              <a:t>.</a:t>
            </a:r>
            <a:endParaRPr lang="tr-TR" sz="2400" dirty="0"/>
          </a:p>
        </p:txBody>
      </p:sp>
    </p:spTree>
    <p:extLst>
      <p:ext uri="{BB962C8B-B14F-4D97-AF65-F5344CB8AC3E}">
        <p14:creationId xmlns:p14="http://schemas.microsoft.com/office/powerpoint/2010/main" val="9218272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FBS – User </a:t>
            </a:r>
            <a:r>
              <a:rPr lang="tr-TR" dirty="0" err="1"/>
              <a:t>Requirements</a:t>
            </a:r>
            <a:r>
              <a:rPr lang="tr-TR" dirty="0"/>
              <a:t> (..</a:t>
            </a:r>
            <a:r>
              <a:rPr lang="tr-TR" dirty="0" err="1"/>
              <a:t>cont’d</a:t>
            </a:r>
            <a:r>
              <a:rPr lang="tr-TR" dirty="0"/>
              <a:t>)</a:t>
            </a:r>
          </a:p>
        </p:txBody>
      </p:sp>
      <p:sp>
        <p:nvSpPr>
          <p:cNvPr id="3" name="İçerik Yer Tutucusu 2"/>
          <p:cNvSpPr>
            <a:spLocks noGrp="1"/>
          </p:cNvSpPr>
          <p:nvPr>
            <p:ph idx="1"/>
          </p:nvPr>
        </p:nvSpPr>
        <p:spPr>
          <a:xfrm>
            <a:off x="152400" y="1066800"/>
            <a:ext cx="8382000" cy="5562600"/>
          </a:xfrm>
        </p:spPr>
        <p:txBody>
          <a:bodyPr/>
          <a:lstStyle/>
          <a:p>
            <a:r>
              <a:rPr lang="tr-TR" sz="2800" dirty="0" err="1"/>
              <a:t>When</a:t>
            </a:r>
            <a:r>
              <a:rPr lang="tr-TR" sz="2800" dirty="0"/>
              <a:t> a </a:t>
            </a:r>
            <a:r>
              <a:rPr lang="tr-TR" sz="2800" dirty="0" err="1"/>
              <a:t>reservation</a:t>
            </a:r>
            <a:r>
              <a:rPr lang="tr-TR" sz="2800" dirty="0"/>
              <a:t> </a:t>
            </a:r>
            <a:r>
              <a:rPr lang="tr-TR" sz="2800" dirty="0" err="1"/>
              <a:t>agent</a:t>
            </a:r>
            <a:r>
              <a:rPr lang="tr-TR" sz="2800" dirty="0"/>
              <a:t> </a:t>
            </a:r>
            <a:r>
              <a:rPr lang="tr-TR" sz="2800" dirty="0" err="1"/>
              <a:t>wants</a:t>
            </a:r>
            <a:r>
              <a:rPr lang="tr-TR" sz="2800" dirty="0"/>
              <a:t> </a:t>
            </a:r>
            <a:r>
              <a:rPr lang="tr-TR" sz="2800" dirty="0" err="1"/>
              <a:t>to</a:t>
            </a:r>
            <a:r>
              <a:rPr lang="tr-TR" sz="2800" dirty="0"/>
              <a:t> </a:t>
            </a:r>
            <a:r>
              <a:rPr lang="tr-TR" sz="2800" dirty="0" err="1"/>
              <a:t>create</a:t>
            </a:r>
            <a:r>
              <a:rPr lang="tr-TR" sz="2800" dirty="0"/>
              <a:t> </a:t>
            </a:r>
            <a:r>
              <a:rPr lang="tr-TR" sz="2800" dirty="0" err="1"/>
              <a:t>and</a:t>
            </a:r>
            <a:r>
              <a:rPr lang="tr-TR" sz="2800" dirty="0"/>
              <a:t> </a:t>
            </a:r>
            <a:r>
              <a:rPr lang="tr-TR" sz="2800" dirty="0" err="1"/>
              <a:t>book</a:t>
            </a:r>
            <a:r>
              <a:rPr lang="tr-TR" sz="2800" dirty="0"/>
              <a:t> a </a:t>
            </a:r>
            <a:r>
              <a:rPr lang="tr-TR" sz="2800" dirty="0" err="1"/>
              <a:t>travel</a:t>
            </a:r>
            <a:r>
              <a:rPr lang="tr-TR" sz="2800" dirty="0"/>
              <a:t> </a:t>
            </a:r>
            <a:r>
              <a:rPr lang="tr-TR" sz="2800" dirty="0" err="1"/>
              <a:t>itinerary</a:t>
            </a:r>
            <a:r>
              <a:rPr lang="tr-TR" sz="2800" dirty="0"/>
              <a:t>, he/</a:t>
            </a:r>
            <a:r>
              <a:rPr lang="tr-TR" sz="2800" dirty="0" err="1"/>
              <a:t>she</a:t>
            </a:r>
            <a:r>
              <a:rPr lang="tr-TR" sz="2800" dirty="0"/>
              <a:t> </a:t>
            </a:r>
            <a:r>
              <a:rPr lang="tr-TR" sz="2800" dirty="0" err="1"/>
              <a:t>first</a:t>
            </a:r>
            <a:r>
              <a:rPr lang="tr-TR" sz="2800" dirty="0"/>
              <a:t> </a:t>
            </a:r>
            <a:r>
              <a:rPr lang="tr-TR" sz="2800" dirty="0" err="1"/>
              <a:t>shall</a:t>
            </a:r>
            <a:r>
              <a:rPr lang="tr-TR" sz="2800" dirty="0"/>
              <a:t> </a:t>
            </a:r>
            <a:r>
              <a:rPr lang="tr-TR" sz="2800" dirty="0" err="1"/>
              <a:t>search</a:t>
            </a:r>
            <a:r>
              <a:rPr lang="tr-TR" sz="2800" dirty="0"/>
              <a:t> </a:t>
            </a:r>
            <a:r>
              <a:rPr lang="tr-TR" sz="2800" dirty="0" err="1"/>
              <a:t>for</a:t>
            </a:r>
            <a:r>
              <a:rPr lang="tr-TR" sz="2800" dirty="0"/>
              <a:t> </a:t>
            </a:r>
            <a:r>
              <a:rPr lang="tr-TR" sz="2800" dirty="0" err="1"/>
              <a:t>flight</a:t>
            </a:r>
            <a:r>
              <a:rPr lang="tr-TR" sz="2800" dirty="0"/>
              <a:t> </a:t>
            </a:r>
            <a:r>
              <a:rPr lang="tr-TR" sz="2800" dirty="0" err="1"/>
              <a:t>information</a:t>
            </a:r>
            <a:r>
              <a:rPr lang="tr-TR" sz="2800" dirty="0"/>
              <a:t>. A </a:t>
            </a:r>
            <a:r>
              <a:rPr lang="tr-TR" sz="2800" dirty="0" err="1"/>
              <a:t>list</a:t>
            </a:r>
            <a:r>
              <a:rPr lang="tr-TR" sz="2800" dirty="0"/>
              <a:t> of </a:t>
            </a:r>
            <a:r>
              <a:rPr lang="tr-TR" sz="2800" dirty="0" err="1"/>
              <a:t>available</a:t>
            </a:r>
            <a:r>
              <a:rPr lang="tr-TR" sz="2800" dirty="0"/>
              <a:t> </a:t>
            </a:r>
            <a:r>
              <a:rPr lang="tr-TR" sz="2800" dirty="0" err="1"/>
              <a:t>flight</a:t>
            </a:r>
            <a:r>
              <a:rPr lang="tr-TR" sz="2800" dirty="0"/>
              <a:t> </a:t>
            </a:r>
            <a:r>
              <a:rPr lang="tr-TR" sz="2800" dirty="0" err="1"/>
              <a:t>options</a:t>
            </a:r>
            <a:r>
              <a:rPr lang="tr-TR" sz="2800" dirty="0"/>
              <a:t> </a:t>
            </a:r>
            <a:r>
              <a:rPr lang="tr-TR" sz="2800" dirty="0" err="1"/>
              <a:t>shall</a:t>
            </a:r>
            <a:r>
              <a:rPr lang="tr-TR" sz="2800" dirty="0"/>
              <a:t> be </a:t>
            </a:r>
            <a:r>
              <a:rPr lang="tr-TR" sz="2800" dirty="0" err="1"/>
              <a:t>shown</a:t>
            </a:r>
            <a:r>
              <a:rPr lang="tr-TR" sz="2800" dirty="0"/>
              <a:t> </a:t>
            </a:r>
            <a:r>
              <a:rPr lang="tr-TR" sz="2800" dirty="0" err="1"/>
              <a:t>with</a:t>
            </a:r>
            <a:r>
              <a:rPr lang="tr-TR" sz="2800" dirty="0"/>
              <a:t> </a:t>
            </a:r>
            <a:r>
              <a:rPr lang="tr-TR" sz="2800" dirty="0" err="1"/>
              <a:t>departure</a:t>
            </a:r>
            <a:r>
              <a:rPr lang="tr-TR" sz="2800" dirty="0"/>
              <a:t>/</a:t>
            </a:r>
            <a:r>
              <a:rPr lang="tr-TR" sz="2800" dirty="0" err="1"/>
              <a:t>arrival</a:t>
            </a:r>
            <a:r>
              <a:rPr lang="tr-TR" sz="2800" dirty="0"/>
              <a:t> </a:t>
            </a:r>
            <a:r>
              <a:rPr lang="tr-TR" sz="2800" dirty="0" err="1"/>
              <a:t>and</a:t>
            </a:r>
            <a:r>
              <a:rPr lang="tr-TR" sz="2800" dirty="0"/>
              <a:t> </a:t>
            </a:r>
            <a:r>
              <a:rPr lang="tr-TR" sz="2800" dirty="0" err="1"/>
              <a:t>cost</a:t>
            </a:r>
            <a:r>
              <a:rPr lang="tr-TR" sz="2800" dirty="0"/>
              <a:t> </a:t>
            </a:r>
            <a:r>
              <a:rPr lang="tr-TR" sz="2800" dirty="0" err="1"/>
              <a:t>information</a:t>
            </a:r>
            <a:r>
              <a:rPr lang="tr-TR" sz="2800" dirty="0"/>
              <a:t>. </a:t>
            </a:r>
            <a:r>
              <a:rPr lang="tr-TR" sz="2800" dirty="0" err="1"/>
              <a:t>Once</a:t>
            </a:r>
            <a:r>
              <a:rPr lang="tr-TR" sz="2800" dirty="0"/>
              <a:t> </a:t>
            </a:r>
            <a:r>
              <a:rPr lang="tr-TR" sz="2800" dirty="0" err="1"/>
              <a:t>the</a:t>
            </a:r>
            <a:r>
              <a:rPr lang="tr-TR" sz="2800" dirty="0"/>
              <a:t> </a:t>
            </a:r>
            <a:r>
              <a:rPr lang="tr-TR" sz="2800" dirty="0" err="1"/>
              <a:t>agent</a:t>
            </a:r>
            <a:r>
              <a:rPr lang="tr-TR" sz="2800" dirty="0"/>
              <a:t> </a:t>
            </a:r>
            <a:r>
              <a:rPr lang="tr-TR" sz="2800" dirty="0" err="1"/>
              <a:t>selected</a:t>
            </a:r>
            <a:r>
              <a:rPr lang="tr-TR" sz="2800" dirty="0"/>
              <a:t> an </a:t>
            </a:r>
            <a:r>
              <a:rPr lang="tr-TR" sz="2800" dirty="0" err="1"/>
              <a:t>itinerary</a:t>
            </a:r>
            <a:r>
              <a:rPr lang="tr-TR" sz="2800" dirty="0"/>
              <a:t> </a:t>
            </a:r>
            <a:r>
              <a:rPr lang="tr-TR" sz="2800" dirty="0" err="1"/>
              <a:t>from</a:t>
            </a:r>
            <a:r>
              <a:rPr lang="tr-TR" sz="2800" dirty="0"/>
              <a:t> </a:t>
            </a:r>
            <a:r>
              <a:rPr lang="tr-TR" sz="2800" dirty="0" err="1"/>
              <a:t>the</a:t>
            </a:r>
            <a:r>
              <a:rPr lang="tr-TR" sz="2800" dirty="0"/>
              <a:t> </a:t>
            </a:r>
            <a:r>
              <a:rPr lang="tr-TR" sz="2800" dirty="0" err="1"/>
              <a:t>list</a:t>
            </a:r>
            <a:r>
              <a:rPr lang="tr-TR" sz="2800" dirty="0"/>
              <a:t>, he/</a:t>
            </a:r>
            <a:r>
              <a:rPr lang="tr-TR" sz="2800" dirty="0" err="1"/>
              <a:t>she</a:t>
            </a:r>
            <a:r>
              <a:rPr lang="tr-TR" sz="2800" dirty="0"/>
              <a:t> </a:t>
            </a:r>
            <a:r>
              <a:rPr lang="tr-TR" sz="2800" dirty="0" err="1"/>
              <a:t>shall</a:t>
            </a:r>
            <a:r>
              <a:rPr lang="tr-TR" sz="2800" dirty="0"/>
              <a:t> </a:t>
            </a:r>
            <a:r>
              <a:rPr lang="tr-TR" sz="2800" dirty="0" err="1"/>
              <a:t>have</a:t>
            </a:r>
            <a:r>
              <a:rPr lang="tr-TR" sz="2800" dirty="0"/>
              <a:t> </a:t>
            </a:r>
            <a:r>
              <a:rPr lang="tr-TR" sz="2800" dirty="0" err="1"/>
              <a:t>the</a:t>
            </a:r>
            <a:r>
              <a:rPr lang="tr-TR" sz="2800" dirty="0"/>
              <a:t> </a:t>
            </a:r>
            <a:r>
              <a:rPr lang="tr-TR" sz="2800" dirty="0" err="1"/>
              <a:t>option</a:t>
            </a:r>
            <a:r>
              <a:rPr lang="tr-TR" sz="2800" dirty="0"/>
              <a:t> </a:t>
            </a:r>
            <a:r>
              <a:rPr lang="tr-TR" sz="2800" dirty="0" err="1"/>
              <a:t>to</a:t>
            </a:r>
            <a:r>
              <a:rPr lang="tr-TR" sz="2800" dirty="0"/>
              <a:t> </a:t>
            </a:r>
            <a:r>
              <a:rPr lang="tr-TR" sz="2800" dirty="0" err="1"/>
              <a:t>reserve</a:t>
            </a:r>
            <a:r>
              <a:rPr lang="tr-TR" sz="2800" dirty="0"/>
              <a:t> it. </a:t>
            </a:r>
            <a:r>
              <a:rPr lang="tr-TR" sz="2800" dirty="0" err="1"/>
              <a:t>Once</a:t>
            </a:r>
            <a:r>
              <a:rPr lang="tr-TR" sz="2800" dirty="0"/>
              <a:t> </a:t>
            </a:r>
            <a:r>
              <a:rPr lang="tr-TR" sz="2800" dirty="0" err="1"/>
              <a:t>the</a:t>
            </a:r>
            <a:r>
              <a:rPr lang="tr-TR" sz="2800" dirty="0"/>
              <a:t> </a:t>
            </a:r>
            <a:r>
              <a:rPr lang="tr-TR" sz="2800" dirty="0" err="1"/>
              <a:t>reservation</a:t>
            </a:r>
            <a:r>
              <a:rPr lang="tr-TR" sz="2800" dirty="0"/>
              <a:t> </a:t>
            </a:r>
            <a:r>
              <a:rPr lang="tr-TR" sz="2800" dirty="0" err="1"/>
              <a:t>agent</a:t>
            </a:r>
            <a:r>
              <a:rPr lang="tr-TR" sz="2800" dirty="0"/>
              <a:t> </a:t>
            </a:r>
            <a:r>
              <a:rPr lang="tr-TR" sz="2800" dirty="0" err="1"/>
              <a:t>reserved</a:t>
            </a:r>
            <a:r>
              <a:rPr lang="tr-TR" sz="2800" dirty="0"/>
              <a:t> an </a:t>
            </a:r>
            <a:r>
              <a:rPr lang="tr-TR" sz="2800" dirty="0" err="1"/>
              <a:t>itinerary</a:t>
            </a:r>
            <a:r>
              <a:rPr lang="tr-TR" sz="2800" dirty="0"/>
              <a:t>, he/</a:t>
            </a:r>
            <a:r>
              <a:rPr lang="tr-TR" sz="2800" dirty="0" err="1"/>
              <a:t>she</a:t>
            </a:r>
            <a:r>
              <a:rPr lang="tr-TR" sz="2800" dirty="0"/>
              <a:t> </a:t>
            </a:r>
            <a:r>
              <a:rPr lang="tr-TR" sz="2800" dirty="0" err="1"/>
              <a:t>shall</a:t>
            </a:r>
            <a:r>
              <a:rPr lang="tr-TR" sz="2800" dirty="0"/>
              <a:t> </a:t>
            </a:r>
            <a:r>
              <a:rPr lang="tr-TR" sz="2800" dirty="0" err="1"/>
              <a:t>have</a:t>
            </a:r>
            <a:r>
              <a:rPr lang="tr-TR" sz="2800" dirty="0"/>
              <a:t> </a:t>
            </a:r>
            <a:r>
              <a:rPr lang="tr-TR" sz="2800" dirty="0" err="1"/>
              <a:t>the</a:t>
            </a:r>
            <a:r>
              <a:rPr lang="tr-TR" sz="2800" dirty="0"/>
              <a:t> </a:t>
            </a:r>
            <a:r>
              <a:rPr lang="tr-TR" sz="2800" dirty="0" err="1"/>
              <a:t>option</a:t>
            </a:r>
            <a:r>
              <a:rPr lang="tr-TR" sz="2800" dirty="0"/>
              <a:t> </a:t>
            </a:r>
            <a:r>
              <a:rPr lang="tr-TR" sz="2800" dirty="0" err="1"/>
              <a:t>to</a:t>
            </a:r>
            <a:r>
              <a:rPr lang="tr-TR" sz="2800" dirty="0"/>
              <a:t> </a:t>
            </a:r>
            <a:r>
              <a:rPr lang="tr-TR" sz="2800" dirty="0" err="1"/>
              <a:t>book</a:t>
            </a:r>
            <a:r>
              <a:rPr lang="tr-TR" sz="2800" dirty="0"/>
              <a:t> it </a:t>
            </a:r>
            <a:r>
              <a:rPr lang="tr-TR" sz="2800" dirty="0" err="1"/>
              <a:t>by</a:t>
            </a:r>
            <a:r>
              <a:rPr lang="tr-TR" sz="2800" dirty="0"/>
              <a:t> </a:t>
            </a:r>
            <a:r>
              <a:rPr lang="tr-TR" sz="2800" dirty="0" err="1"/>
              <a:t>providing</a:t>
            </a:r>
            <a:r>
              <a:rPr lang="tr-TR" sz="2800" dirty="0"/>
              <a:t> </a:t>
            </a:r>
            <a:r>
              <a:rPr lang="tr-TR" sz="2800" dirty="0" err="1"/>
              <a:t>payment</a:t>
            </a:r>
            <a:r>
              <a:rPr lang="tr-TR" sz="2800" dirty="0"/>
              <a:t> </a:t>
            </a:r>
            <a:r>
              <a:rPr lang="tr-TR" sz="2800" dirty="0" err="1"/>
              <a:t>information</a:t>
            </a:r>
            <a:r>
              <a:rPr lang="tr-TR" sz="2800" dirty="0"/>
              <a:t> </a:t>
            </a:r>
            <a:r>
              <a:rPr lang="tr-TR" sz="2800" dirty="0" err="1"/>
              <a:t>via</a:t>
            </a:r>
            <a:r>
              <a:rPr lang="tr-TR" sz="2800" dirty="0"/>
              <a:t> </a:t>
            </a:r>
            <a:r>
              <a:rPr lang="tr-TR" sz="2800" dirty="0" err="1"/>
              <a:t>credit</a:t>
            </a:r>
            <a:r>
              <a:rPr lang="tr-TR" sz="2800" dirty="0"/>
              <a:t> </a:t>
            </a:r>
            <a:r>
              <a:rPr lang="tr-TR" sz="2800" dirty="0" err="1"/>
              <a:t>card</a:t>
            </a:r>
            <a:r>
              <a:rPr lang="tr-TR" sz="2800" dirty="0"/>
              <a:t>. </a:t>
            </a:r>
            <a:r>
              <a:rPr lang="tr-TR" sz="2800" dirty="0" err="1"/>
              <a:t>If</a:t>
            </a:r>
            <a:r>
              <a:rPr lang="tr-TR" sz="2800" dirty="0"/>
              <a:t> </a:t>
            </a:r>
            <a:r>
              <a:rPr lang="tr-TR" sz="2800" dirty="0" err="1"/>
              <a:t>the</a:t>
            </a:r>
            <a:r>
              <a:rPr lang="tr-TR" sz="2800" dirty="0"/>
              <a:t> </a:t>
            </a:r>
            <a:r>
              <a:rPr lang="tr-TR" sz="2800" dirty="0" err="1"/>
              <a:t>credit</a:t>
            </a:r>
            <a:r>
              <a:rPr lang="tr-TR" sz="2800" dirty="0"/>
              <a:t> </a:t>
            </a:r>
            <a:r>
              <a:rPr lang="tr-TR" sz="2800" dirty="0" err="1"/>
              <a:t>card</a:t>
            </a:r>
            <a:r>
              <a:rPr lang="tr-TR" sz="2800" dirty="0"/>
              <a:t> </a:t>
            </a:r>
            <a:r>
              <a:rPr lang="tr-TR" sz="2800" dirty="0" err="1"/>
              <a:t>information</a:t>
            </a:r>
            <a:r>
              <a:rPr lang="tr-TR" sz="2800" dirty="0"/>
              <a:t> is not on-file </a:t>
            </a:r>
            <a:r>
              <a:rPr lang="tr-TR" sz="2800" dirty="0" err="1"/>
              <a:t>for</a:t>
            </a:r>
            <a:r>
              <a:rPr lang="tr-TR" sz="2800" dirty="0"/>
              <a:t> </a:t>
            </a:r>
            <a:r>
              <a:rPr lang="tr-TR" sz="2800" dirty="0" err="1"/>
              <a:t>the</a:t>
            </a:r>
            <a:r>
              <a:rPr lang="tr-TR" sz="2800" dirty="0"/>
              <a:t> </a:t>
            </a:r>
            <a:r>
              <a:rPr lang="tr-TR" sz="2800" dirty="0" err="1"/>
              <a:t>agent</a:t>
            </a:r>
            <a:r>
              <a:rPr lang="tr-TR" sz="2800" dirty="0"/>
              <a:t>, he/</a:t>
            </a:r>
            <a:r>
              <a:rPr lang="tr-TR" sz="2800" dirty="0" err="1"/>
              <a:t>she</a:t>
            </a:r>
            <a:r>
              <a:rPr lang="tr-TR" sz="2800" dirty="0"/>
              <a:t> </a:t>
            </a:r>
            <a:r>
              <a:rPr lang="tr-TR" sz="2800" dirty="0" err="1"/>
              <a:t>shall</a:t>
            </a:r>
            <a:r>
              <a:rPr lang="tr-TR" sz="2800" dirty="0"/>
              <a:t> be </a:t>
            </a:r>
            <a:r>
              <a:rPr lang="tr-TR" sz="2800" dirty="0" err="1"/>
              <a:t>prompted</a:t>
            </a:r>
            <a:r>
              <a:rPr lang="tr-TR" sz="2800" dirty="0"/>
              <a:t> </a:t>
            </a:r>
            <a:r>
              <a:rPr lang="tr-TR" sz="2800" dirty="0" err="1"/>
              <a:t>to</a:t>
            </a:r>
            <a:r>
              <a:rPr lang="tr-TR" sz="2800" dirty="0"/>
              <a:t> </a:t>
            </a:r>
            <a:r>
              <a:rPr lang="tr-TR" sz="2800" dirty="0" err="1"/>
              <a:t>enter</a:t>
            </a:r>
            <a:r>
              <a:rPr lang="tr-TR" sz="2800" dirty="0"/>
              <a:t> </a:t>
            </a:r>
            <a:r>
              <a:rPr lang="tr-TR" sz="2800" dirty="0" err="1"/>
              <a:t>the</a:t>
            </a:r>
            <a:r>
              <a:rPr lang="tr-TR" sz="2800" dirty="0"/>
              <a:t> </a:t>
            </a:r>
            <a:r>
              <a:rPr lang="tr-TR" sz="2800" dirty="0" err="1"/>
              <a:t>credit</a:t>
            </a:r>
            <a:r>
              <a:rPr lang="tr-TR" sz="2800" dirty="0"/>
              <a:t> </a:t>
            </a:r>
            <a:r>
              <a:rPr lang="tr-TR" sz="2800" dirty="0" err="1"/>
              <a:t>card</a:t>
            </a:r>
            <a:r>
              <a:rPr lang="tr-TR" sz="2800" dirty="0"/>
              <a:t> </a:t>
            </a:r>
            <a:r>
              <a:rPr lang="tr-TR" sz="2800" dirty="0" err="1"/>
              <a:t>information</a:t>
            </a:r>
            <a:r>
              <a:rPr lang="tr-TR" sz="2800" dirty="0"/>
              <a:t>. </a:t>
            </a:r>
          </a:p>
        </p:txBody>
      </p:sp>
    </p:spTree>
    <p:extLst>
      <p:ext uri="{BB962C8B-B14F-4D97-AF65-F5344CB8AC3E}">
        <p14:creationId xmlns:p14="http://schemas.microsoft.com/office/powerpoint/2010/main" val="2294733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FBS – User </a:t>
            </a:r>
            <a:r>
              <a:rPr lang="tr-TR" dirty="0" err="1"/>
              <a:t>Requirements</a:t>
            </a:r>
            <a:r>
              <a:rPr lang="tr-TR" dirty="0"/>
              <a:t> (..</a:t>
            </a:r>
            <a:r>
              <a:rPr lang="tr-TR" dirty="0" err="1"/>
              <a:t>cont’d</a:t>
            </a:r>
            <a:r>
              <a:rPr lang="tr-TR" dirty="0"/>
              <a:t>)</a:t>
            </a:r>
          </a:p>
        </p:txBody>
      </p:sp>
      <p:sp>
        <p:nvSpPr>
          <p:cNvPr id="3" name="İçerik Yer Tutucusu 2"/>
          <p:cNvSpPr>
            <a:spLocks noGrp="1"/>
          </p:cNvSpPr>
          <p:nvPr>
            <p:ph idx="1"/>
          </p:nvPr>
        </p:nvSpPr>
        <p:spPr>
          <a:xfrm>
            <a:off x="152400" y="1066800"/>
            <a:ext cx="8686800" cy="5562600"/>
          </a:xfrm>
        </p:spPr>
        <p:txBody>
          <a:bodyPr/>
          <a:lstStyle/>
          <a:p>
            <a:r>
              <a:rPr lang="tr-TR" sz="2400" dirty="0" err="1"/>
              <a:t>Once</a:t>
            </a:r>
            <a:r>
              <a:rPr lang="tr-TR" sz="2400" dirty="0"/>
              <a:t> </a:t>
            </a:r>
            <a:r>
              <a:rPr lang="tr-TR" sz="2400" dirty="0" err="1"/>
              <a:t>the</a:t>
            </a:r>
            <a:r>
              <a:rPr lang="tr-TR" sz="2400" dirty="0"/>
              <a:t> </a:t>
            </a:r>
            <a:r>
              <a:rPr lang="tr-TR" sz="2400" dirty="0" err="1"/>
              <a:t>credit</a:t>
            </a:r>
            <a:r>
              <a:rPr lang="tr-TR" sz="2400" dirty="0"/>
              <a:t> </a:t>
            </a:r>
            <a:r>
              <a:rPr lang="tr-TR" sz="2400" dirty="0" err="1"/>
              <a:t>card</a:t>
            </a:r>
            <a:r>
              <a:rPr lang="tr-TR" sz="2400" dirty="0"/>
              <a:t> is </a:t>
            </a:r>
            <a:r>
              <a:rPr lang="tr-TR" sz="2400" dirty="0" err="1"/>
              <a:t>validated</a:t>
            </a:r>
            <a:r>
              <a:rPr lang="tr-TR" sz="2400" dirty="0"/>
              <a:t>, </a:t>
            </a:r>
            <a:r>
              <a:rPr lang="tr-TR" sz="2400" dirty="0" err="1"/>
              <a:t>the</a:t>
            </a:r>
            <a:r>
              <a:rPr lang="tr-TR" sz="2400" dirty="0"/>
              <a:t> </a:t>
            </a:r>
            <a:r>
              <a:rPr lang="tr-TR" sz="2400" dirty="0" err="1"/>
              <a:t>reservation</a:t>
            </a:r>
            <a:r>
              <a:rPr lang="tr-TR" sz="2400" dirty="0"/>
              <a:t> </a:t>
            </a:r>
            <a:r>
              <a:rPr lang="tr-TR" sz="2400" dirty="0" err="1"/>
              <a:t>agent</a:t>
            </a:r>
            <a:r>
              <a:rPr lang="tr-TR" sz="2400" dirty="0"/>
              <a:t> </a:t>
            </a:r>
            <a:r>
              <a:rPr lang="tr-TR" sz="2400" dirty="0" err="1"/>
              <a:t>shall</a:t>
            </a:r>
            <a:r>
              <a:rPr lang="tr-TR" sz="2400" dirty="0"/>
              <a:t> be </a:t>
            </a:r>
            <a:r>
              <a:rPr lang="tr-TR" sz="2400" dirty="0" err="1"/>
              <a:t>shown</a:t>
            </a:r>
            <a:r>
              <a:rPr lang="tr-TR" sz="2400" dirty="0"/>
              <a:t> </a:t>
            </a:r>
            <a:r>
              <a:rPr lang="tr-TR" sz="2400" dirty="0" err="1"/>
              <a:t>with</a:t>
            </a:r>
            <a:r>
              <a:rPr lang="tr-TR" sz="2400" dirty="0"/>
              <a:t> </a:t>
            </a:r>
            <a:r>
              <a:rPr lang="tr-TR" sz="2400" dirty="0" err="1"/>
              <a:t>the</a:t>
            </a:r>
            <a:r>
              <a:rPr lang="tr-TR" sz="2400" dirty="0"/>
              <a:t> </a:t>
            </a:r>
            <a:r>
              <a:rPr lang="tr-TR" sz="2400" dirty="0" err="1"/>
              <a:t>actual</a:t>
            </a:r>
            <a:r>
              <a:rPr lang="tr-TR" sz="2400" dirty="0"/>
              <a:t> </a:t>
            </a:r>
            <a:r>
              <a:rPr lang="tr-TR" sz="2400" dirty="0" err="1"/>
              <a:t>ticket</a:t>
            </a:r>
            <a:r>
              <a:rPr lang="tr-TR" sz="2400" dirty="0"/>
              <a:t> </a:t>
            </a:r>
            <a:r>
              <a:rPr lang="tr-TR" sz="2400" dirty="0" err="1"/>
              <a:t>information</a:t>
            </a:r>
            <a:r>
              <a:rPr lang="tr-TR" sz="2400" dirty="0"/>
              <a:t>. </a:t>
            </a:r>
            <a:r>
              <a:rPr lang="tr-TR" sz="2400" dirty="0" err="1"/>
              <a:t>The</a:t>
            </a:r>
            <a:r>
              <a:rPr lang="tr-TR" sz="2400" dirty="0"/>
              <a:t> </a:t>
            </a:r>
            <a:r>
              <a:rPr lang="tr-TR" sz="2400" dirty="0" err="1"/>
              <a:t>ticket</a:t>
            </a:r>
            <a:r>
              <a:rPr lang="tr-TR" sz="2400" dirty="0"/>
              <a:t> </a:t>
            </a:r>
            <a:r>
              <a:rPr lang="tr-TR" sz="2400" dirty="0" err="1"/>
              <a:t>number</a:t>
            </a:r>
            <a:r>
              <a:rPr lang="tr-TR" sz="2400" dirty="0"/>
              <a:t> </a:t>
            </a:r>
            <a:r>
              <a:rPr lang="tr-TR" sz="2400" dirty="0" err="1"/>
              <a:t>shall</a:t>
            </a:r>
            <a:r>
              <a:rPr lang="tr-TR" sz="2400" dirty="0"/>
              <a:t> be </a:t>
            </a:r>
            <a:r>
              <a:rPr lang="tr-TR" sz="2400" dirty="0" err="1"/>
              <a:t>unique</a:t>
            </a:r>
            <a:r>
              <a:rPr lang="tr-TR" sz="2400" dirty="0"/>
              <a:t> </a:t>
            </a:r>
            <a:r>
              <a:rPr lang="tr-TR" sz="2400" dirty="0" err="1"/>
              <a:t>for</a:t>
            </a:r>
            <a:r>
              <a:rPr lang="tr-TR" sz="2400" dirty="0"/>
              <a:t> </a:t>
            </a:r>
            <a:r>
              <a:rPr lang="tr-TR" sz="2400" dirty="0" err="1"/>
              <a:t>each</a:t>
            </a:r>
            <a:r>
              <a:rPr lang="tr-TR" sz="2400" dirty="0"/>
              <a:t> </a:t>
            </a:r>
            <a:r>
              <a:rPr lang="tr-TR" sz="2400" dirty="0" err="1"/>
              <a:t>agent</a:t>
            </a:r>
            <a:r>
              <a:rPr lang="tr-TR" sz="2400" dirty="0"/>
              <a:t> in </a:t>
            </a:r>
            <a:r>
              <a:rPr lang="tr-TR" sz="2400" dirty="0" err="1"/>
              <a:t>each</a:t>
            </a:r>
            <a:r>
              <a:rPr lang="tr-TR" sz="2400" dirty="0"/>
              <a:t> </a:t>
            </a:r>
            <a:r>
              <a:rPr lang="tr-TR" sz="2400" dirty="0" err="1"/>
              <a:t>flight</a:t>
            </a:r>
            <a:r>
              <a:rPr lang="tr-TR" sz="2400" dirty="0"/>
              <a:t>. </a:t>
            </a:r>
            <a:r>
              <a:rPr lang="tr-TR" sz="2400" dirty="0" err="1"/>
              <a:t>If</a:t>
            </a:r>
            <a:r>
              <a:rPr lang="tr-TR" sz="2400" dirty="0"/>
              <a:t> </a:t>
            </a:r>
            <a:r>
              <a:rPr lang="tr-TR" sz="2400" dirty="0" err="1"/>
              <a:t>the</a:t>
            </a:r>
            <a:r>
              <a:rPr lang="tr-TR" sz="2400" dirty="0"/>
              <a:t> </a:t>
            </a:r>
            <a:r>
              <a:rPr lang="tr-TR" sz="2400" dirty="0" err="1"/>
              <a:t>credit</a:t>
            </a:r>
            <a:r>
              <a:rPr lang="tr-TR" sz="2400" dirty="0"/>
              <a:t> </a:t>
            </a:r>
            <a:r>
              <a:rPr lang="tr-TR" sz="2400" dirty="0" err="1"/>
              <a:t>card</a:t>
            </a:r>
            <a:r>
              <a:rPr lang="tr-TR" sz="2400" dirty="0"/>
              <a:t> </a:t>
            </a:r>
            <a:r>
              <a:rPr lang="tr-TR" sz="2400" dirty="0" err="1"/>
              <a:t>number</a:t>
            </a:r>
            <a:r>
              <a:rPr lang="tr-TR" sz="2400" dirty="0"/>
              <a:t> is </a:t>
            </a:r>
            <a:r>
              <a:rPr lang="tr-TR" sz="2400" dirty="0" err="1"/>
              <a:t>invalid</a:t>
            </a:r>
            <a:r>
              <a:rPr lang="tr-TR" sz="2400" dirty="0"/>
              <a:t>, an </a:t>
            </a:r>
            <a:r>
              <a:rPr lang="tr-TR" sz="2400" dirty="0" err="1"/>
              <a:t>error</a:t>
            </a:r>
            <a:r>
              <a:rPr lang="tr-TR" sz="2400" dirty="0"/>
              <a:t> </a:t>
            </a:r>
            <a:r>
              <a:rPr lang="tr-TR" sz="2400" dirty="0" err="1"/>
              <a:t>message</a:t>
            </a:r>
            <a:r>
              <a:rPr lang="tr-TR" sz="2400" dirty="0"/>
              <a:t> </a:t>
            </a:r>
            <a:r>
              <a:rPr lang="tr-TR" sz="2400" dirty="0" err="1"/>
              <a:t>shall</a:t>
            </a:r>
            <a:r>
              <a:rPr lang="tr-TR" sz="2400" dirty="0"/>
              <a:t> be </a:t>
            </a:r>
            <a:r>
              <a:rPr lang="tr-TR" sz="2400" dirty="0" err="1"/>
              <a:t>displayed</a:t>
            </a:r>
            <a:r>
              <a:rPr lang="tr-TR" sz="2400" dirty="0"/>
              <a:t> </a:t>
            </a:r>
            <a:r>
              <a:rPr lang="tr-TR" sz="2400" dirty="0" err="1"/>
              <a:t>to</a:t>
            </a:r>
            <a:r>
              <a:rPr lang="tr-TR" sz="2400" dirty="0"/>
              <a:t> </a:t>
            </a:r>
            <a:r>
              <a:rPr lang="tr-TR" sz="2400" dirty="0" err="1"/>
              <a:t>the</a:t>
            </a:r>
            <a:r>
              <a:rPr lang="tr-TR" sz="2400" dirty="0"/>
              <a:t> </a:t>
            </a:r>
            <a:r>
              <a:rPr lang="tr-TR" sz="2400" dirty="0" err="1"/>
              <a:t>agent</a:t>
            </a:r>
            <a:r>
              <a:rPr lang="tr-TR" sz="2400" dirty="0"/>
              <a:t> </a:t>
            </a:r>
            <a:r>
              <a:rPr lang="tr-TR" sz="2400" dirty="0" err="1"/>
              <a:t>and</a:t>
            </a:r>
            <a:r>
              <a:rPr lang="tr-TR" sz="2400" dirty="0"/>
              <a:t> </a:t>
            </a:r>
            <a:r>
              <a:rPr lang="tr-TR" sz="2400" dirty="0" err="1"/>
              <a:t>the</a:t>
            </a:r>
            <a:r>
              <a:rPr lang="tr-TR" sz="2400" dirty="0"/>
              <a:t> </a:t>
            </a:r>
            <a:r>
              <a:rPr lang="tr-TR" sz="2400" dirty="0" err="1"/>
              <a:t>agent</a:t>
            </a:r>
            <a:r>
              <a:rPr lang="tr-TR" sz="2400" dirty="0"/>
              <a:t> </a:t>
            </a:r>
            <a:r>
              <a:rPr lang="tr-TR" sz="2400" dirty="0" err="1"/>
              <a:t>shall</a:t>
            </a:r>
            <a:r>
              <a:rPr lang="tr-TR" sz="2400" dirty="0"/>
              <a:t> be </a:t>
            </a:r>
            <a:r>
              <a:rPr lang="tr-TR" sz="2400" dirty="0" err="1"/>
              <a:t>asked</a:t>
            </a:r>
            <a:r>
              <a:rPr lang="tr-TR" sz="2400" dirty="0"/>
              <a:t> </a:t>
            </a:r>
            <a:r>
              <a:rPr lang="tr-TR" sz="2400" dirty="0" err="1"/>
              <a:t>to</a:t>
            </a:r>
            <a:r>
              <a:rPr lang="tr-TR" sz="2400" dirty="0"/>
              <a:t> re-</a:t>
            </a:r>
            <a:r>
              <a:rPr lang="tr-TR" sz="2400" dirty="0" err="1"/>
              <a:t>enter</a:t>
            </a:r>
            <a:r>
              <a:rPr lang="tr-TR" sz="2400" dirty="0"/>
              <a:t> </a:t>
            </a:r>
            <a:r>
              <a:rPr lang="tr-TR" sz="2400" dirty="0" err="1"/>
              <a:t>the</a:t>
            </a:r>
            <a:r>
              <a:rPr lang="tr-TR" sz="2400" dirty="0"/>
              <a:t> </a:t>
            </a:r>
            <a:r>
              <a:rPr lang="tr-TR" sz="2400" dirty="0" err="1"/>
              <a:t>credit</a:t>
            </a:r>
            <a:r>
              <a:rPr lang="tr-TR" sz="2400" dirty="0"/>
              <a:t> </a:t>
            </a:r>
            <a:r>
              <a:rPr lang="tr-TR" sz="2400" dirty="0" err="1"/>
              <a:t>card</a:t>
            </a:r>
            <a:r>
              <a:rPr lang="tr-TR" sz="2400" dirty="0"/>
              <a:t> </a:t>
            </a:r>
            <a:r>
              <a:rPr lang="tr-TR" sz="2400" dirty="0" err="1"/>
              <a:t>information</a:t>
            </a:r>
            <a:r>
              <a:rPr lang="tr-TR" sz="2400" dirty="0"/>
              <a:t> </a:t>
            </a:r>
            <a:r>
              <a:rPr lang="tr-TR" sz="2400" dirty="0" err="1"/>
              <a:t>or</a:t>
            </a:r>
            <a:r>
              <a:rPr lang="tr-TR" sz="2400" dirty="0"/>
              <a:t> </a:t>
            </a:r>
            <a:r>
              <a:rPr lang="tr-TR" sz="2400" dirty="0" err="1"/>
              <a:t>cancel</a:t>
            </a:r>
            <a:r>
              <a:rPr lang="tr-TR" sz="2400" dirty="0"/>
              <a:t> </a:t>
            </a:r>
            <a:r>
              <a:rPr lang="tr-TR" sz="2400" dirty="0" err="1"/>
              <a:t>the</a:t>
            </a:r>
            <a:r>
              <a:rPr lang="tr-TR" sz="2400" dirty="0"/>
              <a:t> </a:t>
            </a:r>
            <a:r>
              <a:rPr lang="tr-TR" sz="2400" dirty="0" err="1"/>
              <a:t>booking</a:t>
            </a:r>
            <a:r>
              <a:rPr lang="tr-TR" sz="2400" dirty="0"/>
              <a:t> </a:t>
            </a:r>
            <a:r>
              <a:rPr lang="tr-TR" sz="2400" dirty="0" err="1"/>
              <a:t>process</a:t>
            </a:r>
            <a:r>
              <a:rPr lang="tr-TR" sz="2400" dirty="0"/>
              <a:t>. </a:t>
            </a:r>
            <a:r>
              <a:rPr lang="tr-TR" sz="2400" dirty="0" err="1"/>
              <a:t>If</a:t>
            </a:r>
            <a:r>
              <a:rPr lang="tr-TR" sz="2400" dirty="0"/>
              <a:t> a </a:t>
            </a:r>
            <a:r>
              <a:rPr lang="tr-TR" sz="2400" dirty="0" err="1"/>
              <a:t>reserved</a:t>
            </a:r>
            <a:r>
              <a:rPr lang="tr-TR" sz="2400" dirty="0"/>
              <a:t> </a:t>
            </a:r>
            <a:r>
              <a:rPr lang="tr-TR" sz="2400" dirty="0" err="1"/>
              <a:t>itinerary</a:t>
            </a:r>
            <a:r>
              <a:rPr lang="tr-TR" sz="2400" dirty="0"/>
              <a:t> is not </a:t>
            </a:r>
            <a:r>
              <a:rPr lang="tr-TR" sz="2400" dirty="0" err="1"/>
              <a:t>paid</a:t>
            </a:r>
            <a:r>
              <a:rPr lang="tr-TR" sz="2400" dirty="0"/>
              <a:t> </a:t>
            </a:r>
            <a:r>
              <a:rPr lang="tr-TR" sz="2400" dirty="0" err="1"/>
              <a:t>for</a:t>
            </a:r>
            <a:r>
              <a:rPr lang="tr-TR" sz="2400" dirty="0"/>
              <a:t> </a:t>
            </a:r>
            <a:r>
              <a:rPr lang="tr-TR" sz="2400" dirty="0" err="1"/>
              <a:t>by</a:t>
            </a:r>
            <a:r>
              <a:rPr lang="tr-TR" sz="2400" dirty="0"/>
              <a:t> 5 </a:t>
            </a:r>
            <a:r>
              <a:rPr lang="tr-TR" sz="2400" dirty="0" err="1"/>
              <a:t>minutes</a:t>
            </a:r>
            <a:r>
              <a:rPr lang="tr-TR" sz="2400" dirty="0"/>
              <a:t> </a:t>
            </a:r>
            <a:r>
              <a:rPr lang="tr-TR" sz="2400" dirty="0" err="1"/>
              <a:t>from</a:t>
            </a:r>
            <a:r>
              <a:rPr lang="tr-TR" sz="2400" dirty="0"/>
              <a:t> </a:t>
            </a:r>
            <a:r>
              <a:rPr lang="tr-TR" sz="2400" dirty="0" err="1"/>
              <a:t>the</a:t>
            </a:r>
            <a:r>
              <a:rPr lang="tr-TR" sz="2400" dirty="0"/>
              <a:t> time of </a:t>
            </a:r>
            <a:r>
              <a:rPr lang="tr-TR" sz="2400" dirty="0" err="1"/>
              <a:t>reservation</a:t>
            </a:r>
            <a:r>
              <a:rPr lang="tr-TR" sz="2400" dirty="0"/>
              <a:t>, it </a:t>
            </a:r>
            <a:r>
              <a:rPr lang="tr-TR" sz="2400" dirty="0" err="1"/>
              <a:t>cannot</a:t>
            </a:r>
            <a:r>
              <a:rPr lang="tr-TR" sz="2400" dirty="0"/>
              <a:t> be </a:t>
            </a:r>
            <a:r>
              <a:rPr lang="tr-TR" sz="2400" dirty="0" err="1"/>
              <a:t>booked</a:t>
            </a:r>
            <a:r>
              <a:rPr lang="tr-TR" sz="2400" dirty="0"/>
              <a:t> </a:t>
            </a:r>
            <a:r>
              <a:rPr lang="tr-TR" sz="2400" dirty="0" err="1"/>
              <a:t>anymore</a:t>
            </a:r>
            <a:r>
              <a:rPr lang="tr-TR" sz="2400" dirty="0"/>
              <a:t> </a:t>
            </a:r>
            <a:r>
              <a:rPr lang="tr-TR" sz="2400" dirty="0" err="1"/>
              <a:t>and</a:t>
            </a:r>
            <a:r>
              <a:rPr lang="tr-TR" sz="2400" dirty="0"/>
              <a:t> it </a:t>
            </a:r>
            <a:r>
              <a:rPr lang="tr-TR" sz="2400" dirty="0" err="1"/>
              <a:t>shall</a:t>
            </a:r>
            <a:r>
              <a:rPr lang="tr-TR" sz="2400" dirty="0"/>
              <a:t> be </a:t>
            </a:r>
            <a:r>
              <a:rPr lang="tr-TR" sz="2400" dirty="0" err="1"/>
              <a:t>canceled</a:t>
            </a:r>
            <a:r>
              <a:rPr lang="tr-TR" sz="2400" dirty="0"/>
              <a:t> </a:t>
            </a:r>
            <a:r>
              <a:rPr lang="tr-TR" sz="2400" dirty="0" err="1"/>
              <a:t>by</a:t>
            </a:r>
            <a:r>
              <a:rPr lang="tr-TR" sz="2400" dirty="0"/>
              <a:t> </a:t>
            </a:r>
            <a:r>
              <a:rPr lang="tr-TR" sz="2400" dirty="0" err="1"/>
              <a:t>the</a:t>
            </a:r>
            <a:r>
              <a:rPr lang="tr-TR" sz="2400" dirty="0"/>
              <a:t> </a:t>
            </a:r>
            <a:r>
              <a:rPr lang="tr-TR" sz="2400" dirty="0" err="1"/>
              <a:t>system</a:t>
            </a:r>
            <a:r>
              <a:rPr lang="tr-TR" sz="2400" dirty="0"/>
              <a:t>. </a:t>
            </a:r>
            <a:r>
              <a:rPr lang="tr-TR" sz="2400" dirty="0" err="1"/>
              <a:t>Cancellation</a:t>
            </a:r>
            <a:r>
              <a:rPr lang="tr-TR" sz="2400" dirty="0"/>
              <a:t> </a:t>
            </a:r>
            <a:r>
              <a:rPr lang="tr-TR" sz="2400" dirty="0" err="1"/>
              <a:t>after</a:t>
            </a:r>
            <a:r>
              <a:rPr lang="tr-TR" sz="2400" dirty="0"/>
              <a:t> </a:t>
            </a:r>
            <a:r>
              <a:rPr lang="tr-TR" sz="2400" dirty="0" err="1"/>
              <a:t>payment</a:t>
            </a:r>
            <a:r>
              <a:rPr lang="tr-TR" sz="2400" dirty="0"/>
              <a:t> </a:t>
            </a:r>
            <a:r>
              <a:rPr lang="tr-TR" sz="2400" dirty="0" err="1"/>
              <a:t>shall</a:t>
            </a:r>
            <a:r>
              <a:rPr lang="tr-TR" sz="2400" dirty="0"/>
              <a:t> not be </a:t>
            </a:r>
            <a:r>
              <a:rPr lang="tr-TR" sz="2400" dirty="0" err="1"/>
              <a:t>permitted</a:t>
            </a:r>
            <a:r>
              <a:rPr lang="tr-TR" sz="2400" dirty="0"/>
              <a:t>. </a:t>
            </a:r>
            <a:r>
              <a:rPr lang="tr-TR" sz="2400" dirty="0" err="1"/>
              <a:t>The</a:t>
            </a:r>
            <a:r>
              <a:rPr lang="tr-TR" sz="2400" dirty="0"/>
              <a:t> </a:t>
            </a:r>
            <a:r>
              <a:rPr lang="tr-TR" sz="2400" dirty="0" err="1"/>
              <a:t>reservation</a:t>
            </a:r>
            <a:r>
              <a:rPr lang="tr-TR" sz="2400" dirty="0"/>
              <a:t> </a:t>
            </a:r>
            <a:r>
              <a:rPr lang="tr-TR" sz="2400" dirty="0" err="1"/>
              <a:t>agent</a:t>
            </a:r>
            <a:r>
              <a:rPr lang="tr-TR" sz="2400" dirty="0"/>
              <a:t> </a:t>
            </a:r>
            <a:r>
              <a:rPr lang="tr-TR" sz="2400" dirty="0" err="1"/>
              <a:t>shall</a:t>
            </a:r>
            <a:r>
              <a:rPr lang="tr-TR" sz="2400" dirty="0"/>
              <a:t> be </a:t>
            </a:r>
            <a:r>
              <a:rPr lang="tr-TR" sz="2400" dirty="0" err="1"/>
              <a:t>able</a:t>
            </a:r>
            <a:r>
              <a:rPr lang="tr-TR" sz="2400" dirty="0"/>
              <a:t> </a:t>
            </a:r>
            <a:r>
              <a:rPr lang="tr-TR" sz="2400" dirty="0" err="1"/>
              <a:t>to</a:t>
            </a:r>
            <a:r>
              <a:rPr lang="tr-TR" sz="2400" dirty="0"/>
              <a:t> </a:t>
            </a:r>
            <a:r>
              <a:rPr lang="tr-TR" sz="2400" dirty="0" err="1"/>
              <a:t>log</a:t>
            </a:r>
            <a:r>
              <a:rPr lang="tr-TR" sz="2400" dirty="0"/>
              <a:t> </a:t>
            </a:r>
            <a:r>
              <a:rPr lang="tr-TR" sz="2400" dirty="0" err="1"/>
              <a:t>out</a:t>
            </a:r>
            <a:r>
              <a:rPr lang="tr-TR" sz="2400" dirty="0"/>
              <a:t> at </a:t>
            </a:r>
            <a:r>
              <a:rPr lang="tr-TR" sz="2400" dirty="0" err="1"/>
              <a:t>any</a:t>
            </a:r>
            <a:r>
              <a:rPr lang="tr-TR" sz="2400" dirty="0"/>
              <a:t> </a:t>
            </a:r>
            <a:r>
              <a:rPr lang="tr-TR" sz="2400" dirty="0" err="1"/>
              <a:t>stage</a:t>
            </a:r>
            <a:r>
              <a:rPr lang="tr-TR" sz="2400" dirty="0"/>
              <a:t> </a:t>
            </a:r>
            <a:r>
              <a:rPr lang="tr-TR" sz="2400" dirty="0" err="1"/>
              <a:t>during</a:t>
            </a:r>
            <a:r>
              <a:rPr lang="tr-TR" sz="2400" dirty="0"/>
              <a:t> his/her </a:t>
            </a:r>
            <a:r>
              <a:rPr lang="tr-TR" sz="2400" dirty="0" err="1"/>
              <a:t>session</a:t>
            </a:r>
            <a:r>
              <a:rPr lang="tr-TR" sz="2400" dirty="0"/>
              <a:t>. </a:t>
            </a:r>
            <a:r>
              <a:rPr lang="tr-TR" sz="2400" dirty="0" err="1"/>
              <a:t>If</a:t>
            </a:r>
            <a:r>
              <a:rPr lang="tr-TR" sz="2400" dirty="0"/>
              <a:t> </a:t>
            </a:r>
            <a:r>
              <a:rPr lang="tr-TR" sz="2400" dirty="0" err="1"/>
              <a:t>the</a:t>
            </a:r>
            <a:r>
              <a:rPr lang="tr-TR" sz="2400" dirty="0"/>
              <a:t> </a:t>
            </a:r>
            <a:r>
              <a:rPr lang="tr-TR" sz="2400" dirty="0" err="1"/>
              <a:t>agent</a:t>
            </a:r>
            <a:r>
              <a:rPr lang="tr-TR" sz="2400" dirty="0"/>
              <a:t> is </a:t>
            </a:r>
            <a:r>
              <a:rPr lang="tr-TR" sz="2400" dirty="0" err="1"/>
              <a:t>logged</a:t>
            </a:r>
            <a:r>
              <a:rPr lang="tr-TR" sz="2400" dirty="0"/>
              <a:t> </a:t>
            </a:r>
            <a:r>
              <a:rPr lang="tr-TR" sz="2400" dirty="0" err="1"/>
              <a:t>out</a:t>
            </a:r>
            <a:r>
              <a:rPr lang="tr-TR" sz="2400" dirty="0"/>
              <a:t> </a:t>
            </a:r>
            <a:r>
              <a:rPr lang="tr-TR" sz="2400" dirty="0" err="1"/>
              <a:t>during</a:t>
            </a:r>
            <a:r>
              <a:rPr lang="tr-TR" sz="2400" dirty="0"/>
              <a:t> </a:t>
            </a:r>
            <a:r>
              <a:rPr lang="tr-TR" sz="2400" dirty="0" err="1"/>
              <a:t>the</a:t>
            </a:r>
            <a:r>
              <a:rPr lang="tr-TR" sz="2400" dirty="0"/>
              <a:t> </a:t>
            </a:r>
            <a:r>
              <a:rPr lang="tr-TR" sz="2400" dirty="0" err="1"/>
              <a:t>preparation</a:t>
            </a:r>
            <a:r>
              <a:rPr lang="tr-TR" sz="2400" dirty="0"/>
              <a:t> of an </a:t>
            </a:r>
            <a:r>
              <a:rPr lang="tr-TR" sz="2400" dirty="0" err="1"/>
              <a:t>itinerary</a:t>
            </a:r>
            <a:r>
              <a:rPr lang="tr-TR" sz="2400" dirty="0"/>
              <a:t>, </a:t>
            </a:r>
            <a:r>
              <a:rPr lang="tr-TR" sz="2400" dirty="0" err="1"/>
              <a:t>the</a:t>
            </a:r>
            <a:r>
              <a:rPr lang="tr-TR" sz="2400" dirty="0"/>
              <a:t> </a:t>
            </a:r>
            <a:r>
              <a:rPr lang="tr-TR" sz="2400" dirty="0" err="1"/>
              <a:t>next</a:t>
            </a:r>
            <a:r>
              <a:rPr lang="tr-TR" sz="2400" dirty="0"/>
              <a:t> time </a:t>
            </a:r>
            <a:r>
              <a:rPr lang="tr-TR" sz="2400" dirty="0" err="1"/>
              <a:t>when</a:t>
            </a:r>
            <a:r>
              <a:rPr lang="tr-TR" sz="2400" dirty="0"/>
              <a:t> he/</a:t>
            </a:r>
            <a:r>
              <a:rPr lang="tr-TR" sz="2400" dirty="0" err="1"/>
              <a:t>she</a:t>
            </a:r>
            <a:r>
              <a:rPr lang="tr-TR" sz="2400" dirty="0"/>
              <a:t> is </a:t>
            </a:r>
            <a:r>
              <a:rPr lang="tr-TR" sz="2400" dirty="0" err="1"/>
              <a:t>logged</a:t>
            </a:r>
            <a:r>
              <a:rPr lang="tr-TR" sz="2400" dirty="0"/>
              <a:t> in </a:t>
            </a:r>
            <a:r>
              <a:rPr lang="tr-TR" sz="2400" dirty="0" err="1"/>
              <a:t>again</a:t>
            </a:r>
            <a:r>
              <a:rPr lang="tr-TR" sz="2400" dirty="0"/>
              <a:t>, </a:t>
            </a:r>
            <a:r>
              <a:rPr lang="tr-TR" sz="2400" dirty="0" err="1"/>
              <a:t>the</a:t>
            </a:r>
            <a:r>
              <a:rPr lang="tr-TR" sz="2400" dirty="0"/>
              <a:t> </a:t>
            </a:r>
            <a:r>
              <a:rPr lang="tr-TR" sz="2400" dirty="0" err="1"/>
              <a:t>reservation</a:t>
            </a:r>
            <a:r>
              <a:rPr lang="tr-TR" sz="2400" dirty="0"/>
              <a:t> </a:t>
            </a:r>
            <a:r>
              <a:rPr lang="tr-TR" sz="2400" dirty="0" err="1"/>
              <a:t>agent</a:t>
            </a:r>
            <a:r>
              <a:rPr lang="tr-TR" sz="2400" dirty="0"/>
              <a:t> </a:t>
            </a:r>
            <a:r>
              <a:rPr lang="tr-TR" sz="2400" dirty="0" err="1"/>
              <a:t>shall</a:t>
            </a:r>
            <a:r>
              <a:rPr lang="tr-TR" sz="2400" dirty="0"/>
              <a:t> be </a:t>
            </a:r>
            <a:r>
              <a:rPr lang="tr-TR" sz="2400" dirty="0" err="1"/>
              <a:t>able</a:t>
            </a:r>
            <a:r>
              <a:rPr lang="tr-TR" sz="2400" dirty="0"/>
              <a:t> </a:t>
            </a:r>
            <a:r>
              <a:rPr lang="tr-TR" sz="2400" dirty="0" err="1"/>
              <a:t>to</a:t>
            </a:r>
            <a:r>
              <a:rPr lang="tr-TR" sz="2400" dirty="0"/>
              <a:t> </a:t>
            </a:r>
            <a:r>
              <a:rPr lang="tr-TR" sz="2400" dirty="0" err="1"/>
              <a:t>continue</a:t>
            </a:r>
            <a:r>
              <a:rPr lang="tr-TR" sz="2400" dirty="0"/>
              <a:t> </a:t>
            </a:r>
            <a:r>
              <a:rPr lang="tr-TR" sz="2400" dirty="0" err="1"/>
              <a:t>with</a:t>
            </a:r>
            <a:r>
              <a:rPr lang="tr-TR" sz="2400" dirty="0"/>
              <a:t> </a:t>
            </a:r>
            <a:r>
              <a:rPr lang="tr-TR" sz="2400" dirty="0" err="1"/>
              <a:t>the</a:t>
            </a:r>
            <a:r>
              <a:rPr lang="tr-TR" sz="2400" dirty="0"/>
              <a:t> </a:t>
            </a:r>
            <a:r>
              <a:rPr lang="tr-TR" sz="2400" dirty="0" err="1"/>
              <a:t>previous</a:t>
            </a:r>
            <a:r>
              <a:rPr lang="tr-TR" sz="2400" dirty="0"/>
              <a:t> </a:t>
            </a:r>
            <a:r>
              <a:rPr lang="tr-TR" sz="2400" dirty="0" err="1"/>
              <a:t>itinerary-preparation</a:t>
            </a:r>
            <a:r>
              <a:rPr lang="tr-TR" sz="2400" dirty="0"/>
              <a:t> </a:t>
            </a:r>
            <a:r>
              <a:rPr lang="tr-TR" sz="2400" dirty="0" err="1"/>
              <a:t>process</a:t>
            </a:r>
            <a:r>
              <a:rPr lang="tr-TR" sz="2400" dirty="0"/>
              <a:t>.</a:t>
            </a:r>
          </a:p>
        </p:txBody>
      </p:sp>
    </p:spTree>
    <p:extLst>
      <p:ext uri="{BB962C8B-B14F-4D97-AF65-F5344CB8AC3E}">
        <p14:creationId xmlns:p14="http://schemas.microsoft.com/office/powerpoint/2010/main" val="17451894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FBS – </a:t>
            </a:r>
            <a:r>
              <a:rPr lang="tr-TR" dirty="0" err="1" smtClean="0"/>
              <a:t>Context</a:t>
            </a:r>
            <a:r>
              <a:rPr lang="tr-TR" dirty="0" smtClean="0"/>
              <a:t> </a:t>
            </a:r>
            <a:r>
              <a:rPr lang="tr-TR" dirty="0" err="1" smtClean="0"/>
              <a:t>Diagram</a:t>
            </a:r>
            <a:endParaRPr lang="tr-TR" dirty="0"/>
          </a:p>
        </p:txBody>
      </p:sp>
      <p:pic>
        <p:nvPicPr>
          <p:cNvPr id="6" name="Resim 5"/>
          <p:cNvPicPr>
            <a:picLocks noChangeAspect="1"/>
          </p:cNvPicPr>
          <p:nvPr/>
        </p:nvPicPr>
        <p:blipFill>
          <a:blip r:embed="rId2"/>
          <a:stretch>
            <a:fillRect/>
          </a:stretch>
        </p:blipFill>
        <p:spPr>
          <a:xfrm>
            <a:off x="420568" y="1066800"/>
            <a:ext cx="8571032" cy="2636759"/>
          </a:xfrm>
          <a:prstGeom prst="rect">
            <a:avLst/>
          </a:prstGeom>
        </p:spPr>
      </p:pic>
      <p:pic>
        <p:nvPicPr>
          <p:cNvPr id="4" name="Picture 3"/>
          <p:cNvPicPr>
            <a:picLocks noChangeAspect="1"/>
          </p:cNvPicPr>
          <p:nvPr/>
        </p:nvPicPr>
        <p:blipFill>
          <a:blip r:embed="rId3"/>
          <a:stretch>
            <a:fillRect/>
          </a:stretch>
        </p:blipFill>
        <p:spPr>
          <a:xfrm>
            <a:off x="2514600" y="4038600"/>
            <a:ext cx="3823974" cy="2632282"/>
          </a:xfrm>
          <a:prstGeom prst="rect">
            <a:avLst/>
          </a:prstGeom>
        </p:spPr>
      </p:pic>
    </p:spTree>
    <p:extLst>
      <p:ext uri="{BB962C8B-B14F-4D97-AF65-F5344CB8AC3E}">
        <p14:creationId xmlns:p14="http://schemas.microsoft.com/office/powerpoint/2010/main" val="20812534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z="3200" dirty="0"/>
              <a:t>C</a:t>
            </a:r>
            <a:r>
              <a:rPr lang="en-US" sz="3200" dirty="0" smtClean="0"/>
              <a:t>ontext </a:t>
            </a:r>
            <a:r>
              <a:rPr lang="en-GB" sz="3200" dirty="0"/>
              <a:t>diagram </a:t>
            </a:r>
            <a:r>
              <a:rPr lang="en-US" sz="3200" dirty="0" smtClean="0"/>
              <a:t>of </a:t>
            </a:r>
            <a:r>
              <a:rPr lang="en-US" sz="3200" dirty="0" err="1" smtClean="0"/>
              <a:t>FlightBooking</a:t>
            </a:r>
            <a:r>
              <a:rPr lang="en-US" sz="3200" dirty="0"/>
              <a:t> </a:t>
            </a:r>
            <a:r>
              <a:rPr lang="en-US" sz="3200" dirty="0" smtClean="0"/>
              <a:t>System</a:t>
            </a:r>
            <a:r>
              <a:rPr lang="en-GB" sz="3200" dirty="0" smtClean="0"/>
              <a:t> </a:t>
            </a:r>
            <a:endParaRPr lang="en-US" sz="3200" dirty="0" smtClean="0"/>
          </a:p>
        </p:txBody>
      </p:sp>
      <p:sp>
        <p:nvSpPr>
          <p:cNvPr id="3" name="Content Placeholder 2"/>
          <p:cNvSpPr>
            <a:spLocks noGrp="1"/>
          </p:cNvSpPr>
          <p:nvPr>
            <p:ph idx="1"/>
          </p:nvPr>
        </p:nvSpPr>
        <p:spPr/>
        <p:txBody>
          <a:bodyPr/>
          <a:lstStyle/>
          <a:p>
            <a:r>
              <a:rPr lang="en-US" sz="2000" dirty="0" smtClean="0"/>
              <a:t>Example of APIs…</a:t>
            </a:r>
            <a:endParaRPr lang="tr-TR" sz="2000" dirty="0"/>
          </a:p>
        </p:txBody>
      </p:sp>
      <p:pic>
        <p:nvPicPr>
          <p:cNvPr id="2" name="Picture 1"/>
          <p:cNvPicPr>
            <a:picLocks noChangeAspect="1"/>
          </p:cNvPicPr>
          <p:nvPr/>
        </p:nvPicPr>
        <p:blipFill>
          <a:blip r:embed="rId2"/>
          <a:stretch>
            <a:fillRect/>
          </a:stretch>
        </p:blipFill>
        <p:spPr>
          <a:xfrm>
            <a:off x="3667125" y="914400"/>
            <a:ext cx="5305425" cy="4736719"/>
          </a:xfrm>
          <a:prstGeom prst="rect">
            <a:avLst/>
          </a:prstGeom>
        </p:spPr>
      </p:pic>
      <p:pic>
        <p:nvPicPr>
          <p:cNvPr id="6" name="Picture 5"/>
          <p:cNvPicPr>
            <a:picLocks noChangeAspect="1"/>
          </p:cNvPicPr>
          <p:nvPr/>
        </p:nvPicPr>
        <p:blipFill>
          <a:blip r:embed="rId3"/>
          <a:stretch>
            <a:fillRect/>
          </a:stretch>
        </p:blipFill>
        <p:spPr>
          <a:xfrm>
            <a:off x="228600" y="4807479"/>
            <a:ext cx="5712183" cy="1992079"/>
          </a:xfrm>
          <a:prstGeom prst="rect">
            <a:avLst/>
          </a:prstGeom>
        </p:spPr>
      </p:pic>
      <p:sp>
        <p:nvSpPr>
          <p:cNvPr id="7" name="Rounded Rectangle 6"/>
          <p:cNvSpPr/>
          <p:nvPr/>
        </p:nvSpPr>
        <p:spPr>
          <a:xfrm>
            <a:off x="1524000" y="5820014"/>
            <a:ext cx="2209800" cy="979544"/>
          </a:xfrm>
          <a:prstGeom prst="roundRect">
            <a:avLst/>
          </a:prstGeom>
          <a:noFill/>
          <a:ln w="381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solidFill>
                <a:srgbClr val="0070C0"/>
              </a:solidFill>
            </a:endParaRPr>
          </a:p>
        </p:txBody>
      </p:sp>
    </p:spTree>
    <p:extLst>
      <p:ext uri="{BB962C8B-B14F-4D97-AF65-F5344CB8AC3E}">
        <p14:creationId xmlns:p14="http://schemas.microsoft.com/office/powerpoint/2010/main" val="9337738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UML</a:t>
            </a:r>
            <a:endParaRPr lang="tr-TR" dirty="0"/>
          </a:p>
        </p:txBody>
      </p:sp>
      <p:sp>
        <p:nvSpPr>
          <p:cNvPr id="9" name="Content Placeholder 8"/>
          <p:cNvSpPr>
            <a:spLocks noGrp="1"/>
          </p:cNvSpPr>
          <p:nvPr>
            <p:ph idx="1"/>
          </p:nvPr>
        </p:nvSpPr>
        <p:spPr/>
        <p:txBody>
          <a:bodyPr/>
          <a:lstStyle/>
          <a:p>
            <a:r>
              <a:rPr lang="en-US" dirty="0" smtClean="0"/>
              <a:t>14 diagrams in total</a:t>
            </a:r>
            <a:endParaRPr lang="tr-TR" dirty="0"/>
          </a:p>
        </p:txBody>
      </p:sp>
      <p:pic>
        <p:nvPicPr>
          <p:cNvPr id="2" name="Picture 1"/>
          <p:cNvPicPr>
            <a:picLocks noChangeAspect="1"/>
          </p:cNvPicPr>
          <p:nvPr/>
        </p:nvPicPr>
        <p:blipFill>
          <a:blip r:embed="rId2"/>
          <a:stretch>
            <a:fillRect/>
          </a:stretch>
        </p:blipFill>
        <p:spPr>
          <a:xfrm>
            <a:off x="46037" y="1506584"/>
            <a:ext cx="8239125" cy="4772025"/>
          </a:xfrm>
          <a:prstGeom prst="rect">
            <a:avLst/>
          </a:prstGeom>
        </p:spPr>
      </p:pic>
      <p:sp>
        <p:nvSpPr>
          <p:cNvPr id="12" name="Rounded Rectangle 11"/>
          <p:cNvSpPr/>
          <p:nvPr/>
        </p:nvSpPr>
        <p:spPr>
          <a:xfrm>
            <a:off x="6400800" y="3537721"/>
            <a:ext cx="1192186" cy="709749"/>
          </a:xfrm>
          <a:prstGeom prst="roundRect">
            <a:avLst/>
          </a:prstGeom>
          <a:noFill/>
          <a:ln w="381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solidFill>
                <a:srgbClr val="0070C0"/>
              </a:solidFill>
            </a:endParaRPr>
          </a:p>
        </p:txBody>
      </p:sp>
      <p:pic>
        <p:nvPicPr>
          <p:cNvPr id="14" name="Content Placeholder 6"/>
          <p:cNvPicPr>
            <a:picLocks noChangeAspect="1"/>
          </p:cNvPicPr>
          <p:nvPr/>
        </p:nvPicPr>
        <p:blipFill>
          <a:blip r:embed="rId3"/>
          <a:stretch>
            <a:fillRect/>
          </a:stretch>
        </p:blipFill>
        <p:spPr>
          <a:xfrm>
            <a:off x="5528001" y="113491"/>
            <a:ext cx="3625524" cy="1861151"/>
          </a:xfrm>
          <a:prstGeom prst="rect">
            <a:avLst/>
          </a:prstGeom>
        </p:spPr>
      </p:pic>
    </p:spTree>
    <p:extLst>
      <p:ext uri="{BB962C8B-B14F-4D97-AF65-F5344CB8AC3E}">
        <p14:creationId xmlns:p14="http://schemas.microsoft.com/office/powerpoint/2010/main" val="6754255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exercise</a:t>
            </a:r>
            <a:endParaRPr lang="en-CA" dirty="0"/>
          </a:p>
        </p:txBody>
      </p:sp>
      <p:sp>
        <p:nvSpPr>
          <p:cNvPr id="3" name="Content Placeholder 2"/>
          <p:cNvSpPr>
            <a:spLocks noGrp="1"/>
          </p:cNvSpPr>
          <p:nvPr>
            <p:ph idx="1"/>
          </p:nvPr>
        </p:nvSpPr>
        <p:spPr/>
        <p:txBody>
          <a:bodyPr/>
          <a:lstStyle/>
          <a:p>
            <a:r>
              <a:rPr lang="en-US" sz="2400" b="1" dirty="0" smtClean="0"/>
              <a:t>Write the tabular </a:t>
            </a:r>
            <a:r>
              <a:rPr lang="en-US" sz="2400" b="1" dirty="0"/>
              <a:t>description of </a:t>
            </a:r>
            <a:r>
              <a:rPr lang="en-US" sz="2400" b="1" dirty="0" smtClean="0"/>
              <a:t>use-case “View My Tickets”</a:t>
            </a:r>
          </a:p>
          <a:p>
            <a:r>
              <a:rPr lang="en-US" sz="2400" b="1" dirty="0"/>
              <a:t>Time: 5 minutes</a:t>
            </a:r>
            <a:endParaRPr lang="en-CA" sz="2400" b="1" dirty="0"/>
          </a:p>
          <a:p>
            <a:endParaRPr lang="en-CA" sz="2400" b="1" dirty="0"/>
          </a:p>
        </p:txBody>
      </p:sp>
      <p:pic>
        <p:nvPicPr>
          <p:cNvPr id="5" name="Picture 4"/>
          <p:cNvPicPr>
            <a:picLocks noChangeAspect="1"/>
          </p:cNvPicPr>
          <p:nvPr/>
        </p:nvPicPr>
        <p:blipFill>
          <a:blip r:embed="rId2"/>
          <a:stretch>
            <a:fillRect/>
          </a:stretch>
        </p:blipFill>
        <p:spPr>
          <a:xfrm>
            <a:off x="1159137" y="1653254"/>
            <a:ext cx="7375263" cy="5128546"/>
          </a:xfrm>
          <a:prstGeom prst="rect">
            <a:avLst/>
          </a:prstGeom>
        </p:spPr>
      </p:pic>
      <p:sp>
        <p:nvSpPr>
          <p:cNvPr id="6" name="Rounded Rectangle 5"/>
          <p:cNvSpPr/>
          <p:nvPr/>
        </p:nvSpPr>
        <p:spPr bwMode="auto">
          <a:xfrm>
            <a:off x="2819400" y="5562600"/>
            <a:ext cx="1371600" cy="609600"/>
          </a:xfrm>
          <a:prstGeom prst="roundRect">
            <a:avLst/>
          </a:prstGeom>
          <a:noFill/>
          <a:ln w="57150" cap="flat" cmpd="sng" algn="ctr">
            <a:solidFill>
              <a:schemeClr val="accent6">
                <a:lumMod val="75000"/>
              </a:schemeClr>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600" b="0" i="0" u="none" strike="noStrike" cap="none" normalizeH="0" baseline="0" smtClean="0">
              <a:ln>
                <a:noFill/>
              </a:ln>
              <a:solidFill>
                <a:schemeClr val="tx1"/>
              </a:solidFill>
              <a:effectLst/>
              <a:latin typeface="Arial" charset="0"/>
            </a:endParaRPr>
          </a:p>
        </p:txBody>
      </p:sp>
      <p:pic>
        <p:nvPicPr>
          <p:cNvPr id="3074" name="Picture 2" descr="http://www.1stcontact.com/blog/wp-content/uploads/2015/08/Three-students-taking-a-test-resized.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543800" y="1"/>
            <a:ext cx="16002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898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2800" dirty="0" smtClean="0"/>
              <a:t>FBS – </a:t>
            </a:r>
            <a:r>
              <a:rPr lang="tr-TR" sz="2800" dirty="0" err="1" smtClean="0"/>
              <a:t>Details</a:t>
            </a:r>
            <a:r>
              <a:rPr lang="tr-TR" sz="2800" dirty="0" smtClean="0"/>
              <a:t> of "</a:t>
            </a:r>
            <a:r>
              <a:rPr lang="tr-TR" sz="2800" dirty="0" err="1" smtClean="0"/>
              <a:t>Search</a:t>
            </a:r>
            <a:r>
              <a:rPr lang="tr-TR" sz="2800" dirty="0" smtClean="0"/>
              <a:t> </a:t>
            </a:r>
            <a:r>
              <a:rPr lang="tr-TR" sz="2800" dirty="0" err="1" smtClean="0"/>
              <a:t>for</a:t>
            </a:r>
            <a:r>
              <a:rPr lang="tr-TR" sz="2800" dirty="0" smtClean="0"/>
              <a:t> </a:t>
            </a:r>
            <a:r>
              <a:rPr lang="tr-TR" sz="2800" dirty="0" err="1" smtClean="0"/>
              <a:t>Flights</a:t>
            </a:r>
            <a:r>
              <a:rPr lang="tr-TR" sz="2800" dirty="0" smtClean="0"/>
              <a:t>" </a:t>
            </a:r>
            <a:r>
              <a:rPr lang="tr-TR" sz="2800" dirty="0" err="1" smtClean="0"/>
              <a:t>use-case</a:t>
            </a:r>
            <a:r>
              <a:rPr lang="tr-TR" sz="2800" dirty="0" smtClean="0"/>
              <a:t> </a:t>
            </a:r>
            <a:r>
              <a:rPr lang="tr-TR" sz="2800" dirty="0" err="1" smtClean="0"/>
              <a:t>desc</a:t>
            </a:r>
            <a:r>
              <a:rPr lang="tr-TR" sz="2800" dirty="0" smtClean="0"/>
              <a:t>. </a:t>
            </a:r>
            <a:r>
              <a:rPr lang="tr-TR" sz="2800" dirty="0" err="1" smtClean="0"/>
              <a:t>by</a:t>
            </a:r>
            <a:r>
              <a:rPr lang="tr-TR" sz="2800" dirty="0" smtClean="0"/>
              <a:t> Activity </a:t>
            </a:r>
            <a:r>
              <a:rPr lang="tr-TR" sz="2800" dirty="0" err="1" smtClean="0"/>
              <a:t>Diagram</a:t>
            </a:r>
            <a:r>
              <a:rPr lang="tr-TR" sz="2800" dirty="0" smtClean="0"/>
              <a:t> </a:t>
            </a:r>
            <a:endParaRPr lang="tr-TR" sz="2800" dirty="0"/>
          </a:p>
        </p:txBody>
      </p:sp>
      <p:pic>
        <p:nvPicPr>
          <p:cNvPr id="5" name="Resim 4"/>
          <p:cNvPicPr>
            <a:picLocks noChangeAspect="1"/>
          </p:cNvPicPr>
          <p:nvPr/>
        </p:nvPicPr>
        <p:blipFill>
          <a:blip r:embed="rId2"/>
          <a:stretch>
            <a:fillRect/>
          </a:stretch>
        </p:blipFill>
        <p:spPr>
          <a:xfrm>
            <a:off x="2133600" y="999479"/>
            <a:ext cx="4976760" cy="5809807"/>
          </a:xfrm>
          <a:prstGeom prst="rect">
            <a:avLst/>
          </a:prstGeom>
        </p:spPr>
      </p:pic>
    </p:spTree>
    <p:extLst>
      <p:ext uri="{BB962C8B-B14F-4D97-AF65-F5344CB8AC3E}">
        <p14:creationId xmlns:p14="http://schemas.microsoft.com/office/powerpoint/2010/main" val="2508137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UML</a:t>
            </a:r>
            <a:endParaRPr lang="tr-TR" dirty="0"/>
          </a:p>
        </p:txBody>
      </p:sp>
      <p:sp>
        <p:nvSpPr>
          <p:cNvPr id="9" name="Content Placeholder 8"/>
          <p:cNvSpPr>
            <a:spLocks noGrp="1"/>
          </p:cNvSpPr>
          <p:nvPr>
            <p:ph idx="1"/>
          </p:nvPr>
        </p:nvSpPr>
        <p:spPr/>
        <p:txBody>
          <a:bodyPr/>
          <a:lstStyle/>
          <a:p>
            <a:r>
              <a:rPr lang="en-US" dirty="0" smtClean="0"/>
              <a:t>14 diagrams in total</a:t>
            </a:r>
            <a:endParaRPr lang="tr-TR" dirty="0"/>
          </a:p>
        </p:txBody>
      </p:sp>
      <p:pic>
        <p:nvPicPr>
          <p:cNvPr id="2" name="Picture 1"/>
          <p:cNvPicPr>
            <a:picLocks noChangeAspect="1"/>
          </p:cNvPicPr>
          <p:nvPr/>
        </p:nvPicPr>
        <p:blipFill>
          <a:blip r:embed="rId2"/>
          <a:stretch>
            <a:fillRect/>
          </a:stretch>
        </p:blipFill>
        <p:spPr>
          <a:xfrm>
            <a:off x="46037" y="1506584"/>
            <a:ext cx="8239125" cy="4772025"/>
          </a:xfrm>
          <a:prstGeom prst="rect">
            <a:avLst/>
          </a:prstGeom>
        </p:spPr>
      </p:pic>
      <p:sp>
        <p:nvSpPr>
          <p:cNvPr id="7" name="Rounded Rectangle 6"/>
          <p:cNvSpPr/>
          <p:nvPr/>
        </p:nvSpPr>
        <p:spPr>
          <a:xfrm>
            <a:off x="658949" y="3548742"/>
            <a:ext cx="2534194" cy="709749"/>
          </a:xfrm>
          <a:prstGeom prst="roundRect">
            <a:avLst/>
          </a:prstGeom>
          <a:noFill/>
          <a:ln w="381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solidFill>
                <a:srgbClr val="0070C0"/>
              </a:solidFill>
            </a:endParaRPr>
          </a:p>
        </p:txBody>
      </p:sp>
      <p:sp>
        <p:nvSpPr>
          <p:cNvPr id="8" name="Rounded Rectangle 7"/>
          <p:cNvSpPr/>
          <p:nvPr/>
        </p:nvSpPr>
        <p:spPr>
          <a:xfrm>
            <a:off x="2520404" y="4328156"/>
            <a:ext cx="1277266" cy="709749"/>
          </a:xfrm>
          <a:prstGeom prst="roundRect">
            <a:avLst/>
          </a:prstGeom>
          <a:noFill/>
          <a:ln w="381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solidFill>
                <a:srgbClr val="0070C0"/>
              </a:solidFill>
            </a:endParaRPr>
          </a:p>
        </p:txBody>
      </p:sp>
      <p:sp>
        <p:nvSpPr>
          <p:cNvPr id="10" name="Rounded Rectangle 9"/>
          <p:cNvSpPr/>
          <p:nvPr/>
        </p:nvSpPr>
        <p:spPr>
          <a:xfrm>
            <a:off x="5183052" y="3537721"/>
            <a:ext cx="2534194" cy="709749"/>
          </a:xfrm>
          <a:prstGeom prst="roundRect">
            <a:avLst/>
          </a:prstGeom>
          <a:noFill/>
          <a:ln w="381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solidFill>
                <a:srgbClr val="0070C0"/>
              </a:solidFill>
            </a:endParaRPr>
          </a:p>
        </p:txBody>
      </p:sp>
      <p:sp>
        <p:nvSpPr>
          <p:cNvPr id="11" name="Rounded Rectangle 10"/>
          <p:cNvSpPr/>
          <p:nvPr/>
        </p:nvSpPr>
        <p:spPr>
          <a:xfrm>
            <a:off x="3511006" y="5346622"/>
            <a:ext cx="1192186" cy="709749"/>
          </a:xfrm>
          <a:prstGeom prst="roundRect">
            <a:avLst/>
          </a:prstGeom>
          <a:noFill/>
          <a:ln w="381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solidFill>
                <a:srgbClr val="0070C0"/>
              </a:solidFill>
            </a:endParaRPr>
          </a:p>
        </p:txBody>
      </p:sp>
      <p:sp>
        <p:nvSpPr>
          <p:cNvPr id="12" name="Rounded Rectangle 11"/>
          <p:cNvSpPr/>
          <p:nvPr/>
        </p:nvSpPr>
        <p:spPr>
          <a:xfrm>
            <a:off x="5854056" y="5346622"/>
            <a:ext cx="1192186" cy="709749"/>
          </a:xfrm>
          <a:prstGeom prst="roundRect">
            <a:avLst/>
          </a:prstGeom>
          <a:noFill/>
          <a:ln w="381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solidFill>
                <a:srgbClr val="0070C0"/>
              </a:solidFill>
            </a:endParaRPr>
          </a:p>
        </p:txBody>
      </p:sp>
      <p:sp>
        <p:nvSpPr>
          <p:cNvPr id="13" name="Rounded Rectangle 12"/>
          <p:cNvSpPr/>
          <p:nvPr/>
        </p:nvSpPr>
        <p:spPr>
          <a:xfrm>
            <a:off x="7112000" y="4426680"/>
            <a:ext cx="1192186" cy="709749"/>
          </a:xfrm>
          <a:prstGeom prst="roundRect">
            <a:avLst/>
          </a:prstGeom>
          <a:noFill/>
          <a:ln w="381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solidFill>
                <a:srgbClr val="0070C0"/>
              </a:solidFill>
            </a:endParaRPr>
          </a:p>
        </p:txBody>
      </p:sp>
      <p:pic>
        <p:nvPicPr>
          <p:cNvPr id="14" name="Content Placeholder 6"/>
          <p:cNvPicPr>
            <a:picLocks noChangeAspect="1"/>
          </p:cNvPicPr>
          <p:nvPr/>
        </p:nvPicPr>
        <p:blipFill>
          <a:blip r:embed="rId3"/>
          <a:stretch>
            <a:fillRect/>
          </a:stretch>
        </p:blipFill>
        <p:spPr>
          <a:xfrm>
            <a:off x="5528001" y="113491"/>
            <a:ext cx="3625524" cy="1861151"/>
          </a:xfrm>
          <a:prstGeom prst="rect">
            <a:avLst/>
          </a:prstGeom>
        </p:spPr>
      </p:pic>
      <p:sp>
        <p:nvSpPr>
          <p:cNvPr id="3" name="Rectangle 2"/>
          <p:cNvSpPr/>
          <p:nvPr/>
        </p:nvSpPr>
        <p:spPr>
          <a:xfrm>
            <a:off x="7383219" y="3548742"/>
            <a:ext cx="657552" cy="369332"/>
          </a:xfrm>
          <a:prstGeom prst="rect">
            <a:avLst/>
          </a:prstGeom>
        </p:spPr>
        <p:txBody>
          <a:bodyPr wrap="none">
            <a:spAutoFit/>
          </a:bodyPr>
          <a:lstStyle/>
          <a:p>
            <a:r>
              <a:rPr lang="tr-TR" dirty="0" smtClean="0">
                <a:solidFill>
                  <a:srgbClr val="0070C0"/>
                </a:solidFill>
              </a:rPr>
              <a:t>C</a:t>
            </a:r>
            <a:r>
              <a:rPr lang="en-US" dirty="0" smtClean="0">
                <a:solidFill>
                  <a:srgbClr val="0070C0"/>
                </a:solidFill>
              </a:rPr>
              <a:t>h. 4</a:t>
            </a:r>
            <a:endParaRPr lang="tr-TR" dirty="0">
              <a:solidFill>
                <a:srgbClr val="0070C0"/>
              </a:solidFill>
            </a:endParaRPr>
          </a:p>
        </p:txBody>
      </p:sp>
      <p:sp>
        <p:nvSpPr>
          <p:cNvPr id="15" name="Rectangle 14"/>
          <p:cNvSpPr/>
          <p:nvPr/>
        </p:nvSpPr>
        <p:spPr>
          <a:xfrm>
            <a:off x="6436143" y="6012934"/>
            <a:ext cx="657552" cy="369332"/>
          </a:xfrm>
          <a:prstGeom prst="rect">
            <a:avLst/>
          </a:prstGeom>
        </p:spPr>
        <p:txBody>
          <a:bodyPr wrap="none">
            <a:spAutoFit/>
          </a:bodyPr>
          <a:lstStyle/>
          <a:p>
            <a:r>
              <a:rPr lang="tr-TR" dirty="0" smtClean="0">
                <a:solidFill>
                  <a:srgbClr val="0070C0"/>
                </a:solidFill>
              </a:rPr>
              <a:t>C</a:t>
            </a:r>
            <a:r>
              <a:rPr lang="en-US" dirty="0" smtClean="0">
                <a:solidFill>
                  <a:srgbClr val="0070C0"/>
                </a:solidFill>
              </a:rPr>
              <a:t>h. 4</a:t>
            </a:r>
            <a:endParaRPr lang="tr-TR" dirty="0">
              <a:solidFill>
                <a:srgbClr val="0070C0"/>
              </a:solidFill>
            </a:endParaRPr>
          </a:p>
        </p:txBody>
      </p:sp>
      <p:sp>
        <p:nvSpPr>
          <p:cNvPr id="16" name="Rectangle 15"/>
          <p:cNvSpPr/>
          <p:nvPr/>
        </p:nvSpPr>
        <p:spPr>
          <a:xfrm>
            <a:off x="7521248" y="5061983"/>
            <a:ext cx="885179" cy="369332"/>
          </a:xfrm>
          <a:prstGeom prst="rect">
            <a:avLst/>
          </a:prstGeom>
        </p:spPr>
        <p:txBody>
          <a:bodyPr wrap="none">
            <a:spAutoFit/>
          </a:bodyPr>
          <a:lstStyle/>
          <a:p>
            <a:r>
              <a:rPr lang="tr-TR" dirty="0" smtClean="0">
                <a:solidFill>
                  <a:srgbClr val="0070C0"/>
                </a:solidFill>
              </a:rPr>
              <a:t>C</a:t>
            </a:r>
            <a:r>
              <a:rPr lang="en-US" dirty="0" smtClean="0">
                <a:solidFill>
                  <a:srgbClr val="0070C0"/>
                </a:solidFill>
              </a:rPr>
              <a:t>h. 4, 6</a:t>
            </a:r>
            <a:endParaRPr lang="tr-TR" dirty="0">
              <a:solidFill>
                <a:srgbClr val="0070C0"/>
              </a:solidFill>
            </a:endParaRPr>
          </a:p>
        </p:txBody>
      </p:sp>
      <p:sp>
        <p:nvSpPr>
          <p:cNvPr id="17" name="Rectangle 16"/>
          <p:cNvSpPr/>
          <p:nvPr/>
        </p:nvSpPr>
        <p:spPr>
          <a:xfrm>
            <a:off x="5044573" y="4242014"/>
            <a:ext cx="885179" cy="369332"/>
          </a:xfrm>
          <a:prstGeom prst="rect">
            <a:avLst/>
          </a:prstGeom>
        </p:spPr>
        <p:txBody>
          <a:bodyPr wrap="none">
            <a:spAutoFit/>
          </a:bodyPr>
          <a:lstStyle/>
          <a:p>
            <a:r>
              <a:rPr lang="tr-TR" dirty="0" smtClean="0">
                <a:solidFill>
                  <a:srgbClr val="0070C0"/>
                </a:solidFill>
              </a:rPr>
              <a:t>C</a:t>
            </a:r>
            <a:r>
              <a:rPr lang="en-US" dirty="0" smtClean="0">
                <a:solidFill>
                  <a:srgbClr val="0070C0"/>
                </a:solidFill>
              </a:rPr>
              <a:t>h. 4, 6</a:t>
            </a:r>
            <a:endParaRPr lang="tr-TR" dirty="0">
              <a:solidFill>
                <a:srgbClr val="0070C0"/>
              </a:solidFill>
            </a:endParaRPr>
          </a:p>
        </p:txBody>
      </p:sp>
      <p:sp>
        <p:nvSpPr>
          <p:cNvPr id="18" name="Rectangle 17"/>
          <p:cNvSpPr/>
          <p:nvPr/>
        </p:nvSpPr>
        <p:spPr>
          <a:xfrm>
            <a:off x="3355080" y="6052192"/>
            <a:ext cx="657552" cy="369332"/>
          </a:xfrm>
          <a:prstGeom prst="rect">
            <a:avLst/>
          </a:prstGeom>
        </p:spPr>
        <p:txBody>
          <a:bodyPr wrap="none">
            <a:spAutoFit/>
          </a:bodyPr>
          <a:lstStyle/>
          <a:p>
            <a:r>
              <a:rPr lang="tr-TR" dirty="0" smtClean="0">
                <a:solidFill>
                  <a:srgbClr val="0070C0"/>
                </a:solidFill>
              </a:rPr>
              <a:t>C</a:t>
            </a:r>
            <a:r>
              <a:rPr lang="en-US" dirty="0" smtClean="0">
                <a:solidFill>
                  <a:srgbClr val="0070C0"/>
                </a:solidFill>
              </a:rPr>
              <a:t>h. 5</a:t>
            </a:r>
            <a:endParaRPr lang="tr-TR" dirty="0">
              <a:solidFill>
                <a:srgbClr val="0070C0"/>
              </a:solidFill>
            </a:endParaRPr>
          </a:p>
        </p:txBody>
      </p:sp>
      <p:sp>
        <p:nvSpPr>
          <p:cNvPr id="19" name="Rectangle 18"/>
          <p:cNvSpPr/>
          <p:nvPr/>
        </p:nvSpPr>
        <p:spPr>
          <a:xfrm>
            <a:off x="622506" y="3179410"/>
            <a:ext cx="657552" cy="369332"/>
          </a:xfrm>
          <a:prstGeom prst="rect">
            <a:avLst/>
          </a:prstGeom>
        </p:spPr>
        <p:txBody>
          <a:bodyPr wrap="none">
            <a:spAutoFit/>
          </a:bodyPr>
          <a:lstStyle/>
          <a:p>
            <a:r>
              <a:rPr lang="tr-TR" dirty="0" smtClean="0">
                <a:solidFill>
                  <a:srgbClr val="0070C0"/>
                </a:solidFill>
              </a:rPr>
              <a:t>C</a:t>
            </a:r>
            <a:r>
              <a:rPr lang="en-US" dirty="0" smtClean="0">
                <a:solidFill>
                  <a:srgbClr val="0070C0"/>
                </a:solidFill>
              </a:rPr>
              <a:t>h. 5</a:t>
            </a:r>
            <a:endParaRPr lang="tr-TR" dirty="0">
              <a:solidFill>
                <a:srgbClr val="0070C0"/>
              </a:solidFill>
            </a:endParaRPr>
          </a:p>
        </p:txBody>
      </p:sp>
      <p:sp>
        <p:nvSpPr>
          <p:cNvPr id="20" name="Rectangle 19"/>
          <p:cNvSpPr/>
          <p:nvPr/>
        </p:nvSpPr>
        <p:spPr>
          <a:xfrm>
            <a:off x="2627709" y="3147144"/>
            <a:ext cx="657552" cy="369332"/>
          </a:xfrm>
          <a:prstGeom prst="rect">
            <a:avLst/>
          </a:prstGeom>
        </p:spPr>
        <p:txBody>
          <a:bodyPr wrap="none">
            <a:spAutoFit/>
          </a:bodyPr>
          <a:lstStyle/>
          <a:p>
            <a:r>
              <a:rPr lang="tr-TR" dirty="0" smtClean="0">
                <a:solidFill>
                  <a:srgbClr val="0070C0"/>
                </a:solidFill>
              </a:rPr>
              <a:t>C</a:t>
            </a:r>
            <a:r>
              <a:rPr lang="en-US" dirty="0" smtClean="0">
                <a:solidFill>
                  <a:srgbClr val="0070C0"/>
                </a:solidFill>
              </a:rPr>
              <a:t>h. 5</a:t>
            </a:r>
            <a:endParaRPr lang="tr-TR" dirty="0">
              <a:solidFill>
                <a:srgbClr val="0070C0"/>
              </a:solidFill>
            </a:endParaRPr>
          </a:p>
        </p:txBody>
      </p:sp>
      <p:sp>
        <p:nvSpPr>
          <p:cNvPr id="21" name="Rectangle 20"/>
          <p:cNvSpPr/>
          <p:nvPr/>
        </p:nvSpPr>
        <p:spPr>
          <a:xfrm>
            <a:off x="2616200" y="5015236"/>
            <a:ext cx="657552" cy="369332"/>
          </a:xfrm>
          <a:prstGeom prst="rect">
            <a:avLst/>
          </a:prstGeom>
        </p:spPr>
        <p:txBody>
          <a:bodyPr wrap="none">
            <a:spAutoFit/>
          </a:bodyPr>
          <a:lstStyle/>
          <a:p>
            <a:r>
              <a:rPr lang="tr-TR" dirty="0" smtClean="0">
                <a:solidFill>
                  <a:srgbClr val="0070C0"/>
                </a:solidFill>
              </a:rPr>
              <a:t>C</a:t>
            </a:r>
            <a:r>
              <a:rPr lang="en-US" dirty="0" smtClean="0">
                <a:solidFill>
                  <a:srgbClr val="0070C0"/>
                </a:solidFill>
              </a:rPr>
              <a:t>h. 6</a:t>
            </a:r>
            <a:endParaRPr lang="tr-TR" dirty="0">
              <a:solidFill>
                <a:srgbClr val="0070C0"/>
              </a:solidFill>
            </a:endParaRPr>
          </a:p>
        </p:txBody>
      </p:sp>
      <p:sp>
        <p:nvSpPr>
          <p:cNvPr id="22" name="Rounded Rectangle 21"/>
          <p:cNvSpPr/>
          <p:nvPr/>
        </p:nvSpPr>
        <p:spPr>
          <a:xfrm>
            <a:off x="5760569" y="2574751"/>
            <a:ext cx="1352175" cy="654423"/>
          </a:xfrm>
          <a:prstGeom prst="roundRect">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solidFill>
                <a:srgbClr val="0070C0"/>
              </a:solidFill>
            </a:endParaRPr>
          </a:p>
        </p:txBody>
      </p:sp>
      <p:sp>
        <p:nvSpPr>
          <p:cNvPr id="23" name="Rounded Rectangle 22"/>
          <p:cNvSpPr/>
          <p:nvPr/>
        </p:nvSpPr>
        <p:spPr>
          <a:xfrm>
            <a:off x="1806862" y="2554960"/>
            <a:ext cx="1352175" cy="654423"/>
          </a:xfrm>
          <a:prstGeom prst="roundRect">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solidFill>
                <a:srgbClr val="0070C0"/>
              </a:solidFill>
            </a:endParaRPr>
          </a:p>
        </p:txBody>
      </p:sp>
      <p:sp>
        <p:nvSpPr>
          <p:cNvPr id="24" name="Rounded Rectangle 23"/>
          <p:cNvSpPr/>
          <p:nvPr/>
        </p:nvSpPr>
        <p:spPr>
          <a:xfrm>
            <a:off x="5911995" y="4404792"/>
            <a:ext cx="1097764" cy="546971"/>
          </a:xfrm>
          <a:prstGeom prst="roundRect">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solidFill>
                <a:srgbClr val="0070C0"/>
              </a:solidFill>
            </a:endParaRPr>
          </a:p>
        </p:txBody>
      </p:sp>
    </p:spTree>
    <p:extLst>
      <p:ext uri="{BB962C8B-B14F-4D97-AF65-F5344CB8AC3E}">
        <p14:creationId xmlns:p14="http://schemas.microsoft.com/office/powerpoint/2010/main" val="3061052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66800" y="290513"/>
            <a:ext cx="7772400" cy="623887"/>
          </a:xfrm>
        </p:spPr>
        <p:txBody>
          <a:bodyPr/>
          <a:lstStyle/>
          <a:p>
            <a:r>
              <a:rPr lang="tr-TR" sz="2800" dirty="0" smtClean="0"/>
              <a:t>FBS – </a:t>
            </a:r>
            <a:r>
              <a:rPr lang="tr-TR" sz="2800" dirty="0" err="1" smtClean="0"/>
              <a:t>Details</a:t>
            </a:r>
            <a:r>
              <a:rPr lang="tr-TR" sz="2800" dirty="0" smtClean="0"/>
              <a:t> of "Buy a </a:t>
            </a:r>
            <a:r>
              <a:rPr lang="tr-TR" sz="2800" dirty="0" err="1" smtClean="0"/>
              <a:t>Ticket</a:t>
            </a:r>
            <a:r>
              <a:rPr lang="tr-TR" sz="2800" dirty="0" smtClean="0"/>
              <a:t>" </a:t>
            </a:r>
            <a:r>
              <a:rPr lang="tr-TR" sz="2800" dirty="0" err="1" smtClean="0"/>
              <a:t>use-case</a:t>
            </a:r>
            <a:r>
              <a:rPr lang="tr-TR" sz="2800" dirty="0" smtClean="0"/>
              <a:t> </a:t>
            </a:r>
            <a:r>
              <a:rPr lang="tr-TR" sz="2800" dirty="0" err="1" smtClean="0"/>
              <a:t>description</a:t>
            </a:r>
            <a:r>
              <a:rPr lang="tr-TR" sz="2800" dirty="0" smtClean="0"/>
              <a:t> </a:t>
            </a:r>
            <a:r>
              <a:rPr lang="tr-TR" sz="2800" dirty="0" err="1" smtClean="0"/>
              <a:t>by</a:t>
            </a:r>
            <a:r>
              <a:rPr lang="tr-TR" sz="2800" dirty="0" smtClean="0"/>
              <a:t> Activity </a:t>
            </a:r>
            <a:r>
              <a:rPr lang="tr-TR" sz="2800" dirty="0" err="1" smtClean="0"/>
              <a:t>Diagram</a:t>
            </a:r>
            <a:r>
              <a:rPr lang="tr-TR" sz="2800" dirty="0" smtClean="0"/>
              <a:t> </a:t>
            </a:r>
            <a:endParaRPr lang="tr-TR" sz="2800" dirty="0"/>
          </a:p>
        </p:txBody>
      </p:sp>
      <p:pic>
        <p:nvPicPr>
          <p:cNvPr id="5" name="Resim 4"/>
          <p:cNvPicPr>
            <a:picLocks noChangeAspect="1"/>
          </p:cNvPicPr>
          <p:nvPr/>
        </p:nvPicPr>
        <p:blipFill>
          <a:blip r:embed="rId2"/>
          <a:stretch>
            <a:fillRect/>
          </a:stretch>
        </p:blipFill>
        <p:spPr>
          <a:xfrm>
            <a:off x="1492768" y="952902"/>
            <a:ext cx="5974832" cy="5872440"/>
          </a:xfrm>
          <a:prstGeom prst="rect">
            <a:avLst/>
          </a:prstGeom>
        </p:spPr>
      </p:pic>
    </p:spTree>
    <p:extLst>
      <p:ext uri="{BB962C8B-B14F-4D97-AF65-F5344CB8AC3E}">
        <p14:creationId xmlns:p14="http://schemas.microsoft.com/office/powerpoint/2010/main" val="35435152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exercise</a:t>
            </a:r>
            <a:endParaRPr lang="en-CA" dirty="0"/>
          </a:p>
        </p:txBody>
      </p:sp>
      <p:sp>
        <p:nvSpPr>
          <p:cNvPr id="3" name="Content Placeholder 2"/>
          <p:cNvSpPr>
            <a:spLocks noGrp="1"/>
          </p:cNvSpPr>
          <p:nvPr>
            <p:ph idx="1"/>
          </p:nvPr>
        </p:nvSpPr>
        <p:spPr/>
        <p:txBody>
          <a:bodyPr/>
          <a:lstStyle/>
          <a:p>
            <a:r>
              <a:rPr lang="en-US" sz="2400" b="1" dirty="0" smtClean="0"/>
              <a:t>Draw the Activity Diagram for use-case “Create Account”</a:t>
            </a:r>
          </a:p>
          <a:p>
            <a:r>
              <a:rPr lang="en-US" sz="2400" b="1" dirty="0" smtClean="0"/>
              <a:t>Time</a:t>
            </a:r>
            <a:r>
              <a:rPr lang="en-US" sz="2400" b="1" dirty="0"/>
              <a:t>: 5 minutes</a:t>
            </a:r>
            <a:endParaRPr lang="en-CA" sz="2400" b="1" dirty="0"/>
          </a:p>
          <a:p>
            <a:endParaRPr lang="en-CA" sz="2400" b="1" dirty="0"/>
          </a:p>
        </p:txBody>
      </p:sp>
      <p:pic>
        <p:nvPicPr>
          <p:cNvPr id="5" name="Picture 4"/>
          <p:cNvPicPr>
            <a:picLocks noChangeAspect="1"/>
          </p:cNvPicPr>
          <p:nvPr/>
        </p:nvPicPr>
        <p:blipFill>
          <a:blip r:embed="rId2"/>
          <a:stretch>
            <a:fillRect/>
          </a:stretch>
        </p:blipFill>
        <p:spPr>
          <a:xfrm>
            <a:off x="1159137" y="1653254"/>
            <a:ext cx="7375263" cy="5128546"/>
          </a:xfrm>
          <a:prstGeom prst="rect">
            <a:avLst/>
          </a:prstGeom>
        </p:spPr>
      </p:pic>
      <p:sp>
        <p:nvSpPr>
          <p:cNvPr id="6" name="Rounded Rectangle 5"/>
          <p:cNvSpPr/>
          <p:nvPr/>
        </p:nvSpPr>
        <p:spPr bwMode="auto">
          <a:xfrm>
            <a:off x="2743200" y="3607927"/>
            <a:ext cx="1371600" cy="609600"/>
          </a:xfrm>
          <a:prstGeom prst="roundRect">
            <a:avLst/>
          </a:prstGeom>
          <a:noFill/>
          <a:ln w="57150" cap="flat" cmpd="sng" algn="ctr">
            <a:solidFill>
              <a:schemeClr val="accent6">
                <a:lumMod val="75000"/>
              </a:schemeClr>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600" b="0" i="0" u="none" strike="noStrike" cap="none" normalizeH="0" baseline="0" smtClean="0">
              <a:ln>
                <a:noFill/>
              </a:ln>
              <a:solidFill>
                <a:schemeClr val="tx1"/>
              </a:solidFill>
              <a:effectLst/>
              <a:latin typeface="Arial" charset="0"/>
            </a:endParaRPr>
          </a:p>
        </p:txBody>
      </p:sp>
      <p:pic>
        <p:nvPicPr>
          <p:cNvPr id="3074" name="Picture 2" descr="http://www.1stcontact.com/blog/wp-content/uploads/2015/08/Three-students-taking-a-test-resized.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543800" y="1"/>
            <a:ext cx="16002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248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Unified</a:t>
            </a:r>
            <a:r>
              <a:rPr lang="tr-TR" dirty="0"/>
              <a:t> </a:t>
            </a:r>
            <a:r>
              <a:rPr lang="tr-TR" dirty="0" err="1"/>
              <a:t>Modeling</a:t>
            </a:r>
            <a:r>
              <a:rPr lang="tr-TR" dirty="0"/>
              <a:t> Language - UML</a:t>
            </a:r>
          </a:p>
        </p:txBody>
      </p:sp>
      <p:sp>
        <p:nvSpPr>
          <p:cNvPr id="3" name="İçerik Yer Tutucusu 2"/>
          <p:cNvSpPr>
            <a:spLocks noGrp="1"/>
          </p:cNvSpPr>
          <p:nvPr>
            <p:ph idx="1"/>
          </p:nvPr>
        </p:nvSpPr>
        <p:spPr>
          <a:xfrm>
            <a:off x="152400" y="1066800"/>
            <a:ext cx="8763000" cy="5562600"/>
          </a:xfrm>
        </p:spPr>
        <p:txBody>
          <a:bodyPr/>
          <a:lstStyle/>
          <a:p>
            <a:r>
              <a:rPr lang="en-US" sz="2000" dirty="0"/>
              <a:t>UML has become the de facto standard for modeling software applications and is growing in popularity in modeling other domains. </a:t>
            </a:r>
            <a:r>
              <a:rPr lang="en-US" sz="2000" dirty="0" smtClean="0"/>
              <a:t>Its </a:t>
            </a:r>
            <a:r>
              <a:rPr lang="en-US" sz="2000" dirty="0"/>
              <a:t>roots go back to three distinct methods: </a:t>
            </a:r>
            <a:endParaRPr lang="tr-TR" sz="2000" dirty="0"/>
          </a:p>
          <a:p>
            <a:pPr lvl="1"/>
            <a:r>
              <a:rPr lang="en-US" sz="1600" dirty="0" err="1"/>
              <a:t>Booch</a:t>
            </a:r>
            <a:r>
              <a:rPr lang="en-US" sz="1600" dirty="0"/>
              <a:t> Method </a:t>
            </a:r>
            <a:r>
              <a:rPr lang="tr-TR" sz="1600" dirty="0"/>
              <a:t>-- </a:t>
            </a:r>
            <a:r>
              <a:rPr lang="en-US" sz="1600" dirty="0"/>
              <a:t>Grady </a:t>
            </a:r>
            <a:r>
              <a:rPr lang="en-US" sz="1600" dirty="0" err="1" smtClean="0"/>
              <a:t>Booch</a:t>
            </a:r>
            <a:r>
              <a:rPr lang="en-US" sz="1600" dirty="0" smtClean="0"/>
              <a:t> </a:t>
            </a:r>
            <a:endParaRPr lang="tr-TR" sz="1600" dirty="0" smtClean="0"/>
          </a:p>
          <a:p>
            <a:pPr lvl="1"/>
            <a:r>
              <a:rPr lang="en-US" sz="1600" dirty="0" smtClean="0"/>
              <a:t>Object Modeling Technique </a:t>
            </a:r>
            <a:r>
              <a:rPr lang="tr-TR" sz="1600" dirty="0" smtClean="0"/>
              <a:t>-- </a:t>
            </a:r>
            <a:r>
              <a:rPr lang="en-US" sz="1600" dirty="0" smtClean="0"/>
              <a:t>James </a:t>
            </a:r>
            <a:r>
              <a:rPr lang="en-US" sz="1600" dirty="0" err="1" smtClean="0"/>
              <a:t>Rumbaugh</a:t>
            </a:r>
            <a:endParaRPr lang="tr-TR" sz="1600" dirty="0" smtClean="0"/>
          </a:p>
          <a:p>
            <a:pPr lvl="1"/>
            <a:r>
              <a:rPr lang="en-US" sz="1600" dirty="0" err="1" smtClean="0"/>
              <a:t>Objectory</a:t>
            </a:r>
            <a:r>
              <a:rPr lang="en-US" sz="1600" dirty="0" smtClean="0"/>
              <a:t> </a:t>
            </a:r>
            <a:r>
              <a:rPr lang="tr-TR" sz="1600" dirty="0" smtClean="0"/>
              <a:t>--</a:t>
            </a:r>
            <a:r>
              <a:rPr lang="en-US" sz="1600" dirty="0" smtClean="0"/>
              <a:t> Ivar Jacobson</a:t>
            </a:r>
            <a:endParaRPr lang="tr-TR" sz="1600" dirty="0" smtClean="0"/>
          </a:p>
          <a:p>
            <a:endParaRPr lang="tr-TR" sz="1200" dirty="0" smtClean="0"/>
          </a:p>
          <a:p>
            <a:r>
              <a:rPr lang="en-US" sz="2000" dirty="0" smtClean="0"/>
              <a:t>Known </a:t>
            </a:r>
            <a:r>
              <a:rPr lang="en-US" sz="2000" dirty="0"/>
              <a:t>as the Three Amigos, </a:t>
            </a:r>
            <a:r>
              <a:rPr lang="en-US" sz="2000" dirty="0" err="1"/>
              <a:t>Booch</a:t>
            </a:r>
            <a:r>
              <a:rPr lang="en-US" sz="2000" dirty="0"/>
              <a:t>, </a:t>
            </a:r>
            <a:r>
              <a:rPr lang="en-US" sz="2000" dirty="0" err="1"/>
              <a:t>Rumbaugh</a:t>
            </a:r>
            <a:r>
              <a:rPr lang="en-US" sz="2000" dirty="0"/>
              <a:t>, and Jacobson kicked off what became the first version of UML, in 1994. </a:t>
            </a:r>
            <a:endParaRPr lang="tr-TR" sz="2000" dirty="0"/>
          </a:p>
          <a:p>
            <a:pPr lvl="1"/>
            <a:r>
              <a:rPr lang="en-US" sz="1600" dirty="0"/>
              <a:t>In 1997, UML was accepted by the Object Management Group (OMG) </a:t>
            </a:r>
            <a:r>
              <a:rPr lang="tr-TR" sz="1600" dirty="0" smtClean="0"/>
              <a:t>&amp;</a:t>
            </a:r>
            <a:r>
              <a:rPr lang="en-US" sz="1600" dirty="0" smtClean="0"/>
              <a:t> </a:t>
            </a:r>
            <a:r>
              <a:rPr lang="en-US" sz="1600" dirty="0"/>
              <a:t>released as UML v1.1.</a:t>
            </a:r>
          </a:p>
          <a:p>
            <a:endParaRPr lang="tr-TR" sz="1200" dirty="0" smtClean="0"/>
          </a:p>
          <a:p>
            <a:r>
              <a:rPr lang="en-US" sz="2000" dirty="0" smtClean="0"/>
              <a:t>Since </a:t>
            </a:r>
            <a:r>
              <a:rPr lang="en-US" sz="2000" dirty="0"/>
              <a:t>then, UML has gone through several revisions and refinements leading up to the current 2.</a:t>
            </a:r>
            <a:r>
              <a:rPr lang="tr-TR" sz="2000" dirty="0" smtClean="0"/>
              <a:t>5.1</a:t>
            </a:r>
            <a:r>
              <a:rPr lang="en-US" sz="2000" dirty="0" smtClean="0"/>
              <a:t> </a:t>
            </a:r>
            <a:r>
              <a:rPr lang="tr-TR" sz="2000" dirty="0" smtClean="0"/>
              <a:t>(2017) </a:t>
            </a:r>
            <a:r>
              <a:rPr lang="en-US" sz="2000" dirty="0"/>
              <a:t>release. </a:t>
            </a:r>
            <a:endParaRPr lang="tr-TR" sz="2000" dirty="0"/>
          </a:p>
          <a:p>
            <a:pPr lvl="1"/>
            <a:r>
              <a:rPr lang="tr-TR" sz="1600" dirty="0">
                <a:hlinkClick r:id="rId2"/>
              </a:rPr>
              <a:t>https://www.omg.org/spec/UML/About-UML</a:t>
            </a:r>
            <a:r>
              <a:rPr lang="tr-TR" sz="1600" dirty="0" smtClean="0">
                <a:hlinkClick r:id="rId2"/>
              </a:rPr>
              <a:t>/</a:t>
            </a:r>
            <a:endParaRPr lang="tr-TR" sz="1600" dirty="0" smtClean="0"/>
          </a:p>
          <a:p>
            <a:pPr lvl="1"/>
            <a:r>
              <a:rPr lang="tr-TR" sz="1600" dirty="0" smtClean="0"/>
              <a:t>S</a:t>
            </a:r>
            <a:r>
              <a:rPr lang="en-US" sz="1600" dirty="0" err="1"/>
              <a:t>pecification</a:t>
            </a:r>
            <a:r>
              <a:rPr lang="en-US" sz="1600" dirty="0"/>
              <a:t> </a:t>
            </a:r>
            <a:r>
              <a:rPr lang="tr-TR" sz="1600" dirty="0"/>
              <a:t>is </a:t>
            </a:r>
            <a:r>
              <a:rPr lang="tr-TR" sz="1600" dirty="0" err="1"/>
              <a:t>extensive</a:t>
            </a:r>
            <a:r>
              <a:rPr lang="tr-TR" sz="1600" dirty="0"/>
              <a:t> </a:t>
            </a:r>
            <a:r>
              <a:rPr lang="en-US" sz="1600" dirty="0"/>
              <a:t>in terms of page count </a:t>
            </a:r>
            <a:r>
              <a:rPr lang="en-US" sz="1600" dirty="0" smtClean="0"/>
              <a:t>(</a:t>
            </a:r>
            <a:r>
              <a:rPr lang="tr-TR" sz="1600" dirty="0" smtClean="0"/>
              <a:t>796</a:t>
            </a:r>
            <a:r>
              <a:rPr lang="en-US" sz="1600" dirty="0" smtClean="0"/>
              <a:t> </a:t>
            </a:r>
            <a:r>
              <a:rPr lang="en-US" sz="1600" dirty="0"/>
              <a:t>pages</a:t>
            </a:r>
            <a:r>
              <a:rPr lang="en-US" sz="1600" dirty="0" smtClean="0"/>
              <a:t>)</a:t>
            </a:r>
            <a:endParaRPr lang="en-US" sz="1600" dirty="0"/>
          </a:p>
          <a:p>
            <a:endParaRPr lang="tr-TR" dirty="0"/>
          </a:p>
        </p:txBody>
      </p:sp>
    </p:spTree>
    <p:extLst>
      <p:ext uri="{BB962C8B-B14F-4D97-AF65-F5344CB8AC3E}">
        <p14:creationId xmlns:p14="http://schemas.microsoft.com/office/powerpoint/2010/main" val="400717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UML Basics – 1 </a:t>
            </a:r>
            <a:endParaRPr lang="tr-TR" dirty="0"/>
          </a:p>
        </p:txBody>
      </p:sp>
      <p:sp>
        <p:nvSpPr>
          <p:cNvPr id="3" name="İçerik Yer Tutucusu 2"/>
          <p:cNvSpPr>
            <a:spLocks noGrp="1"/>
          </p:cNvSpPr>
          <p:nvPr>
            <p:ph idx="1"/>
          </p:nvPr>
        </p:nvSpPr>
        <p:spPr/>
        <p:txBody>
          <a:bodyPr/>
          <a:lstStyle/>
          <a:p>
            <a:r>
              <a:rPr lang="en-US" sz="2400" dirty="0"/>
              <a:t>UML is a </a:t>
            </a:r>
            <a:r>
              <a:rPr lang="en-US" sz="2400" dirty="0">
                <a:solidFill>
                  <a:srgbClr val="0070C0"/>
                </a:solidFill>
              </a:rPr>
              <a:t>language</a:t>
            </a:r>
            <a:r>
              <a:rPr lang="tr-TR" sz="2400" dirty="0"/>
              <a:t>,</a:t>
            </a:r>
            <a:r>
              <a:rPr lang="en-US" sz="2400" dirty="0"/>
              <a:t> it has both syntax and semantics. </a:t>
            </a:r>
            <a:endParaRPr lang="tr-TR" sz="2400" dirty="0"/>
          </a:p>
          <a:p>
            <a:pPr lvl="1"/>
            <a:r>
              <a:rPr lang="en-US" sz="1800" dirty="0"/>
              <a:t>When you model a concept in UML, there are rules regarding how the elements can be put together and what it means when they are organized in a certain way. </a:t>
            </a:r>
            <a:endParaRPr lang="tr-TR" sz="1800" dirty="0"/>
          </a:p>
          <a:p>
            <a:pPr lvl="1"/>
            <a:r>
              <a:rPr lang="en-US" sz="1800" dirty="0"/>
              <a:t>UML is intended not only to be a pictorial representation of a concept, but also to tell you something about its context. </a:t>
            </a:r>
          </a:p>
          <a:p>
            <a:endParaRPr lang="tr-TR" sz="2000" dirty="0"/>
          </a:p>
          <a:p>
            <a:r>
              <a:rPr lang="en-US" sz="2400" dirty="0"/>
              <a:t>You can apply UML in any number of ways</a:t>
            </a:r>
            <a:r>
              <a:rPr lang="tr-TR" sz="2400" dirty="0"/>
              <a:t>;</a:t>
            </a:r>
            <a:r>
              <a:rPr lang="en-US" sz="2400" dirty="0"/>
              <a:t> common uses include:</a:t>
            </a:r>
            <a:endParaRPr lang="en-US" sz="2000" dirty="0"/>
          </a:p>
          <a:p>
            <a:pPr lvl="1"/>
            <a:r>
              <a:rPr lang="en-US" sz="1800" dirty="0"/>
              <a:t>Designing software</a:t>
            </a:r>
          </a:p>
          <a:p>
            <a:pPr lvl="1"/>
            <a:r>
              <a:rPr lang="en-US" sz="1800" dirty="0"/>
              <a:t>Communicating software or business processes</a:t>
            </a:r>
          </a:p>
          <a:p>
            <a:pPr lvl="1"/>
            <a:r>
              <a:rPr lang="en-US" sz="1800" dirty="0"/>
              <a:t>Capturing details about a system for requirements or analysis</a:t>
            </a:r>
          </a:p>
          <a:p>
            <a:pPr lvl="1"/>
            <a:r>
              <a:rPr lang="en-US" sz="1800" dirty="0"/>
              <a:t>Documenting an existing system, process, or </a:t>
            </a:r>
            <a:r>
              <a:rPr lang="en-US" sz="1800" dirty="0" smtClean="0"/>
              <a:t>organization</a:t>
            </a:r>
            <a:endParaRPr lang="en-US" sz="1800" dirty="0"/>
          </a:p>
        </p:txBody>
      </p:sp>
    </p:spTree>
    <p:extLst>
      <p:ext uri="{BB962C8B-B14F-4D97-AF65-F5344CB8AC3E}">
        <p14:creationId xmlns:p14="http://schemas.microsoft.com/office/powerpoint/2010/main" val="2482554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UML Basics – 2 </a:t>
            </a:r>
            <a:endParaRPr lang="tr-TR" dirty="0"/>
          </a:p>
        </p:txBody>
      </p:sp>
      <p:sp>
        <p:nvSpPr>
          <p:cNvPr id="3" name="İçerik Yer Tutucusu 2"/>
          <p:cNvSpPr>
            <a:spLocks noGrp="1"/>
          </p:cNvSpPr>
          <p:nvPr>
            <p:ph idx="1"/>
          </p:nvPr>
        </p:nvSpPr>
        <p:spPr>
          <a:xfrm>
            <a:off x="152400" y="1066800"/>
            <a:ext cx="8839200" cy="5562600"/>
          </a:xfrm>
        </p:spPr>
        <p:txBody>
          <a:bodyPr/>
          <a:lstStyle/>
          <a:p>
            <a:r>
              <a:rPr lang="en-US" sz="2400" dirty="0" smtClean="0"/>
              <a:t>The </a:t>
            </a:r>
            <a:r>
              <a:rPr lang="en-US" sz="2400" dirty="0"/>
              <a:t>basic building block of UML is a </a:t>
            </a:r>
            <a:r>
              <a:rPr lang="en-US" sz="2400" i="1" dirty="0">
                <a:solidFill>
                  <a:srgbClr val="0070C0"/>
                </a:solidFill>
              </a:rPr>
              <a:t>diagram</a:t>
            </a:r>
            <a:r>
              <a:rPr lang="en-US" sz="2400" dirty="0"/>
              <a:t>. </a:t>
            </a:r>
            <a:endParaRPr lang="tr-TR" sz="2400" dirty="0"/>
          </a:p>
          <a:p>
            <a:pPr lvl="1"/>
            <a:r>
              <a:rPr lang="en-US" sz="1800" dirty="0"/>
              <a:t>A diagram graphically represents things, and the relationships between these things. </a:t>
            </a:r>
            <a:endParaRPr lang="tr-TR" sz="1800" dirty="0"/>
          </a:p>
          <a:p>
            <a:pPr lvl="2"/>
            <a:r>
              <a:rPr lang="en-US" sz="1600" dirty="0"/>
              <a:t>These things can be representations of real-world objects, pure software constructs, or a description of the behavior of some other object. </a:t>
            </a:r>
            <a:endParaRPr lang="tr-TR" sz="1600" dirty="0"/>
          </a:p>
          <a:p>
            <a:endParaRPr lang="tr-TR" sz="3600" dirty="0"/>
          </a:p>
        </p:txBody>
      </p:sp>
      <p:pic>
        <p:nvPicPr>
          <p:cNvPr id="4" name="Picture 1"/>
          <p:cNvPicPr>
            <a:picLocks noChangeAspect="1"/>
          </p:cNvPicPr>
          <p:nvPr/>
        </p:nvPicPr>
        <p:blipFill>
          <a:blip r:embed="rId2"/>
          <a:stretch>
            <a:fillRect/>
          </a:stretch>
        </p:blipFill>
        <p:spPr>
          <a:xfrm>
            <a:off x="914400" y="2663652"/>
            <a:ext cx="7162800" cy="4148628"/>
          </a:xfrm>
          <a:prstGeom prst="rect">
            <a:avLst/>
          </a:prstGeom>
        </p:spPr>
      </p:pic>
    </p:spTree>
    <p:extLst>
      <p:ext uri="{BB962C8B-B14F-4D97-AF65-F5344CB8AC3E}">
        <p14:creationId xmlns:p14="http://schemas.microsoft.com/office/powerpoint/2010/main" val="2449053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UML Rules of </a:t>
            </a:r>
            <a:r>
              <a:rPr lang="tr-TR" dirty="0" err="1" smtClean="0"/>
              <a:t>Thumb</a:t>
            </a:r>
            <a:endParaRPr lang="tr-TR" dirty="0"/>
          </a:p>
        </p:txBody>
      </p:sp>
      <p:sp>
        <p:nvSpPr>
          <p:cNvPr id="3" name="İçerik Yer Tutucusu 2"/>
          <p:cNvSpPr>
            <a:spLocks noGrp="1"/>
          </p:cNvSpPr>
          <p:nvPr>
            <p:ph idx="1"/>
          </p:nvPr>
        </p:nvSpPr>
        <p:spPr/>
        <p:txBody>
          <a:bodyPr/>
          <a:lstStyle/>
          <a:p>
            <a:r>
              <a:rPr lang="en-US" sz="1800" dirty="0">
                <a:solidFill>
                  <a:srgbClr val="0070C0"/>
                </a:solidFill>
              </a:rPr>
              <a:t>Nearly everything in UML is optional</a:t>
            </a:r>
          </a:p>
          <a:p>
            <a:pPr lvl="1"/>
            <a:r>
              <a:rPr lang="en-US" sz="1400" dirty="0"/>
              <a:t>UML provides a language to capture information that varies greatly depending on the domain of the problem</a:t>
            </a:r>
            <a:r>
              <a:rPr lang="tr-TR" sz="1400" dirty="0"/>
              <a:t>, </a:t>
            </a:r>
            <a:r>
              <a:rPr lang="tr-TR" sz="1400" dirty="0" err="1"/>
              <a:t>and</a:t>
            </a:r>
            <a:r>
              <a:rPr lang="tr-TR" sz="1400" dirty="0"/>
              <a:t> y</a:t>
            </a:r>
            <a:r>
              <a:rPr lang="en-US" sz="1400" dirty="0" err="1"/>
              <a:t>ou</a:t>
            </a:r>
            <a:r>
              <a:rPr lang="en-US" sz="1400" dirty="0"/>
              <a:t> don't need to use every part of UML in every model you create. </a:t>
            </a:r>
            <a:endParaRPr lang="tr-TR" sz="1400" dirty="0"/>
          </a:p>
          <a:p>
            <a:pPr lvl="1"/>
            <a:r>
              <a:rPr lang="en-US" sz="1400" dirty="0"/>
              <a:t>At times there is more than one way to convey the same information; use what is familiar to your audience.</a:t>
            </a:r>
          </a:p>
          <a:p>
            <a:r>
              <a:rPr lang="en-US" sz="1800" dirty="0" smtClean="0">
                <a:solidFill>
                  <a:srgbClr val="0070C0"/>
                </a:solidFill>
              </a:rPr>
              <a:t>UML </a:t>
            </a:r>
            <a:r>
              <a:rPr lang="en-US" sz="1800" dirty="0">
                <a:solidFill>
                  <a:srgbClr val="0070C0"/>
                </a:solidFill>
              </a:rPr>
              <a:t>models are rarely complete</a:t>
            </a:r>
          </a:p>
          <a:p>
            <a:pPr lvl="1"/>
            <a:r>
              <a:rPr lang="en-US" sz="1400" dirty="0"/>
              <a:t>As a consequence of everything being optional, it is common for a UML model to be missing some details about a system. </a:t>
            </a:r>
            <a:r>
              <a:rPr lang="tr-TR" sz="1400" dirty="0"/>
              <a:t> </a:t>
            </a:r>
            <a:r>
              <a:rPr lang="en-US" sz="1400" dirty="0"/>
              <a:t>The trick is to not miss key details that could impact your system design</a:t>
            </a:r>
            <a:r>
              <a:rPr lang="tr-TR" sz="1400" dirty="0"/>
              <a:t>.</a:t>
            </a:r>
          </a:p>
          <a:p>
            <a:pPr lvl="1"/>
            <a:r>
              <a:rPr lang="en-US" sz="1400" dirty="0"/>
              <a:t>As UML moves closer to tool automation with practices like MDA, the models often become more and more detailed and therefore complete. </a:t>
            </a:r>
          </a:p>
          <a:p>
            <a:r>
              <a:rPr lang="en-US" sz="1800" dirty="0" smtClean="0">
                <a:solidFill>
                  <a:srgbClr val="0070C0"/>
                </a:solidFill>
              </a:rPr>
              <a:t>UML </a:t>
            </a:r>
            <a:r>
              <a:rPr lang="en-US" sz="1800" dirty="0">
                <a:solidFill>
                  <a:srgbClr val="0070C0"/>
                </a:solidFill>
              </a:rPr>
              <a:t>is designed to be open to interpretation</a:t>
            </a:r>
          </a:p>
          <a:p>
            <a:pPr lvl="1"/>
            <a:r>
              <a:rPr lang="en-US" sz="1400" dirty="0"/>
              <a:t>While the UML specification does a good job of laying down the groundwork for a modeling language, it is critical that within an organization or group of users you establish how and when to use a language feature. </a:t>
            </a:r>
            <a:endParaRPr lang="tr-TR" sz="1400" dirty="0"/>
          </a:p>
          <a:p>
            <a:pPr lvl="2"/>
            <a:r>
              <a:rPr lang="tr-TR" sz="1200" dirty="0" err="1"/>
              <a:t>E.g</a:t>
            </a:r>
            <a:r>
              <a:rPr lang="tr-TR" sz="1200" dirty="0"/>
              <a:t>. </a:t>
            </a:r>
            <a:r>
              <a:rPr lang="en-US" sz="1200" dirty="0"/>
              <a:t>an aggregation relationship to indicate a C++ pointer and a composition relationship to indicate a C++ reference. </a:t>
            </a:r>
            <a:endParaRPr lang="tr-TR" sz="1200" dirty="0"/>
          </a:p>
          <a:p>
            <a:pPr lvl="1"/>
            <a:r>
              <a:rPr lang="en-US" sz="1400" dirty="0"/>
              <a:t>It is a good practice to put together a document on modeling guidelines</a:t>
            </a:r>
            <a:r>
              <a:rPr lang="tr-TR" sz="1400" dirty="0"/>
              <a:t>.</a:t>
            </a:r>
            <a:endParaRPr lang="en-US" sz="1400" dirty="0"/>
          </a:p>
          <a:p>
            <a:r>
              <a:rPr lang="en-US" sz="1800" dirty="0" smtClean="0">
                <a:solidFill>
                  <a:srgbClr val="0070C0"/>
                </a:solidFill>
              </a:rPr>
              <a:t>UML </a:t>
            </a:r>
            <a:r>
              <a:rPr lang="en-US" sz="1800" dirty="0">
                <a:solidFill>
                  <a:srgbClr val="0070C0"/>
                </a:solidFill>
              </a:rPr>
              <a:t>is intended to be extended</a:t>
            </a:r>
          </a:p>
          <a:p>
            <a:pPr lvl="1"/>
            <a:r>
              <a:rPr lang="en-US" sz="1400" dirty="0"/>
              <a:t>UML includes several mechanisms to allow customization and refinement of the language</a:t>
            </a:r>
            <a:r>
              <a:rPr lang="tr-TR" sz="1400" dirty="0"/>
              <a:t> (</a:t>
            </a:r>
            <a:r>
              <a:rPr lang="tr-TR" sz="1400" dirty="0" err="1"/>
              <a:t>e.g</a:t>
            </a:r>
            <a:r>
              <a:rPr lang="tr-TR" sz="1400" dirty="0"/>
              <a:t>. </a:t>
            </a:r>
            <a:r>
              <a:rPr lang="en-US" sz="1400" dirty="0"/>
              <a:t>adornments, constraints, and stereotypes </a:t>
            </a:r>
            <a:r>
              <a:rPr lang="tr-TR" sz="1400" dirty="0"/>
              <a:t>)</a:t>
            </a:r>
            <a:r>
              <a:rPr lang="en-US" sz="1400" dirty="0"/>
              <a:t>.</a:t>
            </a:r>
            <a:r>
              <a:rPr lang="tr-TR" sz="1400" dirty="0"/>
              <a:t> </a:t>
            </a:r>
            <a:r>
              <a:rPr lang="en-US" sz="1400" dirty="0"/>
              <a:t>Typically these are grouped into what are known as </a:t>
            </a:r>
            <a:r>
              <a:rPr lang="en-US" sz="1400" dirty="0">
                <a:solidFill>
                  <a:srgbClr val="0070C0"/>
                </a:solidFill>
              </a:rPr>
              <a:t>UML </a:t>
            </a:r>
            <a:r>
              <a:rPr lang="en-US" sz="1400" i="1" dirty="0">
                <a:solidFill>
                  <a:srgbClr val="0070C0"/>
                </a:solidFill>
              </a:rPr>
              <a:t>profiles</a:t>
            </a:r>
            <a:r>
              <a:rPr lang="en-US" sz="1400" dirty="0"/>
              <a:t>. </a:t>
            </a:r>
            <a:endParaRPr lang="tr-TR" sz="1400" dirty="0"/>
          </a:p>
          <a:p>
            <a:pPr lvl="2"/>
            <a:r>
              <a:rPr lang="tr-TR" sz="1200" dirty="0" err="1"/>
              <a:t>E.g</a:t>
            </a:r>
            <a:r>
              <a:rPr lang="tr-TR" sz="1200" dirty="0"/>
              <a:t>. </a:t>
            </a:r>
            <a:r>
              <a:rPr lang="en-US" sz="1200" dirty="0"/>
              <a:t>a Java 2 Enterprise Edition (J2EE) profile that includes stereotypes for </a:t>
            </a:r>
            <a:r>
              <a:rPr lang="en-US" sz="1200" dirty="0" err="1"/>
              <a:t>sessionbean</a:t>
            </a:r>
            <a:r>
              <a:rPr lang="en-US" sz="1200" dirty="0"/>
              <a:t> or </a:t>
            </a:r>
            <a:r>
              <a:rPr lang="en-US" sz="1200" dirty="0" err="1"/>
              <a:t>javadataobject</a:t>
            </a:r>
            <a:r>
              <a:rPr lang="en-US" sz="1200" dirty="0"/>
              <a:t>. </a:t>
            </a:r>
            <a:endParaRPr lang="tr-TR" sz="1200" dirty="0"/>
          </a:p>
          <a:p>
            <a:endParaRPr lang="tr-TR" dirty="0"/>
          </a:p>
        </p:txBody>
      </p:sp>
    </p:spTree>
    <p:extLst>
      <p:ext uri="{BB962C8B-B14F-4D97-AF65-F5344CB8AC3E}">
        <p14:creationId xmlns:p14="http://schemas.microsoft.com/office/powerpoint/2010/main" val="1220245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smtClean="0"/>
              <a:t>Flight </a:t>
            </a:r>
            <a:r>
              <a:rPr lang="tr-TR" dirty="0" err="1" smtClean="0"/>
              <a:t>Booking</a:t>
            </a:r>
            <a:r>
              <a:rPr lang="tr-TR" dirty="0" smtClean="0"/>
              <a:t> </a:t>
            </a:r>
            <a:r>
              <a:rPr lang="tr-TR" dirty="0" err="1" smtClean="0"/>
              <a:t>System</a:t>
            </a:r>
            <a:r>
              <a:rPr lang="tr-TR" dirty="0" smtClean="0"/>
              <a:t> (FBS)</a:t>
            </a:r>
            <a:endParaRPr lang="tr-TR" dirty="0"/>
          </a:p>
        </p:txBody>
      </p:sp>
      <p:sp>
        <p:nvSpPr>
          <p:cNvPr id="5" name="İçerik Yer Tutucusu 4"/>
          <p:cNvSpPr>
            <a:spLocks noGrp="1"/>
          </p:cNvSpPr>
          <p:nvPr>
            <p:ph idx="1"/>
          </p:nvPr>
        </p:nvSpPr>
        <p:spPr/>
        <p:txBody>
          <a:bodyPr/>
          <a:lstStyle/>
          <a:p>
            <a:pPr marL="0" indent="0">
              <a:buNone/>
            </a:pPr>
            <a:r>
              <a:rPr lang="tr-TR" sz="1800" dirty="0" smtClean="0">
                <a:solidFill>
                  <a:schemeClr val="accent2"/>
                </a:solidFill>
              </a:rPr>
              <a:t>(</a:t>
            </a:r>
            <a:r>
              <a:rPr lang="tr-TR" sz="1800" i="1" dirty="0" err="1" smtClean="0">
                <a:solidFill>
                  <a:schemeClr val="accent2"/>
                </a:solidFill>
              </a:rPr>
              <a:t>see</a:t>
            </a:r>
            <a:r>
              <a:rPr lang="tr-TR" sz="1800" i="1" dirty="0" smtClean="0">
                <a:solidFill>
                  <a:schemeClr val="accent2"/>
                </a:solidFill>
              </a:rPr>
              <a:t> "</a:t>
            </a:r>
            <a:r>
              <a:rPr lang="en-US" sz="1800" i="1" dirty="0">
                <a:solidFill>
                  <a:schemeClr val="accent2"/>
                </a:solidFill>
              </a:rPr>
              <a:t>FBS User Requirements and Use-case </a:t>
            </a:r>
            <a:r>
              <a:rPr lang="en-US" sz="1800" i="1" dirty="0" smtClean="0">
                <a:solidFill>
                  <a:schemeClr val="accent2"/>
                </a:solidFill>
              </a:rPr>
              <a:t>Modeling</a:t>
            </a:r>
            <a:r>
              <a:rPr lang="tr-TR" sz="1800" i="1" dirty="0" smtClean="0">
                <a:solidFill>
                  <a:schemeClr val="accent2"/>
                </a:solidFill>
              </a:rPr>
              <a:t>.</a:t>
            </a:r>
            <a:r>
              <a:rPr lang="tr-TR" sz="1800" i="1" dirty="0" err="1" smtClean="0">
                <a:solidFill>
                  <a:schemeClr val="accent2"/>
                </a:solidFill>
              </a:rPr>
              <a:t>pdf</a:t>
            </a:r>
            <a:r>
              <a:rPr lang="tr-TR" sz="1800" i="1" dirty="0" smtClean="0">
                <a:solidFill>
                  <a:schemeClr val="accent2"/>
                </a:solidFill>
              </a:rPr>
              <a:t>"</a:t>
            </a:r>
            <a:r>
              <a:rPr lang="tr-TR" sz="1800" dirty="0" smtClean="0">
                <a:solidFill>
                  <a:schemeClr val="accent2"/>
                </a:solidFill>
              </a:rPr>
              <a:t>)</a:t>
            </a:r>
          </a:p>
          <a:p>
            <a:r>
              <a:rPr lang="tr-TR" sz="2400" dirty="0" smtClean="0"/>
              <a:t>A </a:t>
            </a:r>
            <a:r>
              <a:rPr lang="tr-TR" sz="2400" dirty="0"/>
              <a:t>Flight </a:t>
            </a:r>
            <a:r>
              <a:rPr lang="tr-TR" sz="2400" dirty="0" err="1"/>
              <a:t>Booking</a:t>
            </a:r>
            <a:r>
              <a:rPr lang="tr-TR" sz="2400" dirty="0"/>
              <a:t> </a:t>
            </a:r>
            <a:r>
              <a:rPr lang="tr-TR" sz="2400" dirty="0" err="1"/>
              <a:t>System</a:t>
            </a:r>
            <a:r>
              <a:rPr lang="tr-TR" sz="2400" dirty="0"/>
              <a:t> (FBS) </a:t>
            </a:r>
            <a:r>
              <a:rPr lang="tr-TR" sz="2400" dirty="0" err="1"/>
              <a:t>that</a:t>
            </a:r>
            <a:r>
              <a:rPr lang="tr-TR" sz="2400" dirty="0"/>
              <a:t> </a:t>
            </a:r>
            <a:r>
              <a:rPr lang="tr-TR" sz="2400" dirty="0" err="1"/>
              <a:t>serves</a:t>
            </a:r>
            <a:r>
              <a:rPr lang="tr-TR" sz="2400" dirty="0"/>
              <a:t> </a:t>
            </a:r>
            <a:r>
              <a:rPr lang="tr-TR" sz="2400" dirty="0" err="1"/>
              <a:t>different</a:t>
            </a:r>
            <a:r>
              <a:rPr lang="tr-TR" sz="2400" dirty="0"/>
              <a:t> </a:t>
            </a:r>
            <a:r>
              <a:rPr lang="tr-TR" sz="2400" dirty="0" err="1"/>
              <a:t>functionalities</a:t>
            </a:r>
            <a:r>
              <a:rPr lang="tr-TR" sz="2400" dirty="0"/>
              <a:t> </a:t>
            </a:r>
            <a:r>
              <a:rPr lang="tr-TR" sz="2400" dirty="0" err="1"/>
              <a:t>for</a:t>
            </a:r>
            <a:r>
              <a:rPr lang="tr-TR" sz="2400" dirty="0"/>
              <a:t> </a:t>
            </a:r>
            <a:r>
              <a:rPr lang="tr-TR" sz="2400" dirty="0" err="1"/>
              <a:t>reservation</a:t>
            </a:r>
            <a:r>
              <a:rPr lang="tr-TR" sz="2400" dirty="0"/>
              <a:t> </a:t>
            </a:r>
            <a:r>
              <a:rPr lang="tr-TR" sz="2400" dirty="0" err="1"/>
              <a:t>agents</a:t>
            </a:r>
            <a:r>
              <a:rPr lang="tr-TR" sz="2400" dirty="0"/>
              <a:t> </a:t>
            </a:r>
            <a:r>
              <a:rPr lang="tr-TR" sz="2400" dirty="0" err="1"/>
              <a:t>and</a:t>
            </a:r>
            <a:r>
              <a:rPr lang="tr-TR" sz="2400" dirty="0"/>
              <a:t> </a:t>
            </a:r>
            <a:r>
              <a:rPr lang="tr-TR" sz="2400" dirty="0" err="1"/>
              <a:t>reservation</a:t>
            </a:r>
            <a:r>
              <a:rPr lang="tr-TR" sz="2400" dirty="0"/>
              <a:t> </a:t>
            </a:r>
            <a:r>
              <a:rPr lang="tr-TR" sz="2400" dirty="0" err="1"/>
              <a:t>managers</a:t>
            </a:r>
            <a:r>
              <a:rPr lang="tr-TR" sz="2400" dirty="0"/>
              <a:t> </a:t>
            </a:r>
            <a:r>
              <a:rPr lang="tr-TR" sz="2400" dirty="0" err="1"/>
              <a:t>shall</a:t>
            </a:r>
            <a:r>
              <a:rPr lang="tr-TR" sz="2400" dirty="0"/>
              <a:t> be </a:t>
            </a:r>
            <a:r>
              <a:rPr lang="tr-TR" sz="2400" dirty="0" err="1"/>
              <a:t>designed</a:t>
            </a:r>
            <a:r>
              <a:rPr lang="tr-TR" sz="2400" dirty="0"/>
              <a:t> </a:t>
            </a:r>
            <a:r>
              <a:rPr lang="tr-TR" sz="2400" dirty="0" err="1"/>
              <a:t>and</a:t>
            </a:r>
            <a:r>
              <a:rPr lang="tr-TR" sz="2400" dirty="0"/>
              <a:t> </a:t>
            </a:r>
            <a:r>
              <a:rPr lang="tr-TR" sz="2400" dirty="0" err="1"/>
              <a:t>developed</a:t>
            </a:r>
            <a:r>
              <a:rPr lang="tr-TR" sz="2400" dirty="0"/>
              <a:t>. </a:t>
            </a:r>
            <a:endParaRPr lang="tr-TR" sz="2400" dirty="0" smtClean="0"/>
          </a:p>
        </p:txBody>
      </p:sp>
      <p:pic>
        <p:nvPicPr>
          <p:cNvPr id="3" name="Picture 2"/>
          <p:cNvPicPr>
            <a:picLocks noChangeAspect="1"/>
          </p:cNvPicPr>
          <p:nvPr/>
        </p:nvPicPr>
        <p:blipFill>
          <a:blip r:embed="rId2"/>
          <a:stretch>
            <a:fillRect/>
          </a:stretch>
        </p:blipFill>
        <p:spPr>
          <a:xfrm>
            <a:off x="1828800" y="2819400"/>
            <a:ext cx="5424174" cy="3733800"/>
          </a:xfrm>
          <a:prstGeom prst="rect">
            <a:avLst/>
          </a:prstGeom>
        </p:spPr>
      </p:pic>
    </p:spTree>
    <p:extLst>
      <p:ext uri="{BB962C8B-B14F-4D97-AF65-F5344CB8AC3E}">
        <p14:creationId xmlns:p14="http://schemas.microsoft.com/office/powerpoint/2010/main" val="1816760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FBS – </a:t>
            </a:r>
            <a:r>
              <a:rPr lang="tr-TR" dirty="0" err="1" smtClean="0"/>
              <a:t>Use</a:t>
            </a:r>
            <a:r>
              <a:rPr lang="tr-TR" dirty="0"/>
              <a:t>-</a:t>
            </a:r>
            <a:r>
              <a:rPr lang="tr-TR" dirty="0" smtClean="0"/>
              <a:t>Case </a:t>
            </a:r>
            <a:r>
              <a:rPr lang="tr-TR" dirty="0" err="1" smtClean="0"/>
              <a:t>Diagram</a:t>
            </a:r>
            <a:endParaRPr lang="tr-TR" dirty="0"/>
          </a:p>
        </p:txBody>
      </p:sp>
      <p:pic>
        <p:nvPicPr>
          <p:cNvPr id="5" name="Picture 4"/>
          <p:cNvPicPr>
            <a:picLocks noChangeAspect="1"/>
          </p:cNvPicPr>
          <p:nvPr/>
        </p:nvPicPr>
        <p:blipFill>
          <a:blip r:embed="rId2"/>
          <a:stretch>
            <a:fillRect/>
          </a:stretch>
        </p:blipFill>
        <p:spPr>
          <a:xfrm>
            <a:off x="565673" y="1170937"/>
            <a:ext cx="7740127" cy="5382263"/>
          </a:xfrm>
          <a:prstGeom prst="rect">
            <a:avLst/>
          </a:prstGeom>
        </p:spPr>
      </p:pic>
    </p:spTree>
    <p:extLst>
      <p:ext uri="{BB962C8B-B14F-4D97-AF65-F5344CB8AC3E}">
        <p14:creationId xmlns:p14="http://schemas.microsoft.com/office/powerpoint/2010/main" val="1814041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C0C0C0"/>
      </a:lt1>
      <a:dk2>
        <a:srgbClr val="FFFFFF"/>
      </a:dk2>
      <a:lt2>
        <a:srgbClr val="999999"/>
      </a:lt2>
      <a:accent1>
        <a:srgbClr val="762022"/>
      </a:accent1>
      <a:accent2>
        <a:srgbClr val="003151"/>
      </a:accent2>
      <a:accent3>
        <a:srgbClr val="DCDCDC"/>
      </a:accent3>
      <a:accent4>
        <a:srgbClr val="000000"/>
      </a:accent4>
      <a:accent5>
        <a:srgbClr val="BDABAB"/>
      </a:accent5>
      <a:accent6>
        <a:srgbClr val="002B49"/>
      </a:accent6>
      <a:hlink>
        <a:srgbClr val="648F3F"/>
      </a:hlink>
      <a:folHlink>
        <a:srgbClr val="DA5C05"/>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default 1">
        <a:dk1>
          <a:srgbClr val="000000"/>
        </a:dk1>
        <a:lt1>
          <a:srgbClr val="FFFFFF"/>
        </a:lt1>
        <a:dk2>
          <a:srgbClr val="FFFFFF"/>
        </a:dk2>
        <a:lt2>
          <a:srgbClr val="999999"/>
        </a:lt2>
        <a:accent1>
          <a:srgbClr val="762022"/>
        </a:accent1>
        <a:accent2>
          <a:srgbClr val="003151"/>
        </a:accent2>
        <a:accent3>
          <a:srgbClr val="FFFFFF"/>
        </a:accent3>
        <a:accent4>
          <a:srgbClr val="000000"/>
        </a:accent4>
        <a:accent5>
          <a:srgbClr val="BDABAB"/>
        </a:accent5>
        <a:accent6>
          <a:srgbClr val="002B49"/>
        </a:accent6>
        <a:hlink>
          <a:srgbClr val="648F3F"/>
        </a:hlink>
        <a:folHlink>
          <a:srgbClr val="DA5C0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devcon_05</Template>
  <TotalTime>23074</TotalTime>
  <Words>1925</Words>
  <Application>Microsoft Office PowerPoint</Application>
  <PresentationFormat>Ekran Gösterisi (4:3)</PresentationFormat>
  <Paragraphs>152</Paragraphs>
  <Slides>31</Slides>
  <Notes>3</Notes>
  <HiddenSlides>1</HiddenSlides>
  <MMClips>0</MMClips>
  <ScaleCrop>false</ScaleCrop>
  <HeadingPairs>
    <vt:vector size="6" baseType="variant">
      <vt:variant>
        <vt:lpstr>Kullanılan Yazı Tipleri</vt:lpstr>
      </vt:variant>
      <vt:variant>
        <vt:i4>6</vt:i4>
      </vt:variant>
      <vt:variant>
        <vt:lpstr>Tema</vt:lpstr>
      </vt:variant>
      <vt:variant>
        <vt:i4>2</vt:i4>
      </vt:variant>
      <vt:variant>
        <vt:lpstr>Slayt Başlıkları</vt:lpstr>
      </vt:variant>
      <vt:variant>
        <vt:i4>31</vt:i4>
      </vt:variant>
    </vt:vector>
  </HeadingPairs>
  <TitlesOfParts>
    <vt:vector size="39" baseType="lpstr">
      <vt:lpstr>ＭＳ Ｐゴシック</vt:lpstr>
      <vt:lpstr>Arial</vt:lpstr>
      <vt:lpstr>Calibri</vt:lpstr>
      <vt:lpstr>Symbol</vt:lpstr>
      <vt:lpstr>Times New Roman</vt:lpstr>
      <vt:lpstr>Wingdings</vt:lpstr>
      <vt:lpstr>default</vt:lpstr>
      <vt:lpstr>Blends</vt:lpstr>
      <vt:lpstr>PowerPoint Sunusu</vt:lpstr>
      <vt:lpstr>From the book</vt:lpstr>
      <vt:lpstr>UML</vt:lpstr>
      <vt:lpstr>Unified Modeling Language - UML</vt:lpstr>
      <vt:lpstr>UML Basics – 1 </vt:lpstr>
      <vt:lpstr>UML Basics – 2 </vt:lpstr>
      <vt:lpstr>UML Rules of Thumb</vt:lpstr>
      <vt:lpstr>Flight Booking System (FBS)</vt:lpstr>
      <vt:lpstr>FBS – Use-Case Diagram</vt:lpstr>
      <vt:lpstr>Tabular description of use-cases</vt:lpstr>
      <vt:lpstr>Exercise</vt:lpstr>
      <vt:lpstr>For student reading</vt:lpstr>
      <vt:lpstr>System modeling</vt:lpstr>
      <vt:lpstr>Real vs. Model – Beytepe Kampüsü</vt:lpstr>
      <vt:lpstr>Existing and planned system models</vt:lpstr>
      <vt:lpstr>Existing and planned system models</vt:lpstr>
      <vt:lpstr>Stakeholders of a Company</vt:lpstr>
      <vt:lpstr>System perspectives</vt:lpstr>
      <vt:lpstr>Contents</vt:lpstr>
      <vt:lpstr>System modeling metaphore</vt:lpstr>
      <vt:lpstr>FBS – User Requirements (READ LATER)</vt:lpstr>
      <vt:lpstr>FBS – User Requirements (..cont’d)</vt:lpstr>
      <vt:lpstr>FBS – User Requirements (..cont’d)</vt:lpstr>
      <vt:lpstr>FBS – User Requirements (..cont’d)</vt:lpstr>
      <vt:lpstr>FBS – Context Diagram</vt:lpstr>
      <vt:lpstr>Context diagram of FlightBooking System </vt:lpstr>
      <vt:lpstr>UML</vt:lpstr>
      <vt:lpstr>In-class exercise</vt:lpstr>
      <vt:lpstr>FBS – Details of "Search for Flights" use-case desc. by Activity Diagram </vt:lpstr>
      <vt:lpstr>FBS – Details of "Buy a Ticket" use-case description by Activity Diagram </vt:lpstr>
      <vt:lpstr>In-class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Mini</dc:creator>
  <cp:lastModifiedBy>Ayça Tarhan</cp:lastModifiedBy>
  <cp:revision>809</cp:revision>
  <cp:lastPrinted>1601-01-01T00:00:00Z</cp:lastPrinted>
  <dcterms:created xsi:type="dcterms:W3CDTF">1601-01-01T00:00:00Z</dcterms:created>
  <dcterms:modified xsi:type="dcterms:W3CDTF">2018-03-07T14:48:14Z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