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96"/>
  </p:notesMasterIdLst>
  <p:handoutMasterIdLst>
    <p:handoutMasterId r:id="rId97"/>
  </p:handoutMasterIdLst>
  <p:sldIdLst>
    <p:sldId id="642" r:id="rId3"/>
    <p:sldId id="885" r:id="rId4"/>
    <p:sldId id="888" r:id="rId5"/>
    <p:sldId id="892" r:id="rId6"/>
    <p:sldId id="893" r:id="rId7"/>
    <p:sldId id="990" r:id="rId8"/>
    <p:sldId id="991" r:id="rId9"/>
    <p:sldId id="992" r:id="rId10"/>
    <p:sldId id="993" r:id="rId11"/>
    <p:sldId id="902" r:id="rId12"/>
    <p:sldId id="905" r:id="rId13"/>
    <p:sldId id="906" r:id="rId14"/>
    <p:sldId id="907" r:id="rId15"/>
    <p:sldId id="908" r:id="rId16"/>
    <p:sldId id="909" r:id="rId17"/>
    <p:sldId id="910" r:id="rId18"/>
    <p:sldId id="912" r:id="rId19"/>
    <p:sldId id="955" r:id="rId20"/>
    <p:sldId id="913" r:id="rId21"/>
    <p:sldId id="960" r:id="rId22"/>
    <p:sldId id="997" r:id="rId23"/>
    <p:sldId id="959" r:id="rId24"/>
    <p:sldId id="964" r:id="rId25"/>
    <p:sldId id="965" r:id="rId26"/>
    <p:sldId id="966" r:id="rId27"/>
    <p:sldId id="967" r:id="rId28"/>
    <p:sldId id="968" r:id="rId29"/>
    <p:sldId id="969" r:id="rId30"/>
    <p:sldId id="971" r:id="rId31"/>
    <p:sldId id="972" r:id="rId32"/>
    <p:sldId id="973" r:id="rId33"/>
    <p:sldId id="974" r:id="rId34"/>
    <p:sldId id="975" r:id="rId35"/>
    <p:sldId id="976" r:id="rId36"/>
    <p:sldId id="977" r:id="rId37"/>
    <p:sldId id="978" r:id="rId38"/>
    <p:sldId id="980" r:id="rId39"/>
    <p:sldId id="981" r:id="rId40"/>
    <p:sldId id="982" r:id="rId41"/>
    <p:sldId id="983" r:id="rId42"/>
    <p:sldId id="984" r:id="rId43"/>
    <p:sldId id="999" r:id="rId44"/>
    <p:sldId id="998" r:id="rId45"/>
    <p:sldId id="1011" r:id="rId46"/>
    <p:sldId id="1012" r:id="rId47"/>
    <p:sldId id="1013" r:id="rId48"/>
    <p:sldId id="1019" r:id="rId49"/>
    <p:sldId id="1020" r:id="rId50"/>
    <p:sldId id="1033" r:id="rId51"/>
    <p:sldId id="1034" r:id="rId52"/>
    <p:sldId id="1035" r:id="rId53"/>
    <p:sldId id="1036" r:id="rId54"/>
    <p:sldId id="1037" r:id="rId55"/>
    <p:sldId id="1041" r:id="rId56"/>
    <p:sldId id="1042" r:id="rId57"/>
    <p:sldId id="1052" r:id="rId58"/>
    <p:sldId id="1053" r:id="rId59"/>
    <p:sldId id="1054" r:id="rId60"/>
    <p:sldId id="1055" r:id="rId61"/>
    <p:sldId id="1056" r:id="rId62"/>
    <p:sldId id="1057" r:id="rId63"/>
    <p:sldId id="1058" r:id="rId64"/>
    <p:sldId id="1066" r:id="rId65"/>
    <p:sldId id="995" r:id="rId66"/>
    <p:sldId id="996" r:id="rId67"/>
    <p:sldId id="1000" r:id="rId68"/>
    <p:sldId id="1001" r:id="rId69"/>
    <p:sldId id="1002" r:id="rId70"/>
    <p:sldId id="1003" r:id="rId71"/>
    <p:sldId id="1004" r:id="rId72"/>
    <p:sldId id="1014" r:id="rId73"/>
    <p:sldId id="1015" r:id="rId74"/>
    <p:sldId id="1016" r:id="rId75"/>
    <p:sldId id="1038" r:id="rId76"/>
    <p:sldId id="1039" r:id="rId77"/>
    <p:sldId id="1040" r:id="rId78"/>
    <p:sldId id="1044" r:id="rId79"/>
    <p:sldId id="1067" r:id="rId80"/>
    <p:sldId id="1068" r:id="rId81"/>
    <p:sldId id="1069" r:id="rId82"/>
    <p:sldId id="1070" r:id="rId83"/>
    <p:sldId id="1071" r:id="rId84"/>
    <p:sldId id="1072" r:id="rId85"/>
    <p:sldId id="1073" r:id="rId86"/>
    <p:sldId id="1074" r:id="rId87"/>
    <p:sldId id="1075" r:id="rId88"/>
    <p:sldId id="1059" r:id="rId89"/>
    <p:sldId id="1060" r:id="rId90"/>
    <p:sldId id="1061" r:id="rId91"/>
    <p:sldId id="1062" r:id="rId92"/>
    <p:sldId id="1063" r:id="rId93"/>
    <p:sldId id="1064" r:id="rId94"/>
    <p:sldId id="1065" r:id="rId95"/>
  </p:sldIdLst>
  <p:sldSz cx="9144000" cy="6858000" type="screen4x3"/>
  <p:notesSz cx="6858000" cy="9180513"/>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5FF"/>
    <a:srgbClr val="FF8000"/>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5741" autoAdjust="0"/>
  </p:normalViewPr>
  <p:slideViewPr>
    <p:cSldViewPr>
      <p:cViewPr varScale="1">
        <p:scale>
          <a:sx n="84" d="100"/>
          <a:sy n="84" d="100"/>
        </p:scale>
        <p:origin x="139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5"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tr-TR"/>
          </a:p>
        </p:txBody>
      </p:sp>
    </p:spTree>
    <p:extLst>
      <p:ext uri="{BB962C8B-B14F-4D97-AF65-F5344CB8AC3E}">
        <p14:creationId xmlns:p14="http://schemas.microsoft.com/office/powerpoint/2010/main" val="22949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smtClean="0"/>
              <a:t>Reuse is now the standard approach for building many types of business systems.</a:t>
            </a:r>
            <a:endParaRPr lang="tr-TR" dirty="0" smtClean="0"/>
          </a:p>
        </p:txBody>
      </p:sp>
      <p:sp>
        <p:nvSpPr>
          <p:cNvPr id="4" name="Slide Number Placeholder 3"/>
          <p:cNvSpPr>
            <a:spLocks noGrp="1"/>
          </p:cNvSpPr>
          <p:nvPr>
            <p:ph type="sldNum" sz="quarter" idx="10"/>
          </p:nvPr>
        </p:nvSpPr>
        <p:spPr/>
        <p:txBody>
          <a:bodyPr/>
          <a:lstStyle/>
          <a:p>
            <a:fld id="{43F6102E-F593-574A-977C-4212861E828D}" type="slidenum">
              <a:rPr lang="en-US" smtClean="0"/>
              <a:pPr/>
              <a:t>18</a:t>
            </a:fld>
            <a:endParaRPr lang="en-US"/>
          </a:p>
        </p:txBody>
      </p:sp>
    </p:spTree>
    <p:extLst>
      <p:ext uri="{BB962C8B-B14F-4D97-AF65-F5344CB8AC3E}">
        <p14:creationId xmlns:p14="http://schemas.microsoft.com/office/powerpoint/2010/main" val="96548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Proposed changes may be implemented in increments that have not yet been developed. If this is impossible, then only a single increment (a small part of the system) may have be altered to incorporate the change.</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25</a:t>
            </a:fld>
            <a:endParaRPr lang="en-US"/>
          </a:p>
        </p:txBody>
      </p:sp>
    </p:spTree>
    <p:extLst>
      <p:ext uri="{BB962C8B-B14F-4D97-AF65-F5344CB8AC3E}">
        <p14:creationId xmlns:p14="http://schemas.microsoft.com/office/powerpoint/2010/main" val="3679090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34</a:t>
            </a:fld>
            <a:endParaRPr lang="en-US"/>
          </a:p>
        </p:txBody>
      </p:sp>
    </p:spTree>
    <p:extLst>
      <p:ext uri="{BB962C8B-B14F-4D97-AF65-F5344CB8AC3E}">
        <p14:creationId xmlns:p14="http://schemas.microsoft.com/office/powerpoint/2010/main" val="1341122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endParaRPr lang="en-US"/>
          </a:p>
        </p:txBody>
      </p:sp>
      <p:sp>
        <p:nvSpPr>
          <p:cNvPr id="4"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4623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6750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8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206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449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E5442970-2DFF-0B4E-A58D-88FCBA4FE98C}" type="slidenum">
              <a:rPr lang="en-US"/>
              <a:pPr/>
              <a:t>‹#›</a:t>
            </a:fld>
            <a:endParaRPr lang="en-US"/>
          </a:p>
        </p:txBody>
      </p:sp>
    </p:spTree>
    <p:extLst>
      <p:ext uri="{BB962C8B-B14F-4D97-AF65-F5344CB8AC3E}">
        <p14:creationId xmlns:p14="http://schemas.microsoft.com/office/powerpoint/2010/main" val="321503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90513"/>
            <a:ext cx="1951038"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90513"/>
            <a:ext cx="5700712"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32193C8A-703E-9849-9B10-0D879BFBB85C}" type="slidenum">
              <a:rPr lang="en-US"/>
              <a:pPr/>
              <a:t>‹#›</a:t>
            </a:fld>
            <a:endParaRPr lang="en-US"/>
          </a:p>
        </p:txBody>
      </p:sp>
    </p:spTree>
    <p:extLst>
      <p:ext uri="{BB962C8B-B14F-4D97-AF65-F5344CB8AC3E}">
        <p14:creationId xmlns:p14="http://schemas.microsoft.com/office/powerpoint/2010/main" val="267551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5145088" y="1295400"/>
            <a:ext cx="38100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789363"/>
            <a:ext cx="38100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8"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977AD991-14F3-2A42-95B8-E2415C8F7697}" type="slidenum">
              <a:rPr lang="en-US"/>
              <a:pPr/>
              <a:t>‹#›</a:t>
            </a:fld>
            <a:endParaRPr lang="en-US"/>
          </a:p>
        </p:txBody>
      </p:sp>
    </p:spTree>
    <p:extLst>
      <p:ext uri="{BB962C8B-B14F-4D97-AF65-F5344CB8AC3E}">
        <p14:creationId xmlns:p14="http://schemas.microsoft.com/office/powerpoint/2010/main" val="3668386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8D43A831-0682-2F42-BE04-BD63506CC70E}" type="slidenum">
              <a:rPr lang="en-US"/>
              <a:pPr/>
              <a:t>‹#›</a:t>
            </a:fld>
            <a:endParaRPr lang="en-US"/>
          </a:p>
        </p:txBody>
      </p:sp>
    </p:spTree>
    <p:extLst>
      <p:ext uri="{BB962C8B-B14F-4D97-AF65-F5344CB8AC3E}">
        <p14:creationId xmlns:p14="http://schemas.microsoft.com/office/powerpoint/2010/main" val="985023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90513"/>
            <a:ext cx="7804150" cy="584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6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2876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77724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236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7772400" cy="2341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51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flipV="1">
            <a:off x="315913" y="2916238"/>
            <a:ext cx="8693150" cy="55562"/>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grpSp>
        <p:nvGrpSpPr>
          <p:cNvPr id="4" name="Group 21"/>
          <p:cNvGrpSpPr>
            <a:grpSpLocks/>
          </p:cNvGrpSpPr>
          <p:nvPr userDrawn="1"/>
        </p:nvGrpSpPr>
        <p:grpSpPr bwMode="auto">
          <a:xfrm>
            <a:off x="358775" y="2133600"/>
            <a:ext cx="784225" cy="685800"/>
            <a:chOff x="0" y="0"/>
            <a:chExt cx="6318014" cy="4148971"/>
          </a:xfrm>
        </p:grpSpPr>
        <p:sp>
          <p:nvSpPr>
            <p:cNvPr id="5" name="Rectangle 4"/>
            <p:cNvSpPr/>
            <p:nvPr/>
          </p:nvSpPr>
          <p:spPr>
            <a:xfrm>
              <a:off x="4335645" y="0"/>
              <a:ext cx="1982369" cy="19784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6" name="Rectangle 5"/>
            <p:cNvSpPr/>
            <p:nvPr/>
          </p:nvSpPr>
          <p:spPr>
            <a:xfrm>
              <a:off x="2187009" y="2151318"/>
              <a:ext cx="1982369" cy="19880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7" name="Rectangle 6"/>
            <p:cNvSpPr/>
            <p:nvPr/>
          </p:nvSpPr>
          <p:spPr>
            <a:xfrm>
              <a:off x="2187009" y="0"/>
              <a:ext cx="1982369" cy="1978445"/>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8" name="Rectangle 7"/>
            <p:cNvSpPr/>
            <p:nvPr/>
          </p:nvSpPr>
          <p:spPr>
            <a:xfrm>
              <a:off x="4335645" y="2151318"/>
              <a:ext cx="1982369" cy="1988052"/>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9" name="Rectangle 8"/>
            <p:cNvSpPr/>
            <p:nvPr/>
          </p:nvSpPr>
          <p:spPr>
            <a:xfrm>
              <a:off x="12794" y="0"/>
              <a:ext cx="1982369" cy="1978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0" name="Rectangle 9"/>
            <p:cNvSpPr/>
            <p:nvPr/>
          </p:nvSpPr>
          <p:spPr>
            <a:xfrm>
              <a:off x="0" y="2170526"/>
              <a:ext cx="1982377" cy="197844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
        <p:nvSpPr>
          <p:cNvPr id="11"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tr-TR" sz="1000">
                <a:solidFill>
                  <a:srgbClr val="555555"/>
                </a:solidFill>
                <a:cs typeface="Arial" charset="0"/>
              </a:rPr>
              <a:t>Sayfa No: </a:t>
            </a:r>
            <a:fld id="{8ADA4C99-AC54-F74F-8D05-D1C269A8C640}" type="slidenum">
              <a:rPr lang="tr-TR" sz="1000">
                <a:solidFill>
                  <a:srgbClr val="555555"/>
                </a:solidFill>
                <a:cs typeface="Arial" charset="0"/>
              </a:rPr>
              <a:pPr eaLnBrk="1" hangingPunct="1"/>
              <a:t>‹#›</a:t>
            </a:fld>
            <a:r>
              <a:rPr lang="tr-TR" sz="1000">
                <a:solidFill>
                  <a:srgbClr val="555555"/>
                </a:solidFill>
                <a:cs typeface="Arial" charset="0"/>
              </a:rPr>
              <a:t>              </a:t>
            </a:r>
            <a:r>
              <a:rPr lang="tr-TR" sz="800">
                <a:solidFill>
                  <a:srgbClr val="555555"/>
                </a:solidFill>
                <a:cs typeface="Arial" charset="0"/>
              </a:rPr>
              <a:t>© 2013 Telif hakları saklıdır. Bilgi ve Teknoloji Grubu Ltd.</a:t>
            </a:r>
          </a:p>
        </p:txBody>
      </p:sp>
      <p:pic>
        <p:nvPicPr>
          <p:cNvPr id="12" name="Picture 29"/>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831138" y="6400800"/>
            <a:ext cx="13033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0540" name="Rectangle 12"/>
          <p:cNvSpPr>
            <a:spLocks noGrp="1" noChangeArrowheads="1"/>
          </p:cNvSpPr>
          <p:nvPr>
            <p:ph type="ctrTitle"/>
          </p:nvPr>
        </p:nvSpPr>
        <p:spPr>
          <a:xfrm>
            <a:off x="1219200" y="2233612"/>
            <a:ext cx="8153400" cy="585788"/>
          </a:xfrm>
        </p:spPr>
        <p:txBody>
          <a:bodyPr/>
          <a:lstStyle>
            <a:lvl1pPr>
              <a:defRPr sz="4000" b="1"/>
            </a:lvl1pPr>
          </a:lstStyle>
          <a:p>
            <a:r>
              <a:rPr lang="en-US" dirty="0"/>
              <a:t>Click to edit Master title style</a:t>
            </a:r>
          </a:p>
        </p:txBody>
      </p:sp>
    </p:spTree>
    <p:extLst>
      <p:ext uri="{BB962C8B-B14F-4D97-AF65-F5344CB8AC3E}">
        <p14:creationId xmlns:p14="http://schemas.microsoft.com/office/powerpoint/2010/main" val="374970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359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944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182688" y="1295400"/>
            <a:ext cx="3810000" cy="4837113"/>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213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Lst>
  <p:txStyles>
    <p:titleStyle>
      <a:lvl1pPr algn="l" rtl="0" eaLnBrk="0" fontAlgn="base" hangingPunct="0">
        <a:spcBef>
          <a:spcPct val="0"/>
        </a:spcBef>
        <a:spcAft>
          <a:spcPct val="0"/>
        </a:spcAft>
        <a:defRPr sz="3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4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0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gray">
          <a:xfrm flipV="1">
            <a:off x="76200" y="898525"/>
            <a:ext cx="8669338" cy="46038"/>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kumimoji="1" lang="tr-TR" altLang="tr-TR" sz="2400" smtClean="0">
              <a:ea typeface="+mn-ea"/>
              <a:cs typeface="+mn-cs"/>
            </a:endParaRPr>
          </a:p>
        </p:txBody>
      </p:sp>
      <p:sp>
        <p:nvSpPr>
          <p:cNvPr id="2051" name="Rectangle 9"/>
          <p:cNvSpPr>
            <a:spLocks noGrp="1" noChangeArrowheads="1"/>
          </p:cNvSpPr>
          <p:nvPr>
            <p:ph type="title"/>
          </p:nvPr>
        </p:nvSpPr>
        <p:spPr bwMode="auto">
          <a:xfrm>
            <a:off x="1150938" y="152400"/>
            <a:ext cx="7793037"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152400" y="1066800"/>
            <a:ext cx="8802688" cy="556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60E78E-9B4D-A143-87E5-6DDD18DAC534}" type="slidenum">
              <a:rPr lang="tr-TR" sz="1000" smtClean="0">
                <a:solidFill>
                  <a:srgbClr val="555555"/>
                </a:solidFill>
                <a:cs typeface="Arial" charset="0"/>
              </a:rPr>
              <a:pPr eaLnBrk="1" hangingPunct="1"/>
              <a:t>‹#›</a:t>
            </a:fld>
            <a:endParaRPr lang="tr-TR" sz="800" dirty="0">
              <a:solidFill>
                <a:srgbClr val="555555"/>
              </a:solidFill>
              <a:cs typeface="Arial" charset="0"/>
            </a:endParaRPr>
          </a:p>
        </p:txBody>
      </p:sp>
      <p:grpSp>
        <p:nvGrpSpPr>
          <p:cNvPr id="2054" name="Group 10"/>
          <p:cNvGrpSpPr>
            <a:grpSpLocks/>
          </p:cNvGrpSpPr>
          <p:nvPr userDrawn="1"/>
        </p:nvGrpSpPr>
        <p:grpSpPr bwMode="auto">
          <a:xfrm>
            <a:off x="76200" y="306388"/>
            <a:ext cx="838200" cy="531812"/>
            <a:chOff x="0" y="0"/>
            <a:chExt cx="6318014" cy="4148971"/>
          </a:xfrm>
        </p:grpSpPr>
        <p:sp>
          <p:nvSpPr>
            <p:cNvPr id="17" name="Rectangle 16"/>
            <p:cNvSpPr/>
            <p:nvPr/>
          </p:nvSpPr>
          <p:spPr>
            <a:xfrm>
              <a:off x="4343638" y="0"/>
              <a:ext cx="1974376" cy="1981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8" name="Rectangle 17"/>
            <p:cNvSpPr/>
            <p:nvPr/>
          </p:nvSpPr>
          <p:spPr>
            <a:xfrm>
              <a:off x="2189770" y="2154990"/>
              <a:ext cx="1986345" cy="198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9" name="Rectangle 18"/>
            <p:cNvSpPr/>
            <p:nvPr/>
          </p:nvSpPr>
          <p:spPr>
            <a:xfrm>
              <a:off x="2189770" y="0"/>
              <a:ext cx="1986345" cy="1981600"/>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0" name="Rectangle 19"/>
            <p:cNvSpPr/>
            <p:nvPr/>
          </p:nvSpPr>
          <p:spPr>
            <a:xfrm>
              <a:off x="4343638" y="2154990"/>
              <a:ext cx="1974376" cy="1981600"/>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1" name="Rectangle 20"/>
            <p:cNvSpPr/>
            <p:nvPr/>
          </p:nvSpPr>
          <p:spPr>
            <a:xfrm>
              <a:off x="11970" y="0"/>
              <a:ext cx="1974376" cy="198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2" name="Rectangle 21"/>
            <p:cNvSpPr/>
            <p:nvPr/>
          </p:nvSpPr>
          <p:spPr>
            <a:xfrm>
              <a:off x="0" y="2167371"/>
              <a:ext cx="1974383" cy="19816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Tree>
  </p:cSld>
  <p:clrMap bg1="lt1" tx1="dk1" bg2="lt2" tx2="dk2" accent1="accent1" accent2="accent2" accent3="accent3" accent4="accent4" accent5="accent5" accent6="accent6" hlink="hlink" folHlink="folHlink"/>
  <p:sldLayoutIdLst>
    <p:sldLayoutId id="2147484229"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30" r:id="rId10"/>
    <p:sldLayoutId id="2147484231" r:id="rId11"/>
    <p:sldLayoutId id="2147484232" r:id="rId12"/>
    <p:sldLayoutId id="2147484233" r:id="rId13"/>
    <p:sldLayoutId id="2147484225" r:id="rId14"/>
    <p:sldLayoutId id="2147484226" r:id="rId15"/>
    <p:sldLayoutId id="2147484227" r:id="rId16"/>
    <p:sldLayoutId id="2147484228" r:id="rId17"/>
  </p:sldLayoutIdLst>
  <p:txStyles>
    <p:titleStyle>
      <a:lvl1pPr algn="l" rtl="0" eaLnBrk="0" fontAlgn="base" hangingPunct="0">
        <a:spcBef>
          <a:spcPct val="0"/>
        </a:spcBef>
        <a:spcAft>
          <a:spcPct val="0"/>
        </a:spcAft>
        <a:defRPr sz="3600" b="1">
          <a:solidFill>
            <a:srgbClr val="95B3D7"/>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2pPr>
      <a:lvl3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3pPr>
      <a:lvl4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4pPr>
      <a:lvl5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5pPr>
      <a:lvl6pPr marL="457200" algn="l" rtl="0" fontAlgn="base">
        <a:spcBef>
          <a:spcPct val="0"/>
        </a:spcBef>
        <a:spcAft>
          <a:spcPct val="0"/>
        </a:spcAft>
        <a:defRPr sz="3200">
          <a:solidFill>
            <a:srgbClr val="CC3300"/>
          </a:solidFill>
          <a:latin typeface="Arial" charset="0"/>
          <a:cs typeface="Arial" charset="0"/>
        </a:defRPr>
      </a:lvl6pPr>
      <a:lvl7pPr marL="914400" algn="l" rtl="0" fontAlgn="base">
        <a:spcBef>
          <a:spcPct val="0"/>
        </a:spcBef>
        <a:spcAft>
          <a:spcPct val="0"/>
        </a:spcAft>
        <a:defRPr sz="3200">
          <a:solidFill>
            <a:srgbClr val="CC3300"/>
          </a:solidFill>
          <a:latin typeface="Arial" charset="0"/>
          <a:cs typeface="Arial" charset="0"/>
        </a:defRPr>
      </a:lvl7pPr>
      <a:lvl8pPr marL="1371600" algn="l" rtl="0" fontAlgn="base">
        <a:spcBef>
          <a:spcPct val="0"/>
        </a:spcBef>
        <a:spcAft>
          <a:spcPct val="0"/>
        </a:spcAft>
        <a:defRPr sz="3200">
          <a:solidFill>
            <a:srgbClr val="CC3300"/>
          </a:solidFill>
          <a:latin typeface="Arial" charset="0"/>
          <a:cs typeface="Arial" charset="0"/>
        </a:defRPr>
      </a:lvl8pPr>
      <a:lvl9pPr marL="1828800" algn="l" rtl="0" fontAlgn="base">
        <a:spcBef>
          <a:spcPct val="0"/>
        </a:spcBef>
        <a:spcAft>
          <a:spcPct val="0"/>
        </a:spcAft>
        <a:defRPr sz="3200">
          <a:solidFill>
            <a:srgbClr val="CC3300"/>
          </a:solidFill>
          <a:latin typeface="Arial" charset="0"/>
          <a:cs typeface="Arial" charset="0"/>
        </a:defRPr>
      </a:lvl9pPr>
    </p:titleStyle>
    <p:body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828800" y="33528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457200"/>
            <a:ext cx="9144000" cy="272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a:solidFill>
                  <a:srgbClr val="FF8000"/>
                </a:solidFill>
                <a:latin typeface="Arial" charset="0"/>
              </a:rPr>
              <a:t>BBM-382 – SOFTWARE ENGINEERING</a:t>
            </a:r>
          </a:p>
          <a:p>
            <a:pPr algn="ctr"/>
            <a:r>
              <a:rPr lang="tr-TR" sz="2000" b="1" dirty="0">
                <a:solidFill>
                  <a:srgbClr val="FF8000"/>
                </a:solidFill>
                <a:latin typeface="Arial" charset="0"/>
              </a:rPr>
              <a:t>SPRING 2017</a:t>
            </a:r>
          </a:p>
          <a:p>
            <a:pPr algn="ctr"/>
            <a:r>
              <a:rPr lang="tr-TR" sz="2000" b="1" dirty="0" err="1">
                <a:solidFill>
                  <a:srgbClr val="FF8000"/>
                </a:solidFill>
                <a:latin typeface="Arial" charset="0"/>
              </a:rPr>
              <a:t>Lecture</a:t>
            </a:r>
            <a:r>
              <a:rPr lang="tr-TR" sz="2000" b="1" dirty="0">
                <a:solidFill>
                  <a:srgbClr val="FF8000"/>
                </a:solidFill>
                <a:latin typeface="Arial" charset="0"/>
              </a:rPr>
              <a:t> </a:t>
            </a:r>
            <a:r>
              <a:rPr lang="tr-TR" sz="2000" b="1" dirty="0" smtClean="0">
                <a:solidFill>
                  <a:srgbClr val="FF8000"/>
                </a:solidFill>
                <a:latin typeface="Arial" charset="0"/>
              </a:rPr>
              <a:t>13 </a:t>
            </a:r>
            <a:r>
              <a:rPr lang="tr-TR" sz="2000" b="1" dirty="0">
                <a:solidFill>
                  <a:srgbClr val="FF8000"/>
                </a:solidFill>
                <a:latin typeface="Arial" charset="0"/>
              </a:rPr>
              <a:t>– </a:t>
            </a:r>
            <a:r>
              <a:rPr lang="tr-TR" sz="2000" b="1" dirty="0" smtClean="0">
                <a:solidFill>
                  <a:srgbClr val="FF8000"/>
                </a:solidFill>
                <a:latin typeface="Arial" charset="0"/>
              </a:rPr>
              <a:t>May.16th </a:t>
            </a:r>
            <a:r>
              <a:rPr lang="tr-TR" sz="2000" b="1" dirty="0">
                <a:solidFill>
                  <a:srgbClr val="FF8000"/>
                </a:solidFill>
                <a:latin typeface="Arial" charset="0"/>
              </a:rPr>
              <a:t>2017</a:t>
            </a:r>
          </a:p>
          <a:p>
            <a:pPr algn="ctr"/>
            <a:endParaRPr lang="tr-TR" sz="1800" b="1" dirty="0">
              <a:solidFill>
                <a:srgbClr val="FF8000"/>
              </a:solidFill>
              <a:latin typeface="Arial" charset="0"/>
            </a:endParaRPr>
          </a:p>
          <a:p>
            <a:pPr algn="ctr"/>
            <a:r>
              <a:rPr lang="tr-TR" sz="2000" b="1" dirty="0" err="1">
                <a:solidFill>
                  <a:srgbClr val="FF8000"/>
                </a:solidFill>
                <a:latin typeface="Arial" charset="0"/>
              </a:rPr>
              <a:t>Assoc.Prof.Dr</a:t>
            </a:r>
            <a:r>
              <a:rPr lang="tr-TR" sz="2000" b="1" dirty="0">
                <a:solidFill>
                  <a:srgbClr val="FF8000"/>
                </a:solidFill>
                <a:latin typeface="Arial" charset="0"/>
              </a:rPr>
              <a:t>. </a:t>
            </a:r>
            <a:r>
              <a:rPr lang="tr-TR" sz="2000" b="1" dirty="0" err="1">
                <a:solidFill>
                  <a:srgbClr val="FF8000"/>
                </a:solidFill>
                <a:latin typeface="Arial" charset="0"/>
              </a:rPr>
              <a:t>Vahid</a:t>
            </a:r>
            <a:r>
              <a:rPr lang="tr-TR" sz="2000" b="1" dirty="0">
                <a:solidFill>
                  <a:srgbClr val="FF8000"/>
                </a:solidFill>
                <a:latin typeface="Arial" charset="0"/>
              </a:rPr>
              <a:t> GAROUSI</a:t>
            </a:r>
          </a:p>
          <a:p>
            <a:pPr algn="ctr"/>
            <a:r>
              <a:rPr lang="tr-TR" sz="2000" b="1" dirty="0" err="1">
                <a:solidFill>
                  <a:srgbClr val="FF8000"/>
                </a:solidFill>
                <a:latin typeface="Arial" charset="0"/>
              </a:rPr>
              <a:t>Asst.Prof.Dr</a:t>
            </a:r>
            <a:r>
              <a:rPr lang="tr-TR" sz="2000" b="1" dirty="0">
                <a:solidFill>
                  <a:srgbClr val="FF8000"/>
                </a:solidFill>
                <a:latin typeface="Arial" charset="0"/>
              </a:rPr>
              <a:t>. Ayça TARHAN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2. </a:t>
            </a:r>
            <a:r>
              <a:rPr lang="tr-TR" dirty="0" err="1" smtClean="0"/>
              <a:t>Incremental</a:t>
            </a:r>
            <a:r>
              <a:rPr lang="tr-TR" dirty="0" smtClean="0"/>
              <a:t> Development</a:t>
            </a:r>
            <a:endParaRPr lang="tr-TR" dirty="0"/>
          </a:p>
        </p:txBody>
      </p:sp>
      <p:pic>
        <p:nvPicPr>
          <p:cNvPr id="4" name="Content Placeholder 3" descr="2.2 Incremental-dev.eps"/>
          <p:cNvPicPr>
            <a:picLocks noGrp="1" noChangeAspect="1"/>
          </p:cNvPicPr>
          <p:nvPr>
            <p:ph idx="1"/>
          </p:nvPr>
        </p:nvPicPr>
        <p:blipFill>
          <a:blip r:embed="rId2"/>
          <a:srcRect t="-8379" b="-8379"/>
          <a:stretch>
            <a:fillRect/>
          </a:stretch>
        </p:blipFill>
        <p:spPr>
          <a:xfrm>
            <a:off x="609600" y="1905000"/>
            <a:ext cx="7848600" cy="4939205"/>
          </a:xfrm>
          <a:prstGeom prst="rect">
            <a:avLst/>
          </a:prstGeom>
        </p:spPr>
      </p:pic>
      <p:sp>
        <p:nvSpPr>
          <p:cNvPr id="5" name="TextBox 4"/>
          <p:cNvSpPr txBox="1"/>
          <p:nvPr/>
        </p:nvSpPr>
        <p:spPr>
          <a:xfrm>
            <a:off x="152400" y="1041737"/>
            <a:ext cx="8839200" cy="1015663"/>
          </a:xfrm>
          <a:prstGeom prst="rect">
            <a:avLst/>
          </a:prstGeom>
          <a:noFill/>
        </p:spPr>
        <p:txBody>
          <a:bodyPr wrap="square" rtlCol="0">
            <a:spAutoFit/>
          </a:bodyPr>
          <a:lstStyle/>
          <a:p>
            <a:r>
              <a:rPr lang="tr-TR" sz="2000" dirty="0" err="1" smtClean="0">
                <a:latin typeface="+mj-lt"/>
              </a:rPr>
              <a:t>Incremental</a:t>
            </a:r>
            <a:r>
              <a:rPr lang="tr-TR" sz="2000" dirty="0" smtClean="0">
                <a:latin typeface="+mj-lt"/>
              </a:rPr>
              <a:t> Development is b</a:t>
            </a:r>
            <a:r>
              <a:rPr lang="en-US" sz="2000" dirty="0" err="1" smtClean="0">
                <a:latin typeface="+mj-lt"/>
              </a:rPr>
              <a:t>ased</a:t>
            </a:r>
            <a:r>
              <a:rPr lang="en-US" sz="2000" dirty="0" smtClean="0">
                <a:latin typeface="+mj-lt"/>
              </a:rPr>
              <a:t> </a:t>
            </a:r>
            <a:r>
              <a:rPr lang="en-US" sz="2000" dirty="0">
                <a:latin typeface="+mj-lt"/>
              </a:rPr>
              <a:t>on the idea of </a:t>
            </a:r>
            <a:r>
              <a:rPr lang="en-US" sz="2000" dirty="0">
                <a:solidFill>
                  <a:schemeClr val="accent2"/>
                </a:solidFill>
                <a:latin typeface="+mj-lt"/>
              </a:rPr>
              <a:t>developing an initial </a:t>
            </a:r>
            <a:r>
              <a:rPr lang="en-US" sz="2000" dirty="0" smtClean="0">
                <a:solidFill>
                  <a:schemeClr val="accent2"/>
                </a:solidFill>
                <a:latin typeface="+mj-lt"/>
              </a:rPr>
              <a:t>implementation</a:t>
            </a:r>
            <a:r>
              <a:rPr lang="en-US" sz="2000" dirty="0">
                <a:latin typeface="+mj-lt"/>
              </a:rPr>
              <a:t>, </a:t>
            </a:r>
            <a:r>
              <a:rPr lang="en-US" sz="2000" dirty="0">
                <a:solidFill>
                  <a:schemeClr val="accent2"/>
                </a:solidFill>
                <a:latin typeface="+mj-lt"/>
              </a:rPr>
              <a:t>exposing this to user comment and </a:t>
            </a:r>
            <a:r>
              <a:rPr lang="en-US" sz="2000" u="sng" dirty="0">
                <a:solidFill>
                  <a:schemeClr val="accent2"/>
                </a:solidFill>
                <a:latin typeface="+mj-lt"/>
              </a:rPr>
              <a:t>evolving it</a:t>
            </a:r>
            <a:r>
              <a:rPr lang="en-US" sz="2000" u="sng" dirty="0">
                <a:latin typeface="+mj-lt"/>
              </a:rPr>
              <a:t> </a:t>
            </a:r>
            <a:r>
              <a:rPr lang="en-US" sz="2000" u="sng" dirty="0">
                <a:solidFill>
                  <a:schemeClr val="accent2"/>
                </a:solidFill>
                <a:latin typeface="+mj-lt"/>
              </a:rPr>
              <a:t>through several versions</a:t>
            </a:r>
            <a:r>
              <a:rPr lang="en-US" sz="2000" u="sng" dirty="0">
                <a:latin typeface="+mj-lt"/>
              </a:rPr>
              <a:t> until an adequate system has been </a:t>
            </a:r>
            <a:r>
              <a:rPr lang="en-US" sz="2000" u="sng" dirty="0" smtClean="0">
                <a:latin typeface="+mj-lt"/>
              </a:rPr>
              <a:t>developed.</a:t>
            </a:r>
            <a:endParaRPr lang="tr-TR" sz="2000" u="sng" dirty="0">
              <a:latin typeface="+mj-lt"/>
            </a:endParaRPr>
          </a:p>
        </p:txBody>
      </p:sp>
    </p:spTree>
    <p:extLst>
      <p:ext uri="{BB962C8B-B14F-4D97-AF65-F5344CB8AC3E}">
        <p14:creationId xmlns:p14="http://schemas.microsoft.com/office/powerpoint/2010/main" val="1915445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Incremental</a:t>
            </a:r>
            <a:r>
              <a:rPr lang="tr-TR" dirty="0" smtClean="0"/>
              <a:t> Development</a:t>
            </a:r>
            <a:endParaRPr lang="tr-TR" dirty="0"/>
          </a:p>
        </p:txBody>
      </p:sp>
      <p:sp>
        <p:nvSpPr>
          <p:cNvPr id="3" name="Content Placeholder 2"/>
          <p:cNvSpPr>
            <a:spLocks noGrp="1"/>
          </p:cNvSpPr>
          <p:nvPr>
            <p:ph idx="1"/>
          </p:nvPr>
        </p:nvSpPr>
        <p:spPr/>
        <p:txBody>
          <a:bodyPr/>
          <a:lstStyle/>
          <a:p>
            <a:endParaRPr lang="tr-TR" sz="800" dirty="0" smtClean="0"/>
          </a:p>
          <a:p>
            <a:r>
              <a:rPr lang="tr-TR" sz="2400" dirty="0" err="1" smtClean="0"/>
              <a:t>Incremental</a:t>
            </a:r>
            <a:r>
              <a:rPr lang="tr-TR" sz="2400" dirty="0" smtClean="0"/>
              <a:t> </a:t>
            </a:r>
            <a:r>
              <a:rPr lang="tr-TR" sz="2400" dirty="0"/>
              <a:t>software </a:t>
            </a:r>
            <a:r>
              <a:rPr lang="tr-TR" sz="2400" dirty="0" err="1"/>
              <a:t>development</a:t>
            </a:r>
            <a:r>
              <a:rPr lang="tr-TR" sz="2400" dirty="0"/>
              <a:t>, </a:t>
            </a:r>
            <a:r>
              <a:rPr lang="tr-TR" sz="2400" dirty="0" err="1"/>
              <a:t>which</a:t>
            </a:r>
            <a:r>
              <a:rPr lang="tr-TR" sz="2400" dirty="0"/>
              <a:t> is a </a:t>
            </a:r>
            <a:r>
              <a:rPr lang="tr-TR" sz="2400" dirty="0" err="1"/>
              <a:t>fundamental</a:t>
            </a:r>
            <a:r>
              <a:rPr lang="tr-TR" sz="2400" dirty="0"/>
              <a:t> </a:t>
            </a:r>
            <a:r>
              <a:rPr lang="tr-TR" sz="2400" dirty="0" err="1"/>
              <a:t>part</a:t>
            </a:r>
            <a:r>
              <a:rPr lang="tr-TR" sz="2400" dirty="0"/>
              <a:t> of </a:t>
            </a:r>
            <a:r>
              <a:rPr lang="tr-TR" sz="2400" dirty="0" err="1"/>
              <a:t>agile</a:t>
            </a:r>
            <a:r>
              <a:rPr lang="tr-TR" sz="2400" dirty="0"/>
              <a:t> </a:t>
            </a:r>
            <a:r>
              <a:rPr lang="tr-TR" sz="2400" dirty="0" err="1"/>
              <a:t>approaches</a:t>
            </a:r>
            <a:r>
              <a:rPr lang="tr-TR" sz="2400" dirty="0"/>
              <a:t>, is </a:t>
            </a:r>
            <a:r>
              <a:rPr lang="tr-TR" sz="2400" u="sng" dirty="0" err="1"/>
              <a:t>better</a:t>
            </a:r>
            <a:r>
              <a:rPr lang="tr-TR" sz="2400" u="sng" dirty="0"/>
              <a:t> </a:t>
            </a:r>
            <a:r>
              <a:rPr lang="tr-TR" sz="2400" u="sng" dirty="0" err="1"/>
              <a:t>than</a:t>
            </a:r>
            <a:r>
              <a:rPr lang="tr-TR" sz="2400" u="sng" dirty="0"/>
              <a:t> a </a:t>
            </a:r>
            <a:r>
              <a:rPr lang="tr-TR" sz="2400" u="sng" dirty="0" err="1"/>
              <a:t>waterfall</a:t>
            </a:r>
            <a:r>
              <a:rPr lang="tr-TR" sz="2400" u="sng" dirty="0"/>
              <a:t> </a:t>
            </a:r>
            <a:r>
              <a:rPr lang="tr-TR" sz="2400" u="sng" dirty="0" err="1"/>
              <a:t>approach</a:t>
            </a:r>
            <a:r>
              <a:rPr lang="tr-TR" sz="2400" u="sng" dirty="0"/>
              <a:t> </a:t>
            </a:r>
            <a:r>
              <a:rPr lang="tr-TR" sz="2400" u="sng" dirty="0" err="1"/>
              <a:t>for</a:t>
            </a:r>
            <a:r>
              <a:rPr lang="tr-TR" sz="2400" u="sng" dirty="0"/>
              <a:t> </a:t>
            </a:r>
            <a:r>
              <a:rPr lang="tr-TR" sz="2400" u="sng" dirty="0" err="1"/>
              <a:t>most</a:t>
            </a:r>
            <a:r>
              <a:rPr lang="tr-TR" sz="2400" u="sng" dirty="0"/>
              <a:t> </a:t>
            </a:r>
            <a:r>
              <a:rPr lang="tr-TR" sz="2400" u="sng" dirty="0" err="1"/>
              <a:t>business</a:t>
            </a:r>
            <a:r>
              <a:rPr lang="tr-TR" sz="2400" u="sng" dirty="0"/>
              <a:t>, e-</a:t>
            </a:r>
            <a:r>
              <a:rPr lang="tr-TR" sz="2400" u="sng" dirty="0" err="1"/>
              <a:t>commerce</a:t>
            </a:r>
            <a:r>
              <a:rPr lang="tr-TR" sz="2400" u="sng" dirty="0"/>
              <a:t>, </a:t>
            </a:r>
            <a:r>
              <a:rPr lang="tr-TR" sz="2400" u="sng" dirty="0" err="1"/>
              <a:t>and</a:t>
            </a:r>
            <a:r>
              <a:rPr lang="tr-TR" sz="2400" u="sng" dirty="0"/>
              <a:t> </a:t>
            </a:r>
            <a:r>
              <a:rPr lang="tr-TR" sz="2400" u="sng" dirty="0" err="1"/>
              <a:t>personal</a:t>
            </a:r>
            <a:r>
              <a:rPr lang="tr-TR" sz="2400" u="sng" dirty="0"/>
              <a:t> </a:t>
            </a:r>
            <a:r>
              <a:rPr lang="tr-TR" sz="2400" u="sng" dirty="0" err="1"/>
              <a:t>systems</a:t>
            </a:r>
            <a:r>
              <a:rPr lang="tr-TR" sz="2400" dirty="0"/>
              <a:t>. </a:t>
            </a:r>
            <a:endParaRPr lang="tr-TR" sz="2400" dirty="0" smtClean="0"/>
          </a:p>
          <a:p>
            <a:endParaRPr lang="tr-TR" sz="800" dirty="0" smtClean="0"/>
          </a:p>
          <a:p>
            <a:r>
              <a:rPr lang="tr-TR" sz="2400" dirty="0" err="1" smtClean="0"/>
              <a:t>Incremental</a:t>
            </a:r>
            <a:r>
              <a:rPr lang="tr-TR" sz="2400" dirty="0" smtClean="0"/>
              <a:t> </a:t>
            </a:r>
            <a:r>
              <a:rPr lang="tr-TR" sz="2400" dirty="0" err="1"/>
              <a:t>development</a:t>
            </a:r>
            <a:r>
              <a:rPr lang="tr-TR" sz="2400" dirty="0"/>
              <a:t> </a:t>
            </a:r>
            <a:r>
              <a:rPr lang="tr-TR" sz="2400" dirty="0" err="1">
                <a:solidFill>
                  <a:schemeClr val="accent2"/>
                </a:solidFill>
              </a:rPr>
              <a:t>reflects</a:t>
            </a:r>
            <a:r>
              <a:rPr lang="tr-TR" sz="2400" dirty="0">
                <a:solidFill>
                  <a:schemeClr val="accent2"/>
                </a:solidFill>
              </a:rPr>
              <a:t> </a:t>
            </a:r>
            <a:r>
              <a:rPr lang="tr-TR" sz="2400" dirty="0" err="1">
                <a:solidFill>
                  <a:schemeClr val="accent2"/>
                </a:solidFill>
              </a:rPr>
              <a:t>the</a:t>
            </a:r>
            <a:r>
              <a:rPr lang="tr-TR" sz="2400" dirty="0">
                <a:solidFill>
                  <a:schemeClr val="accent2"/>
                </a:solidFill>
              </a:rPr>
              <a:t> </a:t>
            </a:r>
            <a:r>
              <a:rPr lang="tr-TR" sz="2400" dirty="0" err="1">
                <a:solidFill>
                  <a:schemeClr val="accent2"/>
                </a:solidFill>
              </a:rPr>
              <a:t>way</a:t>
            </a:r>
            <a:r>
              <a:rPr lang="tr-TR" sz="2400" dirty="0">
                <a:solidFill>
                  <a:schemeClr val="accent2"/>
                </a:solidFill>
              </a:rPr>
              <a:t> </a:t>
            </a:r>
            <a:r>
              <a:rPr lang="tr-TR" sz="2400" dirty="0" err="1">
                <a:solidFill>
                  <a:schemeClr val="accent2"/>
                </a:solidFill>
              </a:rPr>
              <a:t>that</a:t>
            </a:r>
            <a:r>
              <a:rPr lang="tr-TR" sz="2400" dirty="0">
                <a:solidFill>
                  <a:schemeClr val="accent2"/>
                </a:solidFill>
              </a:rPr>
              <a:t> </a:t>
            </a:r>
            <a:r>
              <a:rPr lang="tr-TR" sz="2400" dirty="0" err="1">
                <a:solidFill>
                  <a:schemeClr val="accent2"/>
                </a:solidFill>
              </a:rPr>
              <a:t>we</a:t>
            </a:r>
            <a:r>
              <a:rPr lang="tr-TR" sz="2400" dirty="0">
                <a:solidFill>
                  <a:schemeClr val="accent2"/>
                </a:solidFill>
              </a:rPr>
              <a:t> </a:t>
            </a:r>
            <a:r>
              <a:rPr lang="tr-TR" sz="2400" dirty="0" err="1">
                <a:solidFill>
                  <a:schemeClr val="accent2"/>
                </a:solidFill>
              </a:rPr>
              <a:t>solve</a:t>
            </a:r>
            <a:r>
              <a:rPr lang="tr-TR" sz="2400" dirty="0">
                <a:solidFill>
                  <a:schemeClr val="accent2"/>
                </a:solidFill>
              </a:rPr>
              <a:t> </a:t>
            </a:r>
            <a:r>
              <a:rPr lang="tr-TR" sz="2400" dirty="0" err="1" smtClean="0">
                <a:solidFill>
                  <a:schemeClr val="accent2"/>
                </a:solidFill>
              </a:rPr>
              <a:t>problems</a:t>
            </a:r>
            <a:r>
              <a:rPr lang="tr-TR" sz="2400" dirty="0"/>
              <a:t>. </a:t>
            </a:r>
            <a:endParaRPr lang="tr-TR" sz="2400" dirty="0" smtClean="0"/>
          </a:p>
          <a:p>
            <a:pPr lvl="1"/>
            <a:r>
              <a:rPr lang="tr-TR" sz="2000" dirty="0" err="1" smtClean="0"/>
              <a:t>We</a:t>
            </a:r>
            <a:r>
              <a:rPr lang="tr-TR" sz="2000" dirty="0" smtClean="0"/>
              <a:t> </a:t>
            </a:r>
            <a:r>
              <a:rPr lang="tr-TR" sz="2000" dirty="0" err="1"/>
              <a:t>rarely</a:t>
            </a:r>
            <a:r>
              <a:rPr lang="tr-TR" sz="2000" dirty="0"/>
              <a:t> </a:t>
            </a:r>
            <a:r>
              <a:rPr lang="tr-TR" sz="2000" dirty="0" err="1"/>
              <a:t>work</a:t>
            </a:r>
            <a:r>
              <a:rPr lang="tr-TR" sz="2000" dirty="0"/>
              <a:t> </a:t>
            </a:r>
            <a:r>
              <a:rPr lang="tr-TR" sz="2000" dirty="0" err="1"/>
              <a:t>out</a:t>
            </a:r>
            <a:r>
              <a:rPr lang="tr-TR" sz="2000" dirty="0"/>
              <a:t> a </a:t>
            </a:r>
            <a:r>
              <a:rPr lang="tr-TR" sz="2000" dirty="0" err="1"/>
              <a:t>complete</a:t>
            </a:r>
            <a:r>
              <a:rPr lang="tr-TR" sz="2000" dirty="0"/>
              <a:t> problem </a:t>
            </a:r>
            <a:r>
              <a:rPr lang="tr-TR" sz="2000" dirty="0" err="1"/>
              <a:t>solution</a:t>
            </a:r>
            <a:r>
              <a:rPr lang="tr-TR" sz="2000" dirty="0"/>
              <a:t> in </a:t>
            </a:r>
            <a:r>
              <a:rPr lang="tr-TR" sz="2000" dirty="0" err="1"/>
              <a:t>advance</a:t>
            </a:r>
            <a:r>
              <a:rPr lang="tr-TR" sz="2000" dirty="0"/>
              <a:t> but </a:t>
            </a:r>
            <a:r>
              <a:rPr lang="tr-TR" sz="2000" dirty="0" err="1"/>
              <a:t>move</a:t>
            </a:r>
            <a:r>
              <a:rPr lang="tr-TR" sz="2000" dirty="0"/>
              <a:t> </a:t>
            </a:r>
            <a:r>
              <a:rPr lang="tr-TR" sz="2000" dirty="0" err="1"/>
              <a:t>toward</a:t>
            </a:r>
            <a:r>
              <a:rPr lang="tr-TR" sz="2000" dirty="0"/>
              <a:t> a </a:t>
            </a:r>
            <a:r>
              <a:rPr lang="tr-TR" sz="2000" dirty="0" err="1"/>
              <a:t>solution</a:t>
            </a:r>
            <a:r>
              <a:rPr lang="tr-TR" sz="2000" dirty="0"/>
              <a:t> in a </a:t>
            </a:r>
            <a:r>
              <a:rPr lang="tr-TR" sz="2000" dirty="0" err="1"/>
              <a:t>series</a:t>
            </a:r>
            <a:r>
              <a:rPr lang="tr-TR" sz="2000" dirty="0"/>
              <a:t> of </a:t>
            </a:r>
            <a:r>
              <a:rPr lang="tr-TR" sz="2000" dirty="0" err="1"/>
              <a:t>steps</a:t>
            </a:r>
            <a:r>
              <a:rPr lang="tr-TR" sz="2000" dirty="0"/>
              <a:t>, </a:t>
            </a:r>
            <a:r>
              <a:rPr lang="tr-TR" sz="2000" dirty="0" err="1"/>
              <a:t>backtracking</a:t>
            </a:r>
            <a:r>
              <a:rPr lang="tr-TR" sz="2000" dirty="0"/>
              <a:t> </a:t>
            </a:r>
            <a:r>
              <a:rPr lang="tr-TR" sz="2000" dirty="0" err="1"/>
              <a:t>when</a:t>
            </a:r>
            <a:r>
              <a:rPr lang="tr-TR" sz="2000" dirty="0"/>
              <a:t> </a:t>
            </a:r>
            <a:r>
              <a:rPr lang="tr-TR" sz="2000" dirty="0" err="1"/>
              <a:t>we</a:t>
            </a:r>
            <a:r>
              <a:rPr lang="tr-TR" sz="2000" dirty="0"/>
              <a:t> </a:t>
            </a:r>
            <a:r>
              <a:rPr lang="tr-TR" sz="2000" dirty="0" err="1"/>
              <a:t>realize</a:t>
            </a:r>
            <a:r>
              <a:rPr lang="tr-TR" sz="2000" dirty="0"/>
              <a:t> </a:t>
            </a:r>
            <a:r>
              <a:rPr lang="tr-TR" sz="2000" dirty="0" err="1"/>
              <a:t>that</a:t>
            </a:r>
            <a:r>
              <a:rPr lang="tr-TR" sz="2000" dirty="0"/>
              <a:t> </a:t>
            </a:r>
            <a:r>
              <a:rPr lang="tr-TR" sz="2000" dirty="0" err="1"/>
              <a:t>we</a:t>
            </a:r>
            <a:r>
              <a:rPr lang="tr-TR" sz="2000" dirty="0"/>
              <a:t> </a:t>
            </a:r>
            <a:r>
              <a:rPr lang="tr-TR" sz="2000" dirty="0" err="1"/>
              <a:t>have</a:t>
            </a:r>
            <a:r>
              <a:rPr lang="tr-TR" sz="2000" dirty="0"/>
              <a:t> </a:t>
            </a:r>
            <a:r>
              <a:rPr lang="tr-TR" sz="2000" dirty="0" err="1"/>
              <a:t>made</a:t>
            </a:r>
            <a:r>
              <a:rPr lang="tr-TR" sz="2000" dirty="0"/>
              <a:t> a </a:t>
            </a:r>
            <a:r>
              <a:rPr lang="tr-TR" sz="2000" dirty="0" err="1"/>
              <a:t>mistake</a:t>
            </a:r>
            <a:r>
              <a:rPr lang="tr-TR" sz="2000" dirty="0"/>
              <a:t>. </a:t>
            </a:r>
            <a:endParaRPr lang="tr-TR" sz="2000" dirty="0" smtClean="0"/>
          </a:p>
          <a:p>
            <a:endParaRPr lang="tr-TR" sz="800" dirty="0" smtClean="0"/>
          </a:p>
          <a:p>
            <a:r>
              <a:rPr lang="tr-TR" sz="2400" dirty="0" err="1" smtClean="0"/>
              <a:t>By</a:t>
            </a:r>
            <a:r>
              <a:rPr lang="tr-TR" sz="2400" dirty="0" smtClean="0"/>
              <a:t> </a:t>
            </a:r>
            <a:r>
              <a:rPr lang="tr-TR" sz="2400" dirty="0" err="1"/>
              <a:t>developing</a:t>
            </a:r>
            <a:r>
              <a:rPr lang="tr-TR" sz="2400" dirty="0"/>
              <a:t> </a:t>
            </a:r>
            <a:r>
              <a:rPr lang="tr-TR" sz="2400" dirty="0" err="1"/>
              <a:t>the</a:t>
            </a:r>
            <a:r>
              <a:rPr lang="tr-TR" sz="2400" dirty="0"/>
              <a:t> software </a:t>
            </a:r>
            <a:r>
              <a:rPr lang="tr-TR" sz="2400" dirty="0" err="1"/>
              <a:t>incrementally</a:t>
            </a:r>
            <a:r>
              <a:rPr lang="tr-TR" sz="2400" dirty="0"/>
              <a:t>, </a:t>
            </a:r>
            <a:r>
              <a:rPr lang="tr-TR" sz="2400" dirty="0">
                <a:solidFill>
                  <a:schemeClr val="accent2"/>
                </a:solidFill>
              </a:rPr>
              <a:t>it is </a:t>
            </a:r>
            <a:r>
              <a:rPr lang="tr-TR" sz="2400" dirty="0" err="1">
                <a:solidFill>
                  <a:schemeClr val="accent2"/>
                </a:solidFill>
              </a:rPr>
              <a:t>cheaper</a:t>
            </a:r>
            <a:r>
              <a:rPr lang="tr-TR" sz="2400" dirty="0">
                <a:solidFill>
                  <a:schemeClr val="accent2"/>
                </a:solidFill>
              </a:rPr>
              <a:t> </a:t>
            </a:r>
            <a:r>
              <a:rPr lang="tr-TR" sz="2400" dirty="0" err="1">
                <a:solidFill>
                  <a:schemeClr val="accent2"/>
                </a:solidFill>
              </a:rPr>
              <a:t>and</a:t>
            </a:r>
            <a:r>
              <a:rPr lang="tr-TR" sz="2400" dirty="0">
                <a:solidFill>
                  <a:schemeClr val="accent2"/>
                </a:solidFill>
              </a:rPr>
              <a:t> </a:t>
            </a:r>
            <a:r>
              <a:rPr lang="tr-TR" sz="2400" dirty="0" err="1">
                <a:solidFill>
                  <a:schemeClr val="accent2"/>
                </a:solidFill>
              </a:rPr>
              <a:t>easier</a:t>
            </a:r>
            <a:r>
              <a:rPr lang="tr-TR" sz="2400" dirty="0">
                <a:solidFill>
                  <a:schemeClr val="accent2"/>
                </a:solidFill>
              </a:rPr>
              <a:t> </a:t>
            </a:r>
            <a:r>
              <a:rPr lang="tr-TR" sz="2400" dirty="0" err="1">
                <a:solidFill>
                  <a:schemeClr val="accent2"/>
                </a:solidFill>
              </a:rPr>
              <a:t>to</a:t>
            </a:r>
            <a:r>
              <a:rPr lang="tr-TR" sz="2400" dirty="0">
                <a:solidFill>
                  <a:schemeClr val="accent2"/>
                </a:solidFill>
              </a:rPr>
              <a:t> </a:t>
            </a:r>
            <a:r>
              <a:rPr lang="tr-TR" sz="2400" dirty="0" err="1">
                <a:solidFill>
                  <a:schemeClr val="accent2"/>
                </a:solidFill>
              </a:rPr>
              <a:t>make</a:t>
            </a:r>
            <a:r>
              <a:rPr lang="tr-TR" sz="2400" dirty="0">
                <a:solidFill>
                  <a:schemeClr val="accent2"/>
                </a:solidFill>
              </a:rPr>
              <a:t> </a:t>
            </a:r>
            <a:r>
              <a:rPr lang="tr-TR" sz="2400" dirty="0" err="1">
                <a:solidFill>
                  <a:schemeClr val="accent2"/>
                </a:solidFill>
              </a:rPr>
              <a:t>changes</a:t>
            </a:r>
            <a:r>
              <a:rPr lang="tr-TR" sz="2400" dirty="0">
                <a:solidFill>
                  <a:schemeClr val="accent2"/>
                </a:solidFill>
              </a:rPr>
              <a:t> in </a:t>
            </a:r>
            <a:r>
              <a:rPr lang="tr-TR" sz="2400" dirty="0" err="1">
                <a:solidFill>
                  <a:schemeClr val="accent2"/>
                </a:solidFill>
              </a:rPr>
              <a:t>the</a:t>
            </a:r>
            <a:r>
              <a:rPr lang="tr-TR" sz="2400" dirty="0">
                <a:solidFill>
                  <a:schemeClr val="accent2"/>
                </a:solidFill>
              </a:rPr>
              <a:t> software</a:t>
            </a:r>
            <a:r>
              <a:rPr lang="tr-TR" sz="2400" dirty="0"/>
              <a:t> as it is </a:t>
            </a:r>
            <a:r>
              <a:rPr lang="tr-TR" sz="2400" dirty="0" err="1"/>
              <a:t>being</a:t>
            </a:r>
            <a:r>
              <a:rPr lang="tr-TR" sz="2400" dirty="0"/>
              <a:t> </a:t>
            </a:r>
            <a:r>
              <a:rPr lang="tr-TR" sz="2400" dirty="0" err="1" smtClean="0"/>
              <a:t>developed</a:t>
            </a:r>
            <a:r>
              <a:rPr lang="tr-TR" sz="2400" dirty="0" smtClean="0"/>
              <a:t>.</a:t>
            </a:r>
            <a:endParaRPr lang="tr-TR" sz="2400" dirty="0"/>
          </a:p>
        </p:txBody>
      </p:sp>
    </p:spTree>
    <p:extLst>
      <p:ext uri="{BB962C8B-B14F-4D97-AF65-F5344CB8AC3E}">
        <p14:creationId xmlns:p14="http://schemas.microsoft.com/office/powerpoint/2010/main" val="1983332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Incremental</a:t>
            </a:r>
            <a:r>
              <a:rPr lang="tr-TR" dirty="0" smtClean="0"/>
              <a:t> Development</a:t>
            </a:r>
            <a:endParaRPr lang="tr-TR" dirty="0"/>
          </a:p>
        </p:txBody>
      </p:sp>
      <p:sp>
        <p:nvSpPr>
          <p:cNvPr id="3" name="Content Placeholder 2"/>
          <p:cNvSpPr>
            <a:spLocks noGrp="1"/>
          </p:cNvSpPr>
          <p:nvPr>
            <p:ph idx="1"/>
          </p:nvPr>
        </p:nvSpPr>
        <p:spPr>
          <a:xfrm>
            <a:off x="152400" y="1143000"/>
            <a:ext cx="8839200" cy="5562600"/>
          </a:xfrm>
        </p:spPr>
        <p:txBody>
          <a:bodyPr/>
          <a:lstStyle/>
          <a:p>
            <a:r>
              <a:rPr lang="en-US" sz="2800" dirty="0" smtClean="0"/>
              <a:t>Each </a:t>
            </a:r>
            <a:r>
              <a:rPr lang="en-US" sz="2800" dirty="0">
                <a:solidFill>
                  <a:schemeClr val="accent1"/>
                </a:solidFill>
              </a:rPr>
              <a:t>increment</a:t>
            </a:r>
            <a:r>
              <a:rPr lang="en-US" sz="2800" dirty="0"/>
              <a:t> or version of the system </a:t>
            </a:r>
            <a:r>
              <a:rPr lang="en-US" sz="2800" u="sng" dirty="0"/>
              <a:t>incorporates some of the functionality</a:t>
            </a:r>
            <a:r>
              <a:rPr lang="en-US" sz="2800" dirty="0"/>
              <a:t> that is needed by the customer. </a:t>
            </a:r>
            <a:endParaRPr lang="en-US" sz="2800" dirty="0" smtClean="0"/>
          </a:p>
          <a:p>
            <a:pPr lvl="1"/>
            <a:r>
              <a:rPr lang="en-US" sz="2400" dirty="0" smtClean="0"/>
              <a:t>Generally</a:t>
            </a:r>
            <a:r>
              <a:rPr lang="en-US" sz="2400" dirty="0"/>
              <a:t>, </a:t>
            </a:r>
            <a:r>
              <a:rPr lang="en-US" sz="2400" dirty="0">
                <a:solidFill>
                  <a:schemeClr val="accent1"/>
                </a:solidFill>
              </a:rPr>
              <a:t>the early increments </a:t>
            </a:r>
            <a:r>
              <a:rPr lang="en-US" sz="2400" dirty="0"/>
              <a:t>of the system include the </a:t>
            </a:r>
            <a:r>
              <a:rPr lang="en-US" sz="2400" dirty="0">
                <a:solidFill>
                  <a:schemeClr val="accent2"/>
                </a:solidFill>
              </a:rPr>
              <a:t>most important or most urgently required functionality</a:t>
            </a:r>
            <a:r>
              <a:rPr lang="en-US" sz="2400" dirty="0"/>
              <a:t>. </a:t>
            </a:r>
            <a:endParaRPr lang="en-US" sz="2400" dirty="0" smtClean="0"/>
          </a:p>
          <a:p>
            <a:pPr lvl="1"/>
            <a:r>
              <a:rPr lang="en-US" sz="2400" dirty="0" smtClean="0"/>
              <a:t>This </a:t>
            </a:r>
            <a:r>
              <a:rPr lang="en-US" sz="2400" dirty="0"/>
              <a:t>means that the </a:t>
            </a:r>
            <a:r>
              <a:rPr lang="en-US" sz="2400" u="sng" dirty="0"/>
              <a:t>customer can evaluate the system at a relatively early stage</a:t>
            </a:r>
            <a:r>
              <a:rPr lang="en-US" sz="2400" dirty="0"/>
              <a:t> in the development to see if it delivers what is required. </a:t>
            </a:r>
            <a:endParaRPr lang="en-US" sz="2400" dirty="0" smtClean="0"/>
          </a:p>
          <a:p>
            <a:pPr lvl="2"/>
            <a:r>
              <a:rPr lang="en-US" sz="2000" dirty="0" smtClean="0"/>
              <a:t>If </a:t>
            </a:r>
            <a:r>
              <a:rPr lang="en-US" sz="2000" dirty="0"/>
              <a:t>not, then only the current increment has to be changed and, possibly, new functionality defined for later increments</a:t>
            </a:r>
            <a:r>
              <a:rPr lang="en-US" sz="2000" dirty="0" smtClean="0"/>
              <a:t>.</a:t>
            </a:r>
            <a:endParaRPr lang="en-US" sz="2000" dirty="0"/>
          </a:p>
        </p:txBody>
      </p:sp>
    </p:spTree>
    <p:extLst>
      <p:ext uri="{BB962C8B-B14F-4D97-AF65-F5344CB8AC3E}">
        <p14:creationId xmlns:p14="http://schemas.microsoft.com/office/powerpoint/2010/main" val="2430594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Incremental</a:t>
            </a:r>
            <a:r>
              <a:rPr lang="tr-TR" dirty="0"/>
              <a:t> Development</a:t>
            </a:r>
          </a:p>
        </p:txBody>
      </p:sp>
      <p:sp>
        <p:nvSpPr>
          <p:cNvPr id="3" name="Content Placeholder 2"/>
          <p:cNvSpPr>
            <a:spLocks noGrp="1"/>
          </p:cNvSpPr>
          <p:nvPr>
            <p:ph idx="1"/>
          </p:nvPr>
        </p:nvSpPr>
        <p:spPr/>
        <p:txBody>
          <a:bodyPr/>
          <a:lstStyle/>
          <a:p>
            <a:r>
              <a:rPr lang="en-US" sz="2800" dirty="0"/>
              <a:t>Incremental development in some form is now the </a:t>
            </a:r>
            <a:r>
              <a:rPr lang="en-US" sz="2800" dirty="0">
                <a:solidFill>
                  <a:schemeClr val="accent2"/>
                </a:solidFill>
              </a:rPr>
              <a:t>most common approach </a:t>
            </a:r>
            <a:r>
              <a:rPr lang="en-US" sz="2800" dirty="0"/>
              <a:t>for the development of application systems. </a:t>
            </a:r>
            <a:endParaRPr lang="en-US" sz="2800" dirty="0" smtClean="0"/>
          </a:p>
          <a:p>
            <a:r>
              <a:rPr lang="en-US" sz="2800" dirty="0" smtClean="0"/>
              <a:t>This </a:t>
            </a:r>
            <a:r>
              <a:rPr lang="en-US" sz="2800" dirty="0"/>
              <a:t>approach can </a:t>
            </a:r>
            <a:r>
              <a:rPr lang="en-US" sz="2800" u="sng" dirty="0"/>
              <a:t>be either </a:t>
            </a:r>
            <a:r>
              <a:rPr lang="en-US" sz="2800" u="sng" dirty="0">
                <a:solidFill>
                  <a:schemeClr val="accent2"/>
                </a:solidFill>
              </a:rPr>
              <a:t>plan-driven</a:t>
            </a:r>
            <a:r>
              <a:rPr lang="en-US" sz="2800" u="sng" dirty="0"/>
              <a:t>, </a:t>
            </a:r>
            <a:r>
              <a:rPr lang="en-US" sz="2800" u="sng" dirty="0">
                <a:solidFill>
                  <a:schemeClr val="accent2"/>
                </a:solidFill>
              </a:rPr>
              <a:t>agile</a:t>
            </a:r>
            <a:r>
              <a:rPr lang="en-US" sz="2800" u="sng" dirty="0"/>
              <a:t>, or, more usually, </a:t>
            </a:r>
            <a:r>
              <a:rPr lang="en-US" sz="2800" u="sng" dirty="0">
                <a:solidFill>
                  <a:schemeClr val="accent2"/>
                </a:solidFill>
              </a:rPr>
              <a:t>a mixture </a:t>
            </a:r>
            <a:r>
              <a:rPr lang="en-US" sz="2800" u="sng" dirty="0"/>
              <a:t>of these approaches</a:t>
            </a:r>
            <a:r>
              <a:rPr lang="en-US" sz="2800" dirty="0"/>
              <a:t>. </a:t>
            </a:r>
            <a:endParaRPr lang="en-US" sz="2800" dirty="0" smtClean="0"/>
          </a:p>
          <a:p>
            <a:pPr lvl="1"/>
            <a:r>
              <a:rPr lang="en-US" sz="2400" dirty="0" smtClean="0"/>
              <a:t>In </a:t>
            </a:r>
            <a:r>
              <a:rPr lang="en-US" sz="2400" dirty="0"/>
              <a:t>a </a:t>
            </a:r>
            <a:r>
              <a:rPr lang="en-US" sz="2400" dirty="0">
                <a:solidFill>
                  <a:schemeClr val="accent1"/>
                </a:solidFill>
              </a:rPr>
              <a:t>plan-driven approach</a:t>
            </a:r>
            <a:r>
              <a:rPr lang="en-US" sz="2400" dirty="0"/>
              <a:t>, the system increments are identified in advance; </a:t>
            </a:r>
            <a:endParaRPr lang="en-US" sz="2400" dirty="0" smtClean="0"/>
          </a:p>
          <a:p>
            <a:pPr lvl="1"/>
            <a:r>
              <a:rPr lang="en-US" sz="2400" dirty="0" smtClean="0"/>
              <a:t>If </a:t>
            </a:r>
            <a:r>
              <a:rPr lang="en-US" sz="2400" dirty="0"/>
              <a:t>an </a:t>
            </a:r>
            <a:r>
              <a:rPr lang="en-US" sz="2400" dirty="0">
                <a:solidFill>
                  <a:schemeClr val="accent1"/>
                </a:solidFill>
              </a:rPr>
              <a:t>agile approach </a:t>
            </a:r>
            <a:r>
              <a:rPr lang="en-US" sz="2400" dirty="0"/>
              <a:t>is adopted, the early </a:t>
            </a:r>
            <a:r>
              <a:rPr lang="en-US" sz="2400" dirty="0" smtClean="0"/>
              <a:t>increments </a:t>
            </a:r>
            <a:r>
              <a:rPr lang="en-US" sz="2400" dirty="0"/>
              <a:t>are identified but the development of later increments depends on progress and customer priorities. </a:t>
            </a:r>
          </a:p>
        </p:txBody>
      </p:sp>
    </p:spTree>
    <p:extLst>
      <p:ext uri="{BB962C8B-B14F-4D97-AF65-F5344CB8AC3E}">
        <p14:creationId xmlns:p14="http://schemas.microsoft.com/office/powerpoint/2010/main" val="2652388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a:t>
            </a:r>
            <a:r>
              <a:rPr lang="en-GB" dirty="0" smtClean="0"/>
              <a:t>Development - Benefits</a:t>
            </a:r>
            <a:endParaRPr lang="tr-TR" dirty="0"/>
          </a:p>
        </p:txBody>
      </p:sp>
      <p:sp>
        <p:nvSpPr>
          <p:cNvPr id="3" name="Content Placeholder 2"/>
          <p:cNvSpPr>
            <a:spLocks noGrp="1"/>
          </p:cNvSpPr>
          <p:nvPr>
            <p:ph idx="1"/>
          </p:nvPr>
        </p:nvSpPr>
        <p:spPr>
          <a:xfrm>
            <a:off x="152400" y="1219200"/>
            <a:ext cx="8839200" cy="5410200"/>
          </a:xfrm>
        </p:spPr>
        <p:txBody>
          <a:bodyPr/>
          <a:lstStyle/>
          <a:p>
            <a:r>
              <a:rPr lang="en-GB" sz="2400" dirty="0">
                <a:solidFill>
                  <a:schemeClr val="accent2"/>
                </a:solidFill>
              </a:rPr>
              <a:t>The cost of </a:t>
            </a:r>
            <a:r>
              <a:rPr lang="en-GB" sz="2400" dirty="0" smtClean="0">
                <a:solidFill>
                  <a:schemeClr val="accent2"/>
                </a:solidFill>
              </a:rPr>
              <a:t>accommodating changing </a:t>
            </a:r>
            <a:r>
              <a:rPr lang="en-GB" sz="2400" dirty="0">
                <a:solidFill>
                  <a:schemeClr val="accent2"/>
                </a:solidFill>
              </a:rPr>
              <a:t>customer requirements is reduced.</a:t>
            </a:r>
            <a:r>
              <a:rPr lang="en-GB" sz="2400" dirty="0"/>
              <a:t> </a:t>
            </a:r>
          </a:p>
          <a:p>
            <a:pPr lvl="1"/>
            <a:r>
              <a:rPr lang="en-GB" sz="2000" dirty="0"/>
              <a:t>The amount of analysis and documentation that has to be redone is much less than is required with the waterfall model.</a:t>
            </a:r>
          </a:p>
          <a:p>
            <a:r>
              <a:rPr lang="en-GB" sz="2400" dirty="0">
                <a:solidFill>
                  <a:schemeClr val="accent2"/>
                </a:solidFill>
              </a:rPr>
              <a:t>It is easier to get customer feedback</a:t>
            </a:r>
            <a:r>
              <a:rPr lang="en-GB" sz="2400" dirty="0"/>
              <a:t> on the development work that has been done. </a:t>
            </a:r>
          </a:p>
          <a:p>
            <a:pPr lvl="1"/>
            <a:r>
              <a:rPr lang="en-GB" sz="2000" dirty="0"/>
              <a:t>Customers can comment on demonstrations of the software and see how much has been implemented. </a:t>
            </a:r>
          </a:p>
          <a:p>
            <a:r>
              <a:rPr lang="en-GB" sz="2400" dirty="0">
                <a:solidFill>
                  <a:schemeClr val="accent2"/>
                </a:solidFill>
              </a:rPr>
              <a:t>More rapid delivery and deployment</a:t>
            </a:r>
            <a:r>
              <a:rPr lang="en-GB" sz="2400" dirty="0"/>
              <a:t> of useful software to the customer is possible. </a:t>
            </a:r>
          </a:p>
          <a:p>
            <a:pPr lvl="1"/>
            <a:r>
              <a:rPr lang="en-GB" sz="2000" dirty="0"/>
              <a:t>Customers are able to use and gain value from the software earlier than is possible with a waterfall process</a:t>
            </a:r>
            <a:r>
              <a:rPr lang="en-GB" sz="2000" dirty="0" smtClean="0"/>
              <a:t>.</a:t>
            </a:r>
            <a:endParaRPr lang="en-GB" sz="2400" dirty="0"/>
          </a:p>
        </p:txBody>
      </p:sp>
    </p:spTree>
    <p:extLst>
      <p:ext uri="{BB962C8B-B14F-4D97-AF65-F5344CB8AC3E}">
        <p14:creationId xmlns:p14="http://schemas.microsoft.com/office/powerpoint/2010/main" val="2975599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a:t>
            </a:r>
            <a:r>
              <a:rPr lang="en-GB" dirty="0" smtClean="0"/>
              <a:t>Development - Problems</a:t>
            </a:r>
            <a:endParaRPr lang="tr-TR" dirty="0"/>
          </a:p>
        </p:txBody>
      </p:sp>
      <p:sp>
        <p:nvSpPr>
          <p:cNvPr id="3" name="Content Placeholder 2"/>
          <p:cNvSpPr>
            <a:spLocks noGrp="1"/>
          </p:cNvSpPr>
          <p:nvPr>
            <p:ph idx="1"/>
          </p:nvPr>
        </p:nvSpPr>
        <p:spPr>
          <a:xfrm>
            <a:off x="152400" y="1371600"/>
            <a:ext cx="8839200" cy="5257800"/>
          </a:xfrm>
        </p:spPr>
        <p:txBody>
          <a:bodyPr/>
          <a:lstStyle/>
          <a:p>
            <a:r>
              <a:rPr lang="en-US" sz="2600" dirty="0">
                <a:solidFill>
                  <a:schemeClr val="accent2"/>
                </a:solidFill>
              </a:rPr>
              <a:t>The process is </a:t>
            </a:r>
            <a:r>
              <a:rPr lang="en-US" sz="2600" u="sng" dirty="0">
                <a:solidFill>
                  <a:schemeClr val="accent2"/>
                </a:solidFill>
              </a:rPr>
              <a:t>not visible</a:t>
            </a:r>
            <a:r>
              <a:rPr lang="en-US" sz="2600" dirty="0"/>
              <a:t>. Managers need regular deliverables to measure progress. </a:t>
            </a:r>
            <a:r>
              <a:rPr lang="en-US" sz="2600" dirty="0" smtClean="0"/>
              <a:t>If </a:t>
            </a:r>
            <a:r>
              <a:rPr lang="en-US" sz="2600" dirty="0"/>
              <a:t>systems are developed quickly, it is not cost-effective to produce documents that reflect every version of the system. </a:t>
            </a:r>
          </a:p>
          <a:p>
            <a:r>
              <a:rPr lang="en-US" sz="2600" dirty="0">
                <a:solidFill>
                  <a:schemeClr val="accent2"/>
                </a:solidFill>
              </a:rPr>
              <a:t>System structure tends to degrade as new increments are added</a:t>
            </a:r>
            <a:r>
              <a:rPr lang="en-US" sz="2600" dirty="0"/>
              <a:t>. Unless time and money is spent on </a:t>
            </a:r>
            <a:r>
              <a:rPr lang="en-US" sz="2600" dirty="0">
                <a:solidFill>
                  <a:schemeClr val="accent1"/>
                </a:solidFill>
              </a:rPr>
              <a:t>refactoring</a:t>
            </a:r>
            <a:r>
              <a:rPr lang="en-US" sz="2600" dirty="0"/>
              <a:t> to improve the software, regular change tends to corrupt its structure. Incorporating further software changes becomes </a:t>
            </a:r>
            <a:r>
              <a:rPr lang="en-US" sz="2600" dirty="0" smtClean="0"/>
              <a:t>increasingly </a:t>
            </a:r>
            <a:r>
              <a:rPr lang="en-US" sz="2600" dirty="0"/>
              <a:t>difficult and costly. </a:t>
            </a:r>
          </a:p>
          <a:p>
            <a:endParaRPr lang="tr-TR" dirty="0"/>
          </a:p>
        </p:txBody>
      </p:sp>
    </p:spTree>
    <p:extLst>
      <p:ext uri="{BB962C8B-B14F-4D97-AF65-F5344CB8AC3E}">
        <p14:creationId xmlns:p14="http://schemas.microsoft.com/office/powerpoint/2010/main" val="3098663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Incremental </a:t>
            </a:r>
            <a:r>
              <a:rPr lang="en-GB" dirty="0"/>
              <a:t>Development </a:t>
            </a:r>
            <a:r>
              <a:rPr lang="tr-TR" dirty="0" smtClean="0"/>
              <a:t>- </a:t>
            </a:r>
            <a:r>
              <a:rPr lang="tr-TR" dirty="0" err="1" smtClean="0"/>
              <a:t>Usage</a:t>
            </a:r>
            <a:endParaRPr lang="tr-TR" dirty="0"/>
          </a:p>
        </p:txBody>
      </p:sp>
      <p:sp>
        <p:nvSpPr>
          <p:cNvPr id="3" name="Content Placeholder 2"/>
          <p:cNvSpPr>
            <a:spLocks noGrp="1"/>
          </p:cNvSpPr>
          <p:nvPr>
            <p:ph idx="1"/>
          </p:nvPr>
        </p:nvSpPr>
        <p:spPr/>
        <p:txBody>
          <a:bodyPr/>
          <a:lstStyle/>
          <a:p>
            <a:r>
              <a:rPr lang="en-US" sz="2400" dirty="0"/>
              <a:t>The problems of incremental development become particularly </a:t>
            </a:r>
            <a:r>
              <a:rPr lang="en-US" sz="2400" dirty="0">
                <a:solidFill>
                  <a:schemeClr val="accent2"/>
                </a:solidFill>
              </a:rPr>
              <a:t>acute for large, </a:t>
            </a:r>
            <a:r>
              <a:rPr lang="en-US" sz="2400" dirty="0" smtClean="0">
                <a:solidFill>
                  <a:schemeClr val="accent2"/>
                </a:solidFill>
              </a:rPr>
              <a:t>complex</a:t>
            </a:r>
            <a:r>
              <a:rPr lang="en-US" sz="2400" dirty="0">
                <a:solidFill>
                  <a:schemeClr val="accent2"/>
                </a:solidFill>
              </a:rPr>
              <a:t>, long-lifetime systems</a:t>
            </a:r>
            <a:r>
              <a:rPr lang="en-US" sz="2400" dirty="0"/>
              <a:t>, where different teams develop different parts of the system. </a:t>
            </a:r>
            <a:endParaRPr lang="en-US" sz="2400" dirty="0" smtClean="0"/>
          </a:p>
          <a:p>
            <a:r>
              <a:rPr lang="en-US" sz="2400" u="sng" dirty="0" smtClean="0"/>
              <a:t>Large </a:t>
            </a:r>
            <a:r>
              <a:rPr lang="en-US" sz="2400" u="sng" dirty="0"/>
              <a:t>systems need a stable framework or architecture</a:t>
            </a:r>
            <a:r>
              <a:rPr lang="en-US" sz="2400" dirty="0"/>
              <a:t> and the </a:t>
            </a:r>
            <a:r>
              <a:rPr lang="en-US" sz="2400" dirty="0" smtClean="0"/>
              <a:t>responsibilities </a:t>
            </a:r>
            <a:r>
              <a:rPr lang="en-US" sz="2400" dirty="0"/>
              <a:t>of the different teams working on parts of the system need to be clearly defined with respect to that architecture. </a:t>
            </a:r>
            <a:endParaRPr lang="en-US" sz="2400" dirty="0" smtClean="0"/>
          </a:p>
          <a:p>
            <a:r>
              <a:rPr lang="en-US" sz="2400" dirty="0" smtClean="0"/>
              <a:t>This </a:t>
            </a:r>
            <a:r>
              <a:rPr lang="en-US" sz="2400" dirty="0">
                <a:solidFill>
                  <a:schemeClr val="accent2"/>
                </a:solidFill>
              </a:rPr>
              <a:t>has to be planned in advance </a:t>
            </a:r>
            <a:r>
              <a:rPr lang="en-US" sz="2400" dirty="0"/>
              <a:t>rather than </a:t>
            </a:r>
            <a:r>
              <a:rPr lang="en-US" sz="2400" dirty="0" smtClean="0"/>
              <a:t>developed </a:t>
            </a:r>
            <a:r>
              <a:rPr lang="en-US" sz="2400" dirty="0"/>
              <a:t>incrementally. </a:t>
            </a:r>
          </a:p>
          <a:p>
            <a:pPr marL="0" indent="0">
              <a:buNone/>
            </a:pPr>
            <a:endParaRPr lang="tr-TR" sz="2800" dirty="0"/>
          </a:p>
        </p:txBody>
      </p:sp>
    </p:spTree>
    <p:extLst>
      <p:ext uri="{BB962C8B-B14F-4D97-AF65-F5344CB8AC3E}">
        <p14:creationId xmlns:p14="http://schemas.microsoft.com/office/powerpoint/2010/main" val="1335628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3. </a:t>
            </a:r>
            <a:r>
              <a:rPr lang="en-GB" dirty="0" smtClean="0"/>
              <a:t>Reuse-Oriented Software Engineering</a:t>
            </a:r>
            <a:endParaRPr lang="tr-TR" dirty="0"/>
          </a:p>
        </p:txBody>
      </p:sp>
      <p:sp>
        <p:nvSpPr>
          <p:cNvPr id="3" name="Content Placeholder 2"/>
          <p:cNvSpPr>
            <a:spLocks noGrp="1"/>
          </p:cNvSpPr>
          <p:nvPr>
            <p:ph idx="1"/>
          </p:nvPr>
        </p:nvSpPr>
        <p:spPr/>
        <p:txBody>
          <a:bodyPr/>
          <a:lstStyle/>
          <a:p>
            <a:r>
              <a:rPr lang="en-US" sz="2800" dirty="0"/>
              <a:t>In the majority of software projects, there is some </a:t>
            </a:r>
            <a:r>
              <a:rPr lang="en-US" sz="2800" dirty="0">
                <a:solidFill>
                  <a:schemeClr val="accent1"/>
                </a:solidFill>
              </a:rPr>
              <a:t>software reuse</a:t>
            </a:r>
            <a:r>
              <a:rPr lang="en-US" sz="2800" dirty="0"/>
              <a:t>. </a:t>
            </a:r>
            <a:endParaRPr lang="en-US" sz="2800" dirty="0" smtClean="0"/>
          </a:p>
          <a:p>
            <a:pPr lvl="1"/>
            <a:r>
              <a:rPr lang="en-US" sz="2400" dirty="0" smtClean="0"/>
              <a:t>This </a:t>
            </a:r>
            <a:r>
              <a:rPr lang="en-US" sz="2400" dirty="0"/>
              <a:t>often happens informally when people working on the project know of designs or code that are similar to what is required. They look for these, modify them as needed, and </a:t>
            </a:r>
            <a:r>
              <a:rPr lang="en-US" sz="2400" dirty="0" smtClean="0"/>
              <a:t>incorporate </a:t>
            </a:r>
            <a:r>
              <a:rPr lang="en-US" sz="2400" dirty="0"/>
              <a:t>them into their system. </a:t>
            </a:r>
          </a:p>
          <a:p>
            <a:endParaRPr lang="tr-TR" sz="2800" dirty="0" smtClean="0"/>
          </a:p>
          <a:p>
            <a:r>
              <a:rPr lang="en-US" sz="2800" dirty="0" smtClean="0"/>
              <a:t>This </a:t>
            </a:r>
            <a:r>
              <a:rPr lang="en-US" sz="2800" dirty="0"/>
              <a:t>informal reuse takes place irrespective of the development process that is used. </a:t>
            </a:r>
          </a:p>
        </p:txBody>
      </p:sp>
    </p:spTree>
    <p:extLst>
      <p:ext uri="{BB962C8B-B14F-4D97-AF65-F5344CB8AC3E}">
        <p14:creationId xmlns:p14="http://schemas.microsoft.com/office/powerpoint/2010/main" val="1819104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Reuse</a:t>
            </a:r>
            <a:r>
              <a:rPr lang="en-GB" sz="3200" dirty="0" smtClean="0"/>
              <a:t>-Oriented Software Engineering</a:t>
            </a:r>
            <a:r>
              <a:rPr lang="tr-TR" sz="3200" dirty="0" smtClean="0"/>
              <a:t> (ROSE)</a:t>
            </a:r>
            <a:endParaRPr lang="tr-TR" sz="3200" dirty="0"/>
          </a:p>
        </p:txBody>
      </p:sp>
      <p:sp>
        <p:nvSpPr>
          <p:cNvPr id="3" name="Content Placeholder 2"/>
          <p:cNvSpPr>
            <a:spLocks noGrp="1"/>
          </p:cNvSpPr>
          <p:nvPr>
            <p:ph idx="1"/>
          </p:nvPr>
        </p:nvSpPr>
        <p:spPr>
          <a:xfrm>
            <a:off x="152400" y="1066800"/>
            <a:ext cx="8686800" cy="5562600"/>
          </a:xfrm>
        </p:spPr>
        <p:txBody>
          <a:bodyPr/>
          <a:lstStyle/>
          <a:p>
            <a:r>
              <a:rPr lang="en-US" sz="2800" dirty="0" smtClean="0"/>
              <a:t>In </a:t>
            </a:r>
            <a:r>
              <a:rPr lang="en-US" sz="2800" dirty="0"/>
              <a:t>the 21st century, software development processes that focus on the reuse of existing software have become widely used. </a:t>
            </a:r>
          </a:p>
          <a:p>
            <a:r>
              <a:rPr lang="en-US" sz="2800" dirty="0">
                <a:solidFill>
                  <a:schemeClr val="accent1"/>
                </a:solidFill>
              </a:rPr>
              <a:t>Reuse-oriented approaches </a:t>
            </a:r>
            <a:r>
              <a:rPr lang="en-US" sz="2800" dirty="0"/>
              <a:t>rely on a large base of </a:t>
            </a:r>
            <a:r>
              <a:rPr lang="en-US" sz="2800" u="sng" dirty="0">
                <a:solidFill>
                  <a:schemeClr val="accent2"/>
                </a:solidFill>
              </a:rPr>
              <a:t>reusable</a:t>
            </a:r>
            <a:r>
              <a:rPr lang="en-US" sz="2800" u="sng" dirty="0"/>
              <a:t> </a:t>
            </a:r>
            <a:r>
              <a:rPr lang="en-US" sz="2800" u="sng" dirty="0">
                <a:solidFill>
                  <a:schemeClr val="accent2"/>
                </a:solidFill>
              </a:rPr>
              <a:t>software components</a:t>
            </a:r>
            <a:r>
              <a:rPr lang="en-US" sz="2800" u="sng" dirty="0"/>
              <a:t> and </a:t>
            </a:r>
            <a:r>
              <a:rPr lang="en-US" sz="2800" u="sng" dirty="0">
                <a:solidFill>
                  <a:schemeClr val="accent2"/>
                </a:solidFill>
              </a:rPr>
              <a:t>an integrating framework</a:t>
            </a:r>
            <a:r>
              <a:rPr lang="en-US" sz="2800" dirty="0"/>
              <a:t> for the composition of these components. </a:t>
            </a:r>
            <a:endParaRPr lang="en-US" sz="2800" dirty="0" smtClean="0"/>
          </a:p>
          <a:p>
            <a:r>
              <a:rPr lang="en-US" sz="2800" dirty="0" smtClean="0"/>
              <a:t>Sometimes</a:t>
            </a:r>
            <a:r>
              <a:rPr lang="en-US" sz="2800" dirty="0"/>
              <a:t>, these components are systems in their own right (</a:t>
            </a:r>
            <a:r>
              <a:rPr lang="en-US" sz="2800" dirty="0">
                <a:solidFill>
                  <a:schemeClr val="accent2"/>
                </a:solidFill>
              </a:rPr>
              <a:t>COTS</a:t>
            </a:r>
            <a:r>
              <a:rPr lang="en-US" sz="2800" dirty="0"/>
              <a:t> or </a:t>
            </a:r>
            <a:r>
              <a:rPr lang="en-US" sz="2800" dirty="0">
                <a:solidFill>
                  <a:schemeClr val="accent2"/>
                </a:solidFill>
              </a:rPr>
              <a:t>commercial off-the-shelf systems</a:t>
            </a:r>
            <a:r>
              <a:rPr lang="en-US" sz="2800" dirty="0"/>
              <a:t>) that may provide </a:t>
            </a:r>
            <a:r>
              <a:rPr lang="en-US" sz="2800" dirty="0" smtClean="0"/>
              <a:t>specific </a:t>
            </a:r>
            <a:r>
              <a:rPr lang="en-US" sz="2800" dirty="0"/>
              <a:t>functionality such as word processing or a spreadsheet. </a:t>
            </a:r>
          </a:p>
        </p:txBody>
      </p:sp>
    </p:spTree>
    <p:extLst>
      <p:ext uri="{BB962C8B-B14F-4D97-AF65-F5344CB8AC3E}">
        <p14:creationId xmlns:p14="http://schemas.microsoft.com/office/powerpoint/2010/main" val="1727979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sp>
        <p:nvSpPr>
          <p:cNvPr id="2" name="Content Placeholder 1"/>
          <p:cNvSpPr>
            <a:spLocks noGrp="1"/>
          </p:cNvSpPr>
          <p:nvPr>
            <p:ph idx="1"/>
          </p:nvPr>
        </p:nvSpPr>
        <p:spPr>
          <a:xfrm>
            <a:off x="152400" y="1143000"/>
            <a:ext cx="8839200" cy="3048000"/>
          </a:xfrm>
        </p:spPr>
        <p:txBody>
          <a:bodyPr/>
          <a:lstStyle/>
          <a:p>
            <a:r>
              <a:rPr lang="en-US" sz="2400" dirty="0" smtClean="0"/>
              <a:t>Although </a:t>
            </a:r>
            <a:r>
              <a:rPr lang="en-US" sz="2400" dirty="0"/>
              <a:t>the initial requirements specification stage and the validation stage are comparable with other software processes, the intermediate stages in a </a:t>
            </a:r>
            <a:r>
              <a:rPr lang="en-US" sz="2400" dirty="0" smtClean="0"/>
              <a:t>reuse-oriented </a:t>
            </a:r>
            <a:r>
              <a:rPr lang="en-US" sz="2400" dirty="0"/>
              <a:t>process are </a:t>
            </a:r>
            <a:r>
              <a:rPr lang="en-US" sz="2400" dirty="0" smtClean="0"/>
              <a:t>different: </a:t>
            </a:r>
          </a:p>
          <a:p>
            <a:pPr lvl="1"/>
            <a:r>
              <a:rPr lang="en-GB" sz="2000" dirty="0"/>
              <a:t>Component analysis;</a:t>
            </a:r>
          </a:p>
          <a:p>
            <a:pPr lvl="1"/>
            <a:r>
              <a:rPr lang="en-GB" sz="2000" dirty="0"/>
              <a:t>Requirements modification;</a:t>
            </a:r>
          </a:p>
          <a:p>
            <a:pPr lvl="1"/>
            <a:r>
              <a:rPr lang="en-GB" sz="2000" dirty="0"/>
              <a:t>System design with reuse;</a:t>
            </a:r>
          </a:p>
          <a:p>
            <a:pPr lvl="1"/>
            <a:r>
              <a:rPr lang="en-GB" sz="2000" dirty="0"/>
              <a:t>Development and </a:t>
            </a:r>
            <a:r>
              <a:rPr lang="en-GB" sz="2000" dirty="0" smtClean="0"/>
              <a:t>integration.</a:t>
            </a:r>
            <a:endParaRPr lang="en-US" sz="2400" dirty="0"/>
          </a:p>
          <a:p>
            <a:endParaRPr lang="tr-TR" dirty="0"/>
          </a:p>
        </p:txBody>
      </p:sp>
      <p:pic>
        <p:nvPicPr>
          <p:cNvPr id="4" name="Picture 3" descr="2.3 Reuse_based_process.eps"/>
          <p:cNvPicPr>
            <a:picLocks noChangeAspect="1"/>
          </p:cNvPicPr>
          <p:nvPr/>
        </p:nvPicPr>
        <p:blipFill>
          <a:blip r:embed="rId2"/>
          <a:stretch>
            <a:fillRect/>
          </a:stretch>
        </p:blipFill>
        <p:spPr>
          <a:xfrm>
            <a:off x="0" y="4495800"/>
            <a:ext cx="9125184" cy="1905000"/>
          </a:xfrm>
          <a:prstGeom prst="rect">
            <a:avLst/>
          </a:prstGeom>
        </p:spPr>
      </p:pic>
    </p:spTree>
    <p:extLst>
      <p:ext uri="{BB962C8B-B14F-4D97-AF65-F5344CB8AC3E}">
        <p14:creationId xmlns:p14="http://schemas.microsoft.com/office/powerpoint/2010/main" val="3297436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tr-TR" dirty="0"/>
          </a:p>
        </p:txBody>
      </p:sp>
      <p:sp>
        <p:nvSpPr>
          <p:cNvPr id="3" name="Content Placeholder 2"/>
          <p:cNvSpPr>
            <a:spLocks noGrp="1"/>
          </p:cNvSpPr>
          <p:nvPr>
            <p:ph idx="1"/>
          </p:nvPr>
        </p:nvSpPr>
        <p:spPr/>
        <p:txBody>
          <a:bodyPr/>
          <a:lstStyle/>
          <a:p>
            <a:r>
              <a:rPr lang="en-GB" sz="2600" b="1" dirty="0" smtClean="0">
                <a:solidFill>
                  <a:schemeClr val="tx2">
                    <a:lumMod val="60000"/>
                    <a:lumOff val="40000"/>
                  </a:schemeClr>
                </a:solidFill>
              </a:rPr>
              <a:t>Plan-driven processes </a:t>
            </a:r>
            <a:r>
              <a:rPr lang="en-GB" sz="2600" dirty="0" smtClean="0"/>
              <a:t>are </a:t>
            </a:r>
            <a:r>
              <a:rPr lang="en-GB" sz="2600" dirty="0"/>
              <a:t>processes where all of the process activities are planned in advance and progress is measured against this plan. </a:t>
            </a:r>
          </a:p>
          <a:p>
            <a:r>
              <a:rPr lang="en-GB" sz="2600" b="1" dirty="0">
                <a:solidFill>
                  <a:schemeClr val="tx2">
                    <a:lumMod val="60000"/>
                    <a:lumOff val="40000"/>
                  </a:schemeClr>
                </a:solidFill>
              </a:rPr>
              <a:t>In agile processes</a:t>
            </a:r>
            <a:r>
              <a:rPr lang="en-GB" sz="2600" dirty="0"/>
              <a:t>, planning is incremental and it is easier to change the process to reflect changing customer requirements. </a:t>
            </a:r>
          </a:p>
          <a:p>
            <a:pPr lvl="1"/>
            <a:endParaRPr lang="en-GB" sz="2000" dirty="0" smtClean="0"/>
          </a:p>
          <a:p>
            <a:pPr lvl="1"/>
            <a:r>
              <a:rPr lang="en-GB" sz="2200" dirty="0" smtClean="0"/>
              <a:t>As Boehm and Turner (2003) discuss, </a:t>
            </a:r>
            <a:r>
              <a:rPr lang="en-GB" sz="2200" dirty="0" smtClean="0">
                <a:solidFill>
                  <a:srgbClr val="C00000"/>
                </a:solidFill>
              </a:rPr>
              <a:t>each approach is suitable for different types of software</a:t>
            </a:r>
            <a:r>
              <a:rPr lang="en-GB" sz="2200" dirty="0" smtClean="0"/>
              <a:t>. </a:t>
            </a:r>
          </a:p>
          <a:p>
            <a:pPr lvl="1"/>
            <a:r>
              <a:rPr lang="en-GB" sz="2200" dirty="0" smtClean="0"/>
              <a:t>In practice, most practical processes include elements of </a:t>
            </a:r>
            <a:r>
              <a:rPr lang="en-GB" sz="2200" u="sng" dirty="0" smtClean="0"/>
              <a:t>both</a:t>
            </a:r>
            <a:r>
              <a:rPr lang="en-GB" sz="2200" dirty="0" smtClean="0"/>
              <a:t> plan-driven and agile approaches. </a:t>
            </a:r>
          </a:p>
          <a:p>
            <a:pPr lvl="1"/>
            <a:r>
              <a:rPr lang="en-GB" sz="2200" dirty="0" smtClean="0"/>
              <a:t>There are no right or wrong software processes</a:t>
            </a:r>
            <a:r>
              <a:rPr lang="tr-TR" sz="2200" dirty="0" smtClean="0"/>
              <a:t> – </a:t>
            </a:r>
            <a:r>
              <a:rPr lang="tr-TR" sz="2200" dirty="0" err="1" smtClean="0"/>
              <a:t>they</a:t>
            </a:r>
            <a:r>
              <a:rPr lang="tr-TR" sz="2200" dirty="0" smtClean="0"/>
              <a:t> </a:t>
            </a:r>
            <a:r>
              <a:rPr lang="tr-TR" sz="2200" dirty="0" err="1" smtClean="0"/>
              <a:t>are</a:t>
            </a:r>
            <a:r>
              <a:rPr lang="tr-TR" sz="2200" dirty="0" smtClean="0"/>
              <a:t> </a:t>
            </a:r>
            <a:r>
              <a:rPr lang="tr-TR" sz="2200" dirty="0" err="1" smtClean="0"/>
              <a:t>tailored</a:t>
            </a:r>
            <a:r>
              <a:rPr lang="tr-TR" sz="2200" dirty="0" smtClean="0"/>
              <a:t> </a:t>
            </a:r>
            <a:r>
              <a:rPr lang="tr-TR" sz="2200" dirty="0" err="1" smtClean="0"/>
              <a:t>according</a:t>
            </a:r>
            <a:r>
              <a:rPr lang="tr-TR" sz="2200" dirty="0" smtClean="0"/>
              <a:t> </a:t>
            </a:r>
            <a:r>
              <a:rPr lang="tr-TR" sz="2200" dirty="0" err="1" smtClean="0"/>
              <a:t>to</a:t>
            </a:r>
            <a:r>
              <a:rPr lang="tr-TR" sz="2200" dirty="0" smtClean="0"/>
              <a:t> </a:t>
            </a:r>
            <a:r>
              <a:rPr lang="tr-TR" sz="2200" dirty="0" err="1" smtClean="0"/>
              <a:t>specific</a:t>
            </a:r>
            <a:r>
              <a:rPr lang="tr-TR" sz="2200" dirty="0" smtClean="0"/>
              <a:t> </a:t>
            </a:r>
            <a:r>
              <a:rPr lang="tr-TR" sz="2200" dirty="0" err="1" smtClean="0"/>
              <a:t>needs</a:t>
            </a:r>
            <a:r>
              <a:rPr lang="tr-TR" sz="2200" dirty="0" smtClean="0"/>
              <a:t> of software </a:t>
            </a:r>
            <a:r>
              <a:rPr lang="tr-TR" sz="2200" dirty="0" err="1" smtClean="0"/>
              <a:t>development</a:t>
            </a:r>
            <a:r>
              <a:rPr lang="en-GB" sz="2200" dirty="0" smtClean="0"/>
              <a:t>.</a:t>
            </a:r>
            <a:endParaRPr lang="en-US" sz="2200" dirty="0" smtClean="0"/>
          </a:p>
        </p:txBody>
      </p:sp>
    </p:spTree>
    <p:extLst>
      <p:ext uri="{BB962C8B-B14F-4D97-AF65-F5344CB8AC3E}">
        <p14:creationId xmlns:p14="http://schemas.microsoft.com/office/powerpoint/2010/main" val="684767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rcRect t="-10647" b="-10647"/>
          <a:stretch>
            <a:fillRect/>
          </a:stretch>
        </p:blipFill>
        <p:spPr>
          <a:xfrm>
            <a:off x="228600" y="990600"/>
            <a:ext cx="4953000" cy="3116973"/>
          </a:xfrm>
        </p:spPr>
      </p:pic>
      <p:sp>
        <p:nvSpPr>
          <p:cNvPr id="2" name="Title 1"/>
          <p:cNvSpPr>
            <a:spLocks noGrp="1"/>
          </p:cNvSpPr>
          <p:nvPr>
            <p:ph type="title"/>
          </p:nvPr>
        </p:nvSpPr>
        <p:spPr/>
        <p:txBody>
          <a:bodyPr/>
          <a:lstStyle/>
          <a:p>
            <a:r>
              <a:rPr lang="en-US" dirty="0" smtClean="0"/>
              <a:t>Example: Reusability</a:t>
            </a:r>
            <a:endParaRPr lang="en-US" dirty="0"/>
          </a:p>
        </p:txBody>
      </p:sp>
      <p:pic>
        <p:nvPicPr>
          <p:cNvPr id="4" name="Content Placeholder 3"/>
          <p:cNvPicPr>
            <a:picLocks noChangeAspect="1"/>
          </p:cNvPicPr>
          <p:nvPr/>
        </p:nvPicPr>
        <p:blipFill>
          <a:blip r:embed="rId3"/>
          <a:srcRect t="-17145" b="-17145"/>
          <a:stretch>
            <a:fillRect/>
          </a:stretch>
        </p:blipFill>
        <p:spPr bwMode="auto">
          <a:xfrm>
            <a:off x="3345493" y="3560379"/>
            <a:ext cx="5569907"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81997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a:t>S</a:t>
            </a:r>
            <a:r>
              <a:rPr lang="en-US" dirty="0" smtClean="0"/>
              <a:t>oftware Components</a:t>
            </a:r>
            <a:endParaRPr lang="en-US" dirty="0"/>
          </a:p>
        </p:txBody>
      </p:sp>
      <p:sp>
        <p:nvSpPr>
          <p:cNvPr id="3" name="Content Placeholder 2"/>
          <p:cNvSpPr>
            <a:spLocks noGrp="1"/>
          </p:cNvSpPr>
          <p:nvPr>
            <p:ph idx="1"/>
          </p:nvPr>
        </p:nvSpPr>
        <p:spPr>
          <a:xfrm>
            <a:off x="228600" y="1219200"/>
            <a:ext cx="8763000" cy="5410200"/>
          </a:xfrm>
        </p:spPr>
        <p:txBody>
          <a:bodyPr/>
          <a:lstStyle/>
          <a:p>
            <a:pPr marL="0" indent="0">
              <a:buNone/>
            </a:pPr>
            <a:r>
              <a:rPr lang="en-US" sz="2800" dirty="0"/>
              <a:t>There are </a:t>
            </a:r>
            <a:r>
              <a:rPr lang="en-US" sz="2800" dirty="0">
                <a:solidFill>
                  <a:schemeClr val="accent2"/>
                </a:solidFill>
              </a:rPr>
              <a:t>three types of software </a:t>
            </a:r>
            <a:r>
              <a:rPr lang="en-US" sz="2800" dirty="0" smtClean="0">
                <a:solidFill>
                  <a:schemeClr val="accent2"/>
                </a:solidFill>
              </a:rPr>
              <a:t>component</a:t>
            </a:r>
            <a:r>
              <a:rPr lang="tr-TR" sz="2800" dirty="0" smtClean="0">
                <a:solidFill>
                  <a:schemeClr val="accent2"/>
                </a:solidFill>
              </a:rPr>
              <a:t>s</a:t>
            </a:r>
            <a:r>
              <a:rPr lang="en-US" sz="2800" dirty="0" smtClean="0">
                <a:solidFill>
                  <a:schemeClr val="accent2"/>
                </a:solidFill>
              </a:rPr>
              <a:t> </a:t>
            </a:r>
            <a:r>
              <a:rPr lang="en-US" sz="2800" dirty="0"/>
              <a:t>that may be used in a reuse-oriented process: </a:t>
            </a:r>
          </a:p>
          <a:p>
            <a:r>
              <a:rPr lang="en-GB" sz="2400" u="sng" dirty="0" smtClean="0"/>
              <a:t>Web services</a:t>
            </a:r>
            <a:r>
              <a:rPr lang="en-GB" sz="2400" dirty="0" smtClean="0"/>
              <a:t> that are developed according to service standards and which are available for remote invocation. </a:t>
            </a:r>
          </a:p>
          <a:p>
            <a:r>
              <a:rPr lang="en-GB" sz="2400" u="sng" dirty="0" smtClean="0"/>
              <a:t>Collections of objects</a:t>
            </a:r>
            <a:r>
              <a:rPr lang="en-GB" sz="2400" dirty="0" smtClean="0"/>
              <a:t> that are developed as a package to be integrated with a component framework such as .NET or J2EE.</a:t>
            </a:r>
          </a:p>
          <a:p>
            <a:r>
              <a:rPr lang="en-GB" sz="2400" u="sng" dirty="0" smtClean="0"/>
              <a:t>Stand-alone software systems</a:t>
            </a:r>
            <a:r>
              <a:rPr lang="en-GB" sz="2400" dirty="0" smtClean="0"/>
              <a:t> that are configured for use in a particular environment.</a:t>
            </a:r>
          </a:p>
        </p:txBody>
      </p:sp>
    </p:spTree>
    <p:extLst>
      <p:ext uri="{BB962C8B-B14F-4D97-AF65-F5344CB8AC3E}">
        <p14:creationId xmlns:p14="http://schemas.microsoft.com/office/powerpoint/2010/main" val="2843974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ROSE – </a:t>
            </a:r>
            <a:r>
              <a:rPr lang="tr-TR" dirty="0" err="1" smtClean="0"/>
              <a:t>Benefits</a:t>
            </a:r>
            <a:r>
              <a:rPr lang="tr-TR" dirty="0" smtClean="0"/>
              <a:t> &amp; </a:t>
            </a:r>
            <a:r>
              <a:rPr lang="tr-TR" dirty="0" err="1" smtClean="0"/>
              <a:t>Problems</a:t>
            </a:r>
            <a:endParaRPr lang="en-US" dirty="0"/>
          </a:p>
        </p:txBody>
      </p:sp>
      <p:sp>
        <p:nvSpPr>
          <p:cNvPr id="3" name="Content Placeholder 2"/>
          <p:cNvSpPr>
            <a:spLocks noGrp="1"/>
          </p:cNvSpPr>
          <p:nvPr>
            <p:ph idx="1"/>
          </p:nvPr>
        </p:nvSpPr>
        <p:spPr>
          <a:xfrm>
            <a:off x="152400" y="1066800"/>
            <a:ext cx="8991600" cy="5562600"/>
          </a:xfrm>
        </p:spPr>
        <p:txBody>
          <a:bodyPr/>
          <a:lstStyle/>
          <a:p>
            <a:r>
              <a:rPr lang="tr-TR" sz="2800" dirty="0" err="1" smtClean="0"/>
              <a:t>Benefits</a:t>
            </a:r>
            <a:endParaRPr lang="tr-TR" sz="2800" dirty="0" smtClean="0"/>
          </a:p>
          <a:p>
            <a:pPr lvl="1"/>
            <a:r>
              <a:rPr lang="en-US" sz="2400" dirty="0" smtClean="0"/>
              <a:t>Reuse-oriented </a:t>
            </a:r>
            <a:r>
              <a:rPr lang="en-US" sz="2400" dirty="0"/>
              <a:t>software engineering has the obvious advantage of </a:t>
            </a:r>
            <a:r>
              <a:rPr lang="en-US" sz="2400" dirty="0">
                <a:solidFill>
                  <a:schemeClr val="accent2"/>
                </a:solidFill>
              </a:rPr>
              <a:t>reducing the </a:t>
            </a:r>
            <a:r>
              <a:rPr lang="en-US" sz="2400" dirty="0" smtClean="0">
                <a:solidFill>
                  <a:schemeClr val="accent2"/>
                </a:solidFill>
              </a:rPr>
              <a:t>amount </a:t>
            </a:r>
            <a:r>
              <a:rPr lang="en-US" sz="2400" dirty="0">
                <a:solidFill>
                  <a:schemeClr val="accent2"/>
                </a:solidFill>
              </a:rPr>
              <a:t>of software to be developed </a:t>
            </a:r>
            <a:r>
              <a:rPr lang="en-US" sz="2400" dirty="0"/>
              <a:t>and so </a:t>
            </a:r>
            <a:r>
              <a:rPr lang="en-US" sz="2400" dirty="0">
                <a:solidFill>
                  <a:schemeClr val="accent2"/>
                </a:solidFill>
              </a:rPr>
              <a:t>reducing cost and risks.</a:t>
            </a:r>
            <a:r>
              <a:rPr lang="en-US" sz="2400" dirty="0"/>
              <a:t> </a:t>
            </a:r>
            <a:endParaRPr lang="en-US" sz="2400" dirty="0" smtClean="0"/>
          </a:p>
          <a:p>
            <a:pPr lvl="1"/>
            <a:r>
              <a:rPr lang="en-US" sz="2400" dirty="0" smtClean="0"/>
              <a:t>It </a:t>
            </a:r>
            <a:r>
              <a:rPr lang="en-US" sz="2400" dirty="0"/>
              <a:t>usually also leads to </a:t>
            </a:r>
            <a:r>
              <a:rPr lang="en-US" sz="2400" dirty="0">
                <a:solidFill>
                  <a:schemeClr val="accent2"/>
                </a:solidFill>
              </a:rPr>
              <a:t>faster delivery of the software</a:t>
            </a:r>
            <a:r>
              <a:rPr lang="en-US" sz="2400" dirty="0"/>
              <a:t>. </a:t>
            </a:r>
            <a:endParaRPr lang="en-US" sz="2400" dirty="0" smtClean="0"/>
          </a:p>
          <a:p>
            <a:r>
              <a:rPr lang="tr-TR" sz="2800" dirty="0" err="1" smtClean="0"/>
              <a:t>Problems</a:t>
            </a:r>
            <a:endParaRPr lang="en-US" sz="2800" dirty="0" smtClean="0"/>
          </a:p>
          <a:p>
            <a:pPr lvl="1"/>
            <a:r>
              <a:rPr lang="en-US" sz="2400" dirty="0" smtClean="0"/>
              <a:t>However</a:t>
            </a:r>
            <a:r>
              <a:rPr lang="en-US" sz="2400" dirty="0"/>
              <a:t>, requirements compromises are inevitable and this </a:t>
            </a:r>
            <a:r>
              <a:rPr lang="en-US" sz="2400" dirty="0">
                <a:solidFill>
                  <a:schemeClr val="accent2"/>
                </a:solidFill>
              </a:rPr>
              <a:t>may lead to a system that does not meet the real needs of users</a:t>
            </a:r>
            <a:r>
              <a:rPr lang="en-US" sz="2400" dirty="0"/>
              <a:t>. </a:t>
            </a:r>
            <a:endParaRPr lang="en-US" sz="2400" dirty="0" smtClean="0"/>
          </a:p>
          <a:p>
            <a:pPr lvl="1"/>
            <a:r>
              <a:rPr lang="en-US" sz="2400" dirty="0" smtClean="0"/>
              <a:t>Furthermore</a:t>
            </a:r>
            <a:r>
              <a:rPr lang="en-US" sz="2400" dirty="0"/>
              <a:t>, </a:t>
            </a:r>
            <a:r>
              <a:rPr lang="en-US" sz="2400" dirty="0">
                <a:solidFill>
                  <a:schemeClr val="accent2"/>
                </a:solidFill>
              </a:rPr>
              <a:t>some control over the system evolution is lost</a:t>
            </a:r>
            <a:r>
              <a:rPr lang="en-US" sz="2400" dirty="0"/>
              <a:t> as </a:t>
            </a:r>
            <a:r>
              <a:rPr lang="en-US" sz="2400" u="sng" dirty="0"/>
              <a:t>new versions of the reusable components are not under the control of the organization using them</a:t>
            </a:r>
            <a:r>
              <a:rPr lang="en-US" sz="2400" dirty="0"/>
              <a:t>. </a:t>
            </a:r>
          </a:p>
          <a:p>
            <a:endParaRPr lang="en-US" sz="2800" dirty="0"/>
          </a:p>
        </p:txBody>
      </p:sp>
    </p:spTree>
    <p:extLst>
      <p:ext uri="{BB962C8B-B14F-4D97-AF65-F5344CB8AC3E}">
        <p14:creationId xmlns:p14="http://schemas.microsoft.com/office/powerpoint/2010/main" val="4240219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smtClean="0"/>
              <a:t>2.3 </a:t>
            </a:r>
            <a:r>
              <a:rPr lang="tr-TR" dirty="0" err="1" smtClean="0"/>
              <a:t>CopIng</a:t>
            </a:r>
            <a:r>
              <a:rPr lang="tr-TR" dirty="0" smtClean="0"/>
              <a:t> </a:t>
            </a:r>
            <a:r>
              <a:rPr lang="tr-TR" cap="none" dirty="0" err="1" smtClean="0"/>
              <a:t>with</a:t>
            </a:r>
            <a:r>
              <a:rPr lang="tr-TR" dirty="0" smtClean="0"/>
              <a:t> </a:t>
            </a:r>
            <a:r>
              <a:rPr lang="tr-TR" dirty="0" err="1" smtClean="0"/>
              <a:t>Change</a:t>
            </a:r>
            <a:endParaRPr lang="tr-TR" dirty="0"/>
          </a:p>
        </p:txBody>
      </p:sp>
      <p:sp>
        <p:nvSpPr>
          <p:cNvPr id="5" name="Text Placeholder 4"/>
          <p:cNvSpPr>
            <a:spLocks noGrp="1"/>
          </p:cNvSpPr>
          <p:nvPr>
            <p:ph type="body" idx="1"/>
          </p:nvPr>
        </p:nvSpPr>
        <p:spPr/>
        <p:txBody>
          <a:bodyPr/>
          <a:lstStyle/>
          <a:p>
            <a:endParaRPr lang="tr-TR"/>
          </a:p>
        </p:txBody>
      </p:sp>
    </p:spTree>
    <p:extLst>
      <p:ext uri="{BB962C8B-B14F-4D97-AF65-F5344CB8AC3E}">
        <p14:creationId xmlns:p14="http://schemas.microsoft.com/office/powerpoint/2010/main" val="1747657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sz="2800" dirty="0" smtClean="0">
                <a:solidFill>
                  <a:schemeClr val="accent2"/>
                </a:solidFill>
              </a:rPr>
              <a:t>Change is inevitable </a:t>
            </a:r>
            <a:r>
              <a:rPr lang="en-US" sz="2800" dirty="0" smtClean="0"/>
              <a:t>in all large software projects.</a:t>
            </a:r>
          </a:p>
          <a:p>
            <a:pPr lvl="1"/>
            <a:r>
              <a:rPr lang="en-US" sz="2400" u="sng" dirty="0" smtClean="0"/>
              <a:t>Business changes</a:t>
            </a:r>
            <a:r>
              <a:rPr lang="en-US" sz="2400" dirty="0" smtClean="0"/>
              <a:t> lead to new and changed system requirements.</a:t>
            </a:r>
          </a:p>
          <a:p>
            <a:pPr lvl="1"/>
            <a:r>
              <a:rPr lang="en-US" sz="2400" u="sng" dirty="0" smtClean="0"/>
              <a:t>New technologies</a:t>
            </a:r>
            <a:r>
              <a:rPr lang="en-US" sz="2400" dirty="0" smtClean="0"/>
              <a:t> open up new possibilities for improving implementations.</a:t>
            </a:r>
          </a:p>
          <a:p>
            <a:pPr lvl="1"/>
            <a:r>
              <a:rPr lang="en-US" sz="2400" u="sng" dirty="0" smtClean="0"/>
              <a:t>Changing platforms</a:t>
            </a:r>
            <a:r>
              <a:rPr lang="en-US" sz="2400" dirty="0" smtClean="0"/>
              <a:t> require application changes.</a:t>
            </a:r>
          </a:p>
          <a:p>
            <a:endParaRPr lang="en-US" sz="2800" dirty="0" smtClean="0"/>
          </a:p>
          <a:p>
            <a:r>
              <a:rPr lang="en-US" sz="2600" dirty="0" smtClean="0"/>
              <a:t>Change leads to </a:t>
            </a:r>
            <a:r>
              <a:rPr lang="en-US" sz="2600" dirty="0" smtClean="0">
                <a:solidFill>
                  <a:schemeClr val="accent2"/>
                </a:solidFill>
              </a:rPr>
              <a:t>rework</a:t>
            </a:r>
            <a:r>
              <a:rPr lang="en-US" sz="2600" dirty="0" smtClean="0"/>
              <a:t> so the </a:t>
            </a:r>
            <a:r>
              <a:rPr lang="en-US" sz="2600" dirty="0" smtClean="0">
                <a:solidFill>
                  <a:schemeClr val="accent2"/>
                </a:solidFill>
              </a:rPr>
              <a:t>costs of change</a:t>
            </a:r>
            <a:r>
              <a:rPr lang="en-US" sz="2600" dirty="0" smtClean="0"/>
              <a:t> include both rework (e.g. re-</a:t>
            </a:r>
            <a:r>
              <a:rPr lang="en-US" sz="2600" dirty="0" err="1" smtClean="0"/>
              <a:t>analy</a:t>
            </a:r>
            <a:r>
              <a:rPr lang="tr-TR" sz="2600" dirty="0" smtClean="0"/>
              <a:t>z</a:t>
            </a:r>
            <a:r>
              <a:rPr lang="en-US" sz="2600" dirty="0" err="1" smtClean="0"/>
              <a:t>ing</a:t>
            </a:r>
            <a:r>
              <a:rPr lang="en-US" sz="2600" dirty="0" smtClean="0"/>
              <a:t> requirements) as well as the costs of implementing new functionality.</a:t>
            </a:r>
          </a:p>
        </p:txBody>
      </p:sp>
    </p:spTree>
    <p:extLst>
      <p:ext uri="{BB962C8B-B14F-4D97-AF65-F5344CB8AC3E}">
        <p14:creationId xmlns:p14="http://schemas.microsoft.com/office/powerpoint/2010/main" val="2255813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a:xfrm>
            <a:off x="152400" y="1219200"/>
            <a:ext cx="8839200" cy="5410200"/>
          </a:xfrm>
        </p:spPr>
        <p:txBody>
          <a:bodyPr/>
          <a:lstStyle/>
          <a:p>
            <a:r>
              <a:rPr lang="en-GB" sz="2600" u="sng" dirty="0" smtClean="0">
                <a:solidFill>
                  <a:schemeClr val="accent1"/>
                </a:solidFill>
              </a:rPr>
              <a:t>Change avoidance</a:t>
            </a:r>
            <a:r>
              <a:rPr lang="en-GB" sz="2600" dirty="0" smtClean="0"/>
              <a:t>, where the software process includes activities that can anticipate possible changes before significant rework is required. </a:t>
            </a:r>
          </a:p>
          <a:p>
            <a:pPr lvl="1"/>
            <a:r>
              <a:rPr lang="en-GB" sz="2400" dirty="0" smtClean="0"/>
              <a:t>For example, </a:t>
            </a:r>
            <a:r>
              <a:rPr lang="en-GB" sz="2400" dirty="0" smtClean="0">
                <a:solidFill>
                  <a:schemeClr val="accent2"/>
                </a:solidFill>
              </a:rPr>
              <a:t>a prototype system </a:t>
            </a:r>
            <a:r>
              <a:rPr lang="en-GB" sz="2400" dirty="0" smtClean="0"/>
              <a:t>may be developed to show some key features of the system to customers. </a:t>
            </a:r>
          </a:p>
          <a:p>
            <a:endParaRPr lang="en-GB" sz="2600" u="sng" dirty="0" smtClean="0"/>
          </a:p>
          <a:p>
            <a:r>
              <a:rPr lang="en-GB" sz="2600" u="sng" dirty="0" smtClean="0">
                <a:solidFill>
                  <a:schemeClr val="accent1"/>
                </a:solidFill>
              </a:rPr>
              <a:t>Change tolerance</a:t>
            </a:r>
            <a:r>
              <a:rPr lang="en-GB" sz="2600" dirty="0" smtClean="0"/>
              <a:t>, where the process is designed so that changes can be accommodated at relatively low cost.</a:t>
            </a:r>
          </a:p>
          <a:p>
            <a:pPr lvl="1"/>
            <a:r>
              <a:rPr lang="en-GB" sz="2400" dirty="0" smtClean="0"/>
              <a:t>This normally involves some form of </a:t>
            </a:r>
            <a:r>
              <a:rPr lang="en-GB" sz="2400" dirty="0" smtClean="0">
                <a:solidFill>
                  <a:schemeClr val="accent2"/>
                </a:solidFill>
              </a:rPr>
              <a:t>incremental development</a:t>
            </a:r>
            <a:r>
              <a:rPr lang="en-GB" sz="2400" dirty="0" smtClean="0"/>
              <a:t>. </a:t>
            </a:r>
          </a:p>
          <a:p>
            <a:pPr lvl="2"/>
            <a:endParaRPr lang="en-GB" sz="2200" dirty="0" smtClean="0"/>
          </a:p>
          <a:p>
            <a:endParaRPr lang="en-US" dirty="0"/>
          </a:p>
        </p:txBody>
      </p:sp>
    </p:spTree>
    <p:extLst>
      <p:ext uri="{BB962C8B-B14F-4D97-AF65-F5344CB8AC3E}">
        <p14:creationId xmlns:p14="http://schemas.microsoft.com/office/powerpoint/2010/main" val="2121581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tr-TR" dirty="0" smtClean="0"/>
              <a:t>1. </a:t>
            </a:r>
            <a:r>
              <a:rPr lang="en-US" dirty="0" smtClean="0"/>
              <a:t>Software prototyping</a:t>
            </a:r>
            <a:endParaRPr lang="en-US" dirty="0"/>
          </a:p>
        </p:txBody>
      </p:sp>
      <p:sp>
        <p:nvSpPr>
          <p:cNvPr id="1178627" name="Rectangle 3"/>
          <p:cNvSpPr>
            <a:spLocks noGrp="1" noChangeArrowheads="1"/>
          </p:cNvSpPr>
          <p:nvPr>
            <p:ph type="body" idx="1"/>
          </p:nvPr>
        </p:nvSpPr>
        <p:spPr/>
        <p:txBody>
          <a:bodyPr/>
          <a:lstStyle/>
          <a:p>
            <a:endParaRPr lang="tr-TR" sz="800" dirty="0" smtClean="0"/>
          </a:p>
          <a:p>
            <a:r>
              <a:rPr lang="en-US" sz="2600" dirty="0" smtClean="0"/>
              <a:t>A </a:t>
            </a:r>
            <a:r>
              <a:rPr lang="en-US" sz="2600" u="sng" dirty="0" smtClean="0">
                <a:solidFill>
                  <a:srgbClr val="558ED5"/>
                </a:solidFill>
              </a:rPr>
              <a:t>prototype</a:t>
            </a:r>
            <a:r>
              <a:rPr lang="en-US" sz="2600" dirty="0" smtClean="0"/>
              <a:t> is an initial version of a system used to demonstrate concepts and try out design options.</a:t>
            </a:r>
            <a:endParaRPr lang="tr-TR" sz="2600" dirty="0" smtClean="0"/>
          </a:p>
          <a:p>
            <a:pPr lvl="1"/>
            <a:r>
              <a:rPr lang="en-US" sz="2400" dirty="0"/>
              <a:t>May be based on </a:t>
            </a:r>
            <a:r>
              <a:rPr lang="en-US" sz="2400" u="sng" dirty="0"/>
              <a:t>rapid prototyping languages or tools</a:t>
            </a:r>
            <a:r>
              <a:rPr lang="en-US" sz="2400" dirty="0" smtClean="0"/>
              <a:t>.</a:t>
            </a:r>
            <a:endParaRPr lang="tr-TR" sz="2400" dirty="0" smtClean="0"/>
          </a:p>
          <a:p>
            <a:pPr lvl="1"/>
            <a:endParaRPr lang="en-US" sz="2200" dirty="0" smtClean="0"/>
          </a:p>
          <a:p>
            <a:endParaRPr lang="en-US" sz="800" dirty="0" smtClean="0"/>
          </a:p>
          <a:p>
            <a:r>
              <a:rPr lang="en-US" sz="2600" dirty="0" smtClean="0"/>
              <a:t>A prototype can be used in:</a:t>
            </a:r>
          </a:p>
          <a:p>
            <a:pPr lvl="1"/>
            <a:r>
              <a:rPr lang="en-US" sz="2400" dirty="0" smtClean="0"/>
              <a:t>The requirements engineering process to help with requirements elicitation and validation;</a:t>
            </a:r>
          </a:p>
          <a:p>
            <a:pPr lvl="1"/>
            <a:r>
              <a:rPr lang="en-US" sz="2400" dirty="0" smtClean="0"/>
              <a:t>In design processes to explore options and develop a user interface (UI) design;</a:t>
            </a:r>
          </a:p>
          <a:p>
            <a:pPr lvl="1"/>
            <a:r>
              <a:rPr lang="en-US" sz="2400" dirty="0" smtClean="0"/>
              <a:t>In the testing process to run back-to-back tests.</a:t>
            </a:r>
            <a:endParaRPr lang="en-US" sz="2400" dirty="0"/>
          </a:p>
        </p:txBody>
      </p:sp>
    </p:spTree>
    <p:extLst>
      <p:ext uri="{BB962C8B-B14F-4D97-AF65-F5344CB8AC3E}">
        <p14:creationId xmlns:p14="http://schemas.microsoft.com/office/powerpoint/2010/main" val="787840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a:xfrm>
            <a:off x="304800" y="1066800"/>
            <a:ext cx="8686800" cy="5562600"/>
          </a:xfrm>
        </p:spPr>
        <p:txBody>
          <a:bodyPr/>
          <a:lstStyle/>
          <a:p>
            <a:endParaRPr lang="tr-TR" sz="2600" dirty="0" smtClean="0"/>
          </a:p>
          <a:p>
            <a:r>
              <a:rPr lang="en-US" sz="2600" dirty="0" smtClean="0"/>
              <a:t>Improved system usability.</a:t>
            </a:r>
          </a:p>
          <a:p>
            <a:r>
              <a:rPr lang="en-US" sz="2600" dirty="0" smtClean="0"/>
              <a:t>A closer match to users’ real needs.</a:t>
            </a:r>
          </a:p>
          <a:p>
            <a:r>
              <a:rPr lang="en-US" sz="2600" dirty="0" smtClean="0"/>
              <a:t>Improved design quality.</a:t>
            </a:r>
          </a:p>
          <a:p>
            <a:r>
              <a:rPr lang="en-US" sz="2600" dirty="0" smtClean="0"/>
              <a:t>Improved maintainability.</a:t>
            </a:r>
          </a:p>
          <a:p>
            <a:r>
              <a:rPr lang="en-US" sz="2600" dirty="0" smtClean="0"/>
              <a:t>Reduced development effort.</a:t>
            </a:r>
            <a:endParaRPr lang="en-US" sz="2600" dirty="0"/>
          </a:p>
        </p:txBody>
      </p:sp>
    </p:spTree>
    <p:extLst>
      <p:ext uri="{BB962C8B-B14F-4D97-AF65-F5344CB8AC3E}">
        <p14:creationId xmlns:p14="http://schemas.microsoft.com/office/powerpoint/2010/main" val="2762696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endParaRPr lang="en-US" dirty="0" smtClean="0"/>
          </a:p>
        </p:txBody>
      </p:sp>
      <p:pic>
        <p:nvPicPr>
          <p:cNvPr id="4" name="Picture 3" descr="2.9 PrototypeProcess.eps"/>
          <p:cNvPicPr>
            <a:picLocks noChangeAspect="1"/>
          </p:cNvPicPr>
          <p:nvPr/>
        </p:nvPicPr>
        <p:blipFill>
          <a:blip r:embed="rId2"/>
          <a:stretch>
            <a:fillRect/>
          </a:stretch>
        </p:blipFill>
        <p:spPr>
          <a:xfrm>
            <a:off x="228600" y="1447800"/>
            <a:ext cx="8598569" cy="2438400"/>
          </a:xfrm>
          <a:prstGeom prst="rect">
            <a:avLst/>
          </a:prstGeom>
        </p:spPr>
      </p:pic>
      <p:sp>
        <p:nvSpPr>
          <p:cNvPr id="5" name="Content Placeholder 2"/>
          <p:cNvSpPr>
            <a:spLocks noGrp="1"/>
          </p:cNvSpPr>
          <p:nvPr>
            <p:ph idx="1"/>
          </p:nvPr>
        </p:nvSpPr>
        <p:spPr>
          <a:xfrm>
            <a:off x="76200" y="4495800"/>
            <a:ext cx="8991600" cy="2057400"/>
          </a:xfrm>
        </p:spPr>
        <p:txBody>
          <a:bodyPr/>
          <a:lstStyle/>
          <a:p>
            <a:r>
              <a:rPr lang="en-US" sz="2400" dirty="0" smtClean="0">
                <a:solidFill>
                  <a:schemeClr val="accent2"/>
                </a:solidFill>
              </a:rPr>
              <a:t>May involve leaving out functionality</a:t>
            </a:r>
          </a:p>
          <a:p>
            <a:pPr lvl="1"/>
            <a:r>
              <a:rPr lang="en-US" sz="2000" dirty="0" smtClean="0"/>
              <a:t>Prototype should </a:t>
            </a:r>
            <a:r>
              <a:rPr lang="en-US" sz="2000" u="sng" dirty="0" smtClean="0"/>
              <a:t>focus on areas of the product that are not well-understood</a:t>
            </a:r>
          </a:p>
          <a:p>
            <a:pPr lvl="1"/>
            <a:r>
              <a:rPr lang="en-US" sz="2000" u="sng" dirty="0" smtClean="0"/>
              <a:t>Error checking and recovery may not be included</a:t>
            </a:r>
            <a:r>
              <a:rPr lang="en-US" sz="2000" dirty="0" smtClean="0"/>
              <a:t> in the prototype</a:t>
            </a:r>
          </a:p>
          <a:p>
            <a:pPr lvl="1"/>
            <a:r>
              <a:rPr lang="en-US" sz="2000" u="sng" dirty="0" smtClean="0"/>
              <a:t>Focus on functional rather than non-functional requirements</a:t>
            </a:r>
            <a:r>
              <a:rPr lang="en-US" sz="2000" dirty="0" smtClean="0"/>
              <a:t> such as reliability and security</a:t>
            </a:r>
            <a:endParaRPr lang="en-US" sz="2000" dirty="0"/>
          </a:p>
        </p:txBody>
      </p:sp>
    </p:spTree>
    <p:extLst>
      <p:ext uri="{BB962C8B-B14F-4D97-AF65-F5344CB8AC3E}">
        <p14:creationId xmlns:p14="http://schemas.microsoft.com/office/powerpoint/2010/main" val="76280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a:xfrm>
            <a:off x="152400" y="1295400"/>
            <a:ext cx="8229600" cy="5334000"/>
          </a:xfrm>
        </p:spPr>
        <p:txBody>
          <a:bodyPr/>
          <a:lstStyle/>
          <a:p>
            <a:r>
              <a:rPr lang="en-US" sz="2800" dirty="0" smtClean="0"/>
              <a:t>Prototypes </a:t>
            </a:r>
            <a:r>
              <a:rPr lang="en-US" sz="2800" u="sng" dirty="0" smtClean="0"/>
              <a:t>should be discarded after development</a:t>
            </a:r>
            <a:r>
              <a:rPr lang="en-US" sz="2800" dirty="0" smtClean="0"/>
              <a:t> as they are not a good basis for a production system:</a:t>
            </a:r>
          </a:p>
          <a:p>
            <a:pPr lvl="1"/>
            <a:r>
              <a:rPr lang="en-US" sz="2400" dirty="0" smtClean="0"/>
              <a:t>It may be impossible to tune the system to meet non-functional requirements</a:t>
            </a:r>
          </a:p>
          <a:p>
            <a:pPr lvl="1"/>
            <a:r>
              <a:rPr lang="en-US" sz="2400" dirty="0" smtClean="0"/>
              <a:t>Prototypes are normally undocumented</a:t>
            </a:r>
          </a:p>
          <a:p>
            <a:pPr lvl="1"/>
            <a:r>
              <a:rPr lang="en-US" sz="2400" dirty="0" smtClean="0"/>
              <a:t>The prototype structure is usually degraded through rapid change</a:t>
            </a:r>
          </a:p>
          <a:p>
            <a:pPr lvl="1"/>
            <a:r>
              <a:rPr lang="en-US" sz="2400" dirty="0" smtClean="0"/>
              <a:t>The prototype probably will not meet normal organizational quality standards</a:t>
            </a:r>
            <a:endParaRPr lang="en-US" sz="2400" dirty="0"/>
          </a:p>
        </p:txBody>
      </p:sp>
    </p:spTree>
    <p:extLst>
      <p:ext uri="{BB962C8B-B14F-4D97-AF65-F5344CB8AC3E}">
        <p14:creationId xmlns:p14="http://schemas.microsoft.com/office/powerpoint/2010/main" val="2791583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2.1 Software </a:t>
            </a:r>
            <a:r>
              <a:rPr lang="tr-TR" dirty="0" err="1" smtClean="0"/>
              <a:t>Process</a:t>
            </a:r>
            <a:r>
              <a:rPr lang="tr-TR" dirty="0" smtClean="0"/>
              <a:t> </a:t>
            </a:r>
            <a:r>
              <a:rPr lang="tr-TR" dirty="0" err="1" smtClean="0"/>
              <a:t>Models</a:t>
            </a:r>
            <a:endParaRPr lang="tr-TR" dirty="0"/>
          </a:p>
        </p:txBody>
      </p:sp>
      <p:sp>
        <p:nvSpPr>
          <p:cNvPr id="4" name="Text Placeholder 3"/>
          <p:cNvSpPr>
            <a:spLocks noGrp="1"/>
          </p:cNvSpPr>
          <p:nvPr>
            <p:ph type="body" idx="1"/>
          </p:nvPr>
        </p:nvSpPr>
        <p:spPr/>
        <p:txBody>
          <a:bodyPr/>
          <a:lstStyle/>
          <a:p>
            <a:endParaRPr lang="tr-TR"/>
          </a:p>
        </p:txBody>
      </p:sp>
    </p:spTree>
    <p:extLst>
      <p:ext uri="{BB962C8B-B14F-4D97-AF65-F5344CB8AC3E}">
        <p14:creationId xmlns:p14="http://schemas.microsoft.com/office/powerpoint/2010/main" val="519536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tr-TR" dirty="0" smtClean="0"/>
              <a:t>2. </a:t>
            </a:r>
            <a:r>
              <a:rPr lang="en-GB" dirty="0" smtClean="0"/>
              <a:t>Incremental </a:t>
            </a:r>
            <a:r>
              <a:rPr lang="tr-TR" dirty="0" smtClean="0"/>
              <a:t>d</a:t>
            </a:r>
            <a:r>
              <a:rPr lang="en-GB" dirty="0" err="1" smtClean="0"/>
              <a:t>elivery</a:t>
            </a:r>
            <a:endParaRPr lang="en-GB" dirty="0"/>
          </a:p>
        </p:txBody>
      </p:sp>
      <p:sp>
        <p:nvSpPr>
          <p:cNvPr id="108547" name="Rectangle 3"/>
          <p:cNvSpPr>
            <a:spLocks noGrp="1" noChangeArrowheads="1"/>
          </p:cNvSpPr>
          <p:nvPr>
            <p:ph type="body" idx="1"/>
          </p:nvPr>
        </p:nvSpPr>
        <p:spPr>
          <a:xfrm>
            <a:off x="152400" y="1219200"/>
            <a:ext cx="8839200" cy="5410200"/>
          </a:xfrm>
        </p:spPr>
        <p:txBody>
          <a:bodyPr/>
          <a:lstStyle/>
          <a:p>
            <a:r>
              <a:rPr lang="en-GB" sz="2600" dirty="0" smtClean="0"/>
              <a:t>Rather than deliver</a:t>
            </a:r>
            <a:r>
              <a:rPr lang="tr-TR" sz="2600" dirty="0" err="1" smtClean="0"/>
              <a:t>ing</a:t>
            </a:r>
            <a:r>
              <a:rPr lang="en-GB" sz="2600" dirty="0" smtClean="0"/>
              <a:t> the system as a single delivery, the development and delivery is broken down into </a:t>
            </a:r>
            <a:r>
              <a:rPr lang="en-GB" sz="2600" u="sng" dirty="0" smtClean="0">
                <a:solidFill>
                  <a:schemeClr val="accent1"/>
                </a:solidFill>
              </a:rPr>
              <a:t>increments</a:t>
            </a:r>
            <a:r>
              <a:rPr lang="en-GB" sz="2600" dirty="0" smtClean="0">
                <a:solidFill>
                  <a:schemeClr val="accent1"/>
                </a:solidFill>
              </a:rPr>
              <a:t> </a:t>
            </a:r>
            <a:r>
              <a:rPr lang="en-GB" sz="2600" dirty="0" smtClean="0"/>
              <a:t>with </a:t>
            </a:r>
            <a:r>
              <a:rPr lang="en-GB" sz="2600" dirty="0" smtClean="0">
                <a:solidFill>
                  <a:schemeClr val="accent2"/>
                </a:solidFill>
              </a:rPr>
              <a:t>each increment delivering part of the required functionality</a:t>
            </a:r>
            <a:r>
              <a:rPr lang="en-GB" sz="2600" dirty="0" smtClean="0"/>
              <a:t>.</a:t>
            </a:r>
          </a:p>
          <a:p>
            <a:endParaRPr lang="tr-TR" sz="800" dirty="0" smtClean="0"/>
          </a:p>
          <a:p>
            <a:r>
              <a:rPr lang="en-GB" sz="2600" dirty="0" smtClean="0"/>
              <a:t>User requirements are prioritised and the </a:t>
            </a:r>
            <a:r>
              <a:rPr lang="en-GB" sz="2600" dirty="0" smtClean="0">
                <a:solidFill>
                  <a:schemeClr val="accent2"/>
                </a:solidFill>
              </a:rPr>
              <a:t>highest priority requirements are included in early increments</a:t>
            </a:r>
            <a:r>
              <a:rPr lang="en-GB" sz="2600" dirty="0" smtClean="0"/>
              <a:t>.</a:t>
            </a:r>
          </a:p>
          <a:p>
            <a:endParaRPr lang="en-GB" sz="800" dirty="0" smtClean="0"/>
          </a:p>
          <a:p>
            <a:r>
              <a:rPr lang="en-GB" sz="2600" dirty="0" smtClean="0"/>
              <a:t>Once the development of an increment is started, the </a:t>
            </a:r>
            <a:r>
              <a:rPr lang="en-GB" sz="2600" u="sng" dirty="0" smtClean="0"/>
              <a:t>requirements are frozen</a:t>
            </a:r>
            <a:r>
              <a:rPr lang="en-GB" sz="2600" dirty="0" smtClean="0"/>
              <a:t> though requirements for later increments can continue to evolve.</a:t>
            </a:r>
            <a:endParaRPr lang="en-GB" sz="2600"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pPr>
              <a:defRPr/>
            </a:pPr>
            <a:fld id="{AFD720AD-0A16-4141-82CA-5619F80A2BC8}" type="slidenum">
              <a:rPr lang="en-US" smtClean="0"/>
              <a:pPr>
                <a:defRPr/>
              </a:pPr>
              <a:t>30</a:t>
            </a:fld>
            <a:endParaRPr lang="en-US"/>
          </a:p>
        </p:txBody>
      </p:sp>
    </p:spTree>
    <p:extLst>
      <p:ext uri="{BB962C8B-B14F-4D97-AF65-F5344CB8AC3E}">
        <p14:creationId xmlns:p14="http://schemas.microsoft.com/office/powerpoint/2010/main" val="2733145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sz="2800" dirty="0" smtClean="0">
                <a:solidFill>
                  <a:schemeClr val="accent1"/>
                </a:solidFill>
              </a:rPr>
              <a:t>Incremental development</a:t>
            </a:r>
          </a:p>
          <a:p>
            <a:pPr lvl="1"/>
            <a:r>
              <a:rPr lang="en-US" sz="2400" dirty="0" smtClean="0"/>
              <a:t>Develop the system in increments and evaluate each increment before proceeding to the development of the next increment</a:t>
            </a:r>
          </a:p>
          <a:p>
            <a:pPr lvl="2"/>
            <a:r>
              <a:rPr lang="en-US" sz="2000" dirty="0" smtClean="0"/>
              <a:t>Normal approach used in agile methods</a:t>
            </a:r>
          </a:p>
          <a:p>
            <a:pPr lvl="1"/>
            <a:r>
              <a:rPr lang="en-US" sz="2400" dirty="0" smtClean="0"/>
              <a:t>Evaluation done by user/customer proxy</a:t>
            </a:r>
          </a:p>
          <a:p>
            <a:endParaRPr lang="tr-TR" sz="800" dirty="0" smtClean="0">
              <a:solidFill>
                <a:schemeClr val="accent1"/>
              </a:solidFill>
            </a:endParaRPr>
          </a:p>
          <a:p>
            <a:r>
              <a:rPr lang="en-US" sz="2800" dirty="0" smtClean="0">
                <a:solidFill>
                  <a:schemeClr val="accent1"/>
                </a:solidFill>
              </a:rPr>
              <a:t>Incremental delivery</a:t>
            </a:r>
          </a:p>
          <a:p>
            <a:pPr lvl="1"/>
            <a:r>
              <a:rPr lang="en-US" sz="2400" dirty="0" smtClean="0"/>
              <a:t>Deploy an increment for use by end-users</a:t>
            </a:r>
          </a:p>
          <a:p>
            <a:pPr lvl="1"/>
            <a:r>
              <a:rPr lang="en-US" sz="2400" dirty="0" smtClean="0"/>
              <a:t>More realistic evaluation about practical use of software</a:t>
            </a:r>
          </a:p>
          <a:p>
            <a:pPr lvl="1"/>
            <a:r>
              <a:rPr lang="en-US" sz="2400" dirty="0" smtClean="0"/>
              <a:t>Difficult to implement for replacement systems as increments have less functionality than the system being replaced</a:t>
            </a:r>
          </a:p>
          <a:p>
            <a:pPr lvl="1"/>
            <a:endParaRPr lang="en-US" dirty="0"/>
          </a:p>
        </p:txBody>
      </p:sp>
    </p:spTree>
    <p:extLst>
      <p:ext uri="{BB962C8B-B14F-4D97-AF65-F5344CB8AC3E}">
        <p14:creationId xmlns:p14="http://schemas.microsoft.com/office/powerpoint/2010/main" val="3146980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p:blipFill>
          <a:blip r:embed="rId2"/>
          <a:stretch>
            <a:fillRect/>
          </a:stretch>
        </p:blipFill>
        <p:spPr>
          <a:xfrm>
            <a:off x="144499" y="2209800"/>
            <a:ext cx="8847101" cy="2995844"/>
          </a:xfrm>
          <a:prstGeom prst="rect">
            <a:avLst/>
          </a:prstGeom>
        </p:spPr>
      </p:pic>
    </p:spTree>
    <p:extLst>
      <p:ext uri="{BB962C8B-B14F-4D97-AF65-F5344CB8AC3E}">
        <p14:creationId xmlns:p14="http://schemas.microsoft.com/office/powerpoint/2010/main" val="3130175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t>
            </a:r>
            <a:r>
              <a:rPr lang="tr-TR" dirty="0" smtClean="0"/>
              <a:t>- </a:t>
            </a:r>
            <a:r>
              <a:rPr lang="tr-TR" dirty="0" err="1" smtClean="0"/>
              <a:t>Benefits</a:t>
            </a:r>
            <a:endParaRPr lang="en-GB" dirty="0"/>
          </a:p>
        </p:txBody>
      </p:sp>
      <p:sp>
        <p:nvSpPr>
          <p:cNvPr id="2" name="İçerik Yer Tutucusu 1"/>
          <p:cNvSpPr>
            <a:spLocks noGrp="1"/>
          </p:cNvSpPr>
          <p:nvPr>
            <p:ph idx="1"/>
          </p:nvPr>
        </p:nvSpPr>
        <p:spPr>
          <a:xfrm>
            <a:off x="152400" y="1371600"/>
            <a:ext cx="8534400" cy="5257800"/>
          </a:xfrm>
        </p:spPr>
        <p:txBody>
          <a:bodyPr/>
          <a:lstStyle/>
          <a:p>
            <a:r>
              <a:rPr lang="en-GB" sz="2800" dirty="0"/>
              <a:t>Customer value can be delivered with each increment so </a:t>
            </a:r>
            <a:r>
              <a:rPr lang="en-GB" sz="2800" dirty="0">
                <a:solidFill>
                  <a:schemeClr val="accent2"/>
                </a:solidFill>
              </a:rPr>
              <a:t>system functionality is available earlier</a:t>
            </a:r>
            <a:r>
              <a:rPr lang="en-GB" sz="2800" dirty="0"/>
              <a:t>.</a:t>
            </a:r>
          </a:p>
          <a:p>
            <a:r>
              <a:rPr lang="en-GB" sz="2800" dirty="0">
                <a:solidFill>
                  <a:schemeClr val="accent2"/>
                </a:solidFill>
              </a:rPr>
              <a:t>Early increments act as a prototype </a:t>
            </a:r>
            <a:r>
              <a:rPr lang="en-GB" sz="2800" dirty="0"/>
              <a:t>to help elicit requirements for later increments.</a:t>
            </a:r>
          </a:p>
          <a:p>
            <a:r>
              <a:rPr lang="en-GB" sz="2800" dirty="0">
                <a:solidFill>
                  <a:schemeClr val="accent2"/>
                </a:solidFill>
              </a:rPr>
              <a:t>Lower risk of overall project failure</a:t>
            </a:r>
            <a:r>
              <a:rPr lang="en-GB" sz="2800" dirty="0"/>
              <a:t>.</a:t>
            </a:r>
          </a:p>
          <a:p>
            <a:r>
              <a:rPr lang="en-GB" sz="2800" dirty="0">
                <a:solidFill>
                  <a:schemeClr val="tx1">
                    <a:lumMod val="75000"/>
                    <a:lumOff val="25000"/>
                  </a:schemeClr>
                </a:solidFill>
              </a:rPr>
              <a:t>The highest priority system services tend to receive the most testing</a:t>
            </a:r>
            <a:r>
              <a:rPr lang="en-GB" sz="2800" dirty="0"/>
              <a:t>.</a:t>
            </a:r>
          </a:p>
          <a:p>
            <a:endParaRPr lang="tr-TR" sz="2800" dirty="0"/>
          </a:p>
        </p:txBody>
      </p:sp>
    </p:spTree>
    <p:extLst>
      <p:ext uri="{BB962C8B-B14F-4D97-AF65-F5344CB8AC3E}">
        <p14:creationId xmlns:p14="http://schemas.microsoft.com/office/powerpoint/2010/main" val="17400319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a:t>
            </a:r>
            <a:r>
              <a:rPr lang="tr-TR" dirty="0" smtClean="0"/>
              <a:t>- </a:t>
            </a:r>
            <a:r>
              <a:rPr lang="tr-TR" dirty="0"/>
              <a:t>P</a:t>
            </a:r>
            <a:r>
              <a:rPr lang="en-US" dirty="0" err="1" smtClean="0"/>
              <a:t>roblems</a:t>
            </a:r>
            <a:endParaRPr lang="en-US" dirty="0"/>
          </a:p>
        </p:txBody>
      </p:sp>
      <p:sp>
        <p:nvSpPr>
          <p:cNvPr id="3" name="Content Placeholder 2"/>
          <p:cNvSpPr>
            <a:spLocks noGrp="1"/>
          </p:cNvSpPr>
          <p:nvPr>
            <p:ph idx="1"/>
          </p:nvPr>
        </p:nvSpPr>
        <p:spPr>
          <a:xfrm>
            <a:off x="337800" y="1219200"/>
            <a:ext cx="8349000" cy="4906963"/>
          </a:xfrm>
        </p:spPr>
        <p:txBody>
          <a:bodyPr/>
          <a:lstStyle/>
          <a:p>
            <a:r>
              <a:rPr lang="en-GB" sz="2600" dirty="0" smtClean="0"/>
              <a:t>Most systems require a set of basic facilities that are used by different parts of the system. </a:t>
            </a:r>
          </a:p>
          <a:p>
            <a:pPr lvl="1"/>
            <a:r>
              <a:rPr lang="en-GB" sz="2400" dirty="0" smtClean="0"/>
              <a:t>As requirements are not defined in detail until an increment is to be implemented, it can be </a:t>
            </a:r>
            <a:r>
              <a:rPr lang="en-GB" sz="2400" u="sng" dirty="0" smtClean="0"/>
              <a:t>hard to identify common facilities that are needed by all increments</a:t>
            </a:r>
            <a:r>
              <a:rPr lang="en-GB" sz="2400" dirty="0" smtClean="0"/>
              <a:t>. </a:t>
            </a:r>
          </a:p>
          <a:p>
            <a:endParaRPr lang="tr-TR" sz="800" dirty="0" smtClean="0"/>
          </a:p>
          <a:p>
            <a:r>
              <a:rPr lang="en-GB" sz="2600" dirty="0" smtClean="0"/>
              <a:t>The essence of </a:t>
            </a:r>
            <a:r>
              <a:rPr lang="en-GB" sz="2600" dirty="0" smtClean="0">
                <a:solidFill>
                  <a:schemeClr val="accent2"/>
                </a:solidFill>
              </a:rPr>
              <a:t>iterative processes </a:t>
            </a:r>
            <a:r>
              <a:rPr lang="en-GB" sz="2600" dirty="0" smtClean="0"/>
              <a:t>is that the </a:t>
            </a:r>
            <a:r>
              <a:rPr lang="en-GB" sz="2600" u="sng" dirty="0" smtClean="0"/>
              <a:t>specification is developed in conjunction with the software</a:t>
            </a:r>
            <a:r>
              <a:rPr lang="en-GB" sz="2600" dirty="0" smtClean="0"/>
              <a:t>. </a:t>
            </a:r>
          </a:p>
          <a:p>
            <a:pPr lvl="1"/>
            <a:r>
              <a:rPr lang="en-GB" sz="2400" dirty="0" smtClean="0"/>
              <a:t>However, this conflicts with the </a:t>
            </a:r>
            <a:r>
              <a:rPr lang="en-GB" sz="2400" u="sng" dirty="0" smtClean="0"/>
              <a:t>procurement model</a:t>
            </a:r>
            <a:r>
              <a:rPr lang="en-GB" sz="2400" dirty="0" smtClean="0"/>
              <a:t> of many organizations, where the complete system specification is part of the system development contract. </a:t>
            </a:r>
          </a:p>
          <a:p>
            <a:endParaRPr lang="en-US" sz="2800" dirty="0"/>
          </a:p>
        </p:txBody>
      </p:sp>
    </p:spTree>
    <p:extLst>
      <p:ext uri="{BB962C8B-B14F-4D97-AF65-F5344CB8AC3E}">
        <p14:creationId xmlns:p14="http://schemas.microsoft.com/office/powerpoint/2010/main" val="18849374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tr-TR" dirty="0" smtClean="0"/>
              <a:t>3. </a:t>
            </a:r>
            <a:r>
              <a:rPr lang="en-GB" dirty="0" smtClean="0"/>
              <a:t>Boehm’s spiral model</a:t>
            </a:r>
            <a:endParaRPr lang="en-GB" dirty="0"/>
          </a:p>
        </p:txBody>
      </p:sp>
      <p:sp>
        <p:nvSpPr>
          <p:cNvPr id="111619" name="Rectangle 3"/>
          <p:cNvSpPr>
            <a:spLocks noGrp="1" noChangeArrowheads="1"/>
          </p:cNvSpPr>
          <p:nvPr>
            <p:ph type="body" idx="1"/>
          </p:nvPr>
        </p:nvSpPr>
        <p:spPr>
          <a:xfrm>
            <a:off x="152400" y="1143000"/>
            <a:ext cx="8839200" cy="5486400"/>
          </a:xfrm>
        </p:spPr>
        <p:txBody>
          <a:bodyPr/>
          <a:lstStyle/>
          <a:p>
            <a:r>
              <a:rPr lang="en-GB" sz="2800" dirty="0" smtClean="0"/>
              <a:t>Process is represented as </a:t>
            </a:r>
            <a:r>
              <a:rPr lang="en-GB" sz="2800" u="sng" dirty="0" smtClean="0">
                <a:solidFill>
                  <a:schemeClr val="accent2"/>
                </a:solidFill>
              </a:rPr>
              <a:t>a spiral</a:t>
            </a:r>
            <a:r>
              <a:rPr lang="en-GB" sz="2800" dirty="0" smtClean="0">
                <a:solidFill>
                  <a:schemeClr val="accent2"/>
                </a:solidFill>
              </a:rPr>
              <a:t> rather than as a sequence of activities with backtracking</a:t>
            </a:r>
            <a:r>
              <a:rPr lang="en-GB" sz="2800" dirty="0" smtClean="0"/>
              <a:t>.</a:t>
            </a:r>
          </a:p>
          <a:p>
            <a:r>
              <a:rPr lang="en-GB" sz="2800" dirty="0" smtClean="0">
                <a:solidFill>
                  <a:schemeClr val="accent2"/>
                </a:solidFill>
              </a:rPr>
              <a:t>Each loop</a:t>
            </a:r>
            <a:r>
              <a:rPr lang="en-GB" sz="2800" dirty="0" smtClean="0"/>
              <a:t> in the spiral represents </a:t>
            </a:r>
            <a:r>
              <a:rPr lang="en-GB" sz="2800" u="sng" dirty="0" smtClean="0">
                <a:solidFill>
                  <a:schemeClr val="accent2"/>
                </a:solidFill>
              </a:rPr>
              <a:t>a phase</a:t>
            </a:r>
            <a:r>
              <a:rPr lang="en-GB" sz="2800" dirty="0" smtClean="0"/>
              <a:t> in the process. </a:t>
            </a:r>
          </a:p>
          <a:p>
            <a:r>
              <a:rPr lang="en-GB" sz="2800" u="sng" dirty="0" smtClean="0"/>
              <a:t>No fixed phases</a:t>
            </a:r>
            <a:r>
              <a:rPr lang="en-GB" sz="2800" dirty="0" smtClean="0"/>
              <a:t> such as specification or design - </a:t>
            </a:r>
            <a:r>
              <a:rPr lang="en-GB" sz="2800" dirty="0" smtClean="0">
                <a:solidFill>
                  <a:schemeClr val="accent2"/>
                </a:solidFill>
              </a:rPr>
              <a:t>loops in the spiral are chosen depending on what is required</a:t>
            </a:r>
            <a:r>
              <a:rPr lang="en-GB" sz="2800" dirty="0" smtClean="0"/>
              <a:t>.</a:t>
            </a:r>
          </a:p>
          <a:p>
            <a:r>
              <a:rPr lang="en-GB" sz="2800" dirty="0" smtClean="0"/>
              <a:t>Risks are explicitly assessed and resolved throughout the process.</a:t>
            </a:r>
            <a:endParaRPr lang="en-GB" sz="2800" dirty="0"/>
          </a:p>
        </p:txBody>
      </p:sp>
    </p:spTree>
    <p:extLst>
      <p:ext uri="{BB962C8B-B14F-4D97-AF65-F5344CB8AC3E}">
        <p14:creationId xmlns:p14="http://schemas.microsoft.com/office/powerpoint/2010/main" val="700374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sz="3200" dirty="0" smtClean="0"/>
              <a:t>Boehm’s spiral model of the software process </a:t>
            </a:r>
            <a:endParaRPr lang="en-US" sz="3200" dirty="0" smtClean="0"/>
          </a:p>
        </p:txBody>
      </p:sp>
      <p:pic>
        <p:nvPicPr>
          <p:cNvPr id="4" name="Picture 3" descr="2.11 Spiral-model.eps"/>
          <p:cNvPicPr>
            <a:picLocks noChangeAspect="1"/>
          </p:cNvPicPr>
          <p:nvPr/>
        </p:nvPicPr>
        <p:blipFill>
          <a:blip r:embed="rId2"/>
          <a:stretch>
            <a:fillRect/>
          </a:stretch>
        </p:blipFill>
        <p:spPr>
          <a:xfrm>
            <a:off x="270172" y="1143001"/>
            <a:ext cx="8569027" cy="5254950"/>
          </a:xfrm>
          <a:prstGeom prst="rect">
            <a:avLst/>
          </a:prstGeom>
        </p:spPr>
      </p:pic>
    </p:spTree>
    <p:extLst>
      <p:ext uri="{BB962C8B-B14F-4D97-AF65-F5344CB8AC3E}">
        <p14:creationId xmlns:p14="http://schemas.microsoft.com/office/powerpoint/2010/main" val="2872848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z="3200" dirty="0" smtClean="0"/>
              <a:t>Spiral model sectors</a:t>
            </a:r>
            <a:endParaRPr lang="en-GB" sz="3200" dirty="0"/>
          </a:p>
        </p:txBody>
      </p:sp>
      <p:sp>
        <p:nvSpPr>
          <p:cNvPr id="112643" name="Rectangle 3"/>
          <p:cNvSpPr>
            <a:spLocks noGrp="1" noChangeArrowheads="1"/>
          </p:cNvSpPr>
          <p:nvPr>
            <p:ph type="body" idx="1"/>
          </p:nvPr>
        </p:nvSpPr>
        <p:spPr>
          <a:xfrm>
            <a:off x="152400" y="1295400"/>
            <a:ext cx="8839200" cy="5334000"/>
          </a:xfrm>
        </p:spPr>
        <p:txBody>
          <a:bodyPr/>
          <a:lstStyle/>
          <a:p>
            <a:r>
              <a:rPr lang="en-GB" sz="2800" dirty="0" smtClean="0">
                <a:solidFill>
                  <a:schemeClr val="accent1"/>
                </a:solidFill>
              </a:rPr>
              <a:t>Objective setting</a:t>
            </a:r>
          </a:p>
          <a:p>
            <a:pPr lvl="1"/>
            <a:r>
              <a:rPr lang="en-GB" sz="2000" dirty="0" smtClean="0"/>
              <a:t>Specific objectives for the phase are identified.</a:t>
            </a:r>
          </a:p>
          <a:p>
            <a:r>
              <a:rPr lang="en-GB" sz="2800" dirty="0" smtClean="0">
                <a:solidFill>
                  <a:schemeClr val="accent1"/>
                </a:solidFill>
              </a:rPr>
              <a:t>Risk assessment and reduction</a:t>
            </a:r>
          </a:p>
          <a:p>
            <a:pPr lvl="1"/>
            <a:r>
              <a:rPr lang="en-GB" sz="2000" dirty="0" smtClean="0"/>
              <a:t>Risks are assessed and activities put in place to reduce the key risks.</a:t>
            </a:r>
          </a:p>
          <a:p>
            <a:r>
              <a:rPr lang="en-GB" sz="2800" dirty="0" smtClean="0">
                <a:solidFill>
                  <a:schemeClr val="accent1"/>
                </a:solidFill>
              </a:rPr>
              <a:t>Development and validation</a:t>
            </a:r>
          </a:p>
          <a:p>
            <a:pPr lvl="1"/>
            <a:r>
              <a:rPr lang="en-GB" sz="2000" dirty="0" smtClean="0"/>
              <a:t>A development model for the system is chosen  which can be any of the generic models.</a:t>
            </a:r>
          </a:p>
          <a:p>
            <a:r>
              <a:rPr lang="en-GB" sz="2800" dirty="0" smtClean="0">
                <a:solidFill>
                  <a:schemeClr val="accent1"/>
                </a:solidFill>
              </a:rPr>
              <a:t>Planning</a:t>
            </a:r>
          </a:p>
          <a:p>
            <a:pPr lvl="1"/>
            <a:r>
              <a:rPr lang="en-GB" sz="2000" dirty="0" smtClean="0"/>
              <a:t>The project is reviewed and the next phase of the spiral is planned.</a:t>
            </a:r>
            <a:endParaRPr lang="en-GB" sz="2000" dirty="0"/>
          </a:p>
        </p:txBody>
      </p:sp>
    </p:spTree>
    <p:extLst>
      <p:ext uri="{BB962C8B-B14F-4D97-AF65-F5344CB8AC3E}">
        <p14:creationId xmlns:p14="http://schemas.microsoft.com/office/powerpoint/2010/main" val="3635808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a:t>
            </a:r>
            <a:r>
              <a:rPr lang="tr-TR" dirty="0" smtClean="0"/>
              <a:t>- </a:t>
            </a:r>
            <a:r>
              <a:rPr lang="tr-TR" dirty="0"/>
              <a:t>U</a:t>
            </a:r>
            <a:r>
              <a:rPr lang="en-US" dirty="0" smtClean="0"/>
              <a:t>sage</a:t>
            </a:r>
            <a:endParaRPr lang="en-US" dirty="0"/>
          </a:p>
        </p:txBody>
      </p:sp>
      <p:sp>
        <p:nvSpPr>
          <p:cNvPr id="3" name="Content Placeholder 2"/>
          <p:cNvSpPr>
            <a:spLocks noGrp="1"/>
          </p:cNvSpPr>
          <p:nvPr>
            <p:ph idx="1"/>
          </p:nvPr>
        </p:nvSpPr>
        <p:spPr>
          <a:xfrm>
            <a:off x="152400" y="1219200"/>
            <a:ext cx="8839200" cy="3200400"/>
          </a:xfrm>
        </p:spPr>
        <p:txBody>
          <a:bodyPr/>
          <a:lstStyle/>
          <a:p>
            <a:r>
              <a:rPr lang="en-US" sz="2800" dirty="0" smtClean="0"/>
              <a:t>Spiral model has been very influential in helping people think about iteration in software processes and introducing the </a:t>
            </a:r>
            <a:r>
              <a:rPr lang="en-US" sz="2800" u="sng" dirty="0" smtClean="0"/>
              <a:t>risk-driven approach</a:t>
            </a:r>
            <a:r>
              <a:rPr lang="en-US" sz="2800" dirty="0" smtClean="0"/>
              <a:t> to development.</a:t>
            </a:r>
          </a:p>
          <a:p>
            <a:endParaRPr lang="tr-TR" sz="800" dirty="0" smtClean="0"/>
          </a:p>
          <a:p>
            <a:r>
              <a:rPr lang="en-US" sz="2800" dirty="0" smtClean="0"/>
              <a:t>In practice, however, the model is rarely used as published for practical software development.</a:t>
            </a:r>
            <a:endParaRPr lang="en-US" sz="2800" dirty="0"/>
          </a:p>
        </p:txBody>
      </p:sp>
    </p:spTree>
    <p:extLst>
      <p:ext uri="{BB962C8B-B14F-4D97-AF65-F5344CB8AC3E}">
        <p14:creationId xmlns:p14="http://schemas.microsoft.com/office/powerpoint/2010/main" val="1019541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tr-TR" dirty="0" smtClean="0"/>
              <a:t>4. </a:t>
            </a:r>
            <a:r>
              <a:rPr lang="en-US" dirty="0" smtClean="0"/>
              <a:t>The Rational Unified Process</a:t>
            </a:r>
            <a:r>
              <a:rPr lang="tr-TR" dirty="0" smtClean="0"/>
              <a:t> (RUP)</a:t>
            </a:r>
            <a:endParaRPr lang="en-US" dirty="0"/>
          </a:p>
        </p:txBody>
      </p:sp>
      <p:sp>
        <p:nvSpPr>
          <p:cNvPr id="121859" name="Rectangle 3"/>
          <p:cNvSpPr>
            <a:spLocks noGrp="1" noChangeArrowheads="1"/>
          </p:cNvSpPr>
          <p:nvPr>
            <p:ph type="body" idx="1"/>
          </p:nvPr>
        </p:nvSpPr>
        <p:spPr>
          <a:xfrm>
            <a:off x="152400" y="1219200"/>
            <a:ext cx="8839200" cy="5410200"/>
          </a:xfrm>
        </p:spPr>
        <p:txBody>
          <a:bodyPr/>
          <a:lstStyle/>
          <a:p>
            <a:r>
              <a:rPr lang="en-US" sz="2800" dirty="0" smtClean="0"/>
              <a:t>A </a:t>
            </a:r>
            <a:r>
              <a:rPr lang="en-US" sz="2800" u="sng" dirty="0" smtClean="0"/>
              <a:t>modern generic process</a:t>
            </a:r>
            <a:r>
              <a:rPr lang="en-US" sz="2800" dirty="0" smtClean="0"/>
              <a:t> derived from the work on the UML </a:t>
            </a:r>
            <a:r>
              <a:rPr lang="tr-TR" sz="2800" dirty="0" smtClean="0"/>
              <a:t>(</a:t>
            </a:r>
            <a:r>
              <a:rPr lang="tr-TR" sz="2800" dirty="0" err="1" smtClean="0"/>
              <a:t>Unified</a:t>
            </a:r>
            <a:r>
              <a:rPr lang="tr-TR" sz="2800" dirty="0" smtClean="0"/>
              <a:t> </a:t>
            </a:r>
            <a:r>
              <a:rPr lang="tr-TR" sz="2800" dirty="0" err="1" smtClean="0"/>
              <a:t>Modeling</a:t>
            </a:r>
            <a:r>
              <a:rPr lang="tr-TR" sz="2800" dirty="0" smtClean="0"/>
              <a:t> Language) </a:t>
            </a:r>
            <a:r>
              <a:rPr lang="en-US" sz="2800" dirty="0" smtClean="0"/>
              <a:t>and associated process.</a:t>
            </a:r>
          </a:p>
          <a:p>
            <a:r>
              <a:rPr lang="en-US" sz="2800" dirty="0" smtClean="0"/>
              <a:t>Brings together aspects of the 3 generic process models discussed previously.</a:t>
            </a:r>
          </a:p>
          <a:p>
            <a:r>
              <a:rPr lang="en-US" sz="2800" dirty="0" smtClean="0"/>
              <a:t>Normally described from </a:t>
            </a:r>
            <a:r>
              <a:rPr lang="en-US" sz="2800" dirty="0" smtClean="0">
                <a:solidFill>
                  <a:schemeClr val="accent2"/>
                </a:solidFill>
              </a:rPr>
              <a:t>3 perspectives</a:t>
            </a:r>
            <a:r>
              <a:rPr lang="tr-TR" sz="2800" dirty="0" smtClean="0">
                <a:solidFill>
                  <a:schemeClr val="accent2"/>
                </a:solidFill>
              </a:rPr>
              <a:t>:</a:t>
            </a:r>
            <a:endParaRPr lang="en-US" sz="2800" dirty="0" smtClean="0">
              <a:solidFill>
                <a:schemeClr val="accent2"/>
              </a:solidFill>
            </a:endParaRPr>
          </a:p>
          <a:p>
            <a:pPr lvl="1"/>
            <a:r>
              <a:rPr lang="en-US" sz="2400" dirty="0" smtClean="0"/>
              <a:t>A </a:t>
            </a:r>
            <a:r>
              <a:rPr lang="en-US" sz="2400" u="sng" dirty="0" smtClean="0"/>
              <a:t>dynamic perspective</a:t>
            </a:r>
            <a:r>
              <a:rPr lang="en-US" sz="2400" dirty="0" smtClean="0"/>
              <a:t> that shows phases over time</a:t>
            </a:r>
          </a:p>
          <a:p>
            <a:pPr lvl="1"/>
            <a:r>
              <a:rPr lang="en-US" sz="2400" dirty="0" smtClean="0"/>
              <a:t>A </a:t>
            </a:r>
            <a:r>
              <a:rPr lang="en-US" sz="2400" u="sng" dirty="0" smtClean="0"/>
              <a:t>static perspective </a:t>
            </a:r>
            <a:r>
              <a:rPr lang="en-US" sz="2400" dirty="0" smtClean="0"/>
              <a:t>that shows process activities</a:t>
            </a:r>
          </a:p>
          <a:p>
            <a:pPr lvl="1"/>
            <a:r>
              <a:rPr lang="en-US" sz="2400" dirty="0" smtClean="0"/>
              <a:t>A </a:t>
            </a:r>
            <a:r>
              <a:rPr lang="en-US" sz="2400" u="sng" dirty="0" err="1" smtClean="0"/>
              <a:t>practi</a:t>
            </a:r>
            <a:r>
              <a:rPr lang="tr-TR" sz="2400" u="sng" dirty="0" smtClean="0"/>
              <a:t>c</a:t>
            </a:r>
            <a:r>
              <a:rPr lang="en-US" sz="2400" u="sng" dirty="0" smtClean="0"/>
              <a:t>e perspective</a:t>
            </a:r>
            <a:r>
              <a:rPr lang="en-US" sz="2400" dirty="0" smtClean="0"/>
              <a:t> that suggests good practice.</a:t>
            </a:r>
            <a:endParaRPr lang="en-US" sz="2400" dirty="0"/>
          </a:p>
        </p:txBody>
      </p:sp>
    </p:spTree>
    <p:extLst>
      <p:ext uri="{BB962C8B-B14F-4D97-AF65-F5344CB8AC3E}">
        <p14:creationId xmlns:p14="http://schemas.microsoft.com/office/powerpoint/2010/main" val="1142483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Software </a:t>
            </a:r>
            <a:r>
              <a:rPr lang="tr-TR" dirty="0" err="1" smtClean="0"/>
              <a:t>Process</a:t>
            </a:r>
            <a:r>
              <a:rPr lang="tr-TR" dirty="0" smtClean="0"/>
              <a:t> </a:t>
            </a:r>
            <a:r>
              <a:rPr lang="tr-TR" dirty="0" err="1" smtClean="0"/>
              <a:t>Models</a:t>
            </a:r>
            <a:endParaRPr lang="tr-TR" dirty="0"/>
          </a:p>
        </p:txBody>
      </p:sp>
      <p:sp>
        <p:nvSpPr>
          <p:cNvPr id="3" name="Content Placeholder 2"/>
          <p:cNvSpPr>
            <a:spLocks noGrp="1"/>
          </p:cNvSpPr>
          <p:nvPr>
            <p:ph idx="1"/>
          </p:nvPr>
        </p:nvSpPr>
        <p:spPr>
          <a:xfrm>
            <a:off x="152400" y="1295400"/>
            <a:ext cx="8839200" cy="5257800"/>
          </a:xfrm>
        </p:spPr>
        <p:txBody>
          <a:bodyPr/>
          <a:lstStyle/>
          <a:p>
            <a:r>
              <a:rPr lang="en-GB" sz="2600" b="1" dirty="0">
                <a:solidFill>
                  <a:schemeClr val="tx2">
                    <a:lumMod val="60000"/>
                    <a:lumOff val="40000"/>
                  </a:schemeClr>
                </a:solidFill>
              </a:rPr>
              <a:t>The waterfall model</a:t>
            </a:r>
          </a:p>
          <a:p>
            <a:pPr lvl="1"/>
            <a:r>
              <a:rPr lang="en-GB" sz="2400" dirty="0"/>
              <a:t>Plan-driven model. </a:t>
            </a:r>
            <a:endParaRPr lang="tr-TR" sz="2400" dirty="0" smtClean="0"/>
          </a:p>
          <a:p>
            <a:pPr lvl="1"/>
            <a:r>
              <a:rPr lang="en-GB" sz="2400" dirty="0" smtClean="0"/>
              <a:t>Separate </a:t>
            </a:r>
            <a:r>
              <a:rPr lang="en-GB" sz="2400" dirty="0"/>
              <a:t>and distinct phases of specification and development.</a:t>
            </a:r>
          </a:p>
          <a:p>
            <a:r>
              <a:rPr lang="en-GB" sz="2600" b="1" dirty="0" smtClean="0">
                <a:solidFill>
                  <a:schemeClr val="tx2">
                    <a:lumMod val="60000"/>
                    <a:lumOff val="40000"/>
                  </a:schemeClr>
                </a:solidFill>
              </a:rPr>
              <a:t>Incremental </a:t>
            </a:r>
            <a:r>
              <a:rPr lang="en-GB" sz="2600" b="1" dirty="0">
                <a:solidFill>
                  <a:schemeClr val="tx2">
                    <a:lumMod val="60000"/>
                    <a:lumOff val="40000"/>
                  </a:schemeClr>
                </a:solidFill>
              </a:rPr>
              <a:t>development</a:t>
            </a:r>
          </a:p>
          <a:p>
            <a:pPr lvl="1"/>
            <a:r>
              <a:rPr lang="en-GB" sz="2400" dirty="0"/>
              <a:t>Specification, development and validation are interleaved. </a:t>
            </a:r>
            <a:endParaRPr lang="tr-TR" sz="2400" dirty="0" smtClean="0"/>
          </a:p>
          <a:p>
            <a:pPr lvl="1"/>
            <a:r>
              <a:rPr lang="en-GB" sz="2400" dirty="0" smtClean="0"/>
              <a:t>May </a:t>
            </a:r>
            <a:r>
              <a:rPr lang="en-GB" sz="2400" dirty="0"/>
              <a:t>be plan-driven or agile.</a:t>
            </a:r>
          </a:p>
          <a:p>
            <a:r>
              <a:rPr lang="en-GB" sz="2600" b="1" dirty="0">
                <a:solidFill>
                  <a:schemeClr val="accent1"/>
                </a:solidFill>
              </a:rPr>
              <a:t>Reuse-oriented software engineering</a:t>
            </a:r>
          </a:p>
          <a:p>
            <a:pPr lvl="1"/>
            <a:r>
              <a:rPr lang="en-GB" sz="2400" dirty="0"/>
              <a:t>The system is assembled from existing components. </a:t>
            </a:r>
            <a:endParaRPr lang="tr-TR" sz="2400" dirty="0" smtClean="0"/>
          </a:p>
          <a:p>
            <a:pPr lvl="1"/>
            <a:r>
              <a:rPr lang="en-GB" sz="2400" dirty="0" smtClean="0"/>
              <a:t>May </a:t>
            </a:r>
            <a:r>
              <a:rPr lang="en-GB" sz="2400" dirty="0"/>
              <a:t>be plan-driven or agile</a:t>
            </a:r>
            <a:r>
              <a:rPr lang="en-GB" sz="2400" dirty="0" smtClean="0"/>
              <a:t>.</a:t>
            </a:r>
            <a:endParaRPr lang="en-GB" sz="2000" dirty="0"/>
          </a:p>
        </p:txBody>
      </p:sp>
    </p:spTree>
    <p:extLst>
      <p:ext uri="{BB962C8B-B14F-4D97-AF65-F5344CB8AC3E}">
        <p14:creationId xmlns:p14="http://schemas.microsoft.com/office/powerpoint/2010/main" val="9756089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a:xfrm>
            <a:off x="457200" y="3352800"/>
            <a:ext cx="8349480" cy="3429000"/>
          </a:xfrm>
        </p:spPr>
        <p:txBody>
          <a:bodyPr/>
          <a:lstStyle/>
          <a:p>
            <a:r>
              <a:rPr lang="en-US" sz="2000" dirty="0" smtClean="0">
                <a:solidFill>
                  <a:schemeClr val="accent1"/>
                </a:solidFill>
              </a:rPr>
              <a:t>Inception</a:t>
            </a:r>
          </a:p>
          <a:p>
            <a:pPr lvl="1"/>
            <a:r>
              <a:rPr lang="en-US" sz="1800" dirty="0" smtClean="0"/>
              <a:t>Establish the business case for the system.</a:t>
            </a:r>
          </a:p>
          <a:p>
            <a:r>
              <a:rPr lang="en-US" sz="2000" dirty="0" smtClean="0">
                <a:solidFill>
                  <a:schemeClr val="accent1"/>
                </a:solidFill>
              </a:rPr>
              <a:t>Elaboration</a:t>
            </a:r>
          </a:p>
          <a:p>
            <a:pPr lvl="1"/>
            <a:r>
              <a:rPr lang="en-US" sz="1800" dirty="0" smtClean="0"/>
              <a:t>Develop an understanding of the problem domain and the system architecture.</a:t>
            </a:r>
          </a:p>
          <a:p>
            <a:r>
              <a:rPr lang="en-US" sz="2000" dirty="0" smtClean="0">
                <a:solidFill>
                  <a:schemeClr val="accent1"/>
                </a:solidFill>
              </a:rPr>
              <a:t>Construction</a:t>
            </a:r>
          </a:p>
          <a:p>
            <a:pPr lvl="1"/>
            <a:r>
              <a:rPr lang="en-US" sz="1800" dirty="0" smtClean="0"/>
              <a:t>System design, programming and testing.</a:t>
            </a:r>
          </a:p>
          <a:p>
            <a:r>
              <a:rPr lang="en-US" sz="2000" dirty="0" smtClean="0">
                <a:solidFill>
                  <a:schemeClr val="accent1"/>
                </a:solidFill>
              </a:rPr>
              <a:t>Transition</a:t>
            </a:r>
          </a:p>
          <a:p>
            <a:pPr lvl="1"/>
            <a:r>
              <a:rPr lang="en-US" sz="1800" dirty="0" smtClean="0"/>
              <a:t>Deploy the system in its operating environment.</a:t>
            </a:r>
            <a:endParaRPr lang="en-US" sz="1800" dirty="0"/>
          </a:p>
        </p:txBody>
      </p:sp>
      <p:pic>
        <p:nvPicPr>
          <p:cNvPr id="4" name="Picture 3" descr="2.12 RUP phases.eps"/>
          <p:cNvPicPr>
            <a:picLocks noChangeAspect="1"/>
          </p:cNvPicPr>
          <p:nvPr/>
        </p:nvPicPr>
        <p:blipFill>
          <a:blip r:embed="rId2"/>
          <a:stretch>
            <a:fillRect/>
          </a:stretch>
        </p:blipFill>
        <p:spPr>
          <a:xfrm>
            <a:off x="152400" y="1108962"/>
            <a:ext cx="8839200" cy="2031697"/>
          </a:xfrm>
          <a:prstGeom prst="rect">
            <a:avLst/>
          </a:prstGeom>
        </p:spPr>
      </p:pic>
    </p:spTree>
    <p:extLst>
      <p:ext uri="{BB962C8B-B14F-4D97-AF65-F5344CB8AC3E}">
        <p14:creationId xmlns:p14="http://schemas.microsoft.com/office/powerpoint/2010/main" val="115313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fade">
                                      <p:cBhvr>
                                        <p:cTn id="7" dur="500"/>
                                        <p:tgtEl>
                                          <p:spTgt spid="1228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fade">
                                      <p:cBhvr>
                                        <p:cTn id="10" dur="500"/>
                                        <p:tgtEl>
                                          <p:spTgt spid="1228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animEffect transition="in" filter="fade">
                                      <p:cBhvr>
                                        <p:cTn id="15" dur="500"/>
                                        <p:tgtEl>
                                          <p:spTgt spid="1228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883">
                                            <p:txEl>
                                              <p:pRg st="3" end="3"/>
                                            </p:txEl>
                                          </p:spTgt>
                                        </p:tgtEl>
                                        <p:attrNameLst>
                                          <p:attrName>style.visibility</p:attrName>
                                        </p:attrNameLst>
                                      </p:cBhvr>
                                      <p:to>
                                        <p:strVal val="visible"/>
                                      </p:to>
                                    </p:set>
                                    <p:animEffect transition="in" filter="fade">
                                      <p:cBhvr>
                                        <p:cTn id="18" dur="500"/>
                                        <p:tgtEl>
                                          <p:spTgt spid="1228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animEffect transition="in" filter="fade">
                                      <p:cBhvr>
                                        <p:cTn id="23" dur="500"/>
                                        <p:tgtEl>
                                          <p:spTgt spid="12288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2883">
                                            <p:txEl>
                                              <p:pRg st="5" end="5"/>
                                            </p:txEl>
                                          </p:spTgt>
                                        </p:tgtEl>
                                        <p:attrNameLst>
                                          <p:attrName>style.visibility</p:attrName>
                                        </p:attrNameLst>
                                      </p:cBhvr>
                                      <p:to>
                                        <p:strVal val="visible"/>
                                      </p:to>
                                    </p:set>
                                    <p:animEffect transition="in" filter="fade">
                                      <p:cBhvr>
                                        <p:cTn id="26" dur="500"/>
                                        <p:tgtEl>
                                          <p:spTgt spid="12288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2883">
                                            <p:txEl>
                                              <p:pRg st="6" end="6"/>
                                            </p:txEl>
                                          </p:spTgt>
                                        </p:tgtEl>
                                        <p:attrNameLst>
                                          <p:attrName>style.visibility</p:attrName>
                                        </p:attrNameLst>
                                      </p:cBhvr>
                                      <p:to>
                                        <p:strVal val="visible"/>
                                      </p:to>
                                    </p:set>
                                    <p:animEffect transition="in" filter="fade">
                                      <p:cBhvr>
                                        <p:cTn id="31" dur="500"/>
                                        <p:tgtEl>
                                          <p:spTgt spid="12288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2883">
                                            <p:txEl>
                                              <p:pRg st="7" end="7"/>
                                            </p:txEl>
                                          </p:spTgt>
                                        </p:tgtEl>
                                        <p:attrNameLst>
                                          <p:attrName>style.visibility</p:attrName>
                                        </p:attrNameLst>
                                      </p:cBhvr>
                                      <p:to>
                                        <p:strVal val="visible"/>
                                      </p:to>
                                    </p:set>
                                    <p:animEffect transition="in" filter="fade">
                                      <p:cBhvr>
                                        <p:cTn id="34" dur="500"/>
                                        <p:tgtEl>
                                          <p:spTgt spid="1228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a:xfrm>
            <a:off x="152400" y="1219200"/>
            <a:ext cx="8839200" cy="2438400"/>
          </a:xfrm>
        </p:spPr>
        <p:txBody>
          <a:bodyPr/>
          <a:lstStyle/>
          <a:p>
            <a:r>
              <a:rPr lang="en-US" sz="2400" dirty="0" smtClean="0">
                <a:solidFill>
                  <a:schemeClr val="accent2"/>
                </a:solidFill>
              </a:rPr>
              <a:t>In-phase iteration</a:t>
            </a:r>
          </a:p>
          <a:p>
            <a:pPr lvl="1"/>
            <a:r>
              <a:rPr lang="en-US" sz="2000" dirty="0" smtClean="0"/>
              <a:t>Each phase is iterative with results developed incrementally.</a:t>
            </a:r>
          </a:p>
          <a:p>
            <a:r>
              <a:rPr lang="en-US" sz="2400" dirty="0" smtClean="0">
                <a:solidFill>
                  <a:schemeClr val="accent2"/>
                </a:solidFill>
              </a:rPr>
              <a:t>Cross-phase iteration</a:t>
            </a:r>
          </a:p>
          <a:p>
            <a:pPr lvl="1"/>
            <a:r>
              <a:rPr lang="en-US" sz="2000" dirty="0" smtClean="0"/>
              <a:t>As shown by the loop in the RUP model, the whole set of phases may be enacted incrementally.</a:t>
            </a:r>
          </a:p>
          <a:p>
            <a:endParaRPr lang="en-US" sz="2400" dirty="0"/>
          </a:p>
        </p:txBody>
      </p:sp>
      <p:pic>
        <p:nvPicPr>
          <p:cNvPr id="6" name="Picture 5" descr="2.12 RUP phases.eps"/>
          <p:cNvPicPr>
            <a:picLocks noChangeAspect="1"/>
          </p:cNvPicPr>
          <p:nvPr/>
        </p:nvPicPr>
        <p:blipFill>
          <a:blip r:embed="rId2"/>
          <a:stretch>
            <a:fillRect/>
          </a:stretch>
        </p:blipFill>
        <p:spPr>
          <a:xfrm>
            <a:off x="228600" y="4038600"/>
            <a:ext cx="8610600" cy="1979153"/>
          </a:xfrm>
          <a:prstGeom prst="rect">
            <a:avLst/>
          </a:prstGeom>
        </p:spPr>
      </p:pic>
    </p:spTree>
    <p:extLst>
      <p:ext uri="{BB962C8B-B14F-4D97-AF65-F5344CB8AC3E}">
        <p14:creationId xmlns:p14="http://schemas.microsoft.com/office/powerpoint/2010/main" val="24346938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RUP – </a:t>
            </a:r>
            <a:r>
              <a:rPr lang="tr-TR" dirty="0" err="1" smtClean="0"/>
              <a:t>Workflows</a:t>
            </a:r>
            <a:r>
              <a:rPr lang="tr-TR" dirty="0" smtClean="0"/>
              <a:t>, </a:t>
            </a:r>
            <a:r>
              <a:rPr lang="tr-TR" dirty="0" err="1" smtClean="0"/>
              <a:t>Phases</a:t>
            </a:r>
            <a:r>
              <a:rPr lang="tr-TR" dirty="0" smtClean="0"/>
              <a:t>, </a:t>
            </a:r>
            <a:r>
              <a:rPr lang="tr-TR" dirty="0" err="1" smtClean="0"/>
              <a:t>and</a:t>
            </a:r>
            <a:r>
              <a:rPr lang="tr-TR" dirty="0" smtClean="0"/>
              <a:t> </a:t>
            </a:r>
            <a:r>
              <a:rPr lang="tr-TR" dirty="0" err="1" smtClean="0"/>
              <a:t>Iterations</a:t>
            </a:r>
            <a:endParaRPr lang="tr-TR" dirty="0"/>
          </a:p>
        </p:txBody>
      </p:sp>
      <p:pic>
        <p:nvPicPr>
          <p:cNvPr id="1026" name="Picture 2" descr="rational unified process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772400" cy="5176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075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smtClean="0"/>
              <a:t>3. AGILE SOFTWARE DEVELOPMENT</a:t>
            </a:r>
            <a:endParaRPr lang="tr-TR" dirty="0"/>
          </a:p>
        </p:txBody>
      </p:sp>
      <p:sp>
        <p:nvSpPr>
          <p:cNvPr id="5" name="Text Placeholder 4"/>
          <p:cNvSpPr>
            <a:spLocks noGrp="1"/>
          </p:cNvSpPr>
          <p:nvPr>
            <p:ph type="body" idx="1"/>
          </p:nvPr>
        </p:nvSpPr>
        <p:spPr/>
        <p:txBody>
          <a:bodyPr/>
          <a:lstStyle/>
          <a:p>
            <a:endParaRPr lang="tr-TR"/>
          </a:p>
        </p:txBody>
      </p:sp>
    </p:spTree>
    <p:extLst>
      <p:ext uri="{BB962C8B-B14F-4D97-AF65-F5344CB8AC3E}">
        <p14:creationId xmlns:p14="http://schemas.microsoft.com/office/powerpoint/2010/main" val="20470720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err="1" smtClean="0"/>
              <a:t>Agile</a:t>
            </a:r>
            <a:r>
              <a:rPr lang="tr-TR" dirty="0" smtClean="0"/>
              <a:t> </a:t>
            </a:r>
            <a:r>
              <a:rPr lang="tr-TR" dirty="0" err="1" smtClean="0"/>
              <a:t>Methods</a:t>
            </a:r>
            <a:endParaRPr lang="tr-TR" dirty="0"/>
          </a:p>
        </p:txBody>
      </p:sp>
      <p:sp>
        <p:nvSpPr>
          <p:cNvPr id="5" name="İçerik Yer Tutucusu 4"/>
          <p:cNvSpPr>
            <a:spLocks noGrp="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endParaRPr lang="tr-TR" sz="2400" dirty="0" smtClean="0"/>
          </a:p>
          <a:p>
            <a:r>
              <a:rPr lang="en-US" sz="2400" dirty="0" smtClean="0"/>
              <a:t>The </a:t>
            </a:r>
            <a:r>
              <a:rPr lang="en-US" sz="2400" dirty="0"/>
              <a:t>aim of agile methods is to reduce overheads in the software process (e.g. by limiting documentation) and to be able to respond quickly to changing requirements without excessive rework.</a:t>
            </a:r>
          </a:p>
          <a:p>
            <a:endParaRPr lang="tr-TR" dirty="0"/>
          </a:p>
        </p:txBody>
      </p:sp>
    </p:spTree>
    <p:extLst>
      <p:ext uri="{BB962C8B-B14F-4D97-AF65-F5344CB8AC3E}">
        <p14:creationId xmlns:p14="http://schemas.microsoft.com/office/powerpoint/2010/main" val="3613187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Agile</a:t>
            </a:r>
            <a:r>
              <a:rPr lang="tr-TR" dirty="0" smtClean="0"/>
              <a:t> Manifesto</a:t>
            </a:r>
            <a:endParaRPr lang="tr-TR" dirty="0"/>
          </a:p>
        </p:txBody>
      </p:sp>
      <p:sp>
        <p:nvSpPr>
          <p:cNvPr id="3" name="İçerik Yer Tutucusu 2"/>
          <p:cNvSpPr>
            <a:spLocks noGrp="1"/>
          </p:cNvSpPr>
          <p:nvPr>
            <p:ph idx="1"/>
          </p:nvPr>
        </p:nvSpPr>
        <p:spPr>
          <a:xfrm>
            <a:off x="152400" y="1066800"/>
            <a:ext cx="8534400" cy="5562600"/>
          </a:xfrm>
        </p:spPr>
        <p:txBody>
          <a:bodyPr/>
          <a:lstStyle/>
          <a:p>
            <a:r>
              <a:rPr lang="en-US" sz="2800" dirty="0"/>
              <a:t>We are uncovering better ways of developing </a:t>
            </a:r>
            <a:r>
              <a:rPr lang="en-US" sz="2800" dirty="0" smtClean="0"/>
              <a:t>software </a:t>
            </a:r>
            <a:r>
              <a:rPr lang="en-US" sz="2800" dirty="0"/>
              <a:t>by doing it and helping others do it. </a:t>
            </a:r>
            <a:r>
              <a:rPr lang="en-US" sz="2800" dirty="0" smtClean="0"/>
              <a:t>Through </a:t>
            </a:r>
            <a:r>
              <a:rPr lang="en-US" sz="2800" dirty="0"/>
              <a:t>this work we have come to value:</a:t>
            </a:r>
            <a:endParaRPr lang="en-GB" sz="2800" dirty="0"/>
          </a:p>
          <a:p>
            <a:pPr lvl="1"/>
            <a:r>
              <a:rPr lang="en-US" sz="2400" dirty="0"/>
              <a:t>Individuals and interactions over processes and </a:t>
            </a:r>
            <a:r>
              <a:rPr lang="en-US" sz="2400" dirty="0" smtClean="0"/>
              <a:t>tools</a:t>
            </a:r>
            <a:endParaRPr lang="tr-TR" sz="2400" dirty="0" smtClean="0"/>
          </a:p>
          <a:p>
            <a:pPr lvl="1"/>
            <a:r>
              <a:rPr lang="en-US" sz="2400" dirty="0" smtClean="0"/>
              <a:t>Working </a:t>
            </a:r>
            <a:r>
              <a:rPr lang="en-US" sz="2400" dirty="0"/>
              <a:t>software over comprehensive documentation </a:t>
            </a:r>
            <a:endParaRPr lang="tr-TR" sz="2400" dirty="0" smtClean="0"/>
          </a:p>
          <a:p>
            <a:pPr lvl="1"/>
            <a:r>
              <a:rPr lang="en-US" sz="2400" dirty="0" smtClean="0"/>
              <a:t>Customer </a:t>
            </a:r>
            <a:r>
              <a:rPr lang="en-US" sz="2400" dirty="0"/>
              <a:t>collaboration over contract negotiation </a:t>
            </a:r>
            <a:endParaRPr lang="tr-TR" sz="2400" dirty="0" smtClean="0"/>
          </a:p>
          <a:p>
            <a:pPr lvl="1"/>
            <a:r>
              <a:rPr lang="en-US" sz="2400" dirty="0" smtClean="0"/>
              <a:t>Responding </a:t>
            </a:r>
            <a:r>
              <a:rPr lang="en-US" sz="2400" dirty="0"/>
              <a:t>to change over following a plan </a:t>
            </a:r>
            <a:endParaRPr lang="en-GB" sz="2400" dirty="0"/>
          </a:p>
          <a:p>
            <a:endParaRPr lang="tr-TR" sz="2800" dirty="0" smtClean="0"/>
          </a:p>
          <a:p>
            <a:r>
              <a:rPr lang="en-US" sz="2800" dirty="0" smtClean="0"/>
              <a:t>That </a:t>
            </a:r>
            <a:r>
              <a:rPr lang="en-US" sz="2800" dirty="0"/>
              <a:t>is, while there is value in the items on </a:t>
            </a:r>
            <a:r>
              <a:rPr lang="en-US" sz="2800" dirty="0" smtClean="0"/>
              <a:t>the </a:t>
            </a:r>
            <a:r>
              <a:rPr lang="en-US" sz="2800" dirty="0"/>
              <a:t>right, we value the items on the left more.</a:t>
            </a:r>
            <a:r>
              <a:rPr lang="en-GB" sz="2800" dirty="0"/>
              <a:t> </a:t>
            </a:r>
            <a:endParaRPr lang="en-US" sz="2800" dirty="0"/>
          </a:p>
          <a:p>
            <a:endParaRPr lang="tr-TR" sz="2800" dirty="0"/>
          </a:p>
        </p:txBody>
      </p:sp>
    </p:spTree>
    <p:extLst>
      <p:ext uri="{BB962C8B-B14F-4D97-AF65-F5344CB8AC3E}">
        <p14:creationId xmlns:p14="http://schemas.microsoft.com/office/powerpoint/2010/main" val="2167632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Principles</a:t>
            </a:r>
            <a:r>
              <a:rPr lang="tr-TR" dirty="0" smtClean="0"/>
              <a:t> of </a:t>
            </a:r>
            <a:r>
              <a:rPr lang="tr-TR" dirty="0" err="1" smtClean="0"/>
              <a:t>Agile</a:t>
            </a:r>
            <a:r>
              <a:rPr lang="tr-TR" dirty="0" smtClean="0"/>
              <a:t> </a:t>
            </a:r>
            <a:r>
              <a:rPr lang="tr-TR" dirty="0" err="1" smtClean="0"/>
              <a:t>Methods</a:t>
            </a:r>
            <a:endParaRPr lang="tr-TR" dirty="0"/>
          </a:p>
        </p:txBody>
      </p:sp>
      <p:graphicFrame>
        <p:nvGraphicFramePr>
          <p:cNvPr id="4" name="Table 3"/>
          <p:cNvGraphicFramePr>
            <a:graphicFrameLocks noGrp="1"/>
          </p:cNvGraphicFramePr>
          <p:nvPr>
            <p:extLst>
              <p:ext uri="{D42A27DB-BD31-4B8C-83A1-F6EECF244321}">
                <p14:modId xmlns:p14="http://schemas.microsoft.com/office/powerpoint/2010/main" val="2725675803"/>
              </p:ext>
            </p:extLst>
          </p:nvPr>
        </p:nvGraphicFramePr>
        <p:xfrm>
          <a:off x="457200" y="1524000"/>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42218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Plan-driven and agile development</a:t>
            </a:r>
            <a:endParaRPr lang="tr-TR" dirty="0"/>
          </a:p>
        </p:txBody>
      </p:sp>
      <p:sp>
        <p:nvSpPr>
          <p:cNvPr id="3" name="İçerik Yer Tutucusu 2"/>
          <p:cNvSpPr>
            <a:spLocks noGrp="1"/>
          </p:cNvSpPr>
          <p:nvPr>
            <p:ph idx="1"/>
          </p:nvPr>
        </p:nvSpPr>
        <p:spPr/>
        <p:txBody>
          <a:bodyPr/>
          <a:lstStyle/>
          <a:p>
            <a:r>
              <a:rPr lang="en-US" sz="2800" dirty="0">
                <a:solidFill>
                  <a:schemeClr val="accent2"/>
                </a:solidFill>
              </a:rPr>
              <a:t>Plan-driven development</a:t>
            </a:r>
          </a:p>
          <a:p>
            <a:pPr lvl="1"/>
            <a:r>
              <a:rPr lang="en-US" sz="2400" dirty="0"/>
              <a:t>A plan-driven approach to software engineering is based around separate development stages with the outputs to be produced at each of these stages planned in advance.</a:t>
            </a:r>
          </a:p>
          <a:p>
            <a:pPr lvl="1"/>
            <a:r>
              <a:rPr lang="en-US" sz="2400" dirty="0"/>
              <a:t>Not necessarily waterfall model – plan-driven, incremental development is possible</a:t>
            </a:r>
          </a:p>
          <a:p>
            <a:pPr lvl="1"/>
            <a:r>
              <a:rPr lang="en-US" sz="2400" dirty="0"/>
              <a:t>Iteration occurs within activities. </a:t>
            </a:r>
          </a:p>
          <a:p>
            <a:r>
              <a:rPr lang="en-US" sz="2800" dirty="0">
                <a:solidFill>
                  <a:schemeClr val="accent2"/>
                </a:solidFill>
              </a:rPr>
              <a:t>Agile development</a:t>
            </a:r>
          </a:p>
          <a:p>
            <a:pPr lvl="1"/>
            <a:r>
              <a:rPr lang="en-US" sz="2400" dirty="0"/>
              <a:t>Specification, design, implementation and testing are inter-leaved and the outputs from the development process are decided through a process of negotiation during the software development process.</a:t>
            </a:r>
          </a:p>
          <a:p>
            <a:endParaRPr lang="tr-TR" sz="2800" dirty="0"/>
          </a:p>
        </p:txBody>
      </p:sp>
    </p:spTree>
    <p:extLst>
      <p:ext uri="{BB962C8B-B14F-4D97-AF65-F5344CB8AC3E}">
        <p14:creationId xmlns:p14="http://schemas.microsoft.com/office/powerpoint/2010/main" val="1585265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Plan-driven and agile </a:t>
            </a:r>
            <a:r>
              <a:rPr lang="tr-TR" dirty="0" err="1" smtClean="0"/>
              <a:t>specification</a:t>
            </a:r>
            <a:endParaRPr lang="tr-TR" dirty="0"/>
          </a:p>
        </p:txBody>
      </p:sp>
      <p:pic>
        <p:nvPicPr>
          <p:cNvPr id="4" name="Resim 3"/>
          <p:cNvPicPr>
            <a:picLocks noChangeAspect="1"/>
          </p:cNvPicPr>
          <p:nvPr/>
        </p:nvPicPr>
        <p:blipFill>
          <a:blip r:embed="rId2"/>
          <a:stretch>
            <a:fillRect/>
          </a:stretch>
        </p:blipFill>
        <p:spPr>
          <a:xfrm>
            <a:off x="1219200" y="1143000"/>
            <a:ext cx="6858000" cy="5317588"/>
          </a:xfrm>
          <a:prstGeom prst="rect">
            <a:avLst/>
          </a:prstGeom>
        </p:spPr>
      </p:pic>
    </p:spTree>
    <p:extLst>
      <p:ext uri="{BB962C8B-B14F-4D97-AF65-F5344CB8AC3E}">
        <p14:creationId xmlns:p14="http://schemas.microsoft.com/office/powerpoint/2010/main" val="2658047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Extreme programming</a:t>
            </a:r>
            <a:endParaRPr lang="tr-TR" dirty="0"/>
          </a:p>
        </p:txBody>
      </p:sp>
      <p:sp>
        <p:nvSpPr>
          <p:cNvPr id="3" name="İçerik Yer Tutucusu 2"/>
          <p:cNvSpPr>
            <a:spLocks noGrp="1"/>
          </p:cNvSpPr>
          <p:nvPr>
            <p:ph idx="1"/>
          </p:nvPr>
        </p:nvSpPr>
        <p:spPr/>
        <p:txBody>
          <a:bodyPr/>
          <a:lstStyle/>
          <a:p>
            <a:pPr>
              <a:lnSpc>
                <a:spcPct val="90000"/>
              </a:lnSpc>
            </a:pPr>
            <a:r>
              <a:rPr lang="en-US" dirty="0"/>
              <a:t>Perhaps the best-known and most widely used agile method.</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endParaRPr lang="en-US" dirty="0"/>
          </a:p>
        </p:txBody>
      </p:sp>
    </p:spTree>
    <p:extLst>
      <p:ext uri="{BB962C8B-B14F-4D97-AF65-F5344CB8AC3E}">
        <p14:creationId xmlns:p14="http://schemas.microsoft.com/office/powerpoint/2010/main" val="346887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Software </a:t>
            </a:r>
            <a:r>
              <a:rPr lang="tr-TR" dirty="0" err="1" smtClean="0"/>
              <a:t>Process</a:t>
            </a:r>
            <a:r>
              <a:rPr lang="tr-TR" dirty="0" smtClean="0"/>
              <a:t> </a:t>
            </a:r>
            <a:r>
              <a:rPr lang="tr-TR" dirty="0" err="1" smtClean="0"/>
              <a:t>Models</a:t>
            </a:r>
            <a:r>
              <a:rPr lang="tr-TR" dirty="0" smtClean="0"/>
              <a:t> </a:t>
            </a:r>
            <a:r>
              <a:rPr lang="tr-TR" sz="2000" dirty="0" smtClean="0"/>
              <a:t>(..</a:t>
            </a:r>
            <a:r>
              <a:rPr lang="tr-TR" sz="2000" dirty="0" err="1" smtClean="0"/>
              <a:t>continued</a:t>
            </a:r>
            <a:r>
              <a:rPr lang="tr-TR" sz="2000" dirty="0" smtClean="0"/>
              <a:t>)</a:t>
            </a:r>
            <a:endParaRPr lang="tr-TR" dirty="0"/>
          </a:p>
        </p:txBody>
      </p:sp>
      <p:sp>
        <p:nvSpPr>
          <p:cNvPr id="3" name="Content Placeholder 2"/>
          <p:cNvSpPr>
            <a:spLocks noGrp="1"/>
          </p:cNvSpPr>
          <p:nvPr>
            <p:ph idx="1"/>
          </p:nvPr>
        </p:nvSpPr>
        <p:spPr>
          <a:xfrm>
            <a:off x="152400" y="1143000"/>
            <a:ext cx="8839200" cy="5486400"/>
          </a:xfrm>
        </p:spPr>
        <p:txBody>
          <a:bodyPr/>
          <a:lstStyle/>
          <a:p>
            <a:r>
              <a:rPr lang="en-GB" sz="2400" dirty="0">
                <a:solidFill>
                  <a:schemeClr val="accent1"/>
                </a:solidFill>
              </a:rPr>
              <a:t>The waterfall model</a:t>
            </a:r>
          </a:p>
          <a:p>
            <a:pPr lvl="1"/>
            <a:r>
              <a:rPr lang="en-GB" sz="2000" dirty="0"/>
              <a:t>Plan-driven model. </a:t>
            </a:r>
            <a:r>
              <a:rPr lang="en-GB" sz="2000" dirty="0" smtClean="0"/>
              <a:t>/ This approach takes </a:t>
            </a:r>
            <a:r>
              <a:rPr lang="en-GB" sz="2000" dirty="0"/>
              <a:t>the fundamental process activities of </a:t>
            </a:r>
            <a:r>
              <a:rPr lang="en-GB" sz="2000" dirty="0" smtClean="0"/>
              <a:t>specification</a:t>
            </a:r>
            <a:r>
              <a:rPr lang="en-GB" sz="2000" dirty="0"/>
              <a:t>, development, validation, and </a:t>
            </a:r>
            <a:r>
              <a:rPr lang="en-GB" sz="2000" dirty="0" smtClean="0"/>
              <a:t>evolution</a:t>
            </a:r>
            <a:r>
              <a:rPr lang="tr-TR" sz="2000" dirty="0" smtClean="0"/>
              <a:t>, </a:t>
            </a:r>
            <a:r>
              <a:rPr lang="tr-TR" sz="2000" dirty="0" err="1" smtClean="0"/>
              <a:t>and</a:t>
            </a:r>
            <a:r>
              <a:rPr lang="en-GB" sz="2000" dirty="0" smtClean="0"/>
              <a:t> represents </a:t>
            </a:r>
            <a:r>
              <a:rPr lang="en-GB" sz="2000" dirty="0"/>
              <a:t>them as </a:t>
            </a:r>
            <a:r>
              <a:rPr lang="en-GB" sz="2000" dirty="0">
                <a:solidFill>
                  <a:srgbClr val="C00000"/>
                </a:solidFill>
              </a:rPr>
              <a:t>separate process </a:t>
            </a:r>
            <a:r>
              <a:rPr lang="en-GB" sz="2000" dirty="0" smtClean="0">
                <a:solidFill>
                  <a:srgbClr val="C00000"/>
                </a:solidFill>
              </a:rPr>
              <a:t>phases</a:t>
            </a:r>
            <a:r>
              <a:rPr lang="tr-TR" sz="2000" dirty="0">
                <a:solidFill>
                  <a:srgbClr val="C00000"/>
                </a:solidFill>
              </a:rPr>
              <a:t> </a:t>
            </a:r>
            <a:r>
              <a:rPr lang="tr-TR" sz="2000" dirty="0" smtClean="0">
                <a:solidFill>
                  <a:srgbClr val="C00000"/>
                </a:solidFill>
              </a:rPr>
              <a:t>in </a:t>
            </a:r>
            <a:r>
              <a:rPr lang="tr-TR" sz="2000" dirty="0" err="1" smtClean="0">
                <a:solidFill>
                  <a:srgbClr val="C00000"/>
                </a:solidFill>
              </a:rPr>
              <a:t>sequence</a:t>
            </a:r>
            <a:r>
              <a:rPr lang="en-GB" sz="2000" dirty="0" smtClean="0"/>
              <a:t>. </a:t>
            </a:r>
            <a:endParaRPr lang="en-GB" sz="2000" dirty="0"/>
          </a:p>
          <a:p>
            <a:r>
              <a:rPr lang="en-GB" sz="2400" dirty="0">
                <a:solidFill>
                  <a:schemeClr val="accent1"/>
                </a:solidFill>
              </a:rPr>
              <a:t>Incremental development</a:t>
            </a:r>
          </a:p>
          <a:p>
            <a:pPr lvl="1"/>
            <a:r>
              <a:rPr lang="en-GB" sz="2000" dirty="0" smtClean="0"/>
              <a:t>May </a:t>
            </a:r>
            <a:r>
              <a:rPr lang="en-GB" sz="2000" dirty="0"/>
              <a:t>be plan-driven or agile</a:t>
            </a:r>
            <a:r>
              <a:rPr lang="en-GB" sz="2000" dirty="0" smtClean="0"/>
              <a:t>. / This </a:t>
            </a:r>
            <a:r>
              <a:rPr lang="en-GB" sz="2000" dirty="0"/>
              <a:t>approach interleaves the activities of </a:t>
            </a:r>
            <a:r>
              <a:rPr lang="en-GB" sz="2000" dirty="0" smtClean="0"/>
              <a:t>specification</a:t>
            </a:r>
            <a:r>
              <a:rPr lang="en-GB" sz="2000" dirty="0"/>
              <a:t>, development, and validation. The system is developed as a series of versions (</a:t>
            </a:r>
            <a:r>
              <a:rPr lang="en-GB" sz="2000" dirty="0">
                <a:solidFill>
                  <a:srgbClr val="C00000"/>
                </a:solidFill>
              </a:rPr>
              <a:t>increments</a:t>
            </a:r>
            <a:r>
              <a:rPr lang="en-GB" sz="2000" dirty="0"/>
              <a:t>), with </a:t>
            </a:r>
            <a:r>
              <a:rPr lang="en-GB" sz="2000" u="sng" dirty="0"/>
              <a:t>each version adding functionality to the previous </a:t>
            </a:r>
            <a:r>
              <a:rPr lang="en-GB" sz="2000" u="sng" dirty="0" smtClean="0"/>
              <a:t>version</a:t>
            </a:r>
            <a:r>
              <a:rPr lang="en-GB" sz="2000" dirty="0" smtClean="0"/>
              <a:t>.</a:t>
            </a:r>
            <a:endParaRPr lang="en-GB" sz="2400" dirty="0"/>
          </a:p>
          <a:p>
            <a:r>
              <a:rPr lang="en-GB" sz="2400" dirty="0">
                <a:solidFill>
                  <a:schemeClr val="accent1"/>
                </a:solidFill>
              </a:rPr>
              <a:t>Reuse-oriented software engineering</a:t>
            </a:r>
          </a:p>
          <a:p>
            <a:pPr lvl="1"/>
            <a:r>
              <a:rPr lang="en-GB" sz="2000" dirty="0" smtClean="0"/>
              <a:t>May </a:t>
            </a:r>
            <a:r>
              <a:rPr lang="en-GB" sz="2000" dirty="0"/>
              <a:t>be plan-driven or agile</a:t>
            </a:r>
            <a:r>
              <a:rPr lang="en-GB" sz="2000" dirty="0" smtClean="0"/>
              <a:t>. / This </a:t>
            </a:r>
            <a:r>
              <a:rPr lang="en-GB" sz="2000" dirty="0"/>
              <a:t>approach is based on the existence of a significant number of </a:t>
            </a:r>
            <a:r>
              <a:rPr lang="en-GB" sz="2000" dirty="0">
                <a:solidFill>
                  <a:srgbClr val="C00000"/>
                </a:solidFill>
              </a:rPr>
              <a:t>reusable components</a:t>
            </a:r>
            <a:r>
              <a:rPr lang="en-GB" sz="2000" dirty="0"/>
              <a:t>. The system development process focuses on </a:t>
            </a:r>
            <a:r>
              <a:rPr lang="en-GB" sz="2000" u="sng" dirty="0"/>
              <a:t>integrating these components into a system rather than developing them from scratch</a:t>
            </a:r>
            <a:r>
              <a:rPr lang="en-GB" sz="2000" dirty="0"/>
              <a:t>. </a:t>
            </a:r>
          </a:p>
        </p:txBody>
      </p:sp>
      <p:grpSp>
        <p:nvGrpSpPr>
          <p:cNvPr id="6" name="Grup 5"/>
          <p:cNvGrpSpPr/>
          <p:nvPr/>
        </p:nvGrpSpPr>
        <p:grpSpPr>
          <a:xfrm>
            <a:off x="457200" y="1143000"/>
            <a:ext cx="8458200" cy="1600200"/>
            <a:chOff x="457200" y="1143000"/>
            <a:chExt cx="8458200" cy="1600200"/>
          </a:xfrm>
        </p:grpSpPr>
        <p:sp>
          <p:nvSpPr>
            <p:cNvPr id="4" name="Yuvarlatılmış Dikdörtgen 3"/>
            <p:cNvSpPr/>
            <p:nvPr/>
          </p:nvSpPr>
          <p:spPr bwMode="auto">
            <a:xfrm>
              <a:off x="457200" y="1143000"/>
              <a:ext cx="8458200" cy="16002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
          <p:nvSpPr>
            <p:cNvPr id="5" name="Metin kutusu 4"/>
            <p:cNvSpPr txBox="1"/>
            <p:nvPr/>
          </p:nvSpPr>
          <p:spPr>
            <a:xfrm>
              <a:off x="6019800" y="1143000"/>
              <a:ext cx="2837123" cy="338554"/>
            </a:xfrm>
            <a:prstGeom prst="rect">
              <a:avLst/>
            </a:prstGeom>
            <a:noFill/>
          </p:spPr>
          <p:txBody>
            <a:bodyPr wrap="none" rtlCol="0">
              <a:spAutoFit/>
            </a:bodyPr>
            <a:lstStyle/>
            <a:p>
              <a:r>
                <a:rPr lang="tr-TR" b="1" i="1" dirty="0" err="1" smtClean="0">
                  <a:solidFill>
                    <a:schemeClr val="accent2"/>
                  </a:solidFill>
                </a:rPr>
                <a:t>Already</a:t>
              </a:r>
              <a:r>
                <a:rPr lang="tr-TR" b="1" i="1" dirty="0" smtClean="0">
                  <a:solidFill>
                    <a:schemeClr val="accent2"/>
                  </a:solidFill>
                </a:rPr>
                <a:t> </a:t>
              </a:r>
              <a:r>
                <a:rPr lang="tr-TR" b="1" i="1" dirty="0" err="1" smtClean="0">
                  <a:solidFill>
                    <a:schemeClr val="accent2"/>
                  </a:solidFill>
                </a:rPr>
                <a:t>covered</a:t>
              </a:r>
              <a:r>
                <a:rPr lang="tr-TR" b="1" i="1" dirty="0" smtClean="0">
                  <a:solidFill>
                    <a:schemeClr val="accent2"/>
                  </a:solidFill>
                </a:rPr>
                <a:t> in Week#1</a:t>
              </a:r>
              <a:endParaRPr lang="tr-TR" b="1" i="1" dirty="0">
                <a:solidFill>
                  <a:schemeClr val="accent2"/>
                </a:solidFill>
              </a:endParaRPr>
            </a:p>
          </p:txBody>
        </p:sp>
      </p:grpSp>
    </p:spTree>
    <p:extLst>
      <p:ext uri="{BB962C8B-B14F-4D97-AF65-F5344CB8AC3E}">
        <p14:creationId xmlns:p14="http://schemas.microsoft.com/office/powerpoint/2010/main" val="31719901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XP and agile principles</a:t>
            </a:r>
            <a:endParaRPr lang="tr-TR" dirty="0"/>
          </a:p>
        </p:txBody>
      </p:sp>
      <p:sp>
        <p:nvSpPr>
          <p:cNvPr id="3" name="İçerik Yer Tutucusu 2"/>
          <p:cNvSpPr>
            <a:spLocks noGrp="1"/>
          </p:cNvSpPr>
          <p:nvPr>
            <p:ph idx="1"/>
          </p:nvPr>
        </p:nvSpPr>
        <p:spPr/>
        <p:txBody>
          <a:bodyPr/>
          <a:lstStyle/>
          <a:p>
            <a:r>
              <a:rPr lang="en-US" sz="2800" dirty="0"/>
              <a:t>Incremental development is supported through small, frequent system releases.</a:t>
            </a:r>
          </a:p>
          <a:p>
            <a:r>
              <a:rPr lang="en-US" sz="2800" dirty="0"/>
              <a:t>Customer involvement means full-time customer engagement with the team.</a:t>
            </a:r>
          </a:p>
          <a:p>
            <a:r>
              <a:rPr lang="en-US" sz="2800" dirty="0"/>
              <a:t>People not process through pair programming, collective ownership and a process that avoids long working hours.</a:t>
            </a:r>
          </a:p>
          <a:p>
            <a:r>
              <a:rPr lang="en-US" sz="2800" dirty="0"/>
              <a:t>Change supported through regular system releases.</a:t>
            </a:r>
          </a:p>
          <a:p>
            <a:r>
              <a:rPr lang="en-US" sz="2800" dirty="0"/>
              <a:t>Maintaining simplicity through constant refactoring of code</a:t>
            </a:r>
            <a:r>
              <a:rPr lang="en-US" sz="2800" dirty="0" smtClean="0"/>
              <a:t>.</a:t>
            </a:r>
            <a:endParaRPr lang="en-US" sz="2800" dirty="0"/>
          </a:p>
        </p:txBody>
      </p:sp>
    </p:spTree>
    <p:extLst>
      <p:ext uri="{BB962C8B-B14F-4D97-AF65-F5344CB8AC3E}">
        <p14:creationId xmlns:p14="http://schemas.microsoft.com/office/powerpoint/2010/main" val="401304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The extreme programming release cycle</a:t>
            </a:r>
            <a:r>
              <a:rPr lang="en-GB" dirty="0"/>
              <a:t> </a:t>
            </a:r>
            <a:endParaRPr lang="tr-TR" dirty="0"/>
          </a:p>
        </p:txBody>
      </p:sp>
      <p:pic>
        <p:nvPicPr>
          <p:cNvPr id="4" name="Resim 3"/>
          <p:cNvPicPr>
            <a:picLocks noChangeAspect="1"/>
          </p:cNvPicPr>
          <p:nvPr/>
        </p:nvPicPr>
        <p:blipFill>
          <a:blip r:embed="rId2"/>
          <a:stretch>
            <a:fillRect/>
          </a:stretch>
        </p:blipFill>
        <p:spPr>
          <a:xfrm>
            <a:off x="609600" y="1981200"/>
            <a:ext cx="8048625" cy="3200400"/>
          </a:xfrm>
          <a:prstGeom prst="rect">
            <a:avLst/>
          </a:prstGeom>
        </p:spPr>
      </p:pic>
    </p:spTree>
    <p:extLst>
      <p:ext uri="{BB962C8B-B14F-4D97-AF65-F5344CB8AC3E}">
        <p14:creationId xmlns:p14="http://schemas.microsoft.com/office/powerpoint/2010/main" val="2958401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Extreme programming practices </a:t>
            </a:r>
            <a:r>
              <a:rPr lang="en-US" dirty="0" smtClean="0"/>
              <a:t>(</a:t>
            </a:r>
            <a:r>
              <a:rPr lang="tr-TR" dirty="0" smtClean="0"/>
              <a:t>1</a:t>
            </a:r>
            <a:r>
              <a:rPr lang="en-US" dirty="0" smtClean="0"/>
              <a:t>)</a:t>
            </a:r>
            <a:r>
              <a:rPr lang="en-GB" dirty="0" smtClean="0"/>
              <a:t> </a:t>
            </a:r>
            <a:endParaRPr lang="tr-TR" dirty="0"/>
          </a:p>
        </p:txBody>
      </p:sp>
      <p:graphicFrame>
        <p:nvGraphicFramePr>
          <p:cNvPr id="4" name="Table 3"/>
          <p:cNvGraphicFramePr>
            <a:graphicFrameLocks noGrp="1"/>
          </p:cNvGraphicFramePr>
          <p:nvPr>
            <p:extLst>
              <p:ext uri="{D42A27DB-BD31-4B8C-83A1-F6EECF244321}">
                <p14:modId xmlns:p14="http://schemas.microsoft.com/office/powerpoint/2010/main" val="1679036360"/>
              </p:ext>
            </p:extLst>
          </p:nvPr>
        </p:nvGraphicFramePr>
        <p:xfrm>
          <a:off x="381000" y="1371600"/>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9248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Extreme programming practices </a:t>
            </a:r>
            <a:r>
              <a:rPr lang="en-US" dirty="0" smtClean="0"/>
              <a:t>(</a:t>
            </a:r>
            <a:r>
              <a:rPr lang="tr-TR" dirty="0" smtClean="0"/>
              <a:t>2</a:t>
            </a:r>
            <a:r>
              <a:rPr lang="en-US" dirty="0" smtClean="0"/>
              <a:t>)</a:t>
            </a:r>
            <a:r>
              <a:rPr lang="en-GB" dirty="0" smtClean="0"/>
              <a:t> </a:t>
            </a:r>
            <a:endParaRPr lang="tr-TR" dirty="0"/>
          </a:p>
        </p:txBody>
      </p:sp>
      <p:graphicFrame>
        <p:nvGraphicFramePr>
          <p:cNvPr id="4" name="Table 3"/>
          <p:cNvGraphicFramePr>
            <a:graphicFrameLocks noGrp="1"/>
          </p:cNvGraphicFramePr>
          <p:nvPr>
            <p:extLst>
              <p:ext uri="{D42A27DB-BD31-4B8C-83A1-F6EECF244321}">
                <p14:modId xmlns:p14="http://schemas.microsoft.com/office/powerpoint/2010/main" val="2703104120"/>
              </p:ext>
            </p:extLst>
          </p:nvPr>
        </p:nvGraphicFramePr>
        <p:xfrm>
          <a:off x="457200" y="1676400"/>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dirty="0">
                          <a:latin typeface="Arial"/>
                          <a:cs typeface="Arial"/>
                        </a:rPr>
                        <a:t>On-site customer</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12143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XP </a:t>
            </a:r>
            <a:r>
              <a:rPr lang="tr-TR" dirty="0" err="1" smtClean="0"/>
              <a:t>and</a:t>
            </a:r>
            <a:r>
              <a:rPr lang="tr-TR" dirty="0" smtClean="0"/>
              <a:t> </a:t>
            </a:r>
            <a:r>
              <a:rPr lang="tr-TR" dirty="0" err="1" smtClean="0"/>
              <a:t>Change</a:t>
            </a:r>
            <a:endParaRPr lang="tr-TR" dirty="0"/>
          </a:p>
        </p:txBody>
      </p:sp>
      <p:sp>
        <p:nvSpPr>
          <p:cNvPr id="3" name="İçerik Yer Tutucusu 2"/>
          <p:cNvSpPr>
            <a:spLocks noGrp="1"/>
          </p:cNvSpPr>
          <p:nvPr>
            <p:ph idx="1"/>
          </p:nvPr>
        </p:nvSpPr>
        <p:spPr/>
        <p:txBody>
          <a:bodyPr/>
          <a:lstStyle/>
          <a:p>
            <a:pPr>
              <a:lnSpc>
                <a:spcPct val="90000"/>
              </a:lnSpc>
            </a:pPr>
            <a:r>
              <a:rPr lang="en-US" dirty="0"/>
              <a:t>Conventional wisdom in software engineering is to design for change. It is worth spending time and effort anticipating changes as this reduces costs later in the life cycle.</a:t>
            </a:r>
          </a:p>
          <a:p>
            <a:pPr>
              <a:lnSpc>
                <a:spcPct val="90000"/>
              </a:lnSpc>
            </a:pPr>
            <a:r>
              <a:rPr lang="en-US" dirty="0"/>
              <a:t>XP, however, maintains that this is not worthwhile as changes cannot be reliably anticipated.</a:t>
            </a:r>
          </a:p>
          <a:p>
            <a:pPr>
              <a:lnSpc>
                <a:spcPct val="90000"/>
              </a:lnSpc>
            </a:pPr>
            <a:r>
              <a:rPr lang="en-US" dirty="0"/>
              <a:t>Rather, it proposes constant code improvement (refactoring) to make changes easier when they have to be implemented</a:t>
            </a:r>
            <a:r>
              <a:rPr lang="en-US" dirty="0" smtClean="0"/>
              <a:t>.</a:t>
            </a:r>
            <a:endParaRPr lang="en-US" dirty="0"/>
          </a:p>
        </p:txBody>
      </p:sp>
    </p:spTree>
    <p:extLst>
      <p:ext uri="{BB962C8B-B14F-4D97-AF65-F5344CB8AC3E}">
        <p14:creationId xmlns:p14="http://schemas.microsoft.com/office/powerpoint/2010/main" val="3539785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Refactoring</a:t>
            </a:r>
            <a:endParaRPr lang="tr-TR" dirty="0"/>
          </a:p>
        </p:txBody>
      </p:sp>
      <p:sp>
        <p:nvSpPr>
          <p:cNvPr id="3" name="İçerik Yer Tutucusu 2"/>
          <p:cNvSpPr>
            <a:spLocks noGrp="1"/>
          </p:cNvSpPr>
          <p:nvPr>
            <p:ph idx="1"/>
          </p:nvPr>
        </p:nvSpPr>
        <p:spPr/>
        <p:txBody>
          <a:bodyPr/>
          <a:lstStyle/>
          <a:p>
            <a:r>
              <a:rPr lang="en-US" sz="2800" dirty="0"/>
              <a:t>Programming team look for possible software improvements and make these improvements even where there is no immediate need for them</a:t>
            </a:r>
            <a:r>
              <a:rPr lang="en-US" sz="2800" dirty="0" smtClean="0"/>
              <a:t>.</a:t>
            </a:r>
            <a:endParaRPr lang="tr-TR" sz="2800" dirty="0" smtClean="0"/>
          </a:p>
          <a:p>
            <a:r>
              <a:rPr lang="tr-TR" sz="2800" dirty="0" err="1" smtClean="0"/>
              <a:t>Examples</a:t>
            </a:r>
            <a:r>
              <a:rPr lang="tr-TR" sz="2800" dirty="0" smtClean="0"/>
              <a:t>:</a:t>
            </a:r>
          </a:p>
          <a:p>
            <a:pPr lvl="1"/>
            <a:r>
              <a:rPr lang="en-US" sz="2400" dirty="0"/>
              <a:t>Re-organization of a class hierarchy to remove duplicate code.</a:t>
            </a:r>
          </a:p>
          <a:p>
            <a:pPr lvl="1"/>
            <a:r>
              <a:rPr lang="en-US" sz="2400" dirty="0"/>
              <a:t>Tidying up and renaming attributes and methods to make them easier to understand.</a:t>
            </a:r>
          </a:p>
          <a:p>
            <a:pPr lvl="1"/>
            <a:r>
              <a:rPr lang="en-US" sz="2400" dirty="0"/>
              <a:t>The replacement of inline code with calls to methods that have been included in a program library</a:t>
            </a:r>
            <a:r>
              <a:rPr lang="en-US" sz="2400" dirty="0" smtClean="0"/>
              <a:t>.</a:t>
            </a:r>
            <a:endParaRPr lang="en-US" sz="2400" dirty="0"/>
          </a:p>
        </p:txBody>
      </p:sp>
    </p:spTree>
    <p:extLst>
      <p:ext uri="{BB962C8B-B14F-4D97-AF65-F5344CB8AC3E}">
        <p14:creationId xmlns:p14="http://schemas.microsoft.com/office/powerpoint/2010/main" val="3284829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Agile</a:t>
            </a:r>
            <a:r>
              <a:rPr lang="tr-TR" dirty="0" smtClean="0"/>
              <a:t> Project Management</a:t>
            </a:r>
            <a:endParaRPr lang="tr-TR" dirty="0"/>
          </a:p>
        </p:txBody>
      </p:sp>
      <p:sp>
        <p:nvSpPr>
          <p:cNvPr id="3" name="İçerik Yer Tutucusu 2"/>
          <p:cNvSpPr>
            <a:spLocks noGrp="1"/>
          </p:cNvSpPr>
          <p:nvPr>
            <p:ph idx="1"/>
          </p:nvPr>
        </p:nvSpPr>
        <p:spPr/>
        <p:txBody>
          <a:bodyPr/>
          <a:lstStyle/>
          <a:p>
            <a:r>
              <a:rPr lang="en-GB" sz="2800" dirty="0"/>
              <a:t>The principal responsibility of software project managers is to manage the project so that the software is delivered on time and within the planned budget for the project. </a:t>
            </a:r>
          </a:p>
          <a:p>
            <a:r>
              <a:rPr lang="en-GB" sz="2800" dirty="0"/>
              <a:t>The standard approach to project management is plan-driven. Managers draw up a plan for the project showing what should be delivered, when it should be delivered and who will work on the development of the project deliverables. </a:t>
            </a:r>
          </a:p>
          <a:p>
            <a:r>
              <a:rPr lang="en-GB" sz="2800" dirty="0"/>
              <a:t>Agile project management requires a different approach, which is adapted to incremental development and the particular strengths of agile methods. </a:t>
            </a:r>
            <a:endParaRPr lang="en-US" sz="2800" dirty="0"/>
          </a:p>
        </p:txBody>
      </p:sp>
    </p:spTree>
    <p:extLst>
      <p:ext uri="{BB962C8B-B14F-4D97-AF65-F5344CB8AC3E}">
        <p14:creationId xmlns:p14="http://schemas.microsoft.com/office/powerpoint/2010/main" val="35896108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Scrum</a:t>
            </a:r>
            <a:endParaRPr lang="tr-TR" dirty="0"/>
          </a:p>
        </p:txBody>
      </p:sp>
      <p:sp>
        <p:nvSpPr>
          <p:cNvPr id="3" name="İçerik Yer Tutucusu 2"/>
          <p:cNvSpPr>
            <a:spLocks noGrp="1"/>
          </p:cNvSpPr>
          <p:nvPr>
            <p:ph idx="1"/>
          </p:nvPr>
        </p:nvSpPr>
        <p:spPr/>
        <p:txBody>
          <a:bodyPr/>
          <a:lstStyle/>
          <a:p>
            <a:r>
              <a:rPr lang="en-GB" sz="2800" dirty="0"/>
              <a:t>The Scrum approach is a general agile method but its focus is on managing iterative development rather than specific agile practices.</a:t>
            </a:r>
          </a:p>
          <a:p>
            <a:r>
              <a:rPr lang="en-GB" sz="2800" dirty="0"/>
              <a:t>There are three phases in Scrum. </a:t>
            </a:r>
          </a:p>
          <a:p>
            <a:pPr lvl="1"/>
            <a:r>
              <a:rPr lang="en-GB" sz="2400" dirty="0"/>
              <a:t>The initial phase is an outline planning phase where you establish the general objectives for the project and design the software architecture. </a:t>
            </a:r>
          </a:p>
          <a:p>
            <a:pPr lvl="1"/>
            <a:r>
              <a:rPr lang="en-GB" sz="2400" dirty="0"/>
              <a:t>This is followed by a series of sprint cycles, where each cycle develops an increment of the system. </a:t>
            </a:r>
          </a:p>
          <a:p>
            <a:pPr lvl="1"/>
            <a:r>
              <a:rPr lang="en-GB" sz="2400" dirty="0"/>
              <a:t>The project closure phase wraps up the project, completes required documentation such as system help frames and user manuals and assesses the lessons learned from the project</a:t>
            </a:r>
            <a:r>
              <a:rPr lang="en-GB" sz="2400" dirty="0" smtClean="0"/>
              <a:t>.</a:t>
            </a:r>
            <a:endParaRPr lang="en-GB" sz="2400" dirty="0"/>
          </a:p>
        </p:txBody>
      </p:sp>
    </p:spTree>
    <p:extLst>
      <p:ext uri="{BB962C8B-B14F-4D97-AF65-F5344CB8AC3E}">
        <p14:creationId xmlns:p14="http://schemas.microsoft.com/office/powerpoint/2010/main" val="1659803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Scrum</a:t>
            </a:r>
            <a:r>
              <a:rPr lang="tr-TR" dirty="0" smtClean="0"/>
              <a:t> </a:t>
            </a:r>
            <a:r>
              <a:rPr lang="tr-TR" dirty="0" err="1" smtClean="0"/>
              <a:t>Process</a:t>
            </a:r>
            <a:endParaRPr lang="tr-TR" dirty="0"/>
          </a:p>
        </p:txBody>
      </p:sp>
      <p:pic>
        <p:nvPicPr>
          <p:cNvPr id="4" name="Resim 3"/>
          <p:cNvPicPr>
            <a:picLocks noChangeAspect="1"/>
          </p:cNvPicPr>
          <p:nvPr/>
        </p:nvPicPr>
        <p:blipFill>
          <a:blip r:embed="rId2"/>
          <a:stretch>
            <a:fillRect/>
          </a:stretch>
        </p:blipFill>
        <p:spPr>
          <a:xfrm>
            <a:off x="419100" y="1985962"/>
            <a:ext cx="8305800" cy="2886075"/>
          </a:xfrm>
          <a:prstGeom prst="rect">
            <a:avLst/>
          </a:prstGeom>
        </p:spPr>
      </p:pic>
    </p:spTree>
    <p:extLst>
      <p:ext uri="{BB962C8B-B14F-4D97-AF65-F5344CB8AC3E}">
        <p14:creationId xmlns:p14="http://schemas.microsoft.com/office/powerpoint/2010/main" val="15091366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The</a:t>
            </a:r>
            <a:r>
              <a:rPr lang="tr-TR" dirty="0" smtClean="0"/>
              <a:t> Sprint </a:t>
            </a:r>
            <a:r>
              <a:rPr lang="tr-TR" dirty="0" err="1" smtClean="0"/>
              <a:t>Cycle</a:t>
            </a:r>
            <a:endParaRPr lang="tr-TR" dirty="0"/>
          </a:p>
        </p:txBody>
      </p:sp>
      <p:sp>
        <p:nvSpPr>
          <p:cNvPr id="3" name="İçerik Yer Tutucusu 2"/>
          <p:cNvSpPr>
            <a:spLocks noGrp="1"/>
          </p:cNvSpPr>
          <p:nvPr>
            <p:ph idx="1"/>
          </p:nvPr>
        </p:nvSpPr>
        <p:spPr/>
        <p:txBody>
          <a:bodyPr/>
          <a:lstStyle/>
          <a:p>
            <a:r>
              <a:rPr lang="en-GB" sz="2800" dirty="0"/>
              <a:t>Sprints are fixed length, normally 2–4 weeks. They correspond to the development of a release of the system in XP.</a:t>
            </a:r>
          </a:p>
          <a:p>
            <a:r>
              <a:rPr lang="en-GB" sz="2800" dirty="0"/>
              <a:t>The starting point for planning is the product backlog, which is the list of work to be done on the project.</a:t>
            </a:r>
          </a:p>
          <a:p>
            <a:r>
              <a:rPr lang="en-GB" sz="2800" dirty="0"/>
              <a:t>The selection phase involves all of the project team who work with the customer to select the features and functionality to be developed during the sprint. </a:t>
            </a:r>
          </a:p>
        </p:txBody>
      </p:sp>
    </p:spTree>
    <p:extLst>
      <p:ext uri="{BB962C8B-B14F-4D97-AF65-F5344CB8AC3E}">
        <p14:creationId xmlns:p14="http://schemas.microsoft.com/office/powerpoint/2010/main" val="362270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 </a:t>
            </a:r>
            <a:r>
              <a:rPr lang="tr-TR" dirty="0" err="1" smtClean="0"/>
              <a:t>Waterfall</a:t>
            </a:r>
            <a:r>
              <a:rPr lang="tr-TR" dirty="0" smtClean="0"/>
              <a:t> Model </a:t>
            </a:r>
            <a:r>
              <a:rPr lang="tr-TR" dirty="0"/>
              <a:t>(</a:t>
            </a:r>
            <a:r>
              <a:rPr lang="tr-TR" dirty="0" smtClean="0"/>
              <a:t>Re-</a:t>
            </a:r>
            <a:r>
              <a:rPr lang="tr-TR" dirty="0" err="1" smtClean="0"/>
              <a:t>visited</a:t>
            </a:r>
            <a:r>
              <a:rPr lang="tr-TR" dirty="0"/>
              <a:t>)</a:t>
            </a:r>
            <a:endParaRPr lang="en-US" dirty="0"/>
          </a:p>
        </p:txBody>
      </p:sp>
      <p:pic>
        <p:nvPicPr>
          <p:cNvPr id="4" name="Resim 3"/>
          <p:cNvPicPr>
            <a:picLocks noChangeAspect="1"/>
          </p:cNvPicPr>
          <p:nvPr/>
        </p:nvPicPr>
        <p:blipFill>
          <a:blip r:embed="rId2"/>
          <a:stretch>
            <a:fillRect/>
          </a:stretch>
        </p:blipFill>
        <p:spPr>
          <a:xfrm>
            <a:off x="152400" y="1676400"/>
            <a:ext cx="8686800" cy="4667250"/>
          </a:xfrm>
          <a:prstGeom prst="rect">
            <a:avLst/>
          </a:prstGeom>
        </p:spPr>
      </p:pic>
    </p:spTree>
    <p:extLst>
      <p:ext uri="{BB962C8B-B14F-4D97-AF65-F5344CB8AC3E}">
        <p14:creationId xmlns:p14="http://schemas.microsoft.com/office/powerpoint/2010/main" val="32896227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The</a:t>
            </a:r>
            <a:r>
              <a:rPr lang="tr-TR" dirty="0"/>
              <a:t> Sprint </a:t>
            </a:r>
            <a:r>
              <a:rPr lang="tr-TR" dirty="0" err="1"/>
              <a:t>Cycle</a:t>
            </a:r>
            <a:endParaRPr lang="tr-TR" dirty="0"/>
          </a:p>
        </p:txBody>
      </p:sp>
      <p:sp>
        <p:nvSpPr>
          <p:cNvPr id="3" name="İçerik Yer Tutucusu 2"/>
          <p:cNvSpPr>
            <a:spLocks noGrp="1"/>
          </p:cNvSpPr>
          <p:nvPr>
            <p:ph idx="1"/>
          </p:nvPr>
        </p:nvSpPr>
        <p:spPr>
          <a:xfrm>
            <a:off x="152400" y="1066800"/>
            <a:ext cx="8686800" cy="5562600"/>
          </a:xfrm>
        </p:spPr>
        <p:txBody>
          <a:bodyPr/>
          <a:lstStyle/>
          <a:p>
            <a:r>
              <a:rPr lang="en-GB" sz="2800" dirty="0"/>
              <a:t>Once these are agreed, the team organize themselves to develop the software. During this stage the team is isolated from the customer and the organization, with all communications channelled through the so-called ‘Scrum master’. </a:t>
            </a:r>
          </a:p>
          <a:p>
            <a:r>
              <a:rPr lang="en-GB" sz="2800" dirty="0"/>
              <a:t>The role of the Scrum master is to protect the development team from external distractions. </a:t>
            </a:r>
          </a:p>
          <a:p>
            <a:r>
              <a:rPr lang="en-GB" sz="2800" dirty="0"/>
              <a:t> At the end of the sprint, the work done is reviewed and presented to stakeholders. The next sprint cycle then begins</a:t>
            </a:r>
            <a:r>
              <a:rPr lang="en-GB" sz="2800" dirty="0" smtClean="0"/>
              <a:t>.</a:t>
            </a:r>
            <a:endParaRPr lang="en-US" sz="2800" dirty="0"/>
          </a:p>
        </p:txBody>
      </p:sp>
    </p:spTree>
    <p:extLst>
      <p:ext uri="{BB962C8B-B14F-4D97-AF65-F5344CB8AC3E}">
        <p14:creationId xmlns:p14="http://schemas.microsoft.com/office/powerpoint/2010/main" val="2634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Teamwork</a:t>
            </a:r>
            <a:r>
              <a:rPr lang="tr-TR" dirty="0" smtClean="0"/>
              <a:t> in </a:t>
            </a:r>
            <a:r>
              <a:rPr lang="tr-TR" dirty="0" err="1" smtClean="0"/>
              <a:t>Scrum</a:t>
            </a:r>
            <a:endParaRPr lang="tr-TR" dirty="0"/>
          </a:p>
        </p:txBody>
      </p:sp>
      <p:sp>
        <p:nvSpPr>
          <p:cNvPr id="3" name="İçerik Yer Tutucusu 2"/>
          <p:cNvSpPr>
            <a:spLocks noGrp="1"/>
          </p:cNvSpPr>
          <p:nvPr>
            <p:ph idx="1"/>
          </p:nvPr>
        </p:nvSpPr>
        <p:spPr/>
        <p:txBody>
          <a:bodyPr/>
          <a:lstStyle/>
          <a:p>
            <a:r>
              <a:rPr lang="en-GB" sz="2800" dirty="0"/>
              <a:t>The ‘Scrum master’ is a facilitator who arranges daily meetings, tracks the backlog of work to be done, records decisions, measures progress against the backlog and communicates with customers and management outside of the team.</a:t>
            </a:r>
          </a:p>
          <a:p>
            <a:r>
              <a:rPr lang="en-GB" sz="2800" dirty="0"/>
              <a:t>The whole team attends short daily meetings where all team members share information, describe their progress since the last meeting, problems that have arisen and what is planned for the following day. </a:t>
            </a:r>
          </a:p>
          <a:p>
            <a:pPr lvl="1"/>
            <a:r>
              <a:rPr lang="en-GB" sz="2400" dirty="0"/>
              <a:t>This means that everyone on the team knows what is going on and, if problems arise, can re-plan short-term work to cope with </a:t>
            </a:r>
            <a:r>
              <a:rPr lang="en-GB" sz="2400" dirty="0" smtClean="0"/>
              <a:t>them</a:t>
            </a:r>
            <a:r>
              <a:rPr lang="tr-TR" sz="2400" dirty="0" smtClean="0"/>
              <a:t>.</a:t>
            </a:r>
            <a:endParaRPr lang="tr-TR" sz="2400" dirty="0"/>
          </a:p>
        </p:txBody>
      </p:sp>
    </p:spTree>
    <p:extLst>
      <p:ext uri="{BB962C8B-B14F-4D97-AF65-F5344CB8AC3E}">
        <p14:creationId xmlns:p14="http://schemas.microsoft.com/office/powerpoint/2010/main" val="1657357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Scrum</a:t>
            </a:r>
            <a:r>
              <a:rPr lang="tr-TR" dirty="0" smtClean="0"/>
              <a:t> </a:t>
            </a:r>
            <a:r>
              <a:rPr lang="tr-TR" dirty="0" err="1" smtClean="0"/>
              <a:t>Benefits</a:t>
            </a:r>
            <a:endParaRPr lang="tr-TR" dirty="0"/>
          </a:p>
        </p:txBody>
      </p:sp>
      <p:sp>
        <p:nvSpPr>
          <p:cNvPr id="3" name="İçerik Yer Tutucusu 2"/>
          <p:cNvSpPr>
            <a:spLocks noGrp="1"/>
          </p:cNvSpPr>
          <p:nvPr>
            <p:ph idx="1"/>
          </p:nvPr>
        </p:nvSpPr>
        <p:spPr/>
        <p:txBody>
          <a:bodyPr/>
          <a:lstStyle/>
          <a:p>
            <a:r>
              <a:rPr lang="en-GB" sz="2800" dirty="0"/>
              <a:t>The product is broken down into a set of manageable and understandable chunks.</a:t>
            </a:r>
          </a:p>
          <a:p>
            <a:r>
              <a:rPr lang="en-GB" sz="2800" dirty="0"/>
              <a:t>Unstable requirements do not hold up progress.</a:t>
            </a:r>
          </a:p>
          <a:p>
            <a:r>
              <a:rPr lang="en-GB" sz="2800" dirty="0"/>
              <a:t>The whole team have visibility of everything and consequently team communication is improved.</a:t>
            </a:r>
          </a:p>
          <a:p>
            <a:r>
              <a:rPr lang="en-GB" sz="2800" dirty="0"/>
              <a:t>Customers see on-time delivery of increments and gain feedback on how the product works.</a:t>
            </a:r>
          </a:p>
          <a:p>
            <a:r>
              <a:rPr lang="en-GB" sz="2800" dirty="0"/>
              <a:t>Trust between customers and developers is established and a positive culture is created in which everyone expects the project to succeed</a:t>
            </a:r>
            <a:r>
              <a:rPr lang="en-GB" sz="2800" dirty="0" smtClean="0"/>
              <a:t>.</a:t>
            </a:r>
            <a:endParaRPr lang="en-GB" sz="2800" dirty="0"/>
          </a:p>
        </p:txBody>
      </p:sp>
    </p:spTree>
    <p:extLst>
      <p:ext uri="{BB962C8B-B14F-4D97-AF65-F5344CB8AC3E}">
        <p14:creationId xmlns:p14="http://schemas.microsoft.com/office/powerpoint/2010/main" val="2063129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For student </a:t>
            </a:r>
            <a:r>
              <a:rPr lang="en-US" dirty="0" smtClean="0"/>
              <a:t>re</a:t>
            </a:r>
            <a:r>
              <a:rPr lang="tr-TR" dirty="0" smtClean="0"/>
              <a:t>VIEW</a:t>
            </a:r>
            <a:r>
              <a:rPr lang="en-US" dirty="0" smtClean="0"/>
              <a:t>…</a:t>
            </a:r>
            <a:r>
              <a:rPr lang="en-US" dirty="0"/>
              <a:t/>
            </a:r>
            <a:br>
              <a:rPr lang="en-US" dirty="0"/>
            </a:br>
            <a:endParaRPr lang="en-US" dirty="0"/>
          </a:p>
        </p:txBody>
      </p:sp>
      <p:sp>
        <p:nvSpPr>
          <p:cNvPr id="3" name="Metin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40414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tr-TR" sz="3200" dirty="0" smtClean="0"/>
              <a:t>ROSE - </a:t>
            </a:r>
            <a:r>
              <a:rPr lang="en-GB" sz="3200" dirty="0" smtClean="0"/>
              <a:t>Stages</a:t>
            </a:r>
          </a:p>
        </p:txBody>
      </p:sp>
      <p:sp>
        <p:nvSpPr>
          <p:cNvPr id="2" name="Content Placeholder 1"/>
          <p:cNvSpPr>
            <a:spLocks noGrp="1"/>
          </p:cNvSpPr>
          <p:nvPr>
            <p:ph idx="1"/>
          </p:nvPr>
        </p:nvSpPr>
        <p:spPr>
          <a:xfrm>
            <a:off x="152400" y="1408268"/>
            <a:ext cx="8763000" cy="5221131"/>
          </a:xfrm>
        </p:spPr>
        <p:txBody>
          <a:bodyPr/>
          <a:lstStyle/>
          <a:p>
            <a:r>
              <a:rPr lang="en-US" sz="2400" i="1" u="sng" dirty="0" smtClean="0">
                <a:solidFill>
                  <a:srgbClr val="558ED5"/>
                </a:solidFill>
              </a:rPr>
              <a:t>Component </a:t>
            </a:r>
            <a:r>
              <a:rPr lang="en-US" sz="2400" i="1" u="sng" dirty="0">
                <a:solidFill>
                  <a:srgbClr val="558ED5"/>
                </a:solidFill>
              </a:rPr>
              <a:t>analysis </a:t>
            </a:r>
            <a:r>
              <a:rPr lang="en-US" sz="2400" dirty="0"/>
              <a:t>Given the requirements specification, a search is made for components to implement that specification. Usually, there is no exact match and the components that may be used only provide some of the functionality required. </a:t>
            </a:r>
          </a:p>
          <a:p>
            <a:r>
              <a:rPr lang="en-US" sz="2400" i="1" u="sng" dirty="0">
                <a:solidFill>
                  <a:srgbClr val="558ED5"/>
                </a:solidFill>
              </a:rPr>
              <a:t>Requirements modification </a:t>
            </a:r>
            <a:r>
              <a:rPr lang="en-US" sz="2400" dirty="0"/>
              <a:t>During this stage, the requirements are analyzed using information about the components that have been discovered. They are then </a:t>
            </a:r>
            <a:r>
              <a:rPr lang="en-US" sz="2400" dirty="0" smtClean="0"/>
              <a:t>modified </a:t>
            </a:r>
            <a:r>
              <a:rPr lang="en-US" sz="2400" dirty="0"/>
              <a:t>to reflect the available components. Where modifications are impossible, the component analysis activity may be re-entered to search for alternative solutions. </a:t>
            </a:r>
          </a:p>
          <a:p>
            <a:r>
              <a:rPr lang="en-US" sz="2400" i="1" u="sng" dirty="0">
                <a:solidFill>
                  <a:srgbClr val="558ED5"/>
                </a:solidFill>
              </a:rPr>
              <a:t>System design with reuse </a:t>
            </a:r>
            <a:endParaRPr lang="en-US" sz="2400" i="1" u="sng" dirty="0" smtClean="0">
              <a:solidFill>
                <a:srgbClr val="558ED5"/>
              </a:solidFill>
            </a:endParaRPr>
          </a:p>
          <a:p>
            <a:r>
              <a:rPr lang="en-US" sz="2400" i="1" u="sng" dirty="0" smtClean="0">
                <a:solidFill>
                  <a:srgbClr val="558ED5"/>
                </a:solidFill>
              </a:rPr>
              <a:t>Development </a:t>
            </a:r>
            <a:r>
              <a:rPr lang="en-US" sz="2400" i="1" u="sng" dirty="0">
                <a:solidFill>
                  <a:srgbClr val="558ED5"/>
                </a:solidFill>
              </a:rPr>
              <a:t>and </a:t>
            </a:r>
            <a:r>
              <a:rPr lang="en-US" sz="2400" i="1" u="sng" dirty="0" smtClean="0">
                <a:solidFill>
                  <a:srgbClr val="558ED5"/>
                </a:solidFill>
              </a:rPr>
              <a:t>integration</a:t>
            </a:r>
            <a:endParaRPr lang="en-US" sz="2400" u="sng" dirty="0">
              <a:solidFill>
                <a:srgbClr val="558ED5"/>
              </a:solidFill>
            </a:endParaRPr>
          </a:p>
        </p:txBody>
      </p:sp>
      <p:pic>
        <p:nvPicPr>
          <p:cNvPr id="4" name="Picture 3" descr="2.3 Reuse_based_process.eps"/>
          <p:cNvPicPr>
            <a:picLocks noChangeAspect="1"/>
          </p:cNvPicPr>
          <p:nvPr/>
        </p:nvPicPr>
        <p:blipFill>
          <a:blip r:embed="rId2"/>
          <a:stretch>
            <a:fillRect/>
          </a:stretch>
        </p:blipFill>
        <p:spPr>
          <a:xfrm>
            <a:off x="3733800" y="101444"/>
            <a:ext cx="5354190" cy="1117756"/>
          </a:xfrm>
          <a:prstGeom prst="rect">
            <a:avLst/>
          </a:prstGeom>
        </p:spPr>
      </p:pic>
    </p:spTree>
    <p:extLst>
      <p:ext uri="{BB962C8B-B14F-4D97-AF65-F5344CB8AC3E}">
        <p14:creationId xmlns:p14="http://schemas.microsoft.com/office/powerpoint/2010/main" val="37274236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610600" cy="5334000"/>
          </a:xfrm>
        </p:spPr>
        <p:txBody>
          <a:bodyPr/>
          <a:lstStyle/>
          <a:p>
            <a:r>
              <a:rPr lang="en-US" sz="2400" i="1" u="sng" dirty="0" smtClean="0">
                <a:solidFill>
                  <a:srgbClr val="558ED5"/>
                </a:solidFill>
              </a:rPr>
              <a:t>Component </a:t>
            </a:r>
            <a:r>
              <a:rPr lang="en-US" sz="2400" i="1" u="sng" dirty="0">
                <a:solidFill>
                  <a:srgbClr val="558ED5"/>
                </a:solidFill>
              </a:rPr>
              <a:t>analysis </a:t>
            </a:r>
            <a:endParaRPr lang="en-US" sz="2400" i="1" u="sng" dirty="0" smtClean="0">
              <a:solidFill>
                <a:srgbClr val="558ED5"/>
              </a:solidFill>
            </a:endParaRPr>
          </a:p>
          <a:p>
            <a:r>
              <a:rPr lang="en-US" sz="2400" i="1" u="sng" dirty="0" smtClean="0">
                <a:solidFill>
                  <a:srgbClr val="558ED5"/>
                </a:solidFill>
              </a:rPr>
              <a:t>Requirements </a:t>
            </a:r>
            <a:r>
              <a:rPr lang="en-US" sz="2400" i="1" u="sng" dirty="0">
                <a:solidFill>
                  <a:srgbClr val="558ED5"/>
                </a:solidFill>
              </a:rPr>
              <a:t>modification </a:t>
            </a:r>
            <a:endParaRPr lang="en-US" sz="2400" i="1" u="sng" dirty="0" smtClean="0">
              <a:solidFill>
                <a:srgbClr val="558ED5"/>
              </a:solidFill>
            </a:endParaRPr>
          </a:p>
          <a:p>
            <a:r>
              <a:rPr lang="en-US" sz="2400" i="1" u="sng" dirty="0" smtClean="0">
                <a:solidFill>
                  <a:srgbClr val="558ED5"/>
                </a:solidFill>
              </a:rPr>
              <a:t>System </a:t>
            </a:r>
            <a:r>
              <a:rPr lang="en-US" sz="2400" i="1" u="sng" dirty="0">
                <a:solidFill>
                  <a:srgbClr val="558ED5"/>
                </a:solidFill>
              </a:rPr>
              <a:t>design with reuse </a:t>
            </a:r>
            <a:r>
              <a:rPr lang="en-US" sz="2400" dirty="0"/>
              <a:t>During this phase, the framework of the system is designed or an existing framework is reused. The designers take into account the components that are reused and organize the framework to cater for this. Some new software may have to be designed if reusable components are not available. </a:t>
            </a:r>
          </a:p>
          <a:p>
            <a:r>
              <a:rPr lang="en-US" sz="2400" i="1" u="sng" dirty="0">
                <a:solidFill>
                  <a:srgbClr val="558ED5"/>
                </a:solidFill>
              </a:rPr>
              <a:t>Development and integration </a:t>
            </a:r>
            <a:r>
              <a:rPr lang="en-US" sz="2400" dirty="0"/>
              <a:t>Software that cannot be externally procured is developed, and the components and COTS systems are integrated to create the new system. System integration, in this model, may be part of the development process rather than a separate activity. </a:t>
            </a:r>
          </a:p>
        </p:txBody>
      </p:sp>
      <p:sp>
        <p:nvSpPr>
          <p:cNvPr id="6" name="Title 1"/>
          <p:cNvSpPr>
            <a:spLocks noGrp="1"/>
          </p:cNvSpPr>
          <p:nvPr>
            <p:ph type="title"/>
          </p:nvPr>
        </p:nvSpPr>
        <p:spPr>
          <a:xfrm>
            <a:off x="1066800" y="290513"/>
            <a:ext cx="7924800" cy="623887"/>
          </a:xfrm>
        </p:spPr>
        <p:txBody>
          <a:bodyPr/>
          <a:lstStyle/>
          <a:p>
            <a:r>
              <a:rPr lang="tr-TR" sz="3200" dirty="0" smtClean="0"/>
              <a:t>ROSE - </a:t>
            </a:r>
            <a:r>
              <a:rPr lang="en-GB" sz="3200" dirty="0" smtClean="0"/>
              <a:t>Stages</a:t>
            </a:r>
          </a:p>
        </p:txBody>
      </p:sp>
      <p:pic>
        <p:nvPicPr>
          <p:cNvPr id="7" name="Picture 3" descr="2.3 Reuse_based_process.eps"/>
          <p:cNvPicPr>
            <a:picLocks noChangeAspect="1"/>
          </p:cNvPicPr>
          <p:nvPr/>
        </p:nvPicPr>
        <p:blipFill>
          <a:blip r:embed="rId2"/>
          <a:stretch>
            <a:fillRect/>
          </a:stretch>
        </p:blipFill>
        <p:spPr>
          <a:xfrm>
            <a:off x="3733800" y="101444"/>
            <a:ext cx="5354190" cy="1117756"/>
          </a:xfrm>
          <a:prstGeom prst="rect">
            <a:avLst/>
          </a:prstGeom>
        </p:spPr>
      </p:pic>
    </p:spTree>
    <p:extLst>
      <p:ext uri="{BB962C8B-B14F-4D97-AF65-F5344CB8AC3E}">
        <p14:creationId xmlns:p14="http://schemas.microsoft.com/office/powerpoint/2010/main" val="25477856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dirty="0" smtClean="0"/>
              <a:t>Static workflows in RUP</a:t>
            </a:r>
            <a:endParaRPr lang="en-US" dirty="0" smtClean="0"/>
          </a:p>
        </p:txBody>
      </p:sp>
      <p:graphicFrame>
        <p:nvGraphicFramePr>
          <p:cNvPr id="12" name="Table 11"/>
          <p:cNvGraphicFramePr>
            <a:graphicFrameLocks noGrp="1"/>
          </p:cNvGraphicFramePr>
          <p:nvPr>
            <p:extLst/>
          </p:nvPr>
        </p:nvGraphicFramePr>
        <p:xfrm>
          <a:off x="457200" y="1295400"/>
          <a:ext cx="8229600" cy="4953001"/>
        </p:xfrm>
        <a:graphic>
          <a:graphicData uri="http://schemas.openxmlformats.org/drawingml/2006/table">
            <a:tbl>
              <a:tblPr firstRow="1" bandRow="1">
                <a:tableStyleId>{3C2FFA5D-87B4-456A-9821-1D502468CF0F}</a:tableStyleId>
              </a:tblPr>
              <a:tblGrid>
                <a:gridCol w="2599812">
                  <a:extLst>
                    <a:ext uri="{9D8B030D-6E8A-4147-A177-3AD203B41FA5}">
                      <a16:colId xmlns:a16="http://schemas.microsoft.com/office/drawing/2014/main" val="20000"/>
                    </a:ext>
                  </a:extLst>
                </a:gridCol>
                <a:gridCol w="5629788">
                  <a:extLst>
                    <a:ext uri="{9D8B030D-6E8A-4147-A177-3AD203B41FA5}">
                      <a16:colId xmlns:a16="http://schemas.microsoft.com/office/drawing/2014/main" val="20001"/>
                    </a:ext>
                  </a:extLst>
                </a:gridCol>
              </a:tblGrid>
              <a:tr h="546958">
                <a:tc>
                  <a:txBody>
                    <a:bodyPr/>
                    <a:lstStyle/>
                    <a:p>
                      <a:pPr algn="just">
                        <a:spcAft>
                          <a:spcPts val="0"/>
                        </a:spcAft>
                      </a:pPr>
                      <a:r>
                        <a:rPr lang="en-GB" sz="1800" dirty="0">
                          <a:latin typeface="Arial"/>
                          <a:cs typeface="Arial"/>
                        </a:rPr>
                        <a:t>Workflow</a:t>
                      </a:r>
                      <a:endParaRPr lang="en-GB" sz="18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800" dirty="0">
                          <a:latin typeface="Arial"/>
                          <a:cs typeface="Arial"/>
                        </a:rPr>
                        <a:t>Description</a:t>
                      </a:r>
                      <a:endParaRPr lang="en-GB" sz="18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721679">
                <a:tc>
                  <a:txBody>
                    <a:bodyPr/>
                    <a:lstStyle/>
                    <a:p>
                      <a:pPr algn="just">
                        <a:spcAft>
                          <a:spcPts val="0"/>
                        </a:spcAft>
                      </a:pPr>
                      <a:r>
                        <a:rPr lang="en-GB" sz="1800" dirty="0">
                          <a:latin typeface="Arial"/>
                          <a:cs typeface="Arial"/>
                        </a:rPr>
                        <a:t>Business modelling</a:t>
                      </a:r>
                      <a:endParaRPr lang="en-GB" sz="18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latin typeface="Arial"/>
                          <a:cs typeface="Arial"/>
                        </a:rPr>
                        <a:t>The business processes are modelled using business use cases.</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1025545">
                <a:tc>
                  <a:txBody>
                    <a:bodyPr/>
                    <a:lstStyle/>
                    <a:p>
                      <a:pPr algn="just">
                        <a:spcAft>
                          <a:spcPts val="0"/>
                        </a:spcAft>
                      </a:pPr>
                      <a:r>
                        <a:rPr lang="en-GB" sz="1800" dirty="0">
                          <a:latin typeface="Arial"/>
                          <a:cs typeface="Arial"/>
                        </a:rPr>
                        <a:t>Requirements</a:t>
                      </a:r>
                      <a:endParaRPr lang="en-GB" sz="18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latin typeface="Arial"/>
                          <a:cs typeface="Arial"/>
                        </a:rPr>
                        <a:t>Actors who interact with the system are identified and use cases are developed to model the system requirements.</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025545">
                <a:tc>
                  <a:txBody>
                    <a:bodyPr/>
                    <a:lstStyle/>
                    <a:p>
                      <a:pPr algn="just">
                        <a:spcAft>
                          <a:spcPts val="0"/>
                        </a:spcAft>
                      </a:pPr>
                      <a:r>
                        <a:rPr lang="en-GB" sz="1800">
                          <a:latin typeface="Arial"/>
                          <a:cs typeface="Arial"/>
                        </a:rPr>
                        <a:t>Analysis and design</a:t>
                      </a:r>
                      <a:endParaRPr lang="en-GB" sz="18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latin typeface="Arial"/>
                          <a:cs typeface="Arial"/>
                        </a:rPr>
                        <a:t>A design model is created and documented using architectural models, component models, object models and sequence models.</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633274">
                <a:tc>
                  <a:txBody>
                    <a:bodyPr/>
                    <a:lstStyle/>
                    <a:p>
                      <a:pPr algn="just">
                        <a:spcAft>
                          <a:spcPts val="0"/>
                        </a:spcAft>
                      </a:pPr>
                      <a:r>
                        <a:rPr lang="en-GB" sz="1800" dirty="0">
                          <a:latin typeface="Arial"/>
                          <a:cs typeface="Arial"/>
                        </a:rPr>
                        <a:t>Implementation</a:t>
                      </a:r>
                      <a:endParaRPr lang="en-GB" sz="18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latin typeface="Arial"/>
                          <a:cs typeface="Arial"/>
                        </a:rPr>
                        <a:t>The components in the system are implemented and structured into implementation sub-systems. Automatic code generation from design models helps accelerate this process.</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455553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workflows in RUP</a:t>
            </a:r>
            <a:endParaRPr lang="en-US" dirty="0"/>
          </a:p>
        </p:txBody>
      </p:sp>
      <p:graphicFrame>
        <p:nvGraphicFramePr>
          <p:cNvPr id="4" name="Content Placeholder 3"/>
          <p:cNvGraphicFramePr>
            <a:graphicFrameLocks noGrp="1"/>
          </p:cNvGraphicFramePr>
          <p:nvPr>
            <p:ph idx="1"/>
            <p:extLst/>
          </p:nvPr>
        </p:nvGraphicFramePr>
        <p:xfrm>
          <a:off x="304800" y="1447800"/>
          <a:ext cx="8534400" cy="3889510"/>
        </p:xfrm>
        <a:graphic>
          <a:graphicData uri="http://schemas.openxmlformats.org/drawingml/2006/table">
            <a:tbl>
              <a:tblPr firstRow="1" bandRow="1">
                <a:tableStyleId>{3C2FFA5D-87B4-456A-9821-1D502468CF0F}</a:tableStyleId>
              </a:tblPr>
              <a:tblGrid>
                <a:gridCol w="2314268">
                  <a:extLst>
                    <a:ext uri="{9D8B030D-6E8A-4147-A177-3AD203B41FA5}">
                      <a16:colId xmlns:a16="http://schemas.microsoft.com/office/drawing/2014/main" val="20000"/>
                    </a:ext>
                  </a:extLst>
                </a:gridCol>
                <a:gridCol w="6220132">
                  <a:extLst>
                    <a:ext uri="{9D8B030D-6E8A-4147-A177-3AD203B41FA5}">
                      <a16:colId xmlns:a16="http://schemas.microsoft.com/office/drawing/2014/main" val="20001"/>
                    </a:ext>
                  </a:extLst>
                </a:gridCol>
              </a:tblGrid>
              <a:tr h="410554">
                <a:tc>
                  <a:txBody>
                    <a:bodyPr/>
                    <a:lstStyle/>
                    <a:p>
                      <a:r>
                        <a:rPr lang="en-US" sz="1800" dirty="0" smtClean="0">
                          <a:latin typeface="Arial"/>
                          <a:cs typeface="Arial"/>
                        </a:rPr>
                        <a:t>Workflow</a:t>
                      </a:r>
                      <a:endParaRPr lang="en-US" sz="1800" dirty="0">
                        <a:latin typeface="Arial"/>
                        <a:cs typeface="Arial"/>
                      </a:endParaRPr>
                    </a:p>
                  </a:txBody>
                  <a:tcPr/>
                </a:tc>
                <a:tc>
                  <a:txBody>
                    <a:bodyPr/>
                    <a:lstStyle/>
                    <a:p>
                      <a:r>
                        <a:rPr lang="en-US" sz="1800" dirty="0" smtClean="0">
                          <a:latin typeface="Arial"/>
                          <a:cs typeface="Arial"/>
                        </a:rPr>
                        <a:t>Description</a:t>
                      </a:r>
                      <a:endParaRPr lang="en-US" sz="1800" dirty="0">
                        <a:latin typeface="Arial"/>
                        <a:cs typeface="Arial"/>
                      </a:endParaRPr>
                    </a:p>
                  </a:txBody>
                  <a:tcPr/>
                </a:tc>
                <a:extLst>
                  <a:ext uri="{0D108BD9-81ED-4DB2-BD59-A6C34878D82A}">
                    <a16:rowId xmlns:a16="http://schemas.microsoft.com/office/drawing/2014/main" val="10000"/>
                  </a:ext>
                </a:extLst>
              </a:tr>
              <a:tr h="911092">
                <a:tc>
                  <a:txBody>
                    <a:bodyPr/>
                    <a:lstStyle/>
                    <a:p>
                      <a:pPr algn="just">
                        <a:spcAft>
                          <a:spcPts val="0"/>
                        </a:spcAft>
                      </a:pPr>
                      <a:r>
                        <a:rPr lang="en-GB" sz="1800" dirty="0">
                          <a:latin typeface="Arial"/>
                          <a:cs typeface="Arial"/>
                        </a:rPr>
                        <a:t>Testing</a:t>
                      </a:r>
                      <a:endParaRPr lang="en-GB" sz="1800" dirty="0">
                        <a:solidFill>
                          <a:srgbClr val="000000"/>
                        </a:solidFill>
                        <a:latin typeface="Arial"/>
                        <a:ea typeface="Times New Roman"/>
                        <a:cs typeface="Arial"/>
                      </a:endParaRPr>
                    </a:p>
                  </a:txBody>
                  <a:tcPr marL="73025" marR="73025" marT="0" marB="91440"/>
                </a:tc>
                <a:tc>
                  <a:txBody>
                    <a:bodyPr/>
                    <a:lstStyle/>
                    <a:p>
                      <a:pPr algn="l">
                        <a:spcAft>
                          <a:spcPts val="0"/>
                        </a:spcAft>
                      </a:pPr>
                      <a:r>
                        <a:rPr lang="en-GB" sz="1800" dirty="0">
                          <a:latin typeface="Arial"/>
                          <a:cs typeface="Arial"/>
                        </a:rPr>
                        <a:t>Testing is an iterative process that is carried out in conjunction with implementation. System testing follows the completion of the implementation.</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641139">
                <a:tc>
                  <a:txBody>
                    <a:bodyPr/>
                    <a:lstStyle/>
                    <a:p>
                      <a:pPr algn="just">
                        <a:spcAft>
                          <a:spcPts val="0"/>
                        </a:spcAft>
                      </a:pPr>
                      <a:r>
                        <a:rPr lang="en-GB" sz="1800" dirty="0">
                          <a:latin typeface="Arial"/>
                          <a:cs typeface="Arial"/>
                        </a:rPr>
                        <a:t>Deployment</a:t>
                      </a:r>
                      <a:endParaRPr lang="en-GB" sz="1800" dirty="0">
                        <a:solidFill>
                          <a:srgbClr val="000000"/>
                        </a:solidFill>
                        <a:latin typeface="Arial"/>
                        <a:ea typeface="Times New Roman"/>
                        <a:cs typeface="Arial"/>
                      </a:endParaRPr>
                    </a:p>
                  </a:txBody>
                  <a:tcPr marL="73025" marR="73025" marT="0" marB="91440"/>
                </a:tc>
                <a:tc>
                  <a:txBody>
                    <a:bodyPr/>
                    <a:lstStyle/>
                    <a:p>
                      <a:pPr algn="l">
                        <a:spcAft>
                          <a:spcPts val="0"/>
                        </a:spcAft>
                      </a:pPr>
                      <a:r>
                        <a:rPr lang="en-GB" sz="1800" dirty="0">
                          <a:latin typeface="Arial"/>
                          <a:cs typeface="Arial"/>
                        </a:rPr>
                        <a:t>A product release is created, distributed to users and installed in their workplace.</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641139">
                <a:tc>
                  <a:txBody>
                    <a:bodyPr/>
                    <a:lstStyle/>
                    <a:p>
                      <a:pPr algn="l">
                        <a:spcAft>
                          <a:spcPts val="0"/>
                        </a:spcAft>
                      </a:pPr>
                      <a:r>
                        <a:rPr lang="en-GB" sz="1800" dirty="0">
                          <a:latin typeface="Arial"/>
                          <a:cs typeface="Arial"/>
                        </a:rPr>
                        <a:t>Configuration and change management</a:t>
                      </a:r>
                      <a:endParaRPr lang="en-GB" sz="1800" dirty="0">
                        <a:solidFill>
                          <a:srgbClr val="000000"/>
                        </a:solidFill>
                        <a:latin typeface="Arial"/>
                        <a:ea typeface="Times New Roman"/>
                        <a:cs typeface="Arial"/>
                      </a:endParaRPr>
                    </a:p>
                  </a:txBody>
                  <a:tcPr marL="73025" marR="73025" marT="0" marB="91440"/>
                </a:tc>
                <a:tc>
                  <a:txBody>
                    <a:bodyPr/>
                    <a:lstStyle/>
                    <a:p>
                      <a:pPr algn="l">
                        <a:spcAft>
                          <a:spcPts val="0"/>
                        </a:spcAft>
                      </a:pPr>
                      <a:r>
                        <a:rPr lang="en-GB" sz="1800" dirty="0">
                          <a:latin typeface="Arial"/>
                          <a:cs typeface="Arial"/>
                        </a:rPr>
                        <a:t>This supporting workflow managed changes to the </a:t>
                      </a:r>
                      <a:r>
                        <a:rPr lang="en-GB" sz="1800" dirty="0" smtClean="0">
                          <a:latin typeface="Arial"/>
                          <a:cs typeface="Arial"/>
                        </a:rPr>
                        <a:t>system.</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641139">
                <a:tc>
                  <a:txBody>
                    <a:bodyPr/>
                    <a:lstStyle/>
                    <a:p>
                      <a:pPr algn="just">
                        <a:spcAft>
                          <a:spcPts val="0"/>
                        </a:spcAft>
                      </a:pPr>
                      <a:r>
                        <a:rPr lang="en-GB" sz="1800">
                          <a:latin typeface="Arial"/>
                          <a:cs typeface="Arial"/>
                        </a:rPr>
                        <a:t>Project management</a:t>
                      </a:r>
                      <a:endParaRPr lang="en-GB" sz="1800">
                        <a:solidFill>
                          <a:srgbClr val="000000"/>
                        </a:solidFill>
                        <a:latin typeface="Arial"/>
                        <a:ea typeface="Times New Roman"/>
                        <a:cs typeface="Arial"/>
                      </a:endParaRPr>
                    </a:p>
                  </a:txBody>
                  <a:tcPr marL="73025" marR="73025" marT="0" marB="91440"/>
                </a:tc>
                <a:tc>
                  <a:txBody>
                    <a:bodyPr/>
                    <a:lstStyle/>
                    <a:p>
                      <a:pPr algn="l">
                        <a:spcAft>
                          <a:spcPts val="0"/>
                        </a:spcAft>
                      </a:pPr>
                      <a:r>
                        <a:rPr lang="en-GB" sz="1800" dirty="0">
                          <a:latin typeface="Arial"/>
                          <a:cs typeface="Arial"/>
                        </a:rPr>
                        <a:t>This supporting workflow manages the system </a:t>
                      </a:r>
                      <a:r>
                        <a:rPr lang="en-GB" sz="1800" dirty="0" smtClean="0">
                          <a:latin typeface="Arial"/>
                          <a:cs typeface="Arial"/>
                        </a:rPr>
                        <a:t>development.</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641139">
                <a:tc>
                  <a:txBody>
                    <a:bodyPr/>
                    <a:lstStyle/>
                    <a:p>
                      <a:pPr algn="just">
                        <a:spcAft>
                          <a:spcPts val="0"/>
                        </a:spcAft>
                      </a:pPr>
                      <a:r>
                        <a:rPr lang="en-GB" sz="1800">
                          <a:latin typeface="Arial"/>
                          <a:cs typeface="Arial"/>
                        </a:rPr>
                        <a:t>Environment</a:t>
                      </a:r>
                      <a:endParaRPr lang="en-GB" sz="1800">
                        <a:solidFill>
                          <a:srgbClr val="000000"/>
                        </a:solidFill>
                        <a:latin typeface="Arial"/>
                        <a:ea typeface="Times New Roman"/>
                        <a:cs typeface="Arial"/>
                      </a:endParaRPr>
                    </a:p>
                  </a:txBody>
                  <a:tcPr marL="73025" marR="73025" marT="0" marB="91440"/>
                </a:tc>
                <a:tc>
                  <a:txBody>
                    <a:bodyPr/>
                    <a:lstStyle/>
                    <a:p>
                      <a:pPr algn="l">
                        <a:spcAft>
                          <a:spcPts val="0"/>
                        </a:spcAft>
                      </a:pPr>
                      <a:r>
                        <a:rPr lang="en-GB" sz="1800" dirty="0">
                          <a:latin typeface="Arial"/>
                          <a:cs typeface="Arial"/>
                        </a:rPr>
                        <a:t>This workflow is concerned with making appropriate software tools available to the software development team.</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88391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smtClean="0"/>
              <a:t>RUP good practices</a:t>
            </a:r>
            <a:endParaRPr lang="en-US" dirty="0"/>
          </a:p>
        </p:txBody>
      </p:sp>
      <p:sp>
        <p:nvSpPr>
          <p:cNvPr id="124931" name="Rectangle 3"/>
          <p:cNvSpPr>
            <a:spLocks noGrp="1" noChangeArrowheads="1"/>
          </p:cNvSpPr>
          <p:nvPr>
            <p:ph type="body" idx="1"/>
          </p:nvPr>
        </p:nvSpPr>
        <p:spPr>
          <a:xfrm>
            <a:off x="152400" y="1219200"/>
            <a:ext cx="8839200" cy="5410200"/>
          </a:xfrm>
        </p:spPr>
        <p:txBody>
          <a:bodyPr/>
          <a:lstStyle/>
          <a:p>
            <a:r>
              <a:rPr lang="en-US" sz="2800" dirty="0" smtClean="0">
                <a:solidFill>
                  <a:schemeClr val="accent2"/>
                </a:solidFill>
              </a:rPr>
              <a:t>Develop software iteratively</a:t>
            </a:r>
          </a:p>
          <a:p>
            <a:pPr lvl="1"/>
            <a:r>
              <a:rPr lang="en-US" sz="2400" dirty="0" smtClean="0"/>
              <a:t>Plan increments based on customer priorities and deliver highest priority increments first.</a:t>
            </a:r>
          </a:p>
          <a:p>
            <a:r>
              <a:rPr lang="en-US" sz="2800" dirty="0" smtClean="0">
                <a:solidFill>
                  <a:schemeClr val="accent2"/>
                </a:solidFill>
              </a:rPr>
              <a:t>Manage requirements</a:t>
            </a:r>
          </a:p>
          <a:p>
            <a:pPr lvl="1"/>
            <a:r>
              <a:rPr lang="en-US" sz="2400" dirty="0" smtClean="0"/>
              <a:t>Explicitly document customer requirements and keep track of changes to these requirements.</a:t>
            </a:r>
          </a:p>
          <a:p>
            <a:r>
              <a:rPr lang="en-US" sz="2800" dirty="0" smtClean="0">
                <a:solidFill>
                  <a:schemeClr val="accent2"/>
                </a:solidFill>
              </a:rPr>
              <a:t>Use component-based architectures</a:t>
            </a:r>
          </a:p>
          <a:p>
            <a:pPr lvl="1"/>
            <a:r>
              <a:rPr lang="en-US" sz="2400" dirty="0" smtClean="0"/>
              <a:t>Organize the system architecture as a set of reusable components.</a:t>
            </a:r>
          </a:p>
        </p:txBody>
      </p:sp>
    </p:spTree>
    <p:extLst>
      <p:ext uri="{BB962C8B-B14F-4D97-AF65-F5344CB8AC3E}">
        <p14:creationId xmlns:p14="http://schemas.microsoft.com/office/powerpoint/2010/main" val="38702936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practices</a:t>
            </a:r>
            <a:endParaRPr lang="en-US" dirty="0"/>
          </a:p>
        </p:txBody>
      </p:sp>
      <p:sp>
        <p:nvSpPr>
          <p:cNvPr id="3" name="Content Placeholder 2"/>
          <p:cNvSpPr>
            <a:spLocks noGrp="1"/>
          </p:cNvSpPr>
          <p:nvPr>
            <p:ph idx="1"/>
          </p:nvPr>
        </p:nvSpPr>
        <p:spPr>
          <a:xfrm>
            <a:off x="152400" y="1219200"/>
            <a:ext cx="8839200" cy="5410200"/>
          </a:xfrm>
        </p:spPr>
        <p:txBody>
          <a:bodyPr/>
          <a:lstStyle/>
          <a:p>
            <a:r>
              <a:rPr lang="en-US" sz="2800" dirty="0" smtClean="0">
                <a:solidFill>
                  <a:schemeClr val="accent2"/>
                </a:solidFill>
              </a:rPr>
              <a:t>Visually model software</a:t>
            </a:r>
          </a:p>
          <a:p>
            <a:pPr lvl="1"/>
            <a:r>
              <a:rPr lang="en-US" sz="2400" dirty="0" smtClean="0"/>
              <a:t>Use graphical UML models to present static and dynamic views of the software.</a:t>
            </a:r>
          </a:p>
          <a:p>
            <a:r>
              <a:rPr lang="en-US" sz="2800" dirty="0" smtClean="0">
                <a:solidFill>
                  <a:schemeClr val="accent2"/>
                </a:solidFill>
              </a:rPr>
              <a:t>Verify software quality</a:t>
            </a:r>
          </a:p>
          <a:p>
            <a:pPr lvl="1"/>
            <a:r>
              <a:rPr lang="en-US" sz="2400" dirty="0" smtClean="0"/>
              <a:t>Ensure that the software meet’s organizational quality standards.</a:t>
            </a:r>
          </a:p>
          <a:p>
            <a:r>
              <a:rPr lang="en-US" sz="2800" dirty="0" smtClean="0">
                <a:solidFill>
                  <a:schemeClr val="accent2"/>
                </a:solidFill>
              </a:rPr>
              <a:t>Control changes to software</a:t>
            </a:r>
          </a:p>
          <a:p>
            <a:pPr lvl="1"/>
            <a:r>
              <a:rPr lang="en-US" sz="2400" dirty="0" smtClean="0"/>
              <a:t>Manage software changes using a change management system and configuration management tools.</a:t>
            </a:r>
            <a:endParaRPr lang="en-US" sz="2400" dirty="0"/>
          </a:p>
        </p:txBody>
      </p:sp>
    </p:spTree>
    <p:extLst>
      <p:ext uri="{BB962C8B-B14F-4D97-AF65-F5344CB8AC3E}">
        <p14:creationId xmlns:p14="http://schemas.microsoft.com/office/powerpoint/2010/main" val="204339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The</a:t>
            </a:r>
            <a:r>
              <a:rPr lang="tr-TR" dirty="0" smtClean="0"/>
              <a:t> </a:t>
            </a:r>
            <a:r>
              <a:rPr lang="tr-TR" dirty="0" err="1" smtClean="0"/>
              <a:t>Waterfall</a:t>
            </a:r>
            <a:r>
              <a:rPr lang="tr-TR" dirty="0" smtClean="0"/>
              <a:t> Model - </a:t>
            </a:r>
            <a:r>
              <a:rPr lang="tr-TR" dirty="0" err="1" smtClean="0"/>
              <a:t>Benefits</a:t>
            </a:r>
            <a:endParaRPr lang="tr-TR" dirty="0"/>
          </a:p>
        </p:txBody>
      </p:sp>
      <p:sp>
        <p:nvSpPr>
          <p:cNvPr id="3" name="Content Placeholder 2"/>
          <p:cNvSpPr>
            <a:spLocks noGrp="1"/>
          </p:cNvSpPr>
          <p:nvPr>
            <p:ph idx="1"/>
          </p:nvPr>
        </p:nvSpPr>
        <p:spPr>
          <a:xfrm>
            <a:off x="152400" y="1143000"/>
            <a:ext cx="8458200" cy="5486400"/>
          </a:xfrm>
        </p:spPr>
        <p:txBody>
          <a:bodyPr/>
          <a:lstStyle/>
          <a:p>
            <a:r>
              <a:rPr lang="en-US" sz="2400" dirty="0"/>
              <a:t>The waterfall model is </a:t>
            </a:r>
            <a:r>
              <a:rPr lang="en-US" sz="2400" dirty="0">
                <a:solidFill>
                  <a:schemeClr val="accent2"/>
                </a:solidFill>
              </a:rPr>
              <a:t>consistent with other engineering process </a:t>
            </a:r>
            <a:r>
              <a:rPr lang="en-US" sz="2400" dirty="0" smtClean="0">
                <a:solidFill>
                  <a:schemeClr val="accent2"/>
                </a:solidFill>
              </a:rPr>
              <a:t>models</a:t>
            </a:r>
            <a:r>
              <a:rPr lang="tr-TR" sz="2400" dirty="0" smtClean="0"/>
              <a:t>.</a:t>
            </a:r>
          </a:p>
          <a:p>
            <a:endParaRPr lang="tr-TR" sz="700" dirty="0" smtClean="0">
              <a:solidFill>
                <a:schemeClr val="accent1"/>
              </a:solidFill>
            </a:endParaRPr>
          </a:p>
          <a:p>
            <a:r>
              <a:rPr lang="tr-TR" sz="2400" dirty="0" smtClean="0">
                <a:solidFill>
                  <a:schemeClr val="accent1"/>
                </a:solidFill>
              </a:rPr>
              <a:t>D</a:t>
            </a:r>
            <a:r>
              <a:rPr lang="en-US" sz="2400" dirty="0" err="1" smtClean="0">
                <a:solidFill>
                  <a:schemeClr val="accent1"/>
                </a:solidFill>
              </a:rPr>
              <a:t>ocumentation</a:t>
            </a:r>
            <a:r>
              <a:rPr lang="en-US" sz="2400" dirty="0" smtClean="0">
                <a:solidFill>
                  <a:schemeClr val="accent1"/>
                </a:solidFill>
              </a:rPr>
              <a:t> </a:t>
            </a:r>
            <a:r>
              <a:rPr lang="en-US" sz="2400" dirty="0">
                <a:solidFill>
                  <a:schemeClr val="tx1">
                    <a:lumMod val="75000"/>
                    <a:lumOff val="25000"/>
                  </a:schemeClr>
                </a:solidFill>
              </a:rPr>
              <a:t>is produced at each phase. </a:t>
            </a:r>
            <a:endParaRPr lang="tr-TR" sz="2400" dirty="0" smtClean="0">
              <a:solidFill>
                <a:schemeClr val="tx1">
                  <a:lumMod val="75000"/>
                  <a:lumOff val="25000"/>
                </a:schemeClr>
              </a:solidFill>
            </a:endParaRPr>
          </a:p>
          <a:p>
            <a:pPr lvl="1"/>
            <a:r>
              <a:rPr lang="en-US" sz="2000" dirty="0" smtClean="0"/>
              <a:t>This </a:t>
            </a:r>
            <a:r>
              <a:rPr lang="en-US" sz="2000" u="sng" dirty="0"/>
              <a:t>makes the process visible</a:t>
            </a:r>
            <a:r>
              <a:rPr lang="en-US" sz="2000" dirty="0"/>
              <a:t> so managers can monitor progress against the development plan. </a:t>
            </a:r>
            <a:endParaRPr lang="en-US" sz="2000" dirty="0" smtClean="0"/>
          </a:p>
          <a:p>
            <a:endParaRPr lang="tr-TR" sz="700" dirty="0" smtClean="0"/>
          </a:p>
          <a:p>
            <a:r>
              <a:rPr lang="en-US" sz="2400" dirty="0" smtClean="0"/>
              <a:t>As </a:t>
            </a:r>
            <a:r>
              <a:rPr lang="en-US" sz="2400" dirty="0"/>
              <a:t>is </a:t>
            </a:r>
            <a:r>
              <a:rPr lang="en-US" sz="2400" dirty="0">
                <a:solidFill>
                  <a:schemeClr val="accent2"/>
                </a:solidFill>
              </a:rPr>
              <a:t>easier to use a common management model in other engineering projects</a:t>
            </a:r>
            <a:r>
              <a:rPr lang="en-US" sz="2400" dirty="0"/>
              <a:t> for the whole project, software processes based on the waterfall model are still commonly used. </a:t>
            </a:r>
          </a:p>
          <a:p>
            <a:endParaRPr lang="tr-TR" sz="2400" dirty="0" smtClean="0"/>
          </a:p>
        </p:txBody>
      </p:sp>
    </p:spTree>
    <p:extLst>
      <p:ext uri="{BB962C8B-B14F-4D97-AF65-F5344CB8AC3E}">
        <p14:creationId xmlns:p14="http://schemas.microsoft.com/office/powerpoint/2010/main" val="3374602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a:xfrm>
            <a:off x="152400" y="1066800"/>
            <a:ext cx="8686800" cy="5562600"/>
          </a:xfrm>
        </p:spPr>
        <p:txBody>
          <a:bodyPr/>
          <a:lstStyle/>
          <a:p>
            <a:r>
              <a:rPr lang="en-GB" sz="2800" dirty="0" smtClean="0"/>
              <a:t>Processes should include activities to cope with change. This may involve a </a:t>
            </a:r>
            <a:r>
              <a:rPr lang="en-GB" sz="2800" u="sng" dirty="0" smtClean="0"/>
              <a:t>prototyping phase</a:t>
            </a:r>
            <a:r>
              <a:rPr lang="en-GB" sz="2800" dirty="0" smtClean="0"/>
              <a:t> that helps avoid poor decisions on requirements and design. </a:t>
            </a:r>
          </a:p>
          <a:p>
            <a:r>
              <a:rPr lang="en-GB" sz="2800" dirty="0" smtClean="0"/>
              <a:t>Processes may be structured for </a:t>
            </a:r>
            <a:r>
              <a:rPr lang="en-GB" sz="2800" u="sng" dirty="0" smtClean="0"/>
              <a:t>iterative development</a:t>
            </a:r>
            <a:r>
              <a:rPr lang="en-GB" sz="2800" dirty="0" smtClean="0"/>
              <a:t> and delivery so that changes may be made without disrupting the system as a whole.</a:t>
            </a:r>
          </a:p>
          <a:p>
            <a:r>
              <a:rPr lang="en-GB" sz="2800" dirty="0" smtClean="0"/>
              <a:t>The </a:t>
            </a:r>
            <a:r>
              <a:rPr lang="en-GB" sz="2800" u="sng" dirty="0" smtClean="0"/>
              <a:t>Rational Unified Process</a:t>
            </a:r>
            <a:r>
              <a:rPr lang="en-GB" sz="2800" dirty="0" smtClean="0"/>
              <a:t> is a modern generic process model that is organized into phases (inception, elaboration, construction and transition) but separates activities (requirements, analysis and design, etc.) from these phases.</a:t>
            </a:r>
          </a:p>
          <a:p>
            <a:endParaRPr lang="en-US" sz="2800" dirty="0"/>
          </a:p>
        </p:txBody>
      </p:sp>
    </p:spTree>
    <p:extLst>
      <p:ext uri="{BB962C8B-B14F-4D97-AF65-F5344CB8AC3E}">
        <p14:creationId xmlns:p14="http://schemas.microsoft.com/office/powerpoint/2010/main" val="23933410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sz="2800" dirty="0" smtClean="0"/>
              <a:t>Product development where a software company is developing a small or medium-sized product for sale. </a:t>
            </a:r>
          </a:p>
          <a:p>
            <a:r>
              <a:rPr lang="en-GB" sz="2800"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sz="2800" dirty="0" smtClean="0"/>
              <a:t>Because of their focus on small, tightly-integrated teams, there are problems in scaling agile methods to large systems. </a:t>
            </a:r>
          </a:p>
          <a:p>
            <a:endParaRPr lang="en-US" sz="2800" dirty="0"/>
          </a:p>
        </p:txBody>
      </p:sp>
      <p:sp>
        <p:nvSpPr>
          <p:cNvPr id="4" name="Footer Placeholder 3"/>
          <p:cNvSpPr>
            <a:spLocks noGrp="1"/>
          </p:cNvSpPr>
          <p:nvPr>
            <p:ph type="ftr" sz="quarter" idx="4294967295"/>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4294967295"/>
          </p:nvPr>
        </p:nvSpPr>
        <p:spPr/>
        <p:txBody>
          <a:bodyPr/>
          <a:lstStyle/>
          <a:p>
            <a:pPr>
              <a:defRPr/>
            </a:pPr>
            <a:fld id="{EAB5BBF0-B782-3644-AFE1-10103AC25370}" type="slidenum">
              <a:rPr lang="en-US" smtClean="0"/>
              <a:pPr>
                <a:defRPr/>
              </a:pPr>
              <a:t>71</a:t>
            </a:fld>
            <a:endParaRPr lang="en-US"/>
          </a:p>
        </p:txBody>
      </p:sp>
    </p:spTree>
    <p:extLst>
      <p:ext uri="{BB962C8B-B14F-4D97-AF65-F5344CB8AC3E}">
        <p14:creationId xmlns:p14="http://schemas.microsoft.com/office/powerpoint/2010/main" val="30422186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72</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0016412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Agile methods and software maintenance</a:t>
            </a:r>
            <a:endParaRPr lang="en-US" sz="3200" dirty="0"/>
          </a:p>
        </p:txBody>
      </p:sp>
      <p:sp>
        <p:nvSpPr>
          <p:cNvPr id="3" name="Content Placeholder 2"/>
          <p:cNvSpPr>
            <a:spLocks noGrp="1"/>
          </p:cNvSpPr>
          <p:nvPr>
            <p:ph idx="1"/>
          </p:nvPr>
        </p:nvSpPr>
        <p:spPr/>
        <p:txBody>
          <a:bodyPr/>
          <a:lstStyle/>
          <a:p>
            <a:r>
              <a:rPr lang="en-US" sz="2800" dirty="0" smtClean="0"/>
              <a:t>Most organizations spend more on maintaining existing software than they do on new software development. So, if agile methods are to be successful, they have to support maintenance as well as original development.</a:t>
            </a:r>
          </a:p>
          <a:p>
            <a:r>
              <a:rPr lang="en-US" sz="2800" dirty="0" smtClean="0"/>
              <a:t>Two key issues:</a:t>
            </a:r>
          </a:p>
          <a:p>
            <a:pPr lvl="1"/>
            <a:r>
              <a:rPr lang="en-GB" sz="2400" dirty="0" smtClean="0"/>
              <a:t>Are systems that are developed using an agile approach maintainable, given the emphasis in the development process of minimizing formal documentation?</a:t>
            </a:r>
          </a:p>
          <a:p>
            <a:pPr lvl="1"/>
            <a:r>
              <a:rPr lang="en-GB" sz="2400" dirty="0" smtClean="0"/>
              <a:t>Can agile methods be used effectively for evolving a system in response to customer change requests?</a:t>
            </a:r>
          </a:p>
          <a:p>
            <a:r>
              <a:rPr lang="en-GB" sz="2800" dirty="0" smtClean="0"/>
              <a:t>Problems may arise if original development team cannot be maintained.</a:t>
            </a:r>
          </a:p>
          <a:p>
            <a:pPr lvl="1"/>
            <a:endParaRPr lang="en-US" sz="2400" dirty="0"/>
          </a:p>
        </p:txBody>
      </p:sp>
      <p:sp>
        <p:nvSpPr>
          <p:cNvPr id="4" name="Footer Placeholder 3"/>
          <p:cNvSpPr>
            <a:spLocks noGrp="1"/>
          </p:cNvSpPr>
          <p:nvPr>
            <p:ph type="ftr" sz="quarter" idx="4294967295"/>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4294967295"/>
          </p:nvPr>
        </p:nvSpPr>
        <p:spPr/>
        <p:txBody>
          <a:bodyPr/>
          <a:lstStyle/>
          <a:p>
            <a:pPr>
              <a:defRPr/>
            </a:pPr>
            <a:fld id="{EAB5BBF0-B782-3644-AFE1-10103AC25370}" type="slidenum">
              <a:rPr lang="en-US" smtClean="0"/>
              <a:pPr>
                <a:defRPr/>
              </a:pPr>
              <a:t>73</a:t>
            </a:fld>
            <a:endParaRPr lang="en-US"/>
          </a:p>
        </p:txBody>
      </p:sp>
    </p:spTree>
    <p:extLst>
      <p:ext uri="{BB962C8B-B14F-4D97-AF65-F5344CB8AC3E}">
        <p14:creationId xmlns:p14="http://schemas.microsoft.com/office/powerpoint/2010/main" val="2225686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XP - </a:t>
            </a:r>
            <a:r>
              <a:rPr lang="tr-TR" dirty="0" err="1" smtClean="0"/>
              <a:t>Requirements</a:t>
            </a:r>
            <a:r>
              <a:rPr lang="tr-TR" dirty="0" smtClean="0"/>
              <a:t> </a:t>
            </a:r>
            <a:r>
              <a:rPr lang="tr-TR" dirty="0" err="1" smtClean="0"/>
              <a:t>Scenarios</a:t>
            </a:r>
            <a:endParaRPr lang="tr-TR" dirty="0"/>
          </a:p>
        </p:txBody>
      </p:sp>
      <p:sp>
        <p:nvSpPr>
          <p:cNvPr id="3" name="İçerik Yer Tutucusu 2"/>
          <p:cNvSpPr>
            <a:spLocks noGrp="1"/>
          </p:cNvSpPr>
          <p:nvPr>
            <p:ph idx="1"/>
          </p:nvPr>
        </p:nvSpPr>
        <p:spPr/>
        <p:txBody>
          <a:bodyPr/>
          <a:lstStyle/>
          <a:p>
            <a:r>
              <a:rPr lang="en-US" sz="2800" dirty="0"/>
              <a:t>In XP, a customer or user is part of the XP team and is responsible for making decisions on requirements.</a:t>
            </a:r>
          </a:p>
          <a:p>
            <a:r>
              <a:rPr lang="en-US" sz="2800" dirty="0"/>
              <a:t>User requirements are expressed as scenarios or user stories.</a:t>
            </a:r>
          </a:p>
          <a:p>
            <a:r>
              <a:rPr lang="en-US" sz="2800" dirty="0"/>
              <a:t>These are written on cards and the development team break them down into implementation tasks. These tasks are the basis of schedule and cost estimates.</a:t>
            </a:r>
          </a:p>
          <a:p>
            <a:r>
              <a:rPr lang="en-US" sz="2800" dirty="0"/>
              <a:t>The customer chooses the stories for inclusion in the next release based on their priorities and the schedule estimates</a:t>
            </a:r>
            <a:r>
              <a:rPr lang="en-US" sz="2800" dirty="0" smtClean="0"/>
              <a:t>.</a:t>
            </a:r>
            <a:endParaRPr lang="en-US" sz="2800" dirty="0"/>
          </a:p>
        </p:txBody>
      </p:sp>
    </p:spTree>
    <p:extLst>
      <p:ext uri="{BB962C8B-B14F-4D97-AF65-F5344CB8AC3E}">
        <p14:creationId xmlns:p14="http://schemas.microsoft.com/office/powerpoint/2010/main" val="31134031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err="1" smtClean="0"/>
              <a:t>Example</a:t>
            </a:r>
            <a:r>
              <a:rPr lang="tr-TR" sz="3200" dirty="0" smtClean="0"/>
              <a:t>: </a:t>
            </a:r>
            <a:r>
              <a:rPr lang="en-US" sz="3200" dirty="0"/>
              <a:t>A ‘prescribing medication’ </a:t>
            </a:r>
            <a:r>
              <a:rPr lang="en-US" sz="3200" dirty="0" smtClean="0"/>
              <a:t>story</a:t>
            </a:r>
            <a:endParaRPr lang="tr-TR" sz="3200" dirty="0"/>
          </a:p>
        </p:txBody>
      </p:sp>
      <p:pic>
        <p:nvPicPr>
          <p:cNvPr id="4" name="Resim 3"/>
          <p:cNvPicPr>
            <a:picLocks noChangeAspect="1"/>
          </p:cNvPicPr>
          <p:nvPr/>
        </p:nvPicPr>
        <p:blipFill>
          <a:blip r:embed="rId2"/>
          <a:stretch>
            <a:fillRect/>
          </a:stretch>
        </p:blipFill>
        <p:spPr>
          <a:xfrm>
            <a:off x="1219200" y="1024908"/>
            <a:ext cx="7091362" cy="5833092"/>
          </a:xfrm>
          <a:prstGeom prst="rect">
            <a:avLst/>
          </a:prstGeom>
        </p:spPr>
      </p:pic>
    </p:spTree>
    <p:extLst>
      <p:ext uri="{BB962C8B-B14F-4D97-AF65-F5344CB8AC3E}">
        <p14:creationId xmlns:p14="http://schemas.microsoft.com/office/powerpoint/2010/main" val="15658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2800" dirty="0"/>
              <a:t>Examples of task cards for prescribing medication </a:t>
            </a:r>
            <a:endParaRPr lang="tr-TR" sz="2800" dirty="0"/>
          </a:p>
        </p:txBody>
      </p:sp>
      <p:pic>
        <p:nvPicPr>
          <p:cNvPr id="4" name="Resim 3"/>
          <p:cNvPicPr>
            <a:picLocks noChangeAspect="1"/>
          </p:cNvPicPr>
          <p:nvPr/>
        </p:nvPicPr>
        <p:blipFill>
          <a:blip r:embed="rId2"/>
          <a:stretch>
            <a:fillRect/>
          </a:stretch>
        </p:blipFill>
        <p:spPr>
          <a:xfrm>
            <a:off x="1295400" y="1371600"/>
            <a:ext cx="6600825" cy="4676775"/>
          </a:xfrm>
          <a:prstGeom prst="rect">
            <a:avLst/>
          </a:prstGeom>
        </p:spPr>
      </p:pic>
    </p:spTree>
    <p:extLst>
      <p:ext uri="{BB962C8B-B14F-4D97-AF65-F5344CB8AC3E}">
        <p14:creationId xmlns:p14="http://schemas.microsoft.com/office/powerpoint/2010/main" val="12383966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4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4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4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sz="3600" dirty="0"/>
          </a:p>
        </p:txBody>
      </p:sp>
      <p:sp>
        <p:nvSpPr>
          <p:cNvPr id="4" name="Footer Placeholder 3"/>
          <p:cNvSpPr>
            <a:spLocks noGrp="1"/>
          </p:cNvSpPr>
          <p:nvPr>
            <p:ph type="ftr" sz="quarter" idx="4294967295"/>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4294967295"/>
          </p:nvPr>
        </p:nvSpPr>
        <p:spPr/>
        <p:txBody>
          <a:bodyPr/>
          <a:lstStyle/>
          <a:p>
            <a:pPr>
              <a:defRPr/>
            </a:pPr>
            <a:fld id="{EAB5BBF0-B782-3644-AFE1-10103AC25370}" type="slidenum">
              <a:rPr lang="en-US" smtClean="0"/>
              <a:pPr>
                <a:defRPr/>
              </a:pPr>
              <a:t>77</a:t>
            </a:fld>
            <a:endParaRPr lang="en-US"/>
          </a:p>
        </p:txBody>
      </p:sp>
    </p:spTree>
    <p:extLst>
      <p:ext uri="{BB962C8B-B14F-4D97-AF65-F5344CB8AC3E}">
        <p14:creationId xmlns:p14="http://schemas.microsoft.com/office/powerpoint/2010/main" val="22200079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78</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6307790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79</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1514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Waterfall</a:t>
            </a:r>
            <a:r>
              <a:rPr lang="tr-TR" dirty="0" smtClean="0"/>
              <a:t> Model - </a:t>
            </a:r>
            <a:r>
              <a:rPr lang="tr-TR" dirty="0" err="1" smtClean="0"/>
              <a:t>Problems</a:t>
            </a:r>
            <a:endParaRPr lang="tr-TR" dirty="0"/>
          </a:p>
        </p:txBody>
      </p:sp>
      <p:sp>
        <p:nvSpPr>
          <p:cNvPr id="3" name="Content Placeholder 2"/>
          <p:cNvSpPr>
            <a:spLocks noGrp="1"/>
          </p:cNvSpPr>
          <p:nvPr>
            <p:ph idx="1"/>
          </p:nvPr>
        </p:nvSpPr>
        <p:spPr>
          <a:xfrm>
            <a:off x="76200" y="1143000"/>
            <a:ext cx="8991600" cy="5562600"/>
          </a:xfrm>
        </p:spPr>
        <p:txBody>
          <a:bodyPr/>
          <a:lstStyle/>
          <a:p>
            <a:r>
              <a:rPr lang="tr-TR" sz="2400" dirty="0" err="1" smtClean="0">
                <a:solidFill>
                  <a:schemeClr val="tx1">
                    <a:lumMod val="75000"/>
                    <a:lumOff val="25000"/>
                  </a:schemeClr>
                </a:solidFill>
              </a:rPr>
              <a:t>It</a:t>
            </a:r>
            <a:r>
              <a:rPr lang="tr-TR" sz="2400" dirty="0" smtClean="0">
                <a:solidFill>
                  <a:schemeClr val="tx1">
                    <a:lumMod val="75000"/>
                    <a:lumOff val="25000"/>
                  </a:schemeClr>
                </a:solidFill>
              </a:rPr>
              <a:t> is </a:t>
            </a:r>
            <a:r>
              <a:rPr lang="en-GB" sz="2400" dirty="0" err="1" smtClean="0">
                <a:solidFill>
                  <a:schemeClr val="accent2"/>
                </a:solidFill>
              </a:rPr>
              <a:t>difficul</a:t>
            </a:r>
            <a:r>
              <a:rPr lang="tr-TR" sz="2400" dirty="0" smtClean="0">
                <a:solidFill>
                  <a:schemeClr val="accent2"/>
                </a:solidFill>
              </a:rPr>
              <a:t>t</a:t>
            </a:r>
            <a:r>
              <a:rPr lang="en-GB" sz="2400" dirty="0" smtClean="0">
                <a:solidFill>
                  <a:schemeClr val="accent2"/>
                </a:solidFill>
              </a:rPr>
              <a:t> </a:t>
            </a:r>
            <a:r>
              <a:rPr lang="tr-TR" sz="2400" dirty="0" err="1" smtClean="0">
                <a:solidFill>
                  <a:schemeClr val="accent2"/>
                </a:solidFill>
              </a:rPr>
              <a:t>to</a:t>
            </a:r>
            <a:r>
              <a:rPr lang="en-GB" sz="2400" dirty="0" smtClean="0">
                <a:solidFill>
                  <a:schemeClr val="accent2"/>
                </a:solidFill>
              </a:rPr>
              <a:t> </a:t>
            </a:r>
            <a:r>
              <a:rPr lang="en-GB" sz="2400" dirty="0" err="1" smtClean="0">
                <a:solidFill>
                  <a:schemeClr val="accent2"/>
                </a:solidFill>
              </a:rPr>
              <a:t>accommodat</a:t>
            </a:r>
            <a:r>
              <a:rPr lang="tr-TR" sz="2400" dirty="0" smtClean="0">
                <a:solidFill>
                  <a:schemeClr val="accent2"/>
                </a:solidFill>
              </a:rPr>
              <a:t>e</a:t>
            </a:r>
            <a:r>
              <a:rPr lang="en-GB" sz="2400" dirty="0" smtClean="0">
                <a:solidFill>
                  <a:schemeClr val="accent2"/>
                </a:solidFill>
              </a:rPr>
              <a:t> </a:t>
            </a:r>
            <a:r>
              <a:rPr lang="en-GB" sz="2400" dirty="0">
                <a:solidFill>
                  <a:schemeClr val="accent2"/>
                </a:solidFill>
              </a:rPr>
              <a:t>change </a:t>
            </a:r>
            <a:r>
              <a:rPr lang="en-GB" sz="2400" dirty="0">
                <a:solidFill>
                  <a:schemeClr val="tx1">
                    <a:lumMod val="75000"/>
                    <a:lumOff val="25000"/>
                  </a:schemeClr>
                </a:solidFill>
              </a:rPr>
              <a:t>after the process is underway. </a:t>
            </a:r>
            <a:endParaRPr lang="tr-TR" sz="2400" dirty="0" smtClean="0">
              <a:solidFill>
                <a:schemeClr val="tx1">
                  <a:lumMod val="75000"/>
                  <a:lumOff val="25000"/>
                </a:schemeClr>
              </a:solidFill>
            </a:endParaRPr>
          </a:p>
          <a:p>
            <a:pPr lvl="1"/>
            <a:r>
              <a:rPr lang="tr-TR" sz="2000" dirty="0">
                <a:solidFill>
                  <a:schemeClr val="tx1">
                    <a:lumMod val="75000"/>
                    <a:lumOff val="25000"/>
                  </a:schemeClr>
                </a:solidFill>
              </a:rPr>
              <a:t>A</a:t>
            </a:r>
            <a:r>
              <a:rPr lang="en-GB" sz="2000" dirty="0" smtClean="0">
                <a:solidFill>
                  <a:schemeClr val="tx1">
                    <a:lumMod val="75000"/>
                    <a:lumOff val="25000"/>
                  </a:schemeClr>
                </a:solidFill>
              </a:rPr>
              <a:t> </a:t>
            </a:r>
            <a:r>
              <a:rPr lang="en-GB" sz="2000" dirty="0">
                <a:solidFill>
                  <a:schemeClr val="tx1">
                    <a:lumMod val="75000"/>
                    <a:lumOff val="25000"/>
                  </a:schemeClr>
                </a:solidFill>
              </a:rPr>
              <a:t>phase has to be complete before moving onto the next phase.</a:t>
            </a:r>
          </a:p>
          <a:p>
            <a:endParaRPr lang="tr-TR" sz="2400" dirty="0" smtClean="0">
              <a:solidFill>
                <a:schemeClr val="accent2"/>
              </a:solidFill>
            </a:endParaRPr>
          </a:p>
          <a:p>
            <a:r>
              <a:rPr lang="en-GB" sz="2400" dirty="0" smtClean="0">
                <a:solidFill>
                  <a:schemeClr val="accent2"/>
                </a:solidFill>
              </a:rPr>
              <a:t>Inflexible </a:t>
            </a:r>
            <a:r>
              <a:rPr lang="en-GB" sz="2400" dirty="0">
                <a:solidFill>
                  <a:schemeClr val="accent2"/>
                </a:solidFill>
              </a:rPr>
              <a:t>partitioning of the project into distinct stages</a:t>
            </a:r>
            <a:r>
              <a:rPr lang="en-GB" sz="2400" dirty="0"/>
              <a:t> makes it difficult to respond to changing customer requirements.</a:t>
            </a:r>
          </a:p>
          <a:p>
            <a:pPr lvl="1"/>
            <a:r>
              <a:rPr lang="en-GB" sz="2000" dirty="0" smtClean="0"/>
              <a:t>Few </a:t>
            </a:r>
            <a:r>
              <a:rPr lang="en-GB" sz="2000" dirty="0"/>
              <a:t>business systems have stable requirements.</a:t>
            </a:r>
          </a:p>
          <a:p>
            <a:endParaRPr lang="tr-TR" sz="2400" dirty="0" smtClean="0">
              <a:solidFill>
                <a:schemeClr val="tx1">
                  <a:lumMod val="75000"/>
                  <a:lumOff val="25000"/>
                </a:schemeClr>
              </a:solidFill>
            </a:endParaRPr>
          </a:p>
          <a:p>
            <a:r>
              <a:rPr lang="en-US" sz="2400" dirty="0" smtClean="0">
                <a:solidFill>
                  <a:schemeClr val="tx1">
                    <a:lumMod val="75000"/>
                    <a:lumOff val="25000"/>
                  </a:schemeClr>
                </a:solidFill>
              </a:rPr>
              <a:t>For </a:t>
            </a:r>
            <a:r>
              <a:rPr lang="en-US" sz="2400" dirty="0">
                <a:solidFill>
                  <a:schemeClr val="tx1">
                    <a:lumMod val="75000"/>
                    <a:lumOff val="25000"/>
                  </a:schemeClr>
                </a:solidFill>
              </a:rPr>
              <a:t>the majority of systems this </a:t>
            </a:r>
            <a:r>
              <a:rPr lang="tr-TR" sz="2400" dirty="0" smtClean="0">
                <a:solidFill>
                  <a:schemeClr val="tx1">
                    <a:lumMod val="75000"/>
                    <a:lumOff val="25000"/>
                  </a:schemeClr>
                </a:solidFill>
              </a:rPr>
              <a:t>model</a:t>
            </a:r>
            <a:r>
              <a:rPr lang="en-US" sz="2400" dirty="0" smtClean="0">
                <a:solidFill>
                  <a:schemeClr val="tx1">
                    <a:lumMod val="75000"/>
                    <a:lumOff val="25000"/>
                  </a:schemeClr>
                </a:solidFill>
              </a:rPr>
              <a:t> </a:t>
            </a:r>
            <a:r>
              <a:rPr lang="en-US" sz="2400" dirty="0">
                <a:solidFill>
                  <a:schemeClr val="accent2"/>
                </a:solidFill>
              </a:rPr>
              <a:t>does not offer significant cost-benefits</a:t>
            </a:r>
            <a:r>
              <a:rPr lang="en-US" sz="2400" dirty="0">
                <a:solidFill>
                  <a:schemeClr val="tx1">
                    <a:lumMod val="75000"/>
                    <a:lumOff val="25000"/>
                  </a:schemeClr>
                </a:solidFill>
              </a:rPr>
              <a:t> over other approaches to system development. </a:t>
            </a: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14594894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sz="2800" dirty="0" smtClean="0"/>
              <a:t>The role of the customer in the testing process is to help develop acceptance tests for the stories that are to be implemented in the next release of the system. </a:t>
            </a:r>
          </a:p>
          <a:p>
            <a:r>
              <a:rPr lang="en-GB" sz="2800" dirty="0" smtClean="0"/>
              <a:t>The customer who is part of the team writes tests as development proceeds. All new code is therefore validated to ensure that it is what the customer needs. </a:t>
            </a:r>
          </a:p>
          <a:p>
            <a:r>
              <a:rPr lang="en-GB" sz="2800"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sz="2800" dirty="0"/>
          </a:p>
        </p:txBody>
      </p:sp>
      <p:sp>
        <p:nvSpPr>
          <p:cNvPr id="4" name="Footer Placeholder 3"/>
          <p:cNvSpPr>
            <a:spLocks noGrp="1"/>
          </p:cNvSpPr>
          <p:nvPr>
            <p:ph type="ftr" sz="quarter" idx="4294967295"/>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4294967295"/>
          </p:nvPr>
        </p:nvSpPr>
        <p:spPr/>
        <p:txBody>
          <a:bodyPr/>
          <a:lstStyle/>
          <a:p>
            <a:pPr>
              <a:defRPr/>
            </a:pPr>
            <a:fld id="{EAB5BBF0-B782-3644-AFE1-10103AC25370}" type="slidenum">
              <a:rPr lang="en-US" smtClean="0"/>
              <a:pPr>
                <a:defRPr/>
              </a:pPr>
              <a:t>80</a:t>
            </a:fld>
            <a:endParaRPr lang="en-US"/>
          </a:p>
        </p:txBody>
      </p:sp>
    </p:spTree>
    <p:extLst>
      <p:ext uri="{BB962C8B-B14F-4D97-AF65-F5344CB8AC3E}">
        <p14:creationId xmlns:p14="http://schemas.microsoft.com/office/powerpoint/2010/main" val="41856485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5" name="Slide Number Placeholder 4"/>
          <p:cNvSpPr>
            <a:spLocks noGrp="1"/>
          </p:cNvSpPr>
          <p:nvPr>
            <p:ph type="sldNum" sz="quarter" idx="4294967295"/>
          </p:nvPr>
        </p:nvSpPr>
        <p:spPr/>
        <p:txBody>
          <a:bodyPr/>
          <a:lstStyle/>
          <a:p>
            <a:pPr>
              <a:defRPr/>
            </a:pPr>
            <a:fld id="{EAB5BBF0-B782-3644-AFE1-10103AC25370}" type="slidenum">
              <a:rPr lang="en-US" smtClean="0"/>
              <a:pPr>
                <a:defRPr/>
              </a:pPr>
              <a:t>81</a:t>
            </a:fld>
            <a:endParaRPr lang="en-US"/>
          </a:p>
        </p:txBody>
      </p:sp>
      <p:sp>
        <p:nvSpPr>
          <p:cNvPr id="6" name="Footer Placeholder 5"/>
          <p:cNvSpPr>
            <a:spLocks noGrp="1"/>
          </p:cNvSpPr>
          <p:nvPr>
            <p:ph type="ftr" sz="quarter" idx="4294967295"/>
          </p:nvPr>
        </p:nvSpPr>
        <p:spPr/>
        <p:txBody>
          <a:bodyPr/>
          <a:lstStyle/>
          <a:p>
            <a:pPr>
              <a:defRPr/>
            </a:pPr>
            <a:r>
              <a:rPr lang="en-US" smtClean="0"/>
              <a:t>Chapter 3 Agile software development</a:t>
            </a:r>
            <a:endParaRPr lang="en-US"/>
          </a:p>
        </p:txBody>
      </p:sp>
      <p:pic>
        <p:nvPicPr>
          <p:cNvPr id="2" name="Resim 1"/>
          <p:cNvPicPr>
            <a:picLocks noChangeAspect="1"/>
          </p:cNvPicPr>
          <p:nvPr/>
        </p:nvPicPr>
        <p:blipFill>
          <a:blip r:embed="rId2"/>
          <a:stretch>
            <a:fillRect/>
          </a:stretch>
        </p:blipFill>
        <p:spPr>
          <a:xfrm>
            <a:off x="609600" y="1524000"/>
            <a:ext cx="8105775" cy="3895725"/>
          </a:xfrm>
          <a:prstGeom prst="rect">
            <a:avLst/>
          </a:prstGeom>
        </p:spPr>
      </p:pic>
    </p:spTree>
    <p:extLst>
      <p:ext uri="{BB962C8B-B14F-4D97-AF65-F5344CB8AC3E}">
        <p14:creationId xmlns:p14="http://schemas.microsoft.com/office/powerpoint/2010/main" val="31036916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sz="2800" dirty="0" smtClean="0"/>
              <a:t>Test automation means that tests are written as executable components before the task is implemented </a:t>
            </a:r>
          </a:p>
          <a:p>
            <a:pPr lvl="1"/>
            <a:r>
              <a:rPr lang="en-GB" sz="2400" dirty="0" smtClean="0"/>
              <a:t>These testing components should be stand-alone, should simulate the submission of input to be tested and should check that the result meets the output specification. An automated test framework (e.g. </a:t>
            </a:r>
            <a:r>
              <a:rPr lang="en-GB" sz="2400" dirty="0" err="1" smtClean="0"/>
              <a:t>Junit</a:t>
            </a:r>
            <a:r>
              <a:rPr lang="en-GB" sz="2400" dirty="0" smtClean="0"/>
              <a:t>) is a system that makes it easy to write executable tests and submit a set of tests for execution. </a:t>
            </a:r>
          </a:p>
          <a:p>
            <a:r>
              <a:rPr lang="en-GB" sz="2800" dirty="0" smtClean="0"/>
              <a:t>As testing is automated, there is always a set of tests that can be quickly and easily executed</a:t>
            </a:r>
          </a:p>
          <a:p>
            <a:pPr lvl="1"/>
            <a:r>
              <a:rPr lang="en-GB" sz="2400" dirty="0" smtClean="0"/>
              <a:t>Whenever any functionality is added to the system, the tests can be run and problems that the new code has introduced can be caught immediately.  </a:t>
            </a:r>
          </a:p>
          <a:p>
            <a:endParaRPr lang="en-US" sz="2800" dirty="0"/>
          </a:p>
        </p:txBody>
      </p:sp>
      <p:sp>
        <p:nvSpPr>
          <p:cNvPr id="4" name="Footer Placeholder 3"/>
          <p:cNvSpPr>
            <a:spLocks noGrp="1"/>
          </p:cNvSpPr>
          <p:nvPr>
            <p:ph type="ftr" sz="quarter" idx="4294967295"/>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4294967295"/>
          </p:nvPr>
        </p:nvSpPr>
        <p:spPr/>
        <p:txBody>
          <a:bodyPr/>
          <a:lstStyle/>
          <a:p>
            <a:pPr>
              <a:defRPr/>
            </a:pPr>
            <a:fld id="{EAB5BBF0-B782-3644-AFE1-10103AC25370}" type="slidenum">
              <a:rPr lang="en-US" smtClean="0"/>
              <a:pPr>
                <a:defRPr/>
              </a:pPr>
              <a:t>82</a:t>
            </a:fld>
            <a:endParaRPr lang="en-US"/>
          </a:p>
        </p:txBody>
      </p:sp>
    </p:spTree>
    <p:extLst>
      <p:ext uri="{BB962C8B-B14F-4D97-AF65-F5344CB8AC3E}">
        <p14:creationId xmlns:p14="http://schemas.microsoft.com/office/powerpoint/2010/main" val="7828697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sz="2800" dirty="0" smtClean="0"/>
              <a:t>Programmers prefer programming to testing and sometimes they take short cuts when writing tests. For example, they may write incomplete tests that do not check for all possible exceptions that may occur. </a:t>
            </a:r>
          </a:p>
          <a:p>
            <a:r>
              <a:rPr lang="en-GB" sz="2800" dirty="0" smtClean="0"/>
              <a:t>Some tests can be very difficult to write incrementally. For example, in a complex user interface, it is often difficult to write unit tests for the code that implements the ‘display logic’ and workflow between screens. </a:t>
            </a:r>
          </a:p>
          <a:p>
            <a:r>
              <a:rPr lang="en-GB" sz="2800" dirty="0" smtClean="0"/>
              <a:t>It difficult to judge the completeness of a set of tests. Although you may have a lot of system tests, your test set may not provide complete coverage.  </a:t>
            </a:r>
          </a:p>
          <a:p>
            <a:endParaRPr lang="en-US" sz="2800" dirty="0"/>
          </a:p>
        </p:txBody>
      </p:sp>
      <p:sp>
        <p:nvSpPr>
          <p:cNvPr id="4" name="Footer Placeholder 3"/>
          <p:cNvSpPr>
            <a:spLocks noGrp="1"/>
          </p:cNvSpPr>
          <p:nvPr>
            <p:ph type="ftr" sz="quarter" idx="4294967295"/>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4294967295"/>
          </p:nvPr>
        </p:nvSpPr>
        <p:spPr/>
        <p:txBody>
          <a:bodyPr/>
          <a:lstStyle/>
          <a:p>
            <a:pPr>
              <a:defRPr/>
            </a:pPr>
            <a:fld id="{EAB5BBF0-B782-3644-AFE1-10103AC25370}" type="slidenum">
              <a:rPr lang="en-US" smtClean="0"/>
              <a:pPr>
                <a:defRPr/>
              </a:pPr>
              <a:t>83</a:t>
            </a:fld>
            <a:endParaRPr lang="en-US"/>
          </a:p>
        </p:txBody>
      </p:sp>
    </p:spTree>
    <p:extLst>
      <p:ext uri="{BB962C8B-B14F-4D97-AF65-F5344CB8AC3E}">
        <p14:creationId xmlns:p14="http://schemas.microsoft.com/office/powerpoint/2010/main" val="3506114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dirty="0"/>
              <a:t>In XP, programmers work in pairs, sitting together to develop code.</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this.</a:t>
            </a:r>
          </a:p>
          <a:p>
            <a:pPr>
              <a:lnSpc>
                <a:spcPct val="90000"/>
              </a:lnSpc>
            </a:pPr>
            <a:r>
              <a:rPr lang="en-US" sz="2400" dirty="0"/>
              <a:t>Measurements suggest that development productivity with pair programming is similar to that of two people working independently.</a:t>
            </a:r>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84</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2639957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sz="2800" dirty="0" smtClean="0"/>
              <a:t>In pair programming, programmers sit together at the same workstation to develop the software.</a:t>
            </a:r>
          </a:p>
          <a:p>
            <a:r>
              <a:rPr lang="en-GB" sz="2800" dirty="0" smtClean="0"/>
              <a:t>Pairs are created dynamically so that all team members work with each other during the development process.</a:t>
            </a:r>
          </a:p>
          <a:p>
            <a:r>
              <a:rPr lang="en-GB" sz="2800" dirty="0" smtClean="0"/>
              <a:t>The sharing of knowledge that happens during pair programming is very important as it reduces the overall risks to a project when team members leave.</a:t>
            </a:r>
          </a:p>
          <a:p>
            <a:r>
              <a:rPr lang="en-GB" sz="2800" dirty="0" smtClean="0"/>
              <a:t>Pair programming is not necessarily inefficient and there is evidence that a pair working together is more efficient than 2 programmers working separately. </a:t>
            </a:r>
            <a:endParaRPr lang="en-US" sz="2800" dirty="0" smtClean="0"/>
          </a:p>
          <a:p>
            <a:endParaRPr lang="en-GB" sz="2800" dirty="0" smtClean="0"/>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85</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18928230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sz="2800" dirty="0" smtClean="0"/>
              <a:t>It supports the idea of collective ownership and responsibility for the system. </a:t>
            </a:r>
          </a:p>
          <a:p>
            <a:pPr lvl="1"/>
            <a:r>
              <a:rPr lang="en-GB" sz="2400" dirty="0" smtClean="0"/>
              <a:t>Individuals are not held responsible for problems with the code. Instead, the team has collective responsibility for resolving these problems.</a:t>
            </a:r>
          </a:p>
          <a:p>
            <a:r>
              <a:rPr lang="en-GB" sz="2800" dirty="0" smtClean="0"/>
              <a:t>It acts as an informal review process because each line of code is looked at by at least two people. </a:t>
            </a:r>
          </a:p>
          <a:p>
            <a:r>
              <a:rPr lang="en-GB" sz="2800" dirty="0" smtClean="0"/>
              <a:t>It helps support refactoring, which is a process of software improvement. </a:t>
            </a:r>
          </a:p>
          <a:p>
            <a:pPr lvl="1"/>
            <a:r>
              <a:rPr lang="en-GB" sz="2400" dirty="0" smtClean="0"/>
              <a:t>Where pair programming and collective ownership are used, others benefit immediately from the refactoring so they are likely to support the process. </a:t>
            </a:r>
          </a:p>
          <a:p>
            <a:pPr lvl="1"/>
            <a:endParaRPr lang="en-US" sz="2400" dirty="0"/>
          </a:p>
        </p:txBody>
      </p:sp>
      <p:sp>
        <p:nvSpPr>
          <p:cNvPr id="4" name="Footer Placeholder 3"/>
          <p:cNvSpPr>
            <a:spLocks noGrp="1"/>
          </p:cNvSpPr>
          <p:nvPr>
            <p:ph type="ftr" sz="quarter" idx="4294967295"/>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4294967295"/>
          </p:nvPr>
        </p:nvSpPr>
        <p:spPr/>
        <p:txBody>
          <a:bodyPr/>
          <a:lstStyle/>
          <a:p>
            <a:pPr>
              <a:defRPr/>
            </a:pPr>
            <a:fld id="{EAB5BBF0-B782-3644-AFE1-10103AC25370}" type="slidenum">
              <a:rPr lang="en-US" smtClean="0"/>
              <a:pPr>
                <a:defRPr/>
              </a:pPr>
              <a:t>86</a:t>
            </a:fld>
            <a:endParaRPr lang="en-US"/>
          </a:p>
        </p:txBody>
      </p:sp>
    </p:spTree>
    <p:extLst>
      <p:ext uri="{BB962C8B-B14F-4D97-AF65-F5344CB8AC3E}">
        <p14:creationId xmlns:p14="http://schemas.microsoft.com/office/powerpoint/2010/main" val="16193711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sz="2800" dirty="0" smtClean="0"/>
              <a:t>Agile methods have proved to be successful for small and medium sized projects that can be developed by a small co-located team.</a:t>
            </a:r>
          </a:p>
          <a:p>
            <a:r>
              <a:rPr lang="en-US" sz="2800" dirty="0" smtClean="0"/>
              <a:t>It is sometimes argued that the success of these methods comes because of improved communications which is possible when everyone is working together.</a:t>
            </a:r>
          </a:p>
          <a:p>
            <a:r>
              <a:rPr lang="en-US" sz="2800" dirty="0" smtClean="0"/>
              <a:t>Scaling up agile methods involves changing these to cope with larger, longer projects where there are multiple development teams, perhaps working in different locations.</a:t>
            </a:r>
          </a:p>
          <a:p>
            <a:pPr>
              <a:buNone/>
            </a:pPr>
            <a:endParaRPr lang="en-US" sz="2800" dirty="0"/>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87</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7124184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88</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26684341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sz="2800" dirty="0" smtClean="0"/>
              <a:t>Large systems and their development processes are often constrained by external rules and regulations limiting the way that they can be developed.</a:t>
            </a:r>
          </a:p>
          <a:p>
            <a:r>
              <a:rPr lang="en-GB" sz="2800" dirty="0" smtClean="0"/>
              <a:t>Large systems have a long procurement and development time. It is difficult to maintain coherent teams who know about the system over that period as, inevitably, people move on to other jobs and projects. </a:t>
            </a:r>
          </a:p>
          <a:p>
            <a:r>
              <a:rPr lang="en-GB" sz="2800" dirty="0" smtClean="0"/>
              <a:t>Large systems usually have a diverse set of stakeholders. It is practically impossible to involve all of these different stakeholders in the development process. </a:t>
            </a:r>
            <a:endParaRPr lang="en-US" sz="2800" dirty="0"/>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89</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2930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Waterfall</a:t>
            </a:r>
            <a:r>
              <a:rPr lang="tr-TR" dirty="0" smtClean="0"/>
              <a:t> Model - </a:t>
            </a:r>
            <a:r>
              <a:rPr lang="tr-TR" dirty="0" err="1" smtClean="0"/>
              <a:t>Usage</a:t>
            </a:r>
            <a:endParaRPr lang="tr-TR" dirty="0"/>
          </a:p>
        </p:txBody>
      </p:sp>
      <p:sp>
        <p:nvSpPr>
          <p:cNvPr id="3" name="Content Placeholder 2"/>
          <p:cNvSpPr>
            <a:spLocks noGrp="1"/>
          </p:cNvSpPr>
          <p:nvPr>
            <p:ph idx="1"/>
          </p:nvPr>
        </p:nvSpPr>
        <p:spPr>
          <a:xfrm>
            <a:off x="76200" y="1143000"/>
            <a:ext cx="8686800" cy="5562600"/>
          </a:xfrm>
        </p:spPr>
        <p:txBody>
          <a:bodyPr/>
          <a:lstStyle/>
          <a:p>
            <a:endParaRPr lang="tr-TR" sz="800" dirty="0" smtClean="0"/>
          </a:p>
          <a:p>
            <a:r>
              <a:rPr lang="en-US" sz="2800" dirty="0" smtClean="0"/>
              <a:t>In </a:t>
            </a:r>
            <a:r>
              <a:rPr lang="en-US" sz="2800" dirty="0"/>
              <a:t>principle, the waterfall model should only be used </a:t>
            </a:r>
            <a:r>
              <a:rPr lang="en-US" sz="2800" u="sng" dirty="0"/>
              <a:t>when the requirements are well understood and unlikely to change radically</a:t>
            </a:r>
            <a:r>
              <a:rPr lang="en-US" sz="2800" dirty="0"/>
              <a:t> during system development. </a:t>
            </a:r>
          </a:p>
          <a:p>
            <a:endParaRPr lang="tr-TR" sz="800" dirty="0" smtClean="0"/>
          </a:p>
          <a:p>
            <a:r>
              <a:rPr lang="en-GB" sz="2800" dirty="0" smtClean="0"/>
              <a:t>The </a:t>
            </a:r>
            <a:r>
              <a:rPr lang="en-GB" sz="2800" dirty="0"/>
              <a:t>waterfall model is </a:t>
            </a:r>
            <a:r>
              <a:rPr lang="en-GB" sz="2800" dirty="0">
                <a:solidFill>
                  <a:schemeClr val="accent2"/>
                </a:solidFill>
              </a:rPr>
              <a:t>mostly used for large systems engineering projects</a:t>
            </a:r>
            <a:r>
              <a:rPr lang="en-GB" sz="2800" dirty="0"/>
              <a:t> where a system is developed at several sites.</a:t>
            </a:r>
          </a:p>
          <a:p>
            <a:pPr lvl="1"/>
            <a:r>
              <a:rPr lang="en-GB" sz="2400" dirty="0"/>
              <a:t>In those circumstances, the plan-driven nature of the waterfall model helps coordinate the work. </a:t>
            </a:r>
            <a:endParaRPr lang="tr-TR" dirty="0"/>
          </a:p>
          <a:p>
            <a:endParaRPr lang="tr-TR" sz="2800" dirty="0" smtClean="0"/>
          </a:p>
        </p:txBody>
      </p:sp>
    </p:spTree>
    <p:extLst>
      <p:ext uri="{BB962C8B-B14F-4D97-AF65-F5344CB8AC3E}">
        <p14:creationId xmlns:p14="http://schemas.microsoft.com/office/powerpoint/2010/main" val="34542342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sz="2800" dirty="0" smtClean="0"/>
              <a:t>‘Scaling up’ is concerned with using agile methods for developing large software systems that cannot be developed by a small team.</a:t>
            </a:r>
          </a:p>
          <a:p>
            <a:r>
              <a:rPr lang="en-GB" sz="2800" dirty="0" smtClean="0"/>
              <a:t>‘Scaling out’ is concerned with how agile methods can be introduced across a large organization with many years of software development experience.</a:t>
            </a:r>
          </a:p>
          <a:p>
            <a:r>
              <a:rPr lang="en-GB" sz="2800" dirty="0" smtClean="0"/>
              <a:t>When scaling agile methods it is essential to maintain agile fundamentals</a:t>
            </a:r>
          </a:p>
          <a:p>
            <a:pPr lvl="1"/>
            <a:r>
              <a:rPr lang="en-GB" sz="2400" dirty="0" smtClean="0"/>
              <a:t>Flexible planning, frequent system releases, continuous integration, test-driven development and good team communications. </a:t>
            </a:r>
          </a:p>
          <a:p>
            <a:endParaRPr lang="en-US" sz="2800" dirty="0"/>
          </a:p>
        </p:txBody>
      </p:sp>
      <p:sp>
        <p:nvSpPr>
          <p:cNvPr id="4" name="Footer Placeholder 3"/>
          <p:cNvSpPr>
            <a:spLocks noGrp="1"/>
          </p:cNvSpPr>
          <p:nvPr>
            <p:ph type="ftr" sz="quarter" idx="4294967295"/>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4294967295"/>
          </p:nvPr>
        </p:nvSpPr>
        <p:spPr/>
        <p:txBody>
          <a:bodyPr/>
          <a:lstStyle/>
          <a:p>
            <a:pPr>
              <a:defRPr/>
            </a:pPr>
            <a:fld id="{EAB5BBF0-B782-3644-AFE1-10103AC25370}" type="slidenum">
              <a:rPr lang="en-US" smtClean="0"/>
              <a:pPr>
                <a:defRPr/>
              </a:pPr>
              <a:t>90</a:t>
            </a:fld>
            <a:endParaRPr lang="en-US"/>
          </a:p>
        </p:txBody>
      </p:sp>
    </p:spTree>
    <p:extLst>
      <p:ext uri="{BB962C8B-B14F-4D97-AF65-F5344CB8AC3E}">
        <p14:creationId xmlns:p14="http://schemas.microsoft.com/office/powerpoint/2010/main" val="37063714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documentation</a:t>
            </a:r>
          </a:p>
          <a:p>
            <a:r>
              <a:rPr lang="en-GB" sz="2200" dirty="0" smtClean="0"/>
              <a:t>Cross-team communication mechanisms have to be designed and used. This should involve regular phone and video conferences between team members and frequent, short electronic meetings where teams update each other on progress. </a:t>
            </a:r>
          </a:p>
          <a:p>
            <a:r>
              <a:rPr lang="en-GB" sz="2200" dirty="0" smtClean="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91</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15261198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152400" y="10668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92</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0800804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800" dirty="0" smtClean="0"/>
              <a:t>A particular strength of extreme programming is the development of automated tests before a program feature is created. All tests must successfully execute when an increment is integrated into a system.</a:t>
            </a:r>
          </a:p>
          <a:p>
            <a:r>
              <a:rPr lang="en-GB" sz="2800" dirty="0" smtClean="0"/>
              <a:t>The Scrum method is an agile method that provides a project management framework. It is centred round a set of sprints, which are fixed time periods when a system increment is developed. </a:t>
            </a:r>
          </a:p>
          <a:p>
            <a:r>
              <a:rPr lang="en-GB" sz="2800" dirty="0" smtClean="0"/>
              <a:t>Scaling agile methods for large systems is difficult. Large systems need up-front design and some documentation.</a:t>
            </a:r>
          </a:p>
        </p:txBody>
      </p:sp>
      <p:sp>
        <p:nvSpPr>
          <p:cNvPr id="4" name="Slide Number Placeholder 3"/>
          <p:cNvSpPr>
            <a:spLocks noGrp="1"/>
          </p:cNvSpPr>
          <p:nvPr>
            <p:ph type="sldNum" sz="quarter" idx="4294967295"/>
          </p:nvPr>
        </p:nvSpPr>
        <p:spPr/>
        <p:txBody>
          <a:bodyPr/>
          <a:lstStyle/>
          <a:p>
            <a:pPr>
              <a:defRPr/>
            </a:pPr>
            <a:fld id="{EAB5BBF0-B782-3644-AFE1-10103AC25370}" type="slidenum">
              <a:rPr lang="en-US" smtClean="0"/>
              <a:pPr>
                <a:defRPr/>
              </a:pPr>
              <a:t>93</a:t>
            </a:fld>
            <a:endParaRPr lang="en-US"/>
          </a:p>
        </p:txBody>
      </p:sp>
      <p:sp>
        <p:nvSpPr>
          <p:cNvPr id="5" name="Footer Placeholder 4"/>
          <p:cNvSpPr>
            <a:spLocks noGrp="1"/>
          </p:cNvSpPr>
          <p:nvPr>
            <p:ph type="ftr" sz="quarter" idx="4294967295"/>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480318830"/>
      </p:ext>
    </p:extLst>
  </p:cSld>
  <p:clrMapOvr>
    <a:masterClrMapping/>
  </p:clrMapOvr>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devcon_05</Template>
  <TotalTime>21221</TotalTime>
  <Words>6576</Words>
  <Application>Microsoft Office PowerPoint</Application>
  <PresentationFormat>Ekran Gösterisi (4:3)</PresentationFormat>
  <Paragraphs>547</Paragraphs>
  <Slides>93</Slides>
  <Notes>4</Notes>
  <HiddenSlides>0</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93</vt:i4>
      </vt:variant>
    </vt:vector>
  </HeadingPairs>
  <TitlesOfParts>
    <vt:vector size="100" baseType="lpstr">
      <vt:lpstr>ＭＳ Ｐゴシック</vt:lpstr>
      <vt:lpstr>Arial</vt:lpstr>
      <vt:lpstr>Calibri</vt:lpstr>
      <vt:lpstr>Times New Roman</vt:lpstr>
      <vt:lpstr>Wingdings</vt:lpstr>
      <vt:lpstr>default</vt:lpstr>
      <vt:lpstr>Blends</vt:lpstr>
      <vt:lpstr>PowerPoint Sunusu</vt:lpstr>
      <vt:lpstr>Plan-driven and agile processes</vt:lpstr>
      <vt:lpstr>2.1 Software Process Models</vt:lpstr>
      <vt:lpstr>Software Process Models</vt:lpstr>
      <vt:lpstr>Software Process Models (..continued)</vt:lpstr>
      <vt:lpstr>1. Waterfall Model (Re-visited)</vt:lpstr>
      <vt:lpstr>The Waterfall Model - Benefits</vt:lpstr>
      <vt:lpstr>Waterfall Model - Problems</vt:lpstr>
      <vt:lpstr>Waterfall Model - Usage</vt:lpstr>
      <vt:lpstr>2. Incremental Development</vt:lpstr>
      <vt:lpstr>Incremental Development</vt:lpstr>
      <vt:lpstr>Incremental Development</vt:lpstr>
      <vt:lpstr>Incremental Development</vt:lpstr>
      <vt:lpstr>Incremental Development - Benefits</vt:lpstr>
      <vt:lpstr>Incremental Development - Problems</vt:lpstr>
      <vt:lpstr>Incremental Development - Usage</vt:lpstr>
      <vt:lpstr>3. Reuse-Oriented Software Engineering</vt:lpstr>
      <vt:lpstr>Reuse-Oriented Software Engineering (ROSE)</vt:lpstr>
      <vt:lpstr>Reuse-Oriented Software Engineering</vt:lpstr>
      <vt:lpstr>Example: Reusability</vt:lpstr>
      <vt:lpstr>Types of Software Components</vt:lpstr>
      <vt:lpstr>ROSE – Benefits &amp; Problems</vt:lpstr>
      <vt:lpstr>2.3 CopIng with Change</vt:lpstr>
      <vt:lpstr>Coping with change</vt:lpstr>
      <vt:lpstr>Reducing the costs of rework</vt:lpstr>
      <vt:lpstr>1. Software prototyping</vt:lpstr>
      <vt:lpstr>Benefits of prototyping</vt:lpstr>
      <vt:lpstr>The process of prototype development</vt:lpstr>
      <vt:lpstr>Throw-away prototypes</vt:lpstr>
      <vt:lpstr>2. Incremental delivery</vt:lpstr>
      <vt:lpstr>Incremental development and delivery</vt:lpstr>
      <vt:lpstr>Incremental delivery </vt:lpstr>
      <vt:lpstr>Incremental delivery - Benefits</vt:lpstr>
      <vt:lpstr>Incremental delivery - Problems</vt:lpstr>
      <vt:lpstr>3. Boehm’s spiral model</vt:lpstr>
      <vt:lpstr>Boehm’s spiral model of the software process </vt:lpstr>
      <vt:lpstr>Spiral model sectors</vt:lpstr>
      <vt:lpstr>Spiral model - Usage</vt:lpstr>
      <vt:lpstr>4. The Rational Unified Process (RUP)</vt:lpstr>
      <vt:lpstr>RUP phases</vt:lpstr>
      <vt:lpstr>RUP iteration</vt:lpstr>
      <vt:lpstr>RUP – Workflows, Phases, and Iterations</vt:lpstr>
      <vt:lpstr>3. AGILE SOFTWARE DEVELOPMENT</vt:lpstr>
      <vt:lpstr>Agile Methods</vt:lpstr>
      <vt:lpstr>Agile Manifesto</vt:lpstr>
      <vt:lpstr>Principles of Agile Methods</vt:lpstr>
      <vt:lpstr>Plan-driven and agile development</vt:lpstr>
      <vt:lpstr>Plan-driven and agile specification</vt:lpstr>
      <vt:lpstr>Extreme programming</vt:lpstr>
      <vt:lpstr>XP and agile principles</vt:lpstr>
      <vt:lpstr>The extreme programming release cycle </vt:lpstr>
      <vt:lpstr>Extreme programming practices (1) </vt:lpstr>
      <vt:lpstr>Extreme programming practices (2) </vt:lpstr>
      <vt:lpstr>XP and Change</vt:lpstr>
      <vt:lpstr>Refactoring</vt:lpstr>
      <vt:lpstr>Agile Project Management</vt:lpstr>
      <vt:lpstr>Scrum</vt:lpstr>
      <vt:lpstr>Scrum Process</vt:lpstr>
      <vt:lpstr>The Sprint Cycle</vt:lpstr>
      <vt:lpstr>The Sprint Cycle</vt:lpstr>
      <vt:lpstr>Teamwork in Scrum</vt:lpstr>
      <vt:lpstr>Scrum Benefits</vt:lpstr>
      <vt:lpstr>For student reVIEW… </vt:lpstr>
      <vt:lpstr>ROSE - Stages</vt:lpstr>
      <vt:lpstr>ROSE - Stages</vt:lpstr>
      <vt:lpstr>Static workflows in RUP</vt:lpstr>
      <vt:lpstr>Static workflows in RUP</vt:lpstr>
      <vt:lpstr>RUP good practices</vt:lpstr>
      <vt:lpstr>RUP good practices</vt:lpstr>
      <vt:lpstr>Key points</vt:lpstr>
      <vt:lpstr>Agile method applicability</vt:lpstr>
      <vt:lpstr>Problems with agile methods</vt:lpstr>
      <vt:lpstr>Agile methods and software maintenance</vt:lpstr>
      <vt:lpstr>XP - Requirements Scenarios</vt:lpstr>
      <vt:lpstr>Example: A ‘prescribing medication’ story</vt:lpstr>
      <vt:lpstr>Examples of task cards for prescribing medication </vt:lpstr>
      <vt:lpstr>Key points</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Ayça Tarhan</cp:lastModifiedBy>
  <cp:revision>749</cp:revision>
  <cp:lastPrinted>1601-01-01T00:00:00Z</cp:lastPrinted>
  <dcterms:created xsi:type="dcterms:W3CDTF">1601-01-01T00:00:00Z</dcterms:created>
  <dcterms:modified xsi:type="dcterms:W3CDTF">2017-05-15T14:07:34Z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