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3" r:id="rId9"/>
    <p:sldId id="271" r:id="rId10"/>
    <p:sldId id="272" r:id="rId11"/>
    <p:sldId id="266" r:id="rId12"/>
    <p:sldId id="270" r:id="rId13"/>
    <p:sldId id="263" r:id="rId14"/>
    <p:sldId id="267" r:id="rId15"/>
    <p:sldId id="264" r:id="rId16"/>
    <p:sldId id="268" r:id="rId17"/>
    <p:sldId id="265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5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5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4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5E13-192F-422E-9588-592C1D95B806}" type="datetimeFigureOut">
              <a:rPr lang="en-US" smtClean="0"/>
              <a:pPr/>
              <a:t>3/16/2018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BEE9-A816-426C-AE86-CD7369F31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9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data-flow-diagram/" TargetMode="External"/><Relationship Id="rId2" Type="http://schemas.openxmlformats.org/officeDocument/2006/relationships/hyperlink" Target="https://www.smartdraw.com/flowcha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BBM 384 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Software Engineering </a:t>
            </a:r>
            <a:r>
              <a:rPr lang="tr-TR" dirty="0" err="1" smtClean="0"/>
              <a:t>Lab</a:t>
            </a:r>
            <a:r>
              <a:rPr lang="tr-TR" dirty="0" smtClean="0"/>
              <a:t>, Spring 2018</a:t>
            </a:r>
          </a:p>
          <a:p>
            <a:r>
              <a:rPr lang="tr-TR" dirty="0" err="1" smtClean="0"/>
              <a:t>Week</a:t>
            </a:r>
            <a:r>
              <a:rPr lang="en-US" dirty="0"/>
              <a:t> </a:t>
            </a:r>
            <a:r>
              <a:rPr lang="en-US" dirty="0" smtClean="0"/>
              <a:t>3</a:t>
            </a:r>
            <a:r>
              <a:rPr lang="tr-TR" dirty="0" smtClean="0"/>
              <a:t>&amp;4</a:t>
            </a:r>
            <a:endParaRPr lang="tr-TR" dirty="0" smtClean="0"/>
          </a:p>
          <a:p>
            <a:r>
              <a:rPr lang="tr-TR" dirty="0" smtClean="0"/>
              <a:t>T.A. Bahar </a:t>
            </a:r>
            <a:r>
              <a:rPr lang="tr-TR" dirty="0" smtClean="0"/>
              <a:t>GEZİCİ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Activity </a:t>
            </a:r>
            <a:r>
              <a:rPr lang="tr-TR" dirty="0" err="1" smtClean="0"/>
              <a:t>diagram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tr-TR" dirty="0"/>
              <a:t>n </a:t>
            </a:r>
            <a:r>
              <a:rPr lang="tr-TR" dirty="0" err="1"/>
              <a:t>activity</a:t>
            </a:r>
            <a:r>
              <a:rPr lang="tr-TR" dirty="0"/>
              <a:t> </a:t>
            </a:r>
            <a:r>
              <a:rPr lang="tr-TR" dirty="0" err="1"/>
              <a:t>diagram</a:t>
            </a:r>
            <a:r>
              <a:rPr lang="tr-TR" dirty="0"/>
              <a:t> </a:t>
            </a:r>
            <a:r>
              <a:rPr lang="tr-TR" dirty="0" err="1"/>
              <a:t>visually</a:t>
            </a:r>
            <a:r>
              <a:rPr lang="tr-TR" dirty="0"/>
              <a:t> </a:t>
            </a:r>
            <a:r>
              <a:rPr lang="tr-TR" dirty="0" err="1"/>
              <a:t>presents</a:t>
            </a:r>
            <a:r>
              <a:rPr lang="tr-TR" dirty="0"/>
              <a:t> a </a:t>
            </a:r>
            <a:r>
              <a:rPr lang="tr-TR" dirty="0" err="1"/>
              <a:t>series</a:t>
            </a:r>
            <a:r>
              <a:rPr lang="tr-TR" dirty="0"/>
              <a:t> of </a:t>
            </a:r>
            <a:r>
              <a:rPr lang="tr-TR" dirty="0" err="1"/>
              <a:t>actions</a:t>
            </a:r>
            <a:r>
              <a:rPr lang="tr-TR" dirty="0"/>
              <a:t> or flow of </a:t>
            </a:r>
            <a:r>
              <a:rPr lang="tr-TR" dirty="0" err="1"/>
              <a:t>control</a:t>
            </a:r>
            <a:r>
              <a:rPr lang="tr-TR" dirty="0"/>
              <a:t> in a system similar to a </a:t>
            </a:r>
            <a:r>
              <a:rPr lang="tr-TR" dirty="0" err="1">
                <a:hlinkClick r:id="rId2"/>
              </a:rPr>
              <a:t>flowchart</a:t>
            </a:r>
            <a:r>
              <a:rPr lang="tr-TR" dirty="0"/>
              <a:t> or a </a:t>
            </a:r>
            <a:r>
              <a:rPr lang="tr-TR" dirty="0">
                <a:hlinkClick r:id="rId3"/>
              </a:rPr>
              <a:t>data flow </a:t>
            </a:r>
            <a:r>
              <a:rPr lang="tr-TR" dirty="0" err="1" smtClean="0">
                <a:hlinkClick r:id="rId3"/>
              </a:rPr>
              <a:t>diagram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The </a:t>
            </a:r>
            <a:r>
              <a:rPr lang="tr-TR" dirty="0" err="1" smtClean="0"/>
              <a:t>components</a:t>
            </a:r>
            <a:r>
              <a:rPr lang="tr-TR" dirty="0" smtClean="0"/>
              <a:t> can be;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Activity final </a:t>
            </a:r>
            <a:r>
              <a:rPr lang="tr-TR" dirty="0" err="1" smtClean="0"/>
              <a:t>node</a:t>
            </a: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Purpose </a:t>
            </a:r>
            <a:r>
              <a:rPr lang="tr-TR" i="1" dirty="0" smtClean="0"/>
              <a:t>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Draw the context diagram of 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MS_context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94" y="847494"/>
            <a:ext cx="7850460" cy="44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3596993" y="5742878"/>
            <a:ext cx="333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1. 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r>
              <a:rPr lang="tr-TR" dirty="0" smtClean="0"/>
              <a:t> of 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Purpose </a:t>
            </a:r>
            <a:r>
              <a:rPr lang="tr-TR" i="1" dirty="0" smtClean="0"/>
              <a:t>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Describe </a:t>
            </a:r>
            <a:r>
              <a:rPr lang="en-US" i="1" dirty="0"/>
              <a:t>major services provided by a hospital's reception, </a:t>
            </a:r>
            <a:r>
              <a:rPr lang="en-US" i="1" dirty="0" smtClean="0"/>
              <a:t>doctor</a:t>
            </a:r>
            <a:r>
              <a:rPr lang="tr-TR" i="1" dirty="0" smtClean="0"/>
              <a:t>,</a:t>
            </a:r>
            <a:r>
              <a:rPr lang="en-US" i="1" dirty="0" smtClean="0"/>
              <a:t> </a:t>
            </a:r>
            <a:r>
              <a:rPr lang="en-US" i="1" dirty="0"/>
              <a:t>patient </a:t>
            </a:r>
            <a:r>
              <a:rPr lang="tr-TR" i="1" dirty="0" smtClean="0"/>
              <a:t>and laborant </a:t>
            </a:r>
            <a:r>
              <a:rPr lang="en-US" i="1" dirty="0" smtClean="0"/>
              <a:t>by </a:t>
            </a:r>
            <a:r>
              <a:rPr lang="en-US" i="1" dirty="0"/>
              <a:t>using Use Case diagram. Shows actors, use cases and relations in your diagram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C:\Users\bahar\AppData\Local\Microsoft\Windows\INetCache\Content.Word\HMS_usecase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03" y="419100"/>
            <a:ext cx="10036098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etin kutusu 2"/>
          <p:cNvSpPr txBox="1"/>
          <p:nvPr/>
        </p:nvSpPr>
        <p:spPr>
          <a:xfrm>
            <a:off x="4784800" y="6488668"/>
            <a:ext cx="348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2. </a:t>
            </a:r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r>
              <a:rPr lang="tr-TR" dirty="0" smtClean="0"/>
              <a:t> of 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Purpose </a:t>
            </a:r>
            <a:r>
              <a:rPr lang="tr-TR" i="1" dirty="0" smtClean="0"/>
              <a:t>3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Draw the activity diagram of the doctor's examination process for </a:t>
            </a:r>
            <a:r>
              <a:rPr lang="en-US" i="1" dirty="0" smtClean="0"/>
              <a:t>outpatient.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223760" y="6289288"/>
            <a:ext cx="47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Figure</a:t>
            </a:r>
            <a:r>
              <a:rPr lang="tr-TR" dirty="0" smtClean="0"/>
              <a:t> 3. Activity </a:t>
            </a:r>
            <a:r>
              <a:rPr lang="tr-TR" dirty="0" err="1" smtClean="0"/>
              <a:t>diagram</a:t>
            </a:r>
            <a:r>
              <a:rPr lang="tr-TR" dirty="0" smtClean="0"/>
              <a:t> of </a:t>
            </a:r>
            <a:r>
              <a:rPr lang="tr-TR" dirty="0" err="1" smtClean="0"/>
              <a:t>patient</a:t>
            </a:r>
            <a:r>
              <a:rPr lang="tr-TR" dirty="0" smtClean="0"/>
              <a:t> </a:t>
            </a:r>
            <a:r>
              <a:rPr lang="tr-TR" dirty="0" err="1" smtClean="0"/>
              <a:t>examination</a:t>
            </a:r>
            <a:r>
              <a:rPr lang="tr-TR" dirty="0" smtClean="0"/>
              <a:t> 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95250"/>
            <a:ext cx="7772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Purpose </a:t>
            </a:r>
            <a:r>
              <a:rPr lang="tr-TR" i="1" dirty="0" smtClean="0"/>
              <a:t>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Write tabular descriptions of Patient Examination use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Purpose</a:t>
            </a:r>
            <a:r>
              <a:rPr lang="tr-TR" dirty="0" smtClean="0"/>
              <a:t> 4</a:t>
            </a:r>
            <a:endParaRPr 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838200" y="1505415"/>
            <a:ext cx="7659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Structured</a:t>
            </a:r>
            <a:r>
              <a:rPr lang="tr-TR" dirty="0" smtClean="0"/>
              <a:t> Natural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The requirements are </a:t>
            </a:r>
            <a:r>
              <a:rPr lang="tr-TR" dirty="0" err="1" smtClean="0"/>
              <a:t>written</a:t>
            </a:r>
            <a:r>
              <a:rPr lang="tr-TR" dirty="0" smtClean="0"/>
              <a:t> using </a:t>
            </a:r>
            <a:r>
              <a:rPr lang="tr-TR" dirty="0" err="1" smtClean="0"/>
              <a:t>numbered</a:t>
            </a:r>
            <a:r>
              <a:rPr lang="tr-TR" dirty="0" smtClean="0"/>
              <a:t> </a:t>
            </a:r>
            <a:r>
              <a:rPr lang="tr-TR" dirty="0" err="1" smtClean="0"/>
              <a:t>sentences</a:t>
            </a:r>
            <a:r>
              <a:rPr lang="tr-TR" dirty="0" smtClean="0"/>
              <a:t> in </a:t>
            </a:r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outside</a:t>
            </a:r>
            <a:r>
              <a:rPr lang="tr-TR" dirty="0" smtClean="0"/>
              <a:t> </a:t>
            </a:r>
            <a:r>
              <a:rPr lang="tr-TR" dirty="0" err="1" smtClean="0"/>
              <a:t>behaviour</a:t>
            </a:r>
            <a:r>
              <a:rPr lang="tr-TR" dirty="0" smtClean="0"/>
              <a:t> of the systems as observed by the user(s).</a:t>
            </a:r>
            <a:endParaRPr lang="en-US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08241"/>
              </p:ext>
            </p:extLst>
          </p:nvPr>
        </p:nvGraphicFramePr>
        <p:xfrm>
          <a:off x="838200" y="2565734"/>
          <a:ext cx="9547302" cy="4143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651">
                  <a:extLst>
                    <a:ext uri="{9D8B030D-6E8A-4147-A177-3AD203B41FA5}">
                      <a16:colId xmlns:a16="http://schemas.microsoft.com/office/drawing/2014/main" val="2591784511"/>
                    </a:ext>
                  </a:extLst>
                </a:gridCol>
                <a:gridCol w="4773651">
                  <a:extLst>
                    <a:ext uri="{9D8B030D-6E8A-4147-A177-3AD203B41FA5}">
                      <a16:colId xmlns:a16="http://schemas.microsoft.com/office/drawing/2014/main" val="631604786"/>
                    </a:ext>
                  </a:extLst>
                </a:gridCol>
              </a:tblGrid>
              <a:tr h="690422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 case</a:t>
                      </a:r>
                      <a:r>
                        <a:rPr lang="en-US" sz="1200" b="1" dirty="0" smtClean="0">
                          <a:latin typeface="Calibri"/>
                          <a:ea typeface="Calibri"/>
                          <a:cs typeface="Times New Roman"/>
                        </a:rPr>
                        <a:t>: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54819"/>
                  </a:ext>
                </a:extLst>
              </a:tr>
              <a:tr h="5942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Actors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28277"/>
                  </a:ext>
                </a:extLst>
              </a:tr>
              <a:tr h="5942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Pre-condition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116387"/>
                  </a:ext>
                </a:extLst>
              </a:tr>
              <a:tr h="59426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Post-condition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50650"/>
                  </a:ext>
                </a:extLst>
              </a:tr>
              <a:tr h="7156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Main (happy)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path: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422289"/>
                  </a:ext>
                </a:extLst>
              </a:tr>
              <a:tr h="9542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Alternative path:</a:t>
                      </a:r>
                      <a:r>
                        <a:rPr lang="tr-TR" sz="1200" b="1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22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6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464420" y="5241073"/>
            <a:ext cx="493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Table</a:t>
            </a:r>
            <a:r>
              <a:rPr lang="tr-TR" dirty="0" smtClean="0"/>
              <a:t> 1. Tabular </a:t>
            </a:r>
            <a:r>
              <a:rPr lang="tr-TR" dirty="0" err="1" smtClean="0"/>
              <a:t>description</a:t>
            </a:r>
            <a:r>
              <a:rPr lang="tr-TR" dirty="0" smtClean="0"/>
              <a:t> of </a:t>
            </a:r>
            <a:r>
              <a:rPr lang="tr-TR" dirty="0" err="1" smtClean="0"/>
              <a:t>patient</a:t>
            </a:r>
            <a:r>
              <a:rPr lang="tr-TR" dirty="0" smtClean="0"/>
              <a:t> </a:t>
            </a:r>
            <a:r>
              <a:rPr lang="tr-TR" dirty="0" err="1" smtClean="0"/>
              <a:t>examination</a:t>
            </a:r>
            <a:endParaRPr lang="en-US" dirty="0"/>
          </a:p>
        </p:txBody>
      </p:sp>
      <p:graphicFrame>
        <p:nvGraphicFramePr>
          <p:cNvPr id="5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971888"/>
              </p:ext>
            </p:extLst>
          </p:nvPr>
        </p:nvGraphicFramePr>
        <p:xfrm>
          <a:off x="847493" y="858645"/>
          <a:ext cx="9547302" cy="383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651">
                  <a:extLst>
                    <a:ext uri="{9D8B030D-6E8A-4147-A177-3AD203B41FA5}">
                      <a16:colId xmlns:a16="http://schemas.microsoft.com/office/drawing/2014/main" val="2591784511"/>
                    </a:ext>
                  </a:extLst>
                </a:gridCol>
                <a:gridCol w="4773651">
                  <a:extLst>
                    <a:ext uri="{9D8B030D-6E8A-4147-A177-3AD203B41FA5}">
                      <a16:colId xmlns:a16="http://schemas.microsoft.com/office/drawing/2014/main" val="631604786"/>
                    </a:ext>
                  </a:extLst>
                </a:gridCol>
              </a:tblGrid>
              <a:tr h="562793"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Use case: Examine patient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754819"/>
                  </a:ext>
                </a:extLst>
              </a:tr>
              <a:tr h="5627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Actors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Doctor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828277"/>
                  </a:ext>
                </a:extLst>
              </a:tr>
              <a:tr h="5627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Pre-condition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Appointment patient screen is not opened.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1116387"/>
                  </a:ext>
                </a:extLst>
              </a:tr>
              <a:tr h="5627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Post-condition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latin typeface="Calibri"/>
                          <a:ea typeface="Calibri"/>
                          <a:cs typeface="Times New Roman"/>
                        </a:rPr>
                        <a:t>Appointment patient screen is opened.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50650"/>
                  </a:ext>
                </a:extLst>
              </a:tr>
              <a:tr h="6777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Main (happy)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path: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1-Doctor views the appointment patient information screen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2-Doctor opens a new patient examination record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3-After examination, doctor prescribe.</a:t>
                      </a:r>
                      <a:r>
                        <a:rPr lang="tr-TR" sz="1200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3422289"/>
                  </a:ext>
                </a:extLst>
              </a:tr>
              <a:tr h="90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Calibri"/>
                          <a:ea typeface="Calibri"/>
                          <a:cs typeface="Times New Roman"/>
                        </a:rPr>
                        <a:t>Alternative path:</a:t>
                      </a:r>
                      <a:r>
                        <a:rPr lang="tr-TR" sz="1200" b="1" dirty="0"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1-After examination, if laboratory </a:t>
                      </a:r>
                      <a:r>
                        <a:rPr lang="tr-TR" sz="1200" dirty="0" err="1" smtClean="0">
                          <a:latin typeface="Calibri"/>
                          <a:ea typeface="Calibri"/>
                          <a:cs typeface="Times New Roman"/>
                        </a:rPr>
                        <a:t>procedures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are necessary, doctor wants laboratory tests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-Doctor </a:t>
                      </a:r>
                      <a:r>
                        <a:rPr lang="en-US" sz="1200" dirty="0">
                          <a:latin typeface="Calibri"/>
                          <a:ea typeface="Calibri"/>
                          <a:cs typeface="Times New Roman"/>
                        </a:rPr>
                        <a:t>views test results of the patient 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en-US" sz="1200" i="1" dirty="0" smtClean="0">
                          <a:latin typeface="Calibri"/>
                          <a:ea typeface="Calibri"/>
                          <a:cs typeface="Times New Roman"/>
                        </a:rPr>
                        <a:t>continue </a:t>
                      </a:r>
                      <a:r>
                        <a:rPr lang="en-US" sz="1200" i="1" dirty="0">
                          <a:latin typeface="Calibri"/>
                          <a:ea typeface="Calibri"/>
                          <a:cs typeface="Times New Roman"/>
                        </a:rPr>
                        <a:t>with step-3 in main path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22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9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Introduction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tr-TR" b="1" dirty="0" err="1" smtClean="0"/>
              <a:t>Purpose</a:t>
            </a:r>
            <a:endParaRPr lang="tr-TR" b="1" dirty="0" smtClean="0"/>
          </a:p>
          <a:p>
            <a:r>
              <a:rPr lang="en-US" dirty="0" smtClean="0"/>
              <a:t>The aim of this exercise is to analyze the requirements of a given system and draw three UML diagrams in the requirements phase. (Context</a:t>
            </a:r>
            <a:r>
              <a:rPr lang="tr-TR" dirty="0" smtClean="0"/>
              <a:t> </a:t>
            </a:r>
            <a:r>
              <a:rPr lang="en-US" dirty="0" smtClean="0"/>
              <a:t>, use case, and activity diagrams).</a:t>
            </a:r>
            <a:endParaRPr lang="tr-TR" dirty="0" smtClean="0"/>
          </a:p>
          <a:p>
            <a:pPr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hospital management system (HMS) is  designed for Any Hospital to replace their existing manual, paper based system. It is a large system including several subsystems or modules providing variety of functions. The new system is to control the following information; patient information, bed availability, appointment and admission schedules, file operations and </a:t>
            </a:r>
            <a:r>
              <a:rPr lang="tr-TR" dirty="0" err="1" smtClean="0"/>
              <a:t>etc</a:t>
            </a:r>
            <a:r>
              <a:rPr lang="en-US" dirty="0" smtClean="0"/>
              <a:t>. </a:t>
            </a:r>
            <a:r>
              <a:rPr lang="en-US" dirty="0"/>
              <a:t>These services are to be provided in an efficient, cost effective manner, with the goal of reducing the time and resources currently required for such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Scope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Can be </a:t>
            </a:r>
            <a:r>
              <a:rPr lang="tr-TR" dirty="0" err="1" smtClean="0"/>
              <a:t>used</a:t>
            </a:r>
            <a:r>
              <a:rPr lang="tr-TR" dirty="0" smtClean="0"/>
              <a:t> in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Hospital</a:t>
            </a:r>
            <a:r>
              <a:rPr lang="tr-TR" dirty="0" smtClean="0"/>
              <a:t> or </a:t>
            </a:r>
            <a:r>
              <a:rPr lang="tr-TR" dirty="0" err="1" smtClean="0"/>
              <a:t>Clinic</a:t>
            </a:r>
            <a:r>
              <a:rPr lang="tr-TR" dirty="0" smtClean="0"/>
              <a:t> for </a:t>
            </a:r>
            <a:r>
              <a:rPr lang="tr-TR" dirty="0" err="1" smtClean="0"/>
              <a:t>maintaining</a:t>
            </a:r>
            <a:r>
              <a:rPr lang="tr-TR" dirty="0" smtClean="0"/>
              <a:t> </a:t>
            </a:r>
            <a:r>
              <a:rPr lang="tr-TR" dirty="0" err="1" smtClean="0"/>
              <a:t>patient</a:t>
            </a:r>
            <a:r>
              <a:rPr lang="tr-TR" dirty="0" smtClean="0"/>
              <a:t> </a:t>
            </a:r>
            <a:r>
              <a:rPr lang="tr-TR" dirty="0" err="1" smtClean="0"/>
              <a:t>details</a:t>
            </a:r>
            <a:r>
              <a:rPr lang="tr-TR" dirty="0" smtClean="0"/>
              <a:t> and their test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Problems</a:t>
            </a:r>
            <a:r>
              <a:rPr lang="tr-TR" b="1" dirty="0" smtClean="0"/>
              <a:t> with </a:t>
            </a:r>
            <a:r>
              <a:rPr lang="tr-TR" b="1" dirty="0" err="1" smtClean="0"/>
              <a:t>conventional</a:t>
            </a:r>
            <a:r>
              <a:rPr lang="tr-TR" b="1" dirty="0" smtClean="0"/>
              <a:t> system 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Lack of </a:t>
            </a:r>
            <a:r>
              <a:rPr lang="tr-TR" dirty="0" err="1" smtClean="0"/>
              <a:t>immediate</a:t>
            </a:r>
            <a:r>
              <a:rPr lang="tr-TR" dirty="0" smtClean="0"/>
              <a:t> </a:t>
            </a:r>
            <a:r>
              <a:rPr lang="tr-TR" dirty="0" err="1" smtClean="0"/>
              <a:t>retrievals</a:t>
            </a:r>
            <a:endParaRPr lang="tr-TR" dirty="0" smtClean="0"/>
          </a:p>
          <a:p>
            <a:r>
              <a:rPr lang="tr-TR" dirty="0" smtClean="0"/>
              <a:t>Lack of </a:t>
            </a:r>
            <a:r>
              <a:rPr lang="tr-TR" dirty="0" err="1" smtClean="0"/>
              <a:t>immediate</a:t>
            </a:r>
            <a:r>
              <a:rPr lang="tr-TR" dirty="0" smtClean="0"/>
              <a:t> information </a:t>
            </a:r>
            <a:r>
              <a:rPr lang="tr-TR" dirty="0" err="1" smtClean="0"/>
              <a:t>storage</a:t>
            </a:r>
            <a:endParaRPr lang="tr-TR" dirty="0" smtClean="0"/>
          </a:p>
          <a:p>
            <a:r>
              <a:rPr lang="tr-TR" dirty="0" smtClean="0"/>
              <a:t>Lack of </a:t>
            </a:r>
            <a:r>
              <a:rPr lang="tr-TR" dirty="0" err="1" smtClean="0"/>
              <a:t>prompt</a:t>
            </a:r>
            <a:r>
              <a:rPr lang="tr-TR" dirty="0" smtClean="0"/>
              <a:t> </a:t>
            </a:r>
            <a:r>
              <a:rPr lang="tr-TR" dirty="0" err="1" smtClean="0"/>
              <a:t>updating</a:t>
            </a:r>
            <a:endParaRPr lang="tr-TR" dirty="0" smtClean="0"/>
          </a:p>
          <a:p>
            <a:r>
              <a:rPr lang="tr-TR" dirty="0" err="1" smtClean="0"/>
              <a:t>Error</a:t>
            </a:r>
            <a:r>
              <a:rPr lang="tr-TR" dirty="0" smtClean="0"/>
              <a:t> prone </a:t>
            </a:r>
            <a:r>
              <a:rPr lang="tr-TR" dirty="0" err="1" smtClean="0"/>
              <a:t>manual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endParaRPr lang="tr-TR" dirty="0" smtClean="0"/>
          </a:p>
          <a:p>
            <a:r>
              <a:rPr lang="tr-TR" dirty="0" err="1" smtClean="0"/>
              <a:t>Preparations</a:t>
            </a:r>
            <a:r>
              <a:rPr lang="tr-TR" dirty="0" smtClean="0"/>
              <a:t> of </a:t>
            </a:r>
            <a:r>
              <a:rPr lang="tr-TR" dirty="0" err="1" smtClean="0"/>
              <a:t>accurate</a:t>
            </a:r>
            <a:r>
              <a:rPr lang="tr-TR" dirty="0" smtClean="0"/>
              <a:t> and </a:t>
            </a:r>
            <a:r>
              <a:rPr lang="tr-TR" dirty="0" err="1" smtClean="0"/>
              <a:t>prompt</a:t>
            </a:r>
            <a:r>
              <a:rPr lang="tr-TR" dirty="0" smtClean="0"/>
              <a:t> </a:t>
            </a:r>
            <a:r>
              <a:rPr lang="tr-TR" dirty="0" err="1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Advantages</a:t>
            </a:r>
            <a:r>
              <a:rPr lang="tr-TR" b="1" dirty="0" smtClean="0"/>
              <a:t> of HMS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Immediate</a:t>
            </a:r>
            <a:r>
              <a:rPr lang="tr-TR" dirty="0" smtClean="0"/>
              <a:t> Access of data</a:t>
            </a:r>
          </a:p>
          <a:p>
            <a:r>
              <a:rPr lang="tr-TR" dirty="0" err="1" smtClean="0"/>
              <a:t>Friendly</a:t>
            </a:r>
            <a:r>
              <a:rPr lang="tr-TR" dirty="0" smtClean="0"/>
              <a:t> user </a:t>
            </a:r>
            <a:r>
              <a:rPr lang="tr-TR" dirty="0" err="1" smtClean="0"/>
              <a:t>interface</a:t>
            </a:r>
            <a:endParaRPr lang="tr-TR" dirty="0" smtClean="0"/>
          </a:p>
          <a:p>
            <a:r>
              <a:rPr lang="tr-TR" dirty="0" smtClean="0"/>
              <a:t>Time </a:t>
            </a:r>
            <a:r>
              <a:rPr lang="tr-TR" dirty="0" err="1" smtClean="0"/>
              <a:t>saving</a:t>
            </a:r>
            <a:endParaRPr lang="tr-TR" dirty="0" smtClean="0"/>
          </a:p>
          <a:p>
            <a:r>
              <a:rPr lang="tr-TR" dirty="0" err="1" smtClean="0"/>
              <a:t>Saving</a:t>
            </a:r>
            <a:r>
              <a:rPr lang="tr-TR" dirty="0" smtClean="0"/>
              <a:t> </a:t>
            </a:r>
            <a:r>
              <a:rPr lang="tr-TR" dirty="0" err="1" smtClean="0"/>
              <a:t>paper</a:t>
            </a:r>
            <a:r>
              <a:rPr lang="tr-TR" dirty="0" smtClean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23855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Requirements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Hospital Receptionist</a:t>
            </a:r>
            <a:r>
              <a:rPr lang="en-US" dirty="0" smtClean="0"/>
              <a:t> schedules patient's appointments and admission to the hospital, collects information from patient upon patient's arrival and/or by phone. For the patient that will stay in the hospital ("inpatient") she or he should have a bed allotted in a ward. Receptionists might also receive patient's payments, record them in a database and provide receipts, file insurance claims and medical reports.</a:t>
            </a:r>
            <a:endParaRPr lang="tr-TR" dirty="0" smtClean="0"/>
          </a:p>
          <a:p>
            <a:r>
              <a:rPr lang="en-US" b="1" dirty="0" smtClean="0"/>
              <a:t>Hospital Doctor</a:t>
            </a:r>
            <a:r>
              <a:rPr lang="en-US" dirty="0" smtClean="0"/>
              <a:t> performs patient examination and views test results.</a:t>
            </a:r>
            <a:endParaRPr lang="tr-TR" dirty="0" smtClean="0"/>
          </a:p>
          <a:p>
            <a:r>
              <a:rPr lang="en-US" b="1" dirty="0" smtClean="0"/>
              <a:t>Patient</a:t>
            </a:r>
            <a:r>
              <a:rPr lang="en-US" dirty="0" smtClean="0"/>
              <a:t> can view his/her test results.</a:t>
            </a:r>
            <a:endParaRPr lang="tr-TR" dirty="0" smtClean="0"/>
          </a:p>
          <a:p>
            <a:r>
              <a:rPr lang="en-US" b="1" dirty="0" err="1" smtClean="0"/>
              <a:t>Laborant</a:t>
            </a:r>
            <a:r>
              <a:rPr lang="en-US" b="1" dirty="0" smtClean="0"/>
              <a:t> </a:t>
            </a:r>
            <a:r>
              <a:rPr lang="en-US" dirty="0" smtClean="0"/>
              <a:t>can do tests, view test reports and send them to doctor and receptionist.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Diagrams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tr-TR" dirty="0" err="1" smtClean="0"/>
              <a:t>Types</a:t>
            </a:r>
            <a:r>
              <a:rPr lang="tr-TR" dirty="0" smtClean="0"/>
              <a:t> of </a:t>
            </a:r>
            <a:r>
              <a:rPr lang="tr-TR" dirty="0" err="1" smtClean="0"/>
              <a:t>Diagrams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smtClean="0"/>
              <a:t>Context </a:t>
            </a:r>
            <a:r>
              <a:rPr lang="tr-TR" dirty="0" err="1" smtClean="0"/>
              <a:t>diagram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err="1" smtClean="0"/>
              <a:t>Use</a:t>
            </a:r>
            <a:r>
              <a:rPr lang="tr-TR" dirty="0" smtClean="0"/>
              <a:t> Case </a:t>
            </a:r>
            <a:r>
              <a:rPr lang="tr-TR" dirty="0" err="1" smtClean="0"/>
              <a:t>diagram</a:t>
            </a:r>
            <a:endParaRPr lang="tr-TR" dirty="0" smtClean="0"/>
          </a:p>
          <a:p>
            <a:pPr lvl="1">
              <a:buFont typeface="Wingdings" pitchFamily="2" charset="2"/>
              <a:buChar char="§"/>
            </a:pPr>
            <a:r>
              <a:rPr lang="tr-TR" dirty="0" err="1" smtClean="0"/>
              <a:t>Activity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1880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diagram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27717"/>
            <a:ext cx="10515600" cy="464924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Context Diagram shows the system under consideration as a single high-level process and then shows the relationship that the system has with other external entities (systems, organizational groups, external data stores, etc.).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The </a:t>
            </a:r>
            <a:r>
              <a:rPr lang="tr-TR" dirty="0" err="1" smtClean="0"/>
              <a:t>elements</a:t>
            </a:r>
            <a:r>
              <a:rPr lang="tr-TR" dirty="0" smtClean="0"/>
              <a:t> can be;</a:t>
            </a:r>
          </a:p>
          <a:p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Process</a:t>
            </a:r>
          </a:p>
          <a:p>
            <a:pPr>
              <a:buNone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External </a:t>
            </a:r>
            <a:r>
              <a:rPr lang="tr-TR" dirty="0" err="1" smtClean="0"/>
              <a:t>entity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Data store </a:t>
            </a:r>
          </a:p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Connector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0426" y="3183162"/>
            <a:ext cx="1276350" cy="895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8306" y="4153694"/>
            <a:ext cx="1085850" cy="609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8223" y="4955525"/>
            <a:ext cx="1276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</a:t>
            </a:r>
            <a:r>
              <a:rPr lang="en-US" dirty="0"/>
              <a:t>case diagrams model behavior within a system and helps the developers understand of what the user require. The stick man represents what’s called an actor.</a:t>
            </a:r>
          </a:p>
          <a:p>
            <a:r>
              <a:rPr lang="en-US" dirty="0"/>
              <a:t>Use case diagram can be useful for getting an overall view of the system and </a:t>
            </a:r>
            <a:r>
              <a:rPr lang="en-US" dirty="0" err="1"/>
              <a:t>clarifiying</a:t>
            </a:r>
            <a:r>
              <a:rPr lang="en-US" dirty="0"/>
              <a:t> who can do and more importantly what they cant do.</a:t>
            </a:r>
          </a:p>
          <a:p>
            <a:r>
              <a:rPr lang="en-US" dirty="0"/>
              <a:t>Use case diagram consists of use cases and actors and shows the interaction between the use case and actors.</a:t>
            </a:r>
          </a:p>
          <a:p>
            <a:pPr lvl="0"/>
            <a:r>
              <a:rPr lang="en-US" dirty="0"/>
              <a:t>The purpose is to show the interactions between the use case and actors.</a:t>
            </a:r>
          </a:p>
          <a:p>
            <a:pPr lvl="0"/>
            <a:r>
              <a:rPr lang="en-US" dirty="0"/>
              <a:t>To represent the system requirements from user’s perspective.</a:t>
            </a:r>
          </a:p>
          <a:p>
            <a:pPr lvl="0"/>
            <a:r>
              <a:rPr lang="en-US" dirty="0"/>
              <a:t>An actor could be the end-user of the system or an external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6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525</Words>
  <Application>Microsoft Office PowerPoint</Application>
  <PresentationFormat>Geniş ekran</PresentationFormat>
  <Paragraphs>98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Teması</vt:lpstr>
      <vt:lpstr>BBM 384 </vt:lpstr>
      <vt:lpstr>Introduction</vt:lpstr>
      <vt:lpstr>Scope</vt:lpstr>
      <vt:lpstr>Problems with conventional system </vt:lpstr>
      <vt:lpstr>Advantages of HMS</vt:lpstr>
      <vt:lpstr>Requirements</vt:lpstr>
      <vt:lpstr>Diagrams</vt:lpstr>
      <vt:lpstr>Context diagram</vt:lpstr>
      <vt:lpstr>Use case Diagram</vt:lpstr>
      <vt:lpstr>Activity diagram</vt:lpstr>
      <vt:lpstr>Purpose 1</vt:lpstr>
      <vt:lpstr>PowerPoint Sunusu</vt:lpstr>
      <vt:lpstr>Purpose 2</vt:lpstr>
      <vt:lpstr>PowerPoint Sunusu</vt:lpstr>
      <vt:lpstr>Purpose 3</vt:lpstr>
      <vt:lpstr>PowerPoint Sunusu</vt:lpstr>
      <vt:lpstr>Purpose 4</vt:lpstr>
      <vt:lpstr>Purpose 4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bahar</dc:creator>
  <cp:lastModifiedBy>bahar</cp:lastModifiedBy>
  <cp:revision>34</cp:revision>
  <dcterms:created xsi:type="dcterms:W3CDTF">2018-03-08T09:55:49Z</dcterms:created>
  <dcterms:modified xsi:type="dcterms:W3CDTF">2018-03-16T09:17:24Z</dcterms:modified>
</cp:coreProperties>
</file>