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102"/>
  </p:notesMasterIdLst>
  <p:handoutMasterIdLst>
    <p:handoutMasterId r:id="rId103"/>
  </p:handoutMasterIdLst>
  <p:sldIdLst>
    <p:sldId id="642" r:id="rId3"/>
    <p:sldId id="1027" r:id="rId4"/>
    <p:sldId id="1121" r:id="rId5"/>
    <p:sldId id="1168" r:id="rId6"/>
    <p:sldId id="1245" r:id="rId7"/>
    <p:sldId id="1167" r:id="rId8"/>
    <p:sldId id="1122" r:id="rId9"/>
    <p:sldId id="1123" r:id="rId10"/>
    <p:sldId id="1124" r:id="rId11"/>
    <p:sldId id="1125" r:id="rId12"/>
    <p:sldId id="1246" r:id="rId13"/>
    <p:sldId id="1127" r:id="rId14"/>
    <p:sldId id="1169" r:id="rId15"/>
    <p:sldId id="1170" r:id="rId16"/>
    <p:sldId id="1130" r:id="rId17"/>
    <p:sldId id="1174" r:id="rId18"/>
    <p:sldId id="1187" r:id="rId19"/>
    <p:sldId id="1234" r:id="rId20"/>
    <p:sldId id="1131" r:id="rId21"/>
    <p:sldId id="1175" r:id="rId22"/>
    <p:sldId id="1176" r:id="rId23"/>
    <p:sldId id="1145" r:id="rId24"/>
    <p:sldId id="1146" r:id="rId25"/>
    <p:sldId id="1147" r:id="rId26"/>
    <p:sldId id="1163" r:id="rId27"/>
    <p:sldId id="1235" r:id="rId28"/>
    <p:sldId id="1164" r:id="rId29"/>
    <p:sldId id="1055" r:id="rId30"/>
    <p:sldId id="1209" r:id="rId31"/>
    <p:sldId id="1056" r:id="rId32"/>
    <p:sldId id="1220" r:id="rId33"/>
    <p:sldId id="1221" r:id="rId34"/>
    <p:sldId id="1238" r:id="rId35"/>
    <p:sldId id="1222" r:id="rId36"/>
    <p:sldId id="1223" r:id="rId37"/>
    <p:sldId id="1224" r:id="rId38"/>
    <p:sldId id="1225" r:id="rId39"/>
    <p:sldId id="1226" r:id="rId40"/>
    <p:sldId id="1242" r:id="rId41"/>
    <p:sldId id="1067" r:id="rId42"/>
    <p:sldId id="1216" r:id="rId43"/>
    <p:sldId id="1243" r:id="rId44"/>
    <p:sldId id="1217" r:id="rId45"/>
    <p:sldId id="1070" r:id="rId46"/>
    <p:sldId id="1244" r:id="rId47"/>
    <p:sldId id="1218" r:id="rId48"/>
    <p:sldId id="1219" r:id="rId49"/>
    <p:sldId id="1239" r:id="rId50"/>
    <p:sldId id="1076" r:id="rId51"/>
    <p:sldId id="1077" r:id="rId52"/>
    <p:sldId id="1078" r:id="rId53"/>
    <p:sldId id="1079" r:id="rId54"/>
    <p:sldId id="1080" r:id="rId55"/>
    <p:sldId id="1081" r:id="rId56"/>
    <p:sldId id="1082" r:id="rId57"/>
    <p:sldId id="1085" r:id="rId58"/>
    <p:sldId id="1083" r:id="rId59"/>
    <p:sldId id="1084" r:id="rId60"/>
    <p:sldId id="1088" r:id="rId61"/>
    <p:sldId id="1089" r:id="rId62"/>
    <p:sldId id="1247" r:id="rId63"/>
    <p:sldId id="1249" r:id="rId64"/>
    <p:sldId id="1250" r:id="rId65"/>
    <p:sldId id="1229" r:id="rId66"/>
    <p:sldId id="1240" r:id="rId67"/>
    <p:sldId id="1241" r:id="rId68"/>
    <p:sldId id="1236" r:id="rId69"/>
    <p:sldId id="1237" r:id="rId70"/>
    <p:sldId id="1172" r:id="rId71"/>
    <p:sldId id="1173" r:id="rId72"/>
    <p:sldId id="1177" r:id="rId73"/>
    <p:sldId id="1178" r:id="rId74"/>
    <p:sldId id="1179" r:id="rId75"/>
    <p:sldId id="1180" r:id="rId76"/>
    <p:sldId id="1181" r:id="rId77"/>
    <p:sldId id="1182" r:id="rId78"/>
    <p:sldId id="1183" r:id="rId79"/>
    <p:sldId id="1184" r:id="rId80"/>
    <p:sldId id="1185" r:id="rId81"/>
    <p:sldId id="1188" r:id="rId82"/>
    <p:sldId id="1230" r:id="rId83"/>
    <p:sldId id="1231" r:id="rId84"/>
    <p:sldId id="1232" r:id="rId85"/>
    <p:sldId id="1190" r:id="rId86"/>
    <p:sldId id="1191" r:id="rId87"/>
    <p:sldId id="1193" r:id="rId88"/>
    <p:sldId id="1194" r:id="rId89"/>
    <p:sldId id="1195" r:id="rId90"/>
    <p:sldId id="1196" r:id="rId91"/>
    <p:sldId id="1197" r:id="rId92"/>
    <p:sldId id="1198" r:id="rId93"/>
    <p:sldId id="1199" r:id="rId94"/>
    <p:sldId id="1200" r:id="rId95"/>
    <p:sldId id="1201" r:id="rId96"/>
    <p:sldId id="1213" r:id="rId97"/>
    <p:sldId id="1214" r:id="rId98"/>
    <p:sldId id="1215" r:id="rId99"/>
    <p:sldId id="1233" r:id="rId100"/>
    <p:sldId id="1228" r:id="rId101"/>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FF"/>
    <a:srgbClr val="FF8000"/>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71" autoAdjust="0"/>
    <p:restoredTop sz="95545" autoAdjust="0"/>
  </p:normalViewPr>
  <p:slideViewPr>
    <p:cSldViewPr>
      <p:cViewPr varScale="1">
        <p:scale>
          <a:sx n="84" d="100"/>
          <a:sy n="84" d="100"/>
        </p:scale>
        <p:origin x="29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20</a:t>
            </a:fld>
            <a:endParaRPr lang="en-US"/>
          </a:p>
        </p:txBody>
      </p:sp>
    </p:spTree>
    <p:extLst>
      <p:ext uri="{BB962C8B-B14F-4D97-AF65-F5344CB8AC3E}">
        <p14:creationId xmlns:p14="http://schemas.microsoft.com/office/powerpoint/2010/main" val="3535273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22</a:t>
            </a:fld>
            <a:endParaRPr lang="en-US"/>
          </a:p>
        </p:txBody>
      </p:sp>
    </p:spTree>
    <p:extLst>
      <p:ext uri="{BB962C8B-B14F-4D97-AF65-F5344CB8AC3E}">
        <p14:creationId xmlns:p14="http://schemas.microsoft.com/office/powerpoint/2010/main" val="956180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31</a:t>
            </a:fld>
            <a:endParaRPr lang="en-US"/>
          </a:p>
        </p:txBody>
      </p:sp>
    </p:spTree>
    <p:extLst>
      <p:ext uri="{BB962C8B-B14F-4D97-AF65-F5344CB8AC3E}">
        <p14:creationId xmlns:p14="http://schemas.microsoft.com/office/powerpoint/2010/main" val="2194101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40</a:t>
            </a:fld>
            <a:endParaRPr lang="en-US"/>
          </a:p>
        </p:txBody>
      </p:sp>
    </p:spTree>
    <p:extLst>
      <p:ext uri="{BB962C8B-B14F-4D97-AF65-F5344CB8AC3E}">
        <p14:creationId xmlns:p14="http://schemas.microsoft.com/office/powerpoint/2010/main" val="2371225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44</a:t>
            </a:fld>
            <a:endParaRPr lang="en-US"/>
          </a:p>
        </p:txBody>
      </p:sp>
    </p:spTree>
    <p:extLst>
      <p:ext uri="{BB962C8B-B14F-4D97-AF65-F5344CB8AC3E}">
        <p14:creationId xmlns:p14="http://schemas.microsoft.com/office/powerpoint/2010/main" val="224990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49</a:t>
            </a:fld>
            <a:endParaRPr lang="en-US"/>
          </a:p>
        </p:txBody>
      </p:sp>
    </p:spTree>
    <p:extLst>
      <p:ext uri="{BB962C8B-B14F-4D97-AF65-F5344CB8AC3E}">
        <p14:creationId xmlns:p14="http://schemas.microsoft.com/office/powerpoint/2010/main" val="273894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http://</a:t>
            </a:r>
            <a:r>
              <a:rPr lang="tr-TR" dirty="0" err="1" smtClean="0"/>
              <a:t>www.softwareresults.us</a:t>
            </a:r>
            <a:r>
              <a:rPr lang="tr-TR" dirty="0" smtClean="0"/>
              <a:t>/2013/08/how-</a:t>
            </a:r>
            <a:r>
              <a:rPr lang="tr-TR" dirty="0" err="1" smtClean="0"/>
              <a:t>we</a:t>
            </a:r>
            <a:r>
              <a:rPr lang="tr-TR" dirty="0" smtClean="0"/>
              <a:t>-</a:t>
            </a:r>
            <a:r>
              <a:rPr lang="tr-TR" dirty="0" err="1" smtClean="0"/>
              <a:t>box</a:t>
            </a:r>
            <a:r>
              <a:rPr lang="tr-TR" dirty="0" smtClean="0"/>
              <a:t>-</a:t>
            </a:r>
            <a:r>
              <a:rPr lang="tr-TR" dirty="0" err="1" smtClean="0"/>
              <a:t>ourselves</a:t>
            </a:r>
            <a:r>
              <a:rPr lang="tr-TR" dirty="0" smtClean="0"/>
              <a:t>-in-</a:t>
            </a:r>
            <a:r>
              <a:rPr lang="tr-TR" dirty="0" err="1" smtClean="0"/>
              <a:t>with</a:t>
            </a:r>
            <a:r>
              <a:rPr lang="tr-TR" dirty="0" smtClean="0"/>
              <a:t>-</a:t>
            </a:r>
            <a:r>
              <a:rPr lang="tr-TR" dirty="0" err="1" smtClean="0"/>
              <a:t>software.html</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50</a:t>
            </a:fld>
            <a:endParaRPr lang="en-US"/>
          </a:p>
        </p:txBody>
      </p:sp>
    </p:spTree>
    <p:extLst>
      <p:ext uri="{BB962C8B-B14F-4D97-AF65-F5344CB8AC3E}">
        <p14:creationId xmlns:p14="http://schemas.microsoft.com/office/powerpoint/2010/main" val="2434838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52</a:t>
            </a:fld>
            <a:endParaRPr lang="en-US"/>
          </a:p>
        </p:txBody>
      </p:sp>
    </p:spTree>
    <p:extLst>
      <p:ext uri="{BB962C8B-B14F-4D97-AF65-F5344CB8AC3E}">
        <p14:creationId xmlns:p14="http://schemas.microsoft.com/office/powerpoint/2010/main" val="343856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55</a:t>
            </a:fld>
            <a:endParaRPr lang="en-US"/>
          </a:p>
        </p:txBody>
      </p:sp>
    </p:spTree>
    <p:extLst>
      <p:ext uri="{BB962C8B-B14F-4D97-AF65-F5344CB8AC3E}">
        <p14:creationId xmlns:p14="http://schemas.microsoft.com/office/powerpoint/2010/main" val="1451962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Slayt Görüntüsü Yer Tutucusu"/>
          <p:cNvSpPr>
            <a:spLocks noGrp="1" noRot="1" noChangeAspect="1" noTextEdit="1"/>
          </p:cNvSpPr>
          <p:nvPr>
            <p:ph type="sldImg"/>
          </p:nvPr>
        </p:nvSpPr>
        <p:spPr>
          <a:ln/>
        </p:spPr>
      </p:sp>
      <p:sp>
        <p:nvSpPr>
          <p:cNvPr id="84995" name="2 Not Yer Tutucusu"/>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29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6</a:t>
            </a:fld>
            <a:endParaRPr lang="en-US"/>
          </a:p>
        </p:txBody>
      </p:sp>
    </p:spTree>
    <p:extLst>
      <p:ext uri="{BB962C8B-B14F-4D97-AF65-F5344CB8AC3E}">
        <p14:creationId xmlns:p14="http://schemas.microsoft.com/office/powerpoint/2010/main" val="2110747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67</a:t>
            </a:fld>
            <a:endParaRPr lang="en-US"/>
          </a:p>
        </p:txBody>
      </p:sp>
    </p:spTree>
    <p:extLst>
      <p:ext uri="{BB962C8B-B14F-4D97-AF65-F5344CB8AC3E}">
        <p14:creationId xmlns:p14="http://schemas.microsoft.com/office/powerpoint/2010/main" val="3234565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68</a:t>
            </a:fld>
            <a:endParaRPr lang="en-US"/>
          </a:p>
        </p:txBody>
      </p:sp>
    </p:spTree>
    <p:extLst>
      <p:ext uri="{BB962C8B-B14F-4D97-AF65-F5344CB8AC3E}">
        <p14:creationId xmlns:p14="http://schemas.microsoft.com/office/powerpoint/2010/main" val="324432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7</a:t>
            </a:fld>
            <a:endParaRPr lang="en-US"/>
          </a:p>
        </p:txBody>
      </p:sp>
    </p:spTree>
    <p:extLst>
      <p:ext uri="{BB962C8B-B14F-4D97-AF65-F5344CB8AC3E}">
        <p14:creationId xmlns:p14="http://schemas.microsoft.com/office/powerpoint/2010/main" val="4081923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http://</a:t>
            </a:r>
            <a:r>
              <a:rPr lang="tr-TR" dirty="0" err="1" smtClean="0"/>
              <a:t>flowchainsensei.wordpress.com</a:t>
            </a:r>
            <a:r>
              <a:rPr lang="tr-TR" dirty="0" smtClean="0"/>
              <a:t>/2013/10/14/a-</a:t>
            </a:r>
            <a:r>
              <a:rPr lang="tr-TR" dirty="0" err="1" smtClean="0"/>
              <a:t>new</a:t>
            </a:r>
            <a:r>
              <a:rPr lang="tr-TR" dirty="0" smtClean="0"/>
              <a:t>-</a:t>
            </a:r>
            <a:r>
              <a:rPr lang="tr-TR" dirty="0" err="1" smtClean="0"/>
              <a:t>frame</a:t>
            </a:r>
            <a:r>
              <a:rPr lang="tr-TR" dirty="0" smtClean="0"/>
              <a: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8</a:t>
            </a:fld>
            <a:endParaRPr lang="en-US"/>
          </a:p>
        </p:txBody>
      </p:sp>
    </p:spTree>
    <p:extLst>
      <p:ext uri="{BB962C8B-B14F-4D97-AF65-F5344CB8AC3E}">
        <p14:creationId xmlns:p14="http://schemas.microsoft.com/office/powerpoint/2010/main" val="324318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10</a:t>
            </a:fld>
            <a:endParaRPr lang="en-US"/>
          </a:p>
        </p:txBody>
      </p:sp>
    </p:spTree>
    <p:extLst>
      <p:ext uri="{BB962C8B-B14F-4D97-AF65-F5344CB8AC3E}">
        <p14:creationId xmlns:p14="http://schemas.microsoft.com/office/powerpoint/2010/main" val="3592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12</a:t>
            </a:fld>
            <a:endParaRPr lang="en-US"/>
          </a:p>
        </p:txBody>
      </p:sp>
    </p:spTree>
    <p:extLst>
      <p:ext uri="{BB962C8B-B14F-4D97-AF65-F5344CB8AC3E}">
        <p14:creationId xmlns:p14="http://schemas.microsoft.com/office/powerpoint/2010/main" val="344911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14</a:t>
            </a:fld>
            <a:endParaRPr lang="en-US"/>
          </a:p>
        </p:txBody>
      </p:sp>
    </p:spTree>
    <p:extLst>
      <p:ext uri="{BB962C8B-B14F-4D97-AF65-F5344CB8AC3E}">
        <p14:creationId xmlns:p14="http://schemas.microsoft.com/office/powerpoint/2010/main" val="2859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16</a:t>
            </a:fld>
            <a:endParaRPr lang="en-US"/>
          </a:p>
        </p:txBody>
      </p:sp>
    </p:spTree>
    <p:extLst>
      <p:ext uri="{BB962C8B-B14F-4D97-AF65-F5344CB8AC3E}">
        <p14:creationId xmlns:p14="http://schemas.microsoft.com/office/powerpoint/2010/main" val="1254792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17</a:t>
            </a:fld>
            <a:endParaRPr lang="en-US"/>
          </a:p>
        </p:txBody>
      </p:sp>
    </p:spTree>
    <p:extLst>
      <p:ext uri="{BB962C8B-B14F-4D97-AF65-F5344CB8AC3E}">
        <p14:creationId xmlns:p14="http://schemas.microsoft.com/office/powerpoint/2010/main" val="267914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1"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tr-TR" sz="1000">
                <a:solidFill>
                  <a:srgbClr val="555555"/>
                </a:solidFill>
                <a:cs typeface="Arial" charset="0"/>
              </a:rPr>
              <a:t>Sayfa No: </a:t>
            </a:r>
            <a:fld id="{8ADA4C99-AC54-F74F-8D05-D1C269A8C640}" type="slidenum">
              <a:rPr lang="tr-TR" sz="1000">
                <a:solidFill>
                  <a:srgbClr val="555555"/>
                </a:solidFill>
                <a:cs typeface="Arial" charset="0"/>
              </a:rPr>
              <a:pPr eaLnBrk="1" hangingPunct="1"/>
              <a:t>‹#›</a:t>
            </a:fld>
            <a:r>
              <a:rPr lang="tr-TR" sz="1000">
                <a:solidFill>
                  <a:srgbClr val="555555"/>
                </a:solidFill>
                <a:cs typeface="Arial" charset="0"/>
              </a:rPr>
              <a:t>              </a:t>
            </a:r>
            <a:r>
              <a:rPr lang="tr-TR" sz="800">
                <a:solidFill>
                  <a:srgbClr val="555555"/>
                </a:solidFill>
                <a:cs typeface="Arial" charset="0"/>
              </a:rPr>
              <a:t>© 2013 Telif hakları saklıdır. Bilgi ve Teknoloji Grubu Ltd.</a:t>
            </a:r>
          </a:p>
        </p:txBody>
      </p:sp>
      <p:pic>
        <p:nvPicPr>
          <p:cNvPr id="12" name="Picture 29"/>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31138" y="6400800"/>
            <a:ext cx="13033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Lst>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package" Target="../embeddings/Microsoft_Word_Belgesi.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2.emf"/></Relationships>
</file>

<file path=ppt/slides/_rels/slide96.xml.rels><?xml version="1.0" encoding="UTF-8" standalone="yes"?>
<Relationships xmlns="http://schemas.openxmlformats.org/package/2006/relationships"><Relationship Id="rId3" Type="http://schemas.openxmlformats.org/officeDocument/2006/relationships/package" Target="../embeddings/Microsoft_Word_Belgesi1.doc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3.emf"/></Relationships>
</file>

<file path=ppt/slides/_rels/slide9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828800" y="33528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457200"/>
            <a:ext cx="9144000" cy="272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a:solidFill>
                  <a:srgbClr val="FF8000"/>
                </a:solidFill>
                <a:latin typeface="Arial" charset="0"/>
              </a:rPr>
              <a:t>BBM-382 – SOFTWARE ENGINEERING</a:t>
            </a:r>
            <a:endParaRPr lang="tr-TR" sz="3200" b="1" dirty="0">
              <a:solidFill>
                <a:srgbClr val="FF8000"/>
              </a:solidFill>
              <a:latin typeface="Arial" charset="0"/>
            </a:endParaRPr>
          </a:p>
          <a:p>
            <a:pPr algn="ctr"/>
            <a:r>
              <a:rPr lang="tr-TR" sz="2000" b="1" dirty="0">
                <a:solidFill>
                  <a:srgbClr val="FF8000"/>
                </a:solidFill>
                <a:latin typeface="Arial" charset="0"/>
              </a:rPr>
              <a:t>SPRING </a:t>
            </a:r>
            <a:r>
              <a:rPr lang="tr-TR" sz="2000" b="1" dirty="0" smtClean="0">
                <a:solidFill>
                  <a:srgbClr val="FF8000"/>
                </a:solidFill>
                <a:latin typeface="Arial" charset="0"/>
              </a:rPr>
              <a:t>2018</a:t>
            </a:r>
            <a:endParaRPr lang="tr-TR" sz="2000" b="1" dirty="0">
              <a:solidFill>
                <a:srgbClr val="FF8000"/>
              </a:solidFill>
              <a:latin typeface="Arial" charset="0"/>
            </a:endParaRPr>
          </a:p>
          <a:p>
            <a:pPr algn="ctr"/>
            <a:r>
              <a:rPr lang="tr-TR" b="1" dirty="0" err="1">
                <a:solidFill>
                  <a:srgbClr val="FF8000"/>
                </a:solidFill>
                <a:latin typeface="Arial" charset="0"/>
              </a:rPr>
              <a:t>Lecture</a:t>
            </a:r>
            <a:r>
              <a:rPr lang="tr-TR" b="1" dirty="0">
                <a:solidFill>
                  <a:srgbClr val="FF8000"/>
                </a:solidFill>
                <a:latin typeface="Arial" charset="0"/>
              </a:rPr>
              <a:t> </a:t>
            </a:r>
            <a:r>
              <a:rPr lang="tr-TR" b="1" dirty="0" smtClean="0">
                <a:solidFill>
                  <a:srgbClr val="FF8000"/>
                </a:solidFill>
                <a:latin typeface="Arial" charset="0"/>
              </a:rPr>
              <a:t>3</a:t>
            </a:r>
          </a:p>
          <a:p>
            <a:pPr algn="ctr"/>
            <a:endParaRPr lang="tr-TR" sz="2000" b="1" dirty="0">
              <a:solidFill>
                <a:srgbClr val="FF8000"/>
              </a:solidFill>
              <a:latin typeface="Arial" charset="0"/>
            </a:endParaRPr>
          </a:p>
          <a:p>
            <a:pPr algn="ctr"/>
            <a:r>
              <a:rPr lang="tr-TR" sz="2000" b="1" dirty="0" err="1" smtClean="0">
                <a:solidFill>
                  <a:srgbClr val="FF8000"/>
                </a:solidFill>
                <a:latin typeface="Arial" charset="0"/>
              </a:rPr>
              <a:t>Asst.Prof.Dr</a:t>
            </a:r>
            <a:r>
              <a:rPr lang="tr-TR" sz="2000" b="1" dirty="0">
                <a:solidFill>
                  <a:srgbClr val="FF8000"/>
                </a:solidFill>
                <a:latin typeface="Arial" charset="0"/>
              </a:rPr>
              <a:t>. Ayça </a:t>
            </a:r>
            <a:r>
              <a:rPr lang="tr-TR" sz="2000" b="1" dirty="0" smtClean="0">
                <a:solidFill>
                  <a:srgbClr val="FF8000"/>
                </a:solidFill>
                <a:latin typeface="Arial" charset="0"/>
              </a:rPr>
              <a:t>TARHAN</a:t>
            </a:r>
            <a:endParaRPr lang="tr-TR" sz="2000" b="1" dirty="0">
              <a:solidFill>
                <a:srgbClr val="FF8000"/>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dirty="0"/>
              <a:t>What is a requirement?</a:t>
            </a:r>
          </a:p>
        </p:txBody>
      </p:sp>
      <p:sp>
        <p:nvSpPr>
          <p:cNvPr id="8195" name="Rectangle 3"/>
          <p:cNvSpPr>
            <a:spLocks noGrp="1" noChangeArrowheads="1"/>
          </p:cNvSpPr>
          <p:nvPr>
            <p:ph idx="1"/>
          </p:nvPr>
        </p:nvSpPr>
        <p:spPr>
          <a:xfrm>
            <a:off x="152400" y="1371600"/>
            <a:ext cx="8839200" cy="5257800"/>
          </a:xfrm>
          <a:noFill/>
          <a:ln/>
        </p:spPr>
        <p:txBody>
          <a:bodyPr lIns="90487" tIns="44450" rIns="90487" bIns="44450"/>
          <a:lstStyle/>
          <a:p>
            <a:pPr>
              <a:lnSpc>
                <a:spcPct val="90000"/>
              </a:lnSpc>
            </a:pPr>
            <a:r>
              <a:rPr lang="en-GB" sz="2600" dirty="0" smtClean="0"/>
              <a:t>It </a:t>
            </a:r>
            <a:r>
              <a:rPr lang="en-GB" sz="2600" dirty="0"/>
              <a:t>may range </a:t>
            </a:r>
            <a:r>
              <a:rPr lang="en-GB" sz="2600" dirty="0" smtClean="0"/>
              <a:t>from</a:t>
            </a:r>
            <a:r>
              <a:rPr lang="tr-TR" sz="2600" dirty="0" smtClean="0"/>
              <a:t>:</a:t>
            </a:r>
            <a:r>
              <a:rPr lang="en-GB" sz="2600" dirty="0" smtClean="0"/>
              <a:t> </a:t>
            </a:r>
            <a:endParaRPr lang="tr-TR" sz="2600" dirty="0" smtClean="0"/>
          </a:p>
          <a:p>
            <a:pPr lvl="1">
              <a:lnSpc>
                <a:spcPct val="90000"/>
              </a:lnSpc>
            </a:pPr>
            <a:r>
              <a:rPr lang="en-GB" sz="2200" b="1" dirty="0" smtClean="0">
                <a:solidFill>
                  <a:schemeClr val="accent2"/>
                </a:solidFill>
              </a:rPr>
              <a:t>a </a:t>
            </a:r>
            <a:r>
              <a:rPr lang="en-GB" sz="2200" b="1" dirty="0">
                <a:solidFill>
                  <a:schemeClr val="accent2"/>
                </a:solidFill>
              </a:rPr>
              <a:t>high-level abstract statement </a:t>
            </a:r>
            <a:r>
              <a:rPr lang="en-GB" sz="2200" dirty="0">
                <a:solidFill>
                  <a:schemeClr val="accent2"/>
                </a:solidFill>
              </a:rPr>
              <a:t>of a service or of a system </a:t>
            </a:r>
            <a:r>
              <a:rPr lang="en-GB" sz="2200" dirty="0" smtClean="0">
                <a:solidFill>
                  <a:schemeClr val="accent2"/>
                </a:solidFill>
              </a:rPr>
              <a:t>constraint</a:t>
            </a:r>
            <a:endParaRPr lang="tr-TR" sz="2200" dirty="0" smtClean="0">
              <a:solidFill>
                <a:schemeClr val="accent2"/>
              </a:solidFill>
            </a:endParaRPr>
          </a:p>
          <a:p>
            <a:pPr marL="457200" lvl="1" indent="0">
              <a:lnSpc>
                <a:spcPct val="90000"/>
              </a:lnSpc>
              <a:buNone/>
            </a:pPr>
            <a:r>
              <a:rPr lang="tr-TR" sz="2600" dirty="0" err="1" smtClean="0"/>
              <a:t>to</a:t>
            </a:r>
            <a:r>
              <a:rPr lang="tr-TR" sz="2600" dirty="0" smtClean="0"/>
              <a:t>:</a:t>
            </a:r>
            <a:r>
              <a:rPr lang="en-GB" sz="2600" dirty="0" smtClean="0"/>
              <a:t> </a:t>
            </a:r>
            <a:endParaRPr lang="tr-TR" sz="2600" dirty="0" smtClean="0"/>
          </a:p>
          <a:p>
            <a:pPr lvl="1">
              <a:lnSpc>
                <a:spcPct val="90000"/>
              </a:lnSpc>
            </a:pPr>
            <a:r>
              <a:rPr lang="en-GB" sz="2200" b="1" dirty="0" smtClean="0">
                <a:solidFill>
                  <a:schemeClr val="accent2"/>
                </a:solidFill>
              </a:rPr>
              <a:t>a </a:t>
            </a:r>
            <a:r>
              <a:rPr lang="en-GB" sz="2200" b="1" dirty="0">
                <a:solidFill>
                  <a:schemeClr val="accent2"/>
                </a:solidFill>
              </a:rPr>
              <a:t>detailed </a:t>
            </a:r>
            <a:r>
              <a:rPr lang="tr-TR" sz="2200" b="1" dirty="0" err="1" smtClean="0">
                <a:solidFill>
                  <a:schemeClr val="accent2"/>
                </a:solidFill>
              </a:rPr>
              <a:t>specification</a:t>
            </a:r>
            <a:r>
              <a:rPr lang="tr-TR" sz="2200" dirty="0" smtClean="0">
                <a:solidFill>
                  <a:schemeClr val="accent2"/>
                </a:solidFill>
              </a:rPr>
              <a:t>, </a:t>
            </a:r>
            <a:r>
              <a:rPr lang="tr-TR" sz="2200" dirty="0" err="1" smtClean="0">
                <a:solidFill>
                  <a:schemeClr val="accent2"/>
                </a:solidFill>
              </a:rPr>
              <a:t>e.g</a:t>
            </a:r>
            <a:r>
              <a:rPr lang="tr-TR" sz="2200" dirty="0">
                <a:solidFill>
                  <a:schemeClr val="accent2"/>
                </a:solidFill>
              </a:rPr>
              <a:t>., </a:t>
            </a:r>
            <a:r>
              <a:rPr lang="tr-TR" sz="2200" dirty="0" smtClean="0">
                <a:solidFill>
                  <a:schemeClr val="accent2"/>
                </a:solidFill>
              </a:rPr>
              <a:t>of a </a:t>
            </a:r>
            <a:r>
              <a:rPr lang="en-GB" sz="2200" dirty="0" smtClean="0">
                <a:solidFill>
                  <a:schemeClr val="accent2"/>
                </a:solidFill>
              </a:rPr>
              <a:t>mathematical function</a:t>
            </a:r>
            <a:endParaRPr lang="tr-TR" sz="2200" dirty="0" smtClean="0">
              <a:solidFill>
                <a:schemeClr val="accent2"/>
              </a:solidFill>
            </a:endParaRPr>
          </a:p>
          <a:p>
            <a:pPr lvl="1">
              <a:lnSpc>
                <a:spcPct val="90000"/>
              </a:lnSpc>
            </a:pPr>
            <a:endParaRPr lang="tr-TR" sz="2400" dirty="0" smtClean="0"/>
          </a:p>
          <a:p>
            <a:pPr>
              <a:lnSpc>
                <a:spcPct val="90000"/>
              </a:lnSpc>
            </a:pPr>
            <a:r>
              <a:rPr lang="en-GB" sz="2600" dirty="0" smtClean="0"/>
              <a:t>This </a:t>
            </a:r>
            <a:r>
              <a:rPr lang="en-GB" sz="2600" dirty="0"/>
              <a:t>is inevitable as requirements may serve a </a:t>
            </a:r>
            <a:r>
              <a:rPr lang="en-GB" sz="2600" i="1" dirty="0">
                <a:solidFill>
                  <a:schemeClr val="accent2"/>
                </a:solidFill>
              </a:rPr>
              <a:t>dual function</a:t>
            </a:r>
          </a:p>
          <a:p>
            <a:pPr lvl="1">
              <a:lnSpc>
                <a:spcPct val="90000"/>
              </a:lnSpc>
            </a:pPr>
            <a:r>
              <a:rPr lang="en-GB" sz="2000" u="sng" dirty="0" smtClean="0"/>
              <a:t>the </a:t>
            </a:r>
            <a:r>
              <a:rPr lang="en-GB" sz="2000" u="sng" dirty="0"/>
              <a:t>basis for a bid for a contract </a:t>
            </a:r>
            <a:r>
              <a:rPr lang="en-GB" sz="2000" dirty="0"/>
              <a:t>- therefore must be open to interpretation;</a:t>
            </a:r>
          </a:p>
          <a:p>
            <a:pPr lvl="1">
              <a:lnSpc>
                <a:spcPct val="90000"/>
              </a:lnSpc>
            </a:pPr>
            <a:r>
              <a:rPr lang="en-GB" sz="2000" u="sng" dirty="0" smtClean="0"/>
              <a:t>contract </a:t>
            </a:r>
            <a:r>
              <a:rPr lang="en-GB" sz="2000" u="sng" dirty="0"/>
              <a:t>itself</a:t>
            </a:r>
            <a:r>
              <a:rPr lang="en-GB" sz="2000" dirty="0"/>
              <a:t> - therefore must be defined in detail;</a:t>
            </a:r>
          </a:p>
          <a:p>
            <a:pPr marL="457200" lvl="1" indent="0">
              <a:lnSpc>
                <a:spcPct val="90000"/>
              </a:lnSpc>
              <a:buNone/>
            </a:pPr>
            <a:endParaRPr lang="tr-TR" sz="1100" dirty="0" smtClean="0"/>
          </a:p>
          <a:p>
            <a:pPr marL="457200" lvl="1" indent="0">
              <a:lnSpc>
                <a:spcPct val="90000"/>
              </a:lnSpc>
              <a:buNone/>
            </a:pPr>
            <a:endParaRPr lang="tr-TR" sz="2000" dirty="0" smtClean="0">
              <a:solidFill>
                <a:schemeClr val="accent2"/>
              </a:solidFill>
            </a:endParaRPr>
          </a:p>
          <a:p>
            <a:pPr marL="457200" lvl="1" indent="0">
              <a:lnSpc>
                <a:spcPct val="90000"/>
              </a:lnSpc>
              <a:buNone/>
            </a:pPr>
            <a:r>
              <a:rPr lang="en-GB" sz="2400" b="1" dirty="0" smtClean="0">
                <a:solidFill>
                  <a:srgbClr val="0070C0"/>
                </a:solidFill>
              </a:rPr>
              <a:t>Both statements </a:t>
            </a:r>
            <a:r>
              <a:rPr lang="en-GB" sz="2400" b="1" dirty="0">
                <a:solidFill>
                  <a:srgbClr val="0070C0"/>
                </a:solidFill>
              </a:rPr>
              <a:t>may be called requirements</a:t>
            </a:r>
            <a:r>
              <a:rPr lang="en-GB" sz="2400" b="1" dirty="0" smtClean="0">
                <a:solidFill>
                  <a:srgbClr val="0070C0"/>
                </a:solidFill>
              </a:rPr>
              <a:t>.</a:t>
            </a:r>
            <a:endParaRPr lang="tr-TR" sz="2400" b="1" dirty="0" smtClean="0">
              <a:solidFill>
                <a:srgbClr val="0070C0"/>
              </a:solidFill>
            </a:endParaRPr>
          </a:p>
          <a:p>
            <a:pPr marL="457200" lvl="1" indent="0">
              <a:lnSpc>
                <a:spcPct val="90000"/>
              </a:lnSpc>
              <a:buNone/>
            </a:pPr>
            <a:endParaRPr lang="en-GB" sz="2400" dirty="0">
              <a:solidFill>
                <a:srgbClr val="0070C0"/>
              </a:solidFill>
            </a:endParaRPr>
          </a:p>
        </p:txBody>
      </p:sp>
    </p:spTree>
    <p:extLst>
      <p:ext uri="{BB962C8B-B14F-4D97-AF65-F5344CB8AC3E}">
        <p14:creationId xmlns:p14="http://schemas.microsoft.com/office/powerpoint/2010/main" val="41051151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304800"/>
            <a:ext cx="7924800" cy="623887"/>
          </a:xfrm>
        </p:spPr>
        <p:txBody>
          <a:bodyPr/>
          <a:lstStyle/>
          <a:p>
            <a:pPr eaLnBrk="1" hangingPunct="1"/>
            <a:r>
              <a:rPr lang="en-US" sz="3200" dirty="0" smtClean="0"/>
              <a:t>A spiral view of the </a:t>
            </a:r>
            <a:r>
              <a:rPr lang="tr-TR" sz="3200" dirty="0" smtClean="0"/>
              <a:t/>
            </a:r>
            <a:br>
              <a:rPr lang="tr-TR" sz="3200" dirty="0" smtClean="0"/>
            </a:br>
            <a:r>
              <a:rPr lang="tr-TR" sz="3200" dirty="0" smtClean="0"/>
              <a:t>r</a:t>
            </a:r>
            <a:r>
              <a:rPr lang="en-US" sz="3200" dirty="0" err="1" smtClean="0"/>
              <a:t>equirements</a:t>
            </a:r>
            <a:r>
              <a:rPr lang="en-US" sz="3200" dirty="0" smtClean="0"/>
              <a:t> engineering process</a:t>
            </a:r>
            <a:r>
              <a:rPr lang="en-GB" sz="3200" dirty="0" smtClean="0"/>
              <a:t> </a:t>
            </a:r>
            <a:endParaRPr lang="en-US" sz="3200" dirty="0" smtClean="0"/>
          </a:p>
        </p:txBody>
      </p:sp>
      <p:pic>
        <p:nvPicPr>
          <p:cNvPr id="4" name="Picture 3" descr="4.12 ReqEngSpiral.eps"/>
          <p:cNvPicPr>
            <a:picLocks noChangeAspect="1"/>
          </p:cNvPicPr>
          <p:nvPr/>
        </p:nvPicPr>
        <p:blipFill>
          <a:blip r:embed="rId2"/>
          <a:stretch>
            <a:fillRect/>
          </a:stretch>
        </p:blipFill>
        <p:spPr>
          <a:xfrm>
            <a:off x="914400" y="1066800"/>
            <a:ext cx="7620000" cy="5712995"/>
          </a:xfrm>
          <a:prstGeom prst="rect">
            <a:avLst/>
          </a:prstGeom>
        </p:spPr>
      </p:pic>
      <p:sp>
        <p:nvSpPr>
          <p:cNvPr id="2" name="Yuvarlatılmış Dikdörtgen 1"/>
          <p:cNvSpPr/>
          <p:nvPr/>
        </p:nvSpPr>
        <p:spPr bwMode="auto">
          <a:xfrm>
            <a:off x="3657600" y="3017520"/>
            <a:ext cx="1905000" cy="5334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5" name="Yuvarlatılmış Dikdörtgen 4"/>
          <p:cNvSpPr/>
          <p:nvPr/>
        </p:nvSpPr>
        <p:spPr bwMode="auto">
          <a:xfrm>
            <a:off x="3657600" y="2284996"/>
            <a:ext cx="1905000" cy="534403"/>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6" name="Yuvarlatılmış Dikdörtgen 5"/>
          <p:cNvSpPr/>
          <p:nvPr/>
        </p:nvSpPr>
        <p:spPr bwMode="auto">
          <a:xfrm>
            <a:off x="3657600" y="1524000"/>
            <a:ext cx="1905000" cy="5334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5575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tr-TR" dirty="0" err="1" smtClean="0"/>
              <a:t>Stages</a:t>
            </a:r>
            <a:r>
              <a:rPr lang="tr-TR" dirty="0" smtClean="0"/>
              <a:t> (</a:t>
            </a:r>
            <a:r>
              <a:rPr lang="tr-TR" dirty="0" err="1" smtClean="0"/>
              <a:t>Levels</a:t>
            </a:r>
            <a:r>
              <a:rPr lang="tr-TR" dirty="0" smtClean="0"/>
              <a:t>)</a:t>
            </a:r>
            <a:r>
              <a:rPr lang="en-GB" dirty="0" smtClean="0"/>
              <a:t> </a:t>
            </a:r>
            <a:r>
              <a:rPr lang="en-GB" dirty="0"/>
              <a:t>of </a:t>
            </a:r>
            <a:r>
              <a:rPr lang="en-GB" dirty="0" smtClean="0"/>
              <a:t>requirement</a:t>
            </a:r>
            <a:r>
              <a:rPr lang="tr-TR" dirty="0" smtClean="0"/>
              <a:t>s</a:t>
            </a:r>
            <a:endParaRPr lang="en-GB" dirty="0"/>
          </a:p>
        </p:txBody>
      </p:sp>
      <p:sp>
        <p:nvSpPr>
          <p:cNvPr id="4" name="Rectangle 3"/>
          <p:cNvSpPr>
            <a:spLocks noGrp="1" noChangeArrowheads="1"/>
          </p:cNvSpPr>
          <p:nvPr>
            <p:ph idx="1"/>
          </p:nvPr>
        </p:nvSpPr>
        <p:spPr>
          <a:xfrm>
            <a:off x="152400" y="1066800"/>
            <a:ext cx="8839200" cy="5410200"/>
          </a:xfrm>
          <a:noFill/>
          <a:ln/>
        </p:spPr>
        <p:txBody>
          <a:bodyPr lIns="90487" tIns="44450" rIns="90487" bIns="44450"/>
          <a:lstStyle/>
          <a:p>
            <a:r>
              <a:rPr lang="en-GB" sz="2400" dirty="0">
                <a:solidFill>
                  <a:srgbClr val="C00000"/>
                </a:solidFill>
              </a:rPr>
              <a:t>User requirements</a:t>
            </a:r>
          </a:p>
          <a:p>
            <a:pPr lvl="1"/>
            <a:r>
              <a:rPr lang="en-GB" sz="2000" dirty="0"/>
              <a:t>Statements in natural language plus diagrams of the services the system provides and its operational constraints. </a:t>
            </a:r>
          </a:p>
          <a:p>
            <a:pPr lvl="1"/>
            <a:r>
              <a:rPr lang="en-GB" sz="2000" u="sng" dirty="0" smtClean="0"/>
              <a:t>Written </a:t>
            </a:r>
            <a:r>
              <a:rPr lang="en-GB" sz="2000" u="sng" dirty="0"/>
              <a:t>for customers</a:t>
            </a:r>
            <a:r>
              <a:rPr lang="en-GB" sz="2000" dirty="0"/>
              <a:t>.</a:t>
            </a:r>
          </a:p>
          <a:p>
            <a:endParaRPr lang="tr-TR" sz="800" dirty="0" smtClean="0">
              <a:solidFill>
                <a:schemeClr val="accent1"/>
              </a:solidFill>
            </a:endParaRPr>
          </a:p>
          <a:p>
            <a:r>
              <a:rPr lang="en-GB" sz="2400" dirty="0" smtClean="0">
                <a:solidFill>
                  <a:srgbClr val="C00000"/>
                </a:solidFill>
              </a:rPr>
              <a:t>System </a:t>
            </a:r>
            <a:r>
              <a:rPr lang="en-GB" sz="2400" dirty="0">
                <a:solidFill>
                  <a:srgbClr val="C00000"/>
                </a:solidFill>
              </a:rPr>
              <a:t>requirements</a:t>
            </a:r>
          </a:p>
          <a:p>
            <a:pPr lvl="1"/>
            <a:r>
              <a:rPr lang="en-GB" sz="2000" dirty="0" smtClean="0"/>
              <a:t>A structured </a:t>
            </a:r>
            <a:r>
              <a:rPr lang="tr-TR" sz="2000" dirty="0" err="1" smtClean="0"/>
              <a:t>and</a:t>
            </a:r>
            <a:r>
              <a:rPr lang="tr-TR" sz="2000" dirty="0" smtClean="0"/>
              <a:t> </a:t>
            </a:r>
            <a:r>
              <a:rPr lang="en-GB" sz="2000" dirty="0" smtClean="0"/>
              <a:t>detailed descriptions </a:t>
            </a:r>
            <a:r>
              <a:rPr lang="en-GB" sz="2000" dirty="0"/>
              <a:t>of the system’s functions, </a:t>
            </a:r>
            <a:r>
              <a:rPr lang="en-GB" sz="2000" dirty="0" smtClean="0"/>
              <a:t>services </a:t>
            </a:r>
            <a:r>
              <a:rPr lang="en-GB" sz="2000" dirty="0"/>
              <a:t>and operational constraints. </a:t>
            </a:r>
            <a:endParaRPr lang="en-GB" sz="2000" dirty="0" smtClean="0"/>
          </a:p>
          <a:p>
            <a:pPr lvl="1"/>
            <a:r>
              <a:rPr lang="en-GB" sz="2000" dirty="0" smtClean="0"/>
              <a:t>Defines </a:t>
            </a:r>
            <a:r>
              <a:rPr lang="en-GB" sz="2000" dirty="0"/>
              <a:t>what should be implemented so may be part of a contract between client and </a:t>
            </a:r>
            <a:r>
              <a:rPr lang="en-GB" sz="2000" dirty="0" smtClean="0"/>
              <a:t>contractor.</a:t>
            </a:r>
            <a:endParaRPr lang="tr-TR" sz="2000" dirty="0" smtClean="0"/>
          </a:p>
          <a:p>
            <a:pPr lvl="1"/>
            <a:r>
              <a:rPr lang="tr-TR" sz="2000" u="sng" dirty="0" err="1" smtClean="0"/>
              <a:t>Written</a:t>
            </a:r>
            <a:r>
              <a:rPr lang="tr-TR" sz="2000" u="sng" dirty="0" smtClean="0"/>
              <a:t> </a:t>
            </a:r>
            <a:r>
              <a:rPr lang="tr-TR" sz="2000" u="sng" dirty="0" err="1" smtClean="0"/>
              <a:t>for</a:t>
            </a:r>
            <a:r>
              <a:rPr lang="tr-TR" sz="2000" u="sng" dirty="0" smtClean="0"/>
              <a:t> </a:t>
            </a:r>
            <a:r>
              <a:rPr lang="tr-TR" sz="2000" u="sng" dirty="0" err="1" smtClean="0"/>
              <a:t>systems</a:t>
            </a:r>
            <a:r>
              <a:rPr lang="tr-TR" sz="2000" u="sng" dirty="0" smtClean="0"/>
              <a:t> </a:t>
            </a:r>
            <a:r>
              <a:rPr lang="tr-TR" sz="2000" u="sng" dirty="0" err="1" smtClean="0"/>
              <a:t>and</a:t>
            </a:r>
            <a:r>
              <a:rPr lang="tr-TR" sz="2000" u="sng" dirty="0" smtClean="0"/>
              <a:t> software </a:t>
            </a:r>
            <a:r>
              <a:rPr lang="tr-TR" sz="2000" u="sng" dirty="0" err="1" smtClean="0"/>
              <a:t>developers</a:t>
            </a:r>
            <a:r>
              <a:rPr lang="tr-TR" sz="2000" dirty="0"/>
              <a:t>.</a:t>
            </a:r>
            <a:endParaRPr lang="tr-TR" sz="2000" dirty="0" smtClean="0"/>
          </a:p>
          <a:p>
            <a:endParaRPr lang="tr-TR" sz="800" dirty="0"/>
          </a:p>
          <a:p>
            <a:endParaRPr lang="tr-TR" sz="800" dirty="0" smtClean="0">
              <a:solidFill>
                <a:srgbClr val="C00000"/>
              </a:solidFill>
            </a:endParaRPr>
          </a:p>
          <a:p>
            <a:r>
              <a:rPr lang="tr-TR" sz="2400" dirty="0" err="1" smtClean="0">
                <a:solidFill>
                  <a:srgbClr val="0070C0"/>
                </a:solidFill>
              </a:rPr>
              <a:t>Typically</a:t>
            </a:r>
            <a:r>
              <a:rPr lang="tr-TR" sz="2400" dirty="0" smtClean="0">
                <a:solidFill>
                  <a:srgbClr val="0070C0"/>
                </a:solidFill>
              </a:rPr>
              <a:t>, a </a:t>
            </a:r>
            <a:r>
              <a:rPr lang="tr-TR" sz="2400" dirty="0" err="1" smtClean="0">
                <a:solidFill>
                  <a:srgbClr val="0070C0"/>
                </a:solidFill>
              </a:rPr>
              <a:t>user</a:t>
            </a:r>
            <a:r>
              <a:rPr lang="tr-TR" sz="2400" dirty="0" smtClean="0">
                <a:solidFill>
                  <a:srgbClr val="0070C0"/>
                </a:solidFill>
              </a:rPr>
              <a:t> </a:t>
            </a:r>
            <a:r>
              <a:rPr lang="tr-TR" sz="2400" dirty="0" err="1" smtClean="0">
                <a:solidFill>
                  <a:srgbClr val="0070C0"/>
                </a:solidFill>
              </a:rPr>
              <a:t>requirement</a:t>
            </a:r>
            <a:r>
              <a:rPr lang="tr-TR" sz="2400" dirty="0" smtClean="0">
                <a:solidFill>
                  <a:srgbClr val="0070C0"/>
                </a:solidFill>
              </a:rPr>
              <a:t> is </a:t>
            </a:r>
            <a:r>
              <a:rPr lang="tr-TR" sz="2400" dirty="0" err="1" smtClean="0">
                <a:solidFill>
                  <a:srgbClr val="0070C0"/>
                </a:solidFill>
              </a:rPr>
              <a:t>detailed</a:t>
            </a:r>
            <a:r>
              <a:rPr lang="tr-TR" sz="2400" dirty="0" smtClean="0">
                <a:solidFill>
                  <a:srgbClr val="0070C0"/>
                </a:solidFill>
              </a:rPr>
              <a:t> </a:t>
            </a:r>
            <a:r>
              <a:rPr lang="tr-TR" sz="2400" dirty="0" err="1" smtClean="0">
                <a:solidFill>
                  <a:srgbClr val="0070C0"/>
                </a:solidFill>
              </a:rPr>
              <a:t>into</a:t>
            </a:r>
            <a:r>
              <a:rPr lang="tr-TR" sz="2400" dirty="0" smtClean="0">
                <a:solidFill>
                  <a:srgbClr val="0070C0"/>
                </a:solidFill>
              </a:rPr>
              <a:t> </a:t>
            </a:r>
            <a:r>
              <a:rPr lang="tr-TR" sz="2400" dirty="0" err="1" smtClean="0">
                <a:solidFill>
                  <a:srgbClr val="0070C0"/>
                </a:solidFill>
              </a:rPr>
              <a:t>more</a:t>
            </a:r>
            <a:r>
              <a:rPr lang="tr-TR" sz="2400" dirty="0" smtClean="0">
                <a:solidFill>
                  <a:srgbClr val="0070C0"/>
                </a:solidFill>
              </a:rPr>
              <a:t> </a:t>
            </a:r>
            <a:r>
              <a:rPr lang="tr-TR" sz="2400" dirty="0" err="1" smtClean="0">
                <a:solidFill>
                  <a:srgbClr val="0070C0"/>
                </a:solidFill>
              </a:rPr>
              <a:t>than</a:t>
            </a:r>
            <a:r>
              <a:rPr lang="tr-TR" sz="2400" dirty="0" smtClean="0">
                <a:solidFill>
                  <a:srgbClr val="0070C0"/>
                </a:solidFill>
              </a:rPr>
              <a:t> </a:t>
            </a:r>
            <a:r>
              <a:rPr lang="tr-TR" sz="2400" dirty="0" err="1" smtClean="0">
                <a:solidFill>
                  <a:srgbClr val="0070C0"/>
                </a:solidFill>
              </a:rPr>
              <a:t>one</a:t>
            </a:r>
            <a:r>
              <a:rPr lang="tr-TR" sz="2400" dirty="0" smtClean="0">
                <a:solidFill>
                  <a:srgbClr val="0070C0"/>
                </a:solidFill>
              </a:rPr>
              <a:t> </a:t>
            </a:r>
            <a:r>
              <a:rPr lang="tr-TR" sz="2400" dirty="0" err="1" smtClean="0">
                <a:solidFill>
                  <a:srgbClr val="0070C0"/>
                </a:solidFill>
              </a:rPr>
              <a:t>system</a:t>
            </a:r>
            <a:r>
              <a:rPr lang="tr-TR" sz="2400" dirty="0" smtClean="0">
                <a:solidFill>
                  <a:srgbClr val="0070C0"/>
                </a:solidFill>
              </a:rPr>
              <a:t> </a:t>
            </a:r>
            <a:r>
              <a:rPr lang="tr-TR" sz="2400" dirty="0" err="1" smtClean="0">
                <a:solidFill>
                  <a:srgbClr val="0070C0"/>
                </a:solidFill>
              </a:rPr>
              <a:t>requirements</a:t>
            </a:r>
            <a:r>
              <a:rPr lang="tr-TR" sz="2400" dirty="0" smtClean="0">
                <a:solidFill>
                  <a:srgbClr val="0070C0"/>
                </a:solidFill>
              </a:rPr>
              <a:t>. </a:t>
            </a:r>
            <a:endParaRPr lang="en-GB" sz="2400" dirty="0">
              <a:solidFill>
                <a:srgbClr val="0070C0"/>
              </a:solidFill>
            </a:endParaRPr>
          </a:p>
        </p:txBody>
      </p:sp>
    </p:spTree>
    <p:extLst>
      <p:ext uri="{BB962C8B-B14F-4D97-AF65-F5344CB8AC3E}">
        <p14:creationId xmlns:p14="http://schemas.microsoft.com/office/powerpoint/2010/main" val="1807057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Flight </a:t>
            </a:r>
            <a:r>
              <a:rPr lang="tr-TR" dirty="0" err="1" smtClean="0"/>
              <a:t>Booking</a:t>
            </a:r>
            <a:r>
              <a:rPr lang="tr-TR" dirty="0" smtClean="0"/>
              <a:t> </a:t>
            </a:r>
            <a:r>
              <a:rPr lang="tr-TR" dirty="0" err="1" smtClean="0"/>
              <a:t>System</a:t>
            </a:r>
            <a:r>
              <a:rPr lang="tr-TR" dirty="0" smtClean="0"/>
              <a:t> (FBS)</a:t>
            </a:r>
            <a:endParaRPr lang="en-US" dirty="0"/>
          </a:p>
        </p:txBody>
      </p:sp>
      <p:sp>
        <p:nvSpPr>
          <p:cNvPr id="3" name="İçerik Yer Tutucusu 2"/>
          <p:cNvSpPr>
            <a:spLocks noGrp="1"/>
          </p:cNvSpPr>
          <p:nvPr>
            <p:ph idx="1"/>
          </p:nvPr>
        </p:nvSpPr>
        <p:spPr>
          <a:xfrm>
            <a:off x="152400" y="914400"/>
            <a:ext cx="8534400" cy="5257800"/>
          </a:xfrm>
        </p:spPr>
        <p:txBody>
          <a:bodyPr/>
          <a:lstStyle/>
          <a:p>
            <a:r>
              <a:rPr lang="tr-TR" sz="2800" dirty="0" err="1" smtClean="0"/>
              <a:t>Scope</a:t>
            </a:r>
            <a:r>
              <a:rPr lang="tr-TR" sz="2800" dirty="0" smtClean="0"/>
              <a:t> of Development:</a:t>
            </a:r>
          </a:p>
          <a:p>
            <a:pPr lvl="1"/>
            <a:r>
              <a:rPr lang="en-US" sz="2400" dirty="0" smtClean="0"/>
              <a:t>A </a:t>
            </a:r>
            <a:r>
              <a:rPr lang="en-US" sz="2400" dirty="0"/>
              <a:t>Flight Booking System (FBS) that serves different functionalities for reservation agents and reservation managers shall be designed and developed. </a:t>
            </a:r>
            <a:endParaRPr lang="tr-TR" sz="2400" dirty="0" smtClean="0"/>
          </a:p>
        </p:txBody>
      </p:sp>
      <p:pic>
        <p:nvPicPr>
          <p:cNvPr id="4" name="Picture 6"/>
          <p:cNvPicPr>
            <a:picLocks noChangeAspect="1"/>
          </p:cNvPicPr>
          <p:nvPr/>
        </p:nvPicPr>
        <p:blipFill>
          <a:blip r:embed="rId2"/>
          <a:stretch>
            <a:fillRect/>
          </a:stretch>
        </p:blipFill>
        <p:spPr>
          <a:xfrm>
            <a:off x="1981200" y="2971800"/>
            <a:ext cx="5410200" cy="3598908"/>
          </a:xfrm>
          <a:prstGeom prst="rect">
            <a:avLst/>
          </a:prstGeom>
        </p:spPr>
      </p:pic>
    </p:spTree>
    <p:extLst>
      <p:ext uri="{BB962C8B-B14F-4D97-AF65-F5344CB8AC3E}">
        <p14:creationId xmlns:p14="http://schemas.microsoft.com/office/powerpoint/2010/main" val="1624311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FBS – User </a:t>
            </a:r>
            <a:r>
              <a:rPr lang="tr-TR" dirty="0" err="1" smtClean="0"/>
              <a:t>Requirements</a:t>
            </a:r>
            <a:endParaRPr lang="en-US" dirty="0"/>
          </a:p>
        </p:txBody>
      </p:sp>
      <p:sp>
        <p:nvSpPr>
          <p:cNvPr id="3" name="İçerik Yer Tutucusu 2"/>
          <p:cNvSpPr>
            <a:spLocks noGrp="1"/>
          </p:cNvSpPr>
          <p:nvPr>
            <p:ph idx="1"/>
          </p:nvPr>
        </p:nvSpPr>
        <p:spPr>
          <a:xfrm>
            <a:off x="152400" y="1066800"/>
            <a:ext cx="8686800" cy="5562600"/>
          </a:xfrm>
        </p:spPr>
        <p:txBody>
          <a:bodyPr/>
          <a:lstStyle/>
          <a:p>
            <a:r>
              <a:rPr lang="tr-TR" sz="2000" b="1" dirty="0" smtClean="0"/>
              <a:t>User </a:t>
            </a:r>
            <a:r>
              <a:rPr lang="tr-TR" sz="2000" b="1" dirty="0" err="1" smtClean="0"/>
              <a:t>requirement</a:t>
            </a:r>
            <a:endParaRPr lang="tr-TR" sz="2000" b="1" dirty="0" smtClean="0"/>
          </a:p>
          <a:p>
            <a:pPr lvl="1"/>
            <a:r>
              <a:rPr lang="tr-TR" sz="1600" b="1" dirty="0" smtClean="0">
                <a:solidFill>
                  <a:schemeClr val="accent1"/>
                </a:solidFill>
              </a:rPr>
              <a:t>(1) A</a:t>
            </a:r>
            <a:r>
              <a:rPr lang="en-US" sz="1600" b="1" dirty="0" smtClean="0">
                <a:solidFill>
                  <a:schemeClr val="accent1"/>
                </a:solidFill>
              </a:rPr>
              <a:t> </a:t>
            </a:r>
            <a:r>
              <a:rPr lang="en-US" sz="1600" b="1" dirty="0">
                <a:solidFill>
                  <a:schemeClr val="accent1"/>
                </a:solidFill>
              </a:rPr>
              <a:t>reservation manager shall be able to manipulate flights (enter new ones, update existing flight </a:t>
            </a:r>
            <a:r>
              <a:rPr lang="en-US" sz="1600" b="1" dirty="0" smtClean="0">
                <a:solidFill>
                  <a:schemeClr val="accent1"/>
                </a:solidFill>
              </a:rPr>
              <a:t>information</a:t>
            </a:r>
            <a:r>
              <a:rPr lang="en-US" sz="1600" b="1" dirty="0">
                <a:solidFill>
                  <a:schemeClr val="accent1"/>
                </a:solidFill>
              </a:rPr>
              <a:t>, delete flights, etc.), and generate inventory reports of flights. </a:t>
            </a:r>
            <a:endParaRPr lang="tr-TR" sz="1600" b="1" dirty="0" smtClean="0">
              <a:solidFill>
                <a:schemeClr val="accent1"/>
              </a:solidFill>
            </a:endParaRPr>
          </a:p>
          <a:p>
            <a:r>
              <a:rPr lang="tr-TR" sz="2000" b="1" dirty="0" err="1" smtClean="0"/>
              <a:t>System</a:t>
            </a:r>
            <a:r>
              <a:rPr lang="tr-TR" sz="2000" b="1" dirty="0" smtClean="0"/>
              <a:t> </a:t>
            </a:r>
            <a:r>
              <a:rPr lang="tr-TR" sz="2000" b="1" dirty="0" err="1" smtClean="0"/>
              <a:t>requirements</a:t>
            </a:r>
            <a:endParaRPr lang="tr-TR" sz="2000" b="1" dirty="0" smtClean="0"/>
          </a:p>
          <a:p>
            <a:pPr lvl="1"/>
            <a:r>
              <a:rPr lang="tr-TR" sz="1600" b="1" dirty="0" smtClean="0">
                <a:solidFill>
                  <a:schemeClr val="accent1"/>
                </a:solidFill>
              </a:rPr>
              <a:t>(1.1) </a:t>
            </a:r>
            <a:r>
              <a:rPr lang="tr-TR" sz="1600" dirty="0" smtClean="0"/>
              <a:t>A</a:t>
            </a:r>
            <a:r>
              <a:rPr lang="en-US" sz="1600" dirty="0" smtClean="0"/>
              <a:t> </a:t>
            </a:r>
            <a:r>
              <a:rPr lang="en-US" sz="1600" dirty="0"/>
              <a:t>reservation manager should be able to manipulate flights (enter new ones, update existing flight information, delete flights, etc.), and generate inventory reports of flights. The inventory report should contain a summary of all fights in the system that still have unsold seats (either economy or economy), and the total number of unsold seats of business class and economy class in all flights.</a:t>
            </a:r>
          </a:p>
          <a:p>
            <a:pPr lvl="1"/>
            <a:r>
              <a:rPr lang="tr-TR" sz="1600" b="1" dirty="0" smtClean="0">
                <a:solidFill>
                  <a:schemeClr val="accent1"/>
                </a:solidFill>
              </a:rPr>
              <a:t>(1.2) </a:t>
            </a:r>
            <a:r>
              <a:rPr lang="en-US" sz="1600" dirty="0" smtClean="0"/>
              <a:t>Flight </a:t>
            </a:r>
            <a:r>
              <a:rPr lang="en-US" sz="1600" dirty="0"/>
              <a:t>information (to be manipulated by reservation managers) should include the following: airline code (e.g., AC), flight number (e.g.., 321), departure airport, departure terminal number, departure date and time, arrival airport, arrival terminal number, arrival date and time, cost of business class and cost of economy class ticket.</a:t>
            </a:r>
          </a:p>
          <a:p>
            <a:pPr lvl="1"/>
            <a:r>
              <a:rPr lang="tr-TR" sz="1600" b="1" dirty="0" smtClean="0">
                <a:solidFill>
                  <a:schemeClr val="accent1"/>
                </a:solidFill>
              </a:rPr>
              <a:t>(1.3) </a:t>
            </a:r>
            <a:r>
              <a:rPr lang="en-US" sz="1600" dirty="0" smtClean="0"/>
              <a:t>The </a:t>
            </a:r>
            <a:r>
              <a:rPr lang="en-US" sz="1600" dirty="0"/>
              <a:t>flight number is a 3-digit number, prefixed with 0’s if less the actual number is less than 100.</a:t>
            </a:r>
          </a:p>
          <a:p>
            <a:pPr lvl="1"/>
            <a:r>
              <a:rPr lang="tr-TR" sz="1600" b="1" dirty="0" smtClean="0">
                <a:solidFill>
                  <a:schemeClr val="accent1"/>
                </a:solidFill>
              </a:rPr>
              <a:t>(1.4)</a:t>
            </a:r>
            <a:r>
              <a:rPr lang="en-US" sz="1600" b="1" dirty="0" smtClean="0">
                <a:solidFill>
                  <a:schemeClr val="accent1"/>
                </a:solidFill>
              </a:rPr>
              <a:t> </a:t>
            </a:r>
            <a:r>
              <a:rPr lang="en-US" sz="1600" dirty="0"/>
              <a:t>The airline code must be a two-letter code defined in http://en.wikipedia.org/wiki/IATA_airline_designator .</a:t>
            </a:r>
          </a:p>
          <a:p>
            <a:pPr lvl="1"/>
            <a:r>
              <a:rPr lang="tr-TR" sz="1600" b="1" dirty="0" smtClean="0">
                <a:solidFill>
                  <a:schemeClr val="accent1"/>
                </a:solidFill>
              </a:rPr>
              <a:t>(1.5)</a:t>
            </a:r>
            <a:r>
              <a:rPr lang="en-US" sz="1600" b="1" dirty="0" smtClean="0">
                <a:solidFill>
                  <a:schemeClr val="accent1"/>
                </a:solidFill>
              </a:rPr>
              <a:t> </a:t>
            </a:r>
            <a:r>
              <a:rPr lang="en-US" sz="1600" dirty="0"/>
              <a:t>The airport location must be one of airport with a three-letter code defined in http://en.wikipedia.org/wiki/List_of_airports_by_IATA_code</a:t>
            </a:r>
            <a:r>
              <a:rPr lang="en-US" sz="1600" dirty="0" smtClean="0"/>
              <a:t>.</a:t>
            </a:r>
            <a:endParaRPr lang="en-US" sz="1600" dirty="0"/>
          </a:p>
        </p:txBody>
      </p:sp>
    </p:spTree>
    <p:extLst>
      <p:ext uri="{BB962C8B-B14F-4D97-AF65-F5344CB8AC3E}">
        <p14:creationId xmlns:p14="http://schemas.microsoft.com/office/powerpoint/2010/main" val="3268174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400" dirty="0" err="1" smtClean="0"/>
              <a:t>Types</a:t>
            </a:r>
            <a:r>
              <a:rPr lang="tr-TR" sz="3400" dirty="0" smtClean="0"/>
              <a:t> of </a:t>
            </a:r>
            <a:r>
              <a:rPr lang="tr-TR" sz="3400" dirty="0" err="1" smtClean="0"/>
              <a:t>Requirements</a:t>
            </a:r>
            <a:endParaRPr lang="tr-TR" sz="3400" dirty="0"/>
          </a:p>
        </p:txBody>
      </p:sp>
      <p:sp>
        <p:nvSpPr>
          <p:cNvPr id="3" name="Content Placeholder 2"/>
          <p:cNvSpPr>
            <a:spLocks noGrp="1"/>
          </p:cNvSpPr>
          <p:nvPr>
            <p:ph idx="1"/>
          </p:nvPr>
        </p:nvSpPr>
        <p:spPr>
          <a:xfrm>
            <a:off x="152400" y="1143000"/>
            <a:ext cx="8839200" cy="5486400"/>
          </a:xfrm>
        </p:spPr>
        <p:txBody>
          <a:bodyPr/>
          <a:lstStyle/>
          <a:p>
            <a:pPr>
              <a:lnSpc>
                <a:spcPct val="90000"/>
              </a:lnSpc>
            </a:pPr>
            <a:r>
              <a:rPr lang="en-GB" sz="2400" b="1" dirty="0">
                <a:solidFill>
                  <a:srgbClr val="C00000"/>
                </a:solidFill>
              </a:rPr>
              <a:t>Functional requirements</a:t>
            </a:r>
          </a:p>
          <a:p>
            <a:pPr lvl="1">
              <a:lnSpc>
                <a:spcPct val="90000"/>
              </a:lnSpc>
            </a:pPr>
            <a:r>
              <a:rPr lang="en-GB" sz="2400" dirty="0"/>
              <a:t>Statements of services the system should provide, how the system should react to particular inputs and </a:t>
            </a:r>
            <a:r>
              <a:rPr lang="en-GB" sz="2400" b="1" dirty="0"/>
              <a:t>how the system should behave</a:t>
            </a:r>
            <a:r>
              <a:rPr lang="en-GB" sz="2400" dirty="0"/>
              <a:t> in particular situations.</a:t>
            </a:r>
          </a:p>
          <a:p>
            <a:pPr lvl="1">
              <a:lnSpc>
                <a:spcPct val="90000"/>
              </a:lnSpc>
            </a:pPr>
            <a:r>
              <a:rPr lang="en-GB" sz="2400" dirty="0"/>
              <a:t>May </a:t>
            </a:r>
            <a:r>
              <a:rPr lang="tr-TR" sz="2400" dirty="0" err="1" smtClean="0"/>
              <a:t>also</a:t>
            </a:r>
            <a:r>
              <a:rPr lang="tr-TR" sz="2400" dirty="0" smtClean="0"/>
              <a:t> </a:t>
            </a:r>
            <a:r>
              <a:rPr lang="en-GB" sz="2400" dirty="0" smtClean="0"/>
              <a:t>state </a:t>
            </a:r>
            <a:r>
              <a:rPr lang="en-GB" sz="2400" dirty="0"/>
              <a:t>what the system should </a:t>
            </a:r>
            <a:r>
              <a:rPr lang="en-GB" sz="2400" u="sng" dirty="0"/>
              <a:t>not</a:t>
            </a:r>
            <a:r>
              <a:rPr lang="en-GB" sz="2400" dirty="0"/>
              <a:t> do.</a:t>
            </a:r>
            <a:endParaRPr lang="en-GB" sz="1800" dirty="0"/>
          </a:p>
          <a:p>
            <a:pPr>
              <a:lnSpc>
                <a:spcPct val="90000"/>
              </a:lnSpc>
            </a:pPr>
            <a:endParaRPr lang="tr-TR" sz="2400" dirty="0" smtClean="0">
              <a:solidFill>
                <a:schemeClr val="accent1"/>
              </a:solidFill>
            </a:endParaRPr>
          </a:p>
          <a:p>
            <a:pPr>
              <a:lnSpc>
                <a:spcPct val="90000"/>
              </a:lnSpc>
            </a:pPr>
            <a:r>
              <a:rPr lang="en-GB" sz="2400" b="1" dirty="0" smtClean="0">
                <a:solidFill>
                  <a:srgbClr val="C00000"/>
                </a:solidFill>
              </a:rPr>
              <a:t>Non-functional requirements</a:t>
            </a:r>
            <a:endParaRPr lang="en-GB" sz="2400" b="1" dirty="0">
              <a:solidFill>
                <a:srgbClr val="C00000"/>
              </a:solidFill>
            </a:endParaRPr>
          </a:p>
          <a:p>
            <a:pPr lvl="1">
              <a:lnSpc>
                <a:spcPct val="90000"/>
              </a:lnSpc>
            </a:pPr>
            <a:r>
              <a:rPr lang="en-GB" sz="2400" dirty="0"/>
              <a:t>Constraints on the services or functions offered by the system such as timing constraints, constraints on the development process, standards, etc.</a:t>
            </a:r>
          </a:p>
          <a:p>
            <a:pPr lvl="1">
              <a:lnSpc>
                <a:spcPct val="90000"/>
              </a:lnSpc>
            </a:pPr>
            <a:r>
              <a:rPr lang="en-GB" sz="2400" b="1" dirty="0"/>
              <a:t>Often apply to the system as a whole </a:t>
            </a:r>
            <a:r>
              <a:rPr lang="en-GB" sz="2400" dirty="0"/>
              <a:t>rather than individual features or services</a:t>
            </a:r>
            <a:r>
              <a:rPr lang="en-GB" sz="2400" dirty="0" smtClean="0"/>
              <a:t>.</a:t>
            </a:r>
          </a:p>
        </p:txBody>
      </p:sp>
    </p:spTree>
    <p:extLst>
      <p:ext uri="{BB962C8B-B14F-4D97-AF65-F5344CB8AC3E}">
        <p14:creationId xmlns:p14="http://schemas.microsoft.com/office/powerpoint/2010/main" val="3443661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0600" y="290513"/>
            <a:ext cx="8153400" cy="1081087"/>
          </a:xfrm>
        </p:spPr>
        <p:txBody>
          <a:bodyPr/>
          <a:lstStyle/>
          <a:p>
            <a:r>
              <a:rPr lang="tr-TR" sz="2800" dirty="0" err="1" smtClean="0"/>
              <a:t>Example</a:t>
            </a:r>
            <a:r>
              <a:rPr lang="tr-TR" sz="2800" dirty="0" smtClean="0"/>
              <a:t>: FBS – </a:t>
            </a:r>
            <a:br>
              <a:rPr lang="tr-TR" sz="2800" dirty="0" smtClean="0"/>
            </a:br>
            <a:r>
              <a:rPr lang="tr-TR" sz="2800" dirty="0" err="1" smtClean="0"/>
              <a:t>Functional</a:t>
            </a:r>
            <a:r>
              <a:rPr lang="tr-TR" sz="2800" dirty="0" smtClean="0"/>
              <a:t> and </a:t>
            </a:r>
            <a:r>
              <a:rPr lang="tr-TR" sz="2800" dirty="0" err="1" smtClean="0"/>
              <a:t>Non-functional</a:t>
            </a:r>
            <a:r>
              <a:rPr lang="tr-TR" sz="2800" dirty="0" smtClean="0"/>
              <a:t> </a:t>
            </a:r>
            <a:br>
              <a:rPr lang="tr-TR" sz="2800" dirty="0" smtClean="0"/>
            </a:br>
            <a:r>
              <a:rPr lang="tr-TR" sz="2800" dirty="0" err="1" smtClean="0"/>
              <a:t>requirements</a:t>
            </a:r>
            <a:endParaRPr lang="en-US" sz="2800" dirty="0"/>
          </a:p>
        </p:txBody>
      </p:sp>
      <p:sp>
        <p:nvSpPr>
          <p:cNvPr id="3" name="İçerik Yer Tutucusu 2"/>
          <p:cNvSpPr>
            <a:spLocks noGrp="1"/>
          </p:cNvSpPr>
          <p:nvPr>
            <p:ph idx="1"/>
          </p:nvPr>
        </p:nvSpPr>
        <p:spPr>
          <a:xfrm>
            <a:off x="76200" y="1933956"/>
            <a:ext cx="6553200" cy="4009644"/>
          </a:xfrm>
        </p:spPr>
        <p:txBody>
          <a:bodyPr/>
          <a:lstStyle/>
          <a:p>
            <a:r>
              <a:rPr lang="tr-TR" sz="2400" dirty="0" err="1" smtClean="0"/>
              <a:t>Functional</a:t>
            </a:r>
            <a:r>
              <a:rPr lang="tr-TR" sz="2400" dirty="0" smtClean="0"/>
              <a:t> </a:t>
            </a:r>
            <a:r>
              <a:rPr lang="tr-TR" sz="2400" dirty="0" err="1" smtClean="0"/>
              <a:t>requirement</a:t>
            </a:r>
            <a:r>
              <a:rPr lang="tr-TR" sz="2400" dirty="0" smtClean="0"/>
              <a:t>:</a:t>
            </a:r>
          </a:p>
          <a:p>
            <a:pPr lvl="1"/>
            <a:r>
              <a:rPr lang="tr-TR" sz="2000" b="1" dirty="0" smtClean="0"/>
              <a:t>A </a:t>
            </a:r>
            <a:r>
              <a:rPr lang="tr-TR" sz="2000" b="1" dirty="0" err="1" smtClean="0"/>
              <a:t>reservation</a:t>
            </a:r>
            <a:r>
              <a:rPr lang="tr-TR" sz="2000" b="1" dirty="0" smtClean="0"/>
              <a:t> </a:t>
            </a:r>
            <a:r>
              <a:rPr lang="tr-TR" sz="2000" b="1" dirty="0" err="1" smtClean="0"/>
              <a:t>manager</a:t>
            </a:r>
            <a:r>
              <a:rPr lang="tr-TR" sz="2000" b="1" dirty="0" smtClean="0"/>
              <a:t> </a:t>
            </a:r>
            <a:r>
              <a:rPr lang="tr-TR" sz="2000" b="1" dirty="0" err="1" smtClean="0"/>
              <a:t>shall</a:t>
            </a:r>
            <a:r>
              <a:rPr lang="tr-TR" sz="2000" b="1" dirty="0" smtClean="0"/>
              <a:t> be </a:t>
            </a:r>
            <a:r>
              <a:rPr lang="tr-TR" sz="2000" b="1" dirty="0" err="1" smtClean="0"/>
              <a:t>able</a:t>
            </a:r>
            <a:r>
              <a:rPr lang="tr-TR" sz="2000" b="1" dirty="0" smtClean="0"/>
              <a:t> </a:t>
            </a:r>
            <a:r>
              <a:rPr lang="tr-TR" sz="2000" b="1" dirty="0" err="1" smtClean="0"/>
              <a:t>to</a:t>
            </a:r>
            <a:r>
              <a:rPr lang="tr-TR" sz="2000" b="1" dirty="0" smtClean="0"/>
              <a:t> </a:t>
            </a:r>
            <a:r>
              <a:rPr lang="tr-TR" sz="2000" b="1" dirty="0" err="1" smtClean="0"/>
              <a:t>log</a:t>
            </a:r>
            <a:r>
              <a:rPr lang="tr-TR" sz="2000" b="1" dirty="0" smtClean="0"/>
              <a:t> </a:t>
            </a:r>
            <a:r>
              <a:rPr lang="tr-TR" sz="2000" b="1" dirty="0" err="1" smtClean="0"/>
              <a:t>into</a:t>
            </a:r>
            <a:r>
              <a:rPr lang="tr-TR" sz="2000" b="1" dirty="0" smtClean="0"/>
              <a:t> </a:t>
            </a:r>
            <a:r>
              <a:rPr lang="tr-TR" sz="2000" b="1" dirty="0" err="1" smtClean="0"/>
              <a:t>the</a:t>
            </a:r>
            <a:r>
              <a:rPr lang="tr-TR" sz="2000" b="1" dirty="0" smtClean="0"/>
              <a:t> </a:t>
            </a:r>
            <a:r>
              <a:rPr lang="tr-TR" sz="2000" b="1" dirty="0" err="1" smtClean="0"/>
              <a:t>system</a:t>
            </a:r>
            <a:r>
              <a:rPr lang="tr-TR" sz="2000" b="1" dirty="0" smtClean="0"/>
              <a:t> </a:t>
            </a:r>
            <a:r>
              <a:rPr lang="tr-TR" sz="2000" b="1" dirty="0" err="1" smtClean="0"/>
              <a:t>with</a:t>
            </a:r>
            <a:r>
              <a:rPr lang="tr-TR" sz="2000" b="1" dirty="0" smtClean="0"/>
              <a:t> </a:t>
            </a:r>
            <a:r>
              <a:rPr lang="en-US" sz="2000" b="1" dirty="0" smtClean="0"/>
              <a:t>his/her </a:t>
            </a:r>
            <a:r>
              <a:rPr lang="en-US" sz="2000" b="1" dirty="0"/>
              <a:t>username and </a:t>
            </a:r>
            <a:r>
              <a:rPr lang="en-US" sz="2000" b="1" dirty="0" smtClean="0"/>
              <a:t>password</a:t>
            </a:r>
            <a:r>
              <a:rPr lang="tr-TR" sz="2000" b="1" dirty="0" smtClean="0"/>
              <a:t>.</a:t>
            </a:r>
          </a:p>
          <a:p>
            <a:endParaRPr lang="tr-TR" sz="2000" dirty="0" smtClean="0"/>
          </a:p>
          <a:p>
            <a:r>
              <a:rPr lang="tr-TR" sz="2400" dirty="0" err="1" smtClean="0"/>
              <a:t>Non-functional</a:t>
            </a:r>
            <a:r>
              <a:rPr lang="tr-TR" sz="2400" dirty="0" smtClean="0"/>
              <a:t> </a:t>
            </a:r>
            <a:r>
              <a:rPr lang="tr-TR" sz="2400" dirty="0" err="1" smtClean="0"/>
              <a:t>requirements</a:t>
            </a:r>
            <a:r>
              <a:rPr lang="tr-TR" sz="2400" dirty="0" smtClean="0"/>
              <a:t>:</a:t>
            </a:r>
          </a:p>
          <a:p>
            <a:pPr lvl="1"/>
            <a:r>
              <a:rPr lang="tr-TR" sz="2000" dirty="0" err="1" smtClean="0"/>
              <a:t>The</a:t>
            </a:r>
            <a:r>
              <a:rPr lang="tr-TR" sz="2000" dirty="0" smtClean="0"/>
              <a:t> </a:t>
            </a:r>
            <a:r>
              <a:rPr lang="tr-TR" sz="2000" dirty="0" err="1" smtClean="0"/>
              <a:t>system</a:t>
            </a:r>
            <a:r>
              <a:rPr lang="tr-TR" sz="2000" dirty="0" smtClean="0"/>
              <a:t> </a:t>
            </a:r>
            <a:r>
              <a:rPr lang="tr-TR" sz="2000" dirty="0" err="1" smtClean="0"/>
              <a:t>shall</a:t>
            </a:r>
            <a:r>
              <a:rPr lang="tr-TR" sz="2000" dirty="0" smtClean="0"/>
              <a:t> </a:t>
            </a:r>
            <a:r>
              <a:rPr lang="tr-TR" sz="2000" dirty="0" err="1" smtClean="0"/>
              <a:t>enable</a:t>
            </a:r>
            <a:r>
              <a:rPr lang="tr-TR" sz="2000" dirty="0" smtClean="0"/>
              <a:t> </a:t>
            </a:r>
            <a:r>
              <a:rPr lang="tr-TR" sz="2000" dirty="0" err="1" smtClean="0"/>
              <a:t>log</a:t>
            </a:r>
            <a:r>
              <a:rPr lang="tr-TR" sz="2000" dirty="0" smtClean="0"/>
              <a:t> in of </a:t>
            </a:r>
            <a:r>
              <a:rPr lang="tr-TR" sz="2000" dirty="0" err="1" smtClean="0"/>
              <a:t>its</a:t>
            </a:r>
            <a:r>
              <a:rPr lang="tr-TR" sz="2000" dirty="0" smtClean="0"/>
              <a:t> </a:t>
            </a:r>
            <a:r>
              <a:rPr lang="tr-TR" sz="2000" dirty="0" err="1" smtClean="0"/>
              <a:t>users</a:t>
            </a:r>
            <a:r>
              <a:rPr lang="tr-TR" sz="2000" dirty="0" smtClean="0"/>
              <a:t> </a:t>
            </a:r>
            <a:r>
              <a:rPr lang="tr-TR" sz="2000" dirty="0" err="1" smtClean="0"/>
              <a:t>within</a:t>
            </a:r>
            <a:r>
              <a:rPr lang="tr-TR" sz="2000" dirty="0" smtClean="0"/>
              <a:t> 5 </a:t>
            </a:r>
            <a:r>
              <a:rPr lang="tr-TR" sz="2000" dirty="0" err="1" smtClean="0"/>
              <a:t>sec</a:t>
            </a:r>
            <a:endParaRPr lang="tr-TR" sz="2000" dirty="0" smtClean="0"/>
          </a:p>
          <a:p>
            <a:pPr lvl="2"/>
            <a:r>
              <a:rPr lang="tr-TR" sz="1800" b="1" i="1" dirty="0" err="1" smtClean="0"/>
              <a:t>Performance</a:t>
            </a:r>
            <a:r>
              <a:rPr lang="tr-TR" sz="1800" b="1" i="1" dirty="0" smtClean="0"/>
              <a:t> </a:t>
            </a:r>
            <a:r>
              <a:rPr lang="tr-TR" sz="1800" b="1" i="1" dirty="0" err="1" smtClean="0"/>
              <a:t>requirement</a:t>
            </a:r>
            <a:endParaRPr lang="tr-TR" sz="1800" b="1" i="1" dirty="0" smtClean="0"/>
          </a:p>
          <a:p>
            <a:pPr lvl="1"/>
            <a:r>
              <a:rPr lang="tr-TR" sz="2000" dirty="0" err="1"/>
              <a:t>The</a:t>
            </a:r>
            <a:r>
              <a:rPr lang="tr-TR" sz="2000" dirty="0"/>
              <a:t> </a:t>
            </a:r>
            <a:r>
              <a:rPr lang="tr-TR" sz="2000" dirty="0" err="1"/>
              <a:t>system</a:t>
            </a:r>
            <a:r>
              <a:rPr lang="tr-TR" sz="2000" dirty="0"/>
              <a:t> </a:t>
            </a:r>
            <a:r>
              <a:rPr lang="tr-TR" sz="2000" dirty="0" err="1"/>
              <a:t>shall</a:t>
            </a:r>
            <a:r>
              <a:rPr lang="tr-TR" sz="2000" dirty="0"/>
              <a:t> </a:t>
            </a:r>
            <a:r>
              <a:rPr lang="tr-TR" sz="2000" dirty="0" err="1"/>
              <a:t>enable</a:t>
            </a:r>
            <a:r>
              <a:rPr lang="tr-TR" sz="2000" dirty="0"/>
              <a:t> </a:t>
            </a:r>
            <a:r>
              <a:rPr lang="tr-TR" sz="2000" dirty="0" err="1"/>
              <a:t>secure</a:t>
            </a:r>
            <a:r>
              <a:rPr lang="tr-TR" sz="2000" dirty="0"/>
              <a:t> </a:t>
            </a:r>
            <a:r>
              <a:rPr lang="tr-TR" sz="2000" dirty="0" err="1"/>
              <a:t>log</a:t>
            </a:r>
            <a:r>
              <a:rPr lang="tr-TR" sz="2000" dirty="0"/>
              <a:t> in of </a:t>
            </a:r>
            <a:r>
              <a:rPr lang="tr-TR" sz="2000" dirty="0" err="1" smtClean="0"/>
              <a:t>its</a:t>
            </a:r>
            <a:r>
              <a:rPr lang="tr-TR" sz="2000" dirty="0" smtClean="0"/>
              <a:t> </a:t>
            </a:r>
            <a:r>
              <a:rPr lang="tr-TR" sz="2000" dirty="0" err="1" smtClean="0"/>
              <a:t>users</a:t>
            </a:r>
            <a:r>
              <a:rPr lang="tr-TR" sz="2000" dirty="0" smtClean="0"/>
              <a:t>.</a:t>
            </a:r>
            <a:endParaRPr lang="tr-TR" sz="2000" dirty="0"/>
          </a:p>
          <a:p>
            <a:pPr lvl="2"/>
            <a:r>
              <a:rPr lang="tr-TR" sz="1800" b="1" i="1" dirty="0"/>
              <a:t>Security </a:t>
            </a:r>
            <a:r>
              <a:rPr lang="tr-TR" sz="1800" b="1" i="1" dirty="0" err="1" smtClean="0"/>
              <a:t>requirement</a:t>
            </a:r>
            <a:endParaRPr lang="tr-TR" sz="1800" b="1" i="1" dirty="0"/>
          </a:p>
        </p:txBody>
      </p:sp>
      <p:pic>
        <p:nvPicPr>
          <p:cNvPr id="4" name="Picture 6"/>
          <p:cNvPicPr>
            <a:picLocks noChangeAspect="1"/>
          </p:cNvPicPr>
          <p:nvPr/>
        </p:nvPicPr>
        <p:blipFill>
          <a:blip r:embed="rId3"/>
          <a:stretch>
            <a:fillRect/>
          </a:stretch>
        </p:blipFill>
        <p:spPr>
          <a:xfrm>
            <a:off x="6248400" y="15240"/>
            <a:ext cx="2777154" cy="1847385"/>
          </a:xfrm>
          <a:prstGeom prst="rect">
            <a:avLst/>
          </a:prstGeom>
        </p:spPr>
      </p:pic>
      <p:sp>
        <p:nvSpPr>
          <p:cNvPr id="5" name="Köşeli Çift Ayraç 4"/>
          <p:cNvSpPr/>
          <p:nvPr/>
        </p:nvSpPr>
        <p:spPr bwMode="auto">
          <a:xfrm>
            <a:off x="6570178" y="2424980"/>
            <a:ext cx="2286000" cy="1004019"/>
          </a:xfrm>
          <a:prstGeom prst="chevron">
            <a:avLst/>
          </a:prstGeom>
          <a:ln>
            <a:solidFill>
              <a:schemeClr val="accent1"/>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tr-TR" sz="1400" b="1" dirty="0" smtClean="0"/>
          </a:p>
          <a:p>
            <a:pPr marL="0" marR="0" indent="0" algn="l" defTabSz="914400" rtl="0" eaLnBrk="1" fontAlgn="base" latinLnBrk="0" hangingPunct="1">
              <a:lnSpc>
                <a:spcPct val="100000"/>
              </a:lnSpc>
              <a:spcBef>
                <a:spcPct val="0"/>
              </a:spcBef>
              <a:spcAft>
                <a:spcPct val="0"/>
              </a:spcAft>
              <a:buClrTx/>
              <a:buSzTx/>
              <a:buFontTx/>
              <a:buNone/>
              <a:tabLst/>
            </a:pPr>
            <a:r>
              <a:rPr lang="tr-TR" sz="1400" b="1" dirty="0" smtClean="0"/>
              <a:t>    Software  </a:t>
            </a:r>
          </a:p>
          <a:p>
            <a:pPr marL="0" marR="0" indent="0" algn="l" defTabSz="914400" rtl="0" eaLnBrk="1" fontAlgn="base" latinLnBrk="0" hangingPunct="1">
              <a:lnSpc>
                <a:spcPct val="100000"/>
              </a:lnSpc>
              <a:spcBef>
                <a:spcPct val="0"/>
              </a:spcBef>
              <a:spcAft>
                <a:spcPct val="0"/>
              </a:spcAft>
              <a:buClrTx/>
              <a:buSzTx/>
              <a:buFontTx/>
              <a:buNone/>
              <a:tabLst/>
            </a:pPr>
            <a:r>
              <a:rPr lang="tr-TR" sz="1400" b="1" dirty="0"/>
              <a:t> </a:t>
            </a:r>
            <a:r>
              <a:rPr lang="tr-TR" sz="1400" b="1" dirty="0" smtClean="0"/>
              <a:t>   </a:t>
            </a:r>
            <a:r>
              <a:rPr lang="tr-TR" sz="1400" b="1" dirty="0" err="1" smtClean="0"/>
              <a:t>Behavior</a:t>
            </a:r>
            <a:endParaRPr kumimoji="0" lang="tr-TR" sz="1400" b="1" i="0" u="none" strike="noStrike" cap="none" normalizeH="0" baseline="0" dirty="0" smtClean="0">
              <a:ln>
                <a:noFill/>
              </a:ln>
              <a:solidFill>
                <a:schemeClr val="tx1"/>
              </a:solidFill>
              <a:effectLst/>
              <a:latin typeface="Arial" charset="0"/>
            </a:endParaRPr>
          </a:p>
        </p:txBody>
      </p:sp>
      <p:sp>
        <p:nvSpPr>
          <p:cNvPr id="6" name="Köşeli Çift Ayraç 5"/>
          <p:cNvSpPr/>
          <p:nvPr/>
        </p:nvSpPr>
        <p:spPr bwMode="auto">
          <a:xfrm>
            <a:off x="6570178" y="4267200"/>
            <a:ext cx="2286000" cy="990600"/>
          </a:xfrm>
          <a:prstGeom prst="chevron">
            <a:avLst/>
          </a:prstGeom>
          <a:ln>
            <a:solidFill>
              <a:schemeClr val="accent1"/>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tr-TR" sz="1400" b="1" dirty="0" smtClean="0"/>
              <a:t>   </a:t>
            </a:r>
            <a:r>
              <a:rPr lang="tr-TR" sz="1400" b="1" dirty="0" err="1" smtClean="0"/>
              <a:t>Constraints</a:t>
            </a:r>
            <a:r>
              <a:rPr lang="tr-TR" sz="1400" b="1" dirty="0" smtClean="0"/>
              <a:t>    </a:t>
            </a:r>
          </a:p>
          <a:p>
            <a:pPr marL="0" marR="0" indent="0" algn="l" defTabSz="914400" rtl="0" eaLnBrk="1" fontAlgn="base" latinLnBrk="0" hangingPunct="1">
              <a:lnSpc>
                <a:spcPct val="100000"/>
              </a:lnSpc>
              <a:spcBef>
                <a:spcPct val="0"/>
              </a:spcBef>
              <a:spcAft>
                <a:spcPct val="0"/>
              </a:spcAft>
              <a:buClrTx/>
              <a:buSzTx/>
              <a:buFontTx/>
              <a:buNone/>
              <a:tabLst/>
            </a:pPr>
            <a:r>
              <a:rPr lang="tr-TR" sz="1400" b="1" dirty="0"/>
              <a:t> </a:t>
            </a:r>
            <a:r>
              <a:rPr lang="tr-TR" sz="1400" b="1" dirty="0" smtClean="0"/>
              <a:t>  on     </a:t>
            </a:r>
          </a:p>
          <a:p>
            <a:pPr marL="0" marR="0" indent="0" algn="l" defTabSz="914400" rtl="0" eaLnBrk="1" fontAlgn="base" latinLnBrk="0" hangingPunct="1">
              <a:lnSpc>
                <a:spcPct val="100000"/>
              </a:lnSpc>
              <a:spcBef>
                <a:spcPct val="0"/>
              </a:spcBef>
              <a:spcAft>
                <a:spcPct val="0"/>
              </a:spcAft>
              <a:buClrTx/>
              <a:buSzTx/>
              <a:buFontTx/>
              <a:buNone/>
              <a:tabLst/>
            </a:pPr>
            <a:r>
              <a:rPr lang="tr-TR" sz="1400" b="1" dirty="0"/>
              <a:t> </a:t>
            </a:r>
            <a:r>
              <a:rPr lang="tr-TR" sz="1400" b="1" dirty="0" smtClean="0"/>
              <a:t>  Software    </a:t>
            </a:r>
          </a:p>
          <a:p>
            <a:pPr marL="0" marR="0" indent="0" algn="l" defTabSz="914400" rtl="0" eaLnBrk="1" fontAlgn="base" latinLnBrk="0" hangingPunct="1">
              <a:lnSpc>
                <a:spcPct val="100000"/>
              </a:lnSpc>
              <a:spcBef>
                <a:spcPct val="0"/>
              </a:spcBef>
              <a:spcAft>
                <a:spcPct val="0"/>
              </a:spcAft>
              <a:buClrTx/>
              <a:buSzTx/>
              <a:buFontTx/>
              <a:buNone/>
              <a:tabLst/>
            </a:pPr>
            <a:r>
              <a:rPr lang="tr-TR" sz="1400" b="1" dirty="0"/>
              <a:t> </a:t>
            </a:r>
            <a:r>
              <a:rPr lang="tr-TR" sz="1400" b="1" dirty="0" smtClean="0"/>
              <a:t>  </a:t>
            </a:r>
            <a:r>
              <a:rPr lang="tr-TR" sz="1400" b="1" dirty="0" err="1" smtClean="0"/>
              <a:t>Behavior</a:t>
            </a:r>
            <a:endParaRPr kumimoji="0" lang="tr-TR" sz="14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53548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4724400" cy="1081087"/>
          </a:xfrm>
        </p:spPr>
        <p:txBody>
          <a:bodyPr/>
          <a:lstStyle/>
          <a:p>
            <a:r>
              <a:rPr lang="tr-TR" sz="2800" dirty="0" err="1" smtClean="0"/>
              <a:t>Example</a:t>
            </a:r>
            <a:r>
              <a:rPr lang="tr-TR" sz="2800" dirty="0" smtClean="0"/>
              <a:t>: FBS –</a:t>
            </a:r>
            <a:br>
              <a:rPr lang="tr-TR" sz="2800" dirty="0" smtClean="0"/>
            </a:br>
            <a:r>
              <a:rPr lang="en-US" sz="2800" dirty="0" smtClean="0"/>
              <a:t>Usability </a:t>
            </a:r>
            <a:r>
              <a:rPr lang="tr-TR" sz="2800" dirty="0" smtClean="0"/>
              <a:t>(</a:t>
            </a:r>
            <a:r>
              <a:rPr lang="tr-TR" sz="2800" dirty="0" err="1" smtClean="0"/>
              <a:t>non-functional</a:t>
            </a:r>
            <a:r>
              <a:rPr lang="tr-TR" sz="2800" dirty="0" smtClean="0"/>
              <a:t>) </a:t>
            </a:r>
            <a:r>
              <a:rPr lang="en-US" sz="2800" dirty="0" smtClean="0"/>
              <a:t>requirement</a:t>
            </a:r>
            <a:endParaRPr lang="en-US" sz="2800" dirty="0"/>
          </a:p>
        </p:txBody>
      </p:sp>
      <p:sp>
        <p:nvSpPr>
          <p:cNvPr id="3" name="Content Placeholder 2"/>
          <p:cNvSpPr>
            <a:spLocks noGrp="1"/>
          </p:cNvSpPr>
          <p:nvPr>
            <p:ph idx="1"/>
          </p:nvPr>
        </p:nvSpPr>
        <p:spPr>
          <a:xfrm>
            <a:off x="0" y="1821914"/>
            <a:ext cx="8915400" cy="1226086"/>
          </a:xfrm>
        </p:spPr>
        <p:txBody>
          <a:bodyPr/>
          <a:lstStyle/>
          <a:p>
            <a:r>
              <a:rPr lang="en-US" sz="2400" dirty="0" smtClean="0"/>
              <a:t>User </a:t>
            </a:r>
            <a:r>
              <a:rPr lang="tr-TR" sz="2400" dirty="0" err="1" smtClean="0"/>
              <a:t>need</a:t>
            </a:r>
            <a:r>
              <a:rPr lang="en-US" sz="2400" dirty="0" smtClean="0"/>
              <a:t>:</a:t>
            </a:r>
            <a:endParaRPr lang="en-US" sz="2400" dirty="0"/>
          </a:p>
          <a:p>
            <a:pPr lvl="1"/>
            <a:r>
              <a:rPr lang="en-US" sz="2000" dirty="0" smtClean="0">
                <a:solidFill>
                  <a:schemeClr val="accent5">
                    <a:lumMod val="75000"/>
                  </a:schemeClr>
                </a:solidFill>
              </a:rPr>
              <a:t>The system </a:t>
            </a:r>
            <a:r>
              <a:rPr lang="tr-TR" sz="2000" dirty="0" err="1" smtClean="0">
                <a:solidFill>
                  <a:schemeClr val="accent5">
                    <a:lumMod val="75000"/>
                  </a:schemeClr>
                </a:solidFill>
              </a:rPr>
              <a:t>shall</a:t>
            </a:r>
            <a:r>
              <a:rPr lang="en-US" sz="2000" dirty="0" smtClean="0">
                <a:solidFill>
                  <a:schemeClr val="accent5">
                    <a:lumMod val="75000"/>
                  </a:schemeClr>
                </a:solidFill>
              </a:rPr>
              <a:t> be easy to use by </a:t>
            </a:r>
            <a:r>
              <a:rPr lang="tr-TR" sz="2000" dirty="0" err="1" smtClean="0">
                <a:solidFill>
                  <a:schemeClr val="accent5">
                    <a:lumMod val="75000"/>
                  </a:schemeClr>
                </a:solidFill>
              </a:rPr>
              <a:t>flight</a:t>
            </a:r>
            <a:r>
              <a:rPr lang="tr-TR" sz="2000" dirty="0" smtClean="0">
                <a:solidFill>
                  <a:schemeClr val="accent5">
                    <a:lumMod val="75000"/>
                  </a:schemeClr>
                </a:solidFill>
              </a:rPr>
              <a:t> </a:t>
            </a:r>
            <a:r>
              <a:rPr lang="tr-TR" sz="2000" dirty="0" err="1" smtClean="0">
                <a:solidFill>
                  <a:schemeClr val="accent5">
                    <a:lumMod val="75000"/>
                  </a:schemeClr>
                </a:solidFill>
              </a:rPr>
              <a:t>booking</a:t>
            </a:r>
            <a:r>
              <a:rPr lang="tr-TR" sz="2000" dirty="0" smtClean="0">
                <a:solidFill>
                  <a:schemeClr val="accent5">
                    <a:lumMod val="75000"/>
                  </a:schemeClr>
                </a:solidFill>
              </a:rPr>
              <a:t> </a:t>
            </a:r>
            <a:r>
              <a:rPr lang="en-US" sz="2000" dirty="0" smtClean="0">
                <a:solidFill>
                  <a:schemeClr val="accent5">
                    <a:lumMod val="75000"/>
                  </a:schemeClr>
                </a:solidFill>
              </a:rPr>
              <a:t>staff and </a:t>
            </a:r>
            <a:r>
              <a:rPr lang="tr-TR" sz="2000" dirty="0" err="1" smtClean="0">
                <a:solidFill>
                  <a:schemeClr val="accent5">
                    <a:lumMod val="75000"/>
                  </a:schemeClr>
                </a:solidFill>
              </a:rPr>
              <a:t>shall</a:t>
            </a:r>
            <a:r>
              <a:rPr lang="en-US" sz="2000" dirty="0" smtClean="0">
                <a:solidFill>
                  <a:schemeClr val="accent5">
                    <a:lumMod val="75000"/>
                  </a:schemeClr>
                </a:solidFill>
              </a:rPr>
              <a:t> be organized in such a way that user errors are minimized. </a:t>
            </a:r>
          </a:p>
        </p:txBody>
      </p:sp>
      <p:grpSp>
        <p:nvGrpSpPr>
          <p:cNvPr id="4" name="Grup 3"/>
          <p:cNvGrpSpPr/>
          <p:nvPr/>
        </p:nvGrpSpPr>
        <p:grpSpPr>
          <a:xfrm>
            <a:off x="0" y="3207286"/>
            <a:ext cx="9220200" cy="3574514"/>
            <a:chOff x="0" y="3054886"/>
            <a:chExt cx="9144000" cy="3574514"/>
          </a:xfrm>
        </p:grpSpPr>
        <p:sp>
          <p:nvSpPr>
            <p:cNvPr id="6" name="Down Arrow 5"/>
            <p:cNvSpPr/>
            <p:nvPr/>
          </p:nvSpPr>
          <p:spPr bwMode="auto">
            <a:xfrm>
              <a:off x="762000" y="3054886"/>
              <a:ext cx="1676400" cy="914400"/>
            </a:xfrm>
            <a:prstGeom prst="downArrow">
              <a:avLst/>
            </a:prstGeom>
            <a:solidFill>
              <a:schemeClr val="accent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5" name="Content Placeholder 2"/>
            <p:cNvSpPr txBox="1">
              <a:spLocks/>
            </p:cNvSpPr>
            <p:nvPr/>
          </p:nvSpPr>
          <p:spPr bwMode="auto">
            <a:xfrm>
              <a:off x="0" y="4191000"/>
              <a:ext cx="9144000" cy="24384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a:lstStyle>
            <a:p>
              <a:r>
                <a:rPr lang="tr-TR" sz="2400" kern="0" dirty="0" err="1" smtClean="0"/>
                <a:t>Verifiable</a:t>
              </a:r>
              <a:r>
                <a:rPr lang="en-US" sz="2400" kern="0" dirty="0" smtClean="0"/>
                <a:t> non-functional requirement:</a:t>
              </a:r>
            </a:p>
            <a:p>
              <a:pPr lvl="1"/>
              <a:r>
                <a:rPr lang="tr-TR" sz="2000" kern="0" dirty="0" smtClean="0">
                  <a:solidFill>
                    <a:srgbClr val="31859C"/>
                  </a:solidFill>
                </a:rPr>
                <a:t>Flight </a:t>
              </a:r>
              <a:r>
                <a:rPr lang="tr-TR" sz="2000" kern="0" dirty="0" err="1" smtClean="0">
                  <a:solidFill>
                    <a:srgbClr val="31859C"/>
                  </a:solidFill>
                </a:rPr>
                <a:t>booking</a:t>
              </a:r>
              <a:r>
                <a:rPr lang="en-US" sz="2000" kern="0" dirty="0" smtClean="0">
                  <a:solidFill>
                    <a:srgbClr val="31859C"/>
                  </a:solidFill>
                </a:rPr>
                <a:t> staff shall be able to use all the system functions </a:t>
              </a:r>
              <a:r>
                <a:rPr lang="en-US" sz="2000" u="sng" kern="0" dirty="0" smtClean="0">
                  <a:solidFill>
                    <a:srgbClr val="31859C"/>
                  </a:solidFill>
                </a:rPr>
                <a:t>after </a:t>
              </a:r>
              <a:r>
                <a:rPr lang="tr-TR" sz="2000" u="sng" kern="0" dirty="0" err="1" smtClean="0">
                  <a:solidFill>
                    <a:srgbClr val="31859C"/>
                  </a:solidFill>
                </a:rPr>
                <a:t>six</a:t>
              </a:r>
              <a:r>
                <a:rPr lang="en-US" sz="2000" u="sng" kern="0" dirty="0" smtClean="0">
                  <a:solidFill>
                    <a:srgbClr val="31859C"/>
                  </a:solidFill>
                </a:rPr>
                <a:t> hours of training</a:t>
              </a:r>
              <a:r>
                <a:rPr lang="en-US" sz="2000" kern="0" dirty="0" smtClean="0">
                  <a:solidFill>
                    <a:srgbClr val="31859C"/>
                  </a:solidFill>
                </a:rPr>
                <a:t>. After this training, the </a:t>
              </a:r>
              <a:r>
                <a:rPr lang="en-US" sz="2000" u="sng" kern="0" dirty="0" smtClean="0">
                  <a:solidFill>
                    <a:srgbClr val="31859C"/>
                  </a:solidFill>
                </a:rPr>
                <a:t>average number of errors made by experienced users shall not exceed two per hour of system use</a:t>
              </a:r>
              <a:r>
                <a:rPr lang="en-US" sz="2000" kern="0" dirty="0" smtClean="0">
                  <a:solidFill>
                    <a:srgbClr val="31859C"/>
                  </a:solidFill>
                </a:rPr>
                <a:t>.</a:t>
              </a:r>
              <a:endParaRPr lang="en-GB" sz="2000" kern="0" dirty="0" smtClean="0">
                <a:solidFill>
                  <a:srgbClr val="31859C"/>
                </a:solidFill>
              </a:endParaRPr>
            </a:p>
            <a:p>
              <a:endParaRPr lang="en-US" sz="2800" kern="0" dirty="0"/>
            </a:p>
          </p:txBody>
        </p:sp>
      </p:grpSp>
      <p:pic>
        <p:nvPicPr>
          <p:cNvPr id="7" name="Picture 6"/>
          <p:cNvPicPr>
            <a:picLocks noChangeAspect="1"/>
          </p:cNvPicPr>
          <p:nvPr/>
        </p:nvPicPr>
        <p:blipFill>
          <a:blip r:embed="rId3"/>
          <a:stretch>
            <a:fillRect/>
          </a:stretch>
        </p:blipFill>
        <p:spPr>
          <a:xfrm>
            <a:off x="6333318" y="41826"/>
            <a:ext cx="2777154" cy="1847385"/>
          </a:xfrm>
          <a:prstGeom prst="rect">
            <a:avLst/>
          </a:prstGeom>
        </p:spPr>
      </p:pic>
    </p:spTree>
    <p:extLst>
      <p:ext uri="{BB962C8B-B14F-4D97-AF65-F5344CB8AC3E}">
        <p14:creationId xmlns:p14="http://schemas.microsoft.com/office/powerpoint/2010/main" val="233608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a:xfrm>
            <a:off x="152400" y="1219200"/>
            <a:ext cx="7696200" cy="2667000"/>
          </a:xfrm>
        </p:spPr>
        <p:txBody>
          <a:bodyPr/>
          <a:lstStyle/>
          <a:p>
            <a:r>
              <a:rPr lang="en-CA" sz="2800" dirty="0" smtClean="0"/>
              <a:t>Write </a:t>
            </a:r>
            <a:r>
              <a:rPr lang="en-CA" sz="2800" u="sng" dirty="0" smtClean="0"/>
              <a:t>performance</a:t>
            </a:r>
            <a:r>
              <a:rPr lang="en-CA" sz="2800" dirty="0" smtClean="0"/>
              <a:t> </a:t>
            </a:r>
            <a:r>
              <a:rPr lang="tr-TR" sz="2800" dirty="0" err="1" smtClean="0"/>
              <a:t>non-functional</a:t>
            </a:r>
            <a:r>
              <a:rPr lang="tr-TR" sz="2800" dirty="0" smtClean="0"/>
              <a:t> </a:t>
            </a:r>
            <a:r>
              <a:rPr lang="en-US" sz="2800" dirty="0" smtClean="0"/>
              <a:t>requirements for the FBS under these items:</a:t>
            </a:r>
          </a:p>
          <a:p>
            <a:pPr lvl="1"/>
            <a:r>
              <a:rPr lang="en-US" sz="2400" dirty="0"/>
              <a:t>User </a:t>
            </a:r>
            <a:r>
              <a:rPr lang="tr-TR" sz="2400" dirty="0" err="1" smtClean="0"/>
              <a:t>need</a:t>
            </a:r>
            <a:endParaRPr lang="en-US" sz="2400" dirty="0"/>
          </a:p>
          <a:p>
            <a:pPr lvl="1"/>
            <a:r>
              <a:rPr lang="en-US" sz="2400" dirty="0"/>
              <a:t>Verifiable non-functional requirement</a:t>
            </a:r>
            <a:endParaRPr lang="en-US" sz="2400" dirty="0" smtClean="0"/>
          </a:p>
          <a:p>
            <a:endParaRPr lang="tr-TR" sz="2800" dirty="0" smtClean="0"/>
          </a:p>
          <a:p>
            <a:r>
              <a:rPr lang="en-US" sz="2800" dirty="0" smtClean="0"/>
              <a:t>Time</a:t>
            </a:r>
            <a:r>
              <a:rPr lang="en-US" sz="2800" dirty="0"/>
              <a:t>: 5 minutes</a:t>
            </a:r>
            <a:endParaRPr lang="en-CA" sz="2800" dirty="0"/>
          </a:p>
          <a:p>
            <a:endParaRPr lang="en-CA" sz="2800"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800600" y="3752088"/>
            <a:ext cx="3771263" cy="2508674"/>
          </a:xfrm>
          <a:prstGeom prst="rect">
            <a:avLst/>
          </a:prstGeom>
        </p:spPr>
      </p:pic>
    </p:spTree>
    <p:extLst>
      <p:ext uri="{BB962C8B-B14F-4D97-AF65-F5344CB8AC3E}">
        <p14:creationId xmlns:p14="http://schemas.microsoft.com/office/powerpoint/2010/main" val="1109445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400" dirty="0" err="1"/>
              <a:t>Types</a:t>
            </a:r>
            <a:r>
              <a:rPr lang="tr-TR" sz="3400" dirty="0"/>
              <a:t> of </a:t>
            </a:r>
            <a:r>
              <a:rPr lang="tr-TR" sz="3400" dirty="0" err="1" smtClean="0"/>
              <a:t>Requirements</a:t>
            </a:r>
            <a:r>
              <a:rPr lang="tr-TR" sz="3400" dirty="0" smtClean="0"/>
              <a:t> (</a:t>
            </a:r>
            <a:r>
              <a:rPr lang="tr-TR" sz="3400" dirty="0" err="1" smtClean="0"/>
              <a:t>cont’d</a:t>
            </a:r>
            <a:r>
              <a:rPr lang="tr-TR" sz="3400" dirty="0" smtClean="0"/>
              <a:t>)</a:t>
            </a:r>
            <a:endParaRPr lang="tr-TR" sz="3400" dirty="0"/>
          </a:p>
        </p:txBody>
      </p:sp>
      <p:sp>
        <p:nvSpPr>
          <p:cNvPr id="3" name="İçerik Yer Tutucusu 2"/>
          <p:cNvSpPr>
            <a:spLocks noGrp="1"/>
          </p:cNvSpPr>
          <p:nvPr>
            <p:ph idx="1"/>
          </p:nvPr>
        </p:nvSpPr>
        <p:spPr>
          <a:xfrm>
            <a:off x="152400" y="1219200"/>
            <a:ext cx="8763000" cy="5410200"/>
          </a:xfrm>
        </p:spPr>
        <p:txBody>
          <a:bodyPr/>
          <a:lstStyle/>
          <a:p>
            <a:pPr>
              <a:lnSpc>
                <a:spcPct val="90000"/>
              </a:lnSpc>
            </a:pPr>
            <a:r>
              <a:rPr lang="en-GB" sz="2600" b="1" dirty="0" smtClean="0">
                <a:solidFill>
                  <a:srgbClr val="C00000"/>
                </a:solidFill>
              </a:rPr>
              <a:t>Domain </a:t>
            </a:r>
            <a:r>
              <a:rPr lang="en-GB" sz="2600" b="1" dirty="0">
                <a:solidFill>
                  <a:srgbClr val="C00000"/>
                </a:solidFill>
              </a:rPr>
              <a:t>requirements</a:t>
            </a:r>
          </a:p>
          <a:p>
            <a:pPr lvl="1">
              <a:lnSpc>
                <a:spcPct val="90000"/>
              </a:lnSpc>
            </a:pPr>
            <a:r>
              <a:rPr lang="en-GB" sz="2200" dirty="0"/>
              <a:t>Constraints on the system from </a:t>
            </a:r>
            <a:r>
              <a:rPr lang="tr-TR" sz="2200" dirty="0" err="1" smtClean="0"/>
              <a:t>its</a:t>
            </a:r>
            <a:r>
              <a:rPr lang="en-GB" sz="2200" dirty="0" smtClean="0"/>
              <a:t> </a:t>
            </a:r>
            <a:r>
              <a:rPr lang="tr-TR" sz="2200" u="sng" dirty="0" err="1" smtClean="0"/>
              <a:t>operational</a:t>
            </a:r>
            <a:r>
              <a:rPr lang="tr-TR" sz="2200" u="sng" dirty="0" smtClean="0"/>
              <a:t> domain</a:t>
            </a:r>
          </a:p>
          <a:p>
            <a:pPr lvl="1"/>
            <a:r>
              <a:rPr lang="en-GB" sz="2200" u="sng" dirty="0" smtClean="0"/>
              <a:t>If not </a:t>
            </a:r>
            <a:r>
              <a:rPr lang="en-GB" sz="2200" u="sng" dirty="0"/>
              <a:t>satisfied, the system may be </a:t>
            </a:r>
            <a:r>
              <a:rPr lang="en-GB" sz="2200" u="sng" dirty="0" smtClean="0"/>
              <a:t>unworkable</a:t>
            </a:r>
            <a:endParaRPr lang="tr-TR" sz="2200" u="sng" dirty="0" smtClean="0"/>
          </a:p>
          <a:p>
            <a:pPr lvl="2"/>
            <a:r>
              <a:rPr lang="en-GB" sz="2000" dirty="0"/>
              <a:t>Requirements are expressed in the language of the application </a:t>
            </a:r>
            <a:r>
              <a:rPr lang="en-GB" sz="2000" dirty="0" smtClean="0"/>
              <a:t>domain</a:t>
            </a:r>
            <a:r>
              <a:rPr lang="tr-TR" sz="2000" dirty="0" smtClean="0"/>
              <a:t>, </a:t>
            </a:r>
            <a:r>
              <a:rPr lang="tr-TR" sz="2000" dirty="0" err="1" smtClean="0"/>
              <a:t>and</a:t>
            </a:r>
            <a:r>
              <a:rPr lang="tr-TR" sz="2000" dirty="0" smtClean="0"/>
              <a:t> </a:t>
            </a:r>
            <a:r>
              <a:rPr lang="tr-TR" sz="2000" dirty="0" err="1" smtClean="0"/>
              <a:t>this</a:t>
            </a:r>
            <a:r>
              <a:rPr lang="en-GB" sz="2000" dirty="0" smtClean="0"/>
              <a:t> is </a:t>
            </a:r>
            <a:r>
              <a:rPr lang="en-GB" sz="2000" dirty="0"/>
              <a:t>often not understood by </a:t>
            </a:r>
            <a:r>
              <a:rPr lang="en-GB" sz="2000" dirty="0" smtClean="0"/>
              <a:t>engineers</a:t>
            </a:r>
            <a:r>
              <a:rPr lang="tr-TR" sz="2000" dirty="0" smtClean="0"/>
              <a:t> </a:t>
            </a:r>
            <a:r>
              <a:rPr lang="tr-TR" sz="2000" dirty="0" err="1" smtClean="0"/>
              <a:t>developing</a:t>
            </a:r>
            <a:r>
              <a:rPr lang="tr-TR" sz="2000" dirty="0" smtClean="0"/>
              <a:t> </a:t>
            </a:r>
            <a:r>
              <a:rPr lang="tr-TR" sz="2000" dirty="0" err="1" smtClean="0"/>
              <a:t>the</a:t>
            </a:r>
            <a:r>
              <a:rPr lang="tr-TR" sz="2000" dirty="0" smtClean="0"/>
              <a:t> </a:t>
            </a:r>
            <a:r>
              <a:rPr lang="tr-TR" sz="2000" dirty="0" err="1" smtClean="0"/>
              <a:t>system</a:t>
            </a:r>
            <a:r>
              <a:rPr lang="tr-TR" sz="2000" dirty="0" smtClean="0"/>
              <a:t>.</a:t>
            </a:r>
          </a:p>
          <a:p>
            <a:pPr lvl="2"/>
            <a:r>
              <a:rPr lang="en-GB" sz="2000" dirty="0" smtClean="0"/>
              <a:t>Domain </a:t>
            </a:r>
            <a:r>
              <a:rPr lang="en-GB" sz="2000" dirty="0"/>
              <a:t>specialists understand the area so well that they do not think of making the domain requirements explicit.</a:t>
            </a:r>
          </a:p>
          <a:p>
            <a:pPr marL="342900" lvl="1" indent="-342900">
              <a:spcAft>
                <a:spcPct val="30000"/>
              </a:spcAft>
              <a:buClr>
                <a:schemeClr val="folHlink"/>
              </a:buClr>
              <a:buSzPct val="60000"/>
            </a:pPr>
            <a:endParaRPr lang="tr-TR" sz="2400" dirty="0" smtClean="0">
              <a:solidFill>
                <a:srgbClr val="C00000"/>
              </a:solidFill>
            </a:endParaRPr>
          </a:p>
          <a:p>
            <a:pPr marL="342900" lvl="1" indent="-342900">
              <a:spcAft>
                <a:spcPct val="30000"/>
              </a:spcAft>
              <a:buClr>
                <a:schemeClr val="folHlink"/>
              </a:buClr>
              <a:buSzPct val="60000"/>
            </a:pPr>
            <a:r>
              <a:rPr lang="en-GB" sz="2600" b="1" dirty="0" smtClean="0">
                <a:solidFill>
                  <a:srgbClr val="C00000"/>
                </a:solidFill>
              </a:rPr>
              <a:t>Process </a:t>
            </a:r>
            <a:r>
              <a:rPr lang="en-GB" sz="2600" b="1" dirty="0">
                <a:solidFill>
                  <a:srgbClr val="C00000"/>
                </a:solidFill>
              </a:rPr>
              <a:t>requirements </a:t>
            </a:r>
            <a:endParaRPr lang="tr-TR" sz="2600" b="1" dirty="0" smtClean="0">
              <a:solidFill>
                <a:srgbClr val="C00000"/>
              </a:solidFill>
            </a:endParaRPr>
          </a:p>
          <a:p>
            <a:pPr marL="742950" lvl="2" indent="-342900">
              <a:spcAft>
                <a:spcPct val="30000"/>
              </a:spcAft>
              <a:buSzPct val="60000"/>
            </a:pPr>
            <a:r>
              <a:rPr lang="tr-TR" sz="2200" dirty="0" err="1" smtClean="0"/>
              <a:t>Requirements</a:t>
            </a:r>
            <a:r>
              <a:rPr lang="tr-TR" sz="2200" dirty="0" smtClean="0"/>
              <a:t> </a:t>
            </a:r>
            <a:r>
              <a:rPr lang="tr-TR" sz="2200" dirty="0" err="1" smtClean="0"/>
              <a:t>that</a:t>
            </a:r>
            <a:r>
              <a:rPr lang="tr-TR" sz="2200" dirty="0" smtClean="0"/>
              <a:t> </a:t>
            </a:r>
            <a:r>
              <a:rPr lang="tr-TR" sz="2200" dirty="0" err="1" smtClean="0"/>
              <a:t>are</a:t>
            </a:r>
            <a:r>
              <a:rPr lang="tr-TR" sz="2200" dirty="0" smtClean="0"/>
              <a:t> </a:t>
            </a:r>
            <a:r>
              <a:rPr lang="en-GB" sz="2200" dirty="0" smtClean="0"/>
              <a:t>specified </a:t>
            </a:r>
            <a:r>
              <a:rPr lang="en-GB" sz="2200" dirty="0"/>
              <a:t>mandating a particular IDE, programming </a:t>
            </a:r>
            <a:r>
              <a:rPr lang="en-GB" sz="2200" dirty="0" smtClean="0"/>
              <a:t>language</a:t>
            </a:r>
            <a:r>
              <a:rPr lang="tr-TR" sz="2200" dirty="0" smtClean="0"/>
              <a:t>, </a:t>
            </a:r>
            <a:r>
              <a:rPr lang="en-GB" sz="2200" dirty="0" smtClean="0"/>
              <a:t>development method</a:t>
            </a:r>
            <a:r>
              <a:rPr lang="tr-TR" sz="2200" dirty="0" smtClean="0"/>
              <a:t> </a:t>
            </a:r>
            <a:r>
              <a:rPr lang="tr-TR" sz="2200" dirty="0" err="1" smtClean="0"/>
              <a:t>or</a:t>
            </a:r>
            <a:r>
              <a:rPr lang="tr-TR" sz="2200" dirty="0" smtClean="0"/>
              <a:t> </a:t>
            </a:r>
            <a:r>
              <a:rPr lang="tr-TR" sz="2200" dirty="0" err="1" smtClean="0"/>
              <a:t>standard</a:t>
            </a:r>
            <a:r>
              <a:rPr lang="en-GB" sz="2200" dirty="0" smtClean="0"/>
              <a:t>.</a:t>
            </a:r>
            <a:endParaRPr lang="tr-TR" sz="2200" dirty="0" smtClean="0"/>
          </a:p>
        </p:txBody>
      </p:sp>
    </p:spTree>
    <p:extLst>
      <p:ext uri="{BB962C8B-B14F-4D97-AF65-F5344CB8AC3E}">
        <p14:creationId xmlns:p14="http://schemas.microsoft.com/office/powerpoint/2010/main" val="3318232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4572000"/>
            <a:ext cx="8153401" cy="1524000"/>
          </a:xfrm>
        </p:spPr>
        <p:txBody>
          <a:bodyPr/>
          <a:lstStyle/>
          <a:p>
            <a:r>
              <a:rPr lang="tr-TR" sz="3600" cap="none" dirty="0">
                <a:latin typeface="Calibri" charset="0"/>
              </a:rPr>
              <a:t>CHAPTER </a:t>
            </a:r>
            <a:r>
              <a:rPr lang="tr-TR" sz="3600" cap="none" dirty="0" smtClean="0">
                <a:latin typeface="Calibri" charset="0"/>
              </a:rPr>
              <a:t>4 </a:t>
            </a:r>
            <a:r>
              <a:rPr lang="tr-TR" sz="2800" cap="none" dirty="0">
                <a:latin typeface="Calibri" charset="0"/>
              </a:rPr>
              <a:t>–</a:t>
            </a:r>
            <a:r>
              <a:rPr lang="tr-TR" sz="3600" cap="none" dirty="0">
                <a:latin typeface="Calibri" charset="0"/>
              </a:rPr>
              <a:t> </a:t>
            </a:r>
            <a:r>
              <a:rPr lang="tr-TR" sz="3600" cap="none" dirty="0" smtClean="0">
                <a:latin typeface="Calibri" charset="0"/>
              </a:rPr>
              <a:t/>
            </a:r>
            <a:br>
              <a:rPr lang="tr-TR" sz="3600" cap="none" dirty="0" smtClean="0">
                <a:latin typeface="Calibri" charset="0"/>
              </a:rPr>
            </a:br>
            <a:r>
              <a:rPr lang="tr-TR" sz="3600" cap="none" dirty="0" smtClean="0">
                <a:latin typeface="Calibri" charset="0"/>
              </a:rPr>
              <a:t>REQUIREMENTS ENGINEERING</a:t>
            </a:r>
            <a:endParaRPr lang="tr-TR" sz="3600" b="0" cap="none" dirty="0">
              <a:solidFill>
                <a:schemeClr val="tx1">
                  <a:lumMod val="50000"/>
                  <a:lumOff val="50000"/>
                </a:schemeClr>
              </a:solidFill>
              <a:latin typeface="Calibri" charset="0"/>
            </a:endParaRPr>
          </a:p>
        </p:txBody>
      </p:sp>
    </p:spTree>
    <p:extLst>
      <p:ext uri="{BB962C8B-B14F-4D97-AF65-F5344CB8AC3E}">
        <p14:creationId xmlns:p14="http://schemas.microsoft.com/office/powerpoint/2010/main" val="524897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0600" y="290513"/>
            <a:ext cx="8153400" cy="623887"/>
          </a:xfrm>
        </p:spPr>
        <p:txBody>
          <a:bodyPr/>
          <a:lstStyle/>
          <a:p>
            <a:r>
              <a:rPr lang="tr-TR" sz="2800" dirty="0" err="1" smtClean="0"/>
              <a:t>Example</a:t>
            </a:r>
            <a:r>
              <a:rPr lang="tr-TR" sz="2800" dirty="0" smtClean="0"/>
              <a:t>: FBS – </a:t>
            </a:r>
            <a:br>
              <a:rPr lang="tr-TR" sz="2800" dirty="0" smtClean="0"/>
            </a:br>
            <a:r>
              <a:rPr lang="tr-TR" sz="2800" dirty="0" smtClean="0"/>
              <a:t>Domain </a:t>
            </a:r>
            <a:r>
              <a:rPr lang="tr-TR" sz="2800" dirty="0" err="1" smtClean="0"/>
              <a:t>and</a:t>
            </a:r>
            <a:r>
              <a:rPr lang="tr-TR" sz="2800" dirty="0" smtClean="0"/>
              <a:t> </a:t>
            </a:r>
            <a:r>
              <a:rPr lang="tr-TR" sz="2800" dirty="0" err="1" smtClean="0"/>
              <a:t>Process</a:t>
            </a:r>
            <a:r>
              <a:rPr lang="tr-TR" sz="2800" dirty="0" smtClean="0"/>
              <a:t> </a:t>
            </a:r>
            <a:r>
              <a:rPr lang="tr-TR" sz="2800" dirty="0" err="1" smtClean="0"/>
              <a:t>requirements</a:t>
            </a:r>
            <a:endParaRPr lang="en-US" sz="2800" dirty="0"/>
          </a:p>
        </p:txBody>
      </p:sp>
      <p:sp>
        <p:nvSpPr>
          <p:cNvPr id="3" name="İçerik Yer Tutucusu 2"/>
          <p:cNvSpPr>
            <a:spLocks noGrp="1"/>
          </p:cNvSpPr>
          <p:nvPr>
            <p:ph idx="1"/>
          </p:nvPr>
        </p:nvSpPr>
        <p:spPr>
          <a:xfrm>
            <a:off x="152400" y="1295400"/>
            <a:ext cx="8839200" cy="5334000"/>
          </a:xfrm>
        </p:spPr>
        <p:txBody>
          <a:bodyPr/>
          <a:lstStyle/>
          <a:p>
            <a:r>
              <a:rPr lang="tr-TR" sz="2400" dirty="0" smtClean="0"/>
              <a:t>Domain </a:t>
            </a:r>
            <a:r>
              <a:rPr lang="tr-TR" sz="2400" dirty="0" err="1" smtClean="0"/>
              <a:t>requirement</a:t>
            </a:r>
            <a:r>
              <a:rPr lang="tr-TR" sz="2400" dirty="0" smtClean="0"/>
              <a:t>:</a:t>
            </a:r>
          </a:p>
          <a:p>
            <a:pPr lvl="1"/>
            <a:r>
              <a:rPr lang="tr-TR" sz="2000" dirty="0" err="1" smtClean="0"/>
              <a:t>When</a:t>
            </a:r>
            <a:r>
              <a:rPr lang="tr-TR" sz="2000" dirty="0" smtClean="0"/>
              <a:t> </a:t>
            </a:r>
            <a:r>
              <a:rPr lang="tr-TR" sz="2000" dirty="0" err="1" smtClean="0"/>
              <a:t>there</a:t>
            </a:r>
            <a:r>
              <a:rPr lang="tr-TR" sz="2000" dirty="0" smtClean="0"/>
              <a:t> is a </a:t>
            </a:r>
            <a:r>
              <a:rPr lang="tr-TR" sz="2000" dirty="0" err="1" smtClean="0"/>
              <a:t>natural</a:t>
            </a:r>
            <a:r>
              <a:rPr lang="tr-TR" sz="2000" dirty="0" smtClean="0"/>
              <a:t> </a:t>
            </a:r>
            <a:r>
              <a:rPr lang="tr-TR" sz="2000" dirty="0" err="1" smtClean="0"/>
              <a:t>disaster</a:t>
            </a:r>
            <a:r>
              <a:rPr lang="tr-TR" sz="2000" dirty="0" smtClean="0"/>
              <a:t> (</a:t>
            </a:r>
            <a:r>
              <a:rPr lang="tr-TR" sz="2000" dirty="0" err="1" smtClean="0"/>
              <a:t>e.g</a:t>
            </a:r>
            <a:r>
              <a:rPr lang="tr-TR" sz="2000" dirty="0" smtClean="0"/>
              <a:t>. </a:t>
            </a:r>
            <a:r>
              <a:rPr lang="tr-TR" sz="2000" dirty="0" err="1" smtClean="0"/>
              <a:t>strong</a:t>
            </a:r>
            <a:r>
              <a:rPr lang="tr-TR" sz="2000" dirty="0" smtClean="0"/>
              <a:t> </a:t>
            </a:r>
            <a:r>
              <a:rPr lang="tr-TR" sz="2000" dirty="0" err="1" smtClean="0"/>
              <a:t>storm</a:t>
            </a:r>
            <a:r>
              <a:rPr lang="tr-TR" sz="2000" dirty="0" smtClean="0"/>
              <a:t> </a:t>
            </a:r>
            <a:r>
              <a:rPr lang="tr-TR" sz="2000" dirty="0" err="1" smtClean="0"/>
              <a:t>or</a:t>
            </a:r>
            <a:r>
              <a:rPr lang="tr-TR" sz="2000" dirty="0" smtClean="0"/>
              <a:t> tornado) on </a:t>
            </a:r>
            <a:r>
              <a:rPr lang="tr-TR" sz="2000" dirty="0"/>
              <a:t>a </a:t>
            </a:r>
            <a:r>
              <a:rPr lang="tr-TR" sz="2000" dirty="0" err="1"/>
              <a:t>specific</a:t>
            </a:r>
            <a:r>
              <a:rPr lang="tr-TR" sz="2000" dirty="0"/>
              <a:t> </a:t>
            </a:r>
            <a:r>
              <a:rPr lang="tr-TR" sz="2000" dirty="0" err="1"/>
              <a:t>location</a:t>
            </a:r>
            <a:r>
              <a:rPr lang="tr-TR" sz="2000" dirty="0"/>
              <a:t> </a:t>
            </a:r>
            <a:r>
              <a:rPr lang="tr-TR" sz="2000" dirty="0" err="1" smtClean="0"/>
              <a:t>and</a:t>
            </a:r>
            <a:r>
              <a:rPr lang="tr-TR" sz="2000" dirty="0" smtClean="0"/>
              <a:t> </a:t>
            </a:r>
            <a:r>
              <a:rPr lang="tr-TR" sz="2000" dirty="0" err="1" smtClean="0"/>
              <a:t>date</a:t>
            </a:r>
            <a:r>
              <a:rPr lang="tr-TR" sz="2000" dirty="0" smtClean="0"/>
              <a:t> as </a:t>
            </a:r>
            <a:r>
              <a:rPr lang="tr-TR" sz="2000" dirty="0" err="1" smtClean="0"/>
              <a:t>reported</a:t>
            </a:r>
            <a:r>
              <a:rPr lang="tr-TR" sz="2000" dirty="0" smtClean="0"/>
              <a:t> </a:t>
            </a:r>
            <a:r>
              <a:rPr lang="tr-TR" sz="2000" dirty="0" err="1" smtClean="0"/>
              <a:t>by</a:t>
            </a:r>
            <a:r>
              <a:rPr lang="tr-TR" sz="2000" dirty="0" smtClean="0"/>
              <a:t> </a:t>
            </a:r>
            <a:r>
              <a:rPr lang="tr-TR" sz="2000" dirty="0" err="1"/>
              <a:t>W</a:t>
            </a:r>
            <a:r>
              <a:rPr lang="tr-TR" sz="2000" dirty="0" err="1" smtClean="0"/>
              <a:t>eather</a:t>
            </a:r>
            <a:r>
              <a:rPr lang="tr-TR" sz="2000" dirty="0" smtClean="0"/>
              <a:t> </a:t>
            </a:r>
            <a:r>
              <a:rPr lang="tr-TR" sz="2000" dirty="0" err="1" smtClean="0"/>
              <a:t>Monitoring</a:t>
            </a:r>
            <a:r>
              <a:rPr lang="tr-TR" sz="2000" dirty="0" smtClean="0"/>
              <a:t> </a:t>
            </a:r>
            <a:r>
              <a:rPr lang="tr-TR" sz="2000" dirty="0" err="1" smtClean="0"/>
              <a:t>System</a:t>
            </a:r>
            <a:r>
              <a:rPr lang="tr-TR" sz="2000" dirty="0" smtClean="0"/>
              <a:t>, </a:t>
            </a:r>
            <a:r>
              <a:rPr lang="tr-TR" sz="2000" dirty="0" err="1" smtClean="0"/>
              <a:t>all</a:t>
            </a:r>
            <a:r>
              <a:rPr lang="tr-TR" sz="2000" dirty="0" smtClean="0"/>
              <a:t> </a:t>
            </a:r>
            <a:r>
              <a:rPr lang="tr-TR" sz="2000" dirty="0" err="1" smtClean="0"/>
              <a:t>flights</a:t>
            </a:r>
            <a:r>
              <a:rPr lang="tr-TR" sz="2000" dirty="0" smtClean="0"/>
              <a:t> </a:t>
            </a:r>
            <a:r>
              <a:rPr lang="tr-TR" sz="2000" dirty="0" err="1" smtClean="0"/>
              <a:t>that</a:t>
            </a:r>
            <a:r>
              <a:rPr lang="tr-TR" sz="2000" dirty="0" smtClean="0"/>
              <a:t> </a:t>
            </a:r>
            <a:r>
              <a:rPr lang="tr-TR" sz="2000" dirty="0" err="1" smtClean="0"/>
              <a:t>depart</a:t>
            </a:r>
            <a:r>
              <a:rPr lang="tr-TR" sz="2000" dirty="0" smtClean="0"/>
              <a:t> </a:t>
            </a:r>
            <a:r>
              <a:rPr lang="tr-TR" sz="2000" dirty="0" err="1" smtClean="0"/>
              <a:t>from</a:t>
            </a:r>
            <a:r>
              <a:rPr lang="tr-TR" sz="2000" dirty="0" smtClean="0"/>
              <a:t>/</a:t>
            </a:r>
            <a:r>
              <a:rPr lang="tr-TR" sz="2000" dirty="0" err="1" smtClean="0"/>
              <a:t>arrive</a:t>
            </a:r>
            <a:r>
              <a:rPr lang="tr-TR" sz="2000" dirty="0" smtClean="0"/>
              <a:t> </a:t>
            </a:r>
            <a:r>
              <a:rPr lang="tr-TR" sz="2000" dirty="0" err="1" smtClean="0"/>
              <a:t>to</a:t>
            </a:r>
            <a:r>
              <a:rPr lang="tr-TR" sz="2000" dirty="0" smtClean="0"/>
              <a:t> </a:t>
            </a:r>
            <a:r>
              <a:rPr lang="tr-TR" sz="2000" dirty="0" err="1" smtClean="0"/>
              <a:t>that</a:t>
            </a:r>
            <a:r>
              <a:rPr lang="tr-TR" sz="2000" dirty="0" smtClean="0"/>
              <a:t> </a:t>
            </a:r>
            <a:r>
              <a:rPr lang="tr-TR" sz="2000" dirty="0" err="1" smtClean="0"/>
              <a:t>location</a:t>
            </a:r>
            <a:r>
              <a:rPr lang="tr-TR" sz="2000" dirty="0" smtClean="0"/>
              <a:t> on </a:t>
            </a:r>
            <a:r>
              <a:rPr lang="tr-TR" sz="2000" dirty="0" err="1" smtClean="0"/>
              <a:t>that</a:t>
            </a:r>
            <a:r>
              <a:rPr lang="tr-TR" sz="2000" dirty="0" smtClean="0"/>
              <a:t> </a:t>
            </a:r>
            <a:r>
              <a:rPr lang="tr-TR" sz="2000" dirty="0" err="1" smtClean="0"/>
              <a:t>date</a:t>
            </a:r>
            <a:r>
              <a:rPr lang="tr-TR" sz="2000" dirty="0" smtClean="0"/>
              <a:t> </a:t>
            </a:r>
            <a:r>
              <a:rPr lang="tr-TR" sz="2000" dirty="0" err="1" smtClean="0"/>
              <a:t>will</a:t>
            </a:r>
            <a:r>
              <a:rPr lang="tr-TR" sz="2000" dirty="0" smtClean="0"/>
              <a:t> be </a:t>
            </a:r>
            <a:r>
              <a:rPr lang="tr-TR" sz="2000" dirty="0" err="1" smtClean="0"/>
              <a:t>cancelled</a:t>
            </a:r>
            <a:r>
              <a:rPr lang="tr-TR" sz="2000" dirty="0" smtClean="0"/>
              <a:t>.</a:t>
            </a:r>
          </a:p>
          <a:p>
            <a:pPr lvl="1"/>
            <a:endParaRPr lang="tr-TR" sz="2000" dirty="0" smtClean="0"/>
          </a:p>
          <a:p>
            <a:r>
              <a:rPr lang="tr-TR" sz="2400" dirty="0" err="1" smtClean="0"/>
              <a:t>Process</a:t>
            </a:r>
            <a:r>
              <a:rPr lang="tr-TR" sz="2400" dirty="0" smtClean="0"/>
              <a:t> </a:t>
            </a:r>
            <a:r>
              <a:rPr lang="tr-TR" sz="2400" dirty="0" err="1" smtClean="0"/>
              <a:t>requirements</a:t>
            </a:r>
            <a:r>
              <a:rPr lang="tr-TR" sz="2400" dirty="0" smtClean="0"/>
              <a:t>:</a:t>
            </a:r>
          </a:p>
          <a:p>
            <a:pPr lvl="1"/>
            <a:r>
              <a:rPr lang="tr-TR" sz="2000" dirty="0" err="1" smtClean="0"/>
              <a:t>The</a:t>
            </a:r>
            <a:r>
              <a:rPr lang="tr-TR" sz="2000" dirty="0" smtClean="0"/>
              <a:t> </a:t>
            </a:r>
            <a:r>
              <a:rPr lang="tr-TR" sz="2000" dirty="0" err="1" smtClean="0"/>
              <a:t>system</a:t>
            </a:r>
            <a:r>
              <a:rPr lang="tr-TR" sz="2000" dirty="0" smtClean="0"/>
              <a:t> </a:t>
            </a:r>
            <a:r>
              <a:rPr lang="tr-TR" sz="2000" dirty="0" err="1" smtClean="0"/>
              <a:t>shall</a:t>
            </a:r>
            <a:r>
              <a:rPr lang="tr-TR" sz="2000" dirty="0" smtClean="0"/>
              <a:t> be </a:t>
            </a:r>
            <a:r>
              <a:rPr lang="tr-TR" sz="2000" dirty="0" err="1" smtClean="0"/>
              <a:t>developed</a:t>
            </a:r>
            <a:r>
              <a:rPr lang="tr-TR" sz="2000" dirty="0" smtClean="0"/>
              <a:t> </a:t>
            </a:r>
            <a:r>
              <a:rPr lang="tr-TR" sz="2000" dirty="0" err="1" smtClean="0"/>
              <a:t>by</a:t>
            </a:r>
            <a:r>
              <a:rPr lang="tr-TR" sz="2000" dirty="0" smtClean="0"/>
              <a:t> </a:t>
            </a:r>
            <a:r>
              <a:rPr lang="tr-TR" sz="2000" dirty="0" err="1" smtClean="0"/>
              <a:t>following</a:t>
            </a:r>
            <a:r>
              <a:rPr lang="tr-TR" sz="2000" dirty="0" smtClean="0"/>
              <a:t> </a:t>
            </a:r>
            <a:r>
              <a:rPr lang="tr-TR" sz="2000" dirty="0" err="1" smtClean="0"/>
              <a:t>Waterfall</a:t>
            </a:r>
            <a:r>
              <a:rPr lang="tr-TR" sz="2000" dirty="0" smtClean="0"/>
              <a:t> Development Model.</a:t>
            </a:r>
          </a:p>
          <a:p>
            <a:pPr lvl="1"/>
            <a:r>
              <a:rPr lang="en-US" sz="2000" dirty="0" smtClean="0"/>
              <a:t>The </a:t>
            </a:r>
            <a:r>
              <a:rPr lang="en-US" sz="2000" dirty="0"/>
              <a:t>system shall be a </a:t>
            </a:r>
            <a:r>
              <a:rPr lang="en-US" sz="2000" dirty="0" smtClean="0"/>
              <a:t>simple</a:t>
            </a:r>
            <a:r>
              <a:rPr lang="tr-TR" sz="2000" dirty="0" smtClean="0"/>
              <a:t> </a:t>
            </a:r>
            <a:r>
              <a:rPr lang="tr-TR" sz="2000" dirty="0" err="1" smtClean="0"/>
              <a:t>client</a:t>
            </a:r>
            <a:r>
              <a:rPr lang="tr-TR" sz="2000" dirty="0" smtClean="0"/>
              <a:t>-server,</a:t>
            </a:r>
            <a:r>
              <a:rPr lang="en-US" sz="2000" dirty="0" smtClean="0"/>
              <a:t> </a:t>
            </a:r>
            <a:r>
              <a:rPr lang="tr-TR" sz="2000" dirty="0" smtClean="0"/>
              <a:t>web-</a:t>
            </a:r>
            <a:r>
              <a:rPr lang="tr-TR" sz="2000" dirty="0" err="1" smtClean="0"/>
              <a:t>based</a:t>
            </a:r>
            <a:r>
              <a:rPr lang="en-US" sz="2000" dirty="0" smtClean="0"/>
              <a:t> </a:t>
            </a:r>
            <a:r>
              <a:rPr lang="en-US" sz="2000" dirty="0"/>
              <a:t>application</a:t>
            </a:r>
            <a:r>
              <a:rPr lang="en-US" sz="2000" dirty="0" smtClean="0"/>
              <a:t>.</a:t>
            </a:r>
            <a:endParaRPr lang="tr-TR" sz="2000" dirty="0" smtClean="0"/>
          </a:p>
          <a:p>
            <a:pPr lvl="1"/>
            <a:r>
              <a:rPr lang="tr-TR" sz="2000" dirty="0" err="1" smtClean="0"/>
              <a:t>The</a:t>
            </a:r>
            <a:r>
              <a:rPr lang="tr-TR" sz="2000" dirty="0" smtClean="0"/>
              <a:t> </a:t>
            </a:r>
            <a:r>
              <a:rPr lang="tr-TR" sz="2000" dirty="0" err="1" smtClean="0"/>
              <a:t>system</a:t>
            </a:r>
            <a:r>
              <a:rPr lang="tr-TR" sz="2000" dirty="0" smtClean="0"/>
              <a:t> </a:t>
            </a:r>
            <a:r>
              <a:rPr lang="tr-TR" sz="2000" dirty="0" err="1" smtClean="0"/>
              <a:t>shall</a:t>
            </a:r>
            <a:r>
              <a:rPr lang="tr-TR" sz="2000" dirty="0" smtClean="0"/>
              <a:t> be </a:t>
            </a:r>
            <a:r>
              <a:rPr lang="tr-TR" sz="2000" dirty="0" err="1" smtClean="0"/>
              <a:t>developed</a:t>
            </a:r>
            <a:r>
              <a:rPr lang="tr-TR" sz="2000" dirty="0" smtClean="0"/>
              <a:t> </a:t>
            </a:r>
            <a:r>
              <a:rPr lang="tr-TR" sz="2000" dirty="0" err="1" smtClean="0"/>
              <a:t>with</a:t>
            </a:r>
            <a:r>
              <a:rPr lang="tr-TR" sz="2000" dirty="0" smtClean="0"/>
              <a:t> Java.</a:t>
            </a:r>
            <a:endParaRPr lang="en-US" sz="2000" dirty="0"/>
          </a:p>
        </p:txBody>
      </p:sp>
    </p:spTree>
    <p:extLst>
      <p:ext uri="{BB962C8B-B14F-4D97-AF65-F5344CB8AC3E}">
        <p14:creationId xmlns:p14="http://schemas.microsoft.com/office/powerpoint/2010/main" val="2916751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Specification</a:t>
            </a:r>
            <a:r>
              <a:rPr lang="tr-TR" dirty="0" smtClean="0"/>
              <a:t> of </a:t>
            </a:r>
            <a:r>
              <a:rPr lang="tr-TR" dirty="0" err="1" smtClean="0"/>
              <a:t>Requirements</a:t>
            </a:r>
            <a:endParaRPr lang="en-US" dirty="0"/>
          </a:p>
        </p:txBody>
      </p:sp>
      <p:sp>
        <p:nvSpPr>
          <p:cNvPr id="3" name="İçerik Yer Tutucusu 2"/>
          <p:cNvSpPr>
            <a:spLocks noGrp="1"/>
          </p:cNvSpPr>
          <p:nvPr>
            <p:ph idx="1"/>
          </p:nvPr>
        </p:nvSpPr>
        <p:spPr>
          <a:xfrm>
            <a:off x="76200" y="1219200"/>
            <a:ext cx="8991600" cy="5410200"/>
          </a:xfrm>
        </p:spPr>
        <p:txBody>
          <a:bodyPr/>
          <a:lstStyle/>
          <a:p>
            <a:r>
              <a:rPr lang="tr-TR" sz="2800" dirty="0" err="1" smtClean="0"/>
              <a:t>Requirements</a:t>
            </a:r>
            <a:r>
              <a:rPr lang="tr-TR" sz="2800" dirty="0" smtClean="0"/>
              <a:t> </a:t>
            </a:r>
            <a:r>
              <a:rPr lang="tr-TR" sz="2800" dirty="0" err="1" smtClean="0"/>
              <a:t>should</a:t>
            </a:r>
            <a:r>
              <a:rPr lang="tr-TR" sz="2800" dirty="0" smtClean="0"/>
              <a:t> be :</a:t>
            </a:r>
          </a:p>
          <a:p>
            <a:pPr lvl="1"/>
            <a:r>
              <a:rPr lang="tr-TR" sz="2400" u="sng" dirty="0" err="1" smtClean="0"/>
              <a:t>Unambigious</a:t>
            </a:r>
            <a:r>
              <a:rPr lang="tr-TR" sz="2400" dirty="0" smtClean="0"/>
              <a:t>: </a:t>
            </a:r>
          </a:p>
          <a:p>
            <a:pPr lvl="2"/>
            <a:r>
              <a:rPr lang="tr-TR" sz="2000" dirty="0" err="1" smtClean="0"/>
              <a:t>They</a:t>
            </a:r>
            <a:r>
              <a:rPr lang="tr-TR" sz="2000" dirty="0" smtClean="0"/>
              <a:t> </a:t>
            </a:r>
            <a:r>
              <a:rPr lang="tr-TR" sz="2000" dirty="0" err="1" smtClean="0"/>
              <a:t>should</a:t>
            </a:r>
            <a:r>
              <a:rPr lang="tr-TR" sz="2000" dirty="0" smtClean="0"/>
              <a:t> not </a:t>
            </a:r>
            <a:r>
              <a:rPr lang="en-GB" sz="2000" dirty="0" smtClean="0"/>
              <a:t>be interpreted in different ways by developers and users.</a:t>
            </a:r>
            <a:endParaRPr lang="tr-TR" sz="2000" dirty="0" smtClean="0"/>
          </a:p>
          <a:p>
            <a:pPr lvl="1"/>
            <a:r>
              <a:rPr lang="tr-TR" sz="2400" u="sng" dirty="0" smtClean="0"/>
              <a:t>Complete</a:t>
            </a:r>
            <a:r>
              <a:rPr lang="tr-TR" sz="2400" dirty="0" smtClean="0"/>
              <a:t>:</a:t>
            </a:r>
          </a:p>
          <a:p>
            <a:pPr lvl="2"/>
            <a:r>
              <a:rPr lang="en-GB" sz="2000" dirty="0"/>
              <a:t>They should include descriptions of all facilities required</a:t>
            </a:r>
            <a:r>
              <a:rPr lang="en-GB" sz="2000" dirty="0" smtClean="0"/>
              <a:t>.</a:t>
            </a:r>
            <a:endParaRPr lang="tr-TR" sz="2000" dirty="0" smtClean="0"/>
          </a:p>
          <a:p>
            <a:pPr lvl="1"/>
            <a:r>
              <a:rPr lang="tr-TR" sz="2400" u="sng" dirty="0" err="1" smtClean="0"/>
              <a:t>Consistent</a:t>
            </a:r>
            <a:r>
              <a:rPr lang="tr-TR" sz="2400" dirty="0" smtClean="0"/>
              <a:t>:</a:t>
            </a:r>
          </a:p>
          <a:p>
            <a:pPr lvl="2"/>
            <a:r>
              <a:rPr lang="en-GB" sz="2000" dirty="0"/>
              <a:t>There should be no conflicts or contradictions in the descriptions of the system facilities</a:t>
            </a:r>
            <a:r>
              <a:rPr lang="en-GB" sz="2000" dirty="0" smtClean="0"/>
              <a:t>.</a:t>
            </a:r>
            <a:endParaRPr lang="tr-TR" sz="2000" dirty="0"/>
          </a:p>
        </p:txBody>
      </p:sp>
    </p:spTree>
    <p:extLst>
      <p:ext uri="{BB962C8B-B14F-4D97-AF65-F5344CB8AC3E}">
        <p14:creationId xmlns:p14="http://schemas.microsoft.com/office/powerpoint/2010/main" val="1925655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304800"/>
            <a:ext cx="4800600" cy="700088"/>
          </a:xfrm>
          <a:noFill/>
          <a:ln/>
        </p:spPr>
        <p:txBody>
          <a:bodyPr lIns="90487" tIns="44450" rIns="90487" bIns="44450"/>
          <a:lstStyle/>
          <a:p>
            <a:r>
              <a:rPr lang="en-GB" sz="3200" dirty="0"/>
              <a:t>The</a:t>
            </a:r>
            <a:r>
              <a:rPr lang="en-GB" sz="3200" dirty="0" smtClean="0"/>
              <a:t> software requirements </a:t>
            </a:r>
            <a:r>
              <a:rPr lang="en-GB" sz="3200" dirty="0"/>
              <a:t>document</a:t>
            </a:r>
          </a:p>
        </p:txBody>
      </p:sp>
      <p:sp>
        <p:nvSpPr>
          <p:cNvPr id="16387" name="Rectangle 3"/>
          <p:cNvSpPr>
            <a:spLocks noGrp="1" noChangeArrowheads="1"/>
          </p:cNvSpPr>
          <p:nvPr>
            <p:ph type="body" idx="1"/>
          </p:nvPr>
        </p:nvSpPr>
        <p:spPr>
          <a:xfrm>
            <a:off x="152400" y="2362200"/>
            <a:ext cx="8823960" cy="3886200"/>
          </a:xfrm>
          <a:noFill/>
          <a:ln/>
        </p:spPr>
        <p:txBody>
          <a:bodyPr lIns="90487" tIns="44450" rIns="90487" bIns="44450"/>
          <a:lstStyle/>
          <a:p>
            <a:r>
              <a:rPr lang="en-GB" sz="2800" dirty="0"/>
              <a:t>The</a:t>
            </a:r>
            <a:r>
              <a:rPr lang="en-GB" sz="2800" dirty="0" smtClean="0"/>
              <a:t> </a:t>
            </a:r>
            <a:r>
              <a:rPr lang="en-GB" sz="2800" i="1" dirty="0" smtClean="0">
                <a:solidFill>
                  <a:schemeClr val="accent2"/>
                </a:solidFill>
              </a:rPr>
              <a:t>software requirements </a:t>
            </a:r>
            <a:r>
              <a:rPr lang="en-GB" sz="2800" i="1" dirty="0">
                <a:solidFill>
                  <a:schemeClr val="accent2"/>
                </a:solidFill>
              </a:rPr>
              <a:t>document </a:t>
            </a:r>
            <a:r>
              <a:rPr lang="en-GB" sz="2800" dirty="0"/>
              <a:t>is the official statement of </a:t>
            </a:r>
            <a:r>
              <a:rPr lang="en-GB" sz="2800" u="sng" dirty="0"/>
              <a:t>what is required</a:t>
            </a:r>
            <a:r>
              <a:rPr lang="en-GB" sz="2800" dirty="0"/>
              <a:t> of the system developers.</a:t>
            </a:r>
          </a:p>
          <a:p>
            <a:pPr lvl="1"/>
            <a:r>
              <a:rPr lang="en-GB" sz="2400" dirty="0" smtClean="0"/>
              <a:t>Should include both </a:t>
            </a:r>
          </a:p>
          <a:p>
            <a:pPr lvl="2"/>
            <a:r>
              <a:rPr lang="en-GB" sz="2000" dirty="0" smtClean="0"/>
              <a:t>a definition of </a:t>
            </a:r>
            <a:r>
              <a:rPr lang="en-GB" sz="2000" u="sng" dirty="0" smtClean="0"/>
              <a:t>user requirements</a:t>
            </a:r>
            <a:r>
              <a:rPr lang="en-GB" sz="2000" dirty="0" smtClean="0"/>
              <a:t>, and </a:t>
            </a:r>
          </a:p>
          <a:p>
            <a:pPr lvl="2"/>
            <a:r>
              <a:rPr lang="en-GB" sz="2000" dirty="0" smtClean="0"/>
              <a:t>a specification of the </a:t>
            </a:r>
            <a:r>
              <a:rPr lang="en-GB" sz="2000" u="sng" dirty="0" smtClean="0"/>
              <a:t>system requirements</a:t>
            </a:r>
            <a:r>
              <a:rPr lang="en-GB" sz="2000" dirty="0" smtClean="0"/>
              <a:t>.</a:t>
            </a:r>
          </a:p>
          <a:p>
            <a:pPr lvl="1"/>
            <a:endParaRPr lang="en-GB" sz="2400" dirty="0" smtClean="0"/>
          </a:p>
          <a:p>
            <a:pPr lvl="1"/>
            <a:r>
              <a:rPr lang="en-GB" sz="2400" dirty="0" smtClean="0"/>
              <a:t>It is NOT a design document. As far as possible, it should set of </a:t>
            </a:r>
            <a:r>
              <a:rPr lang="en-GB" sz="2400" i="1" u="sng" dirty="0" smtClean="0">
                <a:solidFill>
                  <a:schemeClr val="accent2"/>
                </a:solidFill>
              </a:rPr>
              <a:t>WHAT </a:t>
            </a:r>
            <a:r>
              <a:rPr lang="en-GB" sz="2400" i="1" u="sng" dirty="0" smtClean="0">
                <a:solidFill>
                  <a:schemeClr val="accent2"/>
                </a:solidFill>
              </a:rPr>
              <a:t>the system should </a:t>
            </a:r>
            <a:r>
              <a:rPr lang="en-GB" sz="2400" i="1" u="sng" dirty="0" smtClean="0">
                <a:solidFill>
                  <a:schemeClr val="accent2"/>
                </a:solidFill>
              </a:rPr>
              <a:t>do</a:t>
            </a:r>
            <a:r>
              <a:rPr lang="en-GB" sz="2400" i="1" dirty="0" smtClean="0">
                <a:solidFill>
                  <a:schemeClr val="accent2"/>
                </a:solidFill>
              </a:rPr>
              <a:t> </a:t>
            </a:r>
            <a:r>
              <a:rPr lang="en-GB" sz="2400" dirty="0"/>
              <a:t>rather than HOW it should do it.</a:t>
            </a:r>
          </a:p>
        </p:txBody>
      </p:sp>
      <p:pic>
        <p:nvPicPr>
          <p:cNvPr id="3" name="Resim 2"/>
          <p:cNvPicPr>
            <a:picLocks noChangeAspect="1"/>
          </p:cNvPicPr>
          <p:nvPr/>
        </p:nvPicPr>
        <p:blipFill>
          <a:blip r:embed="rId3"/>
          <a:stretch>
            <a:fillRect/>
          </a:stretch>
        </p:blipFill>
        <p:spPr>
          <a:xfrm>
            <a:off x="5029200" y="457200"/>
            <a:ext cx="3759822" cy="1485465"/>
          </a:xfrm>
          <a:prstGeom prst="rect">
            <a:avLst/>
          </a:prstGeom>
        </p:spPr>
      </p:pic>
    </p:spTree>
    <p:extLst>
      <p:ext uri="{BB962C8B-B14F-4D97-AF65-F5344CB8AC3E}">
        <p14:creationId xmlns:p14="http://schemas.microsoft.com/office/powerpoint/2010/main" val="31379369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p:blipFill>
          <a:blip r:embed="rId2"/>
          <a:stretch>
            <a:fillRect/>
          </a:stretch>
        </p:blipFill>
        <p:spPr>
          <a:xfrm>
            <a:off x="1066800" y="990600"/>
            <a:ext cx="6324600" cy="7305261"/>
          </a:xfrm>
          <a:prstGeom prst="rect">
            <a:avLst/>
          </a:prstGeom>
        </p:spPr>
      </p:pic>
    </p:spTree>
    <p:extLst>
      <p:ext uri="{BB962C8B-B14F-4D97-AF65-F5344CB8AC3E}">
        <p14:creationId xmlns:p14="http://schemas.microsoft.com/office/powerpoint/2010/main" val="68727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a:xfrm>
            <a:off x="152400" y="1219200"/>
            <a:ext cx="8382000" cy="5410200"/>
          </a:xfrm>
        </p:spPr>
        <p:txBody>
          <a:bodyPr/>
          <a:lstStyle/>
          <a:p>
            <a:r>
              <a:rPr lang="en-US" sz="2400" dirty="0" smtClean="0"/>
              <a:t>Information in requirements document depends on type of system and the approach to development used</a:t>
            </a:r>
            <a:r>
              <a:rPr lang="tr-TR" sz="2400" dirty="0" smtClean="0"/>
              <a:t>, </a:t>
            </a:r>
            <a:r>
              <a:rPr lang="tr-TR" sz="2400" dirty="0" err="1"/>
              <a:t>e</a:t>
            </a:r>
            <a:r>
              <a:rPr lang="tr-TR" sz="2400" dirty="0" err="1" smtClean="0"/>
              <a:t>.g</a:t>
            </a:r>
            <a:r>
              <a:rPr lang="tr-TR" sz="2400" dirty="0" smtClean="0"/>
              <a:t>.</a:t>
            </a:r>
            <a:endParaRPr lang="en-US" sz="2400" dirty="0" smtClean="0"/>
          </a:p>
          <a:p>
            <a:pPr lvl="1"/>
            <a:r>
              <a:rPr lang="tr-TR" sz="2000" dirty="0" smtClean="0"/>
              <a:t>A </a:t>
            </a:r>
            <a:r>
              <a:rPr lang="tr-TR" sz="2000" dirty="0" err="1"/>
              <a:t>s</a:t>
            </a:r>
            <a:r>
              <a:rPr lang="tr-TR" sz="2000" dirty="0" err="1" smtClean="0"/>
              <a:t>ystems</a:t>
            </a:r>
            <a:r>
              <a:rPr lang="tr-TR" sz="2000" dirty="0" smtClean="0"/>
              <a:t> </a:t>
            </a:r>
            <a:r>
              <a:rPr lang="tr-TR" sz="2000" dirty="0" err="1" smtClean="0"/>
              <a:t>developed</a:t>
            </a:r>
            <a:r>
              <a:rPr lang="tr-TR" sz="2000" dirty="0" smtClean="0"/>
              <a:t> </a:t>
            </a:r>
            <a:r>
              <a:rPr lang="tr-TR" sz="2000" dirty="0" err="1" smtClean="0"/>
              <a:t>by</a:t>
            </a:r>
            <a:r>
              <a:rPr lang="tr-TR" sz="2000" dirty="0" smtClean="0"/>
              <a:t> </a:t>
            </a:r>
            <a:r>
              <a:rPr lang="tr-TR" sz="2000" dirty="0" err="1" smtClean="0"/>
              <a:t>Waterfall</a:t>
            </a:r>
            <a:r>
              <a:rPr lang="tr-TR" sz="2000" dirty="0" smtClean="0"/>
              <a:t> Model </a:t>
            </a:r>
            <a:r>
              <a:rPr lang="tr-TR" sz="2000" dirty="0" err="1" smtClean="0"/>
              <a:t>are</a:t>
            </a:r>
            <a:r>
              <a:rPr lang="tr-TR" sz="2000" dirty="0" smtClean="0"/>
              <a:t> </a:t>
            </a:r>
            <a:r>
              <a:rPr lang="tr-TR" sz="2000" dirty="0" err="1" smtClean="0"/>
              <a:t>required</a:t>
            </a:r>
            <a:r>
              <a:rPr lang="tr-TR" sz="2000" dirty="0" smtClean="0"/>
              <a:t> </a:t>
            </a:r>
            <a:r>
              <a:rPr lang="tr-TR" sz="2000" dirty="0" err="1" smtClean="0"/>
              <a:t>to</a:t>
            </a:r>
            <a:r>
              <a:rPr lang="tr-TR" sz="2000" dirty="0" smtClean="0"/>
              <a:t> </a:t>
            </a:r>
            <a:r>
              <a:rPr lang="tr-TR" sz="2000" dirty="0" err="1" smtClean="0"/>
              <a:t>have</a:t>
            </a:r>
            <a:r>
              <a:rPr lang="tr-TR" sz="2000" dirty="0" smtClean="0"/>
              <a:t> </a:t>
            </a:r>
            <a:r>
              <a:rPr lang="tr-TR" sz="2000" dirty="0" err="1" smtClean="0"/>
              <a:t>all</a:t>
            </a:r>
            <a:r>
              <a:rPr lang="tr-TR" sz="2000" dirty="0" smtClean="0"/>
              <a:t> </a:t>
            </a:r>
            <a:r>
              <a:rPr lang="tr-TR" sz="2000" dirty="0" err="1" smtClean="0"/>
              <a:t>details</a:t>
            </a:r>
            <a:r>
              <a:rPr lang="tr-TR" sz="2000" dirty="0" smtClean="0"/>
              <a:t> in </a:t>
            </a:r>
            <a:r>
              <a:rPr lang="tr-TR" sz="2000" dirty="0" err="1" smtClean="0"/>
              <a:t>its</a:t>
            </a:r>
            <a:r>
              <a:rPr lang="tr-TR" sz="2000" dirty="0" smtClean="0"/>
              <a:t> </a:t>
            </a:r>
            <a:r>
              <a:rPr lang="tr-TR" sz="2000" dirty="0" err="1" smtClean="0"/>
              <a:t>requirements</a:t>
            </a:r>
            <a:r>
              <a:rPr lang="tr-TR" sz="2000" dirty="0" smtClean="0"/>
              <a:t> </a:t>
            </a:r>
            <a:r>
              <a:rPr lang="tr-TR" sz="2000" dirty="0" err="1" smtClean="0"/>
              <a:t>document</a:t>
            </a:r>
            <a:r>
              <a:rPr lang="tr-TR" sz="2000" dirty="0" smtClean="0"/>
              <a:t>.</a:t>
            </a:r>
          </a:p>
          <a:p>
            <a:pPr lvl="1"/>
            <a:r>
              <a:rPr lang="tr-TR" sz="2000" dirty="0" smtClean="0"/>
              <a:t>A </a:t>
            </a:r>
            <a:r>
              <a:rPr lang="tr-TR" sz="2000" dirty="0"/>
              <a:t>s</a:t>
            </a:r>
            <a:r>
              <a:rPr lang="en-US" sz="2000" dirty="0" err="1" smtClean="0"/>
              <a:t>ystem</a:t>
            </a:r>
            <a:r>
              <a:rPr lang="en-US" sz="2000" dirty="0" smtClean="0"/>
              <a:t> developed incrementally </a:t>
            </a:r>
            <a:r>
              <a:rPr lang="tr-TR" sz="2000" dirty="0" smtClean="0"/>
              <a:t>(</a:t>
            </a:r>
            <a:r>
              <a:rPr lang="tr-TR" sz="2000" dirty="0" err="1" smtClean="0"/>
              <a:t>e.g</a:t>
            </a:r>
            <a:r>
              <a:rPr lang="tr-TR" sz="2000" dirty="0" smtClean="0"/>
              <a:t>. </a:t>
            </a:r>
            <a:r>
              <a:rPr lang="tr-TR" sz="2000" dirty="0" err="1" smtClean="0"/>
              <a:t>by</a:t>
            </a:r>
            <a:r>
              <a:rPr lang="tr-TR" sz="2000" dirty="0" smtClean="0"/>
              <a:t> </a:t>
            </a:r>
            <a:r>
              <a:rPr lang="tr-TR" sz="2000" dirty="0" err="1" smtClean="0"/>
              <a:t>iterations</a:t>
            </a:r>
            <a:r>
              <a:rPr lang="tr-TR" sz="2000" dirty="0" smtClean="0"/>
              <a:t>) </a:t>
            </a:r>
            <a:r>
              <a:rPr lang="en-US" sz="2000" dirty="0" smtClean="0"/>
              <a:t>will typically </a:t>
            </a:r>
            <a:r>
              <a:rPr lang="en-US" sz="2000" dirty="0" smtClean="0"/>
              <a:t>have less detail in </a:t>
            </a:r>
            <a:r>
              <a:rPr lang="tr-TR" sz="2000" dirty="0" err="1" smtClean="0"/>
              <a:t>its</a:t>
            </a:r>
            <a:r>
              <a:rPr lang="en-US" sz="2000" dirty="0" smtClean="0"/>
              <a:t> requirements document.</a:t>
            </a:r>
          </a:p>
          <a:p>
            <a:endParaRPr lang="tr-TR" sz="1600" u="sng" dirty="0" smtClean="0"/>
          </a:p>
          <a:p>
            <a:r>
              <a:rPr lang="en-US" sz="2400" u="sng" dirty="0" smtClean="0"/>
              <a:t>Requirements documents standards</a:t>
            </a:r>
            <a:r>
              <a:rPr lang="en-US" sz="2400" dirty="0" smtClean="0"/>
              <a:t> have been designed</a:t>
            </a:r>
            <a:r>
              <a:rPr lang="tr-TR" sz="2400" dirty="0" smtClean="0"/>
              <a:t>,</a:t>
            </a:r>
            <a:r>
              <a:rPr lang="en-US" sz="2400" dirty="0" smtClean="0"/>
              <a:t> e.g. </a:t>
            </a:r>
            <a:r>
              <a:rPr lang="en-US" sz="2400" b="1" dirty="0" smtClean="0"/>
              <a:t>IEEE standard</a:t>
            </a:r>
            <a:r>
              <a:rPr lang="tr-TR" sz="2400" b="1" dirty="0" smtClean="0"/>
              <a:t> 830</a:t>
            </a:r>
            <a:r>
              <a:rPr lang="en-US" sz="2400" b="1" dirty="0" smtClean="0"/>
              <a:t>. </a:t>
            </a:r>
          </a:p>
          <a:p>
            <a:pPr lvl="1"/>
            <a:r>
              <a:rPr lang="en-US" sz="2000" dirty="0" smtClean="0"/>
              <a:t>These are mostly applicable to the requirements for large systems engineering projects.</a:t>
            </a:r>
          </a:p>
        </p:txBody>
      </p:sp>
    </p:spTree>
    <p:extLst>
      <p:ext uri="{BB962C8B-B14F-4D97-AF65-F5344CB8AC3E}">
        <p14:creationId xmlns:p14="http://schemas.microsoft.com/office/powerpoint/2010/main" val="746847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a:t>
            </a:r>
            <a:r>
              <a:rPr lang="en-GB" dirty="0" smtClean="0"/>
              <a:t>(RE) process</a:t>
            </a:r>
            <a:endParaRPr lang="en-GB" dirty="0"/>
          </a:p>
        </p:txBody>
      </p:sp>
      <p:sp>
        <p:nvSpPr>
          <p:cNvPr id="44035" name="Rectangle 3"/>
          <p:cNvSpPr>
            <a:spLocks noGrp="1" noChangeArrowheads="1"/>
          </p:cNvSpPr>
          <p:nvPr>
            <p:ph type="body" idx="1"/>
          </p:nvPr>
        </p:nvSpPr>
        <p:spPr>
          <a:xfrm>
            <a:off x="152400" y="1143000"/>
            <a:ext cx="8763000" cy="5486400"/>
          </a:xfrm>
        </p:spPr>
        <p:txBody>
          <a:bodyPr/>
          <a:lstStyle/>
          <a:p>
            <a:pPr>
              <a:lnSpc>
                <a:spcPct val="90000"/>
              </a:lnSpc>
            </a:pPr>
            <a:r>
              <a:rPr lang="en-GB" sz="2600" dirty="0"/>
              <a:t>The processes used for RE vary widely depending on the application domain, the people involved and the </a:t>
            </a:r>
            <a:r>
              <a:rPr lang="en-GB" sz="2600" dirty="0" err="1" smtClean="0"/>
              <a:t>organi</a:t>
            </a:r>
            <a:r>
              <a:rPr lang="tr-TR" sz="2600" dirty="0" smtClean="0"/>
              <a:t>z</a:t>
            </a:r>
            <a:r>
              <a:rPr lang="en-GB" sz="2600" dirty="0" err="1" smtClean="0"/>
              <a:t>ation</a:t>
            </a:r>
            <a:r>
              <a:rPr lang="en-GB" sz="2600" dirty="0" smtClean="0"/>
              <a:t> </a:t>
            </a:r>
            <a:r>
              <a:rPr lang="en-GB" sz="2600" dirty="0"/>
              <a:t>developing the requirements.</a:t>
            </a:r>
          </a:p>
          <a:p>
            <a:pPr>
              <a:lnSpc>
                <a:spcPct val="90000"/>
              </a:lnSpc>
            </a:pPr>
            <a:r>
              <a:rPr lang="en-GB" sz="2600" dirty="0"/>
              <a:t>However, there are a number of </a:t>
            </a:r>
            <a:r>
              <a:rPr lang="en-GB" sz="2600" u="sng" dirty="0"/>
              <a:t>generic activities</a:t>
            </a:r>
            <a:r>
              <a:rPr lang="en-GB" sz="2600" dirty="0"/>
              <a:t> common to all </a:t>
            </a:r>
            <a:r>
              <a:rPr lang="en-GB" sz="2600" dirty="0" smtClean="0"/>
              <a:t>processes</a:t>
            </a:r>
            <a:r>
              <a:rPr lang="tr-TR" sz="2600" dirty="0" smtClean="0"/>
              <a:t>:</a:t>
            </a:r>
            <a:endParaRPr lang="en-GB" sz="2600" dirty="0"/>
          </a:p>
          <a:p>
            <a:pPr marL="914400" lvl="1" indent="-457200">
              <a:lnSpc>
                <a:spcPct val="90000"/>
              </a:lnSpc>
              <a:buFont typeface="+mj-lt"/>
              <a:buAutoNum type="arabicPeriod"/>
            </a:pPr>
            <a:r>
              <a:rPr lang="en-GB" sz="2400" b="1" dirty="0">
                <a:solidFill>
                  <a:srgbClr val="C00000"/>
                </a:solidFill>
              </a:rPr>
              <a:t>Requirements </a:t>
            </a:r>
            <a:r>
              <a:rPr lang="en-GB" sz="2400" b="1" dirty="0" smtClean="0">
                <a:solidFill>
                  <a:srgbClr val="C00000"/>
                </a:solidFill>
              </a:rPr>
              <a:t>elicitation</a:t>
            </a:r>
            <a:r>
              <a:rPr lang="tr-TR" sz="2400" b="1" dirty="0" smtClean="0">
                <a:solidFill>
                  <a:srgbClr val="C00000"/>
                </a:solidFill>
              </a:rPr>
              <a:t> </a:t>
            </a:r>
            <a:r>
              <a:rPr lang="tr-TR" sz="2400" b="1" dirty="0" err="1" smtClean="0">
                <a:solidFill>
                  <a:srgbClr val="C00000"/>
                </a:solidFill>
              </a:rPr>
              <a:t>and</a:t>
            </a:r>
            <a:r>
              <a:rPr lang="tr-TR" sz="2400" b="1" dirty="0" smtClean="0">
                <a:solidFill>
                  <a:srgbClr val="C00000"/>
                </a:solidFill>
              </a:rPr>
              <a:t> </a:t>
            </a:r>
            <a:r>
              <a:rPr lang="tr-TR" sz="2400" b="1" dirty="0" err="1" smtClean="0">
                <a:solidFill>
                  <a:srgbClr val="C00000"/>
                </a:solidFill>
              </a:rPr>
              <a:t>analysis</a:t>
            </a:r>
            <a:r>
              <a:rPr lang="en-GB" sz="2400" b="1" dirty="0" smtClean="0">
                <a:solidFill>
                  <a:srgbClr val="C00000"/>
                </a:solidFill>
              </a:rPr>
              <a:t>;</a:t>
            </a:r>
            <a:endParaRPr lang="en-GB" sz="2400" b="1" dirty="0">
              <a:solidFill>
                <a:srgbClr val="C00000"/>
              </a:solidFill>
            </a:endParaRPr>
          </a:p>
          <a:p>
            <a:pPr marL="914400" lvl="1" indent="-457200">
              <a:lnSpc>
                <a:spcPct val="90000"/>
              </a:lnSpc>
              <a:buFont typeface="+mj-lt"/>
              <a:buAutoNum type="arabicPeriod"/>
            </a:pPr>
            <a:r>
              <a:rPr lang="en-GB" sz="2400" b="1" dirty="0">
                <a:solidFill>
                  <a:srgbClr val="C00000"/>
                </a:solidFill>
              </a:rPr>
              <a:t>Requirements </a:t>
            </a:r>
            <a:r>
              <a:rPr lang="tr-TR" sz="2400" b="1" dirty="0" err="1" smtClean="0">
                <a:solidFill>
                  <a:srgbClr val="C00000"/>
                </a:solidFill>
              </a:rPr>
              <a:t>specification</a:t>
            </a:r>
            <a:r>
              <a:rPr lang="en-GB" sz="2400" b="1" dirty="0" smtClean="0">
                <a:solidFill>
                  <a:srgbClr val="C00000"/>
                </a:solidFill>
              </a:rPr>
              <a:t>;</a:t>
            </a:r>
            <a:endParaRPr lang="en-GB" sz="2400" b="1" dirty="0">
              <a:solidFill>
                <a:srgbClr val="C00000"/>
              </a:solidFill>
            </a:endParaRPr>
          </a:p>
          <a:p>
            <a:pPr marL="914400" lvl="1" indent="-457200">
              <a:lnSpc>
                <a:spcPct val="90000"/>
              </a:lnSpc>
              <a:buFont typeface="+mj-lt"/>
              <a:buAutoNum type="arabicPeriod"/>
            </a:pPr>
            <a:r>
              <a:rPr lang="en-GB" sz="2400" b="1" dirty="0">
                <a:solidFill>
                  <a:srgbClr val="C00000"/>
                </a:solidFill>
              </a:rPr>
              <a:t>Requirements validation;</a:t>
            </a:r>
          </a:p>
          <a:p>
            <a:pPr marL="914400" lvl="1" indent="-457200">
              <a:lnSpc>
                <a:spcPct val="90000"/>
              </a:lnSpc>
              <a:buFont typeface="+mj-lt"/>
              <a:buAutoNum type="arabicPeriod"/>
            </a:pPr>
            <a:r>
              <a:rPr lang="en-GB" sz="2400" b="1" dirty="0">
                <a:solidFill>
                  <a:srgbClr val="C00000"/>
                </a:solidFill>
              </a:rPr>
              <a:t>Requirements management</a:t>
            </a:r>
            <a:r>
              <a:rPr lang="en-GB" sz="2400" b="1" dirty="0" smtClean="0">
                <a:solidFill>
                  <a:srgbClr val="C00000"/>
                </a:solidFill>
              </a:rPr>
              <a:t>.</a:t>
            </a:r>
            <a:endParaRPr lang="en-GB" sz="2400" b="1" dirty="0" smtClean="0">
              <a:solidFill>
                <a:srgbClr val="C00000"/>
              </a:solidFill>
            </a:endParaRPr>
          </a:p>
          <a:p>
            <a:pPr>
              <a:lnSpc>
                <a:spcPct val="90000"/>
              </a:lnSpc>
            </a:pPr>
            <a:r>
              <a:rPr lang="en-GB" sz="2600" dirty="0" smtClean="0"/>
              <a:t>In </a:t>
            </a:r>
            <a:r>
              <a:rPr lang="en-GB" sz="2600" dirty="0" smtClean="0"/>
              <a:t>practice, </a:t>
            </a:r>
            <a:r>
              <a:rPr lang="en-GB" sz="2600" u="sng" dirty="0" smtClean="0"/>
              <a:t>RE is an iterative activity</a:t>
            </a:r>
            <a:r>
              <a:rPr lang="en-GB" sz="2600" dirty="0" smtClean="0"/>
              <a:t> in which these processes are interleaved.</a:t>
            </a:r>
            <a:endParaRPr lang="en-GB" sz="2600" dirty="0"/>
          </a:p>
        </p:txBody>
      </p:sp>
    </p:spTree>
    <p:extLst>
      <p:ext uri="{BB962C8B-B14F-4D97-AF65-F5344CB8AC3E}">
        <p14:creationId xmlns:p14="http://schemas.microsoft.com/office/powerpoint/2010/main" val="1023780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CA" sz="2800" b="1" dirty="0" smtClean="0"/>
              <a:t>Discuss with your friend and write down how you will conduct these for the FBS:</a:t>
            </a:r>
          </a:p>
          <a:p>
            <a:pPr lvl="1">
              <a:lnSpc>
                <a:spcPct val="90000"/>
              </a:lnSpc>
            </a:pPr>
            <a:r>
              <a:rPr lang="en-CA" sz="2400" dirty="0" smtClean="0">
                <a:solidFill>
                  <a:srgbClr val="C00000"/>
                </a:solidFill>
              </a:rPr>
              <a:t>Requirements elicitation and analysis</a:t>
            </a:r>
          </a:p>
          <a:p>
            <a:pPr lvl="1">
              <a:lnSpc>
                <a:spcPct val="90000"/>
              </a:lnSpc>
            </a:pPr>
            <a:r>
              <a:rPr lang="en-CA" sz="2400" dirty="0" smtClean="0">
                <a:solidFill>
                  <a:srgbClr val="C00000"/>
                </a:solidFill>
              </a:rPr>
              <a:t>Requirements specification</a:t>
            </a:r>
          </a:p>
          <a:p>
            <a:pPr lvl="1">
              <a:lnSpc>
                <a:spcPct val="90000"/>
              </a:lnSpc>
            </a:pPr>
            <a:r>
              <a:rPr lang="en-CA" sz="2400" dirty="0" smtClean="0">
                <a:solidFill>
                  <a:srgbClr val="C00000"/>
                </a:solidFill>
              </a:rPr>
              <a:t>Requirements validation</a:t>
            </a:r>
          </a:p>
          <a:p>
            <a:pPr lvl="1">
              <a:lnSpc>
                <a:spcPct val="90000"/>
              </a:lnSpc>
            </a:pPr>
            <a:r>
              <a:rPr lang="en-CA" sz="2400" dirty="0" smtClean="0">
                <a:solidFill>
                  <a:srgbClr val="C00000"/>
                </a:solidFill>
              </a:rPr>
              <a:t>Requirements management</a:t>
            </a:r>
          </a:p>
          <a:p>
            <a:endParaRPr lang="tr-TR" sz="2800" b="1" dirty="0" smtClean="0"/>
          </a:p>
          <a:p>
            <a:r>
              <a:rPr lang="en-US" sz="2800" b="1" dirty="0" smtClean="0"/>
              <a:t>Time</a:t>
            </a:r>
            <a:r>
              <a:rPr lang="en-US" sz="2800" b="1" dirty="0" smtClean="0"/>
              <a:t>: 5 minutes</a:t>
            </a:r>
            <a:endParaRPr lang="en-CA" sz="2800" b="1" dirty="0" smtClean="0"/>
          </a:p>
          <a:p>
            <a:endParaRPr lang="en-CA" sz="28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876800" y="3886200"/>
            <a:ext cx="3922660" cy="2609385"/>
          </a:xfrm>
          <a:prstGeom prst="rect">
            <a:avLst/>
          </a:prstGeom>
        </p:spPr>
      </p:pic>
    </p:spTree>
    <p:extLst>
      <p:ext uri="{BB962C8B-B14F-4D97-AF65-F5344CB8AC3E}">
        <p14:creationId xmlns:p14="http://schemas.microsoft.com/office/powerpoint/2010/main" val="198095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304800"/>
            <a:ext cx="7924800" cy="623887"/>
          </a:xfrm>
        </p:spPr>
        <p:txBody>
          <a:bodyPr/>
          <a:lstStyle/>
          <a:p>
            <a:pPr eaLnBrk="1" hangingPunct="1"/>
            <a:r>
              <a:rPr lang="en-US" sz="3200" dirty="0" smtClean="0"/>
              <a:t>A spiral view of the </a:t>
            </a:r>
            <a:r>
              <a:rPr lang="tr-TR" sz="3200" dirty="0" smtClean="0"/>
              <a:t/>
            </a:r>
            <a:br>
              <a:rPr lang="tr-TR" sz="3200" dirty="0" smtClean="0"/>
            </a:br>
            <a:r>
              <a:rPr lang="tr-TR" sz="3200" dirty="0" smtClean="0"/>
              <a:t>r</a:t>
            </a:r>
            <a:r>
              <a:rPr lang="en-US" sz="3200" dirty="0" err="1" smtClean="0"/>
              <a:t>equirements</a:t>
            </a:r>
            <a:r>
              <a:rPr lang="en-US" sz="3200" dirty="0" smtClean="0"/>
              <a:t> engineering process</a:t>
            </a:r>
            <a:r>
              <a:rPr lang="tr-TR" sz="3200" dirty="0" smtClean="0"/>
              <a:t> - </a:t>
            </a:r>
            <a:r>
              <a:rPr lang="tr-TR" sz="3200" dirty="0" err="1" smtClean="0"/>
              <a:t>revisited</a:t>
            </a:r>
            <a:r>
              <a:rPr lang="en-GB" sz="3200" dirty="0" smtClean="0"/>
              <a:t> </a:t>
            </a:r>
            <a:endParaRPr lang="en-US" sz="3200" dirty="0" smtClean="0"/>
          </a:p>
        </p:txBody>
      </p:sp>
      <p:pic>
        <p:nvPicPr>
          <p:cNvPr id="4" name="Picture 3" descr="4.12 ReqEngSpiral.eps"/>
          <p:cNvPicPr>
            <a:picLocks noChangeAspect="1"/>
          </p:cNvPicPr>
          <p:nvPr/>
        </p:nvPicPr>
        <p:blipFill>
          <a:blip r:embed="rId2"/>
          <a:stretch>
            <a:fillRect/>
          </a:stretch>
        </p:blipFill>
        <p:spPr>
          <a:xfrm>
            <a:off x="381000" y="1066800"/>
            <a:ext cx="8458199" cy="5712995"/>
          </a:xfrm>
          <a:prstGeom prst="rect">
            <a:avLst/>
          </a:prstGeom>
        </p:spPr>
      </p:pic>
      <p:sp>
        <p:nvSpPr>
          <p:cNvPr id="5" name="Yuvarlatılmış Dikdörtgen 4"/>
          <p:cNvSpPr/>
          <p:nvPr/>
        </p:nvSpPr>
        <p:spPr bwMode="auto">
          <a:xfrm>
            <a:off x="152400" y="4267200"/>
            <a:ext cx="1676400" cy="4572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91685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tr-TR" dirty="0" smtClean="0"/>
              <a:t>1) </a:t>
            </a:r>
            <a:r>
              <a:rPr lang="en-GB" dirty="0" smtClean="0"/>
              <a:t>Requirements elicitation </a:t>
            </a:r>
            <a:r>
              <a:rPr lang="en-GB" dirty="0"/>
              <a:t>and analysis</a:t>
            </a:r>
          </a:p>
        </p:txBody>
      </p:sp>
      <p:sp>
        <p:nvSpPr>
          <p:cNvPr id="7171" name="Rectangle 3"/>
          <p:cNvSpPr>
            <a:spLocks noGrp="1" noChangeArrowheads="1"/>
          </p:cNvSpPr>
          <p:nvPr>
            <p:ph type="body" idx="1"/>
          </p:nvPr>
        </p:nvSpPr>
        <p:spPr>
          <a:xfrm>
            <a:off x="152400" y="1143000"/>
            <a:ext cx="8839200" cy="5486400"/>
          </a:xfrm>
          <a:noFill/>
          <a:ln/>
        </p:spPr>
        <p:txBody>
          <a:bodyPr lIns="90487" tIns="44450" rIns="90487" bIns="44450"/>
          <a:lstStyle/>
          <a:p>
            <a:r>
              <a:rPr lang="tr-TR" sz="2800" dirty="0" smtClean="0"/>
              <a:t>T</a:t>
            </a:r>
            <a:r>
              <a:rPr lang="en-GB" sz="2800" dirty="0" err="1" smtClean="0"/>
              <a:t>echnical</a:t>
            </a:r>
            <a:r>
              <a:rPr lang="en-GB" sz="2800" dirty="0" smtClean="0"/>
              <a:t> </a:t>
            </a:r>
            <a:r>
              <a:rPr lang="en-GB" sz="2800" dirty="0"/>
              <a:t>staff </a:t>
            </a:r>
            <a:r>
              <a:rPr lang="en-GB" sz="2800" dirty="0" smtClean="0"/>
              <a:t>work</a:t>
            </a:r>
            <a:r>
              <a:rPr lang="tr-TR" sz="2800" dirty="0" smtClean="0"/>
              <a:t>s</a:t>
            </a:r>
            <a:r>
              <a:rPr lang="en-GB" sz="2800" dirty="0" smtClean="0"/>
              <a:t> </a:t>
            </a:r>
            <a:r>
              <a:rPr lang="en-GB" sz="2800" dirty="0"/>
              <a:t>with customers to find out </a:t>
            </a:r>
            <a:r>
              <a:rPr lang="en-GB" sz="2800" dirty="0" smtClean="0"/>
              <a:t>about</a:t>
            </a:r>
            <a:r>
              <a:rPr lang="tr-TR" sz="2800" dirty="0" smtClean="0"/>
              <a:t>:</a:t>
            </a:r>
          </a:p>
          <a:p>
            <a:pPr lvl="1"/>
            <a:r>
              <a:rPr lang="en-GB" sz="2400" dirty="0" smtClean="0"/>
              <a:t>the </a:t>
            </a:r>
            <a:r>
              <a:rPr lang="en-GB" sz="2400" u="sng" dirty="0"/>
              <a:t>application domain</a:t>
            </a:r>
            <a:r>
              <a:rPr lang="en-GB" sz="2400" dirty="0"/>
              <a:t>, </a:t>
            </a:r>
            <a:endParaRPr lang="tr-TR" sz="2400" dirty="0" smtClean="0"/>
          </a:p>
          <a:p>
            <a:pPr lvl="1"/>
            <a:r>
              <a:rPr lang="en-GB" sz="2400" dirty="0" smtClean="0"/>
              <a:t>the </a:t>
            </a:r>
            <a:r>
              <a:rPr lang="en-GB" sz="2400" u="sng" dirty="0"/>
              <a:t>services</a:t>
            </a:r>
            <a:r>
              <a:rPr lang="en-GB" sz="2400" dirty="0"/>
              <a:t> that the system should </a:t>
            </a:r>
            <a:r>
              <a:rPr lang="en-GB" sz="2400" dirty="0" smtClean="0"/>
              <a:t>provide</a:t>
            </a:r>
            <a:r>
              <a:rPr lang="tr-TR" sz="2400" dirty="0" smtClean="0"/>
              <a:t>,</a:t>
            </a:r>
            <a:r>
              <a:rPr lang="en-GB" sz="2400" dirty="0" smtClean="0"/>
              <a:t> </a:t>
            </a:r>
            <a:r>
              <a:rPr lang="en-GB" sz="2400" dirty="0"/>
              <a:t>and </a:t>
            </a:r>
            <a:endParaRPr lang="tr-TR" sz="2400" dirty="0" smtClean="0"/>
          </a:p>
          <a:p>
            <a:pPr lvl="1"/>
            <a:r>
              <a:rPr lang="en-GB" sz="2400" dirty="0" smtClean="0"/>
              <a:t>the </a:t>
            </a:r>
            <a:r>
              <a:rPr lang="en-GB" sz="2400" dirty="0"/>
              <a:t>system’s </a:t>
            </a:r>
            <a:r>
              <a:rPr lang="en-GB" sz="2400" u="sng" dirty="0"/>
              <a:t>operational constraints</a:t>
            </a:r>
            <a:r>
              <a:rPr lang="en-GB" sz="2400" dirty="0"/>
              <a:t>.</a:t>
            </a:r>
          </a:p>
          <a:p>
            <a:endParaRPr lang="tr-TR" sz="800" dirty="0" smtClean="0"/>
          </a:p>
          <a:p>
            <a:r>
              <a:rPr lang="en-GB" sz="2800" dirty="0" smtClean="0"/>
              <a:t>May </a:t>
            </a:r>
            <a:r>
              <a:rPr lang="en-GB" sz="2800" dirty="0"/>
              <a:t>involve end-users, managers, </a:t>
            </a:r>
            <a:r>
              <a:rPr lang="en-GB" sz="2800" dirty="0" smtClean="0"/>
              <a:t>domain </a:t>
            </a:r>
            <a:r>
              <a:rPr lang="en-GB" sz="2800" dirty="0"/>
              <a:t>experts, engineers, trade unions, etc. </a:t>
            </a:r>
            <a:endParaRPr lang="tr-TR" sz="2800" dirty="0" smtClean="0"/>
          </a:p>
          <a:p>
            <a:pPr lvl="1"/>
            <a:r>
              <a:rPr lang="en-GB" sz="2400" dirty="0" smtClean="0"/>
              <a:t>These </a:t>
            </a:r>
            <a:r>
              <a:rPr lang="en-GB" sz="2400" dirty="0"/>
              <a:t>are called </a:t>
            </a:r>
            <a:r>
              <a:rPr lang="en-GB" sz="2400" b="1" i="1" dirty="0">
                <a:solidFill>
                  <a:schemeClr val="accent2"/>
                </a:solidFill>
              </a:rPr>
              <a:t>stakeholders</a:t>
            </a:r>
            <a:r>
              <a:rPr lang="en-GB" sz="2400" i="1" dirty="0" smtClean="0"/>
              <a:t>.</a:t>
            </a:r>
            <a:endParaRPr lang="tr-TR" sz="2400" i="1" dirty="0" smtClean="0"/>
          </a:p>
          <a:p>
            <a:endParaRPr lang="tr-TR" sz="800" dirty="0" smtClean="0"/>
          </a:p>
          <a:p>
            <a:r>
              <a:rPr lang="tr-TR" sz="2800" dirty="0" smtClean="0"/>
              <a:t>Starts </a:t>
            </a:r>
            <a:r>
              <a:rPr lang="tr-TR" sz="2800" dirty="0" err="1" smtClean="0"/>
              <a:t>with</a:t>
            </a:r>
            <a:r>
              <a:rPr lang="tr-TR" sz="2800" dirty="0" smtClean="0"/>
              <a:t> </a:t>
            </a:r>
            <a:r>
              <a:rPr lang="tr-TR" sz="2800" i="1" dirty="0" err="1" smtClean="0">
                <a:solidFill>
                  <a:srgbClr val="0070C0"/>
                </a:solidFill>
              </a:rPr>
              <a:t>requirement</a:t>
            </a:r>
            <a:r>
              <a:rPr lang="tr-TR" sz="2800" i="1" dirty="0" smtClean="0">
                <a:solidFill>
                  <a:srgbClr val="0070C0"/>
                </a:solidFill>
              </a:rPr>
              <a:t> </a:t>
            </a:r>
            <a:r>
              <a:rPr lang="tr-TR" sz="2800" i="1" dirty="0" err="1" smtClean="0">
                <a:solidFill>
                  <a:srgbClr val="0070C0"/>
                </a:solidFill>
              </a:rPr>
              <a:t>discovery</a:t>
            </a:r>
            <a:endParaRPr lang="en-GB" sz="2800" i="1" dirty="0">
              <a:solidFill>
                <a:srgbClr val="0070C0"/>
              </a:solidFill>
            </a:endParaRPr>
          </a:p>
        </p:txBody>
      </p:sp>
    </p:spTree>
    <p:extLst>
      <p:ext uri="{BB962C8B-B14F-4D97-AF65-F5344CB8AC3E}">
        <p14:creationId xmlns:p14="http://schemas.microsoft.com/office/powerpoint/2010/main" val="262717104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6429375" y="4038600"/>
            <a:ext cx="2171700" cy="2132224"/>
          </a:xfrm>
          <a:prstGeom prst="ellipse">
            <a:avLst/>
          </a:prstGeom>
          <a:ln>
            <a:solidFill>
              <a:srgbClr val="0070C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charset="0"/>
              </a:rPr>
              <a:t>Technical</a:t>
            </a:r>
            <a:r>
              <a:rPr kumimoji="0" lang="tr-TR" sz="2000" b="0" i="0" u="none" strike="noStrike" cap="none" normalizeH="0" dirty="0" smtClean="0">
                <a:ln>
                  <a:noFill/>
                </a:ln>
                <a:solidFill>
                  <a:schemeClr val="tx1"/>
                </a:solidFill>
                <a:effectLst/>
                <a:latin typeface="Arial" charset="0"/>
              </a:rPr>
              <a:t> (Solution</a:t>
            </a:r>
            <a:r>
              <a:rPr lang="tr-TR" sz="2000" dirty="0" smtClean="0">
                <a:solidFill>
                  <a:schemeClr val="tx1"/>
                </a:solidFill>
                <a:latin typeface="Arial" charset="0"/>
              </a:rPr>
              <a:t>) </a:t>
            </a:r>
            <a:r>
              <a:rPr kumimoji="0" lang="tr-TR" sz="2000" b="0" i="0" u="none" strike="noStrike" cap="none" normalizeH="0" baseline="0" dirty="0" smtClean="0">
                <a:ln>
                  <a:noFill/>
                </a:ln>
                <a:solidFill>
                  <a:schemeClr val="tx1"/>
                </a:solidFill>
                <a:effectLst/>
                <a:latin typeface="Arial" charset="0"/>
              </a:rPr>
              <a:t>Domain</a:t>
            </a:r>
            <a:endParaRPr kumimoji="0" lang="en-US" sz="2000" b="0" i="0" u="none" strike="noStrike" cap="none" normalizeH="0" baseline="0" dirty="0" smtClean="0">
              <a:ln>
                <a:noFill/>
              </a:ln>
              <a:solidFill>
                <a:schemeClr val="tx1"/>
              </a:solidFill>
              <a:effectLst/>
              <a:latin typeface="Arial" charset="0"/>
            </a:endParaRPr>
          </a:p>
        </p:txBody>
      </p:sp>
      <p:sp>
        <p:nvSpPr>
          <p:cNvPr id="8" name="Sağ Ok Belirtme Çizgisi 7"/>
          <p:cNvSpPr/>
          <p:nvPr/>
        </p:nvSpPr>
        <p:spPr bwMode="auto">
          <a:xfrm>
            <a:off x="5229225" y="4051453"/>
            <a:ext cx="1447800" cy="2119371"/>
          </a:xfrm>
          <a:prstGeom prst="rightArrowCallout">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err="1" smtClean="0">
                <a:ln>
                  <a:noFill/>
                </a:ln>
                <a:solidFill>
                  <a:schemeClr val="accent3">
                    <a:lumMod val="75000"/>
                  </a:schemeClr>
                </a:solidFill>
                <a:effectLst/>
                <a:latin typeface="Arial" charset="0"/>
              </a:rPr>
              <a:t>System</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requirements</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are</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derived</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and</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specified</a:t>
            </a:r>
            <a:endParaRPr kumimoji="0" lang="en-US" sz="1600" b="0" i="0" u="none" strike="noStrike" cap="none" normalizeH="0" baseline="0" dirty="0" smtClean="0">
              <a:ln>
                <a:noFill/>
              </a:ln>
              <a:solidFill>
                <a:schemeClr val="accent3">
                  <a:lumMod val="75000"/>
                </a:schemeClr>
              </a:solidFill>
              <a:effectLst/>
              <a:latin typeface="Arial" charset="0"/>
            </a:endParaRPr>
          </a:p>
        </p:txBody>
      </p:sp>
      <p:sp>
        <p:nvSpPr>
          <p:cNvPr id="7" name="Sağ Ok Belirtme Çizgisi 6"/>
          <p:cNvSpPr/>
          <p:nvPr/>
        </p:nvSpPr>
        <p:spPr bwMode="auto">
          <a:xfrm>
            <a:off x="3876675" y="4051453"/>
            <a:ext cx="1447800" cy="2168028"/>
          </a:xfrm>
          <a:prstGeom prst="rightArrowCallout">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accent3">
                    <a:lumMod val="75000"/>
                  </a:schemeClr>
                </a:solidFill>
                <a:effectLst/>
                <a:latin typeface="Arial" charset="0"/>
              </a:rPr>
              <a:t>User </a:t>
            </a:r>
            <a:r>
              <a:rPr kumimoji="0" lang="tr-TR" sz="1600" b="0" i="0" u="none" strike="noStrike" cap="none" normalizeH="0" baseline="0" dirty="0" err="1" smtClean="0">
                <a:ln>
                  <a:noFill/>
                </a:ln>
                <a:solidFill>
                  <a:schemeClr val="accent3">
                    <a:lumMod val="75000"/>
                  </a:schemeClr>
                </a:solidFill>
                <a:effectLst/>
                <a:latin typeface="Arial" charset="0"/>
              </a:rPr>
              <a:t>requirements</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are</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elicited</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and</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specified</a:t>
            </a:r>
            <a:endParaRPr kumimoji="0" lang="en-US" sz="1600" b="0" i="0" u="none" strike="noStrike" cap="none" normalizeH="0" baseline="0" dirty="0" smtClean="0">
              <a:ln>
                <a:noFill/>
              </a:ln>
              <a:solidFill>
                <a:schemeClr val="accent3">
                  <a:lumMod val="75000"/>
                </a:schemeClr>
              </a:solidFill>
              <a:effectLst/>
              <a:latin typeface="Arial" charset="0"/>
            </a:endParaRPr>
          </a:p>
        </p:txBody>
      </p:sp>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a:xfrm>
            <a:off x="76200" y="1066800"/>
            <a:ext cx="9067800" cy="2514600"/>
          </a:xfrm>
        </p:spPr>
        <p:txBody>
          <a:bodyPr/>
          <a:lstStyle/>
          <a:p>
            <a:r>
              <a:rPr lang="tr-TR" sz="2400" dirty="0" err="1" smtClean="0"/>
              <a:t>It</a:t>
            </a:r>
            <a:r>
              <a:rPr lang="tr-TR" sz="2400" dirty="0" smtClean="0"/>
              <a:t> is </a:t>
            </a:r>
            <a:r>
              <a:rPr lang="tr-TR" sz="2400" dirty="0"/>
              <a:t>t</a:t>
            </a:r>
            <a:r>
              <a:rPr lang="en-US" sz="2400" dirty="0" smtClean="0"/>
              <a:t>he process of</a:t>
            </a:r>
            <a:r>
              <a:rPr lang="tr-TR" sz="2400" dirty="0" smtClean="0"/>
              <a:t>:</a:t>
            </a:r>
          </a:p>
          <a:p>
            <a:pPr lvl="1"/>
            <a:r>
              <a:rPr lang="tr-TR" sz="2000" dirty="0"/>
              <a:t>G</a:t>
            </a:r>
            <a:r>
              <a:rPr lang="en-US" sz="2000" dirty="0" err="1" smtClean="0"/>
              <a:t>athering</a:t>
            </a:r>
            <a:r>
              <a:rPr lang="en-US" sz="2000" dirty="0" smtClean="0"/>
              <a:t> information about the </a:t>
            </a:r>
            <a:r>
              <a:rPr lang="en-US" sz="2000" u="sng" dirty="0" smtClean="0"/>
              <a:t>required and existing systems</a:t>
            </a:r>
            <a:r>
              <a:rPr lang="tr-TR" sz="2000" u="sng" dirty="0" smtClean="0"/>
              <a:t>,</a:t>
            </a:r>
            <a:r>
              <a:rPr lang="en-US" sz="2000" i="1" dirty="0" smtClean="0"/>
              <a:t> </a:t>
            </a:r>
            <a:r>
              <a:rPr lang="en-US" sz="2000" dirty="0" smtClean="0"/>
              <a:t>and </a:t>
            </a:r>
            <a:endParaRPr lang="tr-TR" sz="2000" dirty="0" smtClean="0"/>
          </a:p>
          <a:p>
            <a:pPr lvl="1"/>
            <a:r>
              <a:rPr lang="tr-TR" sz="2000" dirty="0"/>
              <a:t>D</a:t>
            </a:r>
            <a:r>
              <a:rPr lang="en-US" sz="2000" dirty="0" err="1" smtClean="0"/>
              <a:t>istilling</a:t>
            </a:r>
            <a:r>
              <a:rPr lang="en-US" sz="2000" dirty="0" smtClean="0"/>
              <a:t> the </a:t>
            </a:r>
            <a:r>
              <a:rPr lang="en-US" sz="2000" u="sng" dirty="0" smtClean="0"/>
              <a:t>user and system requirements</a:t>
            </a:r>
            <a:r>
              <a:rPr lang="en-US" sz="2000" dirty="0" smtClean="0"/>
              <a:t> from this information.</a:t>
            </a:r>
          </a:p>
          <a:p>
            <a:endParaRPr lang="tr-TR" sz="800" dirty="0" smtClean="0"/>
          </a:p>
          <a:p>
            <a:r>
              <a:rPr lang="tr-TR" sz="2400" dirty="0" err="1" smtClean="0"/>
              <a:t>Requires</a:t>
            </a:r>
            <a:r>
              <a:rPr lang="tr-TR" sz="2400" dirty="0" smtClean="0"/>
              <a:t> </a:t>
            </a:r>
            <a:r>
              <a:rPr lang="tr-TR" sz="2400" dirty="0"/>
              <a:t>i</a:t>
            </a:r>
            <a:r>
              <a:rPr lang="en-US" sz="2400" dirty="0" err="1" smtClean="0"/>
              <a:t>nteraction</a:t>
            </a:r>
            <a:r>
              <a:rPr lang="en-US" sz="2400" dirty="0" smtClean="0"/>
              <a:t> with system stakeholders from managers to external regulators.</a:t>
            </a:r>
          </a:p>
        </p:txBody>
      </p:sp>
      <p:sp>
        <p:nvSpPr>
          <p:cNvPr id="4" name="Oval 3"/>
          <p:cNvSpPr/>
          <p:nvPr/>
        </p:nvSpPr>
        <p:spPr bwMode="auto">
          <a:xfrm>
            <a:off x="381000" y="4051453"/>
            <a:ext cx="2209800" cy="2132224"/>
          </a:xfrm>
          <a:prstGeom prst="ellipse">
            <a:avLst/>
          </a:prstGeom>
          <a:ln>
            <a:solidFill>
              <a:srgbClr val="C0000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charset="0"/>
              </a:rPr>
              <a:t>Business Domain</a:t>
            </a:r>
            <a:endParaRPr kumimoji="0" lang="en-US" sz="2000" b="0" i="0" u="none" strike="noStrike" cap="none" normalizeH="0" baseline="0" dirty="0" smtClean="0">
              <a:ln>
                <a:noFill/>
              </a:ln>
              <a:solidFill>
                <a:schemeClr val="tx1"/>
              </a:solidFill>
              <a:effectLst/>
              <a:latin typeface="Arial" charset="0"/>
            </a:endParaRPr>
          </a:p>
        </p:txBody>
      </p:sp>
      <p:sp>
        <p:nvSpPr>
          <p:cNvPr id="6" name="Sağ Ok Belirtme Çizgisi 5"/>
          <p:cNvSpPr/>
          <p:nvPr/>
        </p:nvSpPr>
        <p:spPr bwMode="auto">
          <a:xfrm>
            <a:off x="2543175" y="4051453"/>
            <a:ext cx="1447800" cy="2127174"/>
          </a:xfrm>
          <a:prstGeom prst="rightArrowCallout">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accent3">
                    <a:lumMod val="75000"/>
                  </a:schemeClr>
                </a:solidFill>
                <a:effectLst/>
                <a:latin typeface="Arial" charset="0"/>
              </a:rPr>
              <a:t>Business </a:t>
            </a:r>
            <a:r>
              <a:rPr kumimoji="0" lang="tr-TR" sz="1600" b="0" i="0" u="none" strike="noStrike" cap="none" normalizeH="0" baseline="0" dirty="0" err="1" smtClean="0">
                <a:ln>
                  <a:noFill/>
                </a:ln>
                <a:solidFill>
                  <a:schemeClr val="accent3">
                    <a:lumMod val="75000"/>
                  </a:schemeClr>
                </a:solidFill>
                <a:effectLst/>
                <a:latin typeface="Arial" charset="0"/>
              </a:rPr>
              <a:t>requirements</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are</a:t>
            </a:r>
            <a:r>
              <a:rPr kumimoji="0" lang="tr-TR" sz="1600" b="0" i="0" u="none" strike="noStrike" cap="none" normalizeH="0" baseline="0" dirty="0" smtClean="0">
                <a:ln>
                  <a:noFill/>
                </a:ln>
                <a:solidFill>
                  <a:schemeClr val="accent3">
                    <a:lumMod val="75000"/>
                  </a:schemeClr>
                </a:solidFill>
                <a:effectLst/>
                <a:latin typeface="Arial" charset="0"/>
              </a:rPr>
              <a:t> </a:t>
            </a:r>
            <a:r>
              <a:rPr kumimoji="0" lang="tr-TR" sz="1600" b="0" i="0" u="none" strike="noStrike" cap="none" normalizeH="0" baseline="0" dirty="0" err="1" smtClean="0">
                <a:ln>
                  <a:noFill/>
                </a:ln>
                <a:solidFill>
                  <a:schemeClr val="accent3">
                    <a:lumMod val="75000"/>
                  </a:schemeClr>
                </a:solidFill>
                <a:effectLst/>
                <a:latin typeface="Arial" charset="0"/>
              </a:rPr>
              <a:t>discovered</a:t>
            </a:r>
            <a:endParaRPr kumimoji="0" lang="en-US" sz="1600" b="0" i="0" u="none" strike="noStrike" cap="none" normalizeH="0" baseline="0" dirty="0" smtClean="0">
              <a:ln>
                <a:noFill/>
              </a:ln>
              <a:solidFill>
                <a:schemeClr val="accent3">
                  <a:lumMod val="75000"/>
                </a:schemeClr>
              </a:solidFill>
              <a:effectLst/>
              <a:latin typeface="Arial" charset="0"/>
            </a:endParaRPr>
          </a:p>
        </p:txBody>
      </p:sp>
    </p:spTree>
    <p:extLst>
      <p:ext uri="{BB962C8B-B14F-4D97-AF65-F5344CB8AC3E}">
        <p14:creationId xmlns:p14="http://schemas.microsoft.com/office/powerpoint/2010/main" val="267663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a:xfrm>
            <a:off x="533400" y="1219200"/>
            <a:ext cx="8458200" cy="5410200"/>
          </a:xfrm>
        </p:spPr>
        <p:txBody>
          <a:bodyPr/>
          <a:lstStyle/>
          <a:p>
            <a:r>
              <a:rPr lang="en-US" sz="2800" dirty="0"/>
              <a:t>Functional and non-functional requirements</a:t>
            </a:r>
            <a:endParaRPr lang="en-GB" sz="2800" dirty="0"/>
          </a:p>
          <a:p>
            <a:r>
              <a:rPr lang="en-US" sz="2800" dirty="0">
                <a:solidFill>
                  <a:schemeClr val="tx1">
                    <a:lumMod val="75000"/>
                    <a:lumOff val="25000"/>
                  </a:schemeClr>
                </a:solidFill>
              </a:rPr>
              <a:t>The software requirements document </a:t>
            </a:r>
            <a:endParaRPr lang="en-GB" sz="2800" dirty="0">
              <a:solidFill>
                <a:schemeClr val="tx1">
                  <a:lumMod val="75000"/>
                  <a:lumOff val="25000"/>
                </a:schemeClr>
              </a:solidFill>
            </a:endParaRPr>
          </a:p>
          <a:p>
            <a:r>
              <a:rPr lang="en-US" sz="2800" dirty="0">
                <a:solidFill>
                  <a:schemeClr val="tx1">
                    <a:lumMod val="75000"/>
                    <a:lumOff val="25000"/>
                  </a:schemeClr>
                </a:solidFill>
              </a:rPr>
              <a:t>Requirements specification</a:t>
            </a:r>
            <a:endParaRPr lang="en-GB" sz="2800" dirty="0">
              <a:solidFill>
                <a:schemeClr val="tx1">
                  <a:lumMod val="75000"/>
                  <a:lumOff val="25000"/>
                </a:schemeClr>
              </a:solidFill>
            </a:endParaRPr>
          </a:p>
          <a:p>
            <a:r>
              <a:rPr lang="en-US" sz="2800" dirty="0"/>
              <a:t>Requirements engineering processes</a:t>
            </a:r>
            <a:endParaRPr lang="en-GB" sz="2800" dirty="0"/>
          </a:p>
          <a:p>
            <a:r>
              <a:rPr lang="en-US" sz="2800" dirty="0">
                <a:solidFill>
                  <a:schemeClr val="tx1">
                    <a:lumMod val="75000"/>
                    <a:lumOff val="25000"/>
                  </a:schemeClr>
                </a:solidFill>
              </a:rPr>
              <a:t>Requirements elicitation and analysis</a:t>
            </a:r>
            <a:endParaRPr lang="en-GB" sz="2800" dirty="0">
              <a:solidFill>
                <a:schemeClr val="tx1">
                  <a:lumMod val="75000"/>
                  <a:lumOff val="25000"/>
                </a:schemeClr>
              </a:solidFill>
            </a:endParaRPr>
          </a:p>
          <a:p>
            <a:r>
              <a:rPr lang="en-US" sz="2800" dirty="0">
                <a:solidFill>
                  <a:schemeClr val="tx1">
                    <a:lumMod val="75000"/>
                    <a:lumOff val="25000"/>
                  </a:schemeClr>
                </a:solidFill>
              </a:rPr>
              <a:t>Requirements validation</a:t>
            </a:r>
            <a:endParaRPr lang="en-GB" sz="2800" dirty="0">
              <a:solidFill>
                <a:schemeClr val="tx1">
                  <a:lumMod val="75000"/>
                  <a:lumOff val="25000"/>
                </a:schemeClr>
              </a:solidFill>
            </a:endParaRPr>
          </a:p>
          <a:p>
            <a:r>
              <a:rPr lang="en-US" sz="2800" dirty="0">
                <a:solidFill>
                  <a:schemeClr val="tx1">
                    <a:lumMod val="75000"/>
                    <a:lumOff val="25000"/>
                  </a:schemeClr>
                </a:solidFill>
              </a:rPr>
              <a:t>Requirements management</a:t>
            </a:r>
            <a:endParaRPr lang="en-GB" sz="2800" dirty="0">
              <a:solidFill>
                <a:schemeClr val="tx1">
                  <a:lumMod val="75000"/>
                  <a:lumOff val="25000"/>
                </a:schemeClr>
              </a:solidFill>
            </a:endParaRPr>
          </a:p>
        </p:txBody>
      </p:sp>
    </p:spTree>
    <p:extLst>
      <p:ext uri="{BB962C8B-B14F-4D97-AF65-F5344CB8AC3E}">
        <p14:creationId xmlns:p14="http://schemas.microsoft.com/office/powerpoint/2010/main" val="18491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342900"/>
            <a:ext cx="7772400" cy="647700"/>
          </a:xfrm>
          <a:noFill/>
          <a:ln/>
        </p:spPr>
        <p:txBody>
          <a:bodyPr lIns="90487" tIns="44450" rIns="90487" bIns="44450"/>
          <a:lstStyle/>
          <a:p>
            <a:r>
              <a:rPr lang="en-GB" sz="3200" dirty="0"/>
              <a:t>Problems </a:t>
            </a:r>
            <a:r>
              <a:rPr lang="en-GB" sz="3200" dirty="0" smtClean="0"/>
              <a:t>of requirements </a:t>
            </a:r>
            <a:r>
              <a:rPr lang="tr-TR" sz="3200" dirty="0" err="1" smtClean="0"/>
              <a:t>elicitation</a:t>
            </a:r>
            <a:r>
              <a:rPr lang="tr-TR" sz="3200" dirty="0" smtClean="0"/>
              <a:t> </a:t>
            </a:r>
            <a:r>
              <a:rPr lang="tr-TR" sz="3200" dirty="0" err="1" smtClean="0"/>
              <a:t>and</a:t>
            </a:r>
            <a:r>
              <a:rPr lang="tr-TR" sz="3200" dirty="0" smtClean="0"/>
              <a:t> </a:t>
            </a:r>
            <a:r>
              <a:rPr lang="en-GB" sz="3200" dirty="0" smtClean="0"/>
              <a:t>analysis</a:t>
            </a:r>
            <a:endParaRPr lang="en-GB" sz="3200" dirty="0"/>
          </a:p>
        </p:txBody>
      </p:sp>
      <p:sp>
        <p:nvSpPr>
          <p:cNvPr id="8195" name="Rectangle 3"/>
          <p:cNvSpPr>
            <a:spLocks noGrp="1" noChangeArrowheads="1"/>
          </p:cNvSpPr>
          <p:nvPr>
            <p:ph type="body" idx="1"/>
          </p:nvPr>
        </p:nvSpPr>
        <p:spPr>
          <a:xfrm>
            <a:off x="152400" y="1143000"/>
            <a:ext cx="8839200" cy="5486400"/>
          </a:xfrm>
          <a:noFill/>
          <a:ln/>
        </p:spPr>
        <p:txBody>
          <a:bodyPr lIns="90487" tIns="44450" rIns="90487" bIns="44450"/>
          <a:lstStyle/>
          <a:p>
            <a:r>
              <a:rPr lang="en-GB" sz="2800" dirty="0"/>
              <a:t>Stakeholders don’t know what they really want.</a:t>
            </a:r>
          </a:p>
          <a:p>
            <a:r>
              <a:rPr lang="en-GB" sz="2800" dirty="0"/>
              <a:t>Stakeholders express requirements in their own terms.</a:t>
            </a:r>
          </a:p>
          <a:p>
            <a:r>
              <a:rPr lang="en-GB" sz="2800" dirty="0"/>
              <a:t>Different stakeholders may have conflicting requirements.</a:t>
            </a:r>
          </a:p>
          <a:p>
            <a:r>
              <a:rPr lang="en-GB" sz="2800" dirty="0"/>
              <a:t>Organisational and political factors may influence the system requirements.</a:t>
            </a:r>
          </a:p>
          <a:p>
            <a:r>
              <a:rPr lang="en-GB" sz="2800" dirty="0"/>
              <a:t>The requirements change during the analysis process. New stakeholders may emerge and the business environment</a:t>
            </a:r>
            <a:r>
              <a:rPr lang="en-GB" sz="2800" dirty="0" smtClean="0"/>
              <a:t> may change</a:t>
            </a:r>
            <a:r>
              <a:rPr lang="en-GB" sz="2800" dirty="0"/>
              <a:t>.</a:t>
            </a:r>
          </a:p>
        </p:txBody>
      </p:sp>
    </p:spTree>
    <p:extLst>
      <p:ext uri="{BB962C8B-B14F-4D97-AF65-F5344CB8AC3E}">
        <p14:creationId xmlns:p14="http://schemas.microsoft.com/office/powerpoint/2010/main" val="6301071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System</a:t>
            </a:r>
            <a:r>
              <a:rPr lang="tr-TR" dirty="0" smtClean="0"/>
              <a:t> </a:t>
            </a:r>
            <a:r>
              <a:rPr lang="tr-TR" dirty="0" err="1"/>
              <a:t>c</a:t>
            </a:r>
            <a:r>
              <a:rPr lang="tr-TR" dirty="0" err="1" smtClean="0"/>
              <a:t>ontext</a:t>
            </a:r>
            <a:endParaRPr lang="en-US" dirty="0"/>
          </a:p>
        </p:txBody>
      </p:sp>
      <p:sp>
        <p:nvSpPr>
          <p:cNvPr id="3" name="İçerik Yer Tutucusu 2"/>
          <p:cNvSpPr>
            <a:spLocks noGrp="1"/>
          </p:cNvSpPr>
          <p:nvPr>
            <p:ph idx="1"/>
          </p:nvPr>
        </p:nvSpPr>
        <p:spPr>
          <a:xfrm>
            <a:off x="152400" y="1066800"/>
            <a:ext cx="6096000" cy="5562600"/>
          </a:xfrm>
        </p:spPr>
        <p:txBody>
          <a:bodyPr/>
          <a:lstStyle/>
          <a:p>
            <a:r>
              <a:rPr lang="tr-TR" sz="2400" dirty="0" err="1" smtClean="0"/>
              <a:t>From</a:t>
            </a:r>
            <a:r>
              <a:rPr lang="tr-TR" sz="2400" dirty="0" smtClean="0"/>
              <a:t> an </a:t>
            </a:r>
            <a:r>
              <a:rPr lang="tr-TR" sz="2400" dirty="0" err="1" smtClean="0"/>
              <a:t>early</a:t>
            </a:r>
            <a:r>
              <a:rPr lang="tr-TR" sz="2400" dirty="0" smtClean="0"/>
              <a:t> </a:t>
            </a:r>
            <a:r>
              <a:rPr lang="tr-TR" sz="2400" dirty="0" err="1" smtClean="0"/>
              <a:t>stage</a:t>
            </a:r>
            <a:r>
              <a:rPr lang="tr-TR" sz="2400" dirty="0" smtClean="0"/>
              <a:t> of </a:t>
            </a:r>
            <a:r>
              <a:rPr lang="tr-TR" sz="2400" dirty="0" err="1" smtClean="0"/>
              <a:t>system</a:t>
            </a:r>
            <a:r>
              <a:rPr lang="tr-TR" sz="2400" dirty="0" smtClean="0"/>
              <a:t> </a:t>
            </a:r>
            <a:r>
              <a:rPr lang="tr-TR" sz="2400" dirty="0" err="1" smtClean="0"/>
              <a:t>specification</a:t>
            </a:r>
            <a:r>
              <a:rPr lang="tr-TR" sz="2400" dirty="0" smtClean="0"/>
              <a:t>, </a:t>
            </a:r>
            <a:r>
              <a:rPr lang="tr-TR" sz="2400" dirty="0" err="1" smtClean="0"/>
              <a:t>we</a:t>
            </a:r>
            <a:r>
              <a:rPr lang="tr-TR" sz="2400" dirty="0" smtClean="0"/>
              <a:t> </a:t>
            </a:r>
            <a:r>
              <a:rPr lang="tr-TR" sz="2400" dirty="0" err="1" smtClean="0"/>
              <a:t>should</a:t>
            </a:r>
            <a:r>
              <a:rPr lang="tr-TR" sz="2400" dirty="0" smtClean="0"/>
              <a:t> </a:t>
            </a:r>
            <a:r>
              <a:rPr lang="tr-TR" sz="2400" dirty="0" err="1" smtClean="0"/>
              <a:t>decide</a:t>
            </a:r>
            <a:r>
              <a:rPr lang="tr-TR" sz="2400" dirty="0" smtClean="0"/>
              <a:t> on </a:t>
            </a:r>
            <a:r>
              <a:rPr lang="tr-TR" sz="2400" dirty="0" err="1" smtClean="0"/>
              <a:t>the</a:t>
            </a:r>
            <a:r>
              <a:rPr lang="tr-TR" sz="2400" dirty="0"/>
              <a:t> </a:t>
            </a:r>
            <a:r>
              <a:rPr lang="tr-TR" sz="2400" dirty="0" err="1" smtClean="0"/>
              <a:t>boundaries</a:t>
            </a:r>
            <a:r>
              <a:rPr lang="tr-TR" sz="2400" dirty="0" smtClean="0"/>
              <a:t> of </a:t>
            </a:r>
            <a:r>
              <a:rPr lang="tr-TR" sz="2400" dirty="0" err="1" smtClean="0"/>
              <a:t>the</a:t>
            </a:r>
            <a:r>
              <a:rPr lang="tr-TR" sz="2400" dirty="0" smtClean="0"/>
              <a:t> </a:t>
            </a:r>
            <a:r>
              <a:rPr lang="tr-TR" sz="2400" dirty="0" err="1" smtClean="0"/>
              <a:t>system</a:t>
            </a:r>
            <a:r>
              <a:rPr lang="tr-TR" sz="2400" dirty="0" smtClean="0"/>
              <a:t> </a:t>
            </a:r>
            <a:r>
              <a:rPr lang="tr-TR" sz="2400" dirty="0" err="1" smtClean="0"/>
              <a:t>under</a:t>
            </a:r>
            <a:r>
              <a:rPr lang="tr-TR" sz="2400" dirty="0" smtClean="0"/>
              <a:t> </a:t>
            </a:r>
            <a:r>
              <a:rPr lang="tr-TR" sz="2400" dirty="0" err="1" smtClean="0"/>
              <a:t>development</a:t>
            </a:r>
            <a:r>
              <a:rPr lang="tr-TR" sz="2400" dirty="0" smtClean="0"/>
              <a:t>, </a:t>
            </a:r>
            <a:r>
              <a:rPr lang="tr-TR" sz="2400" dirty="0" err="1" smtClean="0"/>
              <a:t>e.g</a:t>
            </a:r>
            <a:r>
              <a:rPr lang="tr-TR" sz="2400" dirty="0"/>
              <a:t>.</a:t>
            </a:r>
            <a:r>
              <a:rPr lang="tr-TR" sz="2400" dirty="0" smtClean="0"/>
              <a:t>:</a:t>
            </a:r>
          </a:p>
          <a:p>
            <a:pPr lvl="1"/>
            <a:r>
              <a:rPr lang="tr-TR" sz="2000" dirty="0" err="1" smtClean="0"/>
              <a:t>What</a:t>
            </a:r>
            <a:r>
              <a:rPr lang="tr-TR" sz="2000" dirty="0" smtClean="0"/>
              <a:t> </a:t>
            </a:r>
            <a:r>
              <a:rPr lang="tr-TR" sz="2000" dirty="0" err="1" smtClean="0"/>
              <a:t>functionality</a:t>
            </a:r>
            <a:r>
              <a:rPr lang="tr-TR" sz="2000" dirty="0" smtClean="0"/>
              <a:t> </a:t>
            </a:r>
            <a:r>
              <a:rPr lang="tr-TR" sz="2000" dirty="0" err="1" smtClean="0"/>
              <a:t>will</a:t>
            </a:r>
            <a:r>
              <a:rPr lang="tr-TR" sz="2000" dirty="0" smtClean="0"/>
              <a:t> be </a:t>
            </a:r>
            <a:r>
              <a:rPr lang="tr-TR" sz="2000" dirty="0" err="1" smtClean="0"/>
              <a:t>included</a:t>
            </a:r>
            <a:r>
              <a:rPr lang="tr-TR" sz="2000" dirty="0" smtClean="0"/>
              <a:t> in </a:t>
            </a:r>
            <a:r>
              <a:rPr lang="tr-TR" sz="2000" dirty="0" err="1" smtClean="0"/>
              <a:t>the</a:t>
            </a:r>
            <a:r>
              <a:rPr lang="tr-TR" sz="2000" dirty="0" smtClean="0"/>
              <a:t> </a:t>
            </a:r>
            <a:r>
              <a:rPr lang="tr-TR" sz="2000" dirty="0" err="1" smtClean="0"/>
              <a:t>system</a:t>
            </a:r>
            <a:r>
              <a:rPr lang="tr-TR" sz="2000" dirty="0" smtClean="0"/>
              <a:t>,</a:t>
            </a:r>
          </a:p>
          <a:p>
            <a:pPr lvl="1"/>
            <a:r>
              <a:rPr lang="tr-TR" sz="2000" dirty="0" err="1" smtClean="0"/>
              <a:t>What</a:t>
            </a:r>
            <a:r>
              <a:rPr lang="tr-TR" sz="2000" dirty="0" smtClean="0"/>
              <a:t> is </a:t>
            </a:r>
            <a:r>
              <a:rPr lang="tr-TR" sz="2000" dirty="0" err="1" smtClean="0"/>
              <a:t>provided</a:t>
            </a:r>
            <a:r>
              <a:rPr lang="tr-TR" sz="2000" dirty="0" smtClean="0"/>
              <a:t> (</a:t>
            </a:r>
            <a:r>
              <a:rPr lang="tr-TR" sz="2000" dirty="0" err="1" smtClean="0"/>
              <a:t>e.g</a:t>
            </a:r>
            <a:r>
              <a:rPr lang="tr-TR" sz="2000" dirty="0" smtClean="0"/>
              <a:t>. </a:t>
            </a:r>
            <a:r>
              <a:rPr lang="tr-TR" sz="2000" dirty="0" err="1" smtClean="0"/>
              <a:t>inputs</a:t>
            </a:r>
            <a:r>
              <a:rPr lang="tr-TR" sz="2000" dirty="0" smtClean="0"/>
              <a:t>) </a:t>
            </a:r>
            <a:r>
              <a:rPr lang="tr-TR" sz="2000" dirty="0" err="1" smtClean="0"/>
              <a:t>by</a:t>
            </a:r>
            <a:r>
              <a:rPr lang="tr-TR" sz="2000" dirty="0" smtClean="0"/>
              <a:t> </a:t>
            </a:r>
            <a:r>
              <a:rPr lang="tr-TR" sz="2000" dirty="0" err="1" smtClean="0"/>
              <a:t>the</a:t>
            </a:r>
            <a:r>
              <a:rPr lang="tr-TR" sz="2000" dirty="0" smtClean="0"/>
              <a:t> </a:t>
            </a:r>
            <a:r>
              <a:rPr lang="tr-TR" sz="2000" dirty="0" err="1" smtClean="0"/>
              <a:t>system’s</a:t>
            </a:r>
            <a:r>
              <a:rPr lang="tr-TR" sz="2000" dirty="0" smtClean="0"/>
              <a:t> </a:t>
            </a:r>
            <a:r>
              <a:rPr lang="tr-TR" sz="2000" dirty="0" err="1" smtClean="0"/>
              <a:t>environment</a:t>
            </a:r>
            <a:r>
              <a:rPr lang="tr-TR" sz="2000" dirty="0"/>
              <a:t>,</a:t>
            </a:r>
            <a:endParaRPr lang="tr-TR" sz="2000" dirty="0" smtClean="0"/>
          </a:p>
          <a:p>
            <a:pPr lvl="1"/>
            <a:r>
              <a:rPr lang="tr-TR" sz="2000" dirty="0" smtClean="0"/>
              <a:t>Manual </a:t>
            </a:r>
            <a:r>
              <a:rPr lang="tr-TR" sz="2000" dirty="0" err="1" smtClean="0"/>
              <a:t>versus</a:t>
            </a:r>
            <a:r>
              <a:rPr lang="tr-TR" sz="2000" dirty="0" smtClean="0"/>
              <a:t> </a:t>
            </a:r>
            <a:r>
              <a:rPr lang="tr-TR" sz="2000" dirty="0" err="1" smtClean="0"/>
              <a:t>automated</a:t>
            </a:r>
            <a:r>
              <a:rPr lang="tr-TR" sz="2000" dirty="0" smtClean="0"/>
              <a:t> </a:t>
            </a:r>
            <a:r>
              <a:rPr lang="tr-TR" sz="2000" dirty="0" err="1" smtClean="0"/>
              <a:t>functionality</a:t>
            </a:r>
            <a:r>
              <a:rPr lang="tr-TR" sz="2000" dirty="0" smtClean="0"/>
              <a:t> of </a:t>
            </a:r>
            <a:r>
              <a:rPr lang="tr-TR" sz="2000" dirty="0" err="1" smtClean="0"/>
              <a:t>business</a:t>
            </a:r>
            <a:r>
              <a:rPr lang="tr-TR" sz="2000" dirty="0" smtClean="0"/>
              <a:t> </a:t>
            </a:r>
            <a:r>
              <a:rPr lang="tr-TR" sz="2000" dirty="0" err="1" smtClean="0"/>
              <a:t>processes</a:t>
            </a:r>
            <a:r>
              <a:rPr lang="tr-TR" sz="2000" dirty="0" smtClean="0"/>
              <a:t>.</a:t>
            </a:r>
          </a:p>
          <a:p>
            <a:endParaRPr lang="tr-TR" sz="2400" dirty="0"/>
          </a:p>
          <a:p>
            <a:r>
              <a:rPr lang="tr-TR" sz="2400" dirty="0" err="1" smtClean="0"/>
              <a:t>We</a:t>
            </a:r>
            <a:r>
              <a:rPr lang="tr-TR" sz="2400" dirty="0" smtClean="0"/>
              <a:t> can </a:t>
            </a:r>
            <a:r>
              <a:rPr lang="tr-TR" sz="2400" dirty="0" err="1" smtClean="0"/>
              <a:t>use</a:t>
            </a:r>
            <a:r>
              <a:rPr lang="tr-TR" sz="2400" dirty="0" smtClean="0"/>
              <a:t> a </a:t>
            </a:r>
            <a:r>
              <a:rPr lang="tr-TR" sz="2400" i="1" dirty="0" err="1" smtClean="0">
                <a:solidFill>
                  <a:srgbClr val="C00000"/>
                </a:solidFill>
              </a:rPr>
              <a:t>context</a:t>
            </a:r>
            <a:r>
              <a:rPr lang="tr-TR" sz="2400" i="1" dirty="0" smtClean="0">
                <a:solidFill>
                  <a:srgbClr val="C00000"/>
                </a:solidFill>
              </a:rPr>
              <a:t> model </a:t>
            </a:r>
            <a:r>
              <a:rPr lang="tr-TR" sz="2400" dirty="0" err="1" smtClean="0"/>
              <a:t>to</a:t>
            </a:r>
            <a:r>
              <a:rPr lang="tr-TR" sz="2400" dirty="0" smtClean="0"/>
              <a:t> </a:t>
            </a:r>
            <a:r>
              <a:rPr lang="tr-TR" sz="2400" dirty="0" err="1" smtClean="0"/>
              <a:t>represent</a:t>
            </a:r>
            <a:r>
              <a:rPr lang="tr-TR" sz="2400" dirty="0" smtClean="0"/>
              <a:t> </a:t>
            </a:r>
            <a:r>
              <a:rPr lang="tr-TR" sz="2400" dirty="0" err="1" smtClean="0"/>
              <a:t>this</a:t>
            </a:r>
            <a:r>
              <a:rPr lang="tr-TR" sz="2400" dirty="0" smtClean="0"/>
              <a:t> </a:t>
            </a:r>
            <a:r>
              <a:rPr lang="tr-TR" sz="2400" dirty="0" err="1" smtClean="0"/>
              <a:t>information</a:t>
            </a:r>
            <a:r>
              <a:rPr lang="tr-TR" sz="2400" dirty="0" smtClean="0"/>
              <a:t> </a:t>
            </a:r>
            <a:r>
              <a:rPr lang="en-GB" sz="2400" dirty="0"/>
              <a:t>(see Chapter 5</a:t>
            </a:r>
            <a:r>
              <a:rPr lang="en-GB" sz="2400" dirty="0" smtClean="0"/>
              <a:t>)</a:t>
            </a:r>
            <a:r>
              <a:rPr lang="tr-TR" sz="2400" dirty="0" smtClean="0"/>
              <a:t>.</a:t>
            </a:r>
            <a:endParaRPr lang="en-US" sz="2400" dirty="0"/>
          </a:p>
        </p:txBody>
      </p:sp>
      <p:pic>
        <p:nvPicPr>
          <p:cNvPr id="4" name="Picture 6" descr="iceberg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929" y="1905000"/>
            <a:ext cx="2057400" cy="309172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 4"/>
          <p:cNvGrpSpPr/>
          <p:nvPr/>
        </p:nvGrpSpPr>
        <p:grpSpPr>
          <a:xfrm>
            <a:off x="6414225" y="1905000"/>
            <a:ext cx="1954381" cy="1981200"/>
            <a:chOff x="6599926" y="1702713"/>
            <a:chExt cx="2122387" cy="1269087"/>
          </a:xfrm>
        </p:grpSpPr>
        <p:sp>
          <p:nvSpPr>
            <p:cNvPr id="6" name="Yuvarlatılmış Dikdörtgen 5"/>
            <p:cNvSpPr/>
            <p:nvPr/>
          </p:nvSpPr>
          <p:spPr bwMode="auto">
            <a:xfrm>
              <a:off x="6999099" y="2033779"/>
              <a:ext cx="1382901" cy="938021"/>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Metin kutusu 6"/>
            <p:cNvSpPr txBox="1"/>
            <p:nvPr/>
          </p:nvSpPr>
          <p:spPr>
            <a:xfrm>
              <a:off x="6599926" y="1702713"/>
              <a:ext cx="2122387" cy="378872"/>
            </a:xfrm>
            <a:prstGeom prst="rect">
              <a:avLst/>
            </a:prstGeom>
            <a:noFill/>
          </p:spPr>
          <p:txBody>
            <a:bodyPr wrap="none" rtlCol="0">
              <a:spAutoFit/>
            </a:bodyPr>
            <a:lstStyle/>
            <a:p>
              <a:pPr algn="ctr"/>
              <a:r>
                <a:rPr lang="tr-TR" sz="1400" b="1" dirty="0" err="1" smtClean="0">
                  <a:solidFill>
                    <a:srgbClr val="C00000"/>
                  </a:solidFill>
                </a:rPr>
                <a:t>Boundary</a:t>
              </a:r>
              <a:r>
                <a:rPr lang="tr-TR" sz="1400" b="1" dirty="0" smtClean="0">
                  <a:solidFill>
                    <a:srgbClr val="C00000"/>
                  </a:solidFill>
                </a:rPr>
                <a:t> of </a:t>
              </a:r>
            </a:p>
            <a:p>
              <a:pPr algn="ctr"/>
              <a:r>
                <a:rPr lang="tr-TR" sz="1400" b="1" dirty="0" err="1" smtClean="0">
                  <a:solidFill>
                    <a:srgbClr val="C00000"/>
                  </a:solidFill>
                </a:rPr>
                <a:t>system</a:t>
              </a:r>
              <a:r>
                <a:rPr lang="tr-TR" sz="1400" b="1" dirty="0" smtClean="0">
                  <a:solidFill>
                    <a:srgbClr val="C00000"/>
                  </a:solidFill>
                </a:rPr>
                <a:t> </a:t>
              </a:r>
              <a:r>
                <a:rPr lang="tr-TR" sz="1400" b="1" dirty="0" err="1" smtClean="0">
                  <a:solidFill>
                    <a:srgbClr val="C00000"/>
                  </a:solidFill>
                </a:rPr>
                <a:t>development</a:t>
              </a:r>
              <a:endParaRPr lang="tr-TR" sz="1400" b="1" dirty="0" smtClean="0">
                <a:solidFill>
                  <a:srgbClr val="C00000"/>
                </a:solidFill>
              </a:endParaRPr>
            </a:p>
          </p:txBody>
        </p:sp>
      </p:grpSp>
    </p:spTree>
    <p:extLst>
      <p:ext uri="{BB962C8B-B14F-4D97-AF65-F5344CB8AC3E}">
        <p14:creationId xmlns:p14="http://schemas.microsoft.com/office/powerpoint/2010/main" val="173080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FBS – </a:t>
            </a:r>
            <a:r>
              <a:rPr lang="tr-TR" dirty="0" err="1" smtClean="0"/>
              <a:t>Context</a:t>
            </a:r>
            <a:r>
              <a:rPr lang="tr-TR" dirty="0" smtClean="0"/>
              <a:t> model</a:t>
            </a:r>
            <a:endParaRPr lang="en-US" dirty="0"/>
          </a:p>
        </p:txBody>
      </p:sp>
      <p:pic>
        <p:nvPicPr>
          <p:cNvPr id="4" name="Resim 3"/>
          <p:cNvPicPr>
            <a:picLocks noChangeAspect="1"/>
          </p:cNvPicPr>
          <p:nvPr/>
        </p:nvPicPr>
        <p:blipFill>
          <a:blip r:embed="rId2"/>
          <a:stretch>
            <a:fillRect/>
          </a:stretch>
        </p:blipFill>
        <p:spPr>
          <a:xfrm>
            <a:off x="228600" y="1981200"/>
            <a:ext cx="8437732" cy="2595751"/>
          </a:xfrm>
          <a:prstGeom prst="rect">
            <a:avLst/>
          </a:prstGeom>
        </p:spPr>
      </p:pic>
      <p:grpSp>
        <p:nvGrpSpPr>
          <p:cNvPr id="8" name="Grup 7"/>
          <p:cNvGrpSpPr/>
          <p:nvPr/>
        </p:nvGrpSpPr>
        <p:grpSpPr>
          <a:xfrm>
            <a:off x="1981200" y="2057400"/>
            <a:ext cx="2133600" cy="2857361"/>
            <a:chOff x="2057400" y="1524000"/>
            <a:chExt cx="2133600" cy="2857361"/>
          </a:xfrm>
        </p:grpSpPr>
        <p:sp>
          <p:nvSpPr>
            <p:cNvPr id="6" name="Yuvarlatılmış Dikdörtgen 5"/>
            <p:cNvSpPr/>
            <p:nvPr/>
          </p:nvSpPr>
          <p:spPr bwMode="auto">
            <a:xfrm>
              <a:off x="2057400" y="1524000"/>
              <a:ext cx="2133600" cy="2857361"/>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Metin kutusu 6"/>
            <p:cNvSpPr txBox="1"/>
            <p:nvPr/>
          </p:nvSpPr>
          <p:spPr>
            <a:xfrm>
              <a:off x="2124409" y="3733800"/>
              <a:ext cx="2066591" cy="584775"/>
            </a:xfrm>
            <a:prstGeom prst="rect">
              <a:avLst/>
            </a:prstGeom>
            <a:noFill/>
          </p:spPr>
          <p:txBody>
            <a:bodyPr wrap="none" rtlCol="0">
              <a:spAutoFit/>
            </a:bodyPr>
            <a:lstStyle/>
            <a:p>
              <a:pPr algn="ctr"/>
              <a:r>
                <a:rPr lang="tr-TR" dirty="0" err="1" smtClean="0">
                  <a:solidFill>
                    <a:srgbClr val="C00000"/>
                  </a:solidFill>
                </a:rPr>
                <a:t>Scope</a:t>
              </a:r>
              <a:r>
                <a:rPr lang="tr-TR" dirty="0" smtClean="0">
                  <a:solidFill>
                    <a:srgbClr val="C00000"/>
                  </a:solidFill>
                </a:rPr>
                <a:t> of </a:t>
              </a:r>
            </a:p>
            <a:p>
              <a:pPr algn="ctr"/>
              <a:r>
                <a:rPr lang="tr-TR" dirty="0" err="1" smtClean="0">
                  <a:solidFill>
                    <a:srgbClr val="C00000"/>
                  </a:solidFill>
                </a:rPr>
                <a:t>system</a:t>
              </a:r>
              <a:r>
                <a:rPr lang="tr-TR" dirty="0" smtClean="0">
                  <a:solidFill>
                    <a:srgbClr val="C00000"/>
                  </a:solidFill>
                </a:rPr>
                <a:t> </a:t>
              </a:r>
              <a:r>
                <a:rPr lang="tr-TR" dirty="0" err="1" smtClean="0">
                  <a:solidFill>
                    <a:srgbClr val="C00000"/>
                  </a:solidFill>
                </a:rPr>
                <a:t>development</a:t>
              </a:r>
              <a:endParaRPr lang="en-US" dirty="0">
                <a:solidFill>
                  <a:srgbClr val="C00000"/>
                </a:solidFill>
              </a:endParaRPr>
            </a:p>
          </p:txBody>
        </p:sp>
      </p:grpSp>
      <p:grpSp>
        <p:nvGrpSpPr>
          <p:cNvPr id="11" name="Grup 10"/>
          <p:cNvGrpSpPr/>
          <p:nvPr/>
        </p:nvGrpSpPr>
        <p:grpSpPr>
          <a:xfrm>
            <a:off x="228600" y="1676400"/>
            <a:ext cx="8610600" cy="3810000"/>
            <a:chOff x="304800" y="1143000"/>
            <a:chExt cx="8610600" cy="3810000"/>
          </a:xfrm>
        </p:grpSpPr>
        <p:sp>
          <p:nvSpPr>
            <p:cNvPr id="9" name="Yuvarlatılmış Dikdörtgen 8"/>
            <p:cNvSpPr/>
            <p:nvPr/>
          </p:nvSpPr>
          <p:spPr bwMode="auto">
            <a:xfrm>
              <a:off x="304800" y="1143000"/>
              <a:ext cx="8610600" cy="3810000"/>
            </a:xfrm>
            <a:prstGeom prst="roundRect">
              <a:avLst/>
            </a:prstGeom>
            <a:noFill/>
            <a:ln>
              <a:headEnd type="none" w="med" len="med"/>
              <a:tailEnd type="triangl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 name="Metin kutusu 9"/>
            <p:cNvSpPr txBox="1"/>
            <p:nvPr/>
          </p:nvSpPr>
          <p:spPr>
            <a:xfrm>
              <a:off x="5105400" y="4507468"/>
              <a:ext cx="3416320" cy="369332"/>
            </a:xfrm>
            <a:prstGeom prst="rect">
              <a:avLst/>
            </a:prstGeom>
            <a:noFill/>
          </p:spPr>
          <p:txBody>
            <a:bodyPr wrap="none" rtlCol="0">
              <a:spAutoFit/>
            </a:bodyPr>
            <a:lstStyle/>
            <a:p>
              <a:r>
                <a:rPr lang="tr-TR" sz="1800" dirty="0" err="1" smtClean="0">
                  <a:solidFill>
                    <a:srgbClr val="0070C0"/>
                  </a:solidFill>
                </a:rPr>
                <a:t>Context</a:t>
              </a:r>
              <a:r>
                <a:rPr lang="tr-TR" sz="1800" dirty="0" smtClean="0">
                  <a:solidFill>
                    <a:srgbClr val="0070C0"/>
                  </a:solidFill>
                </a:rPr>
                <a:t> of </a:t>
              </a:r>
              <a:r>
                <a:rPr lang="tr-TR" sz="1800" dirty="0" err="1" smtClean="0">
                  <a:solidFill>
                    <a:srgbClr val="0070C0"/>
                  </a:solidFill>
                </a:rPr>
                <a:t>system</a:t>
              </a:r>
              <a:r>
                <a:rPr lang="tr-TR" sz="1800" dirty="0" smtClean="0">
                  <a:solidFill>
                    <a:srgbClr val="0070C0"/>
                  </a:solidFill>
                </a:rPr>
                <a:t> </a:t>
              </a:r>
              <a:r>
                <a:rPr lang="tr-TR" sz="1800" dirty="0" err="1" smtClean="0">
                  <a:solidFill>
                    <a:srgbClr val="0070C0"/>
                  </a:solidFill>
                </a:rPr>
                <a:t>development</a:t>
              </a:r>
              <a:endParaRPr lang="en-US" sz="1800" dirty="0">
                <a:solidFill>
                  <a:srgbClr val="0070C0"/>
                </a:solidFill>
              </a:endParaRPr>
            </a:p>
          </p:txBody>
        </p:sp>
      </p:grpSp>
    </p:spTree>
    <p:extLst>
      <p:ext uri="{BB962C8B-B14F-4D97-AF65-F5344CB8AC3E}">
        <p14:creationId xmlns:p14="http://schemas.microsoft.com/office/powerpoint/2010/main" val="2364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304800"/>
            <a:ext cx="7924800" cy="623887"/>
          </a:xfrm>
        </p:spPr>
        <p:txBody>
          <a:bodyPr/>
          <a:lstStyle/>
          <a:p>
            <a:pPr eaLnBrk="1" hangingPunct="1"/>
            <a:r>
              <a:rPr lang="en-US" sz="3200" dirty="0" smtClean="0"/>
              <a:t>A spiral view of the </a:t>
            </a:r>
            <a:r>
              <a:rPr lang="tr-TR" sz="3200" dirty="0" smtClean="0"/>
              <a:t/>
            </a:r>
            <a:br>
              <a:rPr lang="tr-TR" sz="3200" dirty="0" smtClean="0"/>
            </a:br>
            <a:r>
              <a:rPr lang="tr-TR" sz="3200" dirty="0" smtClean="0"/>
              <a:t>r</a:t>
            </a:r>
            <a:r>
              <a:rPr lang="en-US" sz="3200" dirty="0" err="1" smtClean="0"/>
              <a:t>equirements</a:t>
            </a:r>
            <a:r>
              <a:rPr lang="en-US" sz="3200" dirty="0" smtClean="0"/>
              <a:t> engineering process</a:t>
            </a:r>
            <a:r>
              <a:rPr lang="en-GB" sz="3200" dirty="0" smtClean="0"/>
              <a:t> </a:t>
            </a:r>
            <a:endParaRPr lang="en-US" sz="3200" dirty="0" smtClean="0"/>
          </a:p>
        </p:txBody>
      </p:sp>
      <p:pic>
        <p:nvPicPr>
          <p:cNvPr id="4" name="Picture 3" descr="4.12 ReqEngSpiral.eps"/>
          <p:cNvPicPr>
            <a:picLocks noChangeAspect="1"/>
          </p:cNvPicPr>
          <p:nvPr/>
        </p:nvPicPr>
        <p:blipFill>
          <a:blip r:embed="rId2"/>
          <a:stretch>
            <a:fillRect/>
          </a:stretch>
        </p:blipFill>
        <p:spPr>
          <a:xfrm>
            <a:off x="381000" y="1066800"/>
            <a:ext cx="8458199" cy="5712995"/>
          </a:xfrm>
          <a:prstGeom prst="rect">
            <a:avLst/>
          </a:prstGeom>
        </p:spPr>
      </p:pic>
      <p:sp>
        <p:nvSpPr>
          <p:cNvPr id="6" name="Yuvarlatılmış Dikdörtgen 5"/>
          <p:cNvSpPr/>
          <p:nvPr/>
        </p:nvSpPr>
        <p:spPr bwMode="auto">
          <a:xfrm>
            <a:off x="3543299" y="1032164"/>
            <a:ext cx="1943101" cy="415636"/>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90873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2) </a:t>
            </a:r>
            <a:r>
              <a:rPr lang="en-US" dirty="0" smtClean="0"/>
              <a:t>Requirements specification</a:t>
            </a:r>
            <a:endParaRPr lang="en-US" dirty="0"/>
          </a:p>
        </p:txBody>
      </p:sp>
      <p:sp>
        <p:nvSpPr>
          <p:cNvPr id="3" name="Content Placeholder 2"/>
          <p:cNvSpPr>
            <a:spLocks noGrp="1"/>
          </p:cNvSpPr>
          <p:nvPr>
            <p:ph idx="1"/>
          </p:nvPr>
        </p:nvSpPr>
        <p:spPr>
          <a:xfrm>
            <a:off x="152400" y="1219200"/>
            <a:ext cx="8839200" cy="5410200"/>
          </a:xfrm>
        </p:spPr>
        <p:txBody>
          <a:bodyPr/>
          <a:lstStyle/>
          <a:p>
            <a:r>
              <a:rPr lang="en-US" sz="2800" i="1" dirty="0" smtClean="0">
                <a:solidFill>
                  <a:schemeClr val="accent1"/>
                </a:solidFill>
              </a:rPr>
              <a:t>Requirements specification </a:t>
            </a:r>
            <a:r>
              <a:rPr lang="en-US" sz="2800" dirty="0" smtClean="0"/>
              <a:t>is the process of writing the user and system requirements in a </a:t>
            </a:r>
            <a:r>
              <a:rPr lang="en-US" sz="2800" i="1" dirty="0" smtClean="0">
                <a:solidFill>
                  <a:schemeClr val="accent2"/>
                </a:solidFill>
              </a:rPr>
              <a:t>requirements document</a:t>
            </a:r>
            <a:r>
              <a:rPr lang="en-US" sz="2800" dirty="0" smtClean="0"/>
              <a:t>.</a:t>
            </a:r>
          </a:p>
          <a:p>
            <a:pPr lvl="1"/>
            <a:r>
              <a:rPr lang="en-US" sz="2400" u="sng" dirty="0" smtClean="0"/>
              <a:t>User requirements</a:t>
            </a:r>
            <a:r>
              <a:rPr lang="en-US" sz="2400" dirty="0" smtClean="0"/>
              <a:t> have to be understandable by end-users and customers who do not have a technical background.</a:t>
            </a:r>
          </a:p>
          <a:p>
            <a:pPr lvl="1"/>
            <a:r>
              <a:rPr lang="en-US" sz="2400" u="sng" dirty="0" smtClean="0"/>
              <a:t>System requirements</a:t>
            </a:r>
            <a:r>
              <a:rPr lang="en-US" sz="2400" dirty="0" smtClean="0"/>
              <a:t> are more detailed requirements and may include more technical information.</a:t>
            </a:r>
          </a:p>
          <a:p>
            <a:endParaRPr lang="tr-TR" sz="1200" dirty="0" smtClean="0"/>
          </a:p>
          <a:p>
            <a:r>
              <a:rPr lang="en-US" sz="2800" dirty="0" smtClean="0"/>
              <a:t>The </a:t>
            </a:r>
            <a:r>
              <a:rPr lang="en-US" sz="2800" u="sng" dirty="0" smtClean="0"/>
              <a:t>requirements may be part of a contract</a:t>
            </a:r>
            <a:r>
              <a:rPr lang="en-US" sz="2800" dirty="0" smtClean="0"/>
              <a:t> for the system development</a:t>
            </a:r>
          </a:p>
          <a:p>
            <a:pPr lvl="1"/>
            <a:r>
              <a:rPr lang="en-US" sz="2400" dirty="0" smtClean="0"/>
              <a:t>It is therefore important that these are as complete as possible.</a:t>
            </a:r>
            <a:endParaRPr lang="en-US" sz="2400" dirty="0"/>
          </a:p>
        </p:txBody>
      </p:sp>
    </p:spTree>
    <p:extLst>
      <p:ext uri="{BB962C8B-B14F-4D97-AF65-F5344CB8AC3E}">
        <p14:creationId xmlns:p14="http://schemas.microsoft.com/office/powerpoint/2010/main" val="944136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290513"/>
            <a:ext cx="8077200" cy="395287"/>
          </a:xfrm>
        </p:spPr>
        <p:txBody>
          <a:bodyPr/>
          <a:lstStyle/>
          <a:p>
            <a:pPr eaLnBrk="1" hangingPunct="1"/>
            <a:r>
              <a:rPr lang="en-US" sz="2800" dirty="0" smtClean="0"/>
              <a:t>Ways of writing a system requirements specification </a:t>
            </a:r>
          </a:p>
        </p:txBody>
      </p:sp>
      <p:graphicFrame>
        <p:nvGraphicFramePr>
          <p:cNvPr id="5" name="Table 4"/>
          <p:cNvGraphicFramePr>
            <a:graphicFrameLocks noGrp="1"/>
          </p:cNvGraphicFramePr>
          <p:nvPr>
            <p:extLst/>
          </p:nvPr>
        </p:nvGraphicFramePr>
        <p:xfrm>
          <a:off x="0" y="858608"/>
          <a:ext cx="9144000" cy="5923192"/>
        </p:xfrm>
        <a:graphic>
          <a:graphicData uri="http://schemas.openxmlformats.org/drawingml/2006/table">
            <a:tbl>
              <a:tblPr/>
              <a:tblGrid>
                <a:gridCol w="2000250">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4898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531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a:t>
                      </a:r>
                      <a:r>
                        <a:rPr kumimoji="0" lang="en-GB" sz="1800" b="0" i="0" u="sng" strike="noStrike" cap="none" normalizeH="0" baseline="0" dirty="0">
                          <a:ln>
                            <a:noFill/>
                          </a:ln>
                          <a:solidFill>
                            <a:srgbClr val="000000"/>
                          </a:solidFill>
                          <a:effectLst/>
                          <a:latin typeface="Arial"/>
                          <a:ea typeface="Times New Roman" charset="0"/>
                          <a:cs typeface="Arial"/>
                        </a:rPr>
                        <a:t>Each sentence should express one 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a:t>
                      </a:r>
                      <a:r>
                        <a:rPr kumimoji="0" lang="en-GB" sz="1800" b="0" i="0" u="sng" strike="noStrike" cap="none" normalizeH="0" baseline="0" dirty="0">
                          <a:ln>
                            <a:noFill/>
                          </a:ln>
                          <a:solidFill>
                            <a:srgbClr val="000000"/>
                          </a:solidFill>
                          <a:effectLst/>
                          <a:latin typeface="Arial"/>
                          <a:ea typeface="Times New Roman" charset="0"/>
                          <a:cs typeface="Arial"/>
                        </a:rPr>
                        <a:t>Each field provides information about an aspect of </a:t>
                      </a:r>
                      <a:r>
                        <a:rPr kumimoji="0" lang="en-GB" sz="1800" b="0" i="0" u="sng" strike="noStrike" cap="none" normalizeH="0" baseline="0" dirty="0" smtClean="0">
                          <a:ln>
                            <a:noFill/>
                          </a:ln>
                          <a:solidFill>
                            <a:srgbClr val="000000"/>
                          </a:solidFill>
                          <a:effectLst/>
                          <a:latin typeface="Arial"/>
                          <a:ea typeface="Times New Roman" charset="0"/>
                          <a:cs typeface="Arial"/>
                        </a:rPr>
                        <a:t> </a:t>
                      </a:r>
                      <a:r>
                        <a:rPr kumimoji="0" lang="en-GB" sz="1800" b="0" i="0" u="sng" strike="noStrike" cap="none" normalizeH="0" baseline="0" dirty="0">
                          <a:ln>
                            <a:noFill/>
                          </a:ln>
                          <a:solidFill>
                            <a:srgbClr val="000000"/>
                          </a:solidFill>
                          <a:effectLst/>
                          <a:latin typeface="Arial"/>
                          <a:ea typeface="Times New Roman" charset="0"/>
                          <a:cs typeface="Arial"/>
                        </a:rPr>
                        <a:t>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2140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a:t>
                      </a:r>
                      <a:r>
                        <a:rPr kumimoji="0" lang="en-GB" sz="1800" b="0" i="0" u="none" strike="noStrike" cap="none" normalizeH="0" baseline="0" dirty="0" smtClean="0">
                          <a:ln>
                            <a:noFill/>
                          </a:ln>
                          <a:solidFill>
                            <a:srgbClr val="000000"/>
                          </a:solidFill>
                          <a:effectLst/>
                          <a:latin typeface="Arial"/>
                          <a:ea typeface="Times New Roman" charset="0"/>
                          <a:cs typeface="Arial"/>
                        </a:rPr>
                        <a:t>requirements </a:t>
                      </a:r>
                      <a:r>
                        <a:rPr kumimoji="0" lang="en-GB" sz="1800" b="0" i="0" u="none" strike="noStrike" cap="none" normalizeH="0" baseline="0" dirty="0">
                          <a:ln>
                            <a:noFill/>
                          </a:ln>
                          <a:solidFill>
                            <a:srgbClr val="000000"/>
                          </a:solidFill>
                          <a:effectLst/>
                          <a:latin typeface="Arial"/>
                          <a:ea typeface="Times New Roman" charset="0"/>
                          <a:cs typeface="Arial"/>
                        </a:rPr>
                        <a:t>by defining an operational model </a:t>
                      </a:r>
                      <a:r>
                        <a:rPr kumimoji="0" lang="en-GB" sz="1800" b="0" i="0" u="none" strike="noStrike" cap="none" normalizeH="0" baseline="0" dirty="0" smtClean="0">
                          <a:ln>
                            <a:noFill/>
                          </a:ln>
                          <a:solidFill>
                            <a:srgbClr val="000000"/>
                          </a:solidFill>
                          <a:effectLst/>
                          <a:latin typeface="Arial"/>
                          <a:ea typeface="Times New Roman" charset="0"/>
                          <a:cs typeface="Arial"/>
                        </a:rPr>
                        <a:t>of </a:t>
                      </a:r>
                      <a:r>
                        <a:rPr kumimoji="0" lang="en-GB" sz="1800" b="0" i="0" u="none" strike="noStrike" cap="none" normalizeH="0" baseline="0" dirty="0">
                          <a:ln>
                            <a:noFill/>
                          </a:ln>
                          <a:solidFill>
                            <a:srgbClr val="000000"/>
                          </a:solidFill>
                          <a:effectLst/>
                          <a:latin typeface="Arial"/>
                          <a:ea typeface="Times New Roman" charset="0"/>
                          <a:cs typeface="Arial"/>
                        </a:rPr>
                        <a:t>system. This approach is now </a:t>
                      </a:r>
                      <a:r>
                        <a:rPr kumimoji="0" lang="en-GB" sz="1800" b="0" i="0" u="sng" strike="noStrike" cap="none" normalizeH="0" baseline="0" dirty="0">
                          <a:ln>
                            <a:noFill/>
                          </a:ln>
                          <a:solidFill>
                            <a:srgbClr val="000000"/>
                          </a:solidFill>
                          <a:effectLst/>
                          <a:latin typeface="Arial"/>
                          <a:ea typeface="Times New Roman" charset="0"/>
                          <a:cs typeface="Arial"/>
                        </a:rPr>
                        <a:t>rarely used</a:t>
                      </a:r>
                      <a:r>
                        <a:rPr kumimoji="0" lang="en-GB" sz="1800" b="0" i="0" u="none" strike="noStrike" cap="none" normalizeH="0" baseline="0" dirty="0">
                          <a:ln>
                            <a:noFill/>
                          </a:ln>
                          <a:solidFill>
                            <a:srgbClr val="000000"/>
                          </a:solidFill>
                          <a:effectLst/>
                          <a:latin typeface="Arial"/>
                          <a:ea typeface="Times New Roman" charset="0"/>
                          <a:cs typeface="Arial"/>
                        </a:rPr>
                        <a:t>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a:t>
                      </a:r>
                      <a:r>
                        <a:rPr kumimoji="0" lang="en-GB" sz="1800" b="0" i="0" u="none" strike="noStrike" cap="none" normalizeH="0" baseline="0" dirty="0" smtClean="0">
                          <a:ln>
                            <a:noFill/>
                          </a:ln>
                          <a:solidFill>
                            <a:srgbClr val="000000"/>
                          </a:solidFill>
                          <a:effectLst/>
                          <a:latin typeface="Arial"/>
                          <a:ea typeface="Times New Roman" charset="0"/>
                          <a:cs typeface="Arial"/>
                        </a:rPr>
                        <a:t>functional </a:t>
                      </a:r>
                      <a:r>
                        <a:rPr kumimoji="0" lang="en-GB" sz="1800" b="0" i="0" u="none" strike="noStrike" cap="none" normalizeH="0" baseline="0" dirty="0">
                          <a:ln>
                            <a:noFill/>
                          </a:ln>
                          <a:solidFill>
                            <a:srgbClr val="000000"/>
                          </a:solidFill>
                          <a:effectLst/>
                          <a:latin typeface="Arial"/>
                          <a:ea typeface="Times New Roman" charset="0"/>
                          <a:cs typeface="Arial"/>
                        </a:rPr>
                        <a:t>requirements </a:t>
                      </a:r>
                      <a:r>
                        <a:rPr kumimoji="0" lang="en-GB" sz="1800" b="0" i="0" u="none" strike="noStrike" cap="none" normalizeH="0" baseline="0" dirty="0" smtClean="0">
                          <a:ln>
                            <a:noFill/>
                          </a:ln>
                          <a:solidFill>
                            <a:srgbClr val="000000"/>
                          </a:solidFill>
                          <a:effectLst/>
                          <a:latin typeface="Arial"/>
                          <a:ea typeface="Times New Roman" charset="0"/>
                          <a:cs typeface="Arial"/>
                        </a:rPr>
                        <a:t>for </a:t>
                      </a:r>
                      <a:r>
                        <a:rPr kumimoji="0" lang="en-GB" sz="1800" b="0" i="0" u="none" strike="noStrike" cap="none" normalizeH="0" baseline="0" dirty="0">
                          <a:ln>
                            <a:noFill/>
                          </a:ln>
                          <a:solidFill>
                            <a:srgbClr val="000000"/>
                          </a:solidFill>
                          <a:effectLst/>
                          <a:latin typeface="Arial"/>
                          <a:ea typeface="Times New Roman" charset="0"/>
                          <a:cs typeface="Arial"/>
                        </a:rPr>
                        <a:t>system; </a:t>
                      </a:r>
                      <a:r>
                        <a:rPr kumimoji="0" lang="en-GB" sz="1800" b="0" i="0" u="sng" strike="noStrike" cap="none" normalizeH="0" baseline="0" dirty="0">
                          <a:ln>
                            <a:noFill/>
                          </a:ln>
                          <a:solidFill>
                            <a:srgbClr val="000000"/>
                          </a:solidFill>
                          <a:effectLst/>
                          <a:latin typeface="Arial"/>
                          <a:ea typeface="Times New Roman" charset="0"/>
                          <a:cs typeface="Arial"/>
                        </a:rPr>
                        <a:t>UML use case and sequence diagrams</a:t>
                      </a:r>
                      <a:r>
                        <a:rPr kumimoji="0" lang="en-GB" sz="1800" b="0" i="0" u="none" strike="noStrike" cap="none" normalizeH="0" baseline="0" dirty="0">
                          <a:ln>
                            <a:noFill/>
                          </a:ln>
                          <a:solidFill>
                            <a:srgbClr val="000000"/>
                          </a:solidFill>
                          <a:effectLst/>
                          <a:latin typeface="Arial"/>
                          <a:ea typeface="Times New Roman" charset="0"/>
                          <a:cs typeface="Arial"/>
                        </a:rPr>
                        <a:t>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65187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a:t>
                      </a:r>
                      <a:r>
                        <a:rPr kumimoji="0" lang="en-GB" sz="1800" b="0" i="0" u="sng" strike="noStrike" cap="none" normalizeH="0" baseline="0" dirty="0">
                          <a:ln>
                            <a:noFill/>
                          </a:ln>
                          <a:solidFill>
                            <a:srgbClr val="000000"/>
                          </a:solidFill>
                          <a:effectLst/>
                          <a:latin typeface="Arial"/>
                          <a:ea typeface="Times New Roman" charset="0"/>
                          <a:cs typeface="Arial"/>
                        </a:rPr>
                        <a:t>unambiguous specifications can reduce the ambiguity in a requirements document, most customers don’t understand a formal specification</a:t>
                      </a:r>
                      <a:r>
                        <a:rPr kumimoji="0" lang="en-GB" sz="1800" b="0" i="0" u="none" strike="noStrike" cap="none" normalizeH="0" baseline="0" dirty="0">
                          <a:ln>
                            <a:noFill/>
                          </a:ln>
                          <a:solidFill>
                            <a:srgbClr val="000000"/>
                          </a:solidFill>
                          <a:effectLst/>
                          <a:latin typeface="Arial"/>
                          <a:ea typeface="Times New Roman" charset="0"/>
                          <a:cs typeface="Arial"/>
                        </a:rPr>
                        <a:t>.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758037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266700"/>
            <a:ext cx="7620000" cy="571500"/>
          </a:xfrm>
        </p:spPr>
        <p:txBody>
          <a:bodyPr/>
          <a:lstStyle/>
          <a:p>
            <a:r>
              <a:rPr lang="en-GB" dirty="0"/>
              <a:t>Guidelines for writing requirements</a:t>
            </a:r>
          </a:p>
        </p:txBody>
      </p:sp>
      <p:sp>
        <p:nvSpPr>
          <p:cNvPr id="61443" name="Rectangle 3"/>
          <p:cNvSpPr>
            <a:spLocks noGrp="1" noChangeArrowheads="1"/>
          </p:cNvSpPr>
          <p:nvPr>
            <p:ph type="body" idx="1"/>
          </p:nvPr>
        </p:nvSpPr>
        <p:spPr>
          <a:xfrm>
            <a:off x="152400" y="1219200"/>
            <a:ext cx="8839200" cy="5410200"/>
          </a:xfrm>
        </p:spPr>
        <p:txBody>
          <a:bodyPr/>
          <a:lstStyle/>
          <a:p>
            <a:r>
              <a:rPr lang="en-GB" sz="2800" dirty="0"/>
              <a:t>Invent a standard format and use it for all requirements.</a:t>
            </a:r>
          </a:p>
          <a:p>
            <a:r>
              <a:rPr lang="en-GB" sz="2800" dirty="0"/>
              <a:t>Use language in a consistent way. </a:t>
            </a:r>
            <a:endParaRPr lang="en-GB" sz="2800" dirty="0" smtClean="0"/>
          </a:p>
          <a:p>
            <a:pPr lvl="1"/>
            <a:r>
              <a:rPr lang="en-GB" sz="2400" dirty="0" smtClean="0"/>
              <a:t>Use </a:t>
            </a:r>
            <a:r>
              <a:rPr lang="en-GB" sz="2400" b="1" i="1" u="sng" dirty="0"/>
              <a:t>shall</a:t>
            </a:r>
            <a:r>
              <a:rPr lang="en-GB" sz="2400" dirty="0"/>
              <a:t> for mandatory requirements, </a:t>
            </a:r>
            <a:r>
              <a:rPr lang="en-GB" sz="2400" b="1" i="1" u="sng" dirty="0"/>
              <a:t>should</a:t>
            </a:r>
            <a:r>
              <a:rPr lang="en-GB" sz="2400" dirty="0"/>
              <a:t> for desirable </a:t>
            </a:r>
            <a:r>
              <a:rPr lang="en-GB" sz="2400" dirty="0" smtClean="0"/>
              <a:t>requirements</a:t>
            </a:r>
            <a:r>
              <a:rPr lang="tr-TR" sz="2400" dirty="0" smtClean="0"/>
              <a:t>, an </a:t>
            </a:r>
            <a:r>
              <a:rPr lang="tr-TR" sz="2400" b="1" i="1" u="sng" dirty="0" err="1" smtClean="0"/>
              <a:t>may</a:t>
            </a:r>
            <a:r>
              <a:rPr lang="tr-TR" sz="2400" dirty="0" smtClean="0"/>
              <a:t> </a:t>
            </a:r>
            <a:r>
              <a:rPr lang="tr-TR" sz="2400" dirty="0" err="1" smtClean="0"/>
              <a:t>for</a:t>
            </a:r>
            <a:r>
              <a:rPr lang="tr-TR" sz="2400" dirty="0" smtClean="0"/>
              <a:t> </a:t>
            </a:r>
            <a:r>
              <a:rPr lang="tr-TR" sz="2400" dirty="0" err="1" smtClean="0"/>
              <a:t>optional</a:t>
            </a:r>
            <a:r>
              <a:rPr lang="tr-TR" sz="2400" dirty="0" smtClean="0"/>
              <a:t> </a:t>
            </a:r>
            <a:r>
              <a:rPr lang="tr-TR" sz="2400" dirty="0" err="1" smtClean="0"/>
              <a:t>requirements</a:t>
            </a:r>
            <a:r>
              <a:rPr lang="en-GB" sz="2400" dirty="0" smtClean="0"/>
              <a:t>.</a:t>
            </a:r>
            <a:endParaRPr lang="en-GB" sz="2400" dirty="0"/>
          </a:p>
          <a:p>
            <a:r>
              <a:rPr lang="en-GB" sz="2800" dirty="0"/>
              <a:t>Use text highlighting to identify key parts of the requirement.</a:t>
            </a:r>
          </a:p>
          <a:p>
            <a:r>
              <a:rPr lang="en-GB" sz="2800" dirty="0"/>
              <a:t>Avoid the use of computer jargon</a:t>
            </a:r>
            <a:r>
              <a:rPr lang="en-GB" sz="2800" dirty="0" smtClean="0"/>
              <a:t>.</a:t>
            </a:r>
          </a:p>
          <a:p>
            <a:r>
              <a:rPr lang="en-GB" sz="2800" dirty="0" smtClean="0"/>
              <a:t>Include an </a:t>
            </a:r>
            <a:r>
              <a:rPr lang="en-GB" sz="2800" u="sng" dirty="0" smtClean="0"/>
              <a:t>explanation (rationale)</a:t>
            </a:r>
            <a:r>
              <a:rPr lang="en-GB" sz="2800" dirty="0" smtClean="0"/>
              <a:t> of why a requirement is necessary.</a:t>
            </a:r>
            <a:endParaRPr lang="en-GB" sz="2800" dirty="0"/>
          </a:p>
        </p:txBody>
      </p:sp>
    </p:spTree>
    <p:extLst>
      <p:ext uri="{BB962C8B-B14F-4D97-AF65-F5344CB8AC3E}">
        <p14:creationId xmlns:p14="http://schemas.microsoft.com/office/powerpoint/2010/main" val="2169688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366713"/>
            <a:ext cx="7924800" cy="623887"/>
          </a:xfrm>
        </p:spPr>
        <p:txBody>
          <a:bodyPr/>
          <a:lstStyle/>
          <a:p>
            <a:r>
              <a:rPr lang="tr-TR" sz="3200" dirty="0" err="1" smtClean="0"/>
              <a:t>Example</a:t>
            </a:r>
            <a:r>
              <a:rPr lang="tr-TR" sz="3200" dirty="0" smtClean="0"/>
              <a:t>: FBS </a:t>
            </a:r>
            <a:r>
              <a:rPr lang="tr-TR" sz="3200" dirty="0" err="1" smtClean="0"/>
              <a:t>requirements</a:t>
            </a:r>
            <a:r>
              <a:rPr lang="tr-TR" sz="3200" dirty="0" smtClean="0"/>
              <a:t> – </a:t>
            </a:r>
            <a:br>
              <a:rPr lang="tr-TR" sz="3200" dirty="0" smtClean="0"/>
            </a:br>
            <a:r>
              <a:rPr lang="tr-TR" sz="3200" dirty="0" smtClean="0"/>
              <a:t>Natural Language</a:t>
            </a:r>
            <a:endParaRPr lang="en-US" sz="3200" dirty="0"/>
          </a:p>
        </p:txBody>
      </p:sp>
      <p:sp>
        <p:nvSpPr>
          <p:cNvPr id="3" name="İçerik Yer Tutucusu 2"/>
          <p:cNvSpPr>
            <a:spLocks noGrp="1"/>
          </p:cNvSpPr>
          <p:nvPr>
            <p:ph idx="1"/>
          </p:nvPr>
        </p:nvSpPr>
        <p:spPr>
          <a:xfrm>
            <a:off x="76200" y="1143000"/>
            <a:ext cx="9067800" cy="5334000"/>
          </a:xfrm>
        </p:spPr>
        <p:txBody>
          <a:bodyPr/>
          <a:lstStyle/>
          <a:p>
            <a:pPr marL="457200" indent="-457200">
              <a:buFont typeface="+mj-lt"/>
              <a:buAutoNum type="arabicPeriod"/>
            </a:pPr>
            <a:r>
              <a:rPr lang="en-US" sz="2200" dirty="0" smtClean="0"/>
              <a:t>A </a:t>
            </a:r>
            <a:r>
              <a:rPr lang="en-US" sz="2200" dirty="0"/>
              <a:t>reservation manager </a:t>
            </a:r>
            <a:r>
              <a:rPr lang="en-US" sz="2200" i="1" dirty="0"/>
              <a:t>shall</a:t>
            </a:r>
            <a:r>
              <a:rPr lang="en-US" sz="2200" dirty="0"/>
              <a:t> be able to use the system to </a:t>
            </a:r>
            <a:r>
              <a:rPr lang="en-US" sz="2200" u="sng" dirty="0"/>
              <a:t>create accounts</a:t>
            </a:r>
            <a:r>
              <a:rPr lang="en-US" sz="2200" dirty="0"/>
              <a:t> for reservation agents. </a:t>
            </a:r>
            <a:endParaRPr lang="tr-TR" sz="2200" dirty="0" smtClean="0"/>
          </a:p>
          <a:p>
            <a:pPr marL="457200" indent="-457200">
              <a:buFont typeface="+mj-lt"/>
              <a:buAutoNum type="arabicPeriod"/>
            </a:pPr>
            <a:r>
              <a:rPr lang="en-US" sz="2200" dirty="0" smtClean="0"/>
              <a:t>The </a:t>
            </a:r>
            <a:r>
              <a:rPr lang="en-US" sz="2200" dirty="0"/>
              <a:t>system </a:t>
            </a:r>
            <a:r>
              <a:rPr lang="en-US" sz="2200" i="1" dirty="0"/>
              <a:t>shall </a:t>
            </a:r>
            <a:r>
              <a:rPr lang="en-US" sz="2200" dirty="0"/>
              <a:t>enable a reservation manager to </a:t>
            </a:r>
            <a:r>
              <a:rPr lang="en-US" sz="2200" u="sng" dirty="0"/>
              <a:t>log in</a:t>
            </a:r>
            <a:r>
              <a:rPr lang="en-US" sz="2200" dirty="0"/>
              <a:t> with his/her username and password. </a:t>
            </a:r>
            <a:endParaRPr lang="tr-TR" sz="2200" dirty="0" smtClean="0"/>
          </a:p>
          <a:p>
            <a:pPr marL="457200" indent="-457200">
              <a:buFont typeface="+mj-lt"/>
              <a:buAutoNum type="arabicPeriod"/>
            </a:pPr>
            <a:r>
              <a:rPr lang="en-US" sz="2200" dirty="0" smtClean="0"/>
              <a:t>The </a:t>
            </a:r>
            <a:r>
              <a:rPr lang="en-US" sz="2200" dirty="0"/>
              <a:t>reservation manager </a:t>
            </a:r>
            <a:r>
              <a:rPr lang="en-US" sz="2200" i="1" dirty="0"/>
              <a:t>shall</a:t>
            </a:r>
            <a:r>
              <a:rPr lang="en-US" sz="2200" dirty="0"/>
              <a:t> be able to </a:t>
            </a:r>
            <a:r>
              <a:rPr lang="en-US" sz="2200" u="sng" dirty="0"/>
              <a:t>manipulate flights</a:t>
            </a:r>
            <a:r>
              <a:rPr lang="en-US" sz="2200" dirty="0"/>
              <a:t> (enter new ones, update existing flight information, delete flights, etc.), and </a:t>
            </a:r>
            <a:r>
              <a:rPr lang="tr-TR" sz="2200" dirty="0" smtClean="0"/>
              <a:t> </a:t>
            </a:r>
            <a:r>
              <a:rPr lang="en-US" sz="2200" u="sng" dirty="0" smtClean="0"/>
              <a:t>generate </a:t>
            </a:r>
            <a:r>
              <a:rPr lang="en-US" sz="2200" u="sng" dirty="0"/>
              <a:t>inventory</a:t>
            </a:r>
            <a:r>
              <a:rPr lang="en-US" sz="2200" dirty="0"/>
              <a:t> reports of flights. </a:t>
            </a:r>
            <a:endParaRPr lang="tr-TR" sz="2200" dirty="0" smtClean="0"/>
          </a:p>
          <a:p>
            <a:pPr marL="457200" indent="-457200">
              <a:buFont typeface="+mj-lt"/>
              <a:buAutoNum type="arabicPeriod"/>
            </a:pPr>
            <a:r>
              <a:rPr lang="en-US" sz="2200" dirty="0" smtClean="0"/>
              <a:t>When </a:t>
            </a:r>
            <a:r>
              <a:rPr lang="en-US" sz="2200" dirty="0"/>
              <a:t>a </a:t>
            </a:r>
            <a:r>
              <a:rPr lang="en-US" sz="2200" u="sng" dirty="0"/>
              <a:t>flight is canceled</a:t>
            </a:r>
            <a:r>
              <a:rPr lang="en-US" sz="2200" dirty="0"/>
              <a:t> by the reservation manager, all itineraries that are reserved or booked and include that flight </a:t>
            </a:r>
            <a:r>
              <a:rPr lang="en-US" sz="2200" i="1" dirty="0"/>
              <a:t>shall</a:t>
            </a:r>
            <a:r>
              <a:rPr lang="en-US" sz="2200" dirty="0"/>
              <a:t> be canceled as well. </a:t>
            </a:r>
            <a:endParaRPr lang="tr-TR" sz="2200" dirty="0" smtClean="0"/>
          </a:p>
          <a:p>
            <a:pPr marL="457200" indent="-457200">
              <a:buFont typeface="+mj-lt"/>
              <a:buAutoNum type="arabicPeriod"/>
            </a:pPr>
            <a:r>
              <a:rPr lang="en-US" sz="2200" dirty="0" smtClean="0"/>
              <a:t>The </a:t>
            </a:r>
            <a:r>
              <a:rPr lang="en-US" sz="2200" dirty="0"/>
              <a:t>reservation manager </a:t>
            </a:r>
            <a:r>
              <a:rPr lang="en-US" sz="2200" i="1" dirty="0"/>
              <a:t>shall</a:t>
            </a:r>
            <a:r>
              <a:rPr lang="en-US" sz="2200" dirty="0"/>
              <a:t> be able to </a:t>
            </a:r>
            <a:r>
              <a:rPr lang="en-US" sz="2200" u="sng" dirty="0"/>
              <a:t>view information</a:t>
            </a:r>
            <a:r>
              <a:rPr lang="en-US" sz="2200" dirty="0"/>
              <a:t> of a reservation agent and </a:t>
            </a:r>
            <a:r>
              <a:rPr lang="en-US" sz="2200" u="sng" dirty="0"/>
              <a:t>confirm a ticket</a:t>
            </a:r>
            <a:r>
              <a:rPr lang="en-US" sz="2200" dirty="0"/>
              <a:t> for him/her. </a:t>
            </a:r>
            <a:endParaRPr lang="tr-TR" sz="2200" dirty="0" smtClean="0"/>
          </a:p>
          <a:p>
            <a:pPr marL="457200" indent="-457200">
              <a:buFont typeface="+mj-lt"/>
              <a:buAutoNum type="arabicPeriod"/>
            </a:pPr>
            <a:r>
              <a:rPr lang="en-US" sz="2200" dirty="0" smtClean="0"/>
              <a:t>The </a:t>
            </a:r>
            <a:r>
              <a:rPr lang="en-US" sz="2200" dirty="0"/>
              <a:t>reservation manager </a:t>
            </a:r>
            <a:r>
              <a:rPr lang="en-US" sz="2200" i="1" dirty="0"/>
              <a:t>shall</a:t>
            </a:r>
            <a:r>
              <a:rPr lang="en-US" sz="2200" dirty="0"/>
              <a:t> be able to </a:t>
            </a:r>
            <a:r>
              <a:rPr lang="en-US" sz="2200" u="sng" dirty="0"/>
              <a:t>log out</a:t>
            </a:r>
            <a:r>
              <a:rPr lang="en-US" sz="2200" dirty="0"/>
              <a:t> at any stage during his/her session.</a:t>
            </a:r>
          </a:p>
        </p:txBody>
      </p:sp>
    </p:spTree>
    <p:extLst>
      <p:ext uri="{BB962C8B-B14F-4D97-AF65-F5344CB8AC3E}">
        <p14:creationId xmlns:p14="http://schemas.microsoft.com/office/powerpoint/2010/main" val="478610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152401"/>
            <a:ext cx="7924800" cy="838200"/>
          </a:xfrm>
        </p:spPr>
        <p:txBody>
          <a:bodyPr/>
          <a:lstStyle/>
          <a:p>
            <a:r>
              <a:rPr lang="tr-TR" sz="3200" dirty="0" err="1"/>
              <a:t>Example</a:t>
            </a:r>
            <a:r>
              <a:rPr lang="tr-TR" sz="3200" dirty="0"/>
              <a:t>: FBS </a:t>
            </a:r>
            <a:r>
              <a:rPr lang="tr-TR" sz="3200" dirty="0" err="1" smtClean="0"/>
              <a:t>requirements</a:t>
            </a:r>
            <a:r>
              <a:rPr lang="tr-TR" sz="3200" dirty="0" smtClean="0"/>
              <a:t> – </a:t>
            </a:r>
            <a:br>
              <a:rPr lang="tr-TR" sz="3200" dirty="0" smtClean="0"/>
            </a:br>
            <a:r>
              <a:rPr lang="tr-TR" sz="2800" dirty="0" err="1" smtClean="0"/>
              <a:t>Structured</a:t>
            </a:r>
            <a:r>
              <a:rPr lang="tr-TR" sz="2800" dirty="0" smtClean="0"/>
              <a:t> Natural Language (</a:t>
            </a:r>
            <a:r>
              <a:rPr lang="tr-TR" sz="2800" dirty="0" err="1" smtClean="0"/>
              <a:t>e.g</a:t>
            </a:r>
            <a:r>
              <a:rPr lang="tr-TR" sz="2800" dirty="0" smtClean="0"/>
              <a:t>. Tabular </a:t>
            </a:r>
            <a:r>
              <a:rPr lang="tr-TR" sz="2800" dirty="0" err="1" smtClean="0"/>
              <a:t>structure</a:t>
            </a:r>
            <a:r>
              <a:rPr lang="tr-TR" sz="2800" dirty="0" smtClean="0"/>
              <a:t>)</a:t>
            </a:r>
            <a:endParaRPr lang="en-US" sz="2800" dirty="0"/>
          </a:p>
        </p:txBody>
      </p:sp>
      <p:graphicFrame>
        <p:nvGraphicFramePr>
          <p:cNvPr id="4" name="Table 2"/>
          <p:cNvGraphicFramePr>
            <a:graphicFrameLocks noGrp="1"/>
          </p:cNvGraphicFramePr>
          <p:nvPr>
            <p:extLst>
              <p:ext uri="{D42A27DB-BD31-4B8C-83A1-F6EECF244321}">
                <p14:modId xmlns:p14="http://schemas.microsoft.com/office/powerpoint/2010/main" val="3982843976"/>
              </p:ext>
            </p:extLst>
          </p:nvPr>
        </p:nvGraphicFramePr>
        <p:xfrm>
          <a:off x="457200" y="1600200"/>
          <a:ext cx="8229600" cy="4042578"/>
        </p:xfrm>
        <a:graphic>
          <a:graphicData uri="http://schemas.openxmlformats.org/drawingml/2006/table">
            <a:tbl>
              <a:tblPr/>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433126">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bg1"/>
                          </a:solidFill>
                          <a:effectLst/>
                          <a:latin typeface="Arial" charset="0"/>
                          <a:ea typeface="Times New Roman" charset="0"/>
                        </a:rPr>
                        <a:t>Use case: Login</a:t>
                      </a:r>
                      <a:endParaRPr kumimoji="0" lang="en-GB" sz="1800" b="1" i="0" u="none" strike="noStrike" cap="none" normalizeH="0" baseline="0" dirty="0">
                        <a:ln>
                          <a:noFill/>
                        </a:ln>
                        <a:solidFill>
                          <a:schemeClr val="bg1"/>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Actors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noProof="0" dirty="0" smtClean="0">
                          <a:ln>
                            <a:noFill/>
                          </a:ln>
                          <a:solidFill>
                            <a:srgbClr val="000000"/>
                          </a:solidFill>
                          <a:effectLst/>
                          <a:latin typeface="Arial" charset="0"/>
                          <a:ea typeface="Times New Roman" charset="0"/>
                        </a:rPr>
                        <a:t>Traveler</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0054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Precondition</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noProof="0" dirty="0" smtClean="0">
                          <a:ln>
                            <a:noFill/>
                          </a:ln>
                          <a:solidFill>
                            <a:srgbClr val="000000"/>
                          </a:solidFill>
                          <a:effectLst/>
                          <a:latin typeface="Arial" charset="0"/>
                          <a:ea typeface="Times New Roman" charset="0"/>
                        </a:rPr>
                        <a:t>Traveler is not logged in</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Post-condition</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noProof="0" dirty="0" smtClean="0">
                          <a:ln>
                            <a:noFill/>
                          </a:ln>
                          <a:solidFill>
                            <a:srgbClr val="000000"/>
                          </a:solidFill>
                          <a:effectLst/>
                          <a:latin typeface="Arial" charset="0"/>
                          <a:ea typeface="Times New Roman" charset="0"/>
                        </a:rPr>
                        <a:t>Traveler is logged in</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Main (happy) path:</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1" i="0" u="none" strike="noStrike" cap="none" normalizeH="0" baseline="0" dirty="0" smtClean="0">
                          <a:ln>
                            <a:noFill/>
                          </a:ln>
                          <a:solidFill>
                            <a:srgbClr val="000000"/>
                          </a:solidFill>
                          <a:effectLst/>
                          <a:latin typeface="Arial" charset="0"/>
                          <a:ea typeface="Times New Roman" charset="0"/>
                        </a:rPr>
                        <a:t>User</a:t>
                      </a:r>
                      <a:r>
                        <a:rPr kumimoji="0" lang="en-GB" sz="1800" b="0" i="0" u="none" strike="noStrike" cap="none" normalizeH="0" baseline="0" dirty="0" smtClean="0">
                          <a:ln>
                            <a:noFill/>
                          </a:ln>
                          <a:solidFill>
                            <a:srgbClr val="000000"/>
                          </a:solidFill>
                          <a:effectLst/>
                          <a:latin typeface="Arial" charset="0"/>
                          <a:ea typeface="Times New Roman" charset="0"/>
                        </a:rPr>
                        <a:t> enters her/his username and password and presses on the Login button</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1" i="0" u="none" strike="noStrike" cap="none" normalizeH="0" baseline="0" dirty="0" smtClean="0">
                          <a:ln>
                            <a:noFill/>
                          </a:ln>
                          <a:solidFill>
                            <a:srgbClr val="000000"/>
                          </a:solidFill>
                          <a:effectLst/>
                          <a:latin typeface="Arial" charset="0"/>
                          <a:ea typeface="Times New Roman" charset="0"/>
                        </a:rPr>
                        <a:t>System</a:t>
                      </a:r>
                      <a:r>
                        <a:rPr kumimoji="0" lang="en-GB" sz="1800" b="0" i="0" u="none" strike="noStrike" cap="none" normalizeH="0" baseline="0" dirty="0" smtClean="0">
                          <a:ln>
                            <a:noFill/>
                          </a:ln>
                          <a:solidFill>
                            <a:srgbClr val="000000"/>
                          </a:solidFill>
                          <a:effectLst/>
                          <a:latin typeface="Arial" charset="0"/>
                          <a:ea typeface="Times New Roman" charset="0"/>
                        </a:rPr>
                        <a:t> checks the username and password and shows the app’s main window (page)</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1" i="0" u="none" strike="noStrike" cap="none" normalizeH="0" baseline="0" dirty="0" smtClean="0">
                          <a:ln>
                            <a:noFill/>
                          </a:ln>
                          <a:solidFill>
                            <a:srgbClr val="000000"/>
                          </a:solidFill>
                          <a:effectLst/>
                          <a:latin typeface="Arial" charset="0"/>
                          <a:ea typeface="Times New Roman" charset="0"/>
                        </a:rPr>
                        <a:t>User</a:t>
                      </a:r>
                      <a:r>
                        <a:rPr kumimoji="0" lang="en-GB" sz="1800" b="0" i="0" u="none" strike="noStrike" cap="none" normalizeH="0" baseline="0" dirty="0" smtClean="0">
                          <a:ln>
                            <a:noFill/>
                          </a:ln>
                          <a:solidFill>
                            <a:srgbClr val="000000"/>
                          </a:solidFill>
                          <a:effectLst/>
                          <a:latin typeface="Arial" charset="0"/>
                          <a:ea typeface="Times New Roman" charset="0"/>
                        </a:rPr>
                        <a:t> will be able to use the feature afterwards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Alternative path:</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If the username and password combination is invalid, the system will show a message indicating it</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User </a:t>
                      </a:r>
                      <a:r>
                        <a:rPr kumimoji="0" lang="en-GB" sz="1800" b="0" i="0" u="none" strike="noStrike" cap="none" normalizeH="0" baseline="0" dirty="0" smtClean="0">
                          <a:ln>
                            <a:noFill/>
                          </a:ln>
                          <a:solidFill>
                            <a:srgbClr val="000000"/>
                          </a:solidFill>
                          <a:effectLst/>
                          <a:latin typeface="Arial" charset="0"/>
                          <a:ea typeface="Times New Roman" charset="0"/>
                        </a:rPr>
                        <a:t>will be able to enter another username and password </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3" name="Oval 2"/>
          <p:cNvSpPr/>
          <p:nvPr/>
        </p:nvSpPr>
        <p:spPr bwMode="auto">
          <a:xfrm>
            <a:off x="2743200" y="3048000"/>
            <a:ext cx="1066800" cy="1600200"/>
          </a:xfrm>
          <a:prstGeom prst="ellipse">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grpSp>
        <p:nvGrpSpPr>
          <p:cNvPr id="8" name="Grup 7"/>
          <p:cNvGrpSpPr/>
          <p:nvPr/>
        </p:nvGrpSpPr>
        <p:grpSpPr>
          <a:xfrm>
            <a:off x="2209800" y="4648200"/>
            <a:ext cx="6657592" cy="1803975"/>
            <a:chOff x="2209800" y="4648200"/>
            <a:chExt cx="6657592" cy="1803975"/>
          </a:xfrm>
        </p:grpSpPr>
        <p:cxnSp>
          <p:nvCxnSpPr>
            <p:cNvPr id="6" name="Düz Ok Bağlayıcısı 5"/>
            <p:cNvCxnSpPr/>
            <p:nvPr/>
          </p:nvCxnSpPr>
          <p:spPr bwMode="auto">
            <a:xfrm>
              <a:off x="3276600" y="4648200"/>
              <a:ext cx="0" cy="121920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 name="Metin kutusu 6"/>
            <p:cNvSpPr txBox="1"/>
            <p:nvPr/>
          </p:nvSpPr>
          <p:spPr>
            <a:xfrm>
              <a:off x="2209800" y="5867400"/>
              <a:ext cx="6657592" cy="584775"/>
            </a:xfrm>
            <a:prstGeom prst="rect">
              <a:avLst/>
            </a:prstGeom>
            <a:noFill/>
          </p:spPr>
          <p:txBody>
            <a:bodyPr wrap="none" rtlCol="0">
              <a:spAutoFit/>
            </a:bodyPr>
            <a:lstStyle/>
            <a:p>
              <a:r>
                <a:rPr lang="tr-TR" i="1" dirty="0" smtClean="0">
                  <a:solidFill>
                    <a:srgbClr val="C00000"/>
                  </a:solidFill>
                </a:rPr>
                <a:t>- </a:t>
              </a:r>
              <a:r>
                <a:rPr lang="tr-TR" i="1" dirty="0" err="1" smtClean="0">
                  <a:solidFill>
                    <a:srgbClr val="C00000"/>
                  </a:solidFill>
                </a:rPr>
                <a:t>Interaction</a:t>
              </a:r>
              <a:r>
                <a:rPr lang="tr-TR" i="1" dirty="0" smtClean="0">
                  <a:solidFill>
                    <a:srgbClr val="C00000"/>
                  </a:solidFill>
                </a:rPr>
                <a:t> </a:t>
              </a:r>
              <a:r>
                <a:rPr lang="tr-TR" i="1" dirty="0" err="1" smtClean="0">
                  <a:solidFill>
                    <a:srgbClr val="C00000"/>
                  </a:solidFill>
                </a:rPr>
                <a:t>between</a:t>
              </a:r>
              <a:r>
                <a:rPr lang="tr-TR" i="1" dirty="0" smtClean="0">
                  <a:solidFill>
                    <a:srgbClr val="C00000"/>
                  </a:solidFill>
                </a:rPr>
                <a:t> </a:t>
              </a:r>
              <a:r>
                <a:rPr lang="tr-TR" i="1" dirty="0" err="1" smtClean="0">
                  <a:solidFill>
                    <a:srgbClr val="C00000"/>
                  </a:solidFill>
                </a:rPr>
                <a:t>user</a:t>
              </a:r>
              <a:r>
                <a:rPr lang="tr-TR" i="1" dirty="0" smtClean="0">
                  <a:solidFill>
                    <a:srgbClr val="C00000"/>
                  </a:solidFill>
                </a:rPr>
                <a:t>(s) </a:t>
              </a:r>
              <a:r>
                <a:rPr lang="tr-TR" i="1" dirty="0" err="1" smtClean="0">
                  <a:solidFill>
                    <a:srgbClr val="C00000"/>
                  </a:solidFill>
                </a:rPr>
                <a:t>and</a:t>
              </a:r>
              <a:r>
                <a:rPr lang="tr-TR" i="1" dirty="0" smtClean="0">
                  <a:solidFill>
                    <a:srgbClr val="C00000"/>
                  </a:solidFill>
                </a:rPr>
                <a:t> </a:t>
              </a:r>
              <a:r>
                <a:rPr lang="tr-TR" i="1" dirty="0" err="1" smtClean="0">
                  <a:solidFill>
                    <a:srgbClr val="C00000"/>
                  </a:solidFill>
                </a:rPr>
                <a:t>the</a:t>
              </a:r>
              <a:r>
                <a:rPr lang="tr-TR" i="1" dirty="0" smtClean="0">
                  <a:solidFill>
                    <a:srgbClr val="C00000"/>
                  </a:solidFill>
                </a:rPr>
                <a:t> software </a:t>
              </a:r>
              <a:r>
                <a:rPr lang="tr-TR" i="1" dirty="0" err="1" smtClean="0">
                  <a:solidFill>
                    <a:srgbClr val="C00000"/>
                  </a:solidFill>
                </a:rPr>
                <a:t>system</a:t>
              </a:r>
              <a:r>
                <a:rPr lang="tr-TR" i="1" dirty="0" smtClean="0">
                  <a:solidFill>
                    <a:srgbClr val="C00000"/>
                  </a:solidFill>
                </a:rPr>
                <a:t> </a:t>
              </a:r>
              <a:r>
                <a:rPr lang="tr-TR" i="1" dirty="0" err="1" smtClean="0">
                  <a:solidFill>
                    <a:srgbClr val="C00000"/>
                  </a:solidFill>
                </a:rPr>
                <a:t>to</a:t>
              </a:r>
              <a:r>
                <a:rPr lang="tr-TR" i="1" dirty="0" smtClean="0">
                  <a:solidFill>
                    <a:srgbClr val="C00000"/>
                  </a:solidFill>
                </a:rPr>
                <a:t> be </a:t>
              </a:r>
              <a:r>
                <a:rPr lang="tr-TR" i="1" dirty="0" err="1" smtClean="0">
                  <a:solidFill>
                    <a:srgbClr val="C00000"/>
                  </a:solidFill>
                </a:rPr>
                <a:t>developed</a:t>
              </a:r>
              <a:r>
                <a:rPr lang="tr-TR" i="1" dirty="0" smtClean="0">
                  <a:solidFill>
                    <a:srgbClr val="C00000"/>
                  </a:solidFill>
                </a:rPr>
                <a:t>!</a:t>
              </a:r>
            </a:p>
            <a:p>
              <a:r>
                <a:rPr lang="tr-TR" i="1" dirty="0" smtClean="0">
                  <a:solidFill>
                    <a:srgbClr val="C00000"/>
                  </a:solidFill>
                </a:rPr>
                <a:t>- </a:t>
              </a:r>
              <a:r>
                <a:rPr lang="tr-TR" i="1" dirty="0" err="1" smtClean="0">
                  <a:solidFill>
                    <a:srgbClr val="C00000"/>
                  </a:solidFill>
                </a:rPr>
                <a:t>Only</a:t>
              </a:r>
              <a:r>
                <a:rPr lang="tr-TR" i="1" dirty="0" smtClean="0">
                  <a:solidFill>
                    <a:srgbClr val="C00000"/>
                  </a:solidFill>
                </a:rPr>
                <a:t> </a:t>
              </a:r>
              <a:r>
                <a:rPr lang="tr-TR" i="1" dirty="0" err="1">
                  <a:solidFill>
                    <a:srgbClr val="C00000"/>
                  </a:solidFill>
                </a:rPr>
                <a:t>o</a:t>
              </a:r>
              <a:r>
                <a:rPr lang="tr-TR" i="1" dirty="0" err="1" smtClean="0">
                  <a:solidFill>
                    <a:srgbClr val="C00000"/>
                  </a:solidFill>
                </a:rPr>
                <a:t>utside</a:t>
              </a:r>
              <a:r>
                <a:rPr lang="tr-TR" i="1" dirty="0" smtClean="0">
                  <a:solidFill>
                    <a:srgbClr val="C00000"/>
                  </a:solidFill>
                </a:rPr>
                <a:t> </a:t>
              </a:r>
              <a:r>
                <a:rPr lang="tr-TR" i="1" dirty="0" err="1" smtClean="0">
                  <a:solidFill>
                    <a:srgbClr val="C00000"/>
                  </a:solidFill>
                </a:rPr>
                <a:t>behavior</a:t>
              </a:r>
              <a:r>
                <a:rPr lang="tr-TR" i="1" dirty="0" smtClean="0">
                  <a:solidFill>
                    <a:srgbClr val="C00000"/>
                  </a:solidFill>
                </a:rPr>
                <a:t> of </a:t>
              </a:r>
              <a:r>
                <a:rPr lang="tr-TR" i="1" dirty="0" err="1" smtClean="0">
                  <a:solidFill>
                    <a:srgbClr val="C00000"/>
                  </a:solidFill>
                </a:rPr>
                <a:t>the</a:t>
              </a:r>
              <a:r>
                <a:rPr lang="tr-TR" i="1" dirty="0" smtClean="0">
                  <a:solidFill>
                    <a:srgbClr val="C00000"/>
                  </a:solidFill>
                </a:rPr>
                <a:t> </a:t>
              </a:r>
              <a:r>
                <a:rPr lang="tr-TR" i="1" dirty="0" err="1" smtClean="0">
                  <a:solidFill>
                    <a:srgbClr val="C00000"/>
                  </a:solidFill>
                </a:rPr>
                <a:t>systems</a:t>
              </a:r>
              <a:r>
                <a:rPr lang="tr-TR" i="1" dirty="0" smtClean="0">
                  <a:solidFill>
                    <a:srgbClr val="C00000"/>
                  </a:solidFill>
                </a:rPr>
                <a:t> as </a:t>
              </a:r>
              <a:r>
                <a:rPr lang="tr-TR" i="1" dirty="0" err="1" smtClean="0">
                  <a:solidFill>
                    <a:srgbClr val="C00000"/>
                  </a:solidFill>
                </a:rPr>
                <a:t>observed</a:t>
              </a:r>
              <a:r>
                <a:rPr lang="tr-TR" i="1" dirty="0" smtClean="0">
                  <a:solidFill>
                    <a:srgbClr val="C00000"/>
                  </a:solidFill>
                </a:rPr>
                <a:t> </a:t>
              </a:r>
              <a:r>
                <a:rPr lang="tr-TR" i="1" dirty="0" err="1" smtClean="0">
                  <a:solidFill>
                    <a:srgbClr val="C00000"/>
                  </a:solidFill>
                </a:rPr>
                <a:t>by</a:t>
              </a:r>
              <a:r>
                <a:rPr lang="tr-TR" i="1" dirty="0" smtClean="0">
                  <a:solidFill>
                    <a:srgbClr val="C00000"/>
                  </a:solidFill>
                </a:rPr>
                <a:t> </a:t>
              </a:r>
              <a:r>
                <a:rPr lang="tr-TR" i="1" dirty="0" err="1" smtClean="0">
                  <a:solidFill>
                    <a:srgbClr val="C00000"/>
                  </a:solidFill>
                </a:rPr>
                <a:t>the</a:t>
              </a:r>
              <a:r>
                <a:rPr lang="tr-TR" i="1" dirty="0" smtClean="0">
                  <a:solidFill>
                    <a:srgbClr val="C00000"/>
                  </a:solidFill>
                </a:rPr>
                <a:t> </a:t>
              </a:r>
              <a:r>
                <a:rPr lang="tr-TR" i="1" dirty="0" err="1" smtClean="0">
                  <a:solidFill>
                    <a:srgbClr val="C00000"/>
                  </a:solidFill>
                </a:rPr>
                <a:t>user</a:t>
              </a:r>
              <a:r>
                <a:rPr lang="tr-TR" i="1" dirty="0" smtClean="0">
                  <a:solidFill>
                    <a:srgbClr val="C00000"/>
                  </a:solidFill>
                </a:rPr>
                <a:t>(s)!</a:t>
              </a:r>
              <a:endParaRPr lang="tr-TR" i="1" dirty="0">
                <a:solidFill>
                  <a:srgbClr val="C00000"/>
                </a:solidFill>
              </a:endParaRPr>
            </a:p>
          </p:txBody>
        </p:sp>
      </p:grpSp>
    </p:spTree>
    <p:extLst>
      <p:ext uri="{BB962C8B-B14F-4D97-AF65-F5344CB8AC3E}">
        <p14:creationId xmlns:p14="http://schemas.microsoft.com/office/powerpoint/2010/main" val="67083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CA" sz="2800" b="1" dirty="0" smtClean="0">
                <a:latin typeface="+mj-lt"/>
              </a:rPr>
              <a:t>Write the structured tabular requirements for the feature “Search for Flights”</a:t>
            </a:r>
          </a:p>
          <a:p>
            <a:r>
              <a:rPr lang="en-CA" sz="2800" b="1" dirty="0" smtClean="0">
                <a:latin typeface="+mj-lt"/>
              </a:rPr>
              <a:t>Time: 5 minutes</a:t>
            </a:r>
          </a:p>
          <a:p>
            <a:endParaRPr lang="en-CA" sz="28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791200" y="1588892"/>
            <a:ext cx="3103886" cy="2064730"/>
          </a:xfrm>
          <a:prstGeom prst="rect">
            <a:avLst/>
          </a:prstGeom>
        </p:spPr>
      </p:pic>
      <p:graphicFrame>
        <p:nvGraphicFramePr>
          <p:cNvPr id="6" name="Table 2"/>
          <p:cNvGraphicFramePr>
            <a:graphicFrameLocks noGrp="1"/>
          </p:cNvGraphicFramePr>
          <p:nvPr>
            <p:extLst>
              <p:ext uri="{D42A27DB-BD31-4B8C-83A1-F6EECF244321}">
                <p14:modId xmlns:p14="http://schemas.microsoft.com/office/powerpoint/2010/main" val="2785102974"/>
              </p:ext>
            </p:extLst>
          </p:nvPr>
        </p:nvGraphicFramePr>
        <p:xfrm>
          <a:off x="228600" y="3694161"/>
          <a:ext cx="6096000" cy="2975778"/>
        </p:xfrm>
        <a:graphic>
          <a:graphicData uri="http://schemas.openxmlformats.org/drawingml/2006/table">
            <a:tbl>
              <a:tblPr/>
              <a:tblGrid>
                <a:gridCol w="1467556">
                  <a:extLst>
                    <a:ext uri="{9D8B030D-6E8A-4147-A177-3AD203B41FA5}">
                      <a16:colId xmlns:a16="http://schemas.microsoft.com/office/drawing/2014/main" val="20000"/>
                    </a:ext>
                  </a:extLst>
                </a:gridCol>
                <a:gridCol w="4628444">
                  <a:extLst>
                    <a:ext uri="{9D8B030D-6E8A-4147-A177-3AD203B41FA5}">
                      <a16:colId xmlns:a16="http://schemas.microsoft.com/office/drawing/2014/main" val="20001"/>
                    </a:ext>
                  </a:extLst>
                </a:gridCol>
              </a:tblGrid>
              <a:tr h="318828">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ea typeface="Times New Roman" charset="0"/>
                        </a:rPr>
                        <a:t>Use case: Login</a:t>
                      </a:r>
                      <a:endParaRPr kumimoji="0" lang="en-GB" sz="1200" b="1" i="0" u="none" strike="noStrike" cap="none" normalizeH="0" baseline="0" dirty="0">
                        <a:ln>
                          <a:noFill/>
                        </a:ln>
                        <a:solidFill>
                          <a:schemeClr val="bg1"/>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1882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Actors</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noProof="0" dirty="0" smtClean="0">
                          <a:ln>
                            <a:noFill/>
                          </a:ln>
                          <a:solidFill>
                            <a:srgbClr val="000000"/>
                          </a:solidFill>
                          <a:effectLst/>
                          <a:latin typeface="Arial" charset="0"/>
                          <a:ea typeface="Times New Roman" charset="0"/>
                        </a:rPr>
                        <a:t>Traveler</a:t>
                      </a:r>
                      <a:endParaRPr kumimoji="0" lang="en-US" sz="12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20192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Precondition</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noProof="0" dirty="0" smtClean="0">
                          <a:ln>
                            <a:noFill/>
                          </a:ln>
                          <a:solidFill>
                            <a:srgbClr val="000000"/>
                          </a:solidFill>
                          <a:effectLst/>
                          <a:latin typeface="Arial" charset="0"/>
                          <a:ea typeface="Times New Roman" charset="0"/>
                        </a:rPr>
                        <a:t>Traveler is not logged in</a:t>
                      </a:r>
                      <a:endParaRPr kumimoji="0" lang="en-US" sz="12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1882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Post-condition</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noProof="0" dirty="0" smtClean="0">
                          <a:ln>
                            <a:noFill/>
                          </a:ln>
                          <a:solidFill>
                            <a:srgbClr val="000000"/>
                          </a:solidFill>
                          <a:effectLst/>
                          <a:latin typeface="Arial" charset="0"/>
                          <a:ea typeface="Times New Roman" charset="0"/>
                        </a:rPr>
                        <a:t>Traveler is logged in</a:t>
                      </a:r>
                      <a:endParaRPr kumimoji="0" lang="en-US" sz="12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00964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Main (happy) path:</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User enters her/his username and password and presses on the Login button</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System checks the username and password and shows the app’s main window (page)</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User will be able to use the feature afterwards</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0771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Times New Roman" charset="0"/>
                        </a:rPr>
                        <a:t>Alternative path:</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If the username and password combination is invalid, the system will show a message indicating it</a:t>
                      </a:r>
                    </a:p>
                    <a:p>
                      <a:pPr marL="457200" marR="0" lvl="0" indent="-457200" algn="l" defTabSz="457200" rtl="0" eaLnBrk="1" fontAlgn="base" latinLnBrk="0" hangingPunct="1">
                        <a:lnSpc>
                          <a:spcPct val="100000"/>
                        </a:lnSpc>
                        <a:spcBef>
                          <a:spcPct val="0"/>
                        </a:spcBef>
                        <a:spcAft>
                          <a:spcPct val="0"/>
                        </a:spcAft>
                        <a:buClrTx/>
                        <a:buSzTx/>
                        <a:buFont typeface="+mj-lt"/>
                        <a:buAutoNum type="arabicPeriod"/>
                        <a:tabLst/>
                      </a:pPr>
                      <a:r>
                        <a:rPr kumimoji="0" lang="en-GB" sz="1200" b="0" i="0" u="none" strike="noStrike" cap="none" normalizeH="0" baseline="0" dirty="0" smtClean="0">
                          <a:ln>
                            <a:noFill/>
                          </a:ln>
                          <a:solidFill>
                            <a:srgbClr val="000000"/>
                          </a:solidFill>
                          <a:effectLst/>
                          <a:latin typeface="Arial" charset="0"/>
                          <a:ea typeface="Times New Roman" charset="0"/>
                        </a:rPr>
                        <a:t>User </a:t>
                      </a:r>
                      <a:r>
                        <a:rPr kumimoji="0" lang="en-GB" sz="1200" b="0" i="0" u="none" strike="noStrike" cap="none" normalizeH="0" baseline="0" dirty="0" smtClean="0">
                          <a:ln>
                            <a:noFill/>
                          </a:ln>
                          <a:solidFill>
                            <a:srgbClr val="000000"/>
                          </a:solidFill>
                          <a:effectLst/>
                          <a:latin typeface="Arial" charset="0"/>
                          <a:ea typeface="Times New Roman" charset="0"/>
                        </a:rPr>
                        <a:t>will be able to enter another username and password </a:t>
                      </a:r>
                      <a:endParaRPr kumimoji="0" lang="en-GB" sz="12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6237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err="1" smtClean="0"/>
              <a:t>Waterfall</a:t>
            </a:r>
            <a:r>
              <a:rPr lang="tr-TR" sz="3200" dirty="0" smtClean="0"/>
              <a:t> Development Model - </a:t>
            </a:r>
            <a:r>
              <a:rPr lang="tr-TR" sz="3200" dirty="0" err="1" smtClean="0"/>
              <a:t>Revisited</a:t>
            </a:r>
            <a:endParaRPr lang="en-US" sz="3200" dirty="0"/>
          </a:p>
        </p:txBody>
      </p:sp>
      <p:pic>
        <p:nvPicPr>
          <p:cNvPr id="4" name="Resim 3"/>
          <p:cNvPicPr>
            <a:picLocks noChangeAspect="1"/>
          </p:cNvPicPr>
          <p:nvPr/>
        </p:nvPicPr>
        <p:blipFill>
          <a:blip r:embed="rId2"/>
          <a:stretch>
            <a:fillRect/>
          </a:stretch>
        </p:blipFill>
        <p:spPr>
          <a:xfrm>
            <a:off x="304800" y="1676400"/>
            <a:ext cx="8686800" cy="4667250"/>
          </a:xfrm>
          <a:prstGeom prst="rect">
            <a:avLst/>
          </a:prstGeom>
        </p:spPr>
      </p:pic>
      <p:sp>
        <p:nvSpPr>
          <p:cNvPr id="3" name="Yuvarlatılmış Dikdörtgen 2"/>
          <p:cNvSpPr/>
          <p:nvPr/>
        </p:nvSpPr>
        <p:spPr bwMode="auto">
          <a:xfrm>
            <a:off x="127612" y="1676400"/>
            <a:ext cx="4672988" cy="838200"/>
          </a:xfrm>
          <a:prstGeom prst="roundRect">
            <a:avLst/>
          </a:prstGeom>
          <a:noFill/>
          <a:ln w="254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8135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Scenarios (or user stories)</a:t>
            </a:r>
            <a:endParaRPr lang="en-US" dirty="0"/>
          </a:p>
        </p:txBody>
      </p:sp>
      <p:sp>
        <p:nvSpPr>
          <p:cNvPr id="90115" name="Rectangle 3"/>
          <p:cNvSpPr>
            <a:spLocks noGrp="1" noChangeArrowheads="1"/>
          </p:cNvSpPr>
          <p:nvPr>
            <p:ph type="body" idx="1"/>
          </p:nvPr>
        </p:nvSpPr>
        <p:spPr/>
        <p:txBody>
          <a:bodyPr/>
          <a:lstStyle/>
          <a:p>
            <a:r>
              <a:rPr lang="en-US" i="1" dirty="0">
                <a:solidFill>
                  <a:schemeClr val="accent1"/>
                </a:solidFill>
              </a:rPr>
              <a:t>Scenarios</a:t>
            </a:r>
            <a:r>
              <a:rPr lang="en-US" dirty="0">
                <a:solidFill>
                  <a:schemeClr val="accent1"/>
                </a:solidFill>
              </a:rPr>
              <a:t> </a:t>
            </a:r>
            <a:r>
              <a:rPr lang="en-US" dirty="0"/>
              <a:t>are real-life examples of how a system can be used.</a:t>
            </a:r>
          </a:p>
          <a:p>
            <a:endParaRPr lang="tr-TR" sz="800" dirty="0" smtClean="0"/>
          </a:p>
          <a:p>
            <a:r>
              <a:rPr lang="en-US" dirty="0" smtClean="0"/>
              <a:t>They </a:t>
            </a:r>
            <a:r>
              <a:rPr lang="en-US" dirty="0"/>
              <a:t>should include</a:t>
            </a:r>
          </a:p>
          <a:p>
            <a:pPr lvl="1"/>
            <a:r>
              <a:rPr lang="en-US" dirty="0"/>
              <a:t>A description of the </a:t>
            </a:r>
            <a:r>
              <a:rPr lang="en-US" u="sng" dirty="0"/>
              <a:t>starting situation</a:t>
            </a:r>
            <a:r>
              <a:rPr lang="en-US" dirty="0"/>
              <a:t>;</a:t>
            </a:r>
          </a:p>
          <a:p>
            <a:pPr lvl="1"/>
            <a:r>
              <a:rPr lang="en-US" dirty="0"/>
              <a:t>A description of the </a:t>
            </a:r>
            <a:r>
              <a:rPr lang="en-US" u="sng" dirty="0"/>
              <a:t>normal flow of events</a:t>
            </a:r>
            <a:r>
              <a:rPr lang="en-US" dirty="0"/>
              <a:t>;</a:t>
            </a:r>
          </a:p>
          <a:p>
            <a:pPr lvl="1"/>
            <a:r>
              <a:rPr lang="en-US" dirty="0"/>
              <a:t>A description of </a:t>
            </a:r>
            <a:r>
              <a:rPr lang="en-US" u="sng" dirty="0"/>
              <a:t>what can go wrong</a:t>
            </a:r>
            <a:r>
              <a:rPr lang="en-US" dirty="0"/>
              <a:t>;</a:t>
            </a:r>
          </a:p>
          <a:p>
            <a:pPr lvl="1"/>
            <a:r>
              <a:rPr lang="en-US" dirty="0"/>
              <a:t>Information about other concurrent activities;</a:t>
            </a:r>
          </a:p>
          <a:p>
            <a:pPr lvl="1"/>
            <a:r>
              <a:rPr lang="en-US" dirty="0"/>
              <a:t>A description of </a:t>
            </a:r>
            <a:r>
              <a:rPr lang="en-US" u="sng" dirty="0"/>
              <a:t>the state when the scenario finishes</a:t>
            </a:r>
            <a:r>
              <a:rPr lang="en-US" dirty="0"/>
              <a:t>.</a:t>
            </a:r>
          </a:p>
        </p:txBody>
      </p:sp>
    </p:spTree>
    <p:extLst>
      <p:ext uri="{BB962C8B-B14F-4D97-AF65-F5344CB8AC3E}">
        <p14:creationId xmlns:p14="http://schemas.microsoft.com/office/powerpoint/2010/main" val="1841898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290513"/>
            <a:ext cx="8077200" cy="623887"/>
          </a:xfrm>
        </p:spPr>
        <p:txBody>
          <a:bodyPr/>
          <a:lstStyle/>
          <a:p>
            <a:r>
              <a:rPr lang="tr-TR" sz="3200" dirty="0" err="1" smtClean="0"/>
              <a:t>Example</a:t>
            </a:r>
            <a:r>
              <a:rPr lang="tr-TR" sz="3200" dirty="0" smtClean="0"/>
              <a:t>: FBS </a:t>
            </a:r>
            <a:r>
              <a:rPr lang="tr-TR" sz="3200" dirty="0" err="1" smtClean="0"/>
              <a:t>Scenarios</a:t>
            </a:r>
            <a:r>
              <a:rPr lang="tr-TR" sz="3200" dirty="0" smtClean="0"/>
              <a:t> (in </a:t>
            </a:r>
            <a:r>
              <a:rPr lang="tr-TR" sz="3200" dirty="0"/>
              <a:t>N</a:t>
            </a:r>
            <a:r>
              <a:rPr lang="tr-TR" sz="3200" dirty="0" smtClean="0"/>
              <a:t>atural Lang</a:t>
            </a:r>
            <a:r>
              <a:rPr lang="tr-TR" sz="3200" dirty="0" smtClean="0"/>
              <a:t>uage</a:t>
            </a:r>
            <a:r>
              <a:rPr lang="tr-TR" sz="3200" dirty="0" smtClean="0"/>
              <a:t>)</a:t>
            </a:r>
            <a:endParaRPr lang="en-US" sz="3200" dirty="0"/>
          </a:p>
        </p:txBody>
      </p:sp>
      <p:sp>
        <p:nvSpPr>
          <p:cNvPr id="3" name="İçerik Yer Tutucusu 2"/>
          <p:cNvSpPr>
            <a:spLocks noGrp="1"/>
          </p:cNvSpPr>
          <p:nvPr>
            <p:ph idx="1"/>
          </p:nvPr>
        </p:nvSpPr>
        <p:spPr>
          <a:xfrm>
            <a:off x="152400" y="1066800"/>
            <a:ext cx="8610600" cy="5562600"/>
          </a:xfrm>
        </p:spPr>
        <p:txBody>
          <a:bodyPr/>
          <a:lstStyle/>
          <a:p>
            <a:r>
              <a:rPr lang="tr-TR" sz="2600" dirty="0" err="1" smtClean="0"/>
              <a:t>Scenario</a:t>
            </a:r>
            <a:r>
              <a:rPr lang="tr-TR" sz="2600" dirty="0" smtClean="0"/>
              <a:t>: </a:t>
            </a:r>
            <a:r>
              <a:rPr lang="tr-TR" sz="2600" dirty="0" err="1" smtClean="0"/>
              <a:t>Search</a:t>
            </a:r>
            <a:r>
              <a:rPr lang="tr-TR" sz="2600" dirty="0" smtClean="0"/>
              <a:t> </a:t>
            </a:r>
            <a:r>
              <a:rPr lang="tr-TR" sz="2600" dirty="0" err="1" smtClean="0"/>
              <a:t>for</a:t>
            </a:r>
            <a:r>
              <a:rPr lang="tr-TR" sz="2600" dirty="0" smtClean="0"/>
              <a:t> </a:t>
            </a:r>
            <a:r>
              <a:rPr lang="tr-TR" sz="2600" dirty="0" err="1" smtClean="0"/>
              <a:t>flights</a:t>
            </a:r>
            <a:r>
              <a:rPr lang="tr-TR" sz="2600" dirty="0" smtClean="0"/>
              <a:t> &amp; </a:t>
            </a:r>
            <a:r>
              <a:rPr lang="tr-TR" sz="2600" dirty="0" err="1" smtClean="0"/>
              <a:t>create</a:t>
            </a:r>
            <a:r>
              <a:rPr lang="tr-TR" sz="2600" dirty="0" smtClean="0"/>
              <a:t> </a:t>
            </a:r>
            <a:r>
              <a:rPr lang="tr-TR" sz="2600" dirty="0" err="1" smtClean="0"/>
              <a:t>reservation</a:t>
            </a:r>
            <a:endParaRPr lang="tr-TR" sz="2600" dirty="0" smtClean="0"/>
          </a:p>
          <a:p>
            <a:pPr lvl="1"/>
            <a:r>
              <a:rPr lang="en-US" sz="2200" dirty="0" smtClean="0"/>
              <a:t>When </a:t>
            </a:r>
            <a:r>
              <a:rPr lang="en-US" sz="2200" dirty="0"/>
              <a:t>a reservation agent wants to create and book a travel itinerary, he/she first shall search for flight information. A list of available flight options shall be shown with departure/arrival and cost information. </a:t>
            </a:r>
            <a:r>
              <a:rPr lang="en-US" sz="2200" dirty="0" smtClean="0"/>
              <a:t>Once </a:t>
            </a:r>
            <a:r>
              <a:rPr lang="en-US" sz="2200" dirty="0"/>
              <a:t>the agent selected an itinerary from the list, he/she shall have the option to reserve it. </a:t>
            </a:r>
            <a:endParaRPr lang="tr-TR" sz="2200" dirty="0" smtClean="0"/>
          </a:p>
          <a:p>
            <a:endParaRPr lang="tr-TR" sz="800" dirty="0" smtClean="0"/>
          </a:p>
          <a:p>
            <a:r>
              <a:rPr lang="tr-TR" sz="2600" dirty="0" err="1" smtClean="0"/>
              <a:t>Scenario</a:t>
            </a:r>
            <a:r>
              <a:rPr lang="tr-TR" sz="2600" dirty="0" smtClean="0"/>
              <a:t>: Buy a </a:t>
            </a:r>
            <a:r>
              <a:rPr lang="tr-TR" sz="2600" dirty="0" err="1" smtClean="0"/>
              <a:t>ticket</a:t>
            </a:r>
            <a:endParaRPr lang="tr-TR" sz="2600" dirty="0" smtClean="0"/>
          </a:p>
          <a:p>
            <a:pPr lvl="1"/>
            <a:r>
              <a:rPr lang="en-US" sz="2200" dirty="0" smtClean="0"/>
              <a:t>Once </a:t>
            </a:r>
            <a:r>
              <a:rPr lang="en-US" sz="2200" dirty="0"/>
              <a:t>the reservation agent reserved an itinerary, he/she shall have the option to book it by providing payment information via credit card. If the credit card information is not on-file for the agent, he/she shall be prompted to enter the credit card information. Once the credit card is validated, the reservation agent shall be shown with the actual ticket information. </a:t>
            </a:r>
          </a:p>
        </p:txBody>
      </p:sp>
    </p:spTree>
    <p:extLst>
      <p:ext uri="{BB962C8B-B14F-4D97-AF65-F5344CB8AC3E}">
        <p14:creationId xmlns:p14="http://schemas.microsoft.com/office/powerpoint/2010/main" val="148151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290513"/>
            <a:ext cx="8077200" cy="395287"/>
          </a:xfrm>
        </p:spPr>
        <p:txBody>
          <a:bodyPr/>
          <a:lstStyle/>
          <a:p>
            <a:pPr eaLnBrk="1" hangingPunct="1"/>
            <a:r>
              <a:rPr lang="en-US" sz="2800" dirty="0" smtClean="0"/>
              <a:t>Ways of writing a system requirements specification </a:t>
            </a:r>
          </a:p>
        </p:txBody>
      </p:sp>
      <p:graphicFrame>
        <p:nvGraphicFramePr>
          <p:cNvPr id="5" name="Table 4"/>
          <p:cNvGraphicFramePr>
            <a:graphicFrameLocks noGrp="1"/>
          </p:cNvGraphicFramePr>
          <p:nvPr>
            <p:extLst/>
          </p:nvPr>
        </p:nvGraphicFramePr>
        <p:xfrm>
          <a:off x="0" y="858608"/>
          <a:ext cx="9144000" cy="5923192"/>
        </p:xfrm>
        <a:graphic>
          <a:graphicData uri="http://schemas.openxmlformats.org/drawingml/2006/table">
            <a:tbl>
              <a:tblPr/>
              <a:tblGrid>
                <a:gridCol w="2000250">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4898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531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a:t>
                      </a:r>
                      <a:r>
                        <a:rPr kumimoji="0" lang="en-GB" sz="1800" b="0" i="0" u="sng" strike="noStrike" cap="none" normalizeH="0" baseline="0" dirty="0">
                          <a:ln>
                            <a:noFill/>
                          </a:ln>
                          <a:solidFill>
                            <a:srgbClr val="000000"/>
                          </a:solidFill>
                          <a:effectLst/>
                          <a:latin typeface="Arial"/>
                          <a:ea typeface="Times New Roman" charset="0"/>
                          <a:cs typeface="Arial"/>
                        </a:rPr>
                        <a:t>Each sentence should express one 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a:t>
                      </a:r>
                      <a:r>
                        <a:rPr kumimoji="0" lang="en-GB" sz="1800" b="0" i="0" u="sng" strike="noStrike" cap="none" normalizeH="0" baseline="0" dirty="0">
                          <a:ln>
                            <a:noFill/>
                          </a:ln>
                          <a:solidFill>
                            <a:srgbClr val="000000"/>
                          </a:solidFill>
                          <a:effectLst/>
                          <a:latin typeface="Arial"/>
                          <a:ea typeface="Times New Roman" charset="0"/>
                          <a:cs typeface="Arial"/>
                        </a:rPr>
                        <a:t>Each field provides information about an aspect of </a:t>
                      </a:r>
                      <a:r>
                        <a:rPr kumimoji="0" lang="en-GB" sz="1800" b="0" i="0" u="sng" strike="noStrike" cap="none" normalizeH="0" baseline="0" dirty="0" smtClean="0">
                          <a:ln>
                            <a:noFill/>
                          </a:ln>
                          <a:solidFill>
                            <a:srgbClr val="000000"/>
                          </a:solidFill>
                          <a:effectLst/>
                          <a:latin typeface="Arial"/>
                          <a:ea typeface="Times New Roman" charset="0"/>
                          <a:cs typeface="Arial"/>
                        </a:rPr>
                        <a:t> </a:t>
                      </a:r>
                      <a:r>
                        <a:rPr kumimoji="0" lang="en-GB" sz="1800" b="0" i="0" u="sng" strike="noStrike" cap="none" normalizeH="0" baseline="0" dirty="0">
                          <a:ln>
                            <a:noFill/>
                          </a:ln>
                          <a:solidFill>
                            <a:srgbClr val="000000"/>
                          </a:solidFill>
                          <a:effectLst/>
                          <a:latin typeface="Arial"/>
                          <a:ea typeface="Times New Roman" charset="0"/>
                          <a:cs typeface="Arial"/>
                        </a:rPr>
                        <a:t>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2140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a:t>
                      </a:r>
                      <a:r>
                        <a:rPr kumimoji="0" lang="en-GB" sz="1800" b="0" i="0" u="none" strike="noStrike" cap="none" normalizeH="0" baseline="0" dirty="0" smtClean="0">
                          <a:ln>
                            <a:noFill/>
                          </a:ln>
                          <a:solidFill>
                            <a:srgbClr val="000000"/>
                          </a:solidFill>
                          <a:effectLst/>
                          <a:latin typeface="Arial"/>
                          <a:ea typeface="Times New Roman" charset="0"/>
                          <a:cs typeface="Arial"/>
                        </a:rPr>
                        <a:t>requirements </a:t>
                      </a:r>
                      <a:r>
                        <a:rPr kumimoji="0" lang="en-GB" sz="1800" b="0" i="0" u="none" strike="noStrike" cap="none" normalizeH="0" baseline="0" dirty="0">
                          <a:ln>
                            <a:noFill/>
                          </a:ln>
                          <a:solidFill>
                            <a:srgbClr val="000000"/>
                          </a:solidFill>
                          <a:effectLst/>
                          <a:latin typeface="Arial"/>
                          <a:ea typeface="Times New Roman" charset="0"/>
                          <a:cs typeface="Arial"/>
                        </a:rPr>
                        <a:t>by defining an operational model </a:t>
                      </a:r>
                      <a:r>
                        <a:rPr kumimoji="0" lang="en-GB" sz="1800" b="0" i="0" u="none" strike="noStrike" cap="none" normalizeH="0" baseline="0" dirty="0" smtClean="0">
                          <a:ln>
                            <a:noFill/>
                          </a:ln>
                          <a:solidFill>
                            <a:srgbClr val="000000"/>
                          </a:solidFill>
                          <a:effectLst/>
                          <a:latin typeface="Arial"/>
                          <a:ea typeface="Times New Roman" charset="0"/>
                          <a:cs typeface="Arial"/>
                        </a:rPr>
                        <a:t>of </a:t>
                      </a:r>
                      <a:r>
                        <a:rPr kumimoji="0" lang="en-GB" sz="1800" b="0" i="0" u="none" strike="noStrike" cap="none" normalizeH="0" baseline="0" dirty="0">
                          <a:ln>
                            <a:noFill/>
                          </a:ln>
                          <a:solidFill>
                            <a:srgbClr val="000000"/>
                          </a:solidFill>
                          <a:effectLst/>
                          <a:latin typeface="Arial"/>
                          <a:ea typeface="Times New Roman" charset="0"/>
                          <a:cs typeface="Arial"/>
                        </a:rPr>
                        <a:t>system. This approach is now </a:t>
                      </a:r>
                      <a:r>
                        <a:rPr kumimoji="0" lang="en-GB" sz="1800" b="0" i="0" u="sng" strike="noStrike" cap="none" normalizeH="0" baseline="0" dirty="0">
                          <a:ln>
                            <a:noFill/>
                          </a:ln>
                          <a:solidFill>
                            <a:srgbClr val="000000"/>
                          </a:solidFill>
                          <a:effectLst/>
                          <a:latin typeface="Arial"/>
                          <a:ea typeface="Times New Roman" charset="0"/>
                          <a:cs typeface="Arial"/>
                        </a:rPr>
                        <a:t>rarely used</a:t>
                      </a:r>
                      <a:r>
                        <a:rPr kumimoji="0" lang="en-GB" sz="1800" b="0" i="0" u="none" strike="noStrike" cap="none" normalizeH="0" baseline="0" dirty="0">
                          <a:ln>
                            <a:noFill/>
                          </a:ln>
                          <a:solidFill>
                            <a:srgbClr val="000000"/>
                          </a:solidFill>
                          <a:effectLst/>
                          <a:latin typeface="Arial"/>
                          <a:ea typeface="Times New Roman" charset="0"/>
                          <a:cs typeface="Arial"/>
                        </a:rPr>
                        <a:t>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a:t>
                      </a:r>
                      <a:r>
                        <a:rPr kumimoji="0" lang="en-GB" sz="1800" b="0" i="0" u="none" strike="noStrike" cap="none" normalizeH="0" baseline="0" dirty="0" smtClean="0">
                          <a:ln>
                            <a:noFill/>
                          </a:ln>
                          <a:solidFill>
                            <a:srgbClr val="000000"/>
                          </a:solidFill>
                          <a:effectLst/>
                          <a:latin typeface="Arial"/>
                          <a:ea typeface="Times New Roman" charset="0"/>
                          <a:cs typeface="Arial"/>
                        </a:rPr>
                        <a:t>functional </a:t>
                      </a:r>
                      <a:r>
                        <a:rPr kumimoji="0" lang="en-GB" sz="1800" b="0" i="0" u="none" strike="noStrike" cap="none" normalizeH="0" baseline="0" dirty="0">
                          <a:ln>
                            <a:noFill/>
                          </a:ln>
                          <a:solidFill>
                            <a:srgbClr val="000000"/>
                          </a:solidFill>
                          <a:effectLst/>
                          <a:latin typeface="Arial"/>
                          <a:ea typeface="Times New Roman" charset="0"/>
                          <a:cs typeface="Arial"/>
                        </a:rPr>
                        <a:t>requirements </a:t>
                      </a:r>
                      <a:r>
                        <a:rPr kumimoji="0" lang="en-GB" sz="1800" b="0" i="0" u="none" strike="noStrike" cap="none" normalizeH="0" baseline="0" dirty="0" smtClean="0">
                          <a:ln>
                            <a:noFill/>
                          </a:ln>
                          <a:solidFill>
                            <a:srgbClr val="000000"/>
                          </a:solidFill>
                          <a:effectLst/>
                          <a:latin typeface="Arial"/>
                          <a:ea typeface="Times New Roman" charset="0"/>
                          <a:cs typeface="Arial"/>
                        </a:rPr>
                        <a:t>for </a:t>
                      </a:r>
                      <a:r>
                        <a:rPr kumimoji="0" lang="en-GB" sz="1800" b="0" i="0" u="none" strike="noStrike" cap="none" normalizeH="0" baseline="0" dirty="0">
                          <a:ln>
                            <a:noFill/>
                          </a:ln>
                          <a:solidFill>
                            <a:srgbClr val="000000"/>
                          </a:solidFill>
                          <a:effectLst/>
                          <a:latin typeface="Arial"/>
                          <a:ea typeface="Times New Roman" charset="0"/>
                          <a:cs typeface="Arial"/>
                        </a:rPr>
                        <a:t>system; </a:t>
                      </a:r>
                      <a:r>
                        <a:rPr kumimoji="0" lang="en-GB" sz="1800" b="0" i="0" u="sng" strike="noStrike" cap="none" normalizeH="0" baseline="0" dirty="0">
                          <a:ln>
                            <a:noFill/>
                          </a:ln>
                          <a:solidFill>
                            <a:srgbClr val="000000"/>
                          </a:solidFill>
                          <a:effectLst/>
                          <a:latin typeface="Arial"/>
                          <a:ea typeface="Times New Roman" charset="0"/>
                          <a:cs typeface="Arial"/>
                        </a:rPr>
                        <a:t>UML use case and sequence diagrams</a:t>
                      </a:r>
                      <a:r>
                        <a:rPr kumimoji="0" lang="en-GB" sz="1800" b="0" i="0" u="none" strike="noStrike" cap="none" normalizeH="0" baseline="0" dirty="0">
                          <a:ln>
                            <a:noFill/>
                          </a:ln>
                          <a:solidFill>
                            <a:srgbClr val="000000"/>
                          </a:solidFill>
                          <a:effectLst/>
                          <a:latin typeface="Arial"/>
                          <a:ea typeface="Times New Roman" charset="0"/>
                          <a:cs typeface="Arial"/>
                        </a:rPr>
                        <a:t>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65187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a:t>
                      </a:r>
                      <a:r>
                        <a:rPr kumimoji="0" lang="en-GB" sz="1800" b="0" i="0" u="sng" strike="noStrike" cap="none" normalizeH="0" baseline="0" dirty="0">
                          <a:ln>
                            <a:noFill/>
                          </a:ln>
                          <a:solidFill>
                            <a:srgbClr val="000000"/>
                          </a:solidFill>
                          <a:effectLst/>
                          <a:latin typeface="Arial"/>
                          <a:ea typeface="Times New Roman" charset="0"/>
                          <a:cs typeface="Arial"/>
                        </a:rPr>
                        <a:t>unambiguous specifications can reduce the ambiguity in a requirements document, most customers don’t understand a formal specification</a:t>
                      </a:r>
                      <a:r>
                        <a:rPr kumimoji="0" lang="en-GB" sz="1800" b="0" i="0" u="none" strike="noStrike" cap="none" normalizeH="0" baseline="0" dirty="0">
                          <a:ln>
                            <a:noFill/>
                          </a:ln>
                          <a:solidFill>
                            <a:srgbClr val="000000"/>
                          </a:solidFill>
                          <a:effectLst/>
                          <a:latin typeface="Arial"/>
                          <a:ea typeface="Times New Roman" charset="0"/>
                          <a:cs typeface="Arial"/>
                        </a:rPr>
                        <a:t>.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Yuvarlatılmış Dikdörtgen 3"/>
          <p:cNvSpPr/>
          <p:nvPr/>
        </p:nvSpPr>
        <p:spPr bwMode="auto">
          <a:xfrm>
            <a:off x="19050" y="4114800"/>
            <a:ext cx="8972550" cy="914400"/>
          </a:xfrm>
          <a:prstGeom prst="roundRect">
            <a:avLst/>
          </a:prstGeom>
          <a:noFill/>
          <a:ln w="571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77935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366713"/>
            <a:ext cx="5715000" cy="623887"/>
          </a:xfrm>
        </p:spPr>
        <p:txBody>
          <a:bodyPr/>
          <a:lstStyle/>
          <a:p>
            <a:r>
              <a:rPr lang="tr-TR" sz="3200" dirty="0" err="1" smtClean="0"/>
              <a:t>Scope</a:t>
            </a:r>
            <a:r>
              <a:rPr lang="tr-TR" sz="3200" dirty="0" smtClean="0"/>
              <a:t> of FBS </a:t>
            </a:r>
            <a:r>
              <a:rPr lang="tr-TR" sz="3200" dirty="0" err="1" smtClean="0"/>
              <a:t>Requirements</a:t>
            </a:r>
            <a:r>
              <a:rPr lang="tr-TR" sz="3200" dirty="0" smtClean="0"/>
              <a:t> </a:t>
            </a:r>
            <a:r>
              <a:rPr lang="tr-TR" sz="3200" dirty="0" err="1" smtClean="0"/>
              <a:t>by</a:t>
            </a:r>
            <a:r>
              <a:rPr lang="tr-TR" sz="3200" dirty="0" smtClean="0"/>
              <a:t> </a:t>
            </a:r>
            <a:r>
              <a:rPr lang="tr-TR" sz="3200" dirty="0" err="1" smtClean="0"/>
              <a:t>Use</a:t>
            </a:r>
            <a:r>
              <a:rPr lang="tr-TR" sz="3200" dirty="0"/>
              <a:t>-</a:t>
            </a:r>
            <a:r>
              <a:rPr lang="tr-TR" sz="3200" dirty="0" smtClean="0"/>
              <a:t>Case </a:t>
            </a:r>
            <a:r>
              <a:rPr lang="tr-TR" sz="3200" dirty="0" err="1" smtClean="0"/>
              <a:t>Diagram</a:t>
            </a:r>
            <a:endParaRPr lang="tr-TR" sz="3200" dirty="0"/>
          </a:p>
        </p:txBody>
      </p:sp>
      <p:pic>
        <p:nvPicPr>
          <p:cNvPr id="4" name="Resim 3"/>
          <p:cNvPicPr>
            <a:picLocks noChangeAspect="1"/>
          </p:cNvPicPr>
          <p:nvPr/>
        </p:nvPicPr>
        <p:blipFill>
          <a:blip r:embed="rId2"/>
          <a:stretch>
            <a:fillRect/>
          </a:stretch>
        </p:blipFill>
        <p:spPr>
          <a:xfrm>
            <a:off x="685800" y="1219200"/>
            <a:ext cx="7185960" cy="5370055"/>
          </a:xfrm>
          <a:prstGeom prst="rect">
            <a:avLst/>
          </a:prstGeom>
        </p:spPr>
      </p:pic>
    </p:spTree>
    <p:extLst>
      <p:ext uri="{BB962C8B-B14F-4D97-AF65-F5344CB8AC3E}">
        <p14:creationId xmlns:p14="http://schemas.microsoft.com/office/powerpoint/2010/main" val="718854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a:t>Use cases</a:t>
            </a:r>
          </a:p>
        </p:txBody>
      </p:sp>
      <p:sp>
        <p:nvSpPr>
          <p:cNvPr id="48131" name="Rectangle 3"/>
          <p:cNvSpPr>
            <a:spLocks noGrp="1" noChangeArrowheads="1"/>
          </p:cNvSpPr>
          <p:nvPr>
            <p:ph type="body" idx="1"/>
          </p:nvPr>
        </p:nvSpPr>
        <p:spPr>
          <a:xfrm>
            <a:off x="76200" y="1143000"/>
            <a:ext cx="9067800" cy="5486400"/>
          </a:xfrm>
        </p:spPr>
        <p:txBody>
          <a:bodyPr/>
          <a:lstStyle/>
          <a:p>
            <a:r>
              <a:rPr lang="en-GB" sz="2400" i="1" dirty="0">
                <a:solidFill>
                  <a:srgbClr val="558ED5"/>
                </a:solidFill>
              </a:rPr>
              <a:t>Use-cases</a:t>
            </a:r>
            <a:r>
              <a:rPr lang="en-GB" sz="2400" dirty="0">
                <a:solidFill>
                  <a:srgbClr val="558ED5"/>
                </a:solidFill>
              </a:rPr>
              <a:t> </a:t>
            </a:r>
            <a:r>
              <a:rPr lang="en-GB" sz="2400" dirty="0"/>
              <a:t>are a scenario based technique in </a:t>
            </a:r>
            <a:r>
              <a:rPr lang="en-GB" sz="2400" dirty="0" smtClean="0"/>
              <a:t>UML </a:t>
            </a:r>
            <a:r>
              <a:rPr lang="tr-TR" sz="2400" dirty="0" smtClean="0"/>
              <a:t>(</a:t>
            </a:r>
            <a:r>
              <a:rPr lang="tr-TR" sz="2400" dirty="0" err="1" smtClean="0"/>
              <a:t>Unified</a:t>
            </a:r>
            <a:r>
              <a:rPr lang="tr-TR" sz="2400" dirty="0" smtClean="0"/>
              <a:t> </a:t>
            </a:r>
            <a:r>
              <a:rPr lang="tr-TR" sz="2400" dirty="0" err="1" smtClean="0"/>
              <a:t>Modeling</a:t>
            </a:r>
            <a:r>
              <a:rPr lang="tr-TR" sz="2400" dirty="0" smtClean="0"/>
              <a:t> Language), </a:t>
            </a:r>
            <a:r>
              <a:rPr lang="en-GB" sz="2400" dirty="0" smtClean="0"/>
              <a:t>which </a:t>
            </a:r>
            <a:r>
              <a:rPr lang="en-GB" sz="2400" dirty="0"/>
              <a:t>identify </a:t>
            </a:r>
            <a:r>
              <a:rPr lang="en-GB" sz="2400" dirty="0" smtClean="0"/>
              <a:t>actors </a:t>
            </a:r>
            <a:r>
              <a:rPr lang="en-GB" sz="2400" dirty="0"/>
              <a:t>in an </a:t>
            </a:r>
            <a:r>
              <a:rPr lang="en-GB" sz="2400" dirty="0" smtClean="0"/>
              <a:t>interaction </a:t>
            </a:r>
            <a:r>
              <a:rPr lang="en-GB" sz="2400" dirty="0"/>
              <a:t>and </a:t>
            </a:r>
            <a:r>
              <a:rPr lang="en-GB" sz="2400" dirty="0" smtClean="0"/>
              <a:t>describe </a:t>
            </a:r>
            <a:r>
              <a:rPr lang="tr-TR" sz="2400" u="sng" dirty="0" err="1" smtClean="0"/>
              <a:t>externally</a:t>
            </a:r>
            <a:r>
              <a:rPr lang="tr-TR" sz="2400" u="sng" dirty="0" smtClean="0"/>
              <a:t> </a:t>
            </a:r>
            <a:r>
              <a:rPr lang="tr-TR" sz="2400" u="sng" dirty="0" err="1" smtClean="0"/>
              <a:t>observable</a:t>
            </a:r>
            <a:r>
              <a:rPr lang="en-GB" sz="2400" u="sng" dirty="0" smtClean="0"/>
              <a:t> </a:t>
            </a:r>
            <a:r>
              <a:rPr lang="en-GB" sz="2400" u="sng" dirty="0"/>
              <a:t>interaction </a:t>
            </a:r>
            <a:r>
              <a:rPr lang="tr-TR" sz="2400" u="sng" dirty="0" err="1" smtClean="0"/>
              <a:t>between</a:t>
            </a:r>
            <a:r>
              <a:rPr lang="tr-TR" sz="2400" u="sng" dirty="0" smtClean="0"/>
              <a:t> </a:t>
            </a:r>
            <a:r>
              <a:rPr lang="tr-TR" sz="2400" u="sng" dirty="0" err="1" smtClean="0"/>
              <a:t>the</a:t>
            </a:r>
            <a:r>
              <a:rPr lang="tr-TR" sz="2400" u="sng" dirty="0" smtClean="0"/>
              <a:t> </a:t>
            </a:r>
            <a:r>
              <a:rPr lang="tr-TR" sz="2400" u="sng" dirty="0" err="1" smtClean="0"/>
              <a:t>system</a:t>
            </a:r>
            <a:r>
              <a:rPr lang="tr-TR" sz="2400" u="sng" dirty="0" smtClean="0"/>
              <a:t> </a:t>
            </a:r>
            <a:r>
              <a:rPr lang="tr-TR" sz="2400" u="sng" dirty="0" err="1" smtClean="0"/>
              <a:t>and</a:t>
            </a:r>
            <a:r>
              <a:rPr lang="tr-TR" sz="2400" u="sng" dirty="0" smtClean="0"/>
              <a:t> </a:t>
            </a:r>
            <a:r>
              <a:rPr lang="tr-TR" sz="2400" u="sng" dirty="0" err="1" smtClean="0"/>
              <a:t>its</a:t>
            </a:r>
            <a:r>
              <a:rPr lang="tr-TR" sz="2400" u="sng" dirty="0" smtClean="0"/>
              <a:t> </a:t>
            </a:r>
            <a:r>
              <a:rPr lang="tr-TR" sz="2400" u="sng" dirty="0" err="1" smtClean="0"/>
              <a:t>actors</a:t>
            </a:r>
            <a:r>
              <a:rPr lang="en-GB" sz="2400" dirty="0" smtClean="0"/>
              <a:t>.</a:t>
            </a:r>
            <a:endParaRPr lang="en-GB" sz="2400" dirty="0"/>
          </a:p>
          <a:p>
            <a:endParaRPr lang="tr-TR" sz="700" dirty="0" smtClean="0"/>
          </a:p>
          <a:p>
            <a:r>
              <a:rPr lang="en-GB" sz="2400" dirty="0" smtClean="0"/>
              <a:t>A </a:t>
            </a:r>
            <a:r>
              <a:rPr lang="en-GB" sz="2400" dirty="0"/>
              <a:t>set of use cases should describe </a:t>
            </a:r>
            <a:r>
              <a:rPr lang="en-GB" sz="2400" u="sng" dirty="0"/>
              <a:t>all possible interactions</a:t>
            </a:r>
            <a:r>
              <a:rPr lang="en-GB" sz="2400" dirty="0"/>
              <a:t> with the </a:t>
            </a:r>
            <a:r>
              <a:rPr lang="en-GB" sz="2400" dirty="0" smtClean="0"/>
              <a:t>system</a:t>
            </a:r>
            <a:r>
              <a:rPr lang="tr-TR" sz="2400" dirty="0" smtClean="0"/>
              <a:t> (</a:t>
            </a:r>
            <a:r>
              <a:rPr lang="tr-TR" sz="2400" dirty="0" err="1" smtClean="0"/>
              <a:t>e.g</a:t>
            </a:r>
            <a:r>
              <a:rPr lang="tr-TR" sz="2400" dirty="0" smtClean="0"/>
              <a:t>. </a:t>
            </a:r>
            <a:r>
              <a:rPr lang="tr-TR" sz="2400" dirty="0" err="1" smtClean="0">
                <a:solidFill>
                  <a:srgbClr val="C00000"/>
                </a:solidFill>
              </a:rPr>
              <a:t>Use-case</a:t>
            </a:r>
            <a:r>
              <a:rPr lang="tr-TR" sz="2400" dirty="0" smtClean="0">
                <a:solidFill>
                  <a:srgbClr val="C00000"/>
                </a:solidFill>
              </a:rPr>
              <a:t> </a:t>
            </a:r>
            <a:r>
              <a:rPr lang="tr-TR" sz="2400" dirty="0" err="1" smtClean="0">
                <a:solidFill>
                  <a:srgbClr val="C00000"/>
                </a:solidFill>
              </a:rPr>
              <a:t>diagram</a:t>
            </a:r>
            <a:r>
              <a:rPr lang="tr-TR" sz="2400" dirty="0" smtClean="0"/>
              <a:t>)</a:t>
            </a:r>
            <a:r>
              <a:rPr lang="tr-TR" sz="2400" dirty="0"/>
              <a:t>.</a:t>
            </a:r>
            <a:endParaRPr lang="en-GB" sz="2400" dirty="0" smtClean="0"/>
          </a:p>
          <a:p>
            <a:pPr lvl="1"/>
            <a:r>
              <a:rPr lang="en-GB" sz="2200" dirty="0" smtClean="0"/>
              <a:t>High-level graphical model supplemented by more detailed tabular </a:t>
            </a:r>
            <a:r>
              <a:rPr lang="tr-TR" sz="2200" dirty="0" smtClean="0"/>
              <a:t> </a:t>
            </a:r>
            <a:r>
              <a:rPr lang="en-GB" sz="2200" dirty="0" smtClean="0"/>
              <a:t>description (see Chapter 5).</a:t>
            </a:r>
          </a:p>
          <a:p>
            <a:pPr lvl="1"/>
            <a:r>
              <a:rPr lang="tr-TR" sz="2200" dirty="0" smtClean="0">
                <a:solidFill>
                  <a:srgbClr val="C00000"/>
                </a:solidFill>
              </a:rPr>
              <a:t>Activity </a:t>
            </a:r>
            <a:r>
              <a:rPr lang="tr-TR" sz="2200" dirty="0" err="1" smtClean="0">
                <a:solidFill>
                  <a:srgbClr val="C00000"/>
                </a:solidFill>
              </a:rPr>
              <a:t>diagrams</a:t>
            </a:r>
            <a:r>
              <a:rPr lang="tr-TR" sz="2200" dirty="0" smtClean="0">
                <a:solidFill>
                  <a:srgbClr val="C00000"/>
                </a:solidFill>
              </a:rPr>
              <a:t> </a:t>
            </a:r>
            <a:r>
              <a:rPr lang="tr-TR" sz="2200" dirty="0" err="1" smtClean="0"/>
              <a:t>or</a:t>
            </a:r>
            <a:r>
              <a:rPr lang="tr-TR" sz="2200" dirty="0" smtClean="0"/>
              <a:t> </a:t>
            </a:r>
            <a:r>
              <a:rPr lang="tr-TR" sz="2200" dirty="0"/>
              <a:t>s</a:t>
            </a:r>
            <a:r>
              <a:rPr lang="en-GB" sz="2200" dirty="0" err="1" smtClean="0"/>
              <a:t>equence</a:t>
            </a:r>
            <a:r>
              <a:rPr lang="en-GB" sz="2200" dirty="0" smtClean="0"/>
              <a:t> </a:t>
            </a:r>
            <a:r>
              <a:rPr lang="en-GB" sz="2200" dirty="0"/>
              <a:t>diagrams may be used to add detail to use-cases by showing the sequence of event processing in the </a:t>
            </a:r>
            <a:r>
              <a:rPr lang="en-GB" sz="2200" dirty="0" smtClean="0"/>
              <a:t>system</a:t>
            </a:r>
            <a:r>
              <a:rPr lang="tr-TR" sz="2200" dirty="0" smtClean="0"/>
              <a:t> </a:t>
            </a:r>
            <a:r>
              <a:rPr lang="en-GB" sz="2200" dirty="0"/>
              <a:t>(see </a:t>
            </a:r>
            <a:r>
              <a:rPr lang="tr-TR" sz="2200" dirty="0" smtClean="0"/>
              <a:t> </a:t>
            </a:r>
            <a:r>
              <a:rPr lang="en-GB" sz="2200" dirty="0" smtClean="0"/>
              <a:t>Chapter </a:t>
            </a:r>
            <a:r>
              <a:rPr lang="tr-TR" sz="2200" dirty="0" smtClean="0"/>
              <a:t>5</a:t>
            </a:r>
            <a:r>
              <a:rPr lang="en-GB" sz="2200" dirty="0" smtClean="0"/>
              <a:t>).</a:t>
            </a:r>
            <a:endParaRPr lang="en-GB" sz="2200" dirty="0"/>
          </a:p>
        </p:txBody>
      </p:sp>
    </p:spTree>
    <p:extLst>
      <p:ext uri="{BB962C8B-B14F-4D97-AF65-F5344CB8AC3E}">
        <p14:creationId xmlns:p14="http://schemas.microsoft.com/office/powerpoint/2010/main" val="3806046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a:t>
            </a:r>
            <a:r>
              <a:rPr lang="en-US" u="sng" dirty="0" smtClean="0"/>
              <a:t>HOME</a:t>
            </a:r>
            <a:endParaRPr lang="en-CA" u="sng" dirty="0"/>
          </a:p>
        </p:txBody>
      </p:sp>
      <p:sp>
        <p:nvSpPr>
          <p:cNvPr id="3" name="Content Placeholder 2"/>
          <p:cNvSpPr>
            <a:spLocks noGrp="1"/>
          </p:cNvSpPr>
          <p:nvPr>
            <p:ph idx="1"/>
          </p:nvPr>
        </p:nvSpPr>
        <p:spPr/>
        <p:txBody>
          <a:bodyPr/>
          <a:lstStyle/>
          <a:p>
            <a:r>
              <a:rPr lang="en-US" sz="2400" b="1" dirty="0" smtClean="0"/>
              <a:t>System: student registration management system (like </a:t>
            </a:r>
            <a:r>
              <a:rPr lang="en-US" sz="2400" b="1" dirty="0" smtClean="0"/>
              <a:t>BILSIS2</a:t>
            </a:r>
            <a:r>
              <a:rPr lang="en-US" sz="2400" b="1" dirty="0" smtClean="0"/>
              <a:t>)</a:t>
            </a:r>
          </a:p>
          <a:p>
            <a:r>
              <a:rPr lang="en-US" sz="2400" b="1" dirty="0" smtClean="0"/>
              <a:t>Draw the use-case diagram</a:t>
            </a:r>
          </a:p>
          <a:p>
            <a:endParaRPr lang="en-CA" sz="24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582057" y="2209800"/>
            <a:ext cx="5979886" cy="4267200"/>
          </a:xfrm>
          <a:prstGeom prst="rect">
            <a:avLst/>
          </a:prstGeom>
        </p:spPr>
      </p:pic>
    </p:spTree>
    <p:extLst>
      <p:ext uri="{BB962C8B-B14F-4D97-AF65-F5344CB8AC3E}">
        <p14:creationId xmlns:p14="http://schemas.microsoft.com/office/powerpoint/2010/main" val="2474660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290513"/>
            <a:ext cx="7162800" cy="623887"/>
          </a:xfrm>
        </p:spPr>
        <p:txBody>
          <a:bodyPr/>
          <a:lstStyle/>
          <a:p>
            <a:r>
              <a:rPr lang="tr-TR" sz="2800" dirty="0" err="1" smtClean="0"/>
              <a:t>Example</a:t>
            </a:r>
            <a:r>
              <a:rPr lang="tr-TR" sz="2800" dirty="0" smtClean="0"/>
              <a:t>: FBS – </a:t>
            </a:r>
            <a:r>
              <a:rPr lang="tr-TR" sz="2800" dirty="0" err="1" smtClean="0"/>
              <a:t>Details</a:t>
            </a:r>
            <a:r>
              <a:rPr lang="tr-TR" sz="2800" dirty="0" smtClean="0"/>
              <a:t> of "</a:t>
            </a:r>
            <a:r>
              <a:rPr lang="tr-TR" sz="2800" dirty="0" err="1" smtClean="0"/>
              <a:t>Search</a:t>
            </a:r>
            <a:r>
              <a:rPr lang="tr-TR" sz="2800" dirty="0" smtClean="0"/>
              <a:t> </a:t>
            </a:r>
            <a:r>
              <a:rPr lang="tr-TR" sz="2800" dirty="0" err="1" smtClean="0"/>
              <a:t>for</a:t>
            </a:r>
            <a:r>
              <a:rPr lang="tr-TR" sz="2800" dirty="0" smtClean="0"/>
              <a:t> </a:t>
            </a:r>
            <a:r>
              <a:rPr lang="tr-TR" sz="2800" dirty="0" err="1" smtClean="0"/>
              <a:t>Flights</a:t>
            </a:r>
            <a:r>
              <a:rPr lang="tr-TR" sz="2800" dirty="0" smtClean="0"/>
              <a:t>" </a:t>
            </a:r>
            <a:r>
              <a:rPr lang="tr-TR" sz="2800" dirty="0" err="1" smtClean="0"/>
              <a:t>use-case</a:t>
            </a:r>
            <a:r>
              <a:rPr lang="tr-TR" sz="2800" dirty="0" smtClean="0"/>
              <a:t> </a:t>
            </a:r>
            <a:r>
              <a:rPr lang="tr-TR" sz="2800" dirty="0" err="1" smtClean="0"/>
              <a:t>description</a:t>
            </a:r>
            <a:r>
              <a:rPr lang="tr-TR" sz="2800" dirty="0" smtClean="0"/>
              <a:t> </a:t>
            </a:r>
            <a:r>
              <a:rPr lang="tr-TR" sz="2800" dirty="0" err="1" smtClean="0"/>
              <a:t>by</a:t>
            </a:r>
            <a:r>
              <a:rPr lang="tr-TR" sz="2800" dirty="0" smtClean="0"/>
              <a:t> Activity </a:t>
            </a:r>
            <a:r>
              <a:rPr lang="tr-TR" sz="2800" dirty="0" err="1" smtClean="0"/>
              <a:t>Diagram</a:t>
            </a:r>
            <a:r>
              <a:rPr lang="tr-TR" sz="2800" dirty="0" smtClean="0"/>
              <a:t> </a:t>
            </a:r>
            <a:endParaRPr lang="tr-TR" sz="2800" dirty="0"/>
          </a:p>
        </p:txBody>
      </p:sp>
      <p:pic>
        <p:nvPicPr>
          <p:cNvPr id="5" name="Resim 4"/>
          <p:cNvPicPr>
            <a:picLocks noChangeAspect="1"/>
          </p:cNvPicPr>
          <p:nvPr/>
        </p:nvPicPr>
        <p:blipFill>
          <a:blip r:embed="rId2"/>
          <a:stretch>
            <a:fillRect/>
          </a:stretch>
        </p:blipFill>
        <p:spPr>
          <a:xfrm>
            <a:off x="2133600" y="999479"/>
            <a:ext cx="4976760" cy="5809807"/>
          </a:xfrm>
          <a:prstGeom prst="rect">
            <a:avLst/>
          </a:prstGeom>
        </p:spPr>
      </p:pic>
    </p:spTree>
    <p:extLst>
      <p:ext uri="{BB962C8B-B14F-4D97-AF65-F5344CB8AC3E}">
        <p14:creationId xmlns:p14="http://schemas.microsoft.com/office/powerpoint/2010/main" val="311466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290513"/>
            <a:ext cx="7772400" cy="623887"/>
          </a:xfrm>
        </p:spPr>
        <p:txBody>
          <a:bodyPr/>
          <a:lstStyle/>
          <a:p>
            <a:r>
              <a:rPr lang="tr-TR" sz="2800" dirty="0" err="1" smtClean="0"/>
              <a:t>Example</a:t>
            </a:r>
            <a:r>
              <a:rPr lang="tr-TR" sz="2800" dirty="0" smtClean="0"/>
              <a:t>: FBS – </a:t>
            </a:r>
            <a:r>
              <a:rPr lang="tr-TR" sz="2800" dirty="0" err="1" smtClean="0"/>
              <a:t>Details</a:t>
            </a:r>
            <a:r>
              <a:rPr lang="tr-TR" sz="2800" dirty="0" smtClean="0"/>
              <a:t> of "Buy a </a:t>
            </a:r>
            <a:r>
              <a:rPr lang="tr-TR" sz="2800" dirty="0" err="1" smtClean="0"/>
              <a:t>Ticket</a:t>
            </a:r>
            <a:r>
              <a:rPr lang="tr-TR" sz="2800" dirty="0" smtClean="0"/>
              <a:t>" </a:t>
            </a:r>
            <a:r>
              <a:rPr lang="tr-TR" sz="2800" dirty="0" err="1" smtClean="0"/>
              <a:t>use-case</a:t>
            </a:r>
            <a:r>
              <a:rPr lang="tr-TR" sz="2800" dirty="0" smtClean="0"/>
              <a:t> </a:t>
            </a:r>
            <a:r>
              <a:rPr lang="tr-TR" sz="2800" dirty="0" err="1" smtClean="0"/>
              <a:t>description</a:t>
            </a:r>
            <a:r>
              <a:rPr lang="tr-TR" sz="2800" dirty="0" smtClean="0"/>
              <a:t> </a:t>
            </a:r>
            <a:r>
              <a:rPr lang="tr-TR" sz="2800" dirty="0" err="1" smtClean="0"/>
              <a:t>by</a:t>
            </a:r>
            <a:r>
              <a:rPr lang="tr-TR" sz="2800" dirty="0" smtClean="0"/>
              <a:t> Activity </a:t>
            </a:r>
            <a:r>
              <a:rPr lang="tr-TR" sz="2800" dirty="0" err="1" smtClean="0"/>
              <a:t>Diagram</a:t>
            </a:r>
            <a:r>
              <a:rPr lang="tr-TR" sz="2800" dirty="0" smtClean="0"/>
              <a:t> </a:t>
            </a:r>
            <a:endParaRPr lang="tr-TR" sz="2800" dirty="0"/>
          </a:p>
        </p:txBody>
      </p:sp>
      <p:pic>
        <p:nvPicPr>
          <p:cNvPr id="5" name="Resim 4"/>
          <p:cNvPicPr>
            <a:picLocks noChangeAspect="1"/>
          </p:cNvPicPr>
          <p:nvPr/>
        </p:nvPicPr>
        <p:blipFill>
          <a:blip r:embed="rId2"/>
          <a:stretch>
            <a:fillRect/>
          </a:stretch>
        </p:blipFill>
        <p:spPr>
          <a:xfrm>
            <a:off x="1492768" y="952902"/>
            <a:ext cx="5974832" cy="5872440"/>
          </a:xfrm>
          <a:prstGeom prst="rect">
            <a:avLst/>
          </a:prstGeom>
        </p:spPr>
      </p:pic>
    </p:spTree>
    <p:extLst>
      <p:ext uri="{BB962C8B-B14F-4D97-AF65-F5344CB8AC3E}">
        <p14:creationId xmlns:p14="http://schemas.microsoft.com/office/powerpoint/2010/main" val="17382037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304800"/>
            <a:ext cx="7924800" cy="623887"/>
          </a:xfrm>
        </p:spPr>
        <p:txBody>
          <a:bodyPr/>
          <a:lstStyle/>
          <a:p>
            <a:pPr eaLnBrk="1" hangingPunct="1"/>
            <a:r>
              <a:rPr lang="en-US" sz="3200" dirty="0" smtClean="0"/>
              <a:t>A spiral view of the </a:t>
            </a:r>
            <a:r>
              <a:rPr lang="tr-TR" sz="3200" dirty="0" smtClean="0"/>
              <a:t/>
            </a:r>
            <a:br>
              <a:rPr lang="tr-TR" sz="3200" dirty="0" smtClean="0"/>
            </a:br>
            <a:r>
              <a:rPr lang="tr-TR" sz="3200" dirty="0" smtClean="0"/>
              <a:t>r</a:t>
            </a:r>
            <a:r>
              <a:rPr lang="en-US" sz="3200" dirty="0" err="1" smtClean="0"/>
              <a:t>equirements</a:t>
            </a:r>
            <a:r>
              <a:rPr lang="en-US" sz="3200" dirty="0" smtClean="0"/>
              <a:t> engineering process</a:t>
            </a:r>
            <a:r>
              <a:rPr lang="en-GB" sz="3200" dirty="0" smtClean="0"/>
              <a:t> </a:t>
            </a:r>
            <a:endParaRPr lang="en-US" sz="3200" dirty="0" smtClean="0"/>
          </a:p>
        </p:txBody>
      </p:sp>
      <p:pic>
        <p:nvPicPr>
          <p:cNvPr id="4" name="Picture 3" descr="4.12 ReqEngSpiral.eps"/>
          <p:cNvPicPr>
            <a:picLocks noChangeAspect="1"/>
          </p:cNvPicPr>
          <p:nvPr/>
        </p:nvPicPr>
        <p:blipFill>
          <a:blip r:embed="rId2"/>
          <a:stretch>
            <a:fillRect/>
          </a:stretch>
        </p:blipFill>
        <p:spPr>
          <a:xfrm>
            <a:off x="381000" y="1066800"/>
            <a:ext cx="8458199" cy="5712995"/>
          </a:xfrm>
          <a:prstGeom prst="rect">
            <a:avLst/>
          </a:prstGeom>
        </p:spPr>
      </p:pic>
      <p:sp>
        <p:nvSpPr>
          <p:cNvPr id="6" name="Yuvarlatılmış Dikdörtgen 5"/>
          <p:cNvSpPr/>
          <p:nvPr/>
        </p:nvSpPr>
        <p:spPr bwMode="auto">
          <a:xfrm>
            <a:off x="7258050" y="4267200"/>
            <a:ext cx="1733550" cy="415636"/>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934667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tr-TR" dirty="0" smtClean="0"/>
              <a:t>3) </a:t>
            </a:r>
            <a:r>
              <a:rPr lang="en-GB" dirty="0" smtClean="0"/>
              <a:t>Requirements </a:t>
            </a:r>
            <a:r>
              <a:rPr lang="en-GB" dirty="0"/>
              <a:t>validation</a:t>
            </a:r>
          </a:p>
        </p:txBody>
      </p:sp>
      <p:sp>
        <p:nvSpPr>
          <p:cNvPr id="57347" name="Rectangle 3"/>
          <p:cNvSpPr>
            <a:spLocks noGrp="1" noChangeArrowheads="1"/>
          </p:cNvSpPr>
          <p:nvPr>
            <p:ph type="body" idx="1"/>
          </p:nvPr>
        </p:nvSpPr>
        <p:spPr>
          <a:xfrm>
            <a:off x="152400" y="1219200"/>
            <a:ext cx="8534400" cy="5410200"/>
          </a:xfrm>
          <a:noFill/>
          <a:ln/>
        </p:spPr>
        <p:txBody>
          <a:bodyPr lIns="90487" tIns="44450" rIns="90487" bIns="44450"/>
          <a:lstStyle/>
          <a:p>
            <a:r>
              <a:rPr lang="en-GB" sz="2800" dirty="0"/>
              <a:t>Concerned with demonstrating that the </a:t>
            </a:r>
            <a:r>
              <a:rPr lang="en-GB" sz="2800" u="sng" dirty="0"/>
              <a:t>requirements define the system that the customer really wants</a:t>
            </a:r>
            <a:r>
              <a:rPr lang="en-GB" sz="2800" dirty="0" smtClean="0"/>
              <a:t>.</a:t>
            </a:r>
            <a:endParaRPr lang="tr-TR" sz="700" dirty="0" smtClean="0"/>
          </a:p>
          <a:p>
            <a:endParaRPr lang="tr-TR" sz="2800" dirty="0" smtClean="0"/>
          </a:p>
          <a:p>
            <a:r>
              <a:rPr lang="en-GB" sz="2800" dirty="0" smtClean="0"/>
              <a:t>Requirements </a:t>
            </a:r>
            <a:r>
              <a:rPr lang="en-GB" sz="2800" dirty="0"/>
              <a:t>error costs are high so validation is very </a:t>
            </a:r>
            <a:r>
              <a:rPr lang="en-GB" sz="2800" dirty="0" smtClean="0"/>
              <a:t>important</a:t>
            </a:r>
            <a:r>
              <a:rPr lang="tr-TR" sz="2800" dirty="0" smtClean="0"/>
              <a:t>.</a:t>
            </a:r>
            <a:endParaRPr lang="en-GB" sz="2800" dirty="0"/>
          </a:p>
          <a:p>
            <a:pPr lvl="1"/>
            <a:r>
              <a:rPr lang="en-GB" sz="2400" dirty="0"/>
              <a:t>Fixing a requirements error after delivery may cost </a:t>
            </a:r>
            <a:r>
              <a:rPr lang="en-GB" sz="2400" b="1" u="sng" dirty="0"/>
              <a:t>up to 100 times</a:t>
            </a:r>
            <a:r>
              <a:rPr lang="en-GB" sz="2400" dirty="0"/>
              <a:t> the cost of fixing an implementation error.</a:t>
            </a:r>
          </a:p>
        </p:txBody>
      </p:sp>
    </p:spTree>
    <p:extLst>
      <p:ext uri="{BB962C8B-B14F-4D97-AF65-F5344CB8AC3E}">
        <p14:creationId xmlns:p14="http://schemas.microsoft.com/office/powerpoint/2010/main" val="214825451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Challenges</a:t>
            </a:r>
            <a:r>
              <a:rPr lang="tr-TR" dirty="0" smtClean="0"/>
              <a:t> - </a:t>
            </a:r>
            <a:r>
              <a:rPr lang="tr-TR" dirty="0" err="1" smtClean="0"/>
              <a:t>Revisited</a:t>
            </a:r>
            <a:endParaRPr lang="en-US" dirty="0"/>
          </a:p>
        </p:txBody>
      </p:sp>
      <p:sp>
        <p:nvSpPr>
          <p:cNvPr id="3" name="İçerik Yer Tutucusu 2"/>
          <p:cNvSpPr>
            <a:spLocks noGrp="1"/>
          </p:cNvSpPr>
          <p:nvPr>
            <p:ph idx="1"/>
          </p:nvPr>
        </p:nvSpPr>
        <p:spPr/>
        <p:txBody>
          <a:bodyPr/>
          <a:lstStyle/>
          <a:p>
            <a:r>
              <a:rPr lang="tr-TR" dirty="0" err="1" smtClean="0"/>
              <a:t>Characteristics</a:t>
            </a:r>
            <a:r>
              <a:rPr lang="tr-TR" dirty="0" smtClean="0"/>
              <a:t> of software:</a:t>
            </a:r>
          </a:p>
          <a:p>
            <a:pPr lvl="1"/>
            <a:r>
              <a:rPr lang="tr-TR" dirty="0" err="1" smtClean="0"/>
              <a:t>Intangible</a:t>
            </a:r>
            <a:r>
              <a:rPr lang="tr-TR" dirty="0" smtClean="0"/>
              <a:t> (</a:t>
            </a:r>
            <a:r>
              <a:rPr lang="tr-TR" dirty="0" err="1" smtClean="0"/>
              <a:t>abstract</a:t>
            </a:r>
            <a:r>
              <a:rPr lang="tr-TR" dirty="0" smtClean="0"/>
              <a:t>)</a:t>
            </a:r>
          </a:p>
          <a:p>
            <a:pPr lvl="1"/>
            <a:r>
              <a:rPr lang="tr-TR" dirty="0" err="1" smtClean="0"/>
              <a:t>Changeable</a:t>
            </a:r>
            <a:endParaRPr lang="tr-TR" dirty="0" smtClean="0"/>
          </a:p>
          <a:p>
            <a:pPr lvl="1"/>
            <a:endParaRPr lang="tr-TR" dirty="0" smtClean="0"/>
          </a:p>
          <a:p>
            <a:r>
              <a:rPr lang="tr-TR" dirty="0" err="1"/>
              <a:t>Characteristics</a:t>
            </a:r>
            <a:r>
              <a:rPr lang="tr-TR" dirty="0"/>
              <a:t> of s</a:t>
            </a:r>
            <a:r>
              <a:rPr lang="tr-TR" dirty="0" smtClean="0"/>
              <a:t>oftware </a:t>
            </a:r>
            <a:r>
              <a:rPr lang="tr-TR" dirty="0" err="1" smtClean="0"/>
              <a:t>development</a:t>
            </a:r>
            <a:r>
              <a:rPr lang="tr-TR" dirty="0" smtClean="0"/>
              <a:t>:</a:t>
            </a:r>
          </a:p>
          <a:p>
            <a:pPr lvl="1"/>
            <a:r>
              <a:rPr lang="tr-TR" dirty="0" smtClean="0"/>
              <a:t>Human-</a:t>
            </a:r>
            <a:r>
              <a:rPr lang="tr-TR" dirty="0" err="1" smtClean="0"/>
              <a:t>intensive</a:t>
            </a:r>
            <a:endParaRPr lang="tr-TR" dirty="0" smtClean="0"/>
          </a:p>
          <a:p>
            <a:pPr lvl="1"/>
            <a:r>
              <a:rPr lang="tr-TR" dirty="0" smtClean="0"/>
              <a:t>Multi-</a:t>
            </a:r>
            <a:r>
              <a:rPr lang="tr-TR" dirty="0" err="1" smtClean="0"/>
              <a:t>disciplinary</a:t>
            </a:r>
            <a:endParaRPr lang="en-US" dirty="0"/>
          </a:p>
        </p:txBody>
      </p:sp>
      <p:sp>
        <p:nvSpPr>
          <p:cNvPr id="4" name="Yuvarlatılmış Dikdörtgen 3"/>
          <p:cNvSpPr/>
          <p:nvPr/>
        </p:nvSpPr>
        <p:spPr bwMode="auto">
          <a:xfrm>
            <a:off x="304800" y="4876800"/>
            <a:ext cx="3733800" cy="457200"/>
          </a:xfrm>
          <a:prstGeom prst="roundRect">
            <a:avLst/>
          </a:prstGeom>
          <a:noFill/>
          <a:ln w="254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nvGrpSpPr>
          <p:cNvPr id="14" name="Grup 13"/>
          <p:cNvGrpSpPr/>
          <p:nvPr/>
        </p:nvGrpSpPr>
        <p:grpSpPr>
          <a:xfrm>
            <a:off x="4191000" y="4381500"/>
            <a:ext cx="2910840" cy="647700"/>
            <a:chOff x="4191000" y="4381500"/>
            <a:chExt cx="2910840" cy="647700"/>
          </a:xfrm>
        </p:grpSpPr>
        <p:cxnSp>
          <p:nvCxnSpPr>
            <p:cNvPr id="6" name="Düz Ok Bağlayıcısı 5"/>
            <p:cNvCxnSpPr/>
            <p:nvPr/>
          </p:nvCxnSpPr>
          <p:spPr bwMode="auto">
            <a:xfrm flipV="1">
              <a:off x="4191000" y="4572000"/>
              <a:ext cx="990600" cy="4572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7" name="Dikdörtgen 6"/>
            <p:cNvSpPr/>
            <p:nvPr/>
          </p:nvSpPr>
          <p:spPr bwMode="auto">
            <a:xfrm>
              <a:off x="5196840" y="4381500"/>
              <a:ext cx="1905000" cy="381000"/>
            </a:xfrm>
            <a:prstGeom prst="rect">
              <a:avLst/>
            </a:prstGeom>
            <a:noFill/>
            <a:ln>
              <a:noFill/>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Arial" charset="0"/>
                </a:rPr>
                <a:t>Business Domain</a:t>
              </a:r>
            </a:p>
          </p:txBody>
        </p:sp>
      </p:grpSp>
      <p:grpSp>
        <p:nvGrpSpPr>
          <p:cNvPr id="16" name="Grup 15"/>
          <p:cNvGrpSpPr/>
          <p:nvPr/>
        </p:nvGrpSpPr>
        <p:grpSpPr>
          <a:xfrm>
            <a:off x="4191000" y="5181600"/>
            <a:ext cx="2910840" cy="704850"/>
            <a:chOff x="4191000" y="5181600"/>
            <a:chExt cx="2910840" cy="704850"/>
          </a:xfrm>
        </p:grpSpPr>
        <p:cxnSp>
          <p:nvCxnSpPr>
            <p:cNvPr id="8" name="Düz Ok Bağlayıcısı 7"/>
            <p:cNvCxnSpPr/>
            <p:nvPr/>
          </p:nvCxnSpPr>
          <p:spPr bwMode="auto">
            <a:xfrm>
              <a:off x="4191000" y="5181600"/>
              <a:ext cx="990600" cy="48577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9" name="Dikdörtgen 8"/>
            <p:cNvSpPr/>
            <p:nvPr/>
          </p:nvSpPr>
          <p:spPr bwMode="auto">
            <a:xfrm>
              <a:off x="5196840" y="5505450"/>
              <a:ext cx="1905000" cy="381000"/>
            </a:xfrm>
            <a:prstGeom prst="rect">
              <a:avLst/>
            </a:prstGeom>
            <a:noFill/>
            <a:ln>
              <a:noFill/>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Arial" charset="0"/>
                </a:rPr>
                <a:t>Technical Domain</a:t>
              </a:r>
            </a:p>
          </p:txBody>
        </p:sp>
      </p:grpSp>
    </p:spTree>
    <p:extLst>
      <p:ext uri="{BB962C8B-B14F-4D97-AF65-F5344CB8AC3E}">
        <p14:creationId xmlns:p14="http://schemas.microsoft.com/office/powerpoint/2010/main" val="424249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err="1" smtClean="0"/>
              <a:t>Relative</a:t>
            </a:r>
            <a:r>
              <a:rPr lang="tr-TR" sz="3200" dirty="0" smtClean="0"/>
              <a:t> </a:t>
            </a:r>
            <a:r>
              <a:rPr lang="tr-TR" sz="3200" dirty="0" err="1" smtClean="0"/>
              <a:t>cost</a:t>
            </a:r>
            <a:r>
              <a:rPr lang="tr-TR" sz="3200" dirty="0" smtClean="0"/>
              <a:t> </a:t>
            </a:r>
            <a:r>
              <a:rPr lang="tr-TR" sz="3200" dirty="0" err="1" smtClean="0"/>
              <a:t>factor</a:t>
            </a:r>
            <a:r>
              <a:rPr lang="tr-TR" sz="3200" dirty="0" smtClean="0"/>
              <a:t> </a:t>
            </a:r>
            <a:r>
              <a:rPr lang="tr-TR" sz="3200" dirty="0" err="1" smtClean="0"/>
              <a:t>to</a:t>
            </a:r>
            <a:r>
              <a:rPr lang="tr-TR" sz="3200" dirty="0" smtClean="0"/>
              <a:t> </a:t>
            </a:r>
            <a:r>
              <a:rPr lang="tr-TR" sz="3200" dirty="0" err="1" smtClean="0"/>
              <a:t>find</a:t>
            </a:r>
            <a:r>
              <a:rPr lang="tr-TR" sz="3200" dirty="0" smtClean="0"/>
              <a:t> </a:t>
            </a:r>
            <a:r>
              <a:rPr lang="tr-TR" sz="3200" dirty="0" err="1" smtClean="0"/>
              <a:t>and</a:t>
            </a:r>
            <a:r>
              <a:rPr lang="tr-TR" sz="3200" dirty="0" smtClean="0"/>
              <a:t> </a:t>
            </a:r>
            <a:r>
              <a:rPr lang="tr-TR" sz="3200" dirty="0" err="1" smtClean="0"/>
              <a:t>fix</a:t>
            </a:r>
            <a:r>
              <a:rPr lang="tr-TR" sz="3200" dirty="0" smtClean="0"/>
              <a:t> </a:t>
            </a:r>
            <a:r>
              <a:rPr lang="tr-TR" sz="3200" dirty="0" err="1" smtClean="0"/>
              <a:t>defects</a:t>
            </a:r>
            <a:endParaRPr lang="tr-TR" sz="3200" dirty="0"/>
          </a:p>
        </p:txBody>
      </p:sp>
      <p:pic>
        <p:nvPicPr>
          <p:cNvPr id="4" name="Content Placeholder 3"/>
          <p:cNvPicPr>
            <a:picLocks noGrp="1" noChangeAspect="1"/>
          </p:cNvPicPr>
          <p:nvPr>
            <p:ph idx="1"/>
          </p:nvPr>
        </p:nvPicPr>
        <p:blipFill>
          <a:blip r:embed="rId3"/>
          <a:srcRect t="-5995" b="-5995"/>
          <a:stretch>
            <a:fillRect/>
          </a:stretch>
        </p:blipFill>
        <p:spPr/>
      </p:pic>
      <p:sp>
        <p:nvSpPr>
          <p:cNvPr id="5" name="Rectangle 4"/>
          <p:cNvSpPr/>
          <p:nvPr/>
        </p:nvSpPr>
        <p:spPr>
          <a:xfrm>
            <a:off x="914400" y="6519446"/>
            <a:ext cx="6781800" cy="307777"/>
          </a:xfrm>
          <a:prstGeom prst="rect">
            <a:avLst/>
          </a:prstGeom>
        </p:spPr>
        <p:txBody>
          <a:bodyPr wrap="square">
            <a:spAutoFit/>
          </a:bodyPr>
          <a:lstStyle/>
          <a:p>
            <a:r>
              <a:rPr lang="tr-TR" sz="1400" dirty="0"/>
              <a:t>http://</a:t>
            </a:r>
            <a:r>
              <a:rPr lang="tr-TR" sz="1400" dirty="0" err="1"/>
              <a:t>www.softwareresults.us</a:t>
            </a:r>
            <a:r>
              <a:rPr lang="tr-TR" sz="1400" dirty="0"/>
              <a:t>/2013/08/how-</a:t>
            </a:r>
            <a:r>
              <a:rPr lang="tr-TR" sz="1400" dirty="0" err="1"/>
              <a:t>we</a:t>
            </a:r>
            <a:r>
              <a:rPr lang="tr-TR" sz="1400" dirty="0"/>
              <a:t>-</a:t>
            </a:r>
            <a:r>
              <a:rPr lang="tr-TR" sz="1400" dirty="0" err="1"/>
              <a:t>box</a:t>
            </a:r>
            <a:r>
              <a:rPr lang="tr-TR" sz="1400" dirty="0"/>
              <a:t>-</a:t>
            </a:r>
            <a:r>
              <a:rPr lang="tr-TR" sz="1400" dirty="0" err="1"/>
              <a:t>ourselves</a:t>
            </a:r>
            <a:r>
              <a:rPr lang="tr-TR" sz="1400" dirty="0"/>
              <a:t>-in-</a:t>
            </a:r>
            <a:r>
              <a:rPr lang="tr-TR" sz="1400" dirty="0" err="1"/>
              <a:t>with</a:t>
            </a:r>
            <a:r>
              <a:rPr lang="tr-TR" sz="1400" dirty="0"/>
              <a:t>-</a:t>
            </a:r>
            <a:r>
              <a:rPr lang="tr-TR" sz="1400" dirty="0" err="1"/>
              <a:t>software.html</a:t>
            </a:r>
            <a:endParaRPr lang="tr-TR" sz="1400" dirty="0"/>
          </a:p>
        </p:txBody>
      </p:sp>
    </p:spTree>
    <p:extLst>
      <p:ext uri="{BB962C8B-B14F-4D97-AF65-F5344CB8AC3E}">
        <p14:creationId xmlns:p14="http://schemas.microsoft.com/office/powerpoint/2010/main" val="6122243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tr-TR" dirty="0" smtClean="0"/>
              <a:t>C</a:t>
            </a:r>
            <a:r>
              <a:rPr lang="en-GB" dirty="0" smtClean="0"/>
              <a:t>heck</a:t>
            </a:r>
            <a:r>
              <a:rPr lang="tr-TR" dirty="0" err="1" smtClean="0"/>
              <a:t>list</a:t>
            </a:r>
            <a:r>
              <a:rPr lang="tr-TR" dirty="0" smtClean="0"/>
              <a:t> </a:t>
            </a:r>
            <a:r>
              <a:rPr lang="tr-TR" dirty="0" err="1" smtClean="0"/>
              <a:t>for</a:t>
            </a:r>
            <a:r>
              <a:rPr lang="tr-TR" dirty="0" smtClean="0"/>
              <a:t> </a:t>
            </a:r>
            <a:r>
              <a:rPr lang="tr-TR" dirty="0" err="1" smtClean="0"/>
              <a:t>requirements</a:t>
            </a:r>
            <a:r>
              <a:rPr lang="tr-TR" dirty="0" smtClean="0"/>
              <a:t> </a:t>
            </a:r>
            <a:r>
              <a:rPr lang="tr-TR" dirty="0" err="1" smtClean="0"/>
              <a:t>validation</a:t>
            </a:r>
            <a:endParaRPr lang="en-GB" dirty="0"/>
          </a:p>
        </p:txBody>
      </p:sp>
      <p:sp>
        <p:nvSpPr>
          <p:cNvPr id="58371" name="Rectangle 3"/>
          <p:cNvSpPr>
            <a:spLocks noGrp="1" noChangeArrowheads="1"/>
          </p:cNvSpPr>
          <p:nvPr>
            <p:ph type="body" idx="1"/>
          </p:nvPr>
        </p:nvSpPr>
        <p:spPr>
          <a:xfrm>
            <a:off x="152400" y="1143000"/>
            <a:ext cx="8839200" cy="5486400"/>
          </a:xfrm>
          <a:noFill/>
          <a:ln/>
        </p:spPr>
        <p:txBody>
          <a:bodyPr lIns="90487" tIns="44450" rIns="90487" bIns="44450"/>
          <a:lstStyle/>
          <a:p>
            <a:r>
              <a:rPr lang="en-GB" sz="2600" dirty="0">
                <a:solidFill>
                  <a:srgbClr val="C00000"/>
                </a:solidFill>
              </a:rPr>
              <a:t>Validity</a:t>
            </a:r>
            <a:r>
              <a:rPr lang="en-GB" sz="2600" dirty="0"/>
              <a:t>.</a:t>
            </a:r>
            <a:r>
              <a:rPr lang="en-GB" sz="2600" dirty="0" smtClean="0"/>
              <a:t> Does </a:t>
            </a:r>
            <a:r>
              <a:rPr lang="en-GB" sz="2600" dirty="0"/>
              <a:t>the system provide the functions which best support the customer’s needs?</a:t>
            </a:r>
          </a:p>
          <a:p>
            <a:r>
              <a:rPr lang="en-GB" sz="2600" dirty="0">
                <a:solidFill>
                  <a:srgbClr val="C00000"/>
                </a:solidFill>
              </a:rPr>
              <a:t>Consistency</a:t>
            </a:r>
            <a:r>
              <a:rPr lang="en-GB" sz="2600" dirty="0" smtClean="0"/>
              <a:t>. </a:t>
            </a:r>
            <a:r>
              <a:rPr lang="en-GB" sz="2600" dirty="0"/>
              <a:t>Are there any requirements conflicts?</a:t>
            </a:r>
          </a:p>
          <a:p>
            <a:r>
              <a:rPr lang="en-GB" sz="2600" dirty="0" smtClean="0">
                <a:solidFill>
                  <a:srgbClr val="C00000"/>
                </a:solidFill>
              </a:rPr>
              <a:t>Completeness</a:t>
            </a:r>
            <a:r>
              <a:rPr lang="en-GB" sz="2600" dirty="0" smtClean="0"/>
              <a:t>. Are </a:t>
            </a:r>
            <a:r>
              <a:rPr lang="en-GB" sz="2600" dirty="0"/>
              <a:t>all functions required by the customer included?</a:t>
            </a:r>
          </a:p>
          <a:p>
            <a:r>
              <a:rPr lang="en-GB" sz="2600" dirty="0" smtClean="0">
                <a:solidFill>
                  <a:srgbClr val="C00000"/>
                </a:solidFill>
              </a:rPr>
              <a:t>Realism</a:t>
            </a:r>
            <a:r>
              <a:rPr lang="en-GB" sz="2600" dirty="0" smtClean="0"/>
              <a:t>. Can </a:t>
            </a:r>
            <a:r>
              <a:rPr lang="en-GB" sz="2600" dirty="0"/>
              <a:t>the requirements be implemented given available budget and </a:t>
            </a:r>
            <a:r>
              <a:rPr lang="en-GB" sz="2600" dirty="0" smtClean="0"/>
              <a:t>technology</a:t>
            </a:r>
            <a:r>
              <a:rPr lang="tr-TR" sz="2600" dirty="0" smtClean="0"/>
              <a:t>?</a:t>
            </a:r>
            <a:endParaRPr lang="en-GB" sz="2600" dirty="0"/>
          </a:p>
          <a:p>
            <a:r>
              <a:rPr lang="en-GB" sz="2600" dirty="0">
                <a:solidFill>
                  <a:srgbClr val="C00000"/>
                </a:solidFill>
              </a:rPr>
              <a:t>Verifiability</a:t>
            </a:r>
            <a:r>
              <a:rPr lang="en-GB" sz="2600" dirty="0"/>
              <a:t>. Can the requirements be </a:t>
            </a:r>
            <a:r>
              <a:rPr lang="tr-TR" sz="2600" dirty="0" err="1" smtClean="0"/>
              <a:t>verified</a:t>
            </a:r>
            <a:r>
              <a:rPr lang="tr-TR" sz="2600" dirty="0" smtClean="0"/>
              <a:t> (</a:t>
            </a:r>
            <a:r>
              <a:rPr lang="tr-TR" sz="2600" dirty="0" err="1" smtClean="0"/>
              <a:t>e.g</a:t>
            </a:r>
            <a:r>
              <a:rPr lang="tr-TR" sz="2600" dirty="0" smtClean="0"/>
              <a:t>. </a:t>
            </a:r>
            <a:r>
              <a:rPr lang="tr-TR" sz="2600" dirty="0" err="1" smtClean="0"/>
              <a:t>tested</a:t>
            </a:r>
            <a:r>
              <a:rPr lang="tr-TR" sz="2600" dirty="0" smtClean="0"/>
              <a:t>)</a:t>
            </a:r>
            <a:r>
              <a:rPr lang="en-GB" sz="2600" dirty="0" smtClean="0"/>
              <a:t>?</a:t>
            </a:r>
            <a:endParaRPr lang="en-GB" sz="2600" dirty="0"/>
          </a:p>
        </p:txBody>
      </p:sp>
    </p:spTree>
    <p:extLst>
      <p:ext uri="{BB962C8B-B14F-4D97-AF65-F5344CB8AC3E}">
        <p14:creationId xmlns:p14="http://schemas.microsoft.com/office/powerpoint/2010/main" val="205088202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90600" y="152400"/>
            <a:ext cx="7696200" cy="723900"/>
          </a:xfrm>
        </p:spPr>
        <p:txBody>
          <a:bodyPr/>
          <a:lstStyle/>
          <a:p>
            <a:r>
              <a:rPr lang="en-GB" dirty="0"/>
              <a:t>Requirements validation techniques</a:t>
            </a:r>
          </a:p>
        </p:txBody>
      </p:sp>
      <p:sp>
        <p:nvSpPr>
          <p:cNvPr id="77827" name="Rectangle 3"/>
          <p:cNvSpPr>
            <a:spLocks noGrp="1" noChangeArrowheads="1"/>
          </p:cNvSpPr>
          <p:nvPr>
            <p:ph type="body" idx="1"/>
          </p:nvPr>
        </p:nvSpPr>
        <p:spPr>
          <a:xfrm>
            <a:off x="152400" y="1219200"/>
            <a:ext cx="8839200" cy="5410200"/>
          </a:xfrm>
        </p:spPr>
        <p:txBody>
          <a:bodyPr/>
          <a:lstStyle/>
          <a:p>
            <a:pPr>
              <a:lnSpc>
                <a:spcPct val="90000"/>
              </a:lnSpc>
            </a:pPr>
            <a:r>
              <a:rPr lang="en-GB" sz="2800" dirty="0">
                <a:solidFill>
                  <a:schemeClr val="accent2"/>
                </a:solidFill>
              </a:rPr>
              <a:t>Requirements </a:t>
            </a:r>
            <a:r>
              <a:rPr lang="en-GB" sz="2800" dirty="0" smtClean="0">
                <a:solidFill>
                  <a:schemeClr val="accent2"/>
                </a:solidFill>
              </a:rPr>
              <a:t>review</a:t>
            </a:r>
            <a:endParaRPr lang="en-GB" sz="2800" dirty="0">
              <a:solidFill>
                <a:schemeClr val="accent2"/>
              </a:solidFill>
            </a:endParaRPr>
          </a:p>
          <a:p>
            <a:pPr lvl="1">
              <a:lnSpc>
                <a:spcPct val="90000"/>
              </a:lnSpc>
            </a:pPr>
            <a:r>
              <a:rPr lang="en-GB" sz="2400" dirty="0"/>
              <a:t>Systematic manual analysis of the requirements.</a:t>
            </a:r>
          </a:p>
          <a:p>
            <a:pPr>
              <a:lnSpc>
                <a:spcPct val="90000"/>
              </a:lnSpc>
            </a:pPr>
            <a:endParaRPr lang="tr-TR" sz="1100" dirty="0" smtClean="0"/>
          </a:p>
          <a:p>
            <a:pPr>
              <a:lnSpc>
                <a:spcPct val="90000"/>
              </a:lnSpc>
            </a:pPr>
            <a:r>
              <a:rPr lang="en-GB" sz="2800" dirty="0" smtClean="0">
                <a:solidFill>
                  <a:schemeClr val="accent2"/>
                </a:solidFill>
              </a:rPr>
              <a:t>Prototyping</a:t>
            </a:r>
            <a:endParaRPr lang="en-GB" sz="2800" dirty="0">
              <a:solidFill>
                <a:schemeClr val="accent2"/>
              </a:solidFill>
            </a:endParaRPr>
          </a:p>
          <a:p>
            <a:pPr lvl="1">
              <a:lnSpc>
                <a:spcPct val="90000"/>
              </a:lnSpc>
            </a:pPr>
            <a:r>
              <a:rPr lang="en-GB" sz="2400" dirty="0"/>
              <a:t>Using an executable model of the system to check </a:t>
            </a:r>
            <a:r>
              <a:rPr lang="en-GB" sz="2400" dirty="0" smtClean="0"/>
              <a:t>requirements </a:t>
            </a:r>
            <a:r>
              <a:rPr lang="tr-TR" sz="2400" dirty="0" smtClean="0"/>
              <a:t>(</a:t>
            </a:r>
            <a:r>
              <a:rPr lang="tr-TR" sz="2400" dirty="0" err="1" smtClean="0"/>
              <a:t>see</a:t>
            </a:r>
            <a:r>
              <a:rPr lang="en-GB" sz="2400" dirty="0" smtClean="0"/>
              <a:t> </a:t>
            </a:r>
            <a:r>
              <a:rPr lang="en-GB" sz="2400" dirty="0"/>
              <a:t>Chapter</a:t>
            </a:r>
            <a:r>
              <a:rPr lang="en-GB" sz="2400" dirty="0" smtClean="0"/>
              <a:t> 2</a:t>
            </a:r>
            <a:r>
              <a:rPr lang="tr-TR" sz="2400" dirty="0" smtClean="0"/>
              <a:t>)</a:t>
            </a:r>
            <a:r>
              <a:rPr lang="en-GB" sz="2400" dirty="0" smtClean="0"/>
              <a:t>.</a:t>
            </a:r>
            <a:endParaRPr lang="en-GB" sz="2400" dirty="0"/>
          </a:p>
          <a:p>
            <a:pPr>
              <a:lnSpc>
                <a:spcPct val="90000"/>
              </a:lnSpc>
            </a:pPr>
            <a:endParaRPr lang="tr-TR" sz="1100" dirty="0" smtClean="0"/>
          </a:p>
          <a:p>
            <a:pPr>
              <a:lnSpc>
                <a:spcPct val="90000"/>
              </a:lnSpc>
            </a:pPr>
            <a:r>
              <a:rPr lang="en-GB" sz="2800" dirty="0" smtClean="0">
                <a:solidFill>
                  <a:schemeClr val="accent2"/>
                </a:solidFill>
              </a:rPr>
              <a:t>Test-case </a:t>
            </a:r>
            <a:r>
              <a:rPr lang="en-GB" sz="2800" dirty="0">
                <a:solidFill>
                  <a:schemeClr val="accent2"/>
                </a:solidFill>
              </a:rPr>
              <a:t>generation</a:t>
            </a:r>
          </a:p>
          <a:p>
            <a:pPr lvl="1">
              <a:lnSpc>
                <a:spcPct val="90000"/>
              </a:lnSpc>
            </a:pPr>
            <a:r>
              <a:rPr lang="en-GB" sz="2400" dirty="0"/>
              <a:t>Developing tests for requirements to check testability.</a:t>
            </a:r>
          </a:p>
          <a:p>
            <a:pPr>
              <a:lnSpc>
                <a:spcPct val="90000"/>
              </a:lnSpc>
              <a:buFont typeface="Zapf Dingbats" charset="2"/>
              <a:buNone/>
            </a:pPr>
            <a:endParaRPr lang="en-GB" sz="2800" dirty="0"/>
          </a:p>
        </p:txBody>
      </p:sp>
    </p:spTree>
    <p:extLst>
      <p:ext uri="{BB962C8B-B14F-4D97-AF65-F5344CB8AC3E}">
        <p14:creationId xmlns:p14="http://schemas.microsoft.com/office/powerpoint/2010/main" val="12217466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dirty="0"/>
              <a:t>Requirements </a:t>
            </a:r>
            <a:r>
              <a:rPr lang="en-GB" dirty="0" smtClean="0"/>
              <a:t>review</a:t>
            </a:r>
            <a:endParaRPr lang="en-GB" dirty="0"/>
          </a:p>
        </p:txBody>
      </p:sp>
      <p:sp>
        <p:nvSpPr>
          <p:cNvPr id="59395" name="Rectangle 3"/>
          <p:cNvSpPr>
            <a:spLocks noGrp="1" noChangeArrowheads="1"/>
          </p:cNvSpPr>
          <p:nvPr>
            <p:ph type="body" idx="1"/>
          </p:nvPr>
        </p:nvSpPr>
        <p:spPr>
          <a:xfrm>
            <a:off x="152400" y="1371600"/>
            <a:ext cx="8839200" cy="5257800"/>
          </a:xfrm>
          <a:noFill/>
          <a:ln/>
        </p:spPr>
        <p:txBody>
          <a:bodyPr lIns="90487" tIns="44450" rIns="90487" bIns="44450"/>
          <a:lstStyle/>
          <a:p>
            <a:r>
              <a:rPr lang="en-GB" sz="2400" dirty="0"/>
              <a:t>Regular </a:t>
            </a:r>
            <a:r>
              <a:rPr lang="en-GB" sz="2400" u="sng" dirty="0"/>
              <a:t>reviews</a:t>
            </a:r>
            <a:r>
              <a:rPr lang="en-GB" sz="2400" dirty="0"/>
              <a:t> should be held while the requirements definition is being formulated.</a:t>
            </a:r>
          </a:p>
          <a:p>
            <a:endParaRPr lang="tr-TR" sz="2400" dirty="0" smtClean="0"/>
          </a:p>
          <a:p>
            <a:r>
              <a:rPr lang="en-GB" sz="2400" dirty="0" smtClean="0"/>
              <a:t>Both </a:t>
            </a:r>
            <a:r>
              <a:rPr lang="en-GB" sz="2400" dirty="0"/>
              <a:t>client and contractor staff should be involved in reviews.</a:t>
            </a:r>
          </a:p>
          <a:p>
            <a:endParaRPr lang="tr-TR" sz="2400" dirty="0" smtClean="0"/>
          </a:p>
          <a:p>
            <a:r>
              <a:rPr lang="en-GB" sz="2400" dirty="0" smtClean="0"/>
              <a:t>Reviews </a:t>
            </a:r>
            <a:r>
              <a:rPr lang="en-GB" sz="2400" dirty="0"/>
              <a:t>may be </a:t>
            </a:r>
            <a:r>
              <a:rPr lang="en-GB" sz="2400" u="sng" dirty="0"/>
              <a:t>formal</a:t>
            </a:r>
            <a:r>
              <a:rPr lang="en-GB" sz="2400" dirty="0"/>
              <a:t> (with completed documents) or </a:t>
            </a:r>
            <a:r>
              <a:rPr lang="en-GB" sz="2400" u="sng" dirty="0"/>
              <a:t>informal</a:t>
            </a:r>
            <a:r>
              <a:rPr lang="en-GB" sz="2400" dirty="0"/>
              <a:t>. </a:t>
            </a:r>
            <a:endParaRPr lang="tr-TR" sz="2400" dirty="0" smtClean="0"/>
          </a:p>
          <a:p>
            <a:endParaRPr lang="tr-TR" sz="2400" dirty="0" smtClean="0"/>
          </a:p>
          <a:p>
            <a:r>
              <a:rPr lang="en-GB" sz="2400" dirty="0" smtClean="0"/>
              <a:t>Good </a:t>
            </a:r>
            <a:r>
              <a:rPr lang="en-GB" sz="2400" dirty="0"/>
              <a:t>communications between developers, customers and users can resolve problems at an early stage.</a:t>
            </a:r>
          </a:p>
        </p:txBody>
      </p:sp>
    </p:spTree>
    <p:extLst>
      <p:ext uri="{BB962C8B-B14F-4D97-AF65-F5344CB8AC3E}">
        <p14:creationId xmlns:p14="http://schemas.microsoft.com/office/powerpoint/2010/main" val="273466934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tr-TR" dirty="0"/>
              <a:t>C</a:t>
            </a:r>
            <a:r>
              <a:rPr lang="en-GB" dirty="0" smtClean="0"/>
              <a:t>heck</a:t>
            </a:r>
            <a:r>
              <a:rPr lang="tr-TR" dirty="0" err="1" smtClean="0"/>
              <a:t>list</a:t>
            </a:r>
            <a:r>
              <a:rPr lang="tr-TR" dirty="0" smtClean="0"/>
              <a:t> </a:t>
            </a:r>
            <a:r>
              <a:rPr lang="tr-TR" dirty="0" err="1" smtClean="0"/>
              <a:t>for</a:t>
            </a:r>
            <a:r>
              <a:rPr lang="tr-TR" dirty="0" smtClean="0"/>
              <a:t> </a:t>
            </a:r>
            <a:r>
              <a:rPr lang="tr-TR" dirty="0" err="1" smtClean="0"/>
              <a:t>requirements</a:t>
            </a:r>
            <a:r>
              <a:rPr lang="tr-TR" dirty="0" smtClean="0"/>
              <a:t> </a:t>
            </a:r>
            <a:r>
              <a:rPr lang="tr-TR" dirty="0" err="1" smtClean="0"/>
              <a:t>review</a:t>
            </a:r>
            <a:endParaRPr lang="en-GB" dirty="0"/>
          </a:p>
        </p:txBody>
      </p:sp>
      <p:sp>
        <p:nvSpPr>
          <p:cNvPr id="60419" name="Rectangle 3"/>
          <p:cNvSpPr>
            <a:spLocks noGrp="1" noChangeArrowheads="1"/>
          </p:cNvSpPr>
          <p:nvPr>
            <p:ph type="body" idx="1"/>
          </p:nvPr>
        </p:nvSpPr>
        <p:spPr>
          <a:xfrm>
            <a:off x="152400" y="1143000"/>
            <a:ext cx="8839200" cy="5486400"/>
          </a:xfrm>
          <a:noFill/>
          <a:ln/>
        </p:spPr>
        <p:txBody>
          <a:bodyPr lIns="90487" tIns="44450" rIns="90487" bIns="44450"/>
          <a:lstStyle/>
          <a:p>
            <a:pPr>
              <a:lnSpc>
                <a:spcPct val="90000"/>
              </a:lnSpc>
            </a:pPr>
            <a:r>
              <a:rPr lang="en-GB" sz="2800" dirty="0" smtClean="0">
                <a:solidFill>
                  <a:srgbClr val="C00000"/>
                </a:solidFill>
              </a:rPr>
              <a:t>Verifiability</a:t>
            </a:r>
          </a:p>
          <a:p>
            <a:pPr lvl="1">
              <a:lnSpc>
                <a:spcPct val="90000"/>
              </a:lnSpc>
            </a:pPr>
            <a:r>
              <a:rPr lang="en-GB" sz="2400" dirty="0" smtClean="0"/>
              <a:t>Is </a:t>
            </a:r>
            <a:r>
              <a:rPr lang="en-GB" sz="2400" dirty="0"/>
              <a:t>the requirement realistically testable?</a:t>
            </a:r>
          </a:p>
          <a:p>
            <a:pPr>
              <a:lnSpc>
                <a:spcPct val="90000"/>
              </a:lnSpc>
            </a:pPr>
            <a:r>
              <a:rPr lang="en-GB" sz="2800" dirty="0" smtClean="0">
                <a:solidFill>
                  <a:srgbClr val="C00000"/>
                </a:solidFill>
              </a:rPr>
              <a:t>Comprehensibility</a:t>
            </a:r>
          </a:p>
          <a:p>
            <a:pPr lvl="1">
              <a:lnSpc>
                <a:spcPct val="90000"/>
              </a:lnSpc>
            </a:pPr>
            <a:r>
              <a:rPr lang="en-GB" sz="2400" dirty="0" smtClean="0"/>
              <a:t>Is </a:t>
            </a:r>
            <a:r>
              <a:rPr lang="en-GB" sz="2400" dirty="0"/>
              <a:t>the requirement properly understood?</a:t>
            </a:r>
          </a:p>
          <a:p>
            <a:pPr>
              <a:lnSpc>
                <a:spcPct val="90000"/>
              </a:lnSpc>
            </a:pPr>
            <a:r>
              <a:rPr lang="en-GB" sz="2800" dirty="0" smtClean="0">
                <a:solidFill>
                  <a:srgbClr val="C00000"/>
                </a:solidFill>
              </a:rPr>
              <a:t>Traceability</a:t>
            </a:r>
          </a:p>
          <a:p>
            <a:pPr lvl="1">
              <a:lnSpc>
                <a:spcPct val="90000"/>
              </a:lnSpc>
            </a:pPr>
            <a:r>
              <a:rPr lang="en-GB" sz="2400" dirty="0" smtClean="0"/>
              <a:t>Is </a:t>
            </a:r>
            <a:r>
              <a:rPr lang="en-GB" sz="2400" dirty="0"/>
              <a:t>the origin of the requirement clearly stated?</a:t>
            </a:r>
          </a:p>
          <a:p>
            <a:pPr>
              <a:lnSpc>
                <a:spcPct val="90000"/>
              </a:lnSpc>
            </a:pPr>
            <a:r>
              <a:rPr lang="en-GB" sz="2800" dirty="0" smtClean="0">
                <a:solidFill>
                  <a:srgbClr val="C00000"/>
                </a:solidFill>
              </a:rPr>
              <a:t>Adaptability</a:t>
            </a:r>
          </a:p>
          <a:p>
            <a:pPr lvl="1">
              <a:lnSpc>
                <a:spcPct val="90000"/>
              </a:lnSpc>
            </a:pPr>
            <a:r>
              <a:rPr lang="en-GB" sz="2400" dirty="0" smtClean="0"/>
              <a:t>Can </a:t>
            </a:r>
            <a:r>
              <a:rPr lang="en-GB" sz="2400" dirty="0"/>
              <a:t>the requirement be changed without a large impact on other requirements?</a:t>
            </a:r>
          </a:p>
        </p:txBody>
      </p:sp>
    </p:spTree>
    <p:extLst>
      <p:ext uri="{BB962C8B-B14F-4D97-AF65-F5344CB8AC3E}">
        <p14:creationId xmlns:p14="http://schemas.microsoft.com/office/powerpoint/2010/main" val="263000717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tr-TR" dirty="0" smtClean="0"/>
              <a:t>4) </a:t>
            </a:r>
            <a:r>
              <a:rPr lang="en-GB" dirty="0" smtClean="0"/>
              <a:t>Requirements </a:t>
            </a:r>
            <a:r>
              <a:rPr lang="en-GB" dirty="0"/>
              <a:t>management</a:t>
            </a:r>
          </a:p>
        </p:txBody>
      </p:sp>
      <p:sp>
        <p:nvSpPr>
          <p:cNvPr id="55299" name="Rectangle 3"/>
          <p:cNvSpPr>
            <a:spLocks noGrp="1" noChangeArrowheads="1"/>
          </p:cNvSpPr>
          <p:nvPr>
            <p:ph type="body" idx="1"/>
          </p:nvPr>
        </p:nvSpPr>
        <p:spPr>
          <a:xfrm>
            <a:off x="152400" y="1066800"/>
            <a:ext cx="8686800" cy="5562600"/>
          </a:xfrm>
        </p:spPr>
        <p:txBody>
          <a:bodyPr/>
          <a:lstStyle/>
          <a:p>
            <a:r>
              <a:rPr lang="en-GB" sz="2800" u="sng" dirty="0"/>
              <a:t>Requirements management</a:t>
            </a:r>
            <a:r>
              <a:rPr lang="en-GB" sz="2800" dirty="0"/>
              <a:t> is the process of managing changing requirements during the requirements engineering process and system development</a:t>
            </a:r>
            <a:r>
              <a:rPr lang="en-GB" sz="2800" dirty="0" smtClean="0"/>
              <a:t>.</a:t>
            </a:r>
          </a:p>
          <a:p>
            <a:endParaRPr lang="tr-TR" sz="800" dirty="0" smtClean="0"/>
          </a:p>
          <a:p>
            <a:r>
              <a:rPr lang="en-GB" sz="2800" dirty="0" smtClean="0"/>
              <a:t>New requirements emerge as a system is being developed and after it has gone into use.</a:t>
            </a:r>
          </a:p>
          <a:p>
            <a:pPr lvl="1"/>
            <a:r>
              <a:rPr lang="tr-TR" sz="2400" dirty="0" err="1" smtClean="0"/>
              <a:t>We</a:t>
            </a:r>
            <a:r>
              <a:rPr lang="en-US" sz="2400" dirty="0" smtClean="0"/>
              <a:t> keep track of individual requirements and maintain </a:t>
            </a:r>
            <a:r>
              <a:rPr lang="en-US" sz="2400" i="1" dirty="0" smtClean="0">
                <a:solidFill>
                  <a:schemeClr val="accent2"/>
                </a:solidFill>
              </a:rPr>
              <a:t>links between dependent requirements</a:t>
            </a:r>
            <a:r>
              <a:rPr lang="en-US" sz="2400" i="1" dirty="0" smtClean="0"/>
              <a:t> </a:t>
            </a:r>
            <a:r>
              <a:rPr lang="en-US" sz="2400" dirty="0" smtClean="0"/>
              <a:t>so that you can assess the </a:t>
            </a:r>
            <a:r>
              <a:rPr lang="en-US" sz="2400" u="sng" dirty="0" smtClean="0"/>
              <a:t>impact of requirements changes</a:t>
            </a:r>
            <a:r>
              <a:rPr lang="en-US" sz="2400" dirty="0" smtClean="0"/>
              <a:t>. </a:t>
            </a:r>
          </a:p>
          <a:p>
            <a:pPr lvl="1"/>
            <a:r>
              <a:rPr lang="tr-TR" sz="2400" dirty="0" err="1" smtClean="0"/>
              <a:t>We</a:t>
            </a:r>
            <a:r>
              <a:rPr lang="en-US" sz="2400" dirty="0" smtClean="0"/>
              <a:t> establish a </a:t>
            </a:r>
            <a:r>
              <a:rPr lang="en-US" sz="2400" i="1" dirty="0" smtClean="0"/>
              <a:t>formal process </a:t>
            </a:r>
            <a:r>
              <a:rPr lang="en-US" sz="2400" dirty="0" smtClean="0"/>
              <a:t>for making change proposals and linking these to system requirements.</a:t>
            </a:r>
            <a:r>
              <a:rPr lang="en-GB" sz="2400" dirty="0" smtClean="0"/>
              <a:t> </a:t>
            </a:r>
            <a:endParaRPr lang="en-GB" sz="2400" dirty="0"/>
          </a:p>
        </p:txBody>
      </p:sp>
    </p:spTree>
    <p:extLst>
      <p:ext uri="{BB962C8B-B14F-4D97-AF65-F5344CB8AC3E}">
        <p14:creationId xmlns:p14="http://schemas.microsoft.com/office/powerpoint/2010/main" val="3871703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p:blipFill>
          <a:blip r:embed="rId2"/>
          <a:stretch>
            <a:fillRect/>
          </a:stretch>
        </p:blipFill>
        <p:spPr>
          <a:xfrm>
            <a:off x="609600" y="1524000"/>
            <a:ext cx="8001000" cy="4019107"/>
          </a:xfrm>
          <a:prstGeom prst="rect">
            <a:avLst/>
          </a:prstGeom>
        </p:spPr>
      </p:pic>
    </p:spTree>
    <p:extLst>
      <p:ext uri="{BB962C8B-B14F-4D97-AF65-F5344CB8AC3E}">
        <p14:creationId xmlns:p14="http://schemas.microsoft.com/office/powerpoint/2010/main" val="949246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a:xfrm>
            <a:off x="152400" y="1143000"/>
            <a:ext cx="8534400" cy="5562600"/>
          </a:xfrm>
        </p:spPr>
        <p:txBody>
          <a:bodyPr/>
          <a:lstStyle/>
          <a:p>
            <a:r>
              <a:rPr lang="en-US" sz="2400" b="1" dirty="0" smtClean="0"/>
              <a:t>The business and technical environment of the system always changes after installation. </a:t>
            </a:r>
          </a:p>
          <a:p>
            <a:pPr lvl="1"/>
            <a:r>
              <a:rPr lang="en-US" sz="2000" dirty="0" smtClean="0"/>
              <a:t>New hardware may be introduced, it may be necessary to interface the system with other systems, business priorities may change and new legislation and regulations may be introduced that the system must necessarily abide by. </a:t>
            </a:r>
            <a:endParaRPr lang="en-GB" sz="2000" dirty="0" smtClean="0"/>
          </a:p>
          <a:p>
            <a:endParaRPr lang="tr-TR" sz="2400" dirty="0" smtClean="0"/>
          </a:p>
          <a:p>
            <a:r>
              <a:rPr lang="en-US" sz="2400" b="1" dirty="0" smtClean="0"/>
              <a:t>The </a:t>
            </a:r>
            <a:r>
              <a:rPr lang="en-US" sz="2400" b="1" dirty="0" smtClean="0"/>
              <a:t>people who pay for a system and the users of that system are rarely the same people. </a:t>
            </a:r>
          </a:p>
          <a:p>
            <a:pPr lvl="1"/>
            <a:r>
              <a:rPr lang="en-US" sz="2000" dirty="0" smtClean="0"/>
              <a:t>System customers impose requirements </a:t>
            </a:r>
            <a:r>
              <a:rPr lang="tr-TR" sz="2000" dirty="0" err="1" smtClean="0"/>
              <a:t>due</a:t>
            </a:r>
            <a:r>
              <a:rPr lang="tr-TR" sz="2000" dirty="0" smtClean="0"/>
              <a:t> </a:t>
            </a:r>
            <a:r>
              <a:rPr lang="tr-TR" sz="2000" dirty="0" err="1" smtClean="0"/>
              <a:t>to</a:t>
            </a:r>
            <a:r>
              <a:rPr lang="tr-TR" sz="2000" dirty="0" smtClean="0"/>
              <a:t> </a:t>
            </a:r>
            <a:r>
              <a:rPr lang="en-US" sz="2000" dirty="0" smtClean="0"/>
              <a:t>organizational and budgetary constraints. These may conflict with end-user requirements and, after delivery, new features may have to be added for user support if the system is to meet its goals.</a:t>
            </a:r>
            <a:endParaRPr lang="en-GB" sz="2000" dirty="0" smtClean="0"/>
          </a:p>
          <a:p>
            <a:endParaRPr lang="en-GB" sz="2400" dirty="0" smtClean="0"/>
          </a:p>
          <a:p>
            <a:endParaRPr lang="en-US" sz="2400" dirty="0"/>
          </a:p>
        </p:txBody>
      </p:sp>
    </p:spTree>
    <p:extLst>
      <p:ext uri="{BB962C8B-B14F-4D97-AF65-F5344CB8AC3E}">
        <p14:creationId xmlns:p14="http://schemas.microsoft.com/office/powerpoint/2010/main" val="13391639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a:xfrm>
            <a:off x="152400" y="1219200"/>
            <a:ext cx="8382000" cy="5410200"/>
          </a:xfrm>
        </p:spPr>
        <p:txBody>
          <a:bodyPr/>
          <a:lstStyle/>
          <a:p>
            <a:r>
              <a:rPr lang="en-US" sz="2800" dirty="0" smtClean="0"/>
              <a:t>Large systems usually have a diverse user community, with many users having different requirements and priorities that may be conflicting or contradictory. </a:t>
            </a:r>
          </a:p>
          <a:p>
            <a:pPr lvl="1"/>
            <a:r>
              <a:rPr lang="en-US" sz="2400" dirty="0" smtClean="0"/>
              <a:t>The final system requirements are inevitably a compromise between them and, with experience, it is often discovered that the balance of support given to different users has to be changed.</a:t>
            </a:r>
            <a:endParaRPr lang="en-US" sz="2400" dirty="0"/>
          </a:p>
        </p:txBody>
      </p:sp>
    </p:spTree>
    <p:extLst>
      <p:ext uri="{BB962C8B-B14F-4D97-AF65-F5344CB8AC3E}">
        <p14:creationId xmlns:p14="http://schemas.microsoft.com/office/powerpoint/2010/main" val="42546568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p:blipFill>
          <a:blip r:embed="rId2"/>
          <a:stretch>
            <a:fillRect/>
          </a:stretch>
        </p:blipFill>
        <p:spPr>
          <a:xfrm>
            <a:off x="225290" y="2362200"/>
            <a:ext cx="8766310" cy="1066800"/>
          </a:xfrm>
          <a:prstGeom prst="rect">
            <a:avLst/>
          </a:prstGeom>
        </p:spPr>
      </p:pic>
    </p:spTree>
    <p:extLst>
      <p:ext uri="{BB962C8B-B14F-4D97-AF65-F5344CB8AC3E}">
        <p14:creationId xmlns:p14="http://schemas.microsoft.com/office/powerpoint/2010/main" val="319998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Business </a:t>
            </a:r>
            <a:r>
              <a:rPr lang="tr-TR" dirty="0" err="1" smtClean="0"/>
              <a:t>Domains</a:t>
            </a:r>
            <a:r>
              <a:rPr lang="tr-TR" dirty="0" smtClean="0"/>
              <a:t> </a:t>
            </a:r>
            <a:r>
              <a:rPr lang="tr-TR" dirty="0" err="1" smtClean="0"/>
              <a:t>and</a:t>
            </a:r>
            <a:r>
              <a:rPr lang="tr-TR" dirty="0" smtClean="0"/>
              <a:t> </a:t>
            </a:r>
            <a:r>
              <a:rPr lang="tr-TR" dirty="0" err="1" smtClean="0"/>
              <a:t>Requirements</a:t>
            </a:r>
            <a:endParaRPr lang="en-US" dirty="0"/>
          </a:p>
        </p:txBody>
      </p:sp>
      <p:pic>
        <p:nvPicPr>
          <p:cNvPr id="3074" name="Picture 2" descr="banking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5715" y="4949595"/>
            <a:ext cx="2515320" cy="14148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 4"/>
          <p:cNvGrpSpPr/>
          <p:nvPr/>
        </p:nvGrpSpPr>
        <p:grpSpPr>
          <a:xfrm>
            <a:off x="381001" y="1233691"/>
            <a:ext cx="2190749" cy="2195309"/>
            <a:chOff x="6324600" y="1161472"/>
            <a:chExt cx="2344757" cy="2472979"/>
          </a:xfrm>
        </p:grpSpPr>
        <p:pic>
          <p:nvPicPr>
            <p:cNvPr id="3076" name="Picture 4" descr="computer-based education ile ilgili görsel sonucu"/>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24600" y="1161472"/>
              <a:ext cx="2344757" cy="2156459"/>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7010400" y="3295897"/>
              <a:ext cx="1095172" cy="338554"/>
            </a:xfrm>
            <a:prstGeom prst="rect">
              <a:avLst/>
            </a:prstGeom>
            <a:noFill/>
          </p:spPr>
          <p:txBody>
            <a:bodyPr wrap="none" rtlCol="0">
              <a:spAutoFit/>
            </a:bodyPr>
            <a:lstStyle/>
            <a:p>
              <a:r>
                <a:rPr lang="tr-TR" dirty="0" err="1" smtClean="0"/>
                <a:t>Education</a:t>
              </a:r>
              <a:endParaRPr lang="en-US" dirty="0"/>
            </a:p>
          </p:txBody>
        </p:sp>
      </p:grpSp>
      <p:grpSp>
        <p:nvGrpSpPr>
          <p:cNvPr id="7" name="Grup 6"/>
          <p:cNvGrpSpPr/>
          <p:nvPr/>
        </p:nvGrpSpPr>
        <p:grpSpPr>
          <a:xfrm>
            <a:off x="5987208" y="1214131"/>
            <a:ext cx="2731291" cy="1914328"/>
            <a:chOff x="5257800" y="4267200"/>
            <a:chExt cx="3124200" cy="2421354"/>
          </a:xfrm>
        </p:grpSpPr>
        <p:pic>
          <p:nvPicPr>
            <p:cNvPr id="3078" name="Picture 6" descr="tourism ile ilgili görsel sonucu"/>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57800" y="4267200"/>
              <a:ext cx="3124200" cy="2082800"/>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6477000" y="6350000"/>
              <a:ext cx="902491" cy="338554"/>
            </a:xfrm>
            <a:prstGeom prst="rect">
              <a:avLst/>
            </a:prstGeom>
            <a:noFill/>
          </p:spPr>
          <p:txBody>
            <a:bodyPr wrap="none" rtlCol="0">
              <a:spAutoFit/>
            </a:bodyPr>
            <a:lstStyle/>
            <a:p>
              <a:r>
                <a:rPr lang="tr-TR" dirty="0" err="1" smtClean="0"/>
                <a:t>Tourism</a:t>
              </a:r>
              <a:endParaRPr lang="en-US" dirty="0"/>
            </a:p>
          </p:txBody>
        </p:sp>
      </p:grpSp>
      <p:grpSp>
        <p:nvGrpSpPr>
          <p:cNvPr id="9" name="Grup 8"/>
          <p:cNvGrpSpPr/>
          <p:nvPr/>
        </p:nvGrpSpPr>
        <p:grpSpPr>
          <a:xfrm>
            <a:off x="6387278" y="4630323"/>
            <a:ext cx="2362331" cy="1827332"/>
            <a:chOff x="5563518" y="4125916"/>
            <a:chExt cx="3124331" cy="2428106"/>
          </a:xfrm>
        </p:grpSpPr>
        <p:pic>
          <p:nvPicPr>
            <p:cNvPr id="3080" name="Picture 8" descr="e-shopping ile ilgili görsel sonucu"/>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563518" y="4125916"/>
              <a:ext cx="3124331" cy="2074881"/>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p:cNvSpPr txBox="1"/>
            <p:nvPr/>
          </p:nvSpPr>
          <p:spPr>
            <a:xfrm>
              <a:off x="6858000" y="6215468"/>
              <a:ext cx="1048685" cy="338554"/>
            </a:xfrm>
            <a:prstGeom prst="rect">
              <a:avLst/>
            </a:prstGeom>
            <a:noFill/>
          </p:spPr>
          <p:txBody>
            <a:bodyPr wrap="none" rtlCol="0">
              <a:spAutoFit/>
            </a:bodyPr>
            <a:lstStyle/>
            <a:p>
              <a:r>
                <a:rPr lang="tr-TR" dirty="0" err="1" smtClean="0"/>
                <a:t>Shopping</a:t>
              </a:r>
              <a:endParaRPr lang="en-US" dirty="0"/>
            </a:p>
          </p:txBody>
        </p:sp>
      </p:grpSp>
      <p:grpSp>
        <p:nvGrpSpPr>
          <p:cNvPr id="12" name="Grup 11"/>
          <p:cNvGrpSpPr/>
          <p:nvPr/>
        </p:nvGrpSpPr>
        <p:grpSpPr>
          <a:xfrm>
            <a:off x="2471267" y="2590800"/>
            <a:ext cx="3872678" cy="2590800"/>
            <a:chOff x="2471267" y="2590800"/>
            <a:chExt cx="3872678" cy="2590800"/>
          </a:xfrm>
        </p:grpSpPr>
        <p:grpSp>
          <p:nvGrpSpPr>
            <p:cNvPr id="11" name="Grup 10"/>
            <p:cNvGrpSpPr/>
            <p:nvPr/>
          </p:nvGrpSpPr>
          <p:grpSpPr>
            <a:xfrm>
              <a:off x="3211998" y="3032269"/>
              <a:ext cx="2429240" cy="1801576"/>
              <a:chOff x="3221696" y="3148019"/>
              <a:chExt cx="2429240" cy="1801576"/>
            </a:xfrm>
          </p:grpSpPr>
          <p:sp>
            <p:nvSpPr>
              <p:cNvPr id="10" name="Metin kutusu 9"/>
              <p:cNvSpPr txBox="1"/>
              <p:nvPr/>
            </p:nvSpPr>
            <p:spPr>
              <a:xfrm>
                <a:off x="3315240" y="4364820"/>
                <a:ext cx="2242152" cy="584775"/>
              </a:xfrm>
              <a:prstGeom prst="rect">
                <a:avLst/>
              </a:prstGeom>
              <a:noFill/>
            </p:spPr>
            <p:txBody>
              <a:bodyPr wrap="none" rtlCol="0">
                <a:spAutoFit/>
              </a:bodyPr>
              <a:lstStyle/>
              <a:p>
                <a:pPr algn="ctr"/>
                <a:r>
                  <a:rPr lang="tr-TR" dirty="0" smtClean="0"/>
                  <a:t>Development Team:</a:t>
                </a:r>
              </a:p>
              <a:p>
                <a:pPr algn="ctr"/>
                <a:r>
                  <a:rPr lang="tr-TR" dirty="0" smtClean="0"/>
                  <a:t>WHAT TO DEVELOP?</a:t>
                </a:r>
                <a:endParaRPr lang="en-US" dirty="0"/>
              </a:p>
            </p:txBody>
          </p:sp>
          <p:pic>
            <p:nvPicPr>
              <p:cNvPr id="3084" name="Picture 12" descr="team question ile ilgili görsel sonucu"/>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221696" y="3148019"/>
                <a:ext cx="2429240" cy="117071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Oval 2"/>
            <p:cNvSpPr/>
            <p:nvPr/>
          </p:nvSpPr>
          <p:spPr bwMode="auto">
            <a:xfrm>
              <a:off x="2471267" y="2590800"/>
              <a:ext cx="3872678" cy="2590800"/>
            </a:xfrm>
            <a:prstGeom prst="ellipse">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grpSp>
      <p:sp>
        <p:nvSpPr>
          <p:cNvPr id="13" name="Aşağı Ok 12"/>
          <p:cNvSpPr/>
          <p:nvPr/>
        </p:nvSpPr>
        <p:spPr bwMode="auto">
          <a:xfrm flipV="1">
            <a:off x="3397918" y="5333998"/>
            <a:ext cx="2057400" cy="457201"/>
          </a:xfrm>
          <a:prstGeom prst="downArrow">
            <a:avLst/>
          </a:prstGeom>
          <a:solidFill>
            <a:schemeClr val="tx2">
              <a:lumMod val="20000"/>
              <a:lumOff val="80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14" name="Dikdörtgen 13"/>
          <p:cNvSpPr/>
          <p:nvPr/>
        </p:nvSpPr>
        <p:spPr bwMode="auto">
          <a:xfrm>
            <a:off x="3111226" y="5873061"/>
            <a:ext cx="2756174" cy="914400"/>
          </a:xfrm>
          <a:prstGeom prst="rect">
            <a:avLst/>
          </a:prstGeom>
          <a:noFill/>
          <a:ln>
            <a:no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Tx/>
              <a:buAutoNum type="arabicParenR"/>
              <a:tabLst/>
            </a:pPr>
            <a:r>
              <a:rPr kumimoji="0" lang="tr-TR" i="0" u="none" strike="noStrike" cap="none" normalizeH="0" baseline="0" dirty="0" err="1" smtClean="0">
                <a:ln>
                  <a:noFill/>
                </a:ln>
                <a:solidFill>
                  <a:schemeClr val="tx1"/>
                </a:solidFill>
                <a:effectLst/>
                <a:latin typeface="+mj-lt"/>
              </a:rPr>
              <a:t>What</a:t>
            </a:r>
            <a:r>
              <a:rPr kumimoji="0" lang="tr-TR" i="0" u="none" strike="noStrike" cap="none" normalizeH="0" baseline="0" dirty="0" smtClean="0">
                <a:ln>
                  <a:noFill/>
                </a:ln>
                <a:solidFill>
                  <a:schemeClr val="tx1"/>
                </a:solidFill>
                <a:effectLst/>
                <a:latin typeface="+mj-lt"/>
              </a:rPr>
              <a:t> </a:t>
            </a:r>
            <a:r>
              <a:rPr kumimoji="0" lang="tr-TR" i="0" u="none" strike="noStrike" cap="none" normalizeH="0" baseline="0" dirty="0" err="1" smtClean="0">
                <a:ln>
                  <a:noFill/>
                </a:ln>
                <a:solidFill>
                  <a:schemeClr val="tx1"/>
                </a:solidFill>
                <a:effectLst/>
                <a:latin typeface="+mj-lt"/>
              </a:rPr>
              <a:t>are</a:t>
            </a:r>
            <a:r>
              <a:rPr kumimoji="0" lang="tr-TR" i="0" u="none" strike="noStrike" cap="none" normalizeH="0" baseline="0" dirty="0" smtClean="0">
                <a:ln>
                  <a:noFill/>
                </a:ln>
                <a:solidFill>
                  <a:schemeClr val="tx1"/>
                </a:solidFill>
                <a:effectLst/>
                <a:latin typeface="+mj-lt"/>
              </a:rPr>
              <a:t> </a:t>
            </a:r>
            <a:r>
              <a:rPr kumimoji="0" lang="tr-TR" i="0" u="none" strike="noStrike" cap="none" normalizeH="0" baseline="0" dirty="0" err="1" smtClean="0">
                <a:ln>
                  <a:noFill/>
                </a:ln>
                <a:solidFill>
                  <a:schemeClr val="tx1"/>
                </a:solidFill>
                <a:effectLst/>
                <a:latin typeface="+mj-lt"/>
              </a:rPr>
              <a:t>customer</a:t>
            </a:r>
            <a:r>
              <a:rPr kumimoji="0" lang="tr-TR" i="0" u="none" strike="noStrike" cap="none" normalizeH="0" baseline="0" dirty="0" smtClean="0">
                <a:ln>
                  <a:noFill/>
                </a:ln>
                <a:solidFill>
                  <a:schemeClr val="tx1"/>
                </a:solidFill>
                <a:effectLst/>
                <a:latin typeface="+mj-lt"/>
              </a:rPr>
              <a:t> </a:t>
            </a:r>
            <a:r>
              <a:rPr kumimoji="0" lang="tr-TR" i="0" u="none" strike="noStrike" cap="none" normalizeH="0" baseline="0" dirty="0" err="1" smtClean="0">
                <a:ln>
                  <a:noFill/>
                </a:ln>
                <a:solidFill>
                  <a:schemeClr val="tx1"/>
                </a:solidFill>
                <a:effectLst/>
                <a:latin typeface="+mj-lt"/>
              </a:rPr>
              <a:t>needs</a:t>
            </a:r>
            <a:r>
              <a:rPr kumimoji="0" lang="tr-TR" i="0" u="none" strike="noStrike" cap="none" normalizeH="0" baseline="0" dirty="0" smtClean="0">
                <a:ln>
                  <a:noFill/>
                </a:ln>
                <a:solidFill>
                  <a:schemeClr val="tx1"/>
                </a:solidFill>
                <a:effectLst/>
                <a:latin typeface="+mj-lt"/>
              </a:rPr>
              <a:t>?</a:t>
            </a:r>
          </a:p>
          <a:p>
            <a:pPr marL="342900" marR="0" indent="-342900" algn="l" defTabSz="914400" rtl="0" eaLnBrk="1" fontAlgn="base" latinLnBrk="0" hangingPunct="1">
              <a:lnSpc>
                <a:spcPct val="100000"/>
              </a:lnSpc>
              <a:spcBef>
                <a:spcPct val="0"/>
              </a:spcBef>
              <a:spcAft>
                <a:spcPct val="0"/>
              </a:spcAft>
              <a:buClrTx/>
              <a:buSzTx/>
              <a:buFontTx/>
              <a:buAutoNum type="arabicParenR"/>
              <a:tabLst/>
            </a:pPr>
            <a:r>
              <a:rPr lang="tr-TR" b="1" dirty="0" smtClean="0">
                <a:solidFill>
                  <a:schemeClr val="accent2"/>
                </a:solidFill>
                <a:latin typeface="+mj-lt"/>
              </a:rPr>
              <a:t>How </a:t>
            </a:r>
            <a:r>
              <a:rPr lang="tr-TR" b="1" dirty="0" err="1" smtClean="0">
                <a:solidFill>
                  <a:schemeClr val="accent2"/>
                </a:solidFill>
                <a:latin typeface="+mj-lt"/>
              </a:rPr>
              <a:t>will</a:t>
            </a:r>
            <a:r>
              <a:rPr lang="tr-TR" b="1" dirty="0" smtClean="0">
                <a:solidFill>
                  <a:schemeClr val="accent2"/>
                </a:solidFill>
                <a:latin typeface="+mj-lt"/>
              </a:rPr>
              <a:t> software </a:t>
            </a:r>
            <a:r>
              <a:rPr lang="tr-TR" b="1" dirty="0" err="1" smtClean="0">
                <a:solidFill>
                  <a:schemeClr val="accent2"/>
                </a:solidFill>
                <a:latin typeface="+mj-lt"/>
              </a:rPr>
              <a:t>behave</a:t>
            </a:r>
            <a:endParaRPr kumimoji="0" lang="tr-TR" b="1" i="0" u="none" strike="noStrike" cap="none" normalizeH="0" dirty="0" smtClean="0">
              <a:ln>
                <a:noFill/>
              </a:ln>
              <a:solidFill>
                <a:schemeClr val="accent2"/>
              </a:solidFill>
              <a:effectLst/>
              <a:latin typeface="+mj-lt"/>
            </a:endParaRPr>
          </a:p>
          <a:p>
            <a:pPr marR="0" algn="l" defTabSz="914400" rtl="0" eaLnBrk="1" fontAlgn="base" latinLnBrk="0" hangingPunct="1">
              <a:lnSpc>
                <a:spcPct val="100000"/>
              </a:lnSpc>
              <a:spcBef>
                <a:spcPct val="0"/>
              </a:spcBef>
              <a:spcAft>
                <a:spcPct val="0"/>
              </a:spcAft>
              <a:buClrTx/>
              <a:buSzTx/>
              <a:tabLst/>
            </a:pPr>
            <a:r>
              <a:rPr kumimoji="0" lang="tr-TR" i="0" u="none" strike="noStrike" cap="none" normalizeH="0" baseline="0" dirty="0" err="1" smtClean="0">
                <a:ln>
                  <a:noFill/>
                </a:ln>
                <a:solidFill>
                  <a:schemeClr val="tx1"/>
                </a:solidFill>
                <a:effectLst/>
                <a:latin typeface="+mj-lt"/>
              </a:rPr>
              <a:t>to</a:t>
            </a:r>
            <a:r>
              <a:rPr kumimoji="0" lang="tr-TR" i="0" u="none" strike="noStrike" cap="none" normalizeH="0" dirty="0" smtClean="0">
                <a:ln>
                  <a:noFill/>
                </a:ln>
                <a:solidFill>
                  <a:schemeClr val="tx1"/>
                </a:solidFill>
                <a:effectLst/>
                <a:latin typeface="+mj-lt"/>
              </a:rPr>
              <a:t> </a:t>
            </a:r>
            <a:r>
              <a:rPr kumimoji="0" lang="tr-TR" i="0" u="none" strike="noStrike" cap="none" normalizeH="0" dirty="0" err="1" smtClean="0">
                <a:ln>
                  <a:noFill/>
                </a:ln>
                <a:solidFill>
                  <a:schemeClr val="tx1"/>
                </a:solidFill>
                <a:effectLst/>
                <a:latin typeface="+mj-lt"/>
              </a:rPr>
              <a:t>satisfy</a:t>
            </a:r>
            <a:r>
              <a:rPr kumimoji="0" lang="tr-TR" i="0" u="none" strike="noStrike" cap="none" normalizeH="0" dirty="0" smtClean="0">
                <a:ln>
                  <a:noFill/>
                </a:ln>
                <a:solidFill>
                  <a:schemeClr val="tx1"/>
                </a:solidFill>
                <a:effectLst/>
                <a:latin typeface="+mj-lt"/>
              </a:rPr>
              <a:t> </a:t>
            </a:r>
            <a:r>
              <a:rPr kumimoji="0" lang="tr-TR" i="0" u="none" strike="noStrike" cap="none" normalizeH="0" dirty="0" err="1" smtClean="0">
                <a:ln>
                  <a:noFill/>
                </a:ln>
                <a:solidFill>
                  <a:schemeClr val="tx1"/>
                </a:solidFill>
                <a:effectLst/>
                <a:latin typeface="+mj-lt"/>
              </a:rPr>
              <a:t>these</a:t>
            </a:r>
            <a:r>
              <a:rPr kumimoji="0" lang="tr-TR" i="0" u="none" strike="noStrike" cap="none" normalizeH="0" dirty="0" smtClean="0">
                <a:ln>
                  <a:noFill/>
                </a:ln>
                <a:solidFill>
                  <a:schemeClr val="tx1"/>
                </a:solidFill>
                <a:effectLst/>
                <a:latin typeface="+mj-lt"/>
              </a:rPr>
              <a:t> </a:t>
            </a:r>
            <a:r>
              <a:rPr kumimoji="0" lang="tr-TR" i="0" u="none" strike="noStrike" cap="none" normalizeH="0" dirty="0" err="1" smtClean="0">
                <a:ln>
                  <a:noFill/>
                </a:ln>
                <a:solidFill>
                  <a:schemeClr val="tx1"/>
                </a:solidFill>
                <a:effectLst/>
                <a:latin typeface="+mj-lt"/>
              </a:rPr>
              <a:t>needs</a:t>
            </a:r>
            <a:r>
              <a:rPr lang="tr-TR" dirty="0" smtClean="0">
                <a:latin typeface="+mj-lt"/>
              </a:rPr>
              <a:t>?</a:t>
            </a:r>
            <a:endParaRPr kumimoji="0" lang="tr-TR"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74382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 calcmode="lin" valueType="num">
                                      <p:cBhvr>
                                        <p:cTn id="28" dur="500" fill="hold"/>
                                        <p:tgtEl>
                                          <p:spTgt spid="3074"/>
                                        </p:tgtEl>
                                        <p:attrNameLst>
                                          <p:attrName>ppt_w</p:attrName>
                                        </p:attrNameLst>
                                      </p:cBhvr>
                                      <p:tavLst>
                                        <p:tav tm="0">
                                          <p:val>
                                            <p:fltVal val="0"/>
                                          </p:val>
                                        </p:tav>
                                        <p:tav tm="100000">
                                          <p:val>
                                            <p:strVal val="#ppt_w"/>
                                          </p:val>
                                        </p:tav>
                                      </p:tavLst>
                                    </p:anim>
                                    <p:anim calcmode="lin" valueType="num">
                                      <p:cBhvr>
                                        <p:cTn id="29" dur="500" fill="hold"/>
                                        <p:tgtEl>
                                          <p:spTgt spid="3074"/>
                                        </p:tgtEl>
                                        <p:attrNameLst>
                                          <p:attrName>ppt_h</p:attrName>
                                        </p:attrNameLst>
                                      </p:cBhvr>
                                      <p:tavLst>
                                        <p:tav tm="0">
                                          <p:val>
                                            <p:fltVal val="0"/>
                                          </p:val>
                                        </p:tav>
                                        <p:tav tm="100000">
                                          <p:val>
                                            <p:strVal val="#ppt_h"/>
                                          </p:val>
                                        </p:tav>
                                      </p:tavLst>
                                    </p:anim>
                                    <p:animEffect transition="in" filter="fade">
                                      <p:cBhvr>
                                        <p:cTn id="30" dur="500"/>
                                        <p:tgtEl>
                                          <p:spTgt spid="30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a:xfrm>
            <a:off x="152400" y="1066800"/>
            <a:ext cx="8839200" cy="5715000"/>
          </a:xfrm>
        </p:spPr>
        <p:txBody>
          <a:bodyPr/>
          <a:lstStyle/>
          <a:p>
            <a:r>
              <a:rPr lang="en-US" sz="2400" i="1" dirty="0" smtClean="0">
                <a:solidFill>
                  <a:srgbClr val="C00000"/>
                </a:solidFill>
              </a:rPr>
              <a:t>Problem analysis and change specification</a:t>
            </a:r>
            <a:r>
              <a:rPr lang="en-US" sz="2400" dirty="0" smtClean="0">
                <a:solidFill>
                  <a:srgbClr val="C00000"/>
                </a:solidFill>
              </a:rPr>
              <a:t> </a:t>
            </a:r>
          </a:p>
          <a:p>
            <a:pPr lvl="1"/>
            <a:r>
              <a:rPr lang="en-US" sz="2000" dirty="0" smtClean="0"/>
              <a:t>During this stage, the problem or the change proposal is analyzed to check that it is valid. This analysis is fed back to change requestor who may respond with a more specific requirements change proposal, or decide to withdraw the request.</a:t>
            </a:r>
            <a:endParaRPr lang="en-GB" sz="2000" dirty="0" smtClean="0"/>
          </a:p>
          <a:p>
            <a:r>
              <a:rPr lang="en-US" sz="2400" i="1" dirty="0" smtClean="0">
                <a:solidFill>
                  <a:srgbClr val="C00000"/>
                </a:solidFill>
              </a:rPr>
              <a:t>Change analysis and costing</a:t>
            </a:r>
            <a:r>
              <a:rPr lang="en-US" sz="2400" dirty="0" smtClean="0">
                <a:solidFill>
                  <a:srgbClr val="C00000"/>
                </a:solidFill>
              </a:rPr>
              <a:t> </a:t>
            </a:r>
          </a:p>
          <a:p>
            <a:pPr lvl="1"/>
            <a:r>
              <a:rPr lang="en-US" sz="2000" dirty="0" smtClean="0"/>
              <a:t>The effect of the proposed change is assessed using traceability information and general knowledge of the system requirements. Once this analysis is completed, a decision is made whether or not to proceed with the requirements change.</a:t>
            </a:r>
            <a:endParaRPr lang="en-GB" sz="2000" dirty="0" smtClean="0"/>
          </a:p>
          <a:p>
            <a:r>
              <a:rPr lang="en-US" sz="2400" dirty="0" smtClean="0">
                <a:solidFill>
                  <a:srgbClr val="C00000"/>
                </a:solidFill>
              </a:rPr>
              <a:t>Change implementation </a:t>
            </a:r>
          </a:p>
          <a:p>
            <a:pPr lvl="1"/>
            <a:r>
              <a:rPr lang="en-US" sz="2000" dirty="0" smtClean="0"/>
              <a:t>Requirements document and, where necessary, system design and implementation, are modified. Ideally, the document should be organized so that changes can be easily implemented.</a:t>
            </a:r>
            <a:endParaRPr lang="en-US" sz="2000" dirty="0"/>
          </a:p>
        </p:txBody>
      </p:sp>
    </p:spTree>
    <p:extLst>
      <p:ext uri="{BB962C8B-B14F-4D97-AF65-F5344CB8AC3E}">
        <p14:creationId xmlns:p14="http://schemas.microsoft.com/office/powerpoint/2010/main" val="17969299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ChangeArrowheads="1"/>
          </p:cNvSpPr>
          <p:nvPr/>
        </p:nvSpPr>
        <p:spPr bwMode="auto">
          <a:xfrm>
            <a:off x="314325" y="1285875"/>
            <a:ext cx="8458200" cy="40386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40000"/>
              </a:spcBef>
              <a:buClr>
                <a:schemeClr val="bg2"/>
              </a:buClr>
              <a:buFont typeface="Webdings" panose="05030102010509060703" pitchFamily="18" charset="2"/>
              <a:buChar char="&lt;"/>
              <a:defRPr sz="2000">
                <a:solidFill>
                  <a:schemeClr val="tx1"/>
                </a:solidFill>
                <a:latin typeface="Arial" panose="020B0604020202020204" pitchFamily="34" charset="0"/>
              </a:defRPr>
            </a:lvl1pPr>
            <a:lvl2pPr marL="742950" indent="-285750">
              <a:spcBef>
                <a:spcPct val="30000"/>
              </a:spcBef>
              <a:buClr>
                <a:schemeClr val="bg2"/>
              </a:buClr>
              <a:buFont typeface="Webdings" panose="05030102010509060703" pitchFamily="18" charset="2"/>
              <a:buChar char="4"/>
              <a:defRPr>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Arial" panose="020B0604020202020204" pitchFamily="34" charset="0"/>
              </a:defRPr>
            </a:lvl3pPr>
            <a:lvl4pPr marL="1600200" indent="-228600">
              <a:spcBef>
                <a:spcPct val="10000"/>
              </a:spcBef>
              <a:buClr>
                <a:schemeClr val="bg2"/>
              </a:buClr>
              <a:buChar char="–"/>
              <a:defRPr sz="1400">
                <a:solidFill>
                  <a:schemeClr val="tx1"/>
                </a:solidFill>
                <a:latin typeface="Arial" panose="020B0604020202020204" pitchFamily="34" charset="0"/>
              </a:defRPr>
            </a:lvl4pPr>
            <a:lvl5pPr marL="2057400" indent="-228600">
              <a:buClr>
                <a:schemeClr val="bg2"/>
              </a:buClr>
              <a:buChar char="»"/>
              <a:defRPr sz="12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Char char="»"/>
              <a:defRPr sz="12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Char char="»"/>
              <a:defRPr sz="12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Char char="»"/>
              <a:defRPr sz="12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Char char="»"/>
              <a:defRPr sz="1200">
                <a:solidFill>
                  <a:schemeClr val="tx1"/>
                </a:solidFill>
                <a:latin typeface="Arial" panose="020B0604020202020204" pitchFamily="34" charset="0"/>
              </a:defRPr>
            </a:lvl9pPr>
          </a:lstStyle>
          <a:p>
            <a:pPr eaLnBrk="1" hangingPunct="1">
              <a:spcBef>
                <a:spcPct val="0"/>
              </a:spcBef>
              <a:buClrTx/>
              <a:buFontTx/>
              <a:buNone/>
            </a:pPr>
            <a:endParaRPr lang="tr-TR" altLang="tr-TR" sz="1800"/>
          </a:p>
        </p:txBody>
      </p:sp>
      <p:sp>
        <p:nvSpPr>
          <p:cNvPr id="83971" name="Rectangle 2"/>
          <p:cNvSpPr>
            <a:spLocks noGrp="1" noChangeArrowheads="1"/>
          </p:cNvSpPr>
          <p:nvPr>
            <p:ph type="title"/>
          </p:nvPr>
        </p:nvSpPr>
        <p:spPr>
          <a:xfrm>
            <a:off x="1066800" y="290513"/>
            <a:ext cx="7705725" cy="623887"/>
          </a:xfrm>
        </p:spPr>
        <p:txBody>
          <a:bodyPr/>
          <a:lstStyle/>
          <a:p>
            <a:r>
              <a:rPr lang="tr-TR" altLang="tr-TR" sz="2800" dirty="0" err="1" smtClean="0"/>
              <a:t>Traceability</a:t>
            </a:r>
            <a:r>
              <a:rPr lang="tr-TR" altLang="tr-TR" sz="2800" dirty="0" smtClean="0"/>
              <a:t> of </a:t>
            </a:r>
            <a:r>
              <a:rPr lang="tr-TR" altLang="tr-TR" sz="2800" dirty="0" err="1" smtClean="0"/>
              <a:t>Requirements</a:t>
            </a:r>
            <a:r>
              <a:rPr lang="tr-TR" altLang="tr-TR" sz="2800" dirty="0" smtClean="0"/>
              <a:t> </a:t>
            </a:r>
            <a:r>
              <a:rPr lang="tr-TR" altLang="tr-TR" sz="2800" dirty="0" err="1" smtClean="0"/>
              <a:t>to</a:t>
            </a:r>
            <a:r>
              <a:rPr lang="tr-TR" altLang="tr-TR" sz="2800" dirty="0" smtClean="0"/>
              <a:t> </a:t>
            </a:r>
            <a:r>
              <a:rPr lang="tr-TR" altLang="tr-TR" sz="2800" dirty="0" err="1" smtClean="0"/>
              <a:t>Requirements</a:t>
            </a:r>
            <a:endParaRPr lang="en-GB" altLang="tr-TR" sz="2800" dirty="0" smtClean="0"/>
          </a:p>
        </p:txBody>
      </p:sp>
      <p:graphicFrame>
        <p:nvGraphicFramePr>
          <p:cNvPr id="83972" name="Object 2"/>
          <p:cNvGraphicFramePr>
            <a:graphicFrameLocks noChangeAspect="1"/>
          </p:cNvGraphicFramePr>
          <p:nvPr/>
        </p:nvGraphicFramePr>
        <p:xfrm>
          <a:off x="-142875" y="1362075"/>
          <a:ext cx="9372600" cy="3514725"/>
        </p:xfrm>
        <a:graphic>
          <a:graphicData uri="http://schemas.openxmlformats.org/presentationml/2006/ole">
            <mc:AlternateContent xmlns:mc="http://schemas.openxmlformats.org/markup-compatibility/2006">
              <mc:Choice xmlns:v="urn:schemas-microsoft-com:vml" Requires="v">
                <p:oleObj spid="_x0000_s7170" name="Document" r:id="rId4" imgW="5486400" imgH="8229600" progId="Word.Document.8">
                  <p:embed/>
                </p:oleObj>
              </mc:Choice>
              <mc:Fallback>
                <p:oleObj name="Document" r:id="rId4" imgW="5486400" imgH="8229600" progId="Word.Document.8">
                  <p:embed/>
                  <p:pic>
                    <p:nvPicPr>
                      <p:cNvPr id="83972" name="Object 2"/>
                      <p:cNvPicPr>
                        <a:picLocks noChangeAspect="1" noChangeArrowheads="1"/>
                      </p:cNvPicPr>
                      <p:nvPr/>
                    </p:nvPicPr>
                    <p:blipFill>
                      <a:blip r:embed="rId5">
                        <a:extLst>
                          <a:ext uri="{28A0092B-C50C-407E-A947-70E740481C1C}">
                            <a14:useLocalDpi xmlns:a14="http://schemas.microsoft.com/office/drawing/2010/main" val="0"/>
                          </a:ext>
                        </a:extLst>
                      </a:blip>
                      <a:srcRect t="75000"/>
                      <a:stretch>
                        <a:fillRect/>
                      </a:stretch>
                    </p:blipFill>
                    <p:spPr bwMode="auto">
                      <a:xfrm>
                        <a:off x="-142875" y="1362075"/>
                        <a:ext cx="9372600" cy="351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3" name="4 Metin kutusu"/>
          <p:cNvSpPr txBox="1">
            <a:spLocks noChangeArrowheads="1"/>
          </p:cNvSpPr>
          <p:nvPr/>
        </p:nvSpPr>
        <p:spPr bwMode="auto">
          <a:xfrm>
            <a:off x="6643688" y="5500688"/>
            <a:ext cx="1377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Arial" panose="020B0604020202020204" pitchFamily="34" charset="0"/>
              </a:defRPr>
            </a:lvl1pPr>
            <a:lvl2pPr marL="742950" indent="-285750">
              <a:spcBef>
                <a:spcPct val="30000"/>
              </a:spcBef>
              <a:buClr>
                <a:schemeClr val="bg2"/>
              </a:buClr>
              <a:buFont typeface="Webdings" panose="05030102010509060703" pitchFamily="18" charset="2"/>
              <a:buChar char="4"/>
              <a:defRPr>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Arial" panose="020B0604020202020204" pitchFamily="34" charset="0"/>
              </a:defRPr>
            </a:lvl3pPr>
            <a:lvl4pPr marL="1600200" indent="-228600">
              <a:spcBef>
                <a:spcPct val="10000"/>
              </a:spcBef>
              <a:buClr>
                <a:schemeClr val="bg2"/>
              </a:buClr>
              <a:buChar char="–"/>
              <a:defRPr sz="1400">
                <a:solidFill>
                  <a:schemeClr val="tx1"/>
                </a:solidFill>
                <a:latin typeface="Arial" panose="020B0604020202020204" pitchFamily="34" charset="0"/>
              </a:defRPr>
            </a:lvl4pPr>
            <a:lvl5pPr marL="2057400" indent="-228600">
              <a:buClr>
                <a:schemeClr val="bg2"/>
              </a:buClr>
              <a:buChar char="»"/>
              <a:defRPr sz="12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Char char="»"/>
              <a:defRPr sz="12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Char char="»"/>
              <a:defRPr sz="12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Char char="»"/>
              <a:defRPr sz="12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Char char="»"/>
              <a:defRPr sz="1200">
                <a:solidFill>
                  <a:schemeClr val="tx1"/>
                </a:solidFill>
                <a:latin typeface="Arial" panose="020B0604020202020204" pitchFamily="34" charset="0"/>
              </a:defRPr>
            </a:lvl9pPr>
          </a:lstStyle>
          <a:p>
            <a:pPr eaLnBrk="1" hangingPunct="1">
              <a:spcBef>
                <a:spcPct val="0"/>
              </a:spcBef>
              <a:buClrTx/>
              <a:buFontTx/>
              <a:buNone/>
            </a:pPr>
            <a:r>
              <a:rPr lang="tr-TR" altLang="tr-TR" sz="1400" dirty="0"/>
              <a:t>D: </a:t>
            </a:r>
            <a:r>
              <a:rPr lang="tr-TR" altLang="tr-TR" sz="1400" dirty="0" smtClean="0"/>
              <a:t>“</a:t>
            </a:r>
            <a:r>
              <a:rPr lang="tr-TR" altLang="tr-TR" sz="1400" dirty="0" err="1"/>
              <a:t>dependent</a:t>
            </a:r>
            <a:r>
              <a:rPr lang="tr-TR" altLang="tr-TR" sz="1400" dirty="0" smtClean="0"/>
              <a:t>”</a:t>
            </a:r>
            <a:endParaRPr lang="tr-TR" altLang="tr-TR" sz="1400" dirty="0"/>
          </a:p>
          <a:p>
            <a:pPr eaLnBrk="1" hangingPunct="1">
              <a:spcBef>
                <a:spcPct val="0"/>
              </a:spcBef>
              <a:buClrTx/>
              <a:buFontTx/>
              <a:buNone/>
            </a:pPr>
            <a:r>
              <a:rPr lang="tr-TR" altLang="tr-TR" sz="1400" dirty="0"/>
              <a:t>R: </a:t>
            </a:r>
            <a:r>
              <a:rPr lang="tr-TR" altLang="tr-TR" sz="1400" dirty="0" smtClean="0"/>
              <a:t>“</a:t>
            </a:r>
            <a:r>
              <a:rPr lang="tr-TR" altLang="tr-TR" sz="1400" dirty="0" err="1"/>
              <a:t>relational</a:t>
            </a:r>
            <a:r>
              <a:rPr lang="tr-TR" altLang="tr-TR" sz="1400" dirty="0" smtClean="0"/>
              <a:t>”</a:t>
            </a:r>
            <a:endParaRPr lang="tr-TR" altLang="tr-TR" sz="1400" dirty="0"/>
          </a:p>
        </p:txBody>
      </p:sp>
    </p:spTree>
    <p:extLst>
      <p:ext uri="{BB962C8B-B14F-4D97-AF65-F5344CB8AC3E}">
        <p14:creationId xmlns:p14="http://schemas.microsoft.com/office/powerpoint/2010/main" val="8449535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sz="3200" dirty="0" err="1"/>
              <a:t>Traceability</a:t>
            </a:r>
            <a:r>
              <a:rPr lang="tr-TR" altLang="tr-TR" sz="3200" dirty="0"/>
              <a:t> of </a:t>
            </a:r>
            <a:r>
              <a:rPr lang="tr-TR" altLang="tr-TR" sz="3200" dirty="0" err="1"/>
              <a:t>Requirements</a:t>
            </a:r>
            <a:r>
              <a:rPr lang="tr-TR" altLang="tr-TR" sz="3200" dirty="0"/>
              <a:t> </a:t>
            </a:r>
            <a:r>
              <a:rPr lang="tr-TR" altLang="tr-TR" sz="3200" dirty="0" err="1"/>
              <a:t>to</a:t>
            </a:r>
            <a:r>
              <a:rPr lang="tr-TR" altLang="tr-TR" sz="3200" dirty="0"/>
              <a:t> Test </a:t>
            </a:r>
            <a:r>
              <a:rPr lang="tr-TR" altLang="tr-TR" sz="3200" dirty="0" err="1"/>
              <a:t>Cases</a:t>
            </a:r>
            <a:endParaRPr lang="tr-TR" sz="3200" dirty="0"/>
          </a:p>
        </p:txBody>
      </p:sp>
      <p:pic>
        <p:nvPicPr>
          <p:cNvPr id="4" name="Picture 2" descr="requirements traceability ile ilgili görsel sonucu"/>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288" y="1341438"/>
            <a:ext cx="8353425"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3803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Requirements</a:t>
            </a:r>
            <a:r>
              <a:rPr lang="tr-TR" dirty="0" smtClean="0"/>
              <a:t> </a:t>
            </a:r>
            <a:r>
              <a:rPr lang="tr-TR" dirty="0" err="1" smtClean="0"/>
              <a:t>Engineering</a:t>
            </a:r>
            <a:r>
              <a:rPr lang="tr-TR" dirty="0" smtClean="0"/>
              <a:t> </a:t>
            </a:r>
            <a:r>
              <a:rPr lang="tr-TR" dirty="0" smtClean="0"/>
              <a:t>– Wrap </a:t>
            </a:r>
            <a:r>
              <a:rPr lang="tr-TR" dirty="0" err="1" smtClean="0"/>
              <a:t>up</a:t>
            </a:r>
            <a:endParaRPr lang="tr-TR" dirty="0"/>
          </a:p>
        </p:txBody>
      </p:sp>
      <p:pic>
        <p:nvPicPr>
          <p:cNvPr id="4" name="Content Placeholder 3"/>
          <p:cNvPicPr>
            <a:picLocks noGrp="1" noChangeAspect="1"/>
          </p:cNvPicPr>
          <p:nvPr>
            <p:ph idx="1"/>
          </p:nvPr>
        </p:nvPicPr>
        <p:blipFill>
          <a:blip r:embed="rId2"/>
          <a:srcRect t="-513" b="-513"/>
          <a:stretch>
            <a:fillRect/>
          </a:stretch>
        </p:blipFill>
        <p:spPr>
          <a:xfrm>
            <a:off x="0" y="874986"/>
            <a:ext cx="9144000" cy="5754414"/>
          </a:xfrm>
        </p:spPr>
      </p:pic>
      <p:sp>
        <p:nvSpPr>
          <p:cNvPr id="5" name="Rectangle 4"/>
          <p:cNvSpPr/>
          <p:nvPr/>
        </p:nvSpPr>
        <p:spPr>
          <a:xfrm>
            <a:off x="381000" y="6477000"/>
            <a:ext cx="7924800" cy="307777"/>
          </a:xfrm>
          <a:prstGeom prst="rect">
            <a:avLst/>
          </a:prstGeom>
        </p:spPr>
        <p:txBody>
          <a:bodyPr wrap="square">
            <a:spAutoFit/>
          </a:bodyPr>
          <a:lstStyle/>
          <a:p>
            <a:r>
              <a:rPr lang="tr-TR" sz="1400" dirty="0"/>
              <a:t>http://</a:t>
            </a:r>
            <a:r>
              <a:rPr lang="tr-TR" sz="1400" dirty="0" err="1"/>
              <a:t>www.mks.com</a:t>
            </a:r>
            <a:r>
              <a:rPr lang="tr-TR" sz="1400" dirty="0"/>
              <a:t>/</a:t>
            </a:r>
            <a:r>
              <a:rPr lang="tr-TR" sz="1400" dirty="0" err="1"/>
              <a:t>solutions</a:t>
            </a:r>
            <a:r>
              <a:rPr lang="tr-TR" sz="1400" dirty="0"/>
              <a:t>/</a:t>
            </a:r>
            <a:r>
              <a:rPr lang="tr-TR" sz="1400" dirty="0" err="1"/>
              <a:t>discipline</a:t>
            </a:r>
            <a:r>
              <a:rPr lang="tr-TR" sz="1400" dirty="0"/>
              <a:t>/</a:t>
            </a:r>
            <a:r>
              <a:rPr lang="tr-TR" sz="1400" dirty="0" err="1"/>
              <a:t>rm</a:t>
            </a:r>
            <a:r>
              <a:rPr lang="tr-TR" sz="1400" dirty="0"/>
              <a:t>/</a:t>
            </a:r>
            <a:r>
              <a:rPr lang="tr-TR" sz="1400" dirty="0" err="1"/>
              <a:t>requirements-engineering</a:t>
            </a:r>
            <a:endParaRPr lang="tr-TR" sz="1400" dirty="0"/>
          </a:p>
        </p:txBody>
      </p:sp>
    </p:spTree>
    <p:extLst>
      <p:ext uri="{BB962C8B-B14F-4D97-AF65-F5344CB8AC3E}">
        <p14:creationId xmlns:p14="http://schemas.microsoft.com/office/powerpoint/2010/main" val="11523925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reading…</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49336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304800" y="1066800"/>
            <a:ext cx="8686800" cy="5638800"/>
          </a:xfrm>
        </p:spPr>
        <p:txBody>
          <a:bodyPr/>
          <a:lstStyle/>
          <a:p>
            <a:r>
              <a:rPr lang="en-US" sz="2800" i="1" dirty="0" smtClean="0"/>
              <a:t>Requirements engineering </a:t>
            </a:r>
            <a:r>
              <a:rPr lang="en-US" sz="2800" dirty="0" smtClean="0"/>
              <a:t>process is an iterative process including requirements elicitation, specification and validation.</a:t>
            </a:r>
            <a:endParaRPr lang="en-GB" sz="2800" dirty="0" smtClean="0"/>
          </a:p>
          <a:p>
            <a:r>
              <a:rPr lang="en-US" sz="2800" u="sng" dirty="0" smtClean="0"/>
              <a:t>Requirements elicitation and analysis</a:t>
            </a:r>
            <a:r>
              <a:rPr lang="en-US" sz="2800" dirty="0" smtClean="0"/>
              <a:t> is an </a:t>
            </a:r>
            <a:r>
              <a:rPr lang="en-US" sz="2800" dirty="0"/>
              <a:t>iterative process that can be represented as a spiral of activities – requirements discovery, requirements classification </a:t>
            </a:r>
            <a:r>
              <a:rPr lang="en-US" sz="2800" dirty="0" smtClean="0"/>
              <a:t>and organization, requirements negotiation and requirements documentation.</a:t>
            </a:r>
            <a:r>
              <a:rPr lang="en-GB" sz="2800" dirty="0" smtClean="0"/>
              <a:t> </a:t>
            </a:r>
            <a:endParaRPr lang="tr-TR" sz="2800" dirty="0" smtClean="0"/>
          </a:p>
          <a:p>
            <a:r>
              <a:rPr lang="en-US" sz="2800" dirty="0"/>
              <a:t>You can use a range of techniques for requirements elicitation including interviews, scenarios, use-cases and ethnography</a:t>
            </a:r>
            <a:r>
              <a:rPr lang="en-US" sz="2800" dirty="0" smtClean="0"/>
              <a:t>.</a:t>
            </a:r>
            <a:endParaRPr lang="en-US" sz="2800" dirty="0"/>
          </a:p>
        </p:txBody>
      </p:sp>
    </p:spTree>
    <p:extLst>
      <p:ext uri="{BB962C8B-B14F-4D97-AF65-F5344CB8AC3E}">
        <p14:creationId xmlns:p14="http://schemas.microsoft.com/office/powerpoint/2010/main" val="6145086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sz="2800" u="sng" dirty="0"/>
              <a:t>Requirements specification</a:t>
            </a:r>
            <a:r>
              <a:rPr lang="en-US" sz="2800" dirty="0"/>
              <a:t> is the process of writing the user and system requirements in a requirements document.</a:t>
            </a:r>
            <a:endParaRPr lang="tr-TR" sz="2800" dirty="0"/>
          </a:p>
          <a:p>
            <a:r>
              <a:rPr lang="en-US" sz="2800" u="sng" dirty="0" smtClean="0"/>
              <a:t>Requirements validation</a:t>
            </a:r>
            <a:r>
              <a:rPr lang="en-US" sz="2800" dirty="0" smtClean="0"/>
              <a:t> is the process of checking the requirements for validity, consistency, completeness, realism and verifiability. </a:t>
            </a:r>
            <a:endParaRPr lang="en-GB" sz="2800" dirty="0" smtClean="0"/>
          </a:p>
          <a:p>
            <a:r>
              <a:rPr lang="en-US" sz="2800" dirty="0" smtClean="0"/>
              <a:t>Business, organizational and technical changes inevitably lead to changes to the requirements for a software system. </a:t>
            </a:r>
            <a:r>
              <a:rPr lang="en-US" sz="2800" u="sng" dirty="0" smtClean="0"/>
              <a:t>Requirements management</a:t>
            </a:r>
            <a:r>
              <a:rPr lang="en-US" sz="2800" dirty="0" smtClean="0"/>
              <a:t> is the process of managing and controlling these changes.</a:t>
            </a:r>
            <a:endParaRPr lang="en-GB" sz="2800" dirty="0" smtClean="0"/>
          </a:p>
          <a:p>
            <a:endParaRPr lang="en-US" sz="2800" dirty="0"/>
          </a:p>
        </p:txBody>
      </p:sp>
    </p:spTree>
    <p:extLst>
      <p:ext uri="{BB962C8B-B14F-4D97-AF65-F5344CB8AC3E}">
        <p14:creationId xmlns:p14="http://schemas.microsoft.com/office/powerpoint/2010/main" val="33740827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sz="2800" u="sng" dirty="0" smtClean="0"/>
              <a:t>Formal</a:t>
            </a:r>
            <a:r>
              <a:rPr lang="en-US" sz="2800" dirty="0" smtClean="0"/>
              <a:t> or </a:t>
            </a:r>
            <a:r>
              <a:rPr lang="en-US" sz="2800" u="sng" dirty="0" smtClean="0"/>
              <a:t>informal interviews</a:t>
            </a:r>
            <a:r>
              <a:rPr lang="en-US" sz="2800" dirty="0" smtClean="0"/>
              <a:t> with stakeholders are part of most RE processes.</a:t>
            </a:r>
          </a:p>
          <a:p>
            <a:endParaRPr lang="tr-TR" sz="1000" dirty="0" smtClean="0"/>
          </a:p>
          <a:p>
            <a:r>
              <a:rPr lang="en-US" sz="2800" dirty="0" smtClean="0"/>
              <a:t>Types of interview</a:t>
            </a:r>
          </a:p>
          <a:p>
            <a:pPr lvl="1"/>
            <a:r>
              <a:rPr lang="en-US" sz="2200" i="1" dirty="0" smtClean="0">
                <a:solidFill>
                  <a:schemeClr val="accent2"/>
                </a:solidFill>
              </a:rPr>
              <a:t>Closed interviews </a:t>
            </a:r>
            <a:r>
              <a:rPr lang="en-US" sz="2200" dirty="0" smtClean="0"/>
              <a:t>based on pre-determined list of questions</a:t>
            </a:r>
          </a:p>
          <a:p>
            <a:pPr lvl="1"/>
            <a:r>
              <a:rPr lang="en-US" sz="2200" i="1" dirty="0" smtClean="0">
                <a:solidFill>
                  <a:schemeClr val="accent2"/>
                </a:solidFill>
              </a:rPr>
              <a:t>Open interviews </a:t>
            </a:r>
            <a:r>
              <a:rPr lang="en-US" sz="2200" dirty="0" smtClean="0"/>
              <a:t>where various issues are explored with stakeholders.</a:t>
            </a:r>
          </a:p>
          <a:p>
            <a:endParaRPr lang="tr-TR" sz="1000" dirty="0" smtClean="0"/>
          </a:p>
          <a:p>
            <a:r>
              <a:rPr lang="en-US" sz="2800" dirty="0" smtClean="0"/>
              <a:t>Effective interviewing</a:t>
            </a:r>
          </a:p>
          <a:p>
            <a:pPr lvl="1"/>
            <a:r>
              <a:rPr lang="en-US" sz="2200" dirty="0" smtClean="0"/>
              <a:t>Be open-minded, avoid pre-conceived ideas about the requirements and are willing to </a:t>
            </a:r>
            <a:r>
              <a:rPr lang="en-US" sz="2200" u="sng" dirty="0" smtClean="0"/>
              <a:t>listen to stakeholders</a:t>
            </a:r>
            <a:r>
              <a:rPr lang="en-US" sz="2200" dirty="0" smtClean="0"/>
              <a:t>. </a:t>
            </a:r>
            <a:endParaRPr lang="en-GB" sz="2200" dirty="0" smtClean="0"/>
          </a:p>
        </p:txBody>
      </p:sp>
    </p:spTree>
    <p:extLst>
      <p:ext uri="{BB962C8B-B14F-4D97-AF65-F5344CB8AC3E}">
        <p14:creationId xmlns:p14="http://schemas.microsoft.com/office/powerpoint/2010/main" val="19022475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a:xfrm>
            <a:off x="152400" y="1219200"/>
            <a:ext cx="8839200" cy="5410200"/>
          </a:xfrm>
        </p:spPr>
        <p:txBody>
          <a:bodyPr/>
          <a:lstStyle/>
          <a:p>
            <a:pPr>
              <a:lnSpc>
                <a:spcPct val="90000"/>
              </a:lnSpc>
            </a:pPr>
            <a:r>
              <a:rPr lang="en-US" sz="2800" dirty="0"/>
              <a:t>Normally a mix of closed and open-ended interviewing.</a:t>
            </a:r>
          </a:p>
          <a:p>
            <a:pPr>
              <a:lnSpc>
                <a:spcPct val="90000"/>
              </a:lnSpc>
            </a:pPr>
            <a:endParaRPr lang="tr-TR" sz="800" dirty="0" smtClean="0"/>
          </a:p>
          <a:p>
            <a:pPr>
              <a:lnSpc>
                <a:spcPct val="90000"/>
              </a:lnSpc>
            </a:pPr>
            <a:r>
              <a:rPr lang="en-US" sz="2800" dirty="0" smtClean="0"/>
              <a:t>Interviews </a:t>
            </a:r>
            <a:r>
              <a:rPr lang="en-US" sz="2800" dirty="0"/>
              <a:t>are </a:t>
            </a:r>
            <a:r>
              <a:rPr lang="en-US" sz="2800" u="sng" dirty="0"/>
              <a:t>good for</a:t>
            </a:r>
            <a:r>
              <a:rPr lang="en-US" sz="2800" dirty="0"/>
              <a:t> getting an overall understanding of what stakeholders do and how they might interact with the system.</a:t>
            </a:r>
          </a:p>
          <a:p>
            <a:pPr>
              <a:lnSpc>
                <a:spcPct val="90000"/>
              </a:lnSpc>
            </a:pPr>
            <a:endParaRPr lang="tr-TR" sz="800" dirty="0" smtClean="0"/>
          </a:p>
          <a:p>
            <a:pPr>
              <a:lnSpc>
                <a:spcPct val="90000"/>
              </a:lnSpc>
            </a:pPr>
            <a:r>
              <a:rPr lang="en-US" sz="2800" dirty="0" smtClean="0"/>
              <a:t>Interviews </a:t>
            </a:r>
            <a:r>
              <a:rPr lang="en-US" sz="2800" dirty="0"/>
              <a:t>are </a:t>
            </a:r>
            <a:r>
              <a:rPr lang="en-US" sz="2800" u="sng" dirty="0"/>
              <a:t>not good for</a:t>
            </a:r>
            <a:r>
              <a:rPr lang="en-US" sz="2800" dirty="0"/>
              <a:t> understanding domain </a:t>
            </a:r>
            <a:r>
              <a:rPr lang="en-US" sz="2800" dirty="0" smtClean="0"/>
              <a:t>requirements.</a:t>
            </a:r>
            <a:endParaRPr lang="en-US" sz="2800" dirty="0"/>
          </a:p>
          <a:p>
            <a:pPr lvl="1">
              <a:lnSpc>
                <a:spcPct val="90000"/>
              </a:lnSpc>
            </a:pPr>
            <a:r>
              <a:rPr lang="en-US" sz="2400" dirty="0"/>
              <a:t>Requirements engineers cannot understand specific </a:t>
            </a:r>
            <a:r>
              <a:rPr lang="en-US" sz="2400" u="sng" dirty="0"/>
              <a:t>domain terminology</a:t>
            </a:r>
            <a:r>
              <a:rPr lang="en-US" sz="2400" dirty="0"/>
              <a:t>;</a:t>
            </a:r>
          </a:p>
          <a:p>
            <a:pPr lvl="1">
              <a:lnSpc>
                <a:spcPct val="90000"/>
              </a:lnSpc>
            </a:pPr>
            <a:r>
              <a:rPr lang="en-US" sz="2400" dirty="0"/>
              <a:t>Some domain knowledge is so familiar that people find it hard to articulate or think that it isn’t worth articulating.</a:t>
            </a:r>
          </a:p>
        </p:txBody>
      </p:sp>
    </p:spTree>
    <p:extLst>
      <p:ext uri="{BB962C8B-B14F-4D97-AF65-F5344CB8AC3E}">
        <p14:creationId xmlns:p14="http://schemas.microsoft.com/office/powerpoint/2010/main" val="7048270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p:blipFill>
          <a:blip r:embed="rId2"/>
          <a:stretch>
            <a:fillRect/>
          </a:stretch>
        </p:blipFill>
        <p:spPr>
          <a:xfrm>
            <a:off x="533400" y="996567"/>
            <a:ext cx="7918572" cy="5861433"/>
          </a:xfrm>
          <a:prstGeom prst="rect">
            <a:avLst/>
          </a:prstGeom>
        </p:spPr>
      </p:pic>
    </p:spTree>
    <p:extLst>
      <p:ext uri="{BB962C8B-B14F-4D97-AF65-F5344CB8AC3E}">
        <p14:creationId xmlns:p14="http://schemas.microsoft.com/office/powerpoint/2010/main" val="2222713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Requirements</a:t>
            </a:r>
            <a:endParaRPr lang="tr-TR" dirty="0"/>
          </a:p>
        </p:txBody>
      </p:sp>
      <p:sp>
        <p:nvSpPr>
          <p:cNvPr id="3" name="Content Placeholder 2"/>
          <p:cNvSpPr>
            <a:spLocks noGrp="1"/>
          </p:cNvSpPr>
          <p:nvPr>
            <p:ph idx="1"/>
          </p:nvPr>
        </p:nvSpPr>
        <p:spPr>
          <a:xfrm>
            <a:off x="152399" y="1143000"/>
            <a:ext cx="6248409" cy="3276600"/>
          </a:xfrm>
        </p:spPr>
        <p:txBody>
          <a:bodyPr/>
          <a:lstStyle/>
          <a:p>
            <a:r>
              <a:rPr lang="en-US" sz="2600" dirty="0" smtClean="0"/>
              <a:t>Requirements </a:t>
            </a:r>
            <a:r>
              <a:rPr lang="tr-TR" sz="2600" dirty="0" err="1" smtClean="0"/>
              <a:t>are</a:t>
            </a:r>
            <a:r>
              <a:rPr lang="tr-TR" sz="2600" dirty="0" smtClean="0"/>
              <a:t> </a:t>
            </a:r>
            <a:r>
              <a:rPr lang="en-US" sz="2600" dirty="0" smtClean="0"/>
              <a:t>the </a:t>
            </a:r>
            <a:r>
              <a:rPr lang="en-US" sz="2600" u="sng" dirty="0" smtClean="0"/>
              <a:t>most critical aspect</a:t>
            </a:r>
            <a:r>
              <a:rPr lang="en-US" sz="2600" dirty="0" smtClean="0"/>
              <a:t> of the software development cycle.</a:t>
            </a:r>
            <a:endParaRPr lang="tr-TR" sz="2600" dirty="0" smtClean="0"/>
          </a:p>
          <a:p>
            <a:pPr marL="457200" lvl="1" indent="0">
              <a:buNone/>
            </a:pPr>
            <a:r>
              <a:rPr lang="en-US" sz="800" dirty="0" smtClean="0"/>
              <a:t> </a:t>
            </a:r>
          </a:p>
          <a:p>
            <a:pPr lvl="1"/>
            <a:r>
              <a:rPr lang="en-US" sz="2000" dirty="0" smtClean="0"/>
              <a:t>Studies point to a </a:t>
            </a:r>
            <a:r>
              <a:rPr lang="en-US" sz="2000" dirty="0" smtClean="0">
                <a:solidFill>
                  <a:schemeClr val="accent2"/>
                </a:solidFill>
              </a:rPr>
              <a:t>more than 60% failure rate</a:t>
            </a:r>
            <a:r>
              <a:rPr lang="en-US" sz="2000" dirty="0" smtClean="0">
                <a:solidFill>
                  <a:srgbClr val="31859C"/>
                </a:solidFill>
              </a:rPr>
              <a:t> </a:t>
            </a:r>
            <a:r>
              <a:rPr lang="en-US" sz="2000" dirty="0" smtClean="0">
                <a:solidFill>
                  <a:schemeClr val="tx1">
                    <a:lumMod val="65000"/>
                    <a:lumOff val="35000"/>
                  </a:schemeClr>
                </a:solidFill>
              </a:rPr>
              <a:t>for software projects </a:t>
            </a:r>
            <a:r>
              <a:rPr lang="en-US" sz="2000" dirty="0" smtClean="0"/>
              <a:t>in the U</a:t>
            </a:r>
            <a:r>
              <a:rPr lang="tr-TR" sz="2000" dirty="0" smtClean="0"/>
              <a:t>.</a:t>
            </a:r>
            <a:r>
              <a:rPr lang="en-US" sz="2000" dirty="0" smtClean="0"/>
              <a:t>S</a:t>
            </a:r>
            <a:r>
              <a:rPr lang="tr-TR" sz="2000" dirty="0" smtClean="0"/>
              <a:t>.</a:t>
            </a:r>
            <a:r>
              <a:rPr lang="en-US" sz="2000" dirty="0" smtClean="0"/>
              <a:t>, with </a:t>
            </a:r>
            <a:r>
              <a:rPr lang="en-US" sz="2000" u="sng" dirty="0" smtClean="0">
                <a:solidFill>
                  <a:schemeClr val="tx1">
                    <a:lumMod val="65000"/>
                    <a:lumOff val="35000"/>
                  </a:schemeClr>
                </a:solidFill>
              </a:rPr>
              <a:t>poor requirements as one of the top five reasons</a:t>
            </a:r>
            <a:r>
              <a:rPr lang="en-US" sz="2000" dirty="0" smtClean="0"/>
              <a:t>.</a:t>
            </a:r>
          </a:p>
          <a:p>
            <a:pPr lvl="1"/>
            <a:endParaRPr lang="tr-TR" sz="800" dirty="0" smtClean="0"/>
          </a:p>
          <a:p>
            <a:pPr lvl="1"/>
            <a:r>
              <a:rPr lang="en-US" sz="2000" dirty="0" smtClean="0"/>
              <a:t>Studies also show a high percentage of </a:t>
            </a:r>
            <a:r>
              <a:rPr lang="en-US" sz="2000" u="sng" dirty="0" smtClean="0">
                <a:solidFill>
                  <a:schemeClr val="tx1">
                    <a:lumMod val="65000"/>
                    <a:lumOff val="35000"/>
                  </a:schemeClr>
                </a:solidFill>
              </a:rPr>
              <a:t>project schedule overruns</a:t>
            </a:r>
            <a:r>
              <a:rPr lang="en-US" sz="2000" dirty="0" smtClean="0"/>
              <a:t>, with </a:t>
            </a:r>
            <a:r>
              <a:rPr lang="en-US" sz="2000" dirty="0" smtClean="0">
                <a:solidFill>
                  <a:schemeClr val="accent2"/>
                </a:solidFill>
              </a:rPr>
              <a:t>80% due to creeping requirements</a:t>
            </a:r>
            <a:r>
              <a:rPr lang="en-US" sz="2000" dirty="0" smtClean="0"/>
              <a:t>. </a:t>
            </a:r>
          </a:p>
        </p:txBody>
      </p:sp>
      <p:pic>
        <p:nvPicPr>
          <p:cNvPr id="4102" name="Picture 6" descr="iceberg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929" y="1863189"/>
            <a:ext cx="2057400" cy="309172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 7"/>
          <p:cNvGrpSpPr/>
          <p:nvPr/>
        </p:nvGrpSpPr>
        <p:grpSpPr>
          <a:xfrm>
            <a:off x="6860889" y="1356102"/>
            <a:ext cx="1489510" cy="1269087"/>
            <a:chOff x="6916360" y="1702713"/>
            <a:chExt cx="1489510" cy="1269087"/>
          </a:xfrm>
        </p:grpSpPr>
        <p:sp>
          <p:nvSpPr>
            <p:cNvPr id="4" name="Yuvarlatılmış Dikdörtgen 3"/>
            <p:cNvSpPr/>
            <p:nvPr/>
          </p:nvSpPr>
          <p:spPr bwMode="auto">
            <a:xfrm>
              <a:off x="6934200" y="2133600"/>
              <a:ext cx="1447800" cy="838200"/>
            </a:xfrm>
            <a:prstGeom prst="roundRect">
              <a:avLst/>
            </a:prstGeom>
            <a:noFill/>
            <a:ln w="3175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Metin kutusu 6"/>
            <p:cNvSpPr txBox="1"/>
            <p:nvPr/>
          </p:nvSpPr>
          <p:spPr>
            <a:xfrm>
              <a:off x="6916360" y="1702713"/>
              <a:ext cx="1489510" cy="430887"/>
            </a:xfrm>
            <a:prstGeom prst="rect">
              <a:avLst/>
            </a:prstGeom>
            <a:noFill/>
          </p:spPr>
          <p:txBody>
            <a:bodyPr wrap="none" rtlCol="0">
              <a:spAutoFit/>
            </a:bodyPr>
            <a:lstStyle/>
            <a:p>
              <a:pPr algn="ctr"/>
              <a:r>
                <a:rPr lang="tr-TR" sz="1100" dirty="0" err="1" smtClean="0">
                  <a:solidFill>
                    <a:srgbClr val="C00000"/>
                  </a:solidFill>
                </a:rPr>
                <a:t>The</a:t>
              </a:r>
              <a:r>
                <a:rPr lang="tr-TR" sz="1100" dirty="0" smtClean="0">
                  <a:solidFill>
                    <a:srgbClr val="C00000"/>
                  </a:solidFill>
                </a:rPr>
                <a:t> </a:t>
              </a:r>
              <a:r>
                <a:rPr lang="tr-TR" sz="1100" dirty="0" err="1" smtClean="0">
                  <a:solidFill>
                    <a:srgbClr val="C00000"/>
                  </a:solidFill>
                </a:rPr>
                <a:t>part</a:t>
              </a:r>
              <a:r>
                <a:rPr lang="tr-TR" sz="1100" dirty="0" smtClean="0">
                  <a:solidFill>
                    <a:srgbClr val="C00000"/>
                  </a:solidFill>
                </a:rPr>
                <a:t> </a:t>
              </a:r>
              <a:r>
                <a:rPr lang="tr-TR" sz="1100" dirty="0" err="1" smtClean="0">
                  <a:solidFill>
                    <a:srgbClr val="C00000"/>
                  </a:solidFill>
                </a:rPr>
                <a:t>that</a:t>
              </a:r>
              <a:r>
                <a:rPr lang="tr-TR" sz="1100" dirty="0" smtClean="0">
                  <a:solidFill>
                    <a:srgbClr val="C00000"/>
                  </a:solidFill>
                </a:rPr>
                <a:t> </a:t>
              </a:r>
              <a:r>
                <a:rPr lang="tr-TR" sz="1100" dirty="0" err="1" smtClean="0">
                  <a:solidFill>
                    <a:srgbClr val="C00000"/>
                  </a:solidFill>
                </a:rPr>
                <a:t>we</a:t>
              </a:r>
              <a:r>
                <a:rPr lang="tr-TR" sz="1100" dirty="0" smtClean="0">
                  <a:solidFill>
                    <a:srgbClr val="C00000"/>
                  </a:solidFill>
                </a:rPr>
                <a:t> </a:t>
              </a:r>
            </a:p>
            <a:p>
              <a:pPr algn="ctr"/>
              <a:r>
                <a:rPr lang="tr-TR" sz="1100" dirty="0" err="1" smtClean="0">
                  <a:solidFill>
                    <a:srgbClr val="C00000"/>
                  </a:solidFill>
                </a:rPr>
                <a:t>could</a:t>
              </a:r>
              <a:r>
                <a:rPr lang="tr-TR" sz="1100" dirty="0" smtClean="0">
                  <a:solidFill>
                    <a:srgbClr val="C00000"/>
                  </a:solidFill>
                </a:rPr>
                <a:t> </a:t>
              </a:r>
              <a:r>
                <a:rPr lang="tr-TR" sz="1100" dirty="0" err="1" smtClean="0">
                  <a:solidFill>
                    <a:srgbClr val="C00000"/>
                  </a:solidFill>
                </a:rPr>
                <a:t>see</a:t>
              </a:r>
              <a:r>
                <a:rPr lang="tr-TR" sz="1100" dirty="0" smtClean="0">
                  <a:solidFill>
                    <a:srgbClr val="C00000"/>
                  </a:solidFill>
                </a:rPr>
                <a:t> at </a:t>
              </a:r>
              <a:r>
                <a:rPr lang="tr-TR" sz="1100" dirty="0" err="1" smtClean="0">
                  <a:solidFill>
                    <a:srgbClr val="C00000"/>
                  </a:solidFill>
                </a:rPr>
                <a:t>the</a:t>
              </a:r>
              <a:r>
                <a:rPr lang="tr-TR" sz="1100" dirty="0" smtClean="0">
                  <a:solidFill>
                    <a:srgbClr val="C00000"/>
                  </a:solidFill>
                </a:rPr>
                <a:t> start</a:t>
              </a:r>
              <a:endParaRPr lang="en-US" sz="1100" dirty="0">
                <a:solidFill>
                  <a:srgbClr val="C00000"/>
                </a:solidFill>
              </a:endParaRPr>
            </a:p>
          </p:txBody>
        </p:sp>
      </p:grpSp>
      <p:grpSp>
        <p:nvGrpSpPr>
          <p:cNvPr id="13" name="Grup 12"/>
          <p:cNvGrpSpPr/>
          <p:nvPr/>
        </p:nvGrpSpPr>
        <p:grpSpPr>
          <a:xfrm>
            <a:off x="6629400" y="364132"/>
            <a:ext cx="1925720" cy="4242257"/>
            <a:chOff x="6900782" y="1702713"/>
            <a:chExt cx="1447800" cy="1269087"/>
          </a:xfrm>
        </p:grpSpPr>
        <p:sp>
          <p:nvSpPr>
            <p:cNvPr id="14" name="Yuvarlatılmış Dikdörtgen 13"/>
            <p:cNvSpPr/>
            <p:nvPr/>
          </p:nvSpPr>
          <p:spPr bwMode="auto">
            <a:xfrm>
              <a:off x="6900782" y="1832024"/>
              <a:ext cx="1447800" cy="1139776"/>
            </a:xfrm>
            <a:prstGeom prst="roundRect">
              <a:avLst/>
            </a:prstGeom>
            <a:noFill/>
            <a:ln w="31750">
              <a:solidFill>
                <a:srgbClr val="00B0F0"/>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5" name="Metin kutusu 14"/>
            <p:cNvSpPr txBox="1"/>
            <p:nvPr/>
          </p:nvSpPr>
          <p:spPr>
            <a:xfrm>
              <a:off x="7025878" y="1702713"/>
              <a:ext cx="1270495" cy="128901"/>
            </a:xfrm>
            <a:prstGeom prst="rect">
              <a:avLst/>
            </a:prstGeom>
            <a:noFill/>
          </p:spPr>
          <p:txBody>
            <a:bodyPr wrap="none" rtlCol="0">
              <a:spAutoFit/>
            </a:bodyPr>
            <a:lstStyle/>
            <a:p>
              <a:pPr algn="ctr"/>
              <a:r>
                <a:rPr lang="tr-TR" sz="1100" dirty="0" err="1" smtClean="0">
                  <a:solidFill>
                    <a:srgbClr val="00B0F0"/>
                  </a:solidFill>
                </a:rPr>
                <a:t>The</a:t>
              </a:r>
              <a:r>
                <a:rPr lang="tr-TR" sz="1100" dirty="0" smtClean="0">
                  <a:solidFill>
                    <a:srgbClr val="00B0F0"/>
                  </a:solidFill>
                </a:rPr>
                <a:t> </a:t>
              </a:r>
              <a:r>
                <a:rPr lang="tr-TR" sz="1100" dirty="0" err="1" smtClean="0">
                  <a:solidFill>
                    <a:srgbClr val="00B0F0"/>
                  </a:solidFill>
                </a:rPr>
                <a:t>knowledge</a:t>
              </a:r>
              <a:r>
                <a:rPr lang="tr-TR" sz="1100" dirty="0" smtClean="0">
                  <a:solidFill>
                    <a:srgbClr val="00B0F0"/>
                  </a:solidFill>
                </a:rPr>
                <a:t> of </a:t>
              </a:r>
              <a:r>
                <a:rPr lang="tr-TR" sz="1100" dirty="0" err="1" smtClean="0">
                  <a:solidFill>
                    <a:srgbClr val="00B0F0"/>
                  </a:solidFill>
                </a:rPr>
                <a:t>entire</a:t>
              </a:r>
              <a:endParaRPr lang="tr-TR" sz="1100" dirty="0" smtClean="0">
                <a:solidFill>
                  <a:srgbClr val="00B0F0"/>
                </a:solidFill>
              </a:endParaRPr>
            </a:p>
            <a:p>
              <a:pPr algn="ctr"/>
              <a:r>
                <a:rPr lang="tr-TR" sz="1100" dirty="0" err="1" smtClean="0">
                  <a:solidFill>
                    <a:srgbClr val="00B0F0"/>
                  </a:solidFill>
                </a:rPr>
                <a:t>business</a:t>
              </a:r>
              <a:r>
                <a:rPr lang="tr-TR" sz="1100" dirty="0" smtClean="0">
                  <a:solidFill>
                    <a:srgbClr val="00B0F0"/>
                  </a:solidFill>
                </a:rPr>
                <a:t> domain</a:t>
              </a:r>
              <a:endParaRPr lang="en-US" sz="1100" dirty="0">
                <a:solidFill>
                  <a:srgbClr val="00B0F0"/>
                </a:solidFill>
              </a:endParaRPr>
            </a:p>
          </p:txBody>
        </p:sp>
      </p:grpSp>
      <p:sp>
        <p:nvSpPr>
          <p:cNvPr id="16" name="Content Placeholder 2"/>
          <p:cNvSpPr txBox="1">
            <a:spLocks/>
          </p:cNvSpPr>
          <p:nvPr/>
        </p:nvSpPr>
        <p:spPr bwMode="auto">
          <a:xfrm>
            <a:off x="162499" y="5446500"/>
            <a:ext cx="8745557" cy="102848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a:lstStyle>
          <a:p>
            <a:r>
              <a:rPr lang="en-US" sz="2000" kern="0" dirty="0" smtClean="0"/>
              <a:t>Managing requirements must be an integral part of an organization’s overall development process, and is vital to mitigating risk of cost overruns and delays on large development projects. </a:t>
            </a:r>
          </a:p>
        </p:txBody>
      </p:sp>
    </p:spTree>
    <p:extLst>
      <p:ext uri="{BB962C8B-B14F-4D97-AF65-F5344CB8AC3E}">
        <p14:creationId xmlns:p14="http://schemas.microsoft.com/office/powerpoint/2010/main" val="84474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66800" y="138113"/>
            <a:ext cx="7924800" cy="852487"/>
          </a:xfrm>
        </p:spPr>
        <p:txBody>
          <a:bodyPr/>
          <a:lstStyle/>
          <a:p>
            <a:pPr eaLnBrk="1" hangingPunct="1"/>
            <a:r>
              <a:rPr lang="en-US" sz="3200" dirty="0" smtClean="0"/>
              <a:t>Readers of different types of </a:t>
            </a:r>
            <a:br>
              <a:rPr lang="en-US" sz="3200" dirty="0" smtClean="0"/>
            </a:br>
            <a:r>
              <a:rPr lang="en-US" sz="3200" dirty="0" smtClean="0"/>
              <a:t>requirements specification</a:t>
            </a:r>
            <a:r>
              <a:rPr lang="en-GB" sz="3200" dirty="0" smtClean="0"/>
              <a:t> </a:t>
            </a:r>
            <a:endParaRPr lang="en-US" sz="3200" dirty="0" smtClean="0"/>
          </a:p>
        </p:txBody>
      </p:sp>
      <p:pic>
        <p:nvPicPr>
          <p:cNvPr id="4" name="Picture 3" descr="4.2 ReqReaders.eps"/>
          <p:cNvPicPr>
            <a:picLocks noChangeAspect="1"/>
          </p:cNvPicPr>
          <p:nvPr/>
        </p:nvPicPr>
        <p:blipFill>
          <a:blip r:embed="rId2"/>
          <a:stretch>
            <a:fillRect/>
          </a:stretch>
        </p:blipFill>
        <p:spPr>
          <a:xfrm>
            <a:off x="457200" y="1342505"/>
            <a:ext cx="8229600" cy="4601095"/>
          </a:xfrm>
          <a:prstGeom prst="rect">
            <a:avLst/>
          </a:prstGeom>
        </p:spPr>
      </p:pic>
    </p:spTree>
    <p:extLst>
      <p:ext uri="{BB962C8B-B14F-4D97-AF65-F5344CB8AC3E}">
        <p14:creationId xmlns:p14="http://schemas.microsoft.com/office/powerpoint/2010/main" val="7446919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a:xfrm>
            <a:off x="381000" y="1295400"/>
            <a:ext cx="8610600" cy="5410200"/>
          </a:xfrm>
        </p:spPr>
        <p:txBody>
          <a:bodyPr/>
          <a:lstStyle/>
          <a:p>
            <a:r>
              <a:rPr lang="en-GB" sz="2800" dirty="0"/>
              <a:t>Describe </a:t>
            </a:r>
            <a:r>
              <a:rPr lang="en-GB" sz="2800" u="sng" dirty="0"/>
              <a:t>functionality</a:t>
            </a:r>
            <a:r>
              <a:rPr lang="en-GB" sz="2800" dirty="0"/>
              <a:t> or </a:t>
            </a:r>
            <a:r>
              <a:rPr lang="en-GB" sz="2800" u="sng" dirty="0"/>
              <a:t>system services</a:t>
            </a:r>
            <a:r>
              <a:rPr lang="en-GB" sz="2800" dirty="0"/>
              <a:t>.</a:t>
            </a:r>
          </a:p>
          <a:p>
            <a:r>
              <a:rPr lang="en-GB" sz="2800" dirty="0"/>
              <a:t>Depend on the type of software, expected users and the type of system where the software is used.</a:t>
            </a:r>
          </a:p>
          <a:p>
            <a:endParaRPr lang="tr-TR" sz="2800" dirty="0" smtClean="0"/>
          </a:p>
          <a:p>
            <a:r>
              <a:rPr lang="en-GB" sz="2800" dirty="0" smtClean="0"/>
              <a:t>Functional </a:t>
            </a:r>
            <a:r>
              <a:rPr lang="en-GB" sz="2800" dirty="0"/>
              <a:t>user requirements may be high-level statements of what the system should </a:t>
            </a:r>
            <a:r>
              <a:rPr lang="en-GB" sz="2800" dirty="0" smtClean="0"/>
              <a:t>do.</a:t>
            </a:r>
          </a:p>
          <a:p>
            <a:r>
              <a:rPr lang="en-GB" sz="2800" dirty="0" smtClean="0"/>
              <a:t>Functional </a:t>
            </a:r>
            <a:r>
              <a:rPr lang="en-GB" sz="2800" dirty="0"/>
              <a:t>system requirements should describe the system services in detail.</a:t>
            </a:r>
          </a:p>
        </p:txBody>
      </p:sp>
    </p:spTree>
    <p:extLst>
      <p:ext uri="{BB962C8B-B14F-4D97-AF65-F5344CB8AC3E}">
        <p14:creationId xmlns:p14="http://schemas.microsoft.com/office/powerpoint/2010/main" val="32613130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3200" dirty="0" smtClean="0"/>
              <a:t>Functional requirements for the MHC-PMS</a:t>
            </a:r>
            <a:endParaRPr lang="en-US" dirty="0"/>
          </a:p>
        </p:txBody>
      </p:sp>
      <p:sp>
        <p:nvSpPr>
          <p:cNvPr id="77827" name="Rectangle 3"/>
          <p:cNvSpPr>
            <a:spLocks noGrp="1" noChangeArrowheads="1"/>
          </p:cNvSpPr>
          <p:nvPr>
            <p:ph idx="1"/>
          </p:nvPr>
        </p:nvSpPr>
        <p:spPr>
          <a:xfrm>
            <a:off x="152400" y="1295400"/>
            <a:ext cx="8839200" cy="5334000"/>
          </a:xfrm>
        </p:spPr>
        <p:txBody>
          <a:bodyPr/>
          <a:lstStyle/>
          <a:p>
            <a:r>
              <a:rPr lang="en-US" sz="2800" dirty="0" smtClean="0"/>
              <a:t>A user shall be able to search the appointments lists for all clinics.</a:t>
            </a:r>
            <a:endParaRPr lang="en-GB" sz="2800" dirty="0" smtClean="0"/>
          </a:p>
          <a:p>
            <a:r>
              <a:rPr lang="en-US" sz="2800" dirty="0" smtClean="0"/>
              <a:t>The system shall generate each day, for each clinic, a list of patients who are expected to attend appointments that day. </a:t>
            </a:r>
            <a:endParaRPr lang="en-GB" sz="2800" dirty="0" smtClean="0"/>
          </a:p>
          <a:p>
            <a:r>
              <a:rPr lang="en-US" sz="2800" dirty="0" smtClean="0"/>
              <a:t>Each staff member using the system shall be uniquely identified by his or her 8-digit employee number.</a:t>
            </a:r>
            <a:r>
              <a:rPr lang="en-GB" sz="2800" dirty="0" smtClean="0"/>
              <a:t> </a:t>
            </a:r>
            <a:endParaRPr lang="en-US" sz="2800" dirty="0"/>
          </a:p>
        </p:txBody>
      </p:sp>
    </p:spTree>
    <p:extLst>
      <p:ext uri="{BB962C8B-B14F-4D97-AF65-F5344CB8AC3E}">
        <p14:creationId xmlns:p14="http://schemas.microsoft.com/office/powerpoint/2010/main" val="14660343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z="3200" dirty="0"/>
              <a:t>Requirements </a:t>
            </a:r>
            <a:r>
              <a:rPr lang="en-GB" sz="3200" dirty="0" smtClean="0"/>
              <a:t>imprecision</a:t>
            </a:r>
            <a:endParaRPr lang="en-GB" sz="3200" dirty="0"/>
          </a:p>
        </p:txBody>
      </p:sp>
      <p:sp>
        <p:nvSpPr>
          <p:cNvPr id="41987" name="Rectangle 3"/>
          <p:cNvSpPr>
            <a:spLocks noGrp="1" noChangeArrowheads="1"/>
          </p:cNvSpPr>
          <p:nvPr>
            <p:ph idx="1"/>
          </p:nvPr>
        </p:nvSpPr>
        <p:spPr/>
        <p:txBody>
          <a:bodyPr/>
          <a:lstStyle/>
          <a:p>
            <a:r>
              <a:rPr lang="en-GB" sz="2800" dirty="0"/>
              <a:t>Problems arise when requirements are not precisely stated.</a:t>
            </a:r>
          </a:p>
          <a:p>
            <a:r>
              <a:rPr lang="en-GB" sz="2800" u="sng" dirty="0"/>
              <a:t>Ambiguous requirements</a:t>
            </a:r>
            <a:r>
              <a:rPr lang="en-GB" sz="2800" dirty="0"/>
              <a:t> may be interpreted in different ways by developers and users.</a:t>
            </a:r>
          </a:p>
          <a:p>
            <a:endParaRPr lang="en-GB" sz="2800" dirty="0" smtClean="0"/>
          </a:p>
          <a:p>
            <a:r>
              <a:rPr lang="en-GB" sz="2800" dirty="0" smtClean="0"/>
              <a:t>Ex: Consider </a:t>
            </a:r>
            <a:r>
              <a:rPr lang="en-GB" sz="2800" dirty="0"/>
              <a:t>the term </a:t>
            </a:r>
            <a:r>
              <a:rPr lang="en-GB" sz="2800" dirty="0" smtClean="0"/>
              <a:t>‘search’ in </a:t>
            </a:r>
            <a:r>
              <a:rPr lang="tr-TR" sz="2800" dirty="0" err="1" smtClean="0"/>
              <a:t>the</a:t>
            </a:r>
            <a:r>
              <a:rPr lang="tr-TR" sz="2800" dirty="0" smtClean="0"/>
              <a:t> </a:t>
            </a:r>
            <a:r>
              <a:rPr lang="tr-TR" sz="2800" dirty="0" err="1" smtClean="0"/>
              <a:t>first</a:t>
            </a:r>
            <a:r>
              <a:rPr lang="tr-TR" sz="2800" dirty="0" smtClean="0"/>
              <a:t> </a:t>
            </a:r>
            <a:r>
              <a:rPr lang="en-GB" sz="2800" dirty="0" smtClean="0"/>
              <a:t>requirement</a:t>
            </a:r>
          </a:p>
          <a:p>
            <a:pPr lvl="1"/>
            <a:r>
              <a:rPr lang="en-GB" sz="2400" dirty="0"/>
              <a:t>User intention</a:t>
            </a:r>
            <a:r>
              <a:rPr lang="en-GB" sz="2400" dirty="0" smtClean="0"/>
              <a:t> – search for a patient name across all appointments in all clinics;</a:t>
            </a:r>
            <a:endParaRPr lang="en-GB" sz="2400" dirty="0"/>
          </a:p>
          <a:p>
            <a:pPr lvl="1"/>
            <a:r>
              <a:rPr lang="en-GB" sz="2400" dirty="0"/>
              <a:t>Developer interpretation</a:t>
            </a:r>
            <a:r>
              <a:rPr lang="en-GB" sz="2400" dirty="0" smtClean="0"/>
              <a:t> – search for a patient name in an individual clinic. User chooses clinic then search.</a:t>
            </a:r>
            <a:endParaRPr lang="en-GB" sz="2400" dirty="0"/>
          </a:p>
        </p:txBody>
      </p:sp>
    </p:spTree>
    <p:extLst>
      <p:ext uri="{BB962C8B-B14F-4D97-AF65-F5344CB8AC3E}">
        <p14:creationId xmlns:p14="http://schemas.microsoft.com/office/powerpoint/2010/main" val="26478795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sz="3200" dirty="0"/>
              <a:t>Requirements completeness and consistency</a:t>
            </a:r>
          </a:p>
        </p:txBody>
      </p:sp>
      <p:sp>
        <p:nvSpPr>
          <p:cNvPr id="43011" name="Rectangle 3"/>
          <p:cNvSpPr>
            <a:spLocks noGrp="1" noChangeArrowheads="1"/>
          </p:cNvSpPr>
          <p:nvPr>
            <p:ph idx="1"/>
          </p:nvPr>
        </p:nvSpPr>
        <p:spPr/>
        <p:txBody>
          <a:bodyPr/>
          <a:lstStyle/>
          <a:p>
            <a:r>
              <a:rPr lang="en-GB" dirty="0"/>
              <a:t>In principle, requirements should be both complete and </a:t>
            </a:r>
            <a:r>
              <a:rPr lang="en-GB" dirty="0" smtClean="0"/>
              <a:t>consistent:</a:t>
            </a:r>
            <a:endParaRPr lang="en-GB" dirty="0"/>
          </a:p>
          <a:p>
            <a:pPr lvl="1"/>
            <a:r>
              <a:rPr lang="en-GB" u="sng" dirty="0" smtClean="0"/>
              <a:t>Complete:</a:t>
            </a:r>
            <a:r>
              <a:rPr lang="en-GB" dirty="0" smtClean="0"/>
              <a:t> They </a:t>
            </a:r>
            <a:r>
              <a:rPr lang="en-GB" dirty="0"/>
              <a:t>should include descriptions of all facilities required.</a:t>
            </a:r>
          </a:p>
          <a:p>
            <a:pPr lvl="1"/>
            <a:r>
              <a:rPr lang="en-GB" u="sng" dirty="0" smtClean="0"/>
              <a:t>Consistent:</a:t>
            </a:r>
            <a:r>
              <a:rPr lang="en-GB" dirty="0" smtClean="0"/>
              <a:t> There </a:t>
            </a:r>
            <a:r>
              <a:rPr lang="en-GB" dirty="0"/>
              <a:t>should be no conflicts or contradictions in the descriptions of the system facilities.</a:t>
            </a:r>
          </a:p>
          <a:p>
            <a:endParaRPr lang="tr-TR" sz="1200" dirty="0" smtClean="0"/>
          </a:p>
          <a:p>
            <a:r>
              <a:rPr lang="en-GB" dirty="0" smtClean="0"/>
              <a:t>In </a:t>
            </a:r>
            <a:r>
              <a:rPr lang="en-GB" dirty="0"/>
              <a:t>practice, it is </a:t>
            </a:r>
            <a:r>
              <a:rPr lang="tr-TR" dirty="0" err="1" smtClean="0"/>
              <a:t>very</a:t>
            </a:r>
            <a:r>
              <a:rPr lang="tr-TR" dirty="0" smtClean="0"/>
              <a:t> </a:t>
            </a:r>
            <a:r>
              <a:rPr lang="tr-TR" dirty="0" err="1" smtClean="0"/>
              <a:t>difficult</a:t>
            </a:r>
            <a:r>
              <a:rPr lang="tr-TR" dirty="0" smtClean="0"/>
              <a:t> </a:t>
            </a:r>
            <a:r>
              <a:rPr lang="en-GB" dirty="0" smtClean="0"/>
              <a:t>to </a:t>
            </a:r>
            <a:r>
              <a:rPr lang="en-GB" dirty="0"/>
              <a:t>produce a complete and consistent requirements document.</a:t>
            </a:r>
          </a:p>
        </p:txBody>
      </p:sp>
    </p:spTree>
    <p:extLst>
      <p:ext uri="{BB962C8B-B14F-4D97-AF65-F5344CB8AC3E}">
        <p14:creationId xmlns:p14="http://schemas.microsoft.com/office/powerpoint/2010/main" val="12191492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xfrm>
            <a:off x="152400" y="1295400"/>
            <a:ext cx="8686800" cy="5334000"/>
          </a:xfrm>
          <a:noFill/>
          <a:ln/>
        </p:spPr>
        <p:txBody>
          <a:bodyPr lIns="90487" tIns="44450" rIns="90487" bIns="44450"/>
          <a:lstStyle/>
          <a:p>
            <a:pPr>
              <a:lnSpc>
                <a:spcPct val="90000"/>
              </a:lnSpc>
            </a:pPr>
            <a:r>
              <a:rPr lang="en-GB" sz="2800" dirty="0"/>
              <a:t>These define system properties and </a:t>
            </a:r>
            <a:r>
              <a:rPr lang="en-GB" sz="2800" dirty="0" smtClean="0"/>
              <a:t>constraints, </a:t>
            </a:r>
            <a:r>
              <a:rPr lang="en-GB" sz="2800" dirty="0"/>
              <a:t>e.g. reliability, response time and storage requirements. Constraints are I/O device capability, system representations, etc.</a:t>
            </a:r>
          </a:p>
          <a:p>
            <a:pPr>
              <a:lnSpc>
                <a:spcPct val="90000"/>
              </a:lnSpc>
            </a:pPr>
            <a:endParaRPr lang="en-GB" sz="1200" dirty="0" smtClean="0"/>
          </a:p>
          <a:p>
            <a:pPr>
              <a:lnSpc>
                <a:spcPct val="90000"/>
              </a:lnSpc>
            </a:pPr>
            <a:r>
              <a:rPr lang="en-GB" sz="2800" dirty="0" smtClean="0"/>
              <a:t>Non</a:t>
            </a:r>
            <a:r>
              <a:rPr lang="en-GB" sz="2800" dirty="0"/>
              <a:t>-functional requirements </a:t>
            </a:r>
            <a:r>
              <a:rPr lang="en-GB" sz="2800" u="sng" dirty="0"/>
              <a:t>may be more critical than functional requirements</a:t>
            </a:r>
            <a:r>
              <a:rPr lang="en-GB" sz="2800" dirty="0"/>
              <a:t>. If these are not met, the system</a:t>
            </a:r>
            <a:r>
              <a:rPr lang="en-GB" sz="2800" dirty="0" smtClean="0"/>
              <a:t> may be useless</a:t>
            </a:r>
            <a:r>
              <a:rPr lang="en-GB" sz="2800" dirty="0"/>
              <a:t>.</a:t>
            </a:r>
          </a:p>
        </p:txBody>
      </p:sp>
    </p:spTree>
    <p:extLst>
      <p:ext uri="{BB962C8B-B14F-4D97-AF65-F5344CB8AC3E}">
        <p14:creationId xmlns:p14="http://schemas.microsoft.com/office/powerpoint/2010/main" val="265943961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tr-TR" dirty="0" smtClean="0"/>
              <a:t>s</a:t>
            </a:r>
            <a:r>
              <a:rPr lang="en-GB" dirty="0" smtClean="0"/>
              <a:t> </a:t>
            </a:r>
            <a:endParaRPr lang="en-US" dirty="0" smtClean="0"/>
          </a:p>
        </p:txBody>
      </p:sp>
      <p:pic>
        <p:nvPicPr>
          <p:cNvPr id="4" name="Picture 3" descr="4.3 Non-functionalReq.eps"/>
          <p:cNvPicPr>
            <a:picLocks noChangeAspect="1"/>
          </p:cNvPicPr>
          <p:nvPr/>
        </p:nvPicPr>
        <p:blipFill>
          <a:blip r:embed="rId2"/>
          <a:stretch>
            <a:fillRect/>
          </a:stretch>
        </p:blipFill>
        <p:spPr>
          <a:xfrm>
            <a:off x="94851" y="1066800"/>
            <a:ext cx="8896749" cy="5632450"/>
          </a:xfrm>
          <a:prstGeom prst="rect">
            <a:avLst/>
          </a:prstGeom>
        </p:spPr>
      </p:pic>
    </p:spTree>
    <p:extLst>
      <p:ext uri="{BB962C8B-B14F-4D97-AF65-F5344CB8AC3E}">
        <p14:creationId xmlns:p14="http://schemas.microsoft.com/office/powerpoint/2010/main" val="27179182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Non-functional requirements implementation</a:t>
            </a:r>
            <a:endParaRPr lang="en-US" sz="3200" dirty="0"/>
          </a:p>
        </p:txBody>
      </p:sp>
      <p:sp>
        <p:nvSpPr>
          <p:cNvPr id="3" name="Content Placeholder 2"/>
          <p:cNvSpPr>
            <a:spLocks noGrp="1"/>
          </p:cNvSpPr>
          <p:nvPr>
            <p:ph idx="1"/>
          </p:nvPr>
        </p:nvSpPr>
        <p:spPr>
          <a:xfrm>
            <a:off x="457200" y="1066800"/>
            <a:ext cx="8305800" cy="5562600"/>
          </a:xfrm>
        </p:spPr>
        <p:txBody>
          <a:bodyPr/>
          <a:lstStyle/>
          <a:p>
            <a:r>
              <a:rPr lang="en-US" sz="2800" dirty="0" smtClean="0"/>
              <a:t>Non-functional requirements may affect the overall architecture of a system rather than the individual components. </a:t>
            </a:r>
          </a:p>
          <a:p>
            <a:pPr lvl="1"/>
            <a:r>
              <a:rPr lang="en-US" sz="2400" dirty="0" smtClean="0"/>
              <a:t>For example, to ensure that performance requirements are met, you may have to organize the system to minimize communications between components.</a:t>
            </a:r>
            <a:endParaRPr lang="en-GB" sz="2400" dirty="0" smtClean="0"/>
          </a:p>
          <a:p>
            <a:r>
              <a:rPr lang="en-US" sz="2800" dirty="0" smtClean="0"/>
              <a:t>A single non-functional requirement, such as a security requirement, may generate a number of related functional requirements that define system services that are required. </a:t>
            </a:r>
          </a:p>
          <a:p>
            <a:pPr lvl="1"/>
            <a:r>
              <a:rPr lang="en-US" sz="2400" dirty="0" smtClean="0"/>
              <a:t>It may also generate requirements that restrict existing requirements. </a:t>
            </a:r>
            <a:endParaRPr lang="en-US" sz="2400" dirty="0"/>
          </a:p>
        </p:txBody>
      </p:sp>
    </p:spTree>
    <p:extLst>
      <p:ext uri="{BB962C8B-B14F-4D97-AF65-F5344CB8AC3E}">
        <p14:creationId xmlns:p14="http://schemas.microsoft.com/office/powerpoint/2010/main" val="19405367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xfrm>
            <a:off x="152400" y="1295400"/>
            <a:ext cx="8839200" cy="1371600"/>
          </a:xfrm>
          <a:noFill/>
          <a:ln/>
        </p:spPr>
        <p:txBody>
          <a:bodyPr lIns="90487" tIns="44450" rIns="90487" bIns="44450"/>
          <a:lstStyle/>
          <a:p>
            <a:r>
              <a:rPr lang="en-GB" sz="2800" dirty="0"/>
              <a:t>Product requirements</a:t>
            </a:r>
          </a:p>
          <a:p>
            <a:pPr lvl="1"/>
            <a:r>
              <a:rPr lang="en-GB" sz="2400" dirty="0"/>
              <a:t>Requirements which specify that the delivered product must behave in a particular way e.g. execution speed, reliability, etc</a:t>
            </a:r>
            <a:r>
              <a:rPr lang="en-GB" sz="2400" dirty="0" smtClean="0"/>
              <a:t>.</a:t>
            </a:r>
            <a:endParaRPr lang="en-GB" sz="2400" dirty="0"/>
          </a:p>
        </p:txBody>
      </p:sp>
      <p:graphicFrame>
        <p:nvGraphicFramePr>
          <p:cNvPr id="6" name="Table 5"/>
          <p:cNvGraphicFramePr>
            <a:graphicFrameLocks noGrp="1"/>
          </p:cNvGraphicFramePr>
          <p:nvPr>
            <p:extLst/>
          </p:nvPr>
        </p:nvGraphicFramePr>
        <p:xfrm>
          <a:off x="609600" y="3185160"/>
          <a:ext cx="8305800" cy="2225040"/>
        </p:xfrm>
        <a:graphic>
          <a:graphicData uri="http://schemas.openxmlformats.org/drawingml/2006/table">
            <a:tbl>
              <a:tblPr firstRow="1" bandRow="1">
                <a:tableStyleId>{69CF1AB2-1976-4502-BF36-3FF5EA218861}</a:tableStyleId>
              </a:tblPr>
              <a:tblGrid>
                <a:gridCol w="8305800">
                  <a:extLst>
                    <a:ext uri="{9D8B030D-6E8A-4147-A177-3AD203B41FA5}">
                      <a16:colId xmlns:a16="http://schemas.microsoft.com/office/drawing/2014/main" val="20000"/>
                    </a:ext>
                  </a:extLst>
                </a:gridCol>
              </a:tblGrid>
              <a:tr h="2057400">
                <a:tc>
                  <a:txBody>
                    <a:bodyPr/>
                    <a:lstStyle/>
                    <a:p>
                      <a:r>
                        <a:rPr lang="en-US" sz="2000" dirty="0" smtClean="0"/>
                        <a:t>Examples of nonfunctional requirements in the MHC-PMS</a:t>
                      </a:r>
                      <a:r>
                        <a:rPr lang="en-GB" sz="2000" dirty="0" smtClean="0"/>
                        <a:t> </a:t>
                      </a:r>
                    </a:p>
                    <a:p>
                      <a:endParaRPr lang="en-GB" sz="2000" b="1" kern="1200" dirty="0" smtClean="0"/>
                    </a:p>
                    <a:p>
                      <a:r>
                        <a:rPr lang="en-GB" sz="2000" b="1" kern="1200" dirty="0" smtClean="0"/>
                        <a:t>Product requirement</a:t>
                      </a:r>
                    </a:p>
                    <a:p>
                      <a:r>
                        <a:rPr lang="en-GB" sz="2000" b="0" kern="1200" dirty="0" smtClean="0"/>
                        <a:t>The MHC-PMS shall be available to all clinics during normal working hours (Mon–Fri, 0830–17.30). Downtime within normal working hours shall not exceed five seconds in any one day.</a:t>
                      </a:r>
                    </a:p>
                    <a:p>
                      <a:endParaRPr lang="en-GB" sz="2000" b="0" kern="1200" dirty="0" smtClean="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229432"/>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xfrm>
            <a:off x="152400" y="1066800"/>
            <a:ext cx="8839200" cy="2895600"/>
          </a:xfrm>
          <a:noFill/>
          <a:ln/>
        </p:spPr>
        <p:txBody>
          <a:bodyPr lIns="90487" tIns="44450" rIns="90487" bIns="44450"/>
          <a:lstStyle/>
          <a:p>
            <a:r>
              <a:rPr lang="en-GB" sz="2400" dirty="0" smtClean="0"/>
              <a:t>Organisational </a:t>
            </a:r>
            <a:r>
              <a:rPr lang="en-GB" sz="2400" dirty="0"/>
              <a:t>requirements</a:t>
            </a:r>
          </a:p>
          <a:p>
            <a:pPr lvl="1"/>
            <a:r>
              <a:rPr lang="en-GB" sz="2000" dirty="0"/>
              <a:t>Requirements which are a consequence of organisational policies and procedures e.g. process standards used, implementation requirements, etc.</a:t>
            </a:r>
          </a:p>
          <a:p>
            <a:r>
              <a:rPr lang="en-GB" sz="2400" dirty="0"/>
              <a:t>External requirements</a:t>
            </a:r>
          </a:p>
          <a:p>
            <a:pPr lvl="1"/>
            <a:r>
              <a:rPr lang="en-GB" sz="2000" dirty="0"/>
              <a:t>Requirements </a:t>
            </a:r>
            <a:r>
              <a:rPr lang="tr-TR" sz="2000" dirty="0" err="1" smtClean="0"/>
              <a:t>that</a:t>
            </a:r>
            <a:r>
              <a:rPr lang="tr-TR" sz="2000" dirty="0" smtClean="0"/>
              <a:t> </a:t>
            </a:r>
            <a:r>
              <a:rPr lang="en-GB" sz="2000" dirty="0" smtClean="0"/>
              <a:t>arise </a:t>
            </a:r>
            <a:r>
              <a:rPr lang="en-GB" sz="2000" dirty="0"/>
              <a:t>from factors which are external to the system and its development process e.g. interoperability requirements, legislative requirements, etc.</a:t>
            </a:r>
          </a:p>
        </p:txBody>
      </p:sp>
      <p:graphicFrame>
        <p:nvGraphicFramePr>
          <p:cNvPr id="4" name="Table 3"/>
          <p:cNvGraphicFramePr>
            <a:graphicFrameLocks noGrp="1"/>
          </p:cNvGraphicFramePr>
          <p:nvPr>
            <p:extLst/>
          </p:nvPr>
        </p:nvGraphicFramePr>
        <p:xfrm>
          <a:off x="457200" y="4191000"/>
          <a:ext cx="8305800" cy="2438400"/>
        </p:xfrm>
        <a:graphic>
          <a:graphicData uri="http://schemas.openxmlformats.org/drawingml/2006/table">
            <a:tbl>
              <a:tblPr firstRow="1" bandRow="1">
                <a:tableStyleId>{69CF1AB2-1976-4502-BF36-3FF5EA218861}</a:tableStyleId>
              </a:tblPr>
              <a:tblGrid>
                <a:gridCol w="8305800">
                  <a:extLst>
                    <a:ext uri="{9D8B030D-6E8A-4147-A177-3AD203B41FA5}">
                      <a16:colId xmlns:a16="http://schemas.microsoft.com/office/drawing/2014/main" val="20000"/>
                    </a:ext>
                  </a:extLst>
                </a:gridCol>
              </a:tblGrid>
              <a:tr h="2438400">
                <a:tc>
                  <a:txBody>
                    <a:bodyPr/>
                    <a:lstStyle/>
                    <a:p>
                      <a:r>
                        <a:rPr lang="en-US" dirty="0" smtClean="0"/>
                        <a:t>Examples of nonfunctional requirements in the MHC-PMS</a:t>
                      </a:r>
                      <a:r>
                        <a:rPr lang="en-GB" dirty="0" smtClean="0"/>
                        <a:t> </a:t>
                      </a:r>
                    </a:p>
                    <a:p>
                      <a:endParaRPr lang="en-GB" sz="1800" b="1"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859122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Standish</a:t>
            </a:r>
            <a:r>
              <a:rPr lang="tr-TR" dirty="0" smtClean="0"/>
              <a:t> </a:t>
            </a:r>
            <a:r>
              <a:rPr lang="tr-TR" dirty="0" err="1" smtClean="0"/>
              <a:t>Group</a:t>
            </a:r>
            <a:r>
              <a:rPr lang="tr-TR" dirty="0" smtClean="0"/>
              <a:t> </a:t>
            </a:r>
            <a:r>
              <a:rPr lang="tr-TR" dirty="0" err="1" smtClean="0"/>
              <a:t>Bi-Annual</a:t>
            </a:r>
            <a:r>
              <a:rPr lang="tr-TR" dirty="0" smtClean="0"/>
              <a:t> Chaos </a:t>
            </a:r>
            <a:r>
              <a:rPr lang="tr-TR" dirty="0" err="1" smtClean="0"/>
              <a:t>Study</a:t>
            </a:r>
            <a:endParaRPr lang="tr-TR" dirty="0"/>
          </a:p>
        </p:txBody>
      </p:sp>
      <p:pic>
        <p:nvPicPr>
          <p:cNvPr id="4" name="Content Placeholder 3"/>
          <p:cNvPicPr>
            <a:picLocks noGrp="1" noChangeAspect="1"/>
          </p:cNvPicPr>
          <p:nvPr>
            <p:ph idx="1"/>
          </p:nvPr>
        </p:nvPicPr>
        <p:blipFill>
          <a:blip r:embed="rId3"/>
          <a:srcRect l="-15753" r="-15753"/>
          <a:stretch>
            <a:fillRect/>
          </a:stretch>
        </p:blipFill>
        <p:spPr>
          <a:xfrm>
            <a:off x="152400" y="990600"/>
            <a:ext cx="8839200" cy="5562600"/>
          </a:xfrm>
        </p:spPr>
      </p:pic>
      <p:sp>
        <p:nvSpPr>
          <p:cNvPr id="5" name="Rectangle 4"/>
          <p:cNvSpPr/>
          <p:nvPr/>
        </p:nvSpPr>
        <p:spPr>
          <a:xfrm>
            <a:off x="1143000" y="6596390"/>
            <a:ext cx="6934200" cy="261610"/>
          </a:xfrm>
          <a:prstGeom prst="rect">
            <a:avLst/>
          </a:prstGeom>
        </p:spPr>
        <p:txBody>
          <a:bodyPr wrap="square">
            <a:spAutoFit/>
          </a:bodyPr>
          <a:lstStyle/>
          <a:p>
            <a:r>
              <a:rPr lang="tr-TR" sz="1100" dirty="0"/>
              <a:t>http://</a:t>
            </a:r>
            <a:r>
              <a:rPr lang="tr-TR" sz="1100" dirty="0" err="1"/>
              <a:t>flowchainsensei.wordpress.com</a:t>
            </a:r>
            <a:r>
              <a:rPr lang="tr-TR" sz="1100" dirty="0"/>
              <a:t>/2013/10/14/a-</a:t>
            </a:r>
            <a:r>
              <a:rPr lang="tr-TR" sz="1100" dirty="0" err="1"/>
              <a:t>new</a:t>
            </a:r>
            <a:r>
              <a:rPr lang="tr-TR" sz="1100" dirty="0"/>
              <a:t>-</a:t>
            </a:r>
            <a:r>
              <a:rPr lang="tr-TR" sz="1100" dirty="0" err="1"/>
              <a:t>frame</a:t>
            </a:r>
            <a:r>
              <a:rPr lang="tr-TR" sz="1100" dirty="0"/>
              <a:t>/</a:t>
            </a:r>
          </a:p>
        </p:txBody>
      </p:sp>
    </p:spTree>
    <p:extLst>
      <p:ext uri="{BB962C8B-B14F-4D97-AF65-F5344CB8AC3E}">
        <p14:creationId xmlns:p14="http://schemas.microsoft.com/office/powerpoint/2010/main" val="28500419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66800" y="366713"/>
            <a:ext cx="8077200" cy="623887"/>
          </a:xfrm>
        </p:spPr>
        <p:txBody>
          <a:bodyPr/>
          <a:lstStyle/>
          <a:p>
            <a:pPr eaLnBrk="1" hangingPunct="1"/>
            <a:r>
              <a:rPr lang="en-US" sz="3200" dirty="0" smtClean="0"/>
              <a:t>Metrics for specifying nonfunctional requirements</a:t>
            </a:r>
          </a:p>
        </p:txBody>
      </p:sp>
      <p:graphicFrame>
        <p:nvGraphicFramePr>
          <p:cNvPr id="4" name="Table 3"/>
          <p:cNvGraphicFramePr>
            <a:graphicFrameLocks noGrp="1"/>
          </p:cNvGraphicFramePr>
          <p:nvPr>
            <p:extLst/>
          </p:nvPr>
        </p:nvGraphicFramePr>
        <p:xfrm>
          <a:off x="304800" y="1143000"/>
          <a:ext cx="8534400" cy="5486400"/>
        </p:xfrm>
        <a:graphic>
          <a:graphicData uri="http://schemas.openxmlformats.org/drawingml/2006/table">
            <a:tbl>
              <a:tblPr/>
              <a:tblGrid>
                <a:gridCol w="27432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48006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58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5151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5151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2001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9258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5151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124261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66800" y="290513"/>
            <a:ext cx="8077200" cy="623887"/>
          </a:xfrm>
        </p:spPr>
        <p:txBody>
          <a:bodyPr/>
          <a:lstStyle/>
          <a:p>
            <a:pPr eaLnBrk="1" hangingPunct="1"/>
            <a:r>
              <a:rPr lang="en-US" sz="3200" dirty="0" smtClean="0"/>
              <a:t>Requirements elicitation and analysis process</a:t>
            </a:r>
            <a:r>
              <a:rPr lang="en-GB" sz="3200" dirty="0" smtClean="0"/>
              <a:t> </a:t>
            </a:r>
            <a:endParaRPr lang="en-US" sz="3200" dirty="0" smtClean="0"/>
          </a:p>
        </p:txBody>
      </p:sp>
      <p:pic>
        <p:nvPicPr>
          <p:cNvPr id="4" name="Picture 3" descr="4.13 RequirementsElicitation.eps"/>
          <p:cNvPicPr>
            <a:picLocks noChangeAspect="1"/>
          </p:cNvPicPr>
          <p:nvPr/>
        </p:nvPicPr>
        <p:blipFill>
          <a:blip r:embed="rId2"/>
          <a:stretch>
            <a:fillRect/>
          </a:stretch>
        </p:blipFill>
        <p:spPr>
          <a:xfrm>
            <a:off x="609600" y="1306559"/>
            <a:ext cx="7754927" cy="5094241"/>
          </a:xfrm>
          <a:prstGeom prst="rect">
            <a:avLst/>
          </a:prstGeom>
        </p:spPr>
      </p:pic>
    </p:spTree>
    <p:extLst>
      <p:ext uri="{BB962C8B-B14F-4D97-AF65-F5344CB8AC3E}">
        <p14:creationId xmlns:p14="http://schemas.microsoft.com/office/powerpoint/2010/main" val="179297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US" sz="2800" dirty="0"/>
              <a:t>Requirements elicitation and </a:t>
            </a:r>
            <a:r>
              <a:rPr lang="en-US" sz="2800" dirty="0" smtClean="0"/>
              <a:t>analysis</a:t>
            </a:r>
            <a:r>
              <a:rPr lang="tr-TR" sz="2800" dirty="0" smtClean="0"/>
              <a:t>:</a:t>
            </a:r>
            <a:r>
              <a:rPr lang="en-US" sz="2800" dirty="0" smtClean="0"/>
              <a:t> </a:t>
            </a:r>
            <a:r>
              <a:rPr lang="tr-TR" sz="2800" dirty="0" smtClean="0"/>
              <a:t/>
            </a:r>
            <a:br>
              <a:rPr lang="tr-TR" sz="2800" dirty="0" smtClean="0"/>
            </a:br>
            <a:r>
              <a:rPr lang="en-GB" sz="2800" dirty="0" smtClean="0"/>
              <a:t>Process </a:t>
            </a:r>
            <a:r>
              <a:rPr lang="en-GB" sz="2800" dirty="0"/>
              <a:t>activities</a:t>
            </a:r>
          </a:p>
        </p:txBody>
      </p:sp>
      <p:sp>
        <p:nvSpPr>
          <p:cNvPr id="10243" name="Rectangle 3"/>
          <p:cNvSpPr>
            <a:spLocks noGrp="1" noChangeArrowheads="1"/>
          </p:cNvSpPr>
          <p:nvPr>
            <p:ph type="body" idx="1"/>
          </p:nvPr>
        </p:nvSpPr>
        <p:spPr>
          <a:xfrm>
            <a:off x="304800" y="1066800"/>
            <a:ext cx="8534400" cy="5562600"/>
          </a:xfrm>
          <a:noFill/>
          <a:ln/>
        </p:spPr>
        <p:txBody>
          <a:bodyPr lIns="90487" tIns="44450" rIns="90487" bIns="44450"/>
          <a:lstStyle/>
          <a:p>
            <a:pPr>
              <a:lnSpc>
                <a:spcPct val="90000"/>
              </a:lnSpc>
            </a:pPr>
            <a:r>
              <a:rPr lang="en-GB" sz="2400" dirty="0">
                <a:solidFill>
                  <a:schemeClr val="accent2"/>
                </a:solidFill>
              </a:rPr>
              <a:t>Requirements discovery</a:t>
            </a:r>
          </a:p>
          <a:p>
            <a:pPr lvl="1">
              <a:lnSpc>
                <a:spcPct val="90000"/>
              </a:lnSpc>
            </a:pPr>
            <a:r>
              <a:rPr lang="en-GB" sz="2400" dirty="0"/>
              <a:t>Interacting with stakeholders to discover their requirements. Domain requirements are also discovered at this stage.</a:t>
            </a:r>
          </a:p>
          <a:p>
            <a:pPr>
              <a:lnSpc>
                <a:spcPct val="90000"/>
              </a:lnSpc>
            </a:pPr>
            <a:r>
              <a:rPr lang="en-GB" sz="2400" dirty="0">
                <a:solidFill>
                  <a:schemeClr val="accent2"/>
                </a:solidFill>
              </a:rPr>
              <a:t>Requirements classification and organisation</a:t>
            </a:r>
          </a:p>
          <a:p>
            <a:pPr lvl="1">
              <a:lnSpc>
                <a:spcPct val="90000"/>
              </a:lnSpc>
            </a:pPr>
            <a:r>
              <a:rPr lang="en-GB" sz="2400" dirty="0"/>
              <a:t>Groups related requirements and organises them into coherent clusters.</a:t>
            </a:r>
          </a:p>
          <a:p>
            <a:pPr>
              <a:lnSpc>
                <a:spcPct val="90000"/>
              </a:lnSpc>
            </a:pPr>
            <a:r>
              <a:rPr lang="en-GB" sz="2400" dirty="0">
                <a:solidFill>
                  <a:schemeClr val="accent2"/>
                </a:solidFill>
              </a:rPr>
              <a:t>Prioritisation and negotiation</a:t>
            </a:r>
          </a:p>
          <a:p>
            <a:pPr lvl="1">
              <a:lnSpc>
                <a:spcPct val="90000"/>
              </a:lnSpc>
            </a:pPr>
            <a:r>
              <a:rPr lang="en-GB" sz="2400" dirty="0"/>
              <a:t>Prioritising requirements and resolving requirements conflicts.</a:t>
            </a:r>
          </a:p>
          <a:p>
            <a:pPr>
              <a:lnSpc>
                <a:spcPct val="90000"/>
              </a:lnSpc>
            </a:pPr>
            <a:r>
              <a:rPr lang="en-GB" sz="2400" dirty="0">
                <a:solidFill>
                  <a:schemeClr val="accent2"/>
                </a:solidFill>
              </a:rPr>
              <a:t>Requirements</a:t>
            </a:r>
            <a:r>
              <a:rPr lang="en-GB" sz="2400" dirty="0" smtClean="0">
                <a:solidFill>
                  <a:schemeClr val="accent2"/>
                </a:solidFill>
              </a:rPr>
              <a:t> specification</a:t>
            </a:r>
          </a:p>
          <a:p>
            <a:pPr lvl="1">
              <a:lnSpc>
                <a:spcPct val="90000"/>
              </a:lnSpc>
            </a:pPr>
            <a:r>
              <a:rPr lang="en-GB" sz="2400" dirty="0"/>
              <a:t>Requirements are documented and input into the next round of the spiral.</a:t>
            </a:r>
          </a:p>
        </p:txBody>
      </p:sp>
    </p:spTree>
    <p:extLst>
      <p:ext uri="{BB962C8B-B14F-4D97-AF65-F5344CB8AC3E}">
        <p14:creationId xmlns:p14="http://schemas.microsoft.com/office/powerpoint/2010/main" val="386600370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a:xfrm>
            <a:off x="228600" y="1143000"/>
            <a:ext cx="8839200" cy="5562600"/>
          </a:xfrm>
        </p:spPr>
        <p:txBody>
          <a:bodyPr/>
          <a:lstStyle/>
          <a:p>
            <a:r>
              <a:rPr lang="en-US" sz="2000" u="sng" dirty="0" smtClean="0"/>
              <a:t>Patients</a:t>
            </a:r>
            <a:r>
              <a:rPr lang="en-US" sz="2000" i="1" dirty="0" smtClean="0"/>
              <a:t> </a:t>
            </a:r>
            <a:r>
              <a:rPr lang="en-US" sz="2000" dirty="0" smtClean="0"/>
              <a:t>whose information is recorded in the system.</a:t>
            </a:r>
            <a:endParaRPr lang="en-GB" sz="2000" dirty="0" smtClean="0"/>
          </a:p>
          <a:p>
            <a:r>
              <a:rPr lang="en-US" sz="2000" u="sng" dirty="0" smtClean="0"/>
              <a:t>Doctors</a:t>
            </a:r>
            <a:r>
              <a:rPr lang="en-US" sz="2000" i="1" dirty="0" smtClean="0"/>
              <a:t> </a:t>
            </a:r>
            <a:r>
              <a:rPr lang="en-US" sz="2000" dirty="0" smtClean="0"/>
              <a:t>who are responsible for assessing and treating patients.</a:t>
            </a:r>
            <a:endParaRPr lang="en-GB" sz="2000" dirty="0" smtClean="0"/>
          </a:p>
          <a:p>
            <a:r>
              <a:rPr lang="en-US" sz="2000" u="sng" dirty="0" smtClean="0"/>
              <a:t>Nurses</a:t>
            </a:r>
            <a:r>
              <a:rPr lang="en-US" sz="2000" dirty="0" smtClean="0"/>
              <a:t> who coordinate the consultations with doctors and administer some treatments.</a:t>
            </a:r>
            <a:endParaRPr lang="en-GB" sz="2000" dirty="0" smtClean="0"/>
          </a:p>
          <a:p>
            <a:r>
              <a:rPr lang="en-US" sz="2000" u="sng" dirty="0" smtClean="0"/>
              <a:t>Medical receptionists</a:t>
            </a:r>
            <a:r>
              <a:rPr lang="en-US" sz="2000" dirty="0" smtClean="0"/>
              <a:t> who manage patients’ appointments.</a:t>
            </a:r>
            <a:endParaRPr lang="en-GB" sz="2000" dirty="0" smtClean="0"/>
          </a:p>
          <a:p>
            <a:r>
              <a:rPr lang="en-US" sz="2000" u="sng" dirty="0" smtClean="0"/>
              <a:t>IT staff</a:t>
            </a:r>
            <a:r>
              <a:rPr lang="en-US" sz="2000" dirty="0" smtClean="0"/>
              <a:t> who are responsible for installing and maintaining system.</a:t>
            </a:r>
          </a:p>
          <a:p>
            <a:r>
              <a:rPr lang="en-US" sz="2000" dirty="0"/>
              <a:t>A </a:t>
            </a:r>
            <a:r>
              <a:rPr lang="en-US" sz="2000" u="sng" dirty="0"/>
              <a:t>medical ethics manager</a:t>
            </a:r>
            <a:r>
              <a:rPr lang="en-US" sz="2000" dirty="0"/>
              <a:t> who must ensure that the system meets current ethical guidelines for patient care.</a:t>
            </a:r>
            <a:endParaRPr lang="en-GB" sz="2000" dirty="0"/>
          </a:p>
          <a:p>
            <a:r>
              <a:rPr lang="en-US" sz="2000" u="sng" dirty="0"/>
              <a:t>Health care managers</a:t>
            </a:r>
            <a:r>
              <a:rPr lang="en-US" sz="2000" i="1" dirty="0"/>
              <a:t> </a:t>
            </a:r>
            <a:r>
              <a:rPr lang="en-US" sz="2000" dirty="0"/>
              <a:t>who obtain management information from </a:t>
            </a:r>
            <a:r>
              <a:rPr lang="en-US" sz="2000" dirty="0" smtClean="0"/>
              <a:t>system</a:t>
            </a:r>
            <a:r>
              <a:rPr lang="en-US" sz="2000" dirty="0"/>
              <a:t>.</a:t>
            </a:r>
            <a:endParaRPr lang="en-GB" sz="2000" dirty="0"/>
          </a:p>
          <a:p>
            <a:r>
              <a:rPr lang="en-US" sz="2000" u="sng" dirty="0"/>
              <a:t>Medical records staff</a:t>
            </a:r>
            <a:r>
              <a:rPr lang="en-US" sz="2000" i="1" u="sng" dirty="0"/>
              <a:t> </a:t>
            </a:r>
            <a:r>
              <a:rPr lang="en-US" sz="2000" dirty="0"/>
              <a:t>who are responsible for ensuring that system information can be maintained and preserved, and that record keeping procedures have been properly implemented</a:t>
            </a:r>
            <a:r>
              <a:rPr lang="en-US" sz="2000" dirty="0" smtClean="0"/>
              <a:t>.</a:t>
            </a:r>
            <a:endParaRPr lang="en-GB" sz="2800" dirty="0" smtClean="0"/>
          </a:p>
          <a:p>
            <a:pPr>
              <a:buNone/>
            </a:pPr>
            <a:r>
              <a:rPr lang="en-US" sz="2800" dirty="0" smtClean="0"/>
              <a:t>	</a:t>
            </a:r>
            <a:endParaRPr lang="en-US" sz="2800" dirty="0"/>
          </a:p>
        </p:txBody>
      </p:sp>
    </p:spTree>
    <p:extLst>
      <p:ext uri="{BB962C8B-B14F-4D97-AF65-F5344CB8AC3E}">
        <p14:creationId xmlns:p14="http://schemas.microsoft.com/office/powerpoint/2010/main" val="136175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395287"/>
          </a:xfrm>
        </p:spPr>
        <p:txBody>
          <a:bodyPr/>
          <a:lstStyle/>
          <a:p>
            <a:r>
              <a:rPr lang="en-US" sz="3200" dirty="0" smtClean="0"/>
              <a:t>The structure of a requirements document</a:t>
            </a:r>
            <a:r>
              <a:rPr lang="en-GB" sz="3200" dirty="0" smtClean="0"/>
              <a:t> </a:t>
            </a:r>
            <a:endParaRPr lang="en-US" sz="3200" dirty="0"/>
          </a:p>
        </p:txBody>
      </p:sp>
      <p:graphicFrame>
        <p:nvGraphicFramePr>
          <p:cNvPr id="4" name="Content Placeholder 3"/>
          <p:cNvGraphicFramePr>
            <a:graphicFrameLocks noGrp="1"/>
          </p:cNvGraphicFramePr>
          <p:nvPr>
            <p:ph idx="1"/>
            <p:extLst/>
          </p:nvPr>
        </p:nvGraphicFramePr>
        <p:xfrm>
          <a:off x="0" y="772791"/>
          <a:ext cx="9144000" cy="6085209"/>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7696200">
                  <a:extLst>
                    <a:ext uri="{9D8B030D-6E8A-4147-A177-3AD203B41FA5}">
                      <a16:colId xmlns:a16="http://schemas.microsoft.com/office/drawing/2014/main" val="20001"/>
                    </a:ext>
                  </a:extLst>
                </a:gridCol>
              </a:tblGrid>
              <a:tr h="399897">
                <a:tc>
                  <a:txBody>
                    <a:bodyPr/>
                    <a:lstStyle/>
                    <a:p>
                      <a:r>
                        <a:rPr lang="en-US" sz="1600" dirty="0" smtClean="0">
                          <a:solidFill>
                            <a:schemeClr val="tx1"/>
                          </a:solidFill>
                          <a:latin typeface="Arial"/>
                          <a:cs typeface="Arial"/>
                        </a:rPr>
                        <a:t>Chapter</a:t>
                      </a:r>
                      <a:endParaRPr lang="en-US" sz="1600" dirty="0">
                        <a:solidFill>
                          <a:schemeClr val="tx1"/>
                        </a:solidFill>
                        <a:latin typeface="Arial"/>
                        <a:cs typeface="Arial"/>
                      </a:endParaRPr>
                    </a:p>
                  </a:txBody>
                  <a:tcPr/>
                </a:tc>
                <a:tc>
                  <a:txBody>
                    <a:bodyPr/>
                    <a:lstStyle/>
                    <a:p>
                      <a:pPr algn="l"/>
                      <a:r>
                        <a:rPr lang="en-US" sz="1600" dirty="0" smtClean="0">
                          <a:solidFill>
                            <a:schemeClr val="tx1"/>
                          </a:solidFill>
                          <a:latin typeface="Arial"/>
                          <a:cs typeface="Arial"/>
                        </a:rPr>
                        <a:t>Description</a:t>
                      </a:r>
                      <a:endParaRPr lang="en-US" sz="1600" dirty="0">
                        <a:solidFill>
                          <a:schemeClr val="tx1"/>
                        </a:solidFill>
                        <a:latin typeface="Arial"/>
                        <a:cs typeface="Arial"/>
                      </a:endParaRPr>
                    </a:p>
                  </a:txBody>
                  <a:tcPr/>
                </a:tc>
                <a:extLst>
                  <a:ext uri="{0D108BD9-81ED-4DB2-BD59-A6C34878D82A}">
                    <a16:rowId xmlns:a16="http://schemas.microsoft.com/office/drawing/2014/main" val="10000"/>
                  </a:ext>
                </a:extLst>
              </a:tr>
              <a:tr h="91423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This should </a:t>
                      </a:r>
                      <a:r>
                        <a:rPr kumimoji="0" lang="en-US" sz="1800" b="0" i="0" u="none" strike="noStrike" cap="none" normalizeH="0" baseline="0" dirty="0" smtClean="0">
                          <a:ln>
                            <a:noFill/>
                          </a:ln>
                          <a:solidFill>
                            <a:srgbClr val="000000"/>
                          </a:solidFill>
                          <a:effectLst/>
                          <a:latin typeface="Arial"/>
                          <a:ea typeface="Times New Roman" charset="0"/>
                          <a:cs typeface="Arial"/>
                        </a:rPr>
                        <a:t>describe </a:t>
                      </a:r>
                      <a:r>
                        <a:rPr kumimoji="0" lang="en-US" sz="1800" b="0" i="0" u="sng" strike="noStrike" cap="none" normalizeH="0" baseline="0" dirty="0">
                          <a:ln>
                            <a:noFill/>
                          </a:ln>
                          <a:solidFill>
                            <a:srgbClr val="000000"/>
                          </a:solidFill>
                          <a:effectLst/>
                          <a:latin typeface="Arial"/>
                          <a:ea typeface="Times New Roman" charset="0"/>
                          <a:cs typeface="Arial"/>
                        </a:rPr>
                        <a:t>functional and nonfunctional </a:t>
                      </a:r>
                      <a:r>
                        <a:rPr kumimoji="0" lang="en-US" sz="1800" b="0" i="0" u="none" strike="noStrike" cap="none" normalizeH="0" baseline="0" dirty="0">
                          <a:ln>
                            <a:noFill/>
                          </a:ln>
                          <a:solidFill>
                            <a:srgbClr val="000000"/>
                          </a:solidFill>
                          <a:effectLst/>
                          <a:latin typeface="Arial"/>
                          <a:ea typeface="Times New Roman" charset="0"/>
                          <a:cs typeface="Arial"/>
                        </a:rPr>
                        <a:t>requirements in more detail. </a:t>
                      </a:r>
                      <a:r>
                        <a:rPr kumimoji="0" lang="en-US" sz="1800" b="0" i="0" u="sng" strike="noStrike" cap="none" normalizeH="0" baseline="0" dirty="0" smtClean="0">
                          <a:ln>
                            <a:noFill/>
                          </a:ln>
                          <a:solidFill>
                            <a:srgbClr val="000000"/>
                          </a:solidFill>
                          <a:effectLst/>
                          <a:latin typeface="Arial"/>
                          <a:ea typeface="Times New Roman" charset="0"/>
                          <a:cs typeface="Arial"/>
                        </a:rPr>
                        <a:t>Interfaces </a:t>
                      </a:r>
                      <a:r>
                        <a:rPr kumimoji="0" lang="en-US" sz="1800" b="0" i="0" u="sng" strike="noStrike" cap="none" normalizeH="0" baseline="0" dirty="0">
                          <a:ln>
                            <a:noFill/>
                          </a:ln>
                          <a:solidFill>
                            <a:srgbClr val="000000"/>
                          </a:solidFill>
                          <a:effectLst/>
                          <a:latin typeface="Arial"/>
                          <a:ea typeface="Times New Roman" charset="0"/>
                          <a:cs typeface="Arial"/>
                        </a:rPr>
                        <a:t>to other systems</a:t>
                      </a:r>
                      <a:r>
                        <a:rPr kumimoji="0" lang="en-US" sz="1800" b="0" i="0" u="none" strike="noStrike" cap="none" normalizeH="0" baseline="0" dirty="0">
                          <a:ln>
                            <a:noFill/>
                          </a:ln>
                          <a:solidFill>
                            <a:srgbClr val="000000"/>
                          </a:solidFill>
                          <a:effectLst/>
                          <a:latin typeface="Arial"/>
                          <a:ea typeface="Times New Roman" charset="0"/>
                          <a:cs typeface="Arial"/>
                        </a:rPr>
                        <a:t> may be defined.</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9550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System models</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a:ea typeface="Times New Roman" charset="0"/>
                          <a:cs typeface="Arial"/>
                        </a:rPr>
                        <a:t>This might include </a:t>
                      </a:r>
                      <a:r>
                        <a:rPr kumimoji="0" lang="en-US" sz="1800" b="0" i="0" u="sng" strike="noStrike" cap="none" normalizeH="0" baseline="0" dirty="0" smtClean="0">
                          <a:ln>
                            <a:noFill/>
                          </a:ln>
                          <a:solidFill>
                            <a:srgbClr val="000000"/>
                          </a:solidFill>
                          <a:effectLst/>
                          <a:latin typeface="Arial"/>
                          <a:ea typeface="Times New Roman" charset="0"/>
                          <a:cs typeface="Arial"/>
                        </a:rPr>
                        <a:t>graphical system models </a:t>
                      </a:r>
                      <a:r>
                        <a:rPr kumimoji="0" lang="en-US" sz="1800" b="0" i="0" u="none" strike="noStrike" cap="none" normalizeH="0" baseline="0" dirty="0" smtClean="0">
                          <a:ln>
                            <a:noFill/>
                          </a:ln>
                          <a:solidFill>
                            <a:srgbClr val="000000"/>
                          </a:solidFill>
                          <a:effectLst/>
                          <a:latin typeface="Arial"/>
                          <a:ea typeface="Times New Roman" charset="0"/>
                          <a:cs typeface="Arial"/>
                        </a:rPr>
                        <a:t>(object models, data-flow models, or semantic data models) showing relationships between system components and system and its environment.</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124899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System evolution</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This should </a:t>
                      </a:r>
                      <a:r>
                        <a:rPr kumimoji="0" lang="en-US" sz="1800" b="0" i="0" u="none" strike="noStrike" cap="none" normalizeH="0" baseline="0" dirty="0" smtClean="0">
                          <a:ln>
                            <a:noFill/>
                          </a:ln>
                          <a:solidFill>
                            <a:srgbClr val="000000"/>
                          </a:solidFill>
                          <a:effectLst/>
                          <a:latin typeface="Arial"/>
                          <a:ea typeface="Times New Roman" charset="0"/>
                          <a:cs typeface="Arial"/>
                        </a:rPr>
                        <a:t>describe </a:t>
                      </a:r>
                      <a:r>
                        <a:rPr kumimoji="0" lang="en-US" sz="1800" b="0" i="0" u="none" strike="noStrike" cap="none" normalizeH="0" baseline="0" dirty="0">
                          <a:ln>
                            <a:noFill/>
                          </a:ln>
                          <a:solidFill>
                            <a:srgbClr val="000000"/>
                          </a:solidFill>
                          <a:effectLst/>
                          <a:latin typeface="Arial"/>
                          <a:ea typeface="Times New Roman" charset="0"/>
                          <a:cs typeface="Arial"/>
                        </a:rPr>
                        <a:t>fundamental assumptions on which the system is based, and any anticipated changes due to hardware evolution, changing user needs, and so on. </a:t>
                      </a:r>
                      <a:r>
                        <a:rPr kumimoji="0" lang="tr-TR" sz="1800" b="0" i="0" u="none" strike="noStrike" cap="none" normalizeH="0" baseline="0" dirty="0" smtClean="0">
                          <a:ln>
                            <a:noFill/>
                          </a:ln>
                          <a:solidFill>
                            <a:srgbClr val="000000"/>
                          </a:solidFill>
                          <a:effectLst/>
                          <a:latin typeface="Arial"/>
                          <a:ea typeface="Times New Roman" charset="0"/>
                          <a:cs typeface="Arial"/>
                        </a:rPr>
                        <a:t>(</a:t>
                      </a:r>
                      <a:r>
                        <a:rPr kumimoji="0" lang="en-US" sz="1800" b="0" i="0" u="none" strike="noStrike" cap="none" normalizeH="0" baseline="0" dirty="0" smtClean="0">
                          <a:ln>
                            <a:noFill/>
                          </a:ln>
                          <a:solidFill>
                            <a:srgbClr val="000000"/>
                          </a:solidFill>
                          <a:effectLst/>
                          <a:latin typeface="Arial"/>
                          <a:ea typeface="Times New Roman" charset="0"/>
                          <a:cs typeface="Arial"/>
                        </a:rPr>
                        <a:t>This </a:t>
                      </a:r>
                      <a:r>
                        <a:rPr kumimoji="0" lang="en-US" sz="1800" b="0" i="0" u="none" strike="noStrike" cap="none" normalizeH="0" baseline="0" dirty="0">
                          <a:ln>
                            <a:noFill/>
                          </a:ln>
                          <a:solidFill>
                            <a:srgbClr val="000000"/>
                          </a:solidFill>
                          <a:effectLst/>
                          <a:latin typeface="Arial"/>
                          <a:ea typeface="Times New Roman" charset="0"/>
                          <a:cs typeface="Arial"/>
                        </a:rPr>
                        <a:t>section is useful for system designers as it may help them avoid design decisions that would constrain likely future changes to the system</a:t>
                      </a:r>
                      <a:r>
                        <a:rPr kumimoji="0" lang="en-US" sz="1800" b="0" i="0" u="none" strike="noStrike" cap="none" normalizeH="0" baseline="0" dirty="0" smtClean="0">
                          <a:ln>
                            <a:noFill/>
                          </a:ln>
                          <a:solidFill>
                            <a:srgbClr val="000000"/>
                          </a:solidFill>
                          <a:effectLst/>
                          <a:latin typeface="Arial"/>
                          <a:ea typeface="Times New Roman" charset="0"/>
                          <a:cs typeface="Arial"/>
                        </a:rPr>
                        <a:t>.</a:t>
                      </a:r>
                      <a:r>
                        <a:rPr kumimoji="0" lang="tr-TR" sz="1800" b="0" i="0" u="none" strike="noStrike" cap="none" normalizeH="0" baseline="0" dirty="0" smtClean="0">
                          <a:ln>
                            <a:noFill/>
                          </a:ln>
                          <a:solidFill>
                            <a:srgbClr val="000000"/>
                          </a:solidFill>
                          <a:effectLst/>
                          <a:latin typeface="Arial"/>
                          <a:ea typeface="Times New Roman" charset="0"/>
                          <a:cs typeface="Arial"/>
                        </a:rPr>
                        <a:t>)</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47907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Appendices</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a:t>
                      </a:r>
                      <a:r>
                        <a:rPr kumimoji="0" lang="en-US" sz="1800" b="0" i="0" u="none" strike="noStrike" cap="none" normalizeH="0" baseline="0" dirty="0" smtClean="0">
                          <a:ln>
                            <a:noFill/>
                          </a:ln>
                          <a:solidFill>
                            <a:srgbClr val="000000"/>
                          </a:solidFill>
                          <a:effectLst/>
                          <a:latin typeface="Arial"/>
                          <a:ea typeface="Times New Roman" charset="0"/>
                          <a:cs typeface="Arial"/>
                        </a:rPr>
                        <a:t>application </a:t>
                      </a:r>
                      <a:r>
                        <a:rPr kumimoji="0" lang="en-US" sz="1800" b="0" i="0" u="none" strike="noStrike" cap="none" normalizeH="0" baseline="0" dirty="0">
                          <a:ln>
                            <a:noFill/>
                          </a:ln>
                          <a:solidFill>
                            <a:srgbClr val="000000"/>
                          </a:solidFill>
                          <a:effectLst/>
                          <a:latin typeface="Arial"/>
                          <a:ea typeface="Times New Roman" charset="0"/>
                          <a:cs typeface="Arial"/>
                        </a:rPr>
                        <a:t>being developed; for example, hardware and database descriptions. </a:t>
                      </a:r>
                      <a:r>
                        <a:rPr kumimoji="0" lang="en-US" sz="1800" b="0" i="0" u="sng" strike="noStrike" cap="none" normalizeH="0" baseline="0" dirty="0">
                          <a:ln>
                            <a:noFill/>
                          </a:ln>
                          <a:solidFill>
                            <a:srgbClr val="000000"/>
                          </a:solidFill>
                          <a:effectLst/>
                          <a:latin typeface="Arial"/>
                          <a:ea typeface="Times New Roman" charset="0"/>
                          <a:cs typeface="Arial"/>
                        </a:rPr>
                        <a:t>Hardware requirements</a:t>
                      </a:r>
                      <a:r>
                        <a:rPr kumimoji="0" lang="en-US" sz="1800" b="0" i="0" u="none" strike="noStrike" cap="none" normalizeH="0" baseline="0" dirty="0">
                          <a:ln>
                            <a:noFill/>
                          </a:ln>
                          <a:solidFill>
                            <a:srgbClr val="000000"/>
                          </a:solidFill>
                          <a:effectLst/>
                          <a:latin typeface="Arial"/>
                          <a:ea typeface="Times New Roman" charset="0"/>
                          <a:cs typeface="Arial"/>
                        </a:rPr>
                        <a:t> define </a:t>
                      </a:r>
                      <a:r>
                        <a:rPr kumimoji="0" lang="en-US" sz="1800" b="0" i="0" u="none" strike="noStrike" cap="none" normalizeH="0" baseline="0" dirty="0" smtClean="0">
                          <a:ln>
                            <a:noFill/>
                          </a:ln>
                          <a:solidFill>
                            <a:srgbClr val="000000"/>
                          </a:solidFill>
                          <a:effectLst/>
                          <a:latin typeface="Arial"/>
                          <a:ea typeface="Times New Roman" charset="0"/>
                          <a:cs typeface="Arial"/>
                        </a:rPr>
                        <a:t>minimal </a:t>
                      </a:r>
                      <a:r>
                        <a:rPr kumimoji="0" lang="en-US" sz="1800" b="0" i="0" u="none" strike="noStrike" cap="none" normalizeH="0" baseline="0" dirty="0">
                          <a:ln>
                            <a:noFill/>
                          </a:ln>
                          <a:solidFill>
                            <a:srgbClr val="000000"/>
                          </a:solidFill>
                          <a:effectLst/>
                          <a:latin typeface="Arial"/>
                          <a:ea typeface="Times New Roman" charset="0"/>
                          <a:cs typeface="Arial"/>
                        </a:rPr>
                        <a:t>and optimal configurations for </a:t>
                      </a:r>
                      <a:r>
                        <a:rPr kumimoji="0" lang="en-US" sz="1800" b="0" i="0" u="none" strike="noStrike" cap="none" normalizeH="0" baseline="0" dirty="0" smtClean="0">
                          <a:ln>
                            <a:noFill/>
                          </a:ln>
                          <a:solidFill>
                            <a:srgbClr val="000000"/>
                          </a:solidFill>
                          <a:effectLst/>
                          <a:latin typeface="Arial"/>
                          <a:ea typeface="Times New Roman" charset="0"/>
                          <a:cs typeface="Arial"/>
                        </a:rPr>
                        <a:t>system</a:t>
                      </a:r>
                      <a:r>
                        <a:rPr kumimoji="0" lang="en-US" sz="1800" b="0" i="0" u="none" strike="noStrike" cap="none" normalizeH="0" baseline="0" dirty="0">
                          <a:ln>
                            <a:noFill/>
                          </a:ln>
                          <a:solidFill>
                            <a:srgbClr val="000000"/>
                          </a:solidFill>
                          <a:effectLst/>
                          <a:latin typeface="Arial"/>
                          <a:ea typeface="Times New Roman" charset="0"/>
                          <a:cs typeface="Arial"/>
                        </a:rPr>
                        <a:t>. </a:t>
                      </a:r>
                      <a:r>
                        <a:rPr kumimoji="0" lang="en-US" sz="1800" b="0" i="0" u="sng" strike="noStrike" cap="none" normalizeH="0" baseline="0" dirty="0">
                          <a:ln>
                            <a:noFill/>
                          </a:ln>
                          <a:solidFill>
                            <a:srgbClr val="000000"/>
                          </a:solidFill>
                          <a:effectLst/>
                          <a:latin typeface="Arial"/>
                          <a:ea typeface="Times New Roman" charset="0"/>
                          <a:cs typeface="Arial"/>
                        </a:rPr>
                        <a:t>Database requirements</a:t>
                      </a:r>
                      <a:r>
                        <a:rPr kumimoji="0" lang="en-US" sz="1800" b="0" i="0" u="none" strike="noStrike" cap="none" normalizeH="0" baseline="0" dirty="0">
                          <a:ln>
                            <a:noFill/>
                          </a:ln>
                          <a:solidFill>
                            <a:srgbClr val="000000"/>
                          </a:solidFill>
                          <a:effectLst/>
                          <a:latin typeface="Arial"/>
                          <a:ea typeface="Times New Roman" charset="0"/>
                          <a:cs typeface="Arial"/>
                        </a:rPr>
                        <a:t> define </a:t>
                      </a:r>
                      <a:r>
                        <a:rPr kumimoji="0" lang="en-US" sz="1800" b="0" i="0" u="none" strike="noStrike" cap="none" normalizeH="0" baseline="0" dirty="0" smtClean="0">
                          <a:ln>
                            <a:noFill/>
                          </a:ln>
                          <a:solidFill>
                            <a:srgbClr val="000000"/>
                          </a:solidFill>
                          <a:effectLst/>
                          <a:latin typeface="Arial"/>
                          <a:ea typeface="Times New Roman" charset="0"/>
                          <a:cs typeface="Arial"/>
                        </a:rPr>
                        <a:t>logical </a:t>
                      </a:r>
                      <a:r>
                        <a:rPr kumimoji="0" lang="en-US" sz="1800" b="0" i="0" u="none" strike="noStrike" cap="none" normalizeH="0" baseline="0" dirty="0">
                          <a:ln>
                            <a:noFill/>
                          </a:ln>
                          <a:solidFill>
                            <a:srgbClr val="000000"/>
                          </a:solidFill>
                          <a:effectLst/>
                          <a:latin typeface="Arial"/>
                          <a:ea typeface="Times New Roman" charset="0"/>
                          <a:cs typeface="Arial"/>
                        </a:rPr>
                        <a:t>organization of </a:t>
                      </a:r>
                      <a:r>
                        <a:rPr kumimoji="0" lang="en-US" sz="1800" b="0" i="0" u="none" strike="noStrike" cap="none" normalizeH="0" baseline="0" dirty="0" smtClean="0">
                          <a:ln>
                            <a:noFill/>
                          </a:ln>
                          <a:solidFill>
                            <a:srgbClr val="000000"/>
                          </a:solidFill>
                          <a:effectLst/>
                          <a:latin typeface="Arial"/>
                          <a:ea typeface="Times New Roman" charset="0"/>
                          <a:cs typeface="Arial"/>
                        </a:rPr>
                        <a:t>data </a:t>
                      </a:r>
                      <a:r>
                        <a:rPr kumimoji="0" lang="en-US" sz="1800" b="0" i="0" u="none" strike="noStrike" cap="none" normalizeH="0" baseline="0" dirty="0">
                          <a:ln>
                            <a:noFill/>
                          </a:ln>
                          <a:solidFill>
                            <a:srgbClr val="000000"/>
                          </a:solidFill>
                          <a:effectLst/>
                          <a:latin typeface="Arial"/>
                          <a:ea typeface="Times New Roman" charset="0"/>
                          <a:cs typeface="Arial"/>
                        </a:rPr>
                        <a:t>used </a:t>
                      </a:r>
                      <a:r>
                        <a:rPr kumimoji="0" lang="en-US" sz="1800" b="0" i="0" u="none" strike="noStrike" cap="none" normalizeH="0" baseline="0" dirty="0" smtClean="0">
                          <a:ln>
                            <a:noFill/>
                          </a:ln>
                          <a:solidFill>
                            <a:srgbClr val="000000"/>
                          </a:solidFill>
                          <a:effectLst/>
                          <a:latin typeface="Arial"/>
                          <a:ea typeface="Times New Roman" charset="0"/>
                          <a:cs typeface="Arial"/>
                        </a:rPr>
                        <a:t>by </a:t>
                      </a:r>
                      <a:r>
                        <a:rPr kumimoji="0" lang="en-US" sz="1800" b="0" i="0" u="none" strike="noStrike" cap="none" normalizeH="0" baseline="0" dirty="0">
                          <a:ln>
                            <a:noFill/>
                          </a:ln>
                          <a:solidFill>
                            <a:srgbClr val="000000"/>
                          </a:solidFill>
                          <a:effectLst/>
                          <a:latin typeface="Arial"/>
                          <a:ea typeface="Times New Roman" charset="0"/>
                          <a:cs typeface="Arial"/>
                        </a:rPr>
                        <a:t>system and </a:t>
                      </a:r>
                      <a:r>
                        <a:rPr kumimoji="0" lang="en-US" sz="1800" b="0" i="0" u="none" strike="noStrike" cap="none" normalizeH="0" baseline="0" dirty="0" smtClean="0">
                          <a:ln>
                            <a:noFill/>
                          </a:ln>
                          <a:solidFill>
                            <a:srgbClr val="000000"/>
                          </a:solidFill>
                          <a:effectLst/>
                          <a:latin typeface="Arial"/>
                          <a:ea typeface="Times New Roman" charset="0"/>
                          <a:cs typeface="Arial"/>
                        </a:rPr>
                        <a:t>relationships </a:t>
                      </a:r>
                      <a:r>
                        <a:rPr kumimoji="0" lang="en-US" sz="1800" b="0" i="0" u="none" strike="noStrike" cap="none" normalizeH="0" baseline="0" dirty="0">
                          <a:ln>
                            <a:noFill/>
                          </a:ln>
                          <a:solidFill>
                            <a:srgbClr val="000000"/>
                          </a:solidFill>
                          <a:effectLst/>
                          <a:latin typeface="Arial"/>
                          <a:ea typeface="Times New Roman" charset="0"/>
                          <a:cs typeface="Arial"/>
                        </a:rPr>
                        <a:t>between data. </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7888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Index</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a:ea typeface="Times New Roman" charset="0"/>
                          <a:cs typeface="Arial"/>
                        </a:rPr>
                        <a:t>Several indexes </a:t>
                      </a:r>
                      <a:r>
                        <a:rPr kumimoji="0" lang="en-US" sz="1800" b="0" i="0" u="none" strike="noStrike" cap="none" normalizeH="0" baseline="0" dirty="0" smtClean="0">
                          <a:ln>
                            <a:noFill/>
                          </a:ln>
                          <a:solidFill>
                            <a:srgbClr val="000000"/>
                          </a:solidFill>
                          <a:effectLst/>
                          <a:latin typeface="Arial"/>
                          <a:ea typeface="Times New Roman" charset="0"/>
                          <a:cs typeface="Arial"/>
                        </a:rPr>
                        <a:t>to </a:t>
                      </a:r>
                      <a:r>
                        <a:rPr kumimoji="0" lang="en-US" sz="1800" b="0" i="0" u="none" strike="noStrike" cap="none" normalizeH="0" baseline="0" dirty="0">
                          <a:ln>
                            <a:noFill/>
                          </a:ln>
                          <a:solidFill>
                            <a:srgbClr val="000000"/>
                          </a:solidFill>
                          <a:effectLst/>
                          <a:latin typeface="Arial"/>
                          <a:ea typeface="Times New Roman" charset="0"/>
                          <a:cs typeface="Arial"/>
                        </a:rPr>
                        <a:t>document may be included. As well as a normal alphabetic index, there may be an index of diagrams, an index of functions, and so on.</a:t>
                      </a:r>
                      <a:endParaRPr kumimoji="0" lang="en-GB" sz="18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321101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290513"/>
            <a:ext cx="8077200" cy="395287"/>
          </a:xfrm>
        </p:spPr>
        <p:txBody>
          <a:bodyPr/>
          <a:lstStyle/>
          <a:p>
            <a:pPr eaLnBrk="1" hangingPunct="1"/>
            <a:r>
              <a:rPr lang="en-US" sz="2800" dirty="0" smtClean="0"/>
              <a:t>Ways of writing a system requirements specification </a:t>
            </a:r>
          </a:p>
        </p:txBody>
      </p:sp>
      <p:graphicFrame>
        <p:nvGraphicFramePr>
          <p:cNvPr id="5" name="Table 4"/>
          <p:cNvGraphicFramePr>
            <a:graphicFrameLocks noGrp="1"/>
          </p:cNvGraphicFramePr>
          <p:nvPr>
            <p:extLst/>
          </p:nvPr>
        </p:nvGraphicFramePr>
        <p:xfrm>
          <a:off x="0" y="858608"/>
          <a:ext cx="9144000" cy="5923192"/>
        </p:xfrm>
        <a:graphic>
          <a:graphicData uri="http://schemas.openxmlformats.org/drawingml/2006/table">
            <a:tbl>
              <a:tblPr/>
              <a:tblGrid>
                <a:gridCol w="2000250">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4898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531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a:t>
                      </a:r>
                      <a:r>
                        <a:rPr kumimoji="0" lang="en-GB" sz="1800" b="0" i="0" u="sng" strike="noStrike" cap="none" normalizeH="0" baseline="0" dirty="0">
                          <a:ln>
                            <a:noFill/>
                          </a:ln>
                          <a:solidFill>
                            <a:srgbClr val="000000"/>
                          </a:solidFill>
                          <a:effectLst/>
                          <a:latin typeface="Arial"/>
                          <a:ea typeface="Times New Roman" charset="0"/>
                          <a:cs typeface="Arial"/>
                        </a:rPr>
                        <a:t>Each sentence should express one 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a:t>
                      </a:r>
                      <a:r>
                        <a:rPr kumimoji="0" lang="en-GB" sz="1800" b="0" i="0" u="sng" strike="noStrike" cap="none" normalizeH="0" baseline="0" dirty="0">
                          <a:ln>
                            <a:noFill/>
                          </a:ln>
                          <a:solidFill>
                            <a:srgbClr val="000000"/>
                          </a:solidFill>
                          <a:effectLst/>
                          <a:latin typeface="Arial"/>
                          <a:ea typeface="Times New Roman" charset="0"/>
                          <a:cs typeface="Arial"/>
                        </a:rPr>
                        <a:t>Each field provides information about an aspect of </a:t>
                      </a:r>
                      <a:r>
                        <a:rPr kumimoji="0" lang="en-GB" sz="1800" b="0" i="0" u="sng" strike="noStrike" cap="none" normalizeH="0" baseline="0" dirty="0" smtClean="0">
                          <a:ln>
                            <a:noFill/>
                          </a:ln>
                          <a:solidFill>
                            <a:srgbClr val="000000"/>
                          </a:solidFill>
                          <a:effectLst/>
                          <a:latin typeface="Arial"/>
                          <a:ea typeface="Times New Roman" charset="0"/>
                          <a:cs typeface="Arial"/>
                        </a:rPr>
                        <a:t> </a:t>
                      </a:r>
                      <a:r>
                        <a:rPr kumimoji="0" lang="en-GB" sz="1800" b="0" i="0" u="sng" strike="noStrike" cap="none" normalizeH="0" baseline="0" dirty="0">
                          <a:ln>
                            <a:noFill/>
                          </a:ln>
                          <a:solidFill>
                            <a:srgbClr val="000000"/>
                          </a:solidFill>
                          <a:effectLst/>
                          <a:latin typeface="Arial"/>
                          <a:ea typeface="Times New Roman" charset="0"/>
                          <a:cs typeface="Arial"/>
                        </a:rPr>
                        <a:t>requirement</a:t>
                      </a:r>
                      <a:r>
                        <a:rPr kumimoji="0" lang="en-GB" sz="18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2140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a:t>
                      </a:r>
                      <a:r>
                        <a:rPr kumimoji="0" lang="en-GB" sz="1800" b="0" i="0" u="none" strike="noStrike" cap="none" normalizeH="0" baseline="0" dirty="0" smtClean="0">
                          <a:ln>
                            <a:noFill/>
                          </a:ln>
                          <a:solidFill>
                            <a:srgbClr val="000000"/>
                          </a:solidFill>
                          <a:effectLst/>
                          <a:latin typeface="Arial"/>
                          <a:ea typeface="Times New Roman" charset="0"/>
                          <a:cs typeface="Arial"/>
                        </a:rPr>
                        <a:t>requirements </a:t>
                      </a:r>
                      <a:r>
                        <a:rPr kumimoji="0" lang="en-GB" sz="1800" b="0" i="0" u="none" strike="noStrike" cap="none" normalizeH="0" baseline="0" dirty="0">
                          <a:ln>
                            <a:noFill/>
                          </a:ln>
                          <a:solidFill>
                            <a:srgbClr val="000000"/>
                          </a:solidFill>
                          <a:effectLst/>
                          <a:latin typeface="Arial"/>
                          <a:ea typeface="Times New Roman" charset="0"/>
                          <a:cs typeface="Arial"/>
                        </a:rPr>
                        <a:t>by defining an operational model </a:t>
                      </a:r>
                      <a:r>
                        <a:rPr kumimoji="0" lang="en-GB" sz="1800" b="0" i="0" u="none" strike="noStrike" cap="none" normalizeH="0" baseline="0" dirty="0" smtClean="0">
                          <a:ln>
                            <a:noFill/>
                          </a:ln>
                          <a:solidFill>
                            <a:srgbClr val="000000"/>
                          </a:solidFill>
                          <a:effectLst/>
                          <a:latin typeface="Arial"/>
                          <a:ea typeface="Times New Roman" charset="0"/>
                          <a:cs typeface="Arial"/>
                        </a:rPr>
                        <a:t>of </a:t>
                      </a:r>
                      <a:r>
                        <a:rPr kumimoji="0" lang="en-GB" sz="1800" b="0" i="0" u="none" strike="noStrike" cap="none" normalizeH="0" baseline="0" dirty="0">
                          <a:ln>
                            <a:noFill/>
                          </a:ln>
                          <a:solidFill>
                            <a:srgbClr val="000000"/>
                          </a:solidFill>
                          <a:effectLst/>
                          <a:latin typeface="Arial"/>
                          <a:ea typeface="Times New Roman" charset="0"/>
                          <a:cs typeface="Arial"/>
                        </a:rPr>
                        <a:t>system. This approach is now </a:t>
                      </a:r>
                      <a:r>
                        <a:rPr kumimoji="0" lang="en-GB" sz="1800" b="0" i="0" u="sng" strike="noStrike" cap="none" normalizeH="0" baseline="0" dirty="0">
                          <a:ln>
                            <a:noFill/>
                          </a:ln>
                          <a:solidFill>
                            <a:srgbClr val="000000"/>
                          </a:solidFill>
                          <a:effectLst/>
                          <a:latin typeface="Arial"/>
                          <a:ea typeface="Times New Roman" charset="0"/>
                          <a:cs typeface="Arial"/>
                        </a:rPr>
                        <a:t>rarely used</a:t>
                      </a:r>
                      <a:r>
                        <a:rPr kumimoji="0" lang="en-GB" sz="1800" b="0" i="0" u="none" strike="noStrike" cap="none" normalizeH="0" baseline="0" dirty="0">
                          <a:ln>
                            <a:noFill/>
                          </a:ln>
                          <a:solidFill>
                            <a:srgbClr val="000000"/>
                          </a:solidFill>
                          <a:effectLst/>
                          <a:latin typeface="Arial"/>
                          <a:ea typeface="Times New Roman" charset="0"/>
                          <a:cs typeface="Arial"/>
                        </a:rPr>
                        <a:t>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90435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a:t>
                      </a:r>
                      <a:r>
                        <a:rPr kumimoji="0" lang="en-GB" sz="1800" b="0" i="0" u="none" strike="noStrike" cap="none" normalizeH="0" baseline="0" dirty="0" smtClean="0">
                          <a:ln>
                            <a:noFill/>
                          </a:ln>
                          <a:solidFill>
                            <a:srgbClr val="000000"/>
                          </a:solidFill>
                          <a:effectLst/>
                          <a:latin typeface="Arial"/>
                          <a:ea typeface="Times New Roman" charset="0"/>
                          <a:cs typeface="Arial"/>
                        </a:rPr>
                        <a:t>functional </a:t>
                      </a:r>
                      <a:r>
                        <a:rPr kumimoji="0" lang="en-GB" sz="1800" b="0" i="0" u="none" strike="noStrike" cap="none" normalizeH="0" baseline="0" dirty="0">
                          <a:ln>
                            <a:noFill/>
                          </a:ln>
                          <a:solidFill>
                            <a:srgbClr val="000000"/>
                          </a:solidFill>
                          <a:effectLst/>
                          <a:latin typeface="Arial"/>
                          <a:ea typeface="Times New Roman" charset="0"/>
                          <a:cs typeface="Arial"/>
                        </a:rPr>
                        <a:t>requirements </a:t>
                      </a:r>
                      <a:r>
                        <a:rPr kumimoji="0" lang="en-GB" sz="1800" b="0" i="0" u="none" strike="noStrike" cap="none" normalizeH="0" baseline="0" dirty="0" smtClean="0">
                          <a:ln>
                            <a:noFill/>
                          </a:ln>
                          <a:solidFill>
                            <a:srgbClr val="000000"/>
                          </a:solidFill>
                          <a:effectLst/>
                          <a:latin typeface="Arial"/>
                          <a:ea typeface="Times New Roman" charset="0"/>
                          <a:cs typeface="Arial"/>
                        </a:rPr>
                        <a:t>for </a:t>
                      </a:r>
                      <a:r>
                        <a:rPr kumimoji="0" lang="en-GB" sz="1800" b="0" i="0" u="none" strike="noStrike" cap="none" normalizeH="0" baseline="0" dirty="0">
                          <a:ln>
                            <a:noFill/>
                          </a:ln>
                          <a:solidFill>
                            <a:srgbClr val="000000"/>
                          </a:solidFill>
                          <a:effectLst/>
                          <a:latin typeface="Arial"/>
                          <a:ea typeface="Times New Roman" charset="0"/>
                          <a:cs typeface="Arial"/>
                        </a:rPr>
                        <a:t>system; </a:t>
                      </a:r>
                      <a:r>
                        <a:rPr kumimoji="0" lang="en-GB" sz="1800" b="0" i="0" u="sng" strike="noStrike" cap="none" normalizeH="0" baseline="0" dirty="0">
                          <a:ln>
                            <a:noFill/>
                          </a:ln>
                          <a:solidFill>
                            <a:srgbClr val="000000"/>
                          </a:solidFill>
                          <a:effectLst/>
                          <a:latin typeface="Arial"/>
                          <a:ea typeface="Times New Roman" charset="0"/>
                          <a:cs typeface="Arial"/>
                        </a:rPr>
                        <a:t>UML use case and sequence diagrams</a:t>
                      </a:r>
                      <a:r>
                        <a:rPr kumimoji="0" lang="en-GB" sz="1800" b="0" i="0" u="none" strike="noStrike" cap="none" normalizeH="0" baseline="0" dirty="0">
                          <a:ln>
                            <a:noFill/>
                          </a:ln>
                          <a:solidFill>
                            <a:srgbClr val="000000"/>
                          </a:solidFill>
                          <a:effectLst/>
                          <a:latin typeface="Arial"/>
                          <a:ea typeface="Times New Roman" charset="0"/>
                          <a:cs typeface="Arial"/>
                        </a:rPr>
                        <a:t>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65187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a:t>
                      </a:r>
                      <a:r>
                        <a:rPr kumimoji="0" lang="en-GB" sz="1800" b="0" i="0" u="sng" strike="noStrike" cap="none" normalizeH="0" baseline="0" dirty="0">
                          <a:ln>
                            <a:noFill/>
                          </a:ln>
                          <a:solidFill>
                            <a:srgbClr val="000000"/>
                          </a:solidFill>
                          <a:effectLst/>
                          <a:latin typeface="Arial"/>
                          <a:ea typeface="Times New Roman" charset="0"/>
                          <a:cs typeface="Arial"/>
                        </a:rPr>
                        <a:t>unambiguous specifications can reduce the ambiguity in a requirements document, most customers don’t understand a formal specification</a:t>
                      </a:r>
                      <a:r>
                        <a:rPr kumimoji="0" lang="en-GB" sz="1800" b="0" i="0" u="none" strike="noStrike" cap="none" normalizeH="0" baseline="0" dirty="0">
                          <a:ln>
                            <a:noFill/>
                          </a:ln>
                          <a:solidFill>
                            <a:srgbClr val="000000"/>
                          </a:solidFill>
                          <a:effectLst/>
                          <a:latin typeface="Arial"/>
                          <a:ea typeface="Times New Roman" charset="0"/>
                          <a:cs typeface="Arial"/>
                        </a:rPr>
                        <a:t>.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014891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Natural language specification</a:t>
            </a:r>
            <a:endParaRPr lang="en-US" dirty="0"/>
          </a:p>
        </p:txBody>
      </p:sp>
      <p:sp>
        <p:nvSpPr>
          <p:cNvPr id="3" name="Content Placeholder 2"/>
          <p:cNvSpPr>
            <a:spLocks noGrp="1"/>
          </p:cNvSpPr>
          <p:nvPr>
            <p:ph idx="1"/>
          </p:nvPr>
        </p:nvSpPr>
        <p:spPr>
          <a:xfrm>
            <a:off x="152400" y="1219200"/>
            <a:ext cx="8839200" cy="5410200"/>
          </a:xfrm>
        </p:spPr>
        <p:txBody>
          <a:bodyPr/>
          <a:lstStyle/>
          <a:p>
            <a:r>
              <a:rPr lang="en-US" dirty="0" smtClean="0"/>
              <a:t>Requirements are written as natural language sentences supplemented by diagrams and tables.</a:t>
            </a:r>
          </a:p>
          <a:p>
            <a:pPr lvl="1"/>
            <a:r>
              <a:rPr lang="en-US" sz="2600" dirty="0" smtClean="0"/>
              <a:t>It is expressive, intuitive and universal. </a:t>
            </a:r>
          </a:p>
          <a:p>
            <a:pPr lvl="1"/>
            <a:r>
              <a:rPr lang="en-US" sz="2600" dirty="0"/>
              <a:t>R</a:t>
            </a:r>
            <a:r>
              <a:rPr lang="en-US" sz="2600" dirty="0" smtClean="0"/>
              <a:t>equirements  can be understood by users and customers.</a:t>
            </a:r>
            <a:endParaRPr lang="en-US" sz="2600" dirty="0"/>
          </a:p>
        </p:txBody>
      </p:sp>
    </p:spTree>
    <p:extLst>
      <p:ext uri="{BB962C8B-B14F-4D97-AF65-F5344CB8AC3E}">
        <p14:creationId xmlns:p14="http://schemas.microsoft.com/office/powerpoint/2010/main" val="40916397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a:xfrm>
            <a:off x="152400" y="1143000"/>
            <a:ext cx="8382000" cy="5486400"/>
          </a:xfrm>
        </p:spPr>
        <p:txBody>
          <a:bodyPr/>
          <a:lstStyle/>
          <a:p>
            <a:r>
              <a:rPr lang="en-GB" sz="2800" dirty="0">
                <a:solidFill>
                  <a:schemeClr val="accent2"/>
                </a:solidFill>
              </a:rPr>
              <a:t>Lack of clarity </a:t>
            </a:r>
          </a:p>
          <a:p>
            <a:pPr lvl="1"/>
            <a:r>
              <a:rPr lang="en-GB" sz="2400" dirty="0"/>
              <a:t>Precision is difficult without making the document difficult to read.</a:t>
            </a:r>
          </a:p>
          <a:p>
            <a:r>
              <a:rPr lang="en-GB" sz="2800" dirty="0">
                <a:solidFill>
                  <a:schemeClr val="accent2"/>
                </a:solidFill>
              </a:rPr>
              <a:t>Requirements confusion</a:t>
            </a:r>
          </a:p>
          <a:p>
            <a:pPr lvl="1"/>
            <a:r>
              <a:rPr lang="en-GB" sz="2400" dirty="0"/>
              <a:t>Functional and non-functional requirements tend to be mixed-up.</a:t>
            </a:r>
          </a:p>
          <a:p>
            <a:r>
              <a:rPr lang="en-GB" sz="2800" dirty="0">
                <a:solidFill>
                  <a:schemeClr val="accent2"/>
                </a:solidFill>
              </a:rPr>
              <a:t>Requirements amalgamation</a:t>
            </a:r>
          </a:p>
          <a:p>
            <a:pPr lvl="1"/>
            <a:r>
              <a:rPr lang="en-GB" sz="2400" dirty="0"/>
              <a:t>Several different requirements may be expressed together.</a:t>
            </a:r>
          </a:p>
        </p:txBody>
      </p:sp>
    </p:spTree>
    <p:extLst>
      <p:ext uri="{BB962C8B-B14F-4D97-AF65-F5344CB8AC3E}">
        <p14:creationId xmlns:p14="http://schemas.microsoft.com/office/powerpoint/2010/main" val="13576122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266700"/>
            <a:ext cx="7620000" cy="571500"/>
          </a:xfrm>
        </p:spPr>
        <p:txBody>
          <a:bodyPr/>
          <a:lstStyle/>
          <a:p>
            <a:r>
              <a:rPr lang="en-GB" dirty="0"/>
              <a:t>Guidelines for writing requirements</a:t>
            </a:r>
          </a:p>
        </p:txBody>
      </p:sp>
      <p:sp>
        <p:nvSpPr>
          <p:cNvPr id="61443" name="Rectangle 3"/>
          <p:cNvSpPr>
            <a:spLocks noGrp="1" noChangeArrowheads="1"/>
          </p:cNvSpPr>
          <p:nvPr>
            <p:ph type="body" idx="1"/>
          </p:nvPr>
        </p:nvSpPr>
        <p:spPr>
          <a:xfrm>
            <a:off x="152400" y="1219200"/>
            <a:ext cx="8839200" cy="5410200"/>
          </a:xfrm>
        </p:spPr>
        <p:txBody>
          <a:bodyPr/>
          <a:lstStyle/>
          <a:p>
            <a:r>
              <a:rPr lang="en-GB" sz="2800" dirty="0"/>
              <a:t>Invent a standard format and use it for all requirements.</a:t>
            </a:r>
          </a:p>
          <a:p>
            <a:r>
              <a:rPr lang="en-GB" sz="2800" dirty="0"/>
              <a:t>Use language in a consistent way. </a:t>
            </a:r>
            <a:endParaRPr lang="en-GB" sz="2800" dirty="0" smtClean="0"/>
          </a:p>
          <a:p>
            <a:pPr lvl="1"/>
            <a:r>
              <a:rPr lang="en-GB" sz="2400" dirty="0" smtClean="0"/>
              <a:t>Use </a:t>
            </a:r>
            <a:r>
              <a:rPr lang="en-GB" sz="2400" u="sng" dirty="0"/>
              <a:t>shall</a:t>
            </a:r>
            <a:r>
              <a:rPr lang="en-GB" sz="2400" dirty="0"/>
              <a:t> for mandatory requirements, </a:t>
            </a:r>
            <a:r>
              <a:rPr lang="en-GB" sz="2400" u="sng" dirty="0"/>
              <a:t>should</a:t>
            </a:r>
            <a:r>
              <a:rPr lang="en-GB" sz="2400" dirty="0"/>
              <a:t> for desirable requirements.</a:t>
            </a:r>
          </a:p>
          <a:p>
            <a:r>
              <a:rPr lang="en-GB" sz="2800" dirty="0"/>
              <a:t>Use text highlighting to identify key parts of the requirement.</a:t>
            </a:r>
          </a:p>
          <a:p>
            <a:r>
              <a:rPr lang="en-GB" sz="2800" dirty="0"/>
              <a:t>Avoid the use of computer jargon</a:t>
            </a:r>
            <a:r>
              <a:rPr lang="en-GB" sz="2800" dirty="0" smtClean="0"/>
              <a:t>.</a:t>
            </a:r>
          </a:p>
          <a:p>
            <a:r>
              <a:rPr lang="en-GB" sz="2800" dirty="0" smtClean="0"/>
              <a:t>Include an </a:t>
            </a:r>
            <a:r>
              <a:rPr lang="en-GB" sz="2800" u="sng" dirty="0" smtClean="0"/>
              <a:t>explanation (rationale)</a:t>
            </a:r>
            <a:r>
              <a:rPr lang="en-GB" sz="2800" dirty="0" smtClean="0"/>
              <a:t> of why a requirement is necessary.</a:t>
            </a:r>
            <a:endParaRPr lang="en-GB" sz="2800" dirty="0"/>
          </a:p>
        </p:txBody>
      </p:sp>
    </p:spTree>
    <p:extLst>
      <p:ext uri="{BB962C8B-B14F-4D97-AF65-F5344CB8AC3E}">
        <p14:creationId xmlns:p14="http://schemas.microsoft.com/office/powerpoint/2010/main" val="17403078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066800" y="290513"/>
            <a:ext cx="7924800" cy="700087"/>
          </a:xfrm>
        </p:spPr>
        <p:txBody>
          <a:bodyPr/>
          <a:lstStyle/>
          <a:p>
            <a:pPr eaLnBrk="1" hangingPunct="1"/>
            <a:r>
              <a:rPr lang="en-US" sz="3200" dirty="0" smtClean="0"/>
              <a:t>Example requirements for the insulin pump software system</a:t>
            </a:r>
            <a:r>
              <a:rPr lang="en-GB" sz="3200" dirty="0" smtClean="0"/>
              <a:t> </a:t>
            </a:r>
            <a:endParaRPr lang="en-US" sz="3200" dirty="0" smtClean="0"/>
          </a:p>
        </p:txBody>
      </p:sp>
      <p:graphicFrame>
        <p:nvGraphicFramePr>
          <p:cNvPr id="4" name="Table 3"/>
          <p:cNvGraphicFramePr>
            <a:graphicFrameLocks noGrp="1"/>
          </p:cNvGraphicFramePr>
          <p:nvPr>
            <p:extLst/>
          </p:nvPr>
        </p:nvGraphicFramePr>
        <p:xfrm>
          <a:off x="152400" y="1295400"/>
          <a:ext cx="8839200" cy="4114800"/>
        </p:xfrm>
        <a:graphic>
          <a:graphicData uri="http://schemas.openxmlformats.org/drawingml/2006/table">
            <a:tbl>
              <a:tblPr firstRow="1" bandRow="1">
                <a:tableStyleId>{69CF1AB2-1976-4502-BF36-3FF5EA218861}</a:tableStyleId>
              </a:tblPr>
              <a:tblGrid>
                <a:gridCol w="8839200">
                  <a:extLst>
                    <a:ext uri="{9D8B030D-6E8A-4147-A177-3AD203B41FA5}">
                      <a16:colId xmlns:a16="http://schemas.microsoft.com/office/drawing/2014/main" val="20000"/>
                    </a:ext>
                  </a:extLst>
                </a:gridCol>
              </a:tblGrid>
              <a:tr h="370840">
                <a:tc>
                  <a:txBody>
                    <a:bodyPr/>
                    <a:lstStyle/>
                    <a:p>
                      <a:r>
                        <a:rPr lang="en-GB" sz="2400" b="1" kern="1200" dirty="0" smtClean="0"/>
                        <a:t>3.2</a:t>
                      </a:r>
                      <a:r>
                        <a:rPr lang="en-GB" sz="2400" b="0" kern="1200" dirty="0" smtClean="0"/>
                        <a:t> The system shall </a:t>
                      </a:r>
                      <a:r>
                        <a:rPr lang="en-GB" sz="2400" b="0" u="sng" kern="1200" dirty="0" smtClean="0"/>
                        <a:t>measure</a:t>
                      </a:r>
                      <a:r>
                        <a:rPr lang="en-GB" sz="2400" b="0" kern="1200" dirty="0" smtClean="0"/>
                        <a:t> the blood sugar and deliver insulin, if required, every 10 minutes.</a:t>
                      </a:r>
                      <a:r>
                        <a:rPr lang="en-GB" sz="2400" b="0" i="1" kern="1200" dirty="0" smtClean="0"/>
                        <a:t> (Changes in blood sugar are relatively slow so more frequent measurement is unnecessary; less frequent measurement could lead to unnecessarily high sugar levels.)</a:t>
                      </a:r>
                    </a:p>
                    <a:p>
                      <a:endParaRPr lang="en-GB" sz="2400" b="0" kern="1200" dirty="0" smtClean="0"/>
                    </a:p>
                    <a:p>
                      <a:r>
                        <a:rPr lang="en-GB" sz="2400" b="1" kern="1200" dirty="0" smtClean="0"/>
                        <a:t>3.6</a:t>
                      </a:r>
                      <a:r>
                        <a:rPr lang="en-GB" sz="2400" b="0" kern="1200" dirty="0" smtClean="0"/>
                        <a:t> The system shall run a </a:t>
                      </a:r>
                      <a:r>
                        <a:rPr lang="en-GB" sz="2400" b="0" u="sng" kern="1200" dirty="0" smtClean="0"/>
                        <a:t>self-test routine</a:t>
                      </a:r>
                      <a:r>
                        <a:rPr lang="en-GB" sz="2400" b="0" u="none" kern="1200" dirty="0" smtClean="0"/>
                        <a:t> </a:t>
                      </a:r>
                      <a:r>
                        <a:rPr lang="en-GB" sz="2400" b="0" kern="1200" dirty="0" smtClean="0"/>
                        <a:t>every minute with the conditions to be tested and the associated actions defined in Table 1.</a:t>
                      </a:r>
                      <a:r>
                        <a:rPr lang="en-GB" sz="2400" b="0" i="1" kern="1200" dirty="0" smtClean="0"/>
                        <a:t> </a:t>
                      </a:r>
                    </a:p>
                    <a:p>
                      <a:pPr lvl="1"/>
                      <a:r>
                        <a:rPr lang="en-GB" sz="2400" b="0" i="1" kern="1200" dirty="0" smtClean="0"/>
                        <a:t>(A self-test routine can discover hardware and software problems and alert the user to the fact the normal operation may be impossible.)</a:t>
                      </a:r>
                    </a:p>
                    <a:p>
                      <a:endParaRPr lang="en-US" sz="24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9693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engineering</a:t>
            </a:r>
          </a:p>
        </p:txBody>
      </p:sp>
      <p:sp>
        <p:nvSpPr>
          <p:cNvPr id="7171" name="Rectangle 3"/>
          <p:cNvSpPr>
            <a:spLocks noGrp="1" noChangeArrowheads="1"/>
          </p:cNvSpPr>
          <p:nvPr>
            <p:ph idx="1"/>
          </p:nvPr>
        </p:nvSpPr>
        <p:spPr>
          <a:xfrm>
            <a:off x="152400" y="1371600"/>
            <a:ext cx="8610600" cy="5257800"/>
          </a:xfrm>
          <a:noFill/>
          <a:ln/>
        </p:spPr>
        <p:txBody>
          <a:bodyPr lIns="90487" tIns="44450" rIns="90487" bIns="44450"/>
          <a:lstStyle/>
          <a:p>
            <a:r>
              <a:rPr lang="en-GB" sz="2800" i="1" dirty="0" smtClean="0">
                <a:solidFill>
                  <a:srgbClr val="C00000"/>
                </a:solidFill>
              </a:rPr>
              <a:t>Requirements Engineering </a:t>
            </a:r>
            <a:r>
              <a:rPr lang="en-GB" sz="2800" dirty="0" smtClean="0"/>
              <a:t>is</a:t>
            </a:r>
            <a:r>
              <a:rPr lang="tr-TR" sz="2800" dirty="0" smtClean="0"/>
              <a:t>:</a:t>
            </a:r>
            <a:r>
              <a:rPr lang="en-GB" sz="2800" dirty="0" smtClean="0"/>
              <a:t> </a:t>
            </a:r>
            <a:endParaRPr lang="tr-TR" sz="2800" dirty="0" smtClean="0"/>
          </a:p>
          <a:p>
            <a:pPr lvl="1"/>
            <a:r>
              <a:rPr lang="en-GB" sz="2400" u="sng" dirty="0" smtClean="0"/>
              <a:t>the </a:t>
            </a:r>
            <a:r>
              <a:rPr lang="en-GB" sz="2400" u="sng" dirty="0"/>
              <a:t>process of </a:t>
            </a:r>
            <a:r>
              <a:rPr lang="en-GB" sz="2400" u="sng" dirty="0" smtClean="0"/>
              <a:t>establishing </a:t>
            </a:r>
            <a:r>
              <a:rPr lang="en-GB" sz="2400" u="sng" dirty="0"/>
              <a:t>the services</a:t>
            </a:r>
            <a:r>
              <a:rPr lang="en-GB" sz="2400" dirty="0"/>
              <a:t> that the customer requires from a </a:t>
            </a:r>
            <a:r>
              <a:rPr lang="en-GB" sz="2400" dirty="0" smtClean="0"/>
              <a:t>system</a:t>
            </a:r>
            <a:r>
              <a:rPr lang="tr-TR" sz="2400" dirty="0" smtClean="0"/>
              <a:t>,</a:t>
            </a:r>
            <a:r>
              <a:rPr lang="en-GB" sz="2400" dirty="0" smtClean="0"/>
              <a:t> </a:t>
            </a:r>
            <a:r>
              <a:rPr lang="en-GB" sz="2400" dirty="0"/>
              <a:t>and </a:t>
            </a:r>
            <a:endParaRPr lang="tr-TR" sz="2400" dirty="0" smtClean="0"/>
          </a:p>
          <a:p>
            <a:pPr lvl="1"/>
            <a:r>
              <a:rPr lang="en-GB" sz="2400" u="sng" dirty="0" smtClean="0"/>
              <a:t>the </a:t>
            </a:r>
            <a:r>
              <a:rPr lang="en-GB" sz="2400" u="sng" dirty="0"/>
              <a:t>constraints</a:t>
            </a:r>
            <a:r>
              <a:rPr lang="en-GB" sz="2400" dirty="0"/>
              <a:t> under which it operates and is developed</a:t>
            </a:r>
            <a:r>
              <a:rPr lang="en-GB" sz="2400" dirty="0" smtClean="0"/>
              <a:t>.</a:t>
            </a:r>
            <a:endParaRPr lang="tr-TR" sz="2400" dirty="0" smtClean="0"/>
          </a:p>
          <a:p>
            <a:endParaRPr lang="en-GB" sz="2800" dirty="0"/>
          </a:p>
          <a:p>
            <a:r>
              <a:rPr lang="en-GB" sz="2800" dirty="0"/>
              <a:t>The </a:t>
            </a:r>
            <a:r>
              <a:rPr lang="en-GB" sz="2800" i="1" dirty="0">
                <a:solidFill>
                  <a:srgbClr val="C00000"/>
                </a:solidFill>
              </a:rPr>
              <a:t>requirements</a:t>
            </a:r>
            <a:r>
              <a:rPr lang="en-GB" sz="2800" dirty="0"/>
              <a:t> themselves </a:t>
            </a:r>
            <a:r>
              <a:rPr lang="en-GB" sz="2800" dirty="0" smtClean="0"/>
              <a:t>are</a:t>
            </a:r>
            <a:r>
              <a:rPr lang="tr-TR" sz="2800" dirty="0" smtClean="0"/>
              <a:t>:</a:t>
            </a:r>
            <a:r>
              <a:rPr lang="en-GB" sz="2800" dirty="0" smtClean="0"/>
              <a:t> </a:t>
            </a:r>
            <a:endParaRPr lang="tr-TR" sz="2800" dirty="0" smtClean="0"/>
          </a:p>
          <a:p>
            <a:pPr lvl="1"/>
            <a:r>
              <a:rPr lang="en-GB" sz="2400" dirty="0" smtClean="0"/>
              <a:t>the </a:t>
            </a:r>
            <a:r>
              <a:rPr lang="en-GB" sz="2400" u="sng" dirty="0"/>
              <a:t>descriptions of the system services and constraints</a:t>
            </a:r>
            <a:r>
              <a:rPr lang="en-GB" sz="2400" dirty="0"/>
              <a:t> that are generated during the requirements engineering process.</a:t>
            </a:r>
          </a:p>
        </p:txBody>
      </p:sp>
    </p:spTree>
    <p:extLst>
      <p:ext uri="{BB962C8B-B14F-4D97-AF65-F5344CB8AC3E}">
        <p14:creationId xmlns:p14="http://schemas.microsoft.com/office/powerpoint/2010/main" val="1239181794"/>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Structured specifications</a:t>
            </a:r>
            <a:endParaRPr lang="en-US" dirty="0"/>
          </a:p>
        </p:txBody>
      </p:sp>
      <p:sp>
        <p:nvSpPr>
          <p:cNvPr id="3" name="Content Placeholder 2"/>
          <p:cNvSpPr>
            <a:spLocks noGrp="1"/>
          </p:cNvSpPr>
          <p:nvPr>
            <p:ph idx="1"/>
          </p:nvPr>
        </p:nvSpPr>
        <p:spPr>
          <a:xfrm>
            <a:off x="152400" y="1219200"/>
            <a:ext cx="8839200" cy="5410200"/>
          </a:xfrm>
        </p:spPr>
        <p:txBody>
          <a:bodyPr/>
          <a:lstStyle/>
          <a:p>
            <a:r>
              <a:rPr lang="en-US" dirty="0" smtClean="0"/>
              <a:t>An approach to writing requirements where the freedom of the requirements writer is limited and requirements are written in a standard way.</a:t>
            </a:r>
          </a:p>
          <a:p>
            <a:endParaRPr lang="tr-TR" sz="800" dirty="0" smtClean="0"/>
          </a:p>
          <a:p>
            <a:r>
              <a:rPr lang="en-US" dirty="0" smtClean="0"/>
              <a:t>This works well for some types of requirements e.g. requirements for embedded control system but is sometimes too rigid for writing business system requirements.</a:t>
            </a:r>
            <a:endParaRPr lang="en-US" dirty="0"/>
          </a:p>
        </p:txBody>
      </p:sp>
    </p:spTree>
    <p:extLst>
      <p:ext uri="{BB962C8B-B14F-4D97-AF65-F5344CB8AC3E}">
        <p14:creationId xmlns:p14="http://schemas.microsoft.com/office/powerpoint/2010/main" val="9452198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dirty="0" smtClean="0"/>
              <a:t>B-1) Form</a:t>
            </a:r>
            <a:r>
              <a:rPr lang="en-GB" dirty="0"/>
              <a:t>-based specifications</a:t>
            </a:r>
          </a:p>
        </p:txBody>
      </p:sp>
      <p:sp>
        <p:nvSpPr>
          <p:cNvPr id="67587" name="Rectangle 3"/>
          <p:cNvSpPr>
            <a:spLocks noGrp="1" noChangeArrowheads="1"/>
          </p:cNvSpPr>
          <p:nvPr>
            <p:ph type="body" idx="1"/>
          </p:nvPr>
        </p:nvSpPr>
        <p:spPr>
          <a:xfrm>
            <a:off x="457200" y="1219200"/>
            <a:ext cx="8458200" cy="5410200"/>
          </a:xfrm>
          <a:noFill/>
          <a:ln/>
        </p:spPr>
        <p:txBody>
          <a:bodyPr lIns="90487" tIns="44450" rIns="90487" bIns="44450"/>
          <a:lstStyle/>
          <a:p>
            <a:r>
              <a:rPr lang="en-GB" sz="2800" dirty="0"/>
              <a:t>Definition of the function or entity.</a:t>
            </a:r>
          </a:p>
          <a:p>
            <a:r>
              <a:rPr lang="en-GB" sz="2800" dirty="0"/>
              <a:t>Description of inputs and where they come from.</a:t>
            </a:r>
          </a:p>
          <a:p>
            <a:r>
              <a:rPr lang="en-GB" sz="2800" dirty="0"/>
              <a:t>Description of outputs and where they go to.</a:t>
            </a:r>
            <a:endParaRPr lang="en-GB" sz="2800" dirty="0" smtClean="0"/>
          </a:p>
          <a:p>
            <a:r>
              <a:rPr lang="en-GB" sz="2800" dirty="0" smtClean="0"/>
              <a:t>Information about the information needed for the computation and other entities used.</a:t>
            </a:r>
          </a:p>
          <a:p>
            <a:r>
              <a:rPr lang="en-GB" sz="2800" dirty="0" smtClean="0"/>
              <a:t>Description of the action to be taken.</a:t>
            </a:r>
          </a:p>
          <a:p>
            <a:r>
              <a:rPr lang="en-GB" sz="2800" dirty="0"/>
              <a:t>Pre and post conditions (if appropriate).</a:t>
            </a:r>
          </a:p>
          <a:p>
            <a:r>
              <a:rPr lang="en-GB" sz="2800" dirty="0"/>
              <a:t>The side effects (if any) of the function.</a:t>
            </a:r>
          </a:p>
        </p:txBody>
      </p:sp>
    </p:spTree>
    <p:extLst>
      <p:ext uri="{BB962C8B-B14F-4D97-AF65-F5344CB8AC3E}">
        <p14:creationId xmlns:p14="http://schemas.microsoft.com/office/powerpoint/2010/main" val="1684127823"/>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1"/>
            <a:ext cx="7924800" cy="990600"/>
          </a:xfrm>
        </p:spPr>
        <p:txBody>
          <a:bodyPr/>
          <a:lstStyle/>
          <a:p>
            <a:r>
              <a:rPr lang="en-US" sz="3200" dirty="0"/>
              <a:t>A structured specification of a requirement for an insulin pump</a:t>
            </a:r>
            <a:r>
              <a:rPr lang="en-GB" sz="3200" dirty="0"/>
              <a:t> </a:t>
            </a:r>
            <a:endParaRPr lang="tr-TR" sz="3200" dirty="0"/>
          </a:p>
        </p:txBody>
      </p:sp>
      <p:pic>
        <p:nvPicPr>
          <p:cNvPr id="4" name="Resim 3"/>
          <p:cNvPicPr>
            <a:picLocks noChangeAspect="1"/>
          </p:cNvPicPr>
          <p:nvPr/>
        </p:nvPicPr>
        <p:blipFill>
          <a:blip r:embed="rId2"/>
          <a:stretch>
            <a:fillRect/>
          </a:stretch>
        </p:blipFill>
        <p:spPr>
          <a:xfrm>
            <a:off x="76199" y="1371600"/>
            <a:ext cx="8948575" cy="4648200"/>
          </a:xfrm>
          <a:prstGeom prst="rect">
            <a:avLst/>
          </a:prstGeom>
        </p:spPr>
      </p:pic>
    </p:spTree>
    <p:extLst>
      <p:ext uri="{BB962C8B-B14F-4D97-AF65-F5344CB8AC3E}">
        <p14:creationId xmlns:p14="http://schemas.microsoft.com/office/powerpoint/2010/main" val="27376558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B</a:t>
            </a:r>
            <a:r>
              <a:rPr lang="en-US" dirty="0" smtClean="0"/>
              <a:t>-2) Tabular </a:t>
            </a:r>
            <a:r>
              <a:rPr lang="en-US" dirty="0"/>
              <a:t>specification</a:t>
            </a:r>
          </a:p>
        </p:txBody>
      </p:sp>
      <p:sp>
        <p:nvSpPr>
          <p:cNvPr id="82947" name="Rectangle 3"/>
          <p:cNvSpPr>
            <a:spLocks noGrp="1" noChangeArrowheads="1"/>
          </p:cNvSpPr>
          <p:nvPr>
            <p:ph type="body" idx="1"/>
          </p:nvPr>
        </p:nvSpPr>
        <p:spPr>
          <a:xfrm>
            <a:off x="152400" y="1143000"/>
            <a:ext cx="8839200" cy="5486400"/>
          </a:xfrm>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extLst>
      <p:ext uri="{BB962C8B-B14F-4D97-AF65-F5344CB8AC3E}">
        <p14:creationId xmlns:p14="http://schemas.microsoft.com/office/powerpoint/2010/main" val="1918262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66800" y="366713"/>
            <a:ext cx="7391400" cy="623887"/>
          </a:xfrm>
        </p:spPr>
        <p:txBody>
          <a:bodyPr/>
          <a:lstStyle/>
          <a:p>
            <a:pPr eaLnBrk="1" hangingPunct="1"/>
            <a:r>
              <a:rPr lang="en-US" sz="3200" dirty="0" smtClean="0"/>
              <a:t>Tabular specification of computation for an insulin pump</a:t>
            </a:r>
            <a:r>
              <a:rPr lang="en-GB" sz="3200" dirty="0" smtClean="0"/>
              <a:t> </a:t>
            </a:r>
            <a:endParaRPr lang="en-US" sz="3200" dirty="0" smtClean="0"/>
          </a:p>
        </p:txBody>
      </p:sp>
      <p:grpSp>
        <p:nvGrpSpPr>
          <p:cNvPr id="6" name="Grup 5"/>
          <p:cNvGrpSpPr/>
          <p:nvPr/>
        </p:nvGrpSpPr>
        <p:grpSpPr>
          <a:xfrm>
            <a:off x="228600" y="3019667"/>
            <a:ext cx="8686800" cy="3609733"/>
            <a:chOff x="228600" y="3019667"/>
            <a:chExt cx="8686800" cy="3609733"/>
          </a:xfrm>
        </p:grpSpPr>
        <p:sp>
          <p:nvSpPr>
            <p:cNvPr id="2" name="Down Arrow 1"/>
            <p:cNvSpPr/>
            <p:nvPr/>
          </p:nvSpPr>
          <p:spPr bwMode="auto">
            <a:xfrm>
              <a:off x="3276600" y="3019667"/>
              <a:ext cx="2286000" cy="561733"/>
            </a:xfrm>
            <a:prstGeom prst="downArrow">
              <a:avLst/>
            </a:prstGeom>
            <a:solidFill>
              <a:schemeClr val="accent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pic>
          <p:nvPicPr>
            <p:cNvPr id="3" name="Resim 2"/>
            <p:cNvPicPr>
              <a:picLocks noChangeAspect="1"/>
            </p:cNvPicPr>
            <p:nvPr/>
          </p:nvPicPr>
          <p:blipFill>
            <a:blip r:embed="rId2"/>
            <a:stretch>
              <a:fillRect/>
            </a:stretch>
          </p:blipFill>
          <p:spPr>
            <a:xfrm>
              <a:off x="228600" y="3809010"/>
              <a:ext cx="8686800" cy="2820390"/>
            </a:xfrm>
            <a:prstGeom prst="rect">
              <a:avLst/>
            </a:prstGeom>
          </p:spPr>
        </p:pic>
      </p:grpSp>
      <p:sp>
        <p:nvSpPr>
          <p:cNvPr id="5" name="Dikdörtgen 4"/>
          <p:cNvSpPr/>
          <p:nvPr/>
        </p:nvSpPr>
        <p:spPr>
          <a:xfrm>
            <a:off x="152400" y="1102802"/>
            <a:ext cx="8763000" cy="1792798"/>
          </a:xfrm>
          <a:prstGeom prst="rect">
            <a:avLst/>
          </a:prstGeom>
        </p:spPr>
        <p:txBody>
          <a:bodyPr wrap="square">
            <a:spAutoFit/>
          </a:bodyPr>
          <a:lstStyle/>
          <a:p>
            <a:pPr marL="118745" marR="36830" indent="-118745" algn="just">
              <a:spcBef>
                <a:spcPts val="600"/>
              </a:spcBef>
              <a:spcAft>
                <a:spcPts val="300"/>
              </a:spcAft>
              <a:tabLst>
                <a:tab pos="342900" algn="l"/>
                <a:tab pos="685800" algn="l"/>
                <a:tab pos="1028700" algn="l"/>
              </a:tabLst>
            </a:pPr>
            <a:r>
              <a:rPr lang="en-GB" sz="1800" b="1" dirty="0">
                <a:latin typeface="Arial" panose="020B0604020202020204" pitchFamily="34" charset="0"/>
                <a:ea typeface="Times New Roman" panose="02020603050405020304" pitchFamily="18" charset="0"/>
                <a:cs typeface="Times New Roman" panose="02020603050405020304" pitchFamily="18" charset="0"/>
              </a:rPr>
              <a:t>Action </a:t>
            </a:r>
            <a:endParaRPr lang="tr-TR" sz="1100" dirty="0">
              <a:latin typeface="Times New Roman" panose="02020603050405020304" pitchFamily="18" charset="0"/>
              <a:ea typeface="Times New Roman" panose="02020603050405020304" pitchFamily="18" charset="0"/>
            </a:endParaRPr>
          </a:p>
          <a:p>
            <a:r>
              <a:rPr lang="en-US" sz="1800" dirty="0" err="1">
                <a:latin typeface="Arial" panose="020B0604020202020204" pitchFamily="34" charset="0"/>
                <a:ea typeface="Calibri" panose="020F0502020204030204" pitchFamily="34" charset="0"/>
                <a:cs typeface="Times New Roman" panose="02020603050405020304" pitchFamily="18" charset="0"/>
              </a:rPr>
              <a:t>CompDose</a:t>
            </a:r>
            <a:r>
              <a:rPr lang="en-US" sz="1800" dirty="0">
                <a:latin typeface="Arial" panose="020B0604020202020204" pitchFamily="34" charset="0"/>
                <a:ea typeface="Calibri" panose="020F0502020204030204" pitchFamily="34" charset="0"/>
                <a:cs typeface="Times New Roman" panose="02020603050405020304" pitchFamily="18" charset="0"/>
              </a:rPr>
              <a:t> is zero if the sugar level is stable or falling or if the level is increasing but the rate of increase is decreasing. If the level is increasing and the rate of increase is increasing, then </a:t>
            </a:r>
            <a:r>
              <a:rPr lang="en-US" sz="1800" dirty="0" err="1">
                <a:latin typeface="Arial" panose="020B0604020202020204" pitchFamily="34" charset="0"/>
                <a:ea typeface="Calibri" panose="020F0502020204030204" pitchFamily="34" charset="0"/>
                <a:cs typeface="Times New Roman" panose="02020603050405020304" pitchFamily="18" charset="0"/>
              </a:rPr>
              <a:t>CompDose</a:t>
            </a:r>
            <a:r>
              <a:rPr lang="en-US" sz="1800" dirty="0">
                <a:latin typeface="Arial" panose="020B0604020202020204" pitchFamily="34" charset="0"/>
                <a:ea typeface="Calibri" panose="020F0502020204030204" pitchFamily="34" charset="0"/>
                <a:cs typeface="Times New Roman" panose="02020603050405020304" pitchFamily="18" charset="0"/>
              </a:rPr>
              <a:t> is computed by dividing the difference between the current sugar level and the previous level by 4 and rounding the result. If the result, is rounded to zero then </a:t>
            </a:r>
            <a:r>
              <a:rPr lang="en-US" sz="1800" dirty="0" err="1">
                <a:latin typeface="Arial" panose="020B0604020202020204" pitchFamily="34" charset="0"/>
                <a:ea typeface="Calibri" panose="020F0502020204030204" pitchFamily="34" charset="0"/>
                <a:cs typeface="Times New Roman" panose="02020603050405020304" pitchFamily="18" charset="0"/>
              </a:rPr>
              <a:t>CompDose</a:t>
            </a:r>
            <a:r>
              <a:rPr lang="en-US" sz="1800" dirty="0">
                <a:latin typeface="Arial" panose="020B0604020202020204" pitchFamily="34" charset="0"/>
                <a:ea typeface="Calibri" panose="020F0502020204030204" pitchFamily="34" charset="0"/>
                <a:cs typeface="Times New Roman" panose="02020603050405020304" pitchFamily="18" charset="0"/>
              </a:rPr>
              <a:t> is set to the minimum dose that can be delivered.</a:t>
            </a:r>
            <a:endParaRPr lang="tr-TR" sz="1800" dirty="0"/>
          </a:p>
        </p:txBody>
      </p:sp>
    </p:spTree>
    <p:extLst>
      <p:ext uri="{BB962C8B-B14F-4D97-AF65-F5344CB8AC3E}">
        <p14:creationId xmlns:p14="http://schemas.microsoft.com/office/powerpoint/2010/main" val="423154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a:xfrm>
            <a:off x="1066800" y="290513"/>
            <a:ext cx="8077200" cy="471487"/>
          </a:xfrm>
        </p:spPr>
        <p:txBody>
          <a:bodyPr/>
          <a:lstStyle/>
          <a:p>
            <a:pPr eaLnBrk="1" hangingPunct="1"/>
            <a:r>
              <a:rPr lang="en-US" sz="2800" dirty="0" smtClean="0"/>
              <a:t>Scenario for collecting medical history</a:t>
            </a:r>
            <a:r>
              <a:rPr lang="tr-TR" sz="2800" dirty="0" smtClean="0"/>
              <a:t> </a:t>
            </a:r>
            <a:r>
              <a:rPr lang="en-US" sz="2800" dirty="0" smtClean="0"/>
              <a:t>in MHC-PMS</a:t>
            </a:r>
            <a:r>
              <a:rPr lang="en-GB" sz="2800" dirty="0" smtClean="0"/>
              <a:t> </a:t>
            </a:r>
            <a:endParaRPr lang="en-US" sz="2800" dirty="0" smtClean="0"/>
          </a:p>
        </p:txBody>
      </p:sp>
      <p:graphicFrame>
        <p:nvGraphicFramePr>
          <p:cNvPr id="31746" name="Object 2"/>
          <p:cNvGraphicFramePr>
            <a:graphicFrameLocks noChangeAspect="1"/>
          </p:cNvGraphicFramePr>
          <p:nvPr>
            <p:extLst/>
          </p:nvPr>
        </p:nvGraphicFramePr>
        <p:xfrm>
          <a:off x="685800" y="1111691"/>
          <a:ext cx="7772400" cy="5593909"/>
        </p:xfrm>
        <a:graphic>
          <a:graphicData uri="http://schemas.openxmlformats.org/presentationml/2006/ole">
            <mc:AlternateContent xmlns:mc="http://schemas.openxmlformats.org/markup-compatibility/2006">
              <mc:Choice xmlns:v="urn:schemas-microsoft-com:vml" Requires="v">
                <p:oleObj spid="_x0000_s5155" name="Belge" r:id="rId3" imgW="5943390" imgH="4719101" progId="Word.Document.12">
                  <p:embed/>
                </p:oleObj>
              </mc:Choice>
              <mc:Fallback>
                <p:oleObj name="Belge" r:id="rId3" imgW="5943390" imgH="4719101" progId="Word.Document.12">
                  <p:embed/>
                  <p:pic>
                    <p:nvPicPr>
                      <p:cNvPr id="31746" name="Object 2"/>
                      <p:cNvPicPr>
                        <a:picLocks noChangeAspect="1" noChangeArrowheads="1"/>
                      </p:cNvPicPr>
                      <p:nvPr/>
                    </p:nvPicPr>
                    <p:blipFill>
                      <a:blip r:embed="rId4"/>
                      <a:srcRect/>
                      <a:stretch>
                        <a:fillRect/>
                      </a:stretch>
                    </p:blipFill>
                    <p:spPr bwMode="auto">
                      <a:xfrm>
                        <a:off x="685800" y="1111691"/>
                        <a:ext cx="7772400" cy="55939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7101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a:xfrm>
            <a:off x="1066800" y="290513"/>
            <a:ext cx="7924800" cy="471487"/>
          </a:xfrm>
        </p:spPr>
        <p:txBody>
          <a:bodyPr/>
          <a:lstStyle/>
          <a:p>
            <a:pPr eaLnBrk="1" hangingPunct="1"/>
            <a:r>
              <a:rPr lang="en-US" sz="2800" dirty="0" smtClean="0"/>
              <a:t>Scenario for collecting medical history in MHC-PMS</a:t>
            </a:r>
            <a:r>
              <a:rPr lang="en-GB" sz="2800" dirty="0" smtClean="0"/>
              <a:t> </a:t>
            </a:r>
            <a:endParaRPr lang="en-US" sz="2800" dirty="0" smtClean="0"/>
          </a:p>
        </p:txBody>
      </p:sp>
      <p:graphicFrame>
        <p:nvGraphicFramePr>
          <p:cNvPr id="31746" name="Object 2"/>
          <p:cNvGraphicFramePr>
            <a:graphicFrameLocks noChangeAspect="1"/>
          </p:cNvGraphicFramePr>
          <p:nvPr>
            <p:extLst/>
          </p:nvPr>
        </p:nvGraphicFramePr>
        <p:xfrm>
          <a:off x="609600" y="1065213"/>
          <a:ext cx="8001000" cy="5716587"/>
        </p:xfrm>
        <a:graphic>
          <a:graphicData uri="http://schemas.openxmlformats.org/presentationml/2006/ole">
            <mc:AlternateContent xmlns:mc="http://schemas.openxmlformats.org/markup-compatibility/2006">
              <mc:Choice xmlns:v="urn:schemas-microsoft-com:vml" Requires="v">
                <p:oleObj spid="_x0000_s6179" name="Document" r:id="rId3" imgW="5943600" imgH="4292600" progId="Word.Document.12">
                  <p:embed/>
                </p:oleObj>
              </mc:Choice>
              <mc:Fallback>
                <p:oleObj name="Document" r:id="rId3" imgW="5943600" imgH="4292600" progId="Word.Document.12">
                  <p:embed/>
                  <p:pic>
                    <p:nvPicPr>
                      <p:cNvPr id="31746" name="Object 2"/>
                      <p:cNvPicPr>
                        <a:picLocks noChangeAspect="1" noChangeArrowheads="1"/>
                      </p:cNvPicPr>
                      <p:nvPr/>
                    </p:nvPicPr>
                    <p:blipFill>
                      <a:blip r:embed="rId4"/>
                      <a:srcRect/>
                      <a:stretch>
                        <a:fillRect/>
                      </a:stretch>
                    </p:blipFill>
                    <p:spPr bwMode="auto">
                      <a:xfrm>
                        <a:off x="609600" y="1065213"/>
                        <a:ext cx="8001000" cy="5716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89730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p:blipFill>
          <a:blip r:embed="rId2"/>
          <a:stretch>
            <a:fillRect/>
          </a:stretch>
        </p:blipFill>
        <p:spPr>
          <a:xfrm>
            <a:off x="112376" y="1143000"/>
            <a:ext cx="8879224" cy="5263732"/>
          </a:xfrm>
          <a:prstGeom prst="rect">
            <a:avLst/>
          </a:prstGeom>
        </p:spPr>
      </p:pic>
    </p:spTree>
    <p:extLst>
      <p:ext uri="{BB962C8B-B14F-4D97-AF65-F5344CB8AC3E}">
        <p14:creationId xmlns:p14="http://schemas.microsoft.com/office/powerpoint/2010/main" val="7694143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66800" y="32063"/>
            <a:ext cx="8077200" cy="729937"/>
          </a:xfrm>
        </p:spPr>
        <p:txBody>
          <a:bodyPr/>
          <a:lstStyle/>
          <a:p>
            <a:pPr eaLnBrk="1" hangingPunct="1"/>
            <a:r>
              <a:rPr lang="en-US" sz="3200" dirty="0" smtClean="0"/>
              <a:t>The structure of a requirements</a:t>
            </a:r>
            <a:r>
              <a:rPr lang="en-US" sz="3200" b="1" dirty="0" smtClean="0"/>
              <a:t> </a:t>
            </a:r>
            <a:r>
              <a:rPr lang="en-US" sz="3200" dirty="0" smtClean="0"/>
              <a:t>document</a:t>
            </a:r>
            <a:r>
              <a:rPr lang="en-GB" sz="3200" dirty="0" smtClean="0"/>
              <a:t> </a:t>
            </a:r>
            <a:endParaRPr lang="en-US" sz="3200" dirty="0" smtClean="0"/>
          </a:p>
        </p:txBody>
      </p:sp>
      <p:graphicFrame>
        <p:nvGraphicFramePr>
          <p:cNvPr id="4" name="Table 3"/>
          <p:cNvGraphicFramePr>
            <a:graphicFrameLocks noGrp="1"/>
          </p:cNvGraphicFramePr>
          <p:nvPr>
            <p:extLst/>
          </p:nvPr>
        </p:nvGraphicFramePr>
        <p:xfrm>
          <a:off x="0" y="990600"/>
          <a:ext cx="9130045" cy="5790919"/>
        </p:xfrm>
        <a:graphic>
          <a:graphicData uri="http://schemas.openxmlformats.org/drawingml/2006/table">
            <a:tbl>
              <a:tblPr/>
              <a:tblGrid>
                <a:gridCol w="1447800">
                  <a:extLst>
                    <a:ext uri="{9D8B030D-6E8A-4147-A177-3AD203B41FA5}">
                      <a16:colId xmlns:a16="http://schemas.microsoft.com/office/drawing/2014/main" val="20000"/>
                    </a:ext>
                  </a:extLst>
                </a:gridCol>
                <a:gridCol w="7682245">
                  <a:extLst>
                    <a:ext uri="{9D8B030D-6E8A-4147-A177-3AD203B41FA5}">
                      <a16:colId xmlns:a16="http://schemas.microsoft.com/office/drawing/2014/main" val="20001"/>
                    </a:ext>
                  </a:extLst>
                </a:gridCol>
              </a:tblGrid>
              <a:tr h="3810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Times New Roman" charset="0"/>
                          <a:cs typeface="Times New Roman" charset="0"/>
                        </a:rPr>
                        <a:t>Chapter</a:t>
                      </a:r>
                      <a:endParaRPr kumimoji="0" lang="en-GB" sz="18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8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5529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8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This should define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expected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readership of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document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and describe its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version history</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including a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rationale</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for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creation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of a new version and a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summary of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changes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made in each version. </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2339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8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This should describe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need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for the system</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It should briefly describe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system’s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functions and explain how it will work with other systems. It should also describe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how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system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fits into the overall business or strategic objectives</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of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organization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commissioning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software</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7666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8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This should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define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technical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terms</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used in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document</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You should not make assumptions about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experience </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or expertise of </a:t>
                      </a:r>
                      <a:r>
                        <a:rPr kumimoji="0" lang="en-US" sz="1800" b="0" i="0" u="none" strike="noStrike" cap="none" normalizeH="0" baseline="0" dirty="0" smtClean="0">
                          <a:ln>
                            <a:noFill/>
                          </a:ln>
                          <a:solidFill>
                            <a:srgbClr val="000000"/>
                          </a:solidFill>
                          <a:effectLst/>
                          <a:latin typeface="Arial" charset="0"/>
                          <a:ea typeface="Times New Roman" charset="0"/>
                          <a:cs typeface="Times New Roman" charset="0"/>
                        </a:rPr>
                        <a:t>reader</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51254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User requirements definition</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Here, you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describe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services provided for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user</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Nonfunctional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system requirements should also be described</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in this section. This description may use natural language, diagrams, or other notations that are understandable to customers.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Product and process standards that must be followed should be specified</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95529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System architecture</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charset="0"/>
                          <a:cs typeface="Times New Roman" charset="0"/>
                        </a:rPr>
                        <a:t>This chapter should present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a high-level overview of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anticipated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system architecture, showing </a:t>
                      </a:r>
                      <a:r>
                        <a:rPr kumimoji="0" lang="en-US" sz="1800" b="0" i="0" u="sng" strike="noStrike" cap="none" normalizeH="0" baseline="0" dirty="0" smtClean="0">
                          <a:ln>
                            <a:noFill/>
                          </a:ln>
                          <a:solidFill>
                            <a:srgbClr val="000000"/>
                          </a:solidFill>
                          <a:effectLst/>
                          <a:latin typeface="Arial" charset="0"/>
                          <a:ea typeface="Times New Roman" charset="0"/>
                          <a:cs typeface="Times New Roman" charset="0"/>
                        </a:rPr>
                        <a:t>distribution </a:t>
                      </a:r>
                      <a:r>
                        <a:rPr kumimoji="0" lang="en-US" sz="1800" b="0" i="0" u="sng" strike="noStrike" cap="none" normalizeH="0" baseline="0" dirty="0">
                          <a:ln>
                            <a:noFill/>
                          </a:ln>
                          <a:solidFill>
                            <a:srgbClr val="000000"/>
                          </a:solidFill>
                          <a:effectLst/>
                          <a:latin typeface="Arial" charset="0"/>
                          <a:ea typeface="Times New Roman" charset="0"/>
                          <a:cs typeface="Times New Roman" charset="0"/>
                        </a:rPr>
                        <a:t>of functions across system modules</a:t>
                      </a:r>
                      <a:r>
                        <a:rPr kumimoji="0" lang="en-US" sz="1800" b="0" i="0" u="none" strike="noStrike" cap="none" normalizeH="0" baseline="0" dirty="0">
                          <a:ln>
                            <a:noFill/>
                          </a:ln>
                          <a:solidFill>
                            <a:srgbClr val="000000"/>
                          </a:solidFill>
                          <a:effectLst/>
                          <a:latin typeface="Arial" charset="0"/>
                          <a:ea typeface="Times New Roman" charset="0"/>
                          <a:cs typeface="Times New Roman" charset="0"/>
                        </a:rPr>
                        <a:t>. Architectural components that are reused should be highlighted.</a:t>
                      </a:r>
                      <a:endParaRPr kumimoji="0" lang="en-GB" sz="18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68237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152400" y="990600"/>
            <a:ext cx="8991600" cy="5715000"/>
          </a:xfrm>
        </p:spPr>
        <p:txBody>
          <a:bodyPr/>
          <a:lstStyle/>
          <a:p>
            <a:r>
              <a:rPr lang="en-US" sz="2600" dirty="0" smtClean="0"/>
              <a:t>Establishes the level of requirements management detail that is required.</a:t>
            </a:r>
          </a:p>
          <a:p>
            <a:r>
              <a:rPr lang="en-US" sz="2600" dirty="0" smtClean="0"/>
              <a:t>Requirements management decisions:</a:t>
            </a:r>
          </a:p>
          <a:p>
            <a:pPr lvl="1"/>
            <a:r>
              <a:rPr lang="en-US" sz="2200" i="1" dirty="0" smtClean="0">
                <a:solidFill>
                  <a:srgbClr val="FF0000"/>
                </a:solidFill>
              </a:rPr>
              <a:t>Requirements identification</a:t>
            </a:r>
            <a:r>
              <a:rPr lang="en-US" sz="2200" dirty="0" smtClean="0">
                <a:solidFill>
                  <a:srgbClr val="FF0000"/>
                </a:solidFill>
              </a:rPr>
              <a:t> </a:t>
            </a:r>
            <a:r>
              <a:rPr lang="en-US" sz="2200" dirty="0" smtClean="0"/>
              <a:t>Each requirement must be uniquely identified so that it can be cross-referenced with other requirements. </a:t>
            </a:r>
            <a:endParaRPr lang="en-GB" sz="2200" dirty="0" smtClean="0"/>
          </a:p>
          <a:p>
            <a:pPr lvl="1"/>
            <a:r>
              <a:rPr lang="en-US" sz="2200" i="1" dirty="0" smtClean="0">
                <a:solidFill>
                  <a:srgbClr val="FF0000"/>
                </a:solidFill>
              </a:rPr>
              <a:t>A change management process</a:t>
            </a:r>
            <a:r>
              <a:rPr lang="en-US" sz="2200" dirty="0" smtClean="0">
                <a:solidFill>
                  <a:srgbClr val="FF0000"/>
                </a:solidFill>
              </a:rPr>
              <a:t> </a:t>
            </a:r>
            <a:r>
              <a:rPr lang="en-US" sz="2200" dirty="0" smtClean="0"/>
              <a:t>This is the set of activities that assess impact and cost of changes. </a:t>
            </a:r>
            <a:endParaRPr lang="en-GB" sz="2200" dirty="0" smtClean="0"/>
          </a:p>
          <a:p>
            <a:pPr lvl="1"/>
            <a:r>
              <a:rPr lang="en-US" sz="2200" i="1" dirty="0" smtClean="0">
                <a:solidFill>
                  <a:srgbClr val="FF0000"/>
                </a:solidFill>
              </a:rPr>
              <a:t>Traceability policies</a:t>
            </a:r>
            <a:r>
              <a:rPr lang="en-US" sz="2200" dirty="0" smtClean="0">
                <a:solidFill>
                  <a:srgbClr val="FF0000"/>
                </a:solidFill>
              </a:rPr>
              <a:t> </a:t>
            </a:r>
            <a:r>
              <a:rPr lang="en-US" sz="2200" dirty="0" smtClean="0"/>
              <a:t>These policies define relationships between each requirement and between requirements and system design that should be recorded. </a:t>
            </a:r>
            <a:endParaRPr lang="en-GB" sz="2200" dirty="0" smtClean="0"/>
          </a:p>
          <a:p>
            <a:pPr lvl="1"/>
            <a:r>
              <a:rPr lang="en-US" sz="2200" i="1" dirty="0" smtClean="0">
                <a:solidFill>
                  <a:srgbClr val="FF0000"/>
                </a:solidFill>
              </a:rPr>
              <a:t>Tool support</a:t>
            </a:r>
            <a:r>
              <a:rPr lang="en-US" sz="2200" dirty="0" smtClean="0">
                <a:solidFill>
                  <a:srgbClr val="FF0000"/>
                </a:solidFill>
              </a:rPr>
              <a:t> </a:t>
            </a:r>
            <a:r>
              <a:rPr lang="en-US" sz="2200" dirty="0" smtClean="0"/>
              <a:t>Tools that may be used range from specialist requirements management systems to spreadsheets and simple database systems.</a:t>
            </a:r>
            <a:endParaRPr lang="en-GB" sz="2200" dirty="0" smtClean="0"/>
          </a:p>
          <a:p>
            <a:endParaRPr lang="en-US" sz="2800" dirty="0"/>
          </a:p>
        </p:txBody>
      </p:sp>
    </p:spTree>
    <p:extLst>
      <p:ext uri="{BB962C8B-B14F-4D97-AF65-F5344CB8AC3E}">
        <p14:creationId xmlns:p14="http://schemas.microsoft.com/office/powerpoint/2010/main" val="495131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23535</TotalTime>
  <Words>5911</Words>
  <Application>Microsoft Office PowerPoint</Application>
  <PresentationFormat>Ekran Gösterisi (4:3)</PresentationFormat>
  <Paragraphs>647</Paragraphs>
  <Slides>99</Slides>
  <Notes>21</Notes>
  <HiddenSlides>1</HiddenSlides>
  <MMClips>0</MMClips>
  <ScaleCrop>false</ScaleCrop>
  <HeadingPairs>
    <vt:vector size="8" baseType="variant">
      <vt:variant>
        <vt:lpstr>Kullanılan Yazı Tipleri</vt:lpstr>
      </vt:variant>
      <vt:variant>
        <vt:i4>6</vt:i4>
      </vt:variant>
      <vt:variant>
        <vt:lpstr>Tema</vt:lpstr>
      </vt:variant>
      <vt:variant>
        <vt:i4>2</vt:i4>
      </vt:variant>
      <vt:variant>
        <vt:lpstr>Eklenmiş OLE Hizmet Programları</vt:lpstr>
      </vt:variant>
      <vt:variant>
        <vt:i4>3</vt:i4>
      </vt:variant>
      <vt:variant>
        <vt:lpstr>Slayt Başlıkları</vt:lpstr>
      </vt:variant>
      <vt:variant>
        <vt:i4>99</vt:i4>
      </vt:variant>
    </vt:vector>
  </HeadingPairs>
  <TitlesOfParts>
    <vt:vector size="110" baseType="lpstr">
      <vt:lpstr>ＭＳ Ｐゴシック</vt:lpstr>
      <vt:lpstr>Arial</vt:lpstr>
      <vt:lpstr>Calibri</vt:lpstr>
      <vt:lpstr>Times New Roman</vt:lpstr>
      <vt:lpstr>Wingdings</vt:lpstr>
      <vt:lpstr>Zapf Dingbats</vt:lpstr>
      <vt:lpstr>default</vt:lpstr>
      <vt:lpstr>Blends</vt:lpstr>
      <vt:lpstr>Belge</vt:lpstr>
      <vt:lpstr>Document</vt:lpstr>
      <vt:lpstr>Microsoft Word Document</vt:lpstr>
      <vt:lpstr>PowerPoint Sunusu</vt:lpstr>
      <vt:lpstr>CHAPTER 4 –  REQUIREMENTS ENGINEERING</vt:lpstr>
      <vt:lpstr>Contents</vt:lpstr>
      <vt:lpstr>Waterfall Development Model - Revisited</vt:lpstr>
      <vt:lpstr>Challenges - Revisited</vt:lpstr>
      <vt:lpstr>Business Domains and Requirements</vt:lpstr>
      <vt:lpstr>Requirements</vt:lpstr>
      <vt:lpstr>Standish Group Bi-Annual Chaos Study</vt:lpstr>
      <vt:lpstr>Requirements engineering</vt:lpstr>
      <vt:lpstr>What is a requirement?</vt:lpstr>
      <vt:lpstr>A spiral view of the  requirements engineering process </vt:lpstr>
      <vt:lpstr>Stages (Levels) of requirements</vt:lpstr>
      <vt:lpstr>Example: Flight Booking System (FBS)</vt:lpstr>
      <vt:lpstr>Example: FBS – User Requirements</vt:lpstr>
      <vt:lpstr>Types of Requirements</vt:lpstr>
      <vt:lpstr>Example: FBS –  Functional and Non-functional  requirements</vt:lpstr>
      <vt:lpstr>Example: FBS – Usability (non-functional) requirement</vt:lpstr>
      <vt:lpstr>In-class exercise</vt:lpstr>
      <vt:lpstr>Types of Requirements (cont’d)</vt:lpstr>
      <vt:lpstr>Example: FBS –  Domain and Process requirements</vt:lpstr>
      <vt:lpstr>Specification of Requirements</vt:lpstr>
      <vt:lpstr>The software requirements document</vt:lpstr>
      <vt:lpstr>Users of a requirements document </vt:lpstr>
      <vt:lpstr>Requirements document variability</vt:lpstr>
      <vt:lpstr>Requirements engineering (RE) process</vt:lpstr>
      <vt:lpstr>In-class exercise</vt:lpstr>
      <vt:lpstr>A spiral view of the  requirements engineering process - revisited </vt:lpstr>
      <vt:lpstr>1) Requirements elicitation and analysis</vt:lpstr>
      <vt:lpstr>Requirements discovery</vt:lpstr>
      <vt:lpstr>Problems of requirements elicitation and analysis</vt:lpstr>
      <vt:lpstr>System context</vt:lpstr>
      <vt:lpstr>Example: FBS – Context model</vt:lpstr>
      <vt:lpstr>A spiral view of the  requirements engineering process </vt:lpstr>
      <vt:lpstr>2) Requirements specification</vt:lpstr>
      <vt:lpstr>Ways of writing a system requirements specification </vt:lpstr>
      <vt:lpstr>Guidelines for writing requirements</vt:lpstr>
      <vt:lpstr>Example: FBS requirements –  Natural Language</vt:lpstr>
      <vt:lpstr>Example: FBS requirements –  Structured Natural Language (e.g. Tabular structure)</vt:lpstr>
      <vt:lpstr>In-class exercise</vt:lpstr>
      <vt:lpstr>Scenarios (or user stories)</vt:lpstr>
      <vt:lpstr>Example: FBS Scenarios (in Natural Language)</vt:lpstr>
      <vt:lpstr>Ways of writing a system requirements specification </vt:lpstr>
      <vt:lpstr>Scope of FBS Requirements by Use-Case Diagram</vt:lpstr>
      <vt:lpstr>Use cases</vt:lpstr>
      <vt:lpstr>Exercise for HOME</vt:lpstr>
      <vt:lpstr>Example: FBS – Details of "Search for Flights" use-case description by Activity Diagram </vt:lpstr>
      <vt:lpstr>Example: FBS – Details of "Buy a Ticket" use-case description by Activity Diagram </vt:lpstr>
      <vt:lpstr>A spiral view of the  requirements engineering process </vt:lpstr>
      <vt:lpstr>3) Requirements validation</vt:lpstr>
      <vt:lpstr>Relative cost factor to find and fix defects</vt:lpstr>
      <vt:lpstr>Checklist for requirements validation</vt:lpstr>
      <vt:lpstr>Requirements validation techniques</vt:lpstr>
      <vt:lpstr>Requirements review</vt:lpstr>
      <vt:lpstr>Checklist for requirements review</vt:lpstr>
      <vt:lpstr>4) Requirements management</vt:lpstr>
      <vt:lpstr>Requirements evolution </vt:lpstr>
      <vt:lpstr>Changing requirements</vt:lpstr>
      <vt:lpstr>Changing requirements</vt:lpstr>
      <vt:lpstr>Requirements change management </vt:lpstr>
      <vt:lpstr>Requirements change management</vt:lpstr>
      <vt:lpstr>Traceability of Requirements to Requirements</vt:lpstr>
      <vt:lpstr>Traceability of Requirements to Test Cases</vt:lpstr>
      <vt:lpstr>Requirements Engineering – Wrap up</vt:lpstr>
      <vt:lpstr>For student reading… </vt:lpstr>
      <vt:lpstr>Key points</vt:lpstr>
      <vt:lpstr>Key points</vt:lpstr>
      <vt:lpstr>Interviewing</vt:lpstr>
      <vt:lpstr>Interviews in practice</vt:lpstr>
      <vt:lpstr>User and system requirements </vt:lpstr>
      <vt:lpstr>Readers of different types of  requirements specification </vt:lpstr>
      <vt:lpstr>Functional requirements</vt:lpstr>
      <vt:lpstr>Functional requirements for the MHC-PMS</vt:lpstr>
      <vt:lpstr>Requirements imprecision</vt:lpstr>
      <vt:lpstr>Requirements completeness and consistency</vt:lpstr>
      <vt:lpstr>Non-functional requirements</vt:lpstr>
      <vt:lpstr>Types of nonfunctional requirements </vt:lpstr>
      <vt:lpstr>Non-functional requirements implementation</vt:lpstr>
      <vt:lpstr>Non-functional classifications</vt:lpstr>
      <vt:lpstr>Non-functional classifications</vt:lpstr>
      <vt:lpstr>Metrics for specifying nonfunctional requirements</vt:lpstr>
      <vt:lpstr>Requirements elicitation and analysis process </vt:lpstr>
      <vt:lpstr>Requirements elicitation and analysis:  Process activities</vt:lpstr>
      <vt:lpstr>Stakeholders in the MHC-PMS</vt:lpstr>
      <vt:lpstr>The structure of a requirements document </vt:lpstr>
      <vt:lpstr>Ways of writing a system requirements specification </vt:lpstr>
      <vt:lpstr>A) Natural language specification</vt:lpstr>
      <vt:lpstr>Problems with natural language</vt:lpstr>
      <vt:lpstr>Guidelines for writing requirements</vt:lpstr>
      <vt:lpstr>Example requirements for the insulin pump software system </vt:lpstr>
      <vt:lpstr>B) Structured specifications</vt:lpstr>
      <vt:lpstr>B-1) Form-based specifications</vt:lpstr>
      <vt:lpstr>A structured specification of a requirement for an insulin pump </vt:lpstr>
      <vt:lpstr>B-2) Tabular specification</vt:lpstr>
      <vt:lpstr>Tabular specification of computation for an insulin pump </vt:lpstr>
      <vt:lpstr>Scenario for collecting medical history in MHC-PMS </vt:lpstr>
      <vt:lpstr>Scenario for collecting medical history in MHC-PMS </vt:lpstr>
      <vt:lpstr>Use cases for the MHC-PMS </vt:lpstr>
      <vt:lpstr>The structure of a requirements document </vt:lpstr>
      <vt:lpstr>Requirements management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Ayça Tarhan</cp:lastModifiedBy>
  <cp:revision>854</cp:revision>
  <cp:lastPrinted>1601-01-01T00:00:00Z</cp:lastPrinted>
  <dcterms:created xsi:type="dcterms:W3CDTF">1601-01-01T00:00:00Z</dcterms:created>
  <dcterms:modified xsi:type="dcterms:W3CDTF">2018-02-28T14:49:45Z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