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61"/>
  </p:notesMasterIdLst>
  <p:handoutMasterIdLst>
    <p:handoutMasterId r:id="rId62"/>
  </p:handoutMasterIdLst>
  <p:sldIdLst>
    <p:sldId id="642" r:id="rId3"/>
    <p:sldId id="1027" r:id="rId4"/>
    <p:sldId id="1121" r:id="rId5"/>
    <p:sldId id="1167" r:id="rId6"/>
    <p:sldId id="1169" r:id="rId7"/>
    <p:sldId id="1170" r:id="rId8"/>
    <p:sldId id="1171" r:id="rId9"/>
    <p:sldId id="1173" r:id="rId10"/>
    <p:sldId id="1183" r:id="rId11"/>
    <p:sldId id="1176" r:id="rId12"/>
    <p:sldId id="1180" r:id="rId13"/>
    <p:sldId id="1226" r:id="rId14"/>
    <p:sldId id="1227" r:id="rId15"/>
    <p:sldId id="1229" r:id="rId16"/>
    <p:sldId id="1184" r:id="rId17"/>
    <p:sldId id="1185" r:id="rId18"/>
    <p:sldId id="1186" r:id="rId19"/>
    <p:sldId id="1232" r:id="rId20"/>
    <p:sldId id="1192" r:id="rId21"/>
    <p:sldId id="1193" r:id="rId22"/>
    <p:sldId id="1194" r:id="rId23"/>
    <p:sldId id="1195" r:id="rId24"/>
    <p:sldId id="1196" r:id="rId25"/>
    <p:sldId id="1228" r:id="rId26"/>
    <p:sldId id="1199" r:id="rId27"/>
    <p:sldId id="1200" r:id="rId28"/>
    <p:sldId id="1201" r:id="rId29"/>
    <p:sldId id="1235" r:id="rId30"/>
    <p:sldId id="1236" r:id="rId31"/>
    <p:sldId id="1204" r:id="rId32"/>
    <p:sldId id="1207" r:id="rId33"/>
    <p:sldId id="1206" r:id="rId34"/>
    <p:sldId id="1216" r:id="rId35"/>
    <p:sldId id="1213" r:id="rId36"/>
    <p:sldId id="1214" r:id="rId37"/>
    <p:sldId id="1215" r:id="rId38"/>
    <p:sldId id="1218" r:id="rId39"/>
    <p:sldId id="1220" r:id="rId40"/>
    <p:sldId id="1221" r:id="rId41"/>
    <p:sldId id="1225" r:id="rId42"/>
    <p:sldId id="1182" r:id="rId43"/>
    <p:sldId id="1181" r:id="rId44"/>
    <p:sldId id="1187" r:id="rId45"/>
    <p:sldId id="1188" r:id="rId46"/>
    <p:sldId id="1191" r:id="rId47"/>
    <p:sldId id="1189" r:id="rId48"/>
    <p:sldId id="1202" r:id="rId49"/>
    <p:sldId id="1205" r:id="rId50"/>
    <p:sldId id="1208" r:id="rId51"/>
    <p:sldId id="1209" r:id="rId52"/>
    <p:sldId id="1217" r:id="rId53"/>
    <p:sldId id="1211" r:id="rId54"/>
    <p:sldId id="1212" r:id="rId55"/>
    <p:sldId id="1219" r:id="rId56"/>
    <p:sldId id="1222" r:id="rId57"/>
    <p:sldId id="1223" r:id="rId58"/>
    <p:sldId id="1203" r:id="rId59"/>
    <p:sldId id="1224" r:id="rId60"/>
  </p:sldIdLst>
  <p:sldSz cx="9144000" cy="6858000" type="screen4x3"/>
  <p:notesSz cx="9875838" cy="6726238"/>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autoAdjust="0"/>
    <p:restoredTop sz="95545" autoAdjust="0"/>
  </p:normalViewPr>
  <p:slideViewPr>
    <p:cSldViewPr>
      <p:cViewPr varScale="1">
        <p:scale>
          <a:sx n="84" d="100"/>
          <a:sy n="84" d="100"/>
        </p:scale>
        <p:origin x="139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279529" cy="336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5596309" y="0"/>
            <a:ext cx="4279529" cy="336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6390101"/>
            <a:ext cx="4279529" cy="336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5596309" y="6390101"/>
            <a:ext cx="4279529" cy="336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4279529" cy="336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5596309" y="0"/>
            <a:ext cx="4279529" cy="336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3257550" y="504825"/>
            <a:ext cx="3362325" cy="252253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1316779" y="3195051"/>
            <a:ext cx="7242281" cy="302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6390101"/>
            <a:ext cx="4279529" cy="336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5596309" y="6390101"/>
            <a:ext cx="4279529" cy="336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15</a:t>
            </a:fld>
            <a:endParaRPr lang="en-US"/>
          </a:p>
        </p:txBody>
      </p:sp>
    </p:spTree>
    <p:extLst>
      <p:ext uri="{BB962C8B-B14F-4D97-AF65-F5344CB8AC3E}">
        <p14:creationId xmlns:p14="http://schemas.microsoft.com/office/powerpoint/2010/main" val="292696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2017</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12 </a:t>
            </a:r>
            <a:r>
              <a:rPr lang="tr-TR" b="1" dirty="0">
                <a:solidFill>
                  <a:srgbClr val="FF8000"/>
                </a:solidFill>
                <a:latin typeface="Arial" charset="0"/>
              </a:rPr>
              <a:t>– </a:t>
            </a:r>
            <a:r>
              <a:rPr lang="tr-TR" b="1" dirty="0" smtClean="0">
                <a:solidFill>
                  <a:srgbClr val="FF8000"/>
                </a:solidFill>
                <a:latin typeface="Arial" charset="0"/>
              </a:rPr>
              <a:t>May.2nd 2017</a:t>
            </a:r>
            <a:endParaRPr lang="tr-TR" b="1" dirty="0">
              <a:solidFill>
                <a:srgbClr val="FF8000"/>
              </a:solidFill>
              <a:latin typeface="Arial" charset="0"/>
            </a:endParaRPr>
          </a:p>
          <a:p>
            <a:pPr algn="ctr"/>
            <a:endParaRPr lang="tr-TR" sz="2000" b="1" dirty="0">
              <a:solidFill>
                <a:srgbClr val="FF8000"/>
              </a:solidFill>
              <a:latin typeface="Arial" charset="0"/>
            </a:endParaRPr>
          </a:p>
          <a:p>
            <a:pPr algn="ctr"/>
            <a:r>
              <a:rPr lang="tr-TR" sz="2000" b="1" dirty="0" err="1">
                <a:solidFill>
                  <a:srgbClr val="FF8000"/>
                </a:solidFill>
                <a:latin typeface="Arial" charset="0"/>
              </a:rPr>
              <a:t>Assoc.Prof.Dr</a:t>
            </a:r>
            <a:r>
              <a:rPr lang="tr-TR" sz="2000" b="1" dirty="0">
                <a:solidFill>
                  <a:srgbClr val="FF8000"/>
                </a:solidFill>
                <a:latin typeface="Arial" charset="0"/>
              </a:rPr>
              <a:t>. </a:t>
            </a:r>
            <a:r>
              <a:rPr lang="tr-TR" sz="2000" b="1" dirty="0" err="1">
                <a:solidFill>
                  <a:srgbClr val="FF8000"/>
                </a:solidFill>
                <a:latin typeface="Arial" charset="0"/>
              </a:rPr>
              <a:t>Vahid</a:t>
            </a:r>
            <a:r>
              <a:rPr lang="tr-TR" sz="2000" b="1" dirty="0">
                <a:solidFill>
                  <a:srgbClr val="FF8000"/>
                </a:solidFill>
                <a:latin typeface="Arial" charset="0"/>
              </a:rPr>
              <a:t> GAROUSI</a:t>
            </a:r>
          </a:p>
          <a:p>
            <a:pPr algn="ctr"/>
            <a:r>
              <a:rPr lang="tr-TR" sz="2000" b="1" dirty="0" err="1">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CM </a:t>
            </a:r>
            <a:r>
              <a:rPr lang="tr-TR" dirty="0" err="1" smtClean="0"/>
              <a:t>Terminology</a:t>
            </a:r>
            <a:r>
              <a:rPr lang="tr-TR" dirty="0" smtClean="0"/>
              <a:t> – SCI </a:t>
            </a:r>
            <a:r>
              <a:rPr lang="tr-TR" dirty="0" err="1" smtClean="0"/>
              <a:t>and</a:t>
            </a:r>
            <a:r>
              <a:rPr lang="tr-TR" dirty="0" smtClean="0"/>
              <a:t> </a:t>
            </a:r>
            <a:r>
              <a:rPr lang="tr-TR" dirty="0" err="1" smtClean="0"/>
              <a:t>Version</a:t>
            </a:r>
            <a:endParaRPr lang="tr-TR" dirty="0"/>
          </a:p>
        </p:txBody>
      </p:sp>
      <p:sp>
        <p:nvSpPr>
          <p:cNvPr id="3" name="İçerik Yer Tutucusu 2"/>
          <p:cNvSpPr>
            <a:spLocks noGrp="1"/>
          </p:cNvSpPr>
          <p:nvPr>
            <p:ph idx="1"/>
          </p:nvPr>
        </p:nvSpPr>
        <p:spPr>
          <a:xfrm>
            <a:off x="152400" y="1219200"/>
            <a:ext cx="8839200" cy="5105400"/>
          </a:xfrm>
        </p:spPr>
        <p:txBody>
          <a:bodyPr/>
          <a:lstStyle/>
          <a:p>
            <a:r>
              <a:rPr lang="tr-TR" sz="2400" dirty="0" smtClean="0">
                <a:solidFill>
                  <a:srgbClr val="0070C0"/>
                </a:solidFill>
                <a:latin typeface="Arial"/>
                <a:ea typeface="Times New Roman"/>
                <a:cs typeface="Arial"/>
              </a:rPr>
              <a:t>Software </a:t>
            </a:r>
            <a:r>
              <a:rPr lang="tr-TR" sz="2400" dirty="0" err="1" smtClean="0">
                <a:solidFill>
                  <a:srgbClr val="0070C0"/>
                </a:solidFill>
                <a:latin typeface="Arial"/>
                <a:ea typeface="Times New Roman"/>
                <a:cs typeface="Arial"/>
              </a:rPr>
              <a:t>Configuration</a:t>
            </a:r>
            <a:r>
              <a:rPr lang="tr-TR" sz="2400" dirty="0" smtClean="0">
                <a:solidFill>
                  <a:srgbClr val="0070C0"/>
                </a:solidFill>
                <a:latin typeface="Arial"/>
                <a:ea typeface="Times New Roman"/>
                <a:cs typeface="Arial"/>
              </a:rPr>
              <a:t> </a:t>
            </a:r>
            <a:r>
              <a:rPr lang="tr-TR" sz="2400" dirty="0" err="1" smtClean="0">
                <a:solidFill>
                  <a:srgbClr val="0070C0"/>
                </a:solidFill>
                <a:latin typeface="Arial"/>
                <a:ea typeface="Times New Roman"/>
                <a:cs typeface="Arial"/>
              </a:rPr>
              <a:t>Item</a:t>
            </a:r>
            <a:r>
              <a:rPr lang="tr-TR" sz="2400" dirty="0" smtClean="0">
                <a:solidFill>
                  <a:srgbClr val="0070C0"/>
                </a:solidFill>
                <a:latin typeface="Arial"/>
                <a:ea typeface="Times New Roman"/>
                <a:cs typeface="Arial"/>
              </a:rPr>
              <a:t> (SCI)</a:t>
            </a:r>
          </a:p>
          <a:p>
            <a:pPr lvl="1"/>
            <a:r>
              <a:rPr lang="en-GB" sz="2000" dirty="0" smtClean="0">
                <a:solidFill>
                  <a:srgbClr val="000000"/>
                </a:solidFill>
                <a:latin typeface="Arial"/>
                <a:ea typeface="Times New Roman"/>
                <a:cs typeface="Arial"/>
              </a:rPr>
              <a:t>Anything </a:t>
            </a:r>
            <a:r>
              <a:rPr lang="en-GB" sz="2000" dirty="0">
                <a:solidFill>
                  <a:srgbClr val="000000"/>
                </a:solidFill>
                <a:latin typeface="Arial"/>
                <a:ea typeface="Times New Roman"/>
                <a:cs typeface="Arial"/>
              </a:rPr>
              <a:t>associated with a software project (design, code, test data, document, etc.) that has been placed under configuration control. </a:t>
            </a:r>
            <a:endParaRPr lang="tr-TR" sz="2000" dirty="0" smtClean="0">
              <a:solidFill>
                <a:srgbClr val="000000"/>
              </a:solidFill>
              <a:latin typeface="Arial"/>
              <a:ea typeface="Times New Roman"/>
              <a:cs typeface="Arial"/>
            </a:endParaRPr>
          </a:p>
          <a:p>
            <a:pPr lvl="2"/>
            <a:r>
              <a:rPr lang="en-GB" sz="1600" dirty="0" smtClean="0">
                <a:solidFill>
                  <a:srgbClr val="000000"/>
                </a:solidFill>
                <a:latin typeface="Arial"/>
                <a:ea typeface="Times New Roman"/>
                <a:cs typeface="Arial"/>
              </a:rPr>
              <a:t>There </a:t>
            </a:r>
            <a:r>
              <a:rPr lang="en-GB" sz="1600" dirty="0">
                <a:solidFill>
                  <a:srgbClr val="000000"/>
                </a:solidFill>
                <a:latin typeface="Arial"/>
                <a:ea typeface="Times New Roman"/>
                <a:cs typeface="Arial"/>
              </a:rPr>
              <a:t>are often different versions of a configuration item. </a:t>
            </a:r>
            <a:endParaRPr lang="tr-TR" sz="1600" dirty="0" smtClean="0">
              <a:solidFill>
                <a:srgbClr val="000000"/>
              </a:solidFill>
              <a:latin typeface="Arial"/>
              <a:ea typeface="Times New Roman"/>
              <a:cs typeface="Arial"/>
            </a:endParaRPr>
          </a:p>
          <a:p>
            <a:pPr lvl="2"/>
            <a:r>
              <a:rPr lang="en-GB" sz="1600" dirty="0" smtClean="0">
                <a:solidFill>
                  <a:srgbClr val="000000"/>
                </a:solidFill>
                <a:latin typeface="Arial"/>
                <a:ea typeface="Times New Roman"/>
                <a:cs typeface="Arial"/>
              </a:rPr>
              <a:t>Configuration </a:t>
            </a:r>
            <a:r>
              <a:rPr lang="en-GB" sz="1600" dirty="0">
                <a:solidFill>
                  <a:srgbClr val="000000"/>
                </a:solidFill>
                <a:latin typeface="Arial"/>
                <a:ea typeface="Times New Roman"/>
                <a:cs typeface="Arial"/>
              </a:rPr>
              <a:t>items have a unique name</a:t>
            </a:r>
            <a:r>
              <a:rPr lang="en-GB" sz="1600" dirty="0" smtClean="0">
                <a:solidFill>
                  <a:srgbClr val="000000"/>
                </a:solidFill>
                <a:latin typeface="Arial"/>
                <a:ea typeface="Times New Roman"/>
                <a:cs typeface="Arial"/>
              </a:rPr>
              <a:t>.</a:t>
            </a:r>
            <a:endParaRPr lang="tr-TR" sz="1600" dirty="0" smtClean="0">
              <a:solidFill>
                <a:srgbClr val="000000"/>
              </a:solidFill>
              <a:latin typeface="Arial"/>
              <a:ea typeface="Times New Roman"/>
              <a:cs typeface="Arial"/>
            </a:endParaRPr>
          </a:p>
          <a:p>
            <a:r>
              <a:rPr lang="tr-TR" sz="2400" dirty="0" err="1" smtClean="0">
                <a:solidFill>
                  <a:srgbClr val="0070C0"/>
                </a:solidFill>
                <a:latin typeface="Arial"/>
                <a:ea typeface="Times New Roman"/>
                <a:cs typeface="Arial"/>
              </a:rPr>
              <a:t>Version</a:t>
            </a:r>
            <a:endParaRPr lang="tr-TR" sz="2400" dirty="0" smtClean="0">
              <a:solidFill>
                <a:srgbClr val="0070C0"/>
              </a:solidFill>
              <a:latin typeface="Arial"/>
              <a:ea typeface="Times New Roman"/>
              <a:cs typeface="Arial"/>
            </a:endParaRPr>
          </a:p>
          <a:p>
            <a:pPr lvl="1"/>
            <a:r>
              <a:rPr lang="en-GB" sz="2400" dirty="0">
                <a:solidFill>
                  <a:srgbClr val="000000"/>
                </a:solidFill>
                <a:latin typeface="Arial"/>
                <a:ea typeface="Times New Roman"/>
                <a:cs typeface="Arial"/>
              </a:rPr>
              <a:t>An instance of a configuration item that differs, in some way, from other instances of that item. </a:t>
            </a:r>
            <a:endParaRPr lang="tr-TR" sz="2400" dirty="0">
              <a:solidFill>
                <a:srgbClr val="000000"/>
              </a:solidFill>
              <a:latin typeface="Arial"/>
              <a:ea typeface="Times New Roman"/>
              <a:cs typeface="Arial"/>
            </a:endParaRPr>
          </a:p>
          <a:p>
            <a:pPr lvl="2"/>
            <a:r>
              <a:rPr lang="en-GB" sz="2000" dirty="0">
                <a:solidFill>
                  <a:srgbClr val="000000"/>
                </a:solidFill>
                <a:latin typeface="Arial"/>
                <a:ea typeface="Times New Roman"/>
                <a:cs typeface="Arial"/>
              </a:rPr>
              <a:t>Versions always have a unique identifier, which is often composed of the configuration item name plus a version number.</a:t>
            </a:r>
          </a:p>
          <a:p>
            <a:pPr lvl="1"/>
            <a:endParaRPr lang="tr-TR" sz="2000" dirty="0" smtClean="0">
              <a:solidFill>
                <a:srgbClr val="000000"/>
              </a:solidFill>
              <a:latin typeface="Arial"/>
              <a:ea typeface="Times New Roman"/>
              <a:cs typeface="Arial"/>
            </a:endParaRPr>
          </a:p>
          <a:p>
            <a:pPr lvl="1"/>
            <a:endParaRPr lang="en-GB" sz="2000" dirty="0">
              <a:solidFill>
                <a:srgbClr val="000000"/>
              </a:solidFill>
              <a:latin typeface="Arial"/>
              <a:ea typeface="Times New Roman"/>
              <a:cs typeface="Arial"/>
            </a:endParaRPr>
          </a:p>
        </p:txBody>
      </p:sp>
    </p:spTree>
    <p:extLst>
      <p:ext uri="{BB962C8B-B14F-4D97-AF65-F5344CB8AC3E}">
        <p14:creationId xmlns:p14="http://schemas.microsoft.com/office/powerpoint/2010/main" val="2249688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a:t>CM </a:t>
            </a:r>
            <a:r>
              <a:rPr lang="tr-TR" sz="3200" dirty="0" err="1"/>
              <a:t>Terminology</a:t>
            </a:r>
            <a:r>
              <a:rPr lang="tr-TR" sz="3200" dirty="0"/>
              <a:t> </a:t>
            </a:r>
            <a:r>
              <a:rPr lang="tr-TR" sz="3200" dirty="0" smtClean="0"/>
              <a:t>– </a:t>
            </a:r>
            <a:r>
              <a:rPr lang="tr-TR" sz="3200" dirty="0" err="1" smtClean="0"/>
              <a:t>Baseline</a:t>
            </a:r>
            <a:r>
              <a:rPr lang="tr-TR" sz="3200" dirty="0" smtClean="0"/>
              <a:t> </a:t>
            </a:r>
            <a:r>
              <a:rPr lang="tr-TR" sz="3200" dirty="0" err="1" smtClean="0"/>
              <a:t>and</a:t>
            </a:r>
            <a:r>
              <a:rPr lang="tr-TR" sz="3200" dirty="0" smtClean="0"/>
              <a:t> </a:t>
            </a:r>
            <a:r>
              <a:rPr lang="tr-TR" sz="3200" dirty="0" err="1" smtClean="0"/>
              <a:t>Codeline</a:t>
            </a:r>
            <a:endParaRPr lang="tr-TR" sz="3200" dirty="0"/>
          </a:p>
        </p:txBody>
      </p:sp>
      <p:sp>
        <p:nvSpPr>
          <p:cNvPr id="3" name="İçerik Yer Tutucusu 2"/>
          <p:cNvSpPr>
            <a:spLocks noGrp="1"/>
          </p:cNvSpPr>
          <p:nvPr>
            <p:ph idx="1"/>
          </p:nvPr>
        </p:nvSpPr>
        <p:spPr>
          <a:xfrm>
            <a:off x="152400" y="1066800"/>
            <a:ext cx="8839200" cy="5562600"/>
          </a:xfrm>
        </p:spPr>
        <p:txBody>
          <a:bodyPr/>
          <a:lstStyle/>
          <a:p>
            <a:r>
              <a:rPr lang="tr-TR" sz="2800" dirty="0" err="1" smtClean="0">
                <a:solidFill>
                  <a:srgbClr val="0070C0"/>
                </a:solidFill>
              </a:rPr>
              <a:t>Baseline</a:t>
            </a:r>
            <a:endParaRPr lang="tr-TR" sz="2800" dirty="0" smtClean="0">
              <a:solidFill>
                <a:srgbClr val="0070C0"/>
              </a:solidFill>
            </a:endParaRPr>
          </a:p>
          <a:p>
            <a:pPr lvl="1"/>
            <a:r>
              <a:rPr lang="en-GB" sz="2400" dirty="0">
                <a:solidFill>
                  <a:srgbClr val="000000"/>
                </a:solidFill>
                <a:latin typeface="Arial"/>
                <a:ea typeface="Times New Roman"/>
                <a:cs typeface="Arial"/>
              </a:rPr>
              <a:t>A baseline is a collection of component versions that make up a system. </a:t>
            </a:r>
            <a:endParaRPr lang="tr-TR" sz="2400" dirty="0" smtClean="0">
              <a:solidFill>
                <a:srgbClr val="000000"/>
              </a:solidFill>
              <a:latin typeface="Arial"/>
              <a:ea typeface="Times New Roman"/>
              <a:cs typeface="Arial"/>
            </a:endParaRPr>
          </a:p>
          <a:p>
            <a:pPr lvl="2"/>
            <a:r>
              <a:rPr lang="en-GB" sz="2000" dirty="0" smtClean="0">
                <a:solidFill>
                  <a:srgbClr val="000000"/>
                </a:solidFill>
                <a:latin typeface="Arial"/>
                <a:ea typeface="Times New Roman"/>
                <a:cs typeface="Arial"/>
              </a:rPr>
              <a:t>Baselines </a:t>
            </a:r>
            <a:r>
              <a:rPr lang="en-GB" sz="2000" dirty="0">
                <a:solidFill>
                  <a:srgbClr val="000000"/>
                </a:solidFill>
                <a:latin typeface="Arial"/>
                <a:ea typeface="Times New Roman"/>
                <a:cs typeface="Arial"/>
              </a:rPr>
              <a:t>are controlled, which means that the versions of the components making up the system cannot be changed. </a:t>
            </a:r>
            <a:endParaRPr lang="tr-TR" sz="2000" dirty="0" smtClean="0">
              <a:solidFill>
                <a:srgbClr val="000000"/>
              </a:solidFill>
              <a:latin typeface="Arial"/>
              <a:ea typeface="Times New Roman"/>
              <a:cs typeface="Arial"/>
            </a:endParaRPr>
          </a:p>
          <a:p>
            <a:pPr lvl="2"/>
            <a:r>
              <a:rPr lang="en-GB" sz="2000" dirty="0" smtClean="0">
                <a:solidFill>
                  <a:srgbClr val="000000"/>
                </a:solidFill>
                <a:latin typeface="Arial"/>
                <a:ea typeface="Times New Roman"/>
                <a:cs typeface="Arial"/>
              </a:rPr>
              <a:t>This </a:t>
            </a:r>
            <a:r>
              <a:rPr lang="en-GB" sz="2000" dirty="0">
                <a:solidFill>
                  <a:srgbClr val="000000"/>
                </a:solidFill>
                <a:latin typeface="Arial"/>
                <a:ea typeface="Times New Roman"/>
                <a:cs typeface="Arial"/>
              </a:rPr>
              <a:t>means that it should always be possible to recreate a baseline from its constituent components. </a:t>
            </a:r>
            <a:endParaRPr lang="tr-TR" sz="2000" dirty="0">
              <a:ea typeface="Times New Roman"/>
            </a:endParaRPr>
          </a:p>
          <a:p>
            <a:endParaRPr lang="tr-TR" sz="1200" dirty="0"/>
          </a:p>
          <a:p>
            <a:r>
              <a:rPr lang="tr-TR" sz="2800" dirty="0" err="1" smtClean="0">
                <a:solidFill>
                  <a:srgbClr val="0070C0"/>
                </a:solidFill>
              </a:rPr>
              <a:t>Release</a:t>
            </a:r>
            <a:endParaRPr lang="tr-TR" sz="2800" dirty="0" smtClean="0">
              <a:solidFill>
                <a:srgbClr val="0070C0"/>
              </a:solidFill>
            </a:endParaRPr>
          </a:p>
          <a:p>
            <a:pPr lvl="1"/>
            <a:r>
              <a:rPr lang="en-GB" sz="2400" dirty="0">
                <a:solidFill>
                  <a:srgbClr val="000000"/>
                </a:solidFill>
                <a:latin typeface="Arial"/>
                <a:ea typeface="Times New Roman"/>
                <a:cs typeface="Arial"/>
              </a:rPr>
              <a:t>A version of a system that has been </a:t>
            </a:r>
            <a:r>
              <a:rPr lang="en-GB" sz="2400" u="sng" dirty="0">
                <a:solidFill>
                  <a:srgbClr val="000000"/>
                </a:solidFill>
                <a:latin typeface="Arial"/>
                <a:ea typeface="Times New Roman"/>
                <a:cs typeface="Arial"/>
              </a:rPr>
              <a:t>released to customers</a:t>
            </a:r>
            <a:r>
              <a:rPr lang="en-GB" sz="2400" dirty="0">
                <a:solidFill>
                  <a:srgbClr val="000000"/>
                </a:solidFill>
                <a:latin typeface="Arial"/>
                <a:ea typeface="Times New Roman"/>
                <a:cs typeface="Arial"/>
              </a:rPr>
              <a:t> (or other users in an organization) for use.</a:t>
            </a:r>
          </a:p>
          <a:p>
            <a:pPr lvl="1"/>
            <a:endParaRPr lang="tr-TR" sz="2000" dirty="0"/>
          </a:p>
        </p:txBody>
      </p:sp>
    </p:spTree>
    <p:extLst>
      <p:ext uri="{BB962C8B-B14F-4D97-AF65-F5344CB8AC3E}">
        <p14:creationId xmlns:p14="http://schemas.microsoft.com/office/powerpoint/2010/main" val="1970762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More</a:t>
            </a:r>
            <a:r>
              <a:rPr lang="tr-TR" dirty="0" smtClean="0"/>
              <a:t> on CM </a:t>
            </a:r>
            <a:r>
              <a:rPr lang="tr-TR" dirty="0" err="1" smtClean="0"/>
              <a:t>terminology</a:t>
            </a:r>
            <a:endParaRPr lang="tr-TR" dirty="0"/>
          </a:p>
        </p:txBody>
      </p:sp>
      <p:pic>
        <p:nvPicPr>
          <p:cNvPr id="4" name="Resim 3"/>
          <p:cNvPicPr>
            <a:picLocks noChangeAspect="1"/>
          </p:cNvPicPr>
          <p:nvPr/>
        </p:nvPicPr>
        <p:blipFill>
          <a:blip r:embed="rId2"/>
          <a:stretch>
            <a:fillRect/>
          </a:stretch>
        </p:blipFill>
        <p:spPr>
          <a:xfrm>
            <a:off x="762000" y="2933700"/>
            <a:ext cx="7956659" cy="3238500"/>
          </a:xfrm>
          <a:prstGeom prst="rect">
            <a:avLst/>
          </a:prstGeom>
        </p:spPr>
      </p:pic>
      <p:pic>
        <p:nvPicPr>
          <p:cNvPr id="5" name="Picture 4" descr="&quot;software version&quot;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2366" y="1287727"/>
            <a:ext cx="3127375" cy="13030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quot;software version&quot;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495800" y="1373342"/>
            <a:ext cx="3048000" cy="125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86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More</a:t>
            </a:r>
            <a:r>
              <a:rPr lang="tr-TR" dirty="0"/>
              <a:t> on CM </a:t>
            </a:r>
            <a:r>
              <a:rPr lang="tr-TR" dirty="0" err="1"/>
              <a:t>terminology</a:t>
            </a:r>
            <a:endParaRPr lang="tr-TR" dirty="0"/>
          </a:p>
        </p:txBody>
      </p:sp>
      <p:sp>
        <p:nvSpPr>
          <p:cNvPr id="3" name="İçerik Yer Tutucusu 2"/>
          <p:cNvSpPr>
            <a:spLocks noGrp="1"/>
          </p:cNvSpPr>
          <p:nvPr>
            <p:ph idx="1"/>
          </p:nvPr>
        </p:nvSpPr>
        <p:spPr>
          <a:xfrm>
            <a:off x="152400" y="1066800"/>
            <a:ext cx="8839200" cy="762000"/>
          </a:xfrm>
        </p:spPr>
        <p:txBody>
          <a:bodyPr/>
          <a:lstStyle/>
          <a:p>
            <a:r>
              <a:rPr lang="tr-TR" sz="2800" dirty="0" err="1" smtClean="0"/>
              <a:t>Example</a:t>
            </a:r>
            <a:r>
              <a:rPr lang="tr-TR" sz="2800" dirty="0" smtClean="0"/>
              <a:t>: </a:t>
            </a:r>
            <a:r>
              <a:rPr lang="tr-TR" sz="2800" dirty="0" err="1" smtClean="0"/>
              <a:t>Releases</a:t>
            </a:r>
            <a:r>
              <a:rPr lang="tr-TR" sz="2800" dirty="0" smtClean="0"/>
              <a:t> of Open Source Java </a:t>
            </a:r>
            <a:r>
              <a:rPr lang="tr-TR" sz="2800" dirty="0" err="1" smtClean="0"/>
              <a:t>Build</a:t>
            </a:r>
            <a:r>
              <a:rPr lang="tr-TR" sz="2800" dirty="0" smtClean="0"/>
              <a:t> Tools</a:t>
            </a:r>
            <a:endParaRPr lang="tr-TR" sz="2800" dirty="0"/>
          </a:p>
        </p:txBody>
      </p:sp>
      <p:pic>
        <p:nvPicPr>
          <p:cNvPr id="19458" name="Picture 2" descr="de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68580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38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 Open Source </a:t>
            </a:r>
            <a:r>
              <a:rPr lang="tr-TR" dirty="0" err="1" smtClean="0"/>
              <a:t>Example</a:t>
            </a:r>
            <a:endParaRPr lang="tr-TR" dirty="0"/>
          </a:p>
        </p:txBody>
      </p:sp>
      <p:pic>
        <p:nvPicPr>
          <p:cNvPr id="4" name="Resim 3"/>
          <p:cNvPicPr>
            <a:picLocks noChangeAspect="1"/>
          </p:cNvPicPr>
          <p:nvPr/>
        </p:nvPicPr>
        <p:blipFill>
          <a:blip r:embed="rId2"/>
          <a:stretch>
            <a:fillRect/>
          </a:stretch>
        </p:blipFill>
        <p:spPr>
          <a:xfrm>
            <a:off x="381000" y="1676400"/>
            <a:ext cx="8229600" cy="4000500"/>
          </a:xfrm>
          <a:prstGeom prst="rect">
            <a:avLst/>
          </a:prstGeom>
        </p:spPr>
      </p:pic>
    </p:spTree>
    <p:extLst>
      <p:ext uri="{BB962C8B-B14F-4D97-AF65-F5344CB8AC3E}">
        <p14:creationId xmlns:p14="http://schemas.microsoft.com/office/powerpoint/2010/main" val="131386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a:t>
            </a:r>
            <a:r>
              <a:rPr lang="tr-TR" dirty="0" err="1" smtClean="0"/>
              <a:t>Change</a:t>
            </a:r>
            <a:r>
              <a:rPr lang="tr-TR" dirty="0" smtClean="0"/>
              <a:t> Management</a:t>
            </a:r>
            <a:endParaRPr lang="tr-TR" dirty="0"/>
          </a:p>
        </p:txBody>
      </p:sp>
      <p:sp>
        <p:nvSpPr>
          <p:cNvPr id="3" name="İçerik Yer Tutucusu 2"/>
          <p:cNvSpPr>
            <a:spLocks noGrp="1"/>
          </p:cNvSpPr>
          <p:nvPr>
            <p:ph idx="1"/>
          </p:nvPr>
        </p:nvSpPr>
        <p:spPr/>
        <p:txBody>
          <a:bodyPr/>
          <a:lstStyle/>
          <a:p>
            <a:r>
              <a:rPr lang="en-US" sz="2400" dirty="0"/>
              <a:t>Organizational needs and requirements change during the lifetime of a system, bugs have to be repaired and systems have to adapt to changes in their environment.</a:t>
            </a:r>
          </a:p>
          <a:p>
            <a:r>
              <a:rPr lang="en-US" sz="2400" dirty="0">
                <a:solidFill>
                  <a:srgbClr val="0070C0"/>
                </a:solidFill>
              </a:rPr>
              <a:t>Change management is intended to ensure that system evolution is a managed process and that priority is given to the most urgent and cost-effective changes.</a:t>
            </a:r>
            <a:r>
              <a:rPr lang="en-GB" sz="2400" dirty="0">
                <a:solidFill>
                  <a:srgbClr val="0070C0"/>
                </a:solidFill>
              </a:rPr>
              <a:t> </a:t>
            </a:r>
          </a:p>
          <a:p>
            <a:r>
              <a:rPr lang="en-US" sz="2400" dirty="0"/>
              <a:t>The change management process is concerned </a:t>
            </a:r>
            <a:r>
              <a:rPr lang="en-US" sz="2400" dirty="0" smtClean="0"/>
              <a:t>with</a:t>
            </a:r>
            <a:r>
              <a:rPr lang="tr-TR" sz="2400" dirty="0" smtClean="0"/>
              <a:t>:</a:t>
            </a:r>
            <a:r>
              <a:rPr lang="en-US" sz="2400" dirty="0" smtClean="0"/>
              <a:t> </a:t>
            </a:r>
            <a:endParaRPr lang="tr-TR" sz="2400" dirty="0" smtClean="0"/>
          </a:p>
          <a:p>
            <a:pPr lvl="1"/>
            <a:r>
              <a:rPr lang="tr-TR" sz="2000" dirty="0" smtClean="0"/>
              <a:t>A</a:t>
            </a:r>
            <a:r>
              <a:rPr lang="en-US" sz="2000" dirty="0" err="1" smtClean="0"/>
              <a:t>nalyzing</a:t>
            </a:r>
            <a:r>
              <a:rPr lang="en-US" sz="2000" dirty="0" smtClean="0"/>
              <a:t> </a:t>
            </a:r>
            <a:r>
              <a:rPr lang="en-US" sz="2000" dirty="0"/>
              <a:t>the costs and benefits of proposed changes, </a:t>
            </a:r>
            <a:endParaRPr lang="tr-TR" sz="2000" dirty="0" smtClean="0"/>
          </a:p>
          <a:p>
            <a:pPr lvl="1"/>
            <a:r>
              <a:rPr lang="tr-TR" sz="2000" dirty="0" smtClean="0"/>
              <a:t>A</a:t>
            </a:r>
            <a:r>
              <a:rPr lang="en-US" sz="2000" dirty="0" err="1" smtClean="0"/>
              <a:t>pproving</a:t>
            </a:r>
            <a:r>
              <a:rPr lang="en-US" sz="2000" dirty="0" smtClean="0"/>
              <a:t> </a:t>
            </a:r>
            <a:r>
              <a:rPr lang="en-US" sz="2000" dirty="0"/>
              <a:t>those changes that are </a:t>
            </a:r>
            <a:r>
              <a:rPr lang="en-US" sz="2000" dirty="0" smtClean="0"/>
              <a:t>worthwhile</a:t>
            </a:r>
            <a:r>
              <a:rPr lang="tr-TR" sz="2000" dirty="0" smtClean="0"/>
              <a:t>,</a:t>
            </a:r>
            <a:r>
              <a:rPr lang="en-US" sz="2000" dirty="0" smtClean="0"/>
              <a:t> </a:t>
            </a:r>
            <a:r>
              <a:rPr lang="en-US" sz="2000" dirty="0"/>
              <a:t>and </a:t>
            </a:r>
            <a:endParaRPr lang="tr-TR" sz="2000" dirty="0" smtClean="0"/>
          </a:p>
          <a:p>
            <a:pPr lvl="1"/>
            <a:r>
              <a:rPr lang="tr-TR" sz="2000" dirty="0" smtClean="0"/>
              <a:t>T</a:t>
            </a:r>
            <a:r>
              <a:rPr lang="en-US" sz="2000" dirty="0" smtClean="0"/>
              <a:t>racking </a:t>
            </a:r>
            <a:r>
              <a:rPr lang="en-US" sz="2000" dirty="0"/>
              <a:t>which components in the system have been changed. </a:t>
            </a:r>
          </a:p>
        </p:txBody>
      </p:sp>
    </p:spTree>
    <p:extLst>
      <p:ext uri="{BB962C8B-B14F-4D97-AF65-F5344CB8AC3E}">
        <p14:creationId xmlns:p14="http://schemas.microsoft.com/office/powerpoint/2010/main" val="3926457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a:t>
            </a:r>
            <a:r>
              <a:rPr lang="tr-TR" dirty="0" err="1" smtClean="0"/>
              <a:t>Change</a:t>
            </a:r>
            <a:r>
              <a:rPr lang="tr-TR" dirty="0" smtClean="0"/>
              <a:t> Management</a:t>
            </a:r>
            <a:endParaRPr lang="tr-TR" dirty="0"/>
          </a:p>
        </p:txBody>
      </p:sp>
      <p:pic>
        <p:nvPicPr>
          <p:cNvPr id="4" name="Resim 3"/>
          <p:cNvPicPr>
            <a:picLocks noChangeAspect="1"/>
          </p:cNvPicPr>
          <p:nvPr/>
        </p:nvPicPr>
        <p:blipFill>
          <a:blip r:embed="rId2"/>
          <a:stretch>
            <a:fillRect/>
          </a:stretch>
        </p:blipFill>
        <p:spPr>
          <a:xfrm>
            <a:off x="1447800" y="1143000"/>
            <a:ext cx="6019800" cy="5589815"/>
          </a:xfrm>
          <a:prstGeom prst="rect">
            <a:avLst/>
          </a:prstGeom>
        </p:spPr>
      </p:pic>
    </p:spTree>
    <p:extLst>
      <p:ext uri="{BB962C8B-B14F-4D97-AF65-F5344CB8AC3E}">
        <p14:creationId xmlns:p14="http://schemas.microsoft.com/office/powerpoint/2010/main" val="1529047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04800" y="990600"/>
            <a:ext cx="2209800" cy="1752600"/>
          </a:xfrm>
        </p:spPr>
        <p:txBody>
          <a:bodyPr/>
          <a:lstStyle/>
          <a:p>
            <a:r>
              <a:rPr lang="tr-TR" dirty="0" err="1" smtClean="0"/>
              <a:t>Change</a:t>
            </a:r>
            <a:r>
              <a:rPr lang="tr-TR" dirty="0" smtClean="0"/>
              <a:t> </a:t>
            </a:r>
            <a:br>
              <a:rPr lang="tr-TR" dirty="0" smtClean="0"/>
            </a:br>
            <a:r>
              <a:rPr lang="tr-TR" dirty="0" err="1" smtClean="0"/>
              <a:t>Request</a:t>
            </a:r>
            <a:r>
              <a:rPr lang="tr-TR" dirty="0" smtClean="0"/>
              <a:t/>
            </a:r>
            <a:br>
              <a:rPr lang="tr-TR" dirty="0" smtClean="0"/>
            </a:br>
            <a:r>
              <a:rPr lang="tr-TR" dirty="0" smtClean="0"/>
              <a:t>Form</a:t>
            </a:r>
            <a:endParaRPr lang="tr-TR" dirty="0"/>
          </a:p>
        </p:txBody>
      </p:sp>
      <p:pic>
        <p:nvPicPr>
          <p:cNvPr id="15362" name="Picture 2" descr="&quot;change request form&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3568" y="45720"/>
            <a:ext cx="4953000" cy="6787446"/>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p:cNvSpPr>
            <a:spLocks noGrp="1"/>
          </p:cNvSpPr>
          <p:nvPr>
            <p:ph idx="1"/>
          </p:nvPr>
        </p:nvSpPr>
        <p:spPr>
          <a:xfrm>
            <a:off x="332232" y="3124200"/>
            <a:ext cx="3200400" cy="2514600"/>
          </a:xfrm>
        </p:spPr>
        <p:txBody>
          <a:bodyPr/>
          <a:lstStyle/>
          <a:p>
            <a:pPr marL="0" indent="0">
              <a:buNone/>
            </a:pPr>
            <a:r>
              <a:rPr lang="tr-TR" sz="1600" dirty="0" err="1" smtClean="0"/>
              <a:t>Factors</a:t>
            </a:r>
            <a:r>
              <a:rPr lang="tr-TR" sz="1600" dirty="0" smtClean="0"/>
              <a:t> in </a:t>
            </a:r>
            <a:r>
              <a:rPr lang="tr-TR" sz="1600" dirty="0" err="1" smtClean="0"/>
              <a:t>change</a:t>
            </a:r>
            <a:r>
              <a:rPr lang="tr-TR" sz="1600" dirty="0" smtClean="0"/>
              <a:t> </a:t>
            </a:r>
            <a:r>
              <a:rPr lang="tr-TR" sz="1600" dirty="0" err="1" smtClean="0"/>
              <a:t>analysis</a:t>
            </a:r>
            <a:r>
              <a:rPr lang="tr-TR" sz="1600" dirty="0" smtClean="0"/>
              <a:t>:</a:t>
            </a:r>
          </a:p>
          <a:p>
            <a:r>
              <a:rPr lang="en-US" sz="1500" dirty="0" smtClean="0"/>
              <a:t>The </a:t>
            </a:r>
            <a:r>
              <a:rPr lang="en-US" sz="1500" dirty="0"/>
              <a:t>consequences of not making the change </a:t>
            </a:r>
            <a:endParaRPr lang="en-GB" sz="1500" dirty="0"/>
          </a:p>
          <a:p>
            <a:r>
              <a:rPr lang="en-US" sz="1500" dirty="0"/>
              <a:t>The benefits of the change </a:t>
            </a:r>
            <a:endParaRPr lang="en-GB" sz="1500" dirty="0"/>
          </a:p>
          <a:p>
            <a:r>
              <a:rPr lang="en-US" sz="1500" dirty="0"/>
              <a:t>The number of users affected by the change</a:t>
            </a:r>
            <a:endParaRPr lang="en-GB" sz="1500" dirty="0"/>
          </a:p>
          <a:p>
            <a:r>
              <a:rPr lang="en-US" sz="1500" dirty="0"/>
              <a:t>The costs of making the change</a:t>
            </a:r>
            <a:endParaRPr lang="en-GB" sz="1500" dirty="0"/>
          </a:p>
          <a:p>
            <a:r>
              <a:rPr lang="en-US" sz="1500" dirty="0"/>
              <a:t>The product release </a:t>
            </a:r>
            <a:r>
              <a:rPr lang="en-US" sz="1500" dirty="0" smtClean="0"/>
              <a:t>cycle</a:t>
            </a:r>
            <a:endParaRPr lang="en-GB" sz="1500" dirty="0"/>
          </a:p>
        </p:txBody>
      </p:sp>
      <p:sp>
        <p:nvSpPr>
          <p:cNvPr id="4" name="Sol Ayraç 3"/>
          <p:cNvSpPr/>
          <p:nvPr/>
        </p:nvSpPr>
        <p:spPr bwMode="auto">
          <a:xfrm>
            <a:off x="3291840" y="2209800"/>
            <a:ext cx="838200" cy="2209800"/>
          </a:xfrm>
          <a:prstGeom prst="leftBrace">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145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a:t>
            </a:r>
            <a:r>
              <a:rPr lang="tr-TR" dirty="0" err="1" smtClean="0"/>
              <a:t>Change</a:t>
            </a:r>
            <a:r>
              <a:rPr lang="tr-TR" dirty="0" smtClean="0"/>
              <a:t> </a:t>
            </a:r>
            <a:r>
              <a:rPr lang="tr-TR" dirty="0" err="1" smtClean="0"/>
              <a:t>Request</a:t>
            </a:r>
            <a:r>
              <a:rPr lang="tr-TR" dirty="0" smtClean="0"/>
              <a:t> in </a:t>
            </a:r>
            <a:r>
              <a:rPr lang="tr-TR" dirty="0" err="1" smtClean="0"/>
              <a:t>Github</a:t>
            </a:r>
            <a:endParaRPr lang="tr-TR" dirty="0"/>
          </a:p>
        </p:txBody>
      </p:sp>
      <p:pic>
        <p:nvPicPr>
          <p:cNvPr id="6" name="İçerik Yer Tutucusu 5"/>
          <p:cNvPicPr>
            <a:picLocks noChangeAspect="1"/>
          </p:cNvPicPr>
          <p:nvPr/>
        </p:nvPicPr>
        <p:blipFill>
          <a:blip r:embed="rId2"/>
          <a:stretch>
            <a:fillRect/>
          </a:stretch>
        </p:blipFill>
        <p:spPr bwMode="auto">
          <a:xfrm>
            <a:off x="838200" y="1524000"/>
            <a:ext cx="7497983"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066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 </a:t>
            </a:r>
            <a:r>
              <a:rPr lang="tr-TR" dirty="0" err="1" smtClean="0"/>
              <a:t>Version</a:t>
            </a:r>
            <a:r>
              <a:rPr lang="tr-TR" dirty="0" smtClean="0"/>
              <a:t> Management</a:t>
            </a:r>
            <a:endParaRPr lang="tr-TR" dirty="0"/>
          </a:p>
        </p:txBody>
      </p:sp>
      <p:sp>
        <p:nvSpPr>
          <p:cNvPr id="3" name="İçerik Yer Tutucusu 2"/>
          <p:cNvSpPr>
            <a:spLocks noGrp="1"/>
          </p:cNvSpPr>
          <p:nvPr>
            <p:ph idx="1"/>
          </p:nvPr>
        </p:nvSpPr>
        <p:spPr/>
        <p:txBody>
          <a:bodyPr/>
          <a:lstStyle/>
          <a:p>
            <a:r>
              <a:rPr lang="en-US" sz="2400" dirty="0"/>
              <a:t>Version management (VM) is the process of keeping track of different versions of software components or configuration items and the systems in which these components are used. </a:t>
            </a:r>
          </a:p>
          <a:p>
            <a:r>
              <a:rPr lang="en-US" sz="2400" dirty="0"/>
              <a:t>It also involves ensuring that changes made by different developers to these versions do not interfere with each other. </a:t>
            </a:r>
          </a:p>
          <a:p>
            <a:r>
              <a:rPr lang="en-US" sz="2400" dirty="0"/>
              <a:t>Therefore version management can be thought of as the process of managing </a:t>
            </a:r>
            <a:r>
              <a:rPr lang="en-US" sz="2400" dirty="0" err="1"/>
              <a:t>codelines</a:t>
            </a:r>
            <a:r>
              <a:rPr lang="en-US" sz="2400" dirty="0"/>
              <a:t> and baselines. </a:t>
            </a:r>
            <a:endParaRPr lang="en-GB" sz="2400" dirty="0"/>
          </a:p>
        </p:txBody>
      </p:sp>
      <p:pic>
        <p:nvPicPr>
          <p:cNvPr id="4" name="Picture 2" descr="&quot;software configuration management&quot;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310379"/>
            <a:ext cx="5295900" cy="247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4572000"/>
            <a:ext cx="8153401" cy="1524000"/>
          </a:xfrm>
        </p:spPr>
        <p:txBody>
          <a:bodyPr/>
          <a:lstStyle/>
          <a:p>
            <a:r>
              <a:rPr lang="tr-TR" sz="3600" cap="none" dirty="0">
                <a:latin typeface="Calibri" charset="0"/>
              </a:rPr>
              <a:t>CHAPTER </a:t>
            </a:r>
            <a:r>
              <a:rPr lang="tr-TR" sz="3600" cap="none" dirty="0" smtClean="0">
                <a:latin typeface="Calibri" charset="0"/>
              </a:rPr>
              <a:t>25 </a:t>
            </a:r>
            <a:r>
              <a:rPr lang="tr-TR" sz="2800" cap="none" dirty="0">
                <a:latin typeface="Calibri" charset="0"/>
              </a:rPr>
              <a:t>–</a:t>
            </a:r>
            <a:r>
              <a:rPr lang="tr-TR" sz="3600" cap="none" dirty="0">
                <a:latin typeface="Calibri" charset="0"/>
              </a:rPr>
              <a:t> </a:t>
            </a:r>
            <a:r>
              <a:rPr lang="tr-TR" sz="3600" cap="none" dirty="0" smtClean="0">
                <a:latin typeface="Calibri" charset="0"/>
              </a:rPr>
              <a:t/>
            </a:r>
            <a:br>
              <a:rPr lang="tr-TR" sz="3600" cap="none" dirty="0" smtClean="0">
                <a:latin typeface="Calibri" charset="0"/>
              </a:rPr>
            </a:br>
            <a:r>
              <a:rPr lang="tr-TR" sz="3600" cap="none" dirty="0" smtClean="0">
                <a:latin typeface="Calibri" charset="0"/>
              </a:rPr>
              <a:t>CONFIGURATION MANAGEMENT</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524897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Codelines</a:t>
            </a:r>
            <a:r>
              <a:rPr lang="tr-TR" dirty="0" smtClean="0"/>
              <a:t> </a:t>
            </a:r>
            <a:r>
              <a:rPr lang="tr-TR" dirty="0" err="1" smtClean="0"/>
              <a:t>and</a:t>
            </a:r>
            <a:r>
              <a:rPr lang="tr-TR" dirty="0" smtClean="0"/>
              <a:t> </a:t>
            </a:r>
            <a:r>
              <a:rPr lang="tr-TR" dirty="0" err="1" smtClean="0"/>
              <a:t>Baselines</a:t>
            </a:r>
            <a:endParaRPr lang="tr-TR" dirty="0"/>
          </a:p>
        </p:txBody>
      </p:sp>
      <p:sp>
        <p:nvSpPr>
          <p:cNvPr id="3" name="İçerik Yer Tutucusu 2"/>
          <p:cNvSpPr>
            <a:spLocks noGrp="1"/>
          </p:cNvSpPr>
          <p:nvPr>
            <p:ph idx="1"/>
          </p:nvPr>
        </p:nvSpPr>
        <p:spPr>
          <a:xfrm>
            <a:off x="152400" y="1066800"/>
            <a:ext cx="8458200" cy="5562600"/>
          </a:xfrm>
        </p:spPr>
        <p:txBody>
          <a:bodyPr/>
          <a:lstStyle/>
          <a:p>
            <a:r>
              <a:rPr lang="en-US" sz="2800" dirty="0"/>
              <a:t>A </a:t>
            </a:r>
            <a:r>
              <a:rPr lang="en-US" sz="2800" dirty="0" err="1">
                <a:solidFill>
                  <a:srgbClr val="0070C0"/>
                </a:solidFill>
              </a:rPr>
              <a:t>codeline</a:t>
            </a:r>
            <a:r>
              <a:rPr lang="en-US" sz="2800" dirty="0"/>
              <a:t> is a sequence of versions of  source code with later versions in the sequence derived from earlier versions. </a:t>
            </a:r>
          </a:p>
          <a:p>
            <a:pPr lvl="1"/>
            <a:r>
              <a:rPr lang="en-US" sz="2400" dirty="0" err="1"/>
              <a:t>Codelines</a:t>
            </a:r>
            <a:r>
              <a:rPr lang="en-US" sz="2400" dirty="0"/>
              <a:t> normally apply to components of systems so that there are different versions of each component.</a:t>
            </a:r>
          </a:p>
          <a:p>
            <a:endParaRPr lang="tr-TR" sz="2800" dirty="0" smtClean="0"/>
          </a:p>
          <a:p>
            <a:r>
              <a:rPr lang="en-US" sz="2800" dirty="0" smtClean="0"/>
              <a:t> </a:t>
            </a:r>
            <a:r>
              <a:rPr lang="en-US" sz="2800" dirty="0"/>
              <a:t>A </a:t>
            </a:r>
            <a:r>
              <a:rPr lang="en-US" sz="2800" dirty="0">
                <a:solidFill>
                  <a:srgbClr val="0070C0"/>
                </a:solidFill>
              </a:rPr>
              <a:t>baseline</a:t>
            </a:r>
            <a:r>
              <a:rPr lang="en-US" sz="2800" dirty="0"/>
              <a:t> is a definition of a specific system. </a:t>
            </a:r>
          </a:p>
          <a:p>
            <a:pPr lvl="1"/>
            <a:r>
              <a:rPr lang="en-US" sz="2400" dirty="0"/>
              <a:t>The baseline therefore specifies the component versions that are included in the system plus a specification of the libraries used, configuration files, etc. </a:t>
            </a:r>
          </a:p>
        </p:txBody>
      </p:sp>
    </p:spTree>
    <p:extLst>
      <p:ext uri="{BB962C8B-B14F-4D97-AF65-F5344CB8AC3E}">
        <p14:creationId xmlns:p14="http://schemas.microsoft.com/office/powerpoint/2010/main" val="2209700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Codelines</a:t>
            </a:r>
            <a:r>
              <a:rPr lang="tr-TR" dirty="0" smtClean="0"/>
              <a:t> </a:t>
            </a:r>
            <a:r>
              <a:rPr lang="tr-TR" dirty="0" err="1" smtClean="0"/>
              <a:t>and</a:t>
            </a:r>
            <a:r>
              <a:rPr lang="tr-TR" dirty="0" smtClean="0"/>
              <a:t> </a:t>
            </a:r>
            <a:r>
              <a:rPr lang="tr-TR" dirty="0" err="1" smtClean="0"/>
              <a:t>Baselines</a:t>
            </a:r>
            <a:endParaRPr lang="tr-TR" dirty="0"/>
          </a:p>
        </p:txBody>
      </p:sp>
      <p:pic>
        <p:nvPicPr>
          <p:cNvPr id="4" name="Resim 3"/>
          <p:cNvPicPr>
            <a:picLocks noChangeAspect="1"/>
          </p:cNvPicPr>
          <p:nvPr/>
        </p:nvPicPr>
        <p:blipFill>
          <a:blip r:embed="rId2"/>
          <a:stretch>
            <a:fillRect/>
          </a:stretch>
        </p:blipFill>
        <p:spPr>
          <a:xfrm>
            <a:off x="533400" y="1600200"/>
            <a:ext cx="8315325" cy="4420904"/>
          </a:xfrm>
          <a:prstGeom prst="rect">
            <a:avLst/>
          </a:prstGeom>
        </p:spPr>
      </p:pic>
    </p:spTree>
    <p:extLst>
      <p:ext uri="{BB962C8B-B14F-4D97-AF65-F5344CB8AC3E}">
        <p14:creationId xmlns:p14="http://schemas.microsoft.com/office/powerpoint/2010/main" val="163420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Baselines</a:t>
            </a:r>
            <a:endParaRPr lang="tr-TR" dirty="0"/>
          </a:p>
        </p:txBody>
      </p:sp>
      <p:sp>
        <p:nvSpPr>
          <p:cNvPr id="3" name="İçerik Yer Tutucusu 2"/>
          <p:cNvSpPr>
            <a:spLocks noGrp="1"/>
          </p:cNvSpPr>
          <p:nvPr>
            <p:ph idx="1"/>
          </p:nvPr>
        </p:nvSpPr>
        <p:spPr/>
        <p:txBody>
          <a:bodyPr/>
          <a:lstStyle/>
          <a:p>
            <a:r>
              <a:rPr lang="en-US" sz="2800" dirty="0"/>
              <a:t>Baselines may be specified using a configuration language, which allows you to </a:t>
            </a:r>
            <a:r>
              <a:rPr lang="en-US" sz="2800" dirty="0">
                <a:solidFill>
                  <a:srgbClr val="0070C0"/>
                </a:solidFill>
              </a:rPr>
              <a:t>define what components are included in a version of a particular system</a:t>
            </a:r>
            <a:r>
              <a:rPr lang="en-US" sz="2800" dirty="0"/>
              <a:t>. </a:t>
            </a:r>
            <a:endParaRPr lang="en-GB" sz="2800" dirty="0"/>
          </a:p>
          <a:p>
            <a:r>
              <a:rPr lang="en-US" sz="2800" dirty="0"/>
              <a:t>Baselines are important because you often have to recreate a specific version of a complete system. </a:t>
            </a:r>
          </a:p>
          <a:p>
            <a:pPr lvl="1"/>
            <a:r>
              <a:rPr lang="en-US" sz="2400" dirty="0"/>
              <a:t>For example, a product line may be instantiated so that </a:t>
            </a:r>
            <a:r>
              <a:rPr lang="en-US" sz="2400" dirty="0">
                <a:solidFill>
                  <a:schemeClr val="accent2"/>
                </a:solidFill>
              </a:rPr>
              <a:t>there are individual system versions for different customers</a:t>
            </a:r>
            <a:r>
              <a:rPr lang="en-US" sz="2400" dirty="0"/>
              <a:t>. </a:t>
            </a:r>
            <a:endParaRPr lang="tr-TR" sz="2400" dirty="0" smtClean="0"/>
          </a:p>
          <a:p>
            <a:pPr lvl="1"/>
            <a:r>
              <a:rPr lang="en-US" sz="2400" dirty="0" smtClean="0"/>
              <a:t>You </a:t>
            </a:r>
            <a:r>
              <a:rPr lang="en-US" sz="2400" dirty="0"/>
              <a:t>may have to </a:t>
            </a:r>
            <a:r>
              <a:rPr lang="en-US" sz="2400" u="sng" dirty="0"/>
              <a:t>recreate the version delivered to a specific customer</a:t>
            </a:r>
            <a:r>
              <a:rPr lang="en-US" sz="2400" dirty="0"/>
              <a:t> if, for example, that customer reports bugs in their system that have to be repaired. </a:t>
            </a:r>
          </a:p>
        </p:txBody>
      </p:sp>
    </p:spTree>
    <p:extLst>
      <p:ext uri="{BB962C8B-B14F-4D97-AF65-F5344CB8AC3E}">
        <p14:creationId xmlns:p14="http://schemas.microsoft.com/office/powerpoint/2010/main" val="793855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Version</a:t>
            </a:r>
            <a:r>
              <a:rPr lang="tr-TR" dirty="0" smtClean="0"/>
              <a:t> Management </a:t>
            </a:r>
            <a:r>
              <a:rPr lang="tr-TR" dirty="0" err="1" smtClean="0"/>
              <a:t>Systems</a:t>
            </a:r>
            <a:endParaRPr lang="tr-TR" dirty="0"/>
          </a:p>
        </p:txBody>
      </p:sp>
      <p:sp>
        <p:nvSpPr>
          <p:cNvPr id="3" name="İçerik Yer Tutucusu 2"/>
          <p:cNvSpPr>
            <a:spLocks noGrp="1"/>
          </p:cNvSpPr>
          <p:nvPr>
            <p:ph idx="1"/>
          </p:nvPr>
        </p:nvSpPr>
        <p:spPr>
          <a:xfrm>
            <a:off x="152400" y="1143000"/>
            <a:ext cx="8839200" cy="5486400"/>
          </a:xfrm>
        </p:spPr>
        <p:txBody>
          <a:bodyPr/>
          <a:lstStyle/>
          <a:p>
            <a:pPr>
              <a:spcBef>
                <a:spcPts val="240"/>
              </a:spcBef>
            </a:pPr>
            <a:r>
              <a:rPr lang="en-US" sz="2000" dirty="0">
                <a:solidFill>
                  <a:schemeClr val="accent2"/>
                </a:solidFill>
              </a:rPr>
              <a:t>Version and release identification </a:t>
            </a:r>
          </a:p>
          <a:p>
            <a:pPr lvl="1">
              <a:spcBef>
                <a:spcPts val="240"/>
              </a:spcBef>
            </a:pPr>
            <a:r>
              <a:rPr lang="en-US" sz="1800" dirty="0"/>
              <a:t>Managed versions are assigned identifiers when they are submitted to the system. </a:t>
            </a:r>
          </a:p>
          <a:p>
            <a:pPr>
              <a:spcBef>
                <a:spcPts val="240"/>
              </a:spcBef>
            </a:pPr>
            <a:r>
              <a:rPr lang="en-US" sz="2000" dirty="0">
                <a:solidFill>
                  <a:schemeClr val="accent2"/>
                </a:solidFill>
              </a:rPr>
              <a:t>Storage management </a:t>
            </a:r>
          </a:p>
          <a:p>
            <a:pPr lvl="1">
              <a:spcBef>
                <a:spcPts val="240"/>
              </a:spcBef>
            </a:pPr>
            <a:r>
              <a:rPr lang="en-US" sz="1800" dirty="0"/>
              <a:t>To reduce the storage space required by multiple versions of components that differ only slightly, version management systems usually provide storage management facilities. </a:t>
            </a:r>
          </a:p>
          <a:p>
            <a:pPr>
              <a:spcBef>
                <a:spcPts val="240"/>
              </a:spcBef>
            </a:pPr>
            <a:r>
              <a:rPr lang="en-US" sz="2000" dirty="0">
                <a:solidFill>
                  <a:schemeClr val="accent2"/>
                </a:solidFill>
              </a:rPr>
              <a:t>Change history recording </a:t>
            </a:r>
          </a:p>
          <a:p>
            <a:pPr lvl="1">
              <a:spcBef>
                <a:spcPts val="240"/>
              </a:spcBef>
            </a:pPr>
            <a:r>
              <a:rPr lang="en-US" sz="1800" dirty="0"/>
              <a:t>All of the changes made to the code of a system or component are recorded and listed</a:t>
            </a:r>
            <a:r>
              <a:rPr lang="en-US" sz="1800" dirty="0" smtClean="0"/>
              <a:t>.</a:t>
            </a:r>
            <a:endParaRPr lang="tr-TR" sz="2000" dirty="0" smtClean="0"/>
          </a:p>
          <a:p>
            <a:pPr>
              <a:spcBef>
                <a:spcPts val="240"/>
              </a:spcBef>
            </a:pPr>
            <a:r>
              <a:rPr lang="en-US" sz="2000" dirty="0">
                <a:solidFill>
                  <a:schemeClr val="accent2"/>
                </a:solidFill>
              </a:rPr>
              <a:t>Independent development </a:t>
            </a:r>
          </a:p>
          <a:p>
            <a:pPr lvl="1">
              <a:spcBef>
                <a:spcPts val="240"/>
              </a:spcBef>
            </a:pPr>
            <a:r>
              <a:rPr lang="tr-TR" sz="1800" dirty="0" err="1" smtClean="0"/>
              <a:t>It</a:t>
            </a:r>
            <a:r>
              <a:rPr lang="tr-TR" sz="1800" dirty="0" smtClean="0"/>
              <a:t> k</a:t>
            </a:r>
            <a:r>
              <a:rPr lang="en-US" sz="1800" dirty="0" err="1" smtClean="0"/>
              <a:t>eeps</a:t>
            </a:r>
            <a:r>
              <a:rPr lang="en-US" sz="1800" dirty="0" smtClean="0"/>
              <a:t> </a:t>
            </a:r>
            <a:r>
              <a:rPr lang="en-US" sz="1800" dirty="0"/>
              <a:t>track of components that have been checked out for editing and ensures that changes made to a component by different developers do not interfere. </a:t>
            </a:r>
          </a:p>
          <a:p>
            <a:pPr>
              <a:spcBef>
                <a:spcPts val="240"/>
              </a:spcBef>
            </a:pPr>
            <a:r>
              <a:rPr lang="en-US" sz="2000" dirty="0">
                <a:solidFill>
                  <a:schemeClr val="accent2"/>
                </a:solidFill>
              </a:rPr>
              <a:t>Project support </a:t>
            </a:r>
          </a:p>
          <a:p>
            <a:pPr lvl="1">
              <a:spcBef>
                <a:spcPts val="240"/>
              </a:spcBef>
            </a:pPr>
            <a:r>
              <a:rPr lang="en-US" sz="1800" dirty="0"/>
              <a:t>A version management system may support the development of several projects, which share components</a:t>
            </a:r>
            <a:r>
              <a:rPr lang="en-US" sz="1800" dirty="0" smtClean="0"/>
              <a:t>.</a:t>
            </a:r>
            <a:endParaRPr lang="en-US" sz="1800" dirty="0"/>
          </a:p>
        </p:txBody>
      </p:sp>
    </p:spTree>
    <p:extLst>
      <p:ext uri="{BB962C8B-B14F-4D97-AF65-F5344CB8AC3E}">
        <p14:creationId xmlns:p14="http://schemas.microsoft.com/office/powerpoint/2010/main" val="2210892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Version</a:t>
            </a:r>
            <a:r>
              <a:rPr lang="tr-TR" dirty="0" smtClean="0"/>
              <a:t> Management </a:t>
            </a:r>
            <a:r>
              <a:rPr lang="tr-TR" dirty="0" err="1" smtClean="0"/>
              <a:t>Systems</a:t>
            </a:r>
            <a:endParaRPr lang="tr-TR" dirty="0"/>
          </a:p>
        </p:txBody>
      </p:sp>
      <p:pic>
        <p:nvPicPr>
          <p:cNvPr id="20482" name="Picture 2" descr="https://www.smashingmagazine.com/images/cvs.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132" y="933488"/>
            <a:ext cx="3320068" cy="29042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ww.smashingmagazine.com/wp-content/uploads/2008/09/svn_homep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172" y="932734"/>
            <a:ext cx="5150667" cy="2904977"/>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www.smashingmagazine.com/wp-content/uploads/2008/09/git.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800" y="4016724"/>
            <a:ext cx="3805678" cy="2724866"/>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https://www.smashingmagazine.com/wp-content/uploads/2008/09/github.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3936891"/>
            <a:ext cx="4451439" cy="288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56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fade">
                                      <p:cBhvr>
                                        <p:cTn id="12" dur="500"/>
                                        <p:tgtEl>
                                          <p:spTgt spid="20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fade">
                                      <p:cBhvr>
                                        <p:cTn id="17" dur="500"/>
                                        <p:tgtEl>
                                          <p:spTgt spid="204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8"/>
                                        </p:tgtEl>
                                        <p:attrNameLst>
                                          <p:attrName>style.visibility</p:attrName>
                                        </p:attrNameLst>
                                      </p:cBhvr>
                                      <p:to>
                                        <p:strVal val="visible"/>
                                      </p:to>
                                    </p:set>
                                    <p:animEffect transition="in" filter="fade">
                                      <p:cBhvr>
                                        <p:cTn id="22"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Storage Management</a:t>
            </a:r>
            <a:endParaRPr lang="tr-TR" dirty="0"/>
          </a:p>
        </p:txBody>
      </p:sp>
      <p:pic>
        <p:nvPicPr>
          <p:cNvPr id="4" name="Resim 3"/>
          <p:cNvPicPr>
            <a:picLocks noChangeAspect="1"/>
          </p:cNvPicPr>
          <p:nvPr/>
        </p:nvPicPr>
        <p:blipFill>
          <a:blip r:embed="rId2"/>
          <a:stretch>
            <a:fillRect/>
          </a:stretch>
        </p:blipFill>
        <p:spPr>
          <a:xfrm>
            <a:off x="457200" y="1981200"/>
            <a:ext cx="8458200" cy="3068782"/>
          </a:xfrm>
          <a:prstGeom prst="rect">
            <a:avLst/>
          </a:prstGeom>
        </p:spPr>
      </p:pic>
    </p:spTree>
    <p:extLst>
      <p:ext uri="{BB962C8B-B14F-4D97-AF65-F5344CB8AC3E}">
        <p14:creationId xmlns:p14="http://schemas.microsoft.com/office/powerpoint/2010/main" val="110493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924800" cy="700087"/>
          </a:xfrm>
        </p:spPr>
        <p:txBody>
          <a:bodyPr/>
          <a:lstStyle/>
          <a:p>
            <a:r>
              <a:rPr lang="en-US" sz="3200" dirty="0"/>
              <a:t>Check-in and check-out </a:t>
            </a:r>
            <a:r>
              <a:rPr lang="tr-TR" sz="3200" dirty="0" smtClean="0"/>
              <a:t/>
            </a:r>
            <a:br>
              <a:rPr lang="tr-TR" sz="3200" dirty="0" smtClean="0"/>
            </a:br>
            <a:r>
              <a:rPr lang="tr-TR" sz="3200" dirty="0" smtClean="0"/>
              <a:t>			</a:t>
            </a:r>
            <a:r>
              <a:rPr lang="en-US" sz="3200" dirty="0" smtClean="0"/>
              <a:t>from </a:t>
            </a:r>
            <a:r>
              <a:rPr lang="en-US" sz="3200" dirty="0"/>
              <a:t>a version repository</a:t>
            </a:r>
            <a:r>
              <a:rPr lang="en-GB" sz="3200" dirty="0"/>
              <a:t> </a:t>
            </a:r>
            <a:endParaRPr lang="tr-TR" sz="3200" dirty="0"/>
          </a:p>
        </p:txBody>
      </p:sp>
      <p:pic>
        <p:nvPicPr>
          <p:cNvPr id="4" name="Resim 3"/>
          <p:cNvPicPr>
            <a:picLocks noChangeAspect="1"/>
          </p:cNvPicPr>
          <p:nvPr/>
        </p:nvPicPr>
        <p:blipFill>
          <a:blip r:embed="rId2"/>
          <a:stretch>
            <a:fillRect/>
          </a:stretch>
        </p:blipFill>
        <p:spPr>
          <a:xfrm>
            <a:off x="457200" y="1447800"/>
            <a:ext cx="8220075" cy="4962609"/>
          </a:xfrm>
          <a:prstGeom prst="rect">
            <a:avLst/>
          </a:prstGeom>
        </p:spPr>
      </p:pic>
    </p:spTree>
    <p:extLst>
      <p:ext uri="{BB962C8B-B14F-4D97-AF65-F5344CB8AC3E}">
        <p14:creationId xmlns:p14="http://schemas.microsoft.com/office/powerpoint/2010/main" val="3879595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Codeline</a:t>
            </a:r>
            <a:r>
              <a:rPr lang="tr-TR" dirty="0" smtClean="0"/>
              <a:t> </a:t>
            </a:r>
            <a:r>
              <a:rPr lang="tr-TR" dirty="0" err="1" smtClean="0"/>
              <a:t>Branches</a:t>
            </a:r>
            <a:r>
              <a:rPr lang="tr-TR" dirty="0" smtClean="0"/>
              <a:t> </a:t>
            </a:r>
            <a:r>
              <a:rPr lang="tr-TR" dirty="0" err="1" smtClean="0"/>
              <a:t>and</a:t>
            </a:r>
            <a:r>
              <a:rPr lang="tr-TR" dirty="0" smtClean="0"/>
              <a:t> </a:t>
            </a:r>
            <a:r>
              <a:rPr lang="tr-TR" dirty="0" err="1" smtClean="0"/>
              <a:t>Merges</a:t>
            </a:r>
            <a:endParaRPr lang="tr-TR" dirty="0"/>
          </a:p>
        </p:txBody>
      </p:sp>
      <p:pic>
        <p:nvPicPr>
          <p:cNvPr id="4" name="Resim 3"/>
          <p:cNvPicPr>
            <a:picLocks noChangeAspect="1"/>
          </p:cNvPicPr>
          <p:nvPr/>
        </p:nvPicPr>
        <p:blipFill>
          <a:blip r:embed="rId2"/>
          <a:stretch>
            <a:fillRect/>
          </a:stretch>
        </p:blipFill>
        <p:spPr>
          <a:xfrm>
            <a:off x="322517" y="1676400"/>
            <a:ext cx="8662987" cy="3907406"/>
          </a:xfrm>
          <a:prstGeom prst="rect">
            <a:avLst/>
          </a:prstGeom>
        </p:spPr>
      </p:pic>
    </p:spTree>
    <p:extLst>
      <p:ext uri="{BB962C8B-B14F-4D97-AF65-F5344CB8AC3E}">
        <p14:creationId xmlns:p14="http://schemas.microsoft.com/office/powerpoint/2010/main" val="1858530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Example</a:t>
            </a:r>
            <a:r>
              <a:rPr lang="tr-TR" sz="3200" dirty="0"/>
              <a:t>: </a:t>
            </a:r>
            <a:r>
              <a:rPr lang="tr-TR" sz="3200" dirty="0" err="1"/>
              <a:t>Branching</a:t>
            </a:r>
            <a:r>
              <a:rPr lang="tr-TR" sz="3200" dirty="0"/>
              <a:t> </a:t>
            </a:r>
            <a:r>
              <a:rPr lang="tr-TR" sz="3200" dirty="0" err="1"/>
              <a:t>and</a:t>
            </a:r>
            <a:r>
              <a:rPr lang="tr-TR" sz="3200" dirty="0"/>
              <a:t> </a:t>
            </a:r>
            <a:r>
              <a:rPr lang="tr-TR" sz="3200" dirty="0" err="1"/>
              <a:t>Merging</a:t>
            </a:r>
            <a:r>
              <a:rPr lang="tr-TR" sz="3200" dirty="0"/>
              <a:t> in </a:t>
            </a:r>
            <a:r>
              <a:rPr lang="tr-TR" sz="3200" dirty="0" err="1"/>
              <a:t>Github</a:t>
            </a:r>
            <a:endParaRPr lang="tr-TR" sz="3200" dirty="0"/>
          </a:p>
        </p:txBody>
      </p:sp>
      <p:pic>
        <p:nvPicPr>
          <p:cNvPr id="4" name="Resim 3"/>
          <p:cNvPicPr>
            <a:picLocks noChangeAspect="1"/>
          </p:cNvPicPr>
          <p:nvPr/>
        </p:nvPicPr>
        <p:blipFill>
          <a:blip r:embed="rId2"/>
          <a:stretch>
            <a:fillRect/>
          </a:stretch>
        </p:blipFill>
        <p:spPr>
          <a:xfrm>
            <a:off x="1447800" y="2057400"/>
            <a:ext cx="5791200" cy="4393324"/>
          </a:xfrm>
          <a:prstGeom prst="rect">
            <a:avLst/>
          </a:prstGeom>
        </p:spPr>
      </p:pic>
      <p:sp>
        <p:nvSpPr>
          <p:cNvPr id="6" name="İçerik Yer Tutucusu 2"/>
          <p:cNvSpPr>
            <a:spLocks noGrp="1"/>
          </p:cNvSpPr>
          <p:nvPr>
            <p:ph idx="1"/>
          </p:nvPr>
        </p:nvSpPr>
        <p:spPr>
          <a:xfrm>
            <a:off x="152400" y="1231392"/>
            <a:ext cx="8839200" cy="609600"/>
          </a:xfrm>
        </p:spPr>
        <p:txBody>
          <a:bodyPr/>
          <a:lstStyle/>
          <a:p>
            <a:r>
              <a:rPr lang="tr-TR" sz="2800" dirty="0" err="1" smtClean="0"/>
              <a:t>Branching</a:t>
            </a:r>
            <a:endParaRPr lang="tr-TR" sz="2800" dirty="0" smtClean="0"/>
          </a:p>
          <a:p>
            <a:endParaRPr lang="tr-TR" sz="2800" dirty="0"/>
          </a:p>
        </p:txBody>
      </p:sp>
    </p:spTree>
    <p:extLst>
      <p:ext uri="{BB962C8B-B14F-4D97-AF65-F5344CB8AC3E}">
        <p14:creationId xmlns:p14="http://schemas.microsoft.com/office/powerpoint/2010/main" val="101665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a:t>Example</a:t>
            </a:r>
            <a:r>
              <a:rPr lang="tr-TR" sz="3200" dirty="0"/>
              <a:t>: </a:t>
            </a:r>
            <a:r>
              <a:rPr lang="tr-TR" sz="3200" dirty="0" err="1"/>
              <a:t>Branching</a:t>
            </a:r>
            <a:r>
              <a:rPr lang="tr-TR" sz="3200" dirty="0"/>
              <a:t> </a:t>
            </a:r>
            <a:r>
              <a:rPr lang="tr-TR" sz="3200" dirty="0" err="1"/>
              <a:t>and</a:t>
            </a:r>
            <a:r>
              <a:rPr lang="tr-TR" sz="3200" dirty="0"/>
              <a:t> </a:t>
            </a:r>
            <a:r>
              <a:rPr lang="tr-TR" sz="3200" dirty="0" err="1"/>
              <a:t>Merging</a:t>
            </a:r>
            <a:r>
              <a:rPr lang="tr-TR" sz="3200" dirty="0"/>
              <a:t> in </a:t>
            </a:r>
            <a:r>
              <a:rPr lang="tr-TR" sz="3200" dirty="0" err="1"/>
              <a:t>Github</a:t>
            </a:r>
            <a:endParaRPr lang="tr-TR" sz="3200" dirty="0"/>
          </a:p>
        </p:txBody>
      </p:sp>
      <p:sp>
        <p:nvSpPr>
          <p:cNvPr id="3" name="İçerik Yer Tutucusu 2"/>
          <p:cNvSpPr>
            <a:spLocks noGrp="1"/>
          </p:cNvSpPr>
          <p:nvPr>
            <p:ph idx="1"/>
          </p:nvPr>
        </p:nvSpPr>
        <p:spPr>
          <a:xfrm>
            <a:off x="152400" y="1066800"/>
            <a:ext cx="8839200" cy="609600"/>
          </a:xfrm>
        </p:spPr>
        <p:txBody>
          <a:bodyPr/>
          <a:lstStyle/>
          <a:p>
            <a:r>
              <a:rPr lang="tr-TR" dirty="0" err="1" smtClean="0"/>
              <a:t>Merging</a:t>
            </a:r>
            <a:endParaRPr lang="tr-TR" dirty="0"/>
          </a:p>
        </p:txBody>
      </p:sp>
      <p:pic>
        <p:nvPicPr>
          <p:cNvPr id="4" name="Resim 3"/>
          <p:cNvPicPr>
            <a:picLocks noChangeAspect="1"/>
          </p:cNvPicPr>
          <p:nvPr/>
        </p:nvPicPr>
        <p:blipFill>
          <a:blip r:embed="rId2"/>
          <a:stretch>
            <a:fillRect/>
          </a:stretch>
        </p:blipFill>
        <p:spPr>
          <a:xfrm>
            <a:off x="762000" y="2133600"/>
            <a:ext cx="7208226" cy="3823494"/>
          </a:xfrm>
          <a:prstGeom prst="rect">
            <a:avLst/>
          </a:prstGeom>
        </p:spPr>
      </p:pic>
    </p:spTree>
    <p:extLst>
      <p:ext uri="{BB962C8B-B14F-4D97-AF65-F5344CB8AC3E}">
        <p14:creationId xmlns:p14="http://schemas.microsoft.com/office/powerpoint/2010/main" val="2381792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533400" y="1219200"/>
            <a:ext cx="8458200" cy="5410200"/>
          </a:xfrm>
        </p:spPr>
        <p:txBody>
          <a:bodyPr/>
          <a:lstStyle/>
          <a:p>
            <a:r>
              <a:rPr lang="en-US" sz="2800" dirty="0"/>
              <a:t>Change management</a:t>
            </a:r>
            <a:endParaRPr lang="en-GB" sz="2800" dirty="0"/>
          </a:p>
          <a:p>
            <a:r>
              <a:rPr lang="en-US" sz="2800" dirty="0"/>
              <a:t>Version management </a:t>
            </a:r>
            <a:endParaRPr lang="en-GB" sz="2800" dirty="0"/>
          </a:p>
          <a:p>
            <a:r>
              <a:rPr lang="en-US" sz="2800" dirty="0"/>
              <a:t>System building</a:t>
            </a:r>
            <a:endParaRPr lang="en-GB" sz="2800" dirty="0"/>
          </a:p>
          <a:p>
            <a:r>
              <a:rPr lang="en-US" sz="2800" dirty="0"/>
              <a:t>Release management</a:t>
            </a:r>
            <a:r>
              <a:rPr lang="en-GB" sz="2800" dirty="0"/>
              <a:t> </a:t>
            </a:r>
            <a:endParaRPr lang="en-US" sz="2800" dirty="0"/>
          </a:p>
        </p:txBody>
      </p:sp>
    </p:spTree>
    <p:extLst>
      <p:ext uri="{BB962C8B-B14F-4D97-AF65-F5344CB8AC3E}">
        <p14:creationId xmlns:p14="http://schemas.microsoft.com/office/powerpoint/2010/main" val="18491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a:t>
            </a:r>
            <a:r>
              <a:rPr lang="tr-TR" dirty="0" err="1" smtClean="0"/>
              <a:t>System</a:t>
            </a:r>
            <a:r>
              <a:rPr lang="tr-TR" dirty="0" smtClean="0"/>
              <a:t> </a:t>
            </a:r>
            <a:r>
              <a:rPr lang="tr-TR" dirty="0" err="1" smtClean="0"/>
              <a:t>Building</a:t>
            </a:r>
            <a:endParaRPr lang="tr-TR" dirty="0"/>
          </a:p>
        </p:txBody>
      </p:sp>
      <p:sp>
        <p:nvSpPr>
          <p:cNvPr id="3" name="İçerik Yer Tutucusu 2"/>
          <p:cNvSpPr>
            <a:spLocks noGrp="1"/>
          </p:cNvSpPr>
          <p:nvPr>
            <p:ph idx="1"/>
          </p:nvPr>
        </p:nvSpPr>
        <p:spPr/>
        <p:txBody>
          <a:bodyPr/>
          <a:lstStyle/>
          <a:p>
            <a:r>
              <a:rPr lang="en-US" sz="2800" dirty="0"/>
              <a:t>System building is the process of creating a complete, executable system by compiling and linking the system components, external libraries, configuration files, etc.</a:t>
            </a:r>
          </a:p>
          <a:p>
            <a:r>
              <a:rPr lang="en-US" sz="2800" dirty="0"/>
              <a:t>System building tools and version management tools must communicate as the build process involves checking out component versions from the repository managed by the version management system. </a:t>
            </a:r>
          </a:p>
          <a:p>
            <a:r>
              <a:rPr lang="en-US" sz="2800" dirty="0"/>
              <a:t>The configuration description used to identify a baseline is also used by the system building tool.</a:t>
            </a:r>
            <a:r>
              <a:rPr lang="en-GB" sz="2800" dirty="0"/>
              <a:t> </a:t>
            </a:r>
            <a:endParaRPr lang="en-US" sz="2800" dirty="0"/>
          </a:p>
          <a:p>
            <a:endParaRPr lang="tr-TR" sz="2800" dirty="0"/>
          </a:p>
        </p:txBody>
      </p:sp>
    </p:spTree>
    <p:extLst>
      <p:ext uri="{BB962C8B-B14F-4D97-AF65-F5344CB8AC3E}">
        <p14:creationId xmlns:p14="http://schemas.microsoft.com/office/powerpoint/2010/main" val="4291074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a:t>
            </a:r>
            <a:r>
              <a:rPr lang="tr-TR" dirty="0" err="1" smtClean="0"/>
              <a:t>System</a:t>
            </a:r>
            <a:r>
              <a:rPr lang="tr-TR" dirty="0" smtClean="0"/>
              <a:t> </a:t>
            </a:r>
            <a:r>
              <a:rPr lang="tr-TR" dirty="0" err="1" smtClean="0"/>
              <a:t>Building</a:t>
            </a:r>
            <a:endParaRPr lang="tr-TR" dirty="0"/>
          </a:p>
        </p:txBody>
      </p:sp>
      <p:pic>
        <p:nvPicPr>
          <p:cNvPr id="4" name="İçerik Yer Tutucusu 3"/>
          <p:cNvPicPr>
            <a:picLocks noGrp="1" noChangeAspect="1"/>
          </p:cNvPicPr>
          <p:nvPr>
            <p:ph idx="1"/>
          </p:nvPr>
        </p:nvPicPr>
        <p:blipFill>
          <a:blip r:embed="rId2"/>
          <a:stretch>
            <a:fillRect/>
          </a:stretch>
        </p:blipFill>
        <p:spPr>
          <a:xfrm>
            <a:off x="381000" y="1828800"/>
            <a:ext cx="8382000" cy="3835550"/>
          </a:xfrm>
          <a:prstGeom prst="rect">
            <a:avLst/>
          </a:prstGeom>
        </p:spPr>
      </p:pic>
    </p:spTree>
    <p:extLst>
      <p:ext uri="{BB962C8B-B14F-4D97-AF65-F5344CB8AC3E}">
        <p14:creationId xmlns:p14="http://schemas.microsoft.com/office/powerpoint/2010/main" val="2419022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3200" dirty="0"/>
              <a:t>Development, build, and target platforms</a:t>
            </a:r>
            <a:r>
              <a:rPr lang="en-GB" sz="3200" dirty="0"/>
              <a:t> </a:t>
            </a:r>
            <a:endParaRPr lang="tr-TR" sz="3200" dirty="0"/>
          </a:p>
        </p:txBody>
      </p:sp>
      <p:pic>
        <p:nvPicPr>
          <p:cNvPr id="4" name="Resim 3"/>
          <p:cNvPicPr>
            <a:picLocks noChangeAspect="1"/>
          </p:cNvPicPr>
          <p:nvPr/>
        </p:nvPicPr>
        <p:blipFill>
          <a:blip r:embed="rId2"/>
          <a:stretch>
            <a:fillRect/>
          </a:stretch>
        </p:blipFill>
        <p:spPr>
          <a:xfrm>
            <a:off x="304800" y="1752600"/>
            <a:ext cx="8574024" cy="4255890"/>
          </a:xfrm>
          <a:prstGeom prst="rect">
            <a:avLst/>
          </a:prstGeom>
        </p:spPr>
      </p:pic>
    </p:spTree>
    <p:extLst>
      <p:ext uri="{BB962C8B-B14F-4D97-AF65-F5344CB8AC3E}">
        <p14:creationId xmlns:p14="http://schemas.microsoft.com/office/powerpoint/2010/main" val="2040920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File identification</a:t>
            </a:r>
            <a:endParaRPr lang="tr-TR" dirty="0"/>
          </a:p>
        </p:txBody>
      </p:sp>
      <p:sp>
        <p:nvSpPr>
          <p:cNvPr id="3" name="İçerik Yer Tutucusu 2"/>
          <p:cNvSpPr>
            <a:spLocks noGrp="1"/>
          </p:cNvSpPr>
          <p:nvPr>
            <p:ph idx="1"/>
          </p:nvPr>
        </p:nvSpPr>
        <p:spPr/>
        <p:txBody>
          <a:bodyPr/>
          <a:lstStyle/>
          <a:p>
            <a:r>
              <a:rPr lang="en-US" sz="2400" dirty="0">
                <a:solidFill>
                  <a:srgbClr val="0070C0"/>
                </a:solidFill>
              </a:rPr>
              <a:t>Modification timestamps </a:t>
            </a:r>
          </a:p>
          <a:p>
            <a:pPr lvl="1"/>
            <a:r>
              <a:rPr lang="en-US" sz="2000"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sz="2400" dirty="0">
                <a:solidFill>
                  <a:srgbClr val="0070C0"/>
                </a:solidFill>
              </a:rPr>
              <a:t>Source code checksums </a:t>
            </a:r>
          </a:p>
          <a:p>
            <a:pPr lvl="1"/>
            <a:r>
              <a:rPr lang="en-US" sz="2000"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sz="2000" dirty="0"/>
              <a:t> </a:t>
            </a:r>
          </a:p>
        </p:txBody>
      </p:sp>
    </p:spTree>
    <p:extLst>
      <p:ext uri="{BB962C8B-B14F-4D97-AF65-F5344CB8AC3E}">
        <p14:creationId xmlns:p14="http://schemas.microsoft.com/office/powerpoint/2010/main" val="3457463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Continuous integration</a:t>
            </a:r>
            <a:r>
              <a:rPr lang="en-GB" dirty="0"/>
              <a:t> </a:t>
            </a:r>
            <a:endParaRPr lang="tr-TR" dirty="0"/>
          </a:p>
        </p:txBody>
      </p:sp>
      <p:pic>
        <p:nvPicPr>
          <p:cNvPr id="4" name="Resim 3"/>
          <p:cNvPicPr>
            <a:picLocks noChangeAspect="1"/>
          </p:cNvPicPr>
          <p:nvPr/>
        </p:nvPicPr>
        <p:blipFill>
          <a:blip r:embed="rId2"/>
          <a:stretch>
            <a:fillRect/>
          </a:stretch>
        </p:blipFill>
        <p:spPr>
          <a:xfrm>
            <a:off x="228600" y="1524000"/>
            <a:ext cx="8667750" cy="4857040"/>
          </a:xfrm>
          <a:prstGeom prst="rect">
            <a:avLst/>
          </a:prstGeom>
        </p:spPr>
      </p:pic>
    </p:spTree>
    <p:extLst>
      <p:ext uri="{BB962C8B-B14F-4D97-AF65-F5344CB8AC3E}">
        <p14:creationId xmlns:p14="http://schemas.microsoft.com/office/powerpoint/2010/main" val="2956431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Daily building</a:t>
            </a:r>
            <a:endParaRPr lang="tr-TR" dirty="0"/>
          </a:p>
        </p:txBody>
      </p:sp>
      <p:sp>
        <p:nvSpPr>
          <p:cNvPr id="3" name="İçerik Yer Tutucusu 2"/>
          <p:cNvSpPr>
            <a:spLocks noGrp="1"/>
          </p:cNvSpPr>
          <p:nvPr>
            <p:ph idx="1"/>
          </p:nvPr>
        </p:nvSpPr>
        <p:spPr>
          <a:xfrm>
            <a:off x="152400" y="1066800"/>
            <a:ext cx="8382000" cy="5562600"/>
          </a:xfrm>
        </p:spPr>
        <p:txBody>
          <a:bodyPr/>
          <a:lstStyle/>
          <a:p>
            <a:r>
              <a:rPr lang="en-US" sz="2800" dirty="0"/>
              <a:t>The development organization sets a delivery time (say 2 p.m.) for system components. </a:t>
            </a:r>
          </a:p>
          <a:p>
            <a:pPr lvl="1"/>
            <a:r>
              <a:rPr lang="en-US" sz="2400" dirty="0"/>
              <a:t>If developers have new versions of the components that they are writing, they must deliver them by that time. </a:t>
            </a:r>
            <a:endParaRPr lang="en-GB" sz="2400" dirty="0"/>
          </a:p>
          <a:p>
            <a:pPr lvl="1"/>
            <a:r>
              <a:rPr lang="en-US" sz="2400" dirty="0"/>
              <a:t>A new version of the system is built from these components by compiling and linking them to form a complete system.</a:t>
            </a:r>
            <a:endParaRPr lang="en-GB" sz="2400" dirty="0"/>
          </a:p>
          <a:p>
            <a:pPr lvl="1"/>
            <a:r>
              <a:rPr lang="en-US" sz="2400" dirty="0"/>
              <a:t>This system is then delivered to the testing team, which carries out a set of predefined system tests</a:t>
            </a:r>
            <a:endParaRPr lang="en-GB" sz="2400" dirty="0"/>
          </a:p>
          <a:p>
            <a:pPr lvl="1"/>
            <a:r>
              <a:rPr lang="en-US" sz="2400" dirty="0"/>
              <a:t>Faults that are discovered during system testing are documented and returned to the system developers. </a:t>
            </a:r>
            <a:r>
              <a:rPr lang="en-US" sz="2400" dirty="0" smtClean="0"/>
              <a:t>They </a:t>
            </a:r>
            <a:r>
              <a:rPr lang="en-US" sz="2400" dirty="0"/>
              <a:t>repair these faults in a subsequent version of the component</a:t>
            </a:r>
            <a:r>
              <a:rPr lang="en-US" sz="2400" dirty="0" smtClean="0"/>
              <a:t>.</a:t>
            </a:r>
            <a:endParaRPr lang="en-GB" sz="2400" dirty="0"/>
          </a:p>
        </p:txBody>
      </p:sp>
    </p:spTree>
    <p:extLst>
      <p:ext uri="{BB962C8B-B14F-4D97-AF65-F5344CB8AC3E}">
        <p14:creationId xmlns:p14="http://schemas.microsoft.com/office/powerpoint/2010/main" val="2580290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 </a:t>
            </a:r>
            <a:r>
              <a:rPr lang="tr-TR" dirty="0" err="1" smtClean="0"/>
              <a:t>Release</a:t>
            </a:r>
            <a:r>
              <a:rPr lang="tr-TR" dirty="0" smtClean="0"/>
              <a:t> Management</a:t>
            </a:r>
            <a:endParaRPr lang="tr-TR" dirty="0"/>
          </a:p>
        </p:txBody>
      </p:sp>
      <p:sp>
        <p:nvSpPr>
          <p:cNvPr id="3" name="İçerik Yer Tutucusu 2"/>
          <p:cNvSpPr>
            <a:spLocks noGrp="1"/>
          </p:cNvSpPr>
          <p:nvPr>
            <p:ph idx="1"/>
          </p:nvPr>
        </p:nvSpPr>
        <p:spPr/>
        <p:txBody>
          <a:bodyPr/>
          <a:lstStyle/>
          <a:p>
            <a:r>
              <a:rPr lang="en-US" sz="2800" dirty="0"/>
              <a:t>A </a:t>
            </a:r>
            <a:r>
              <a:rPr lang="en-US" sz="2800" dirty="0">
                <a:solidFill>
                  <a:srgbClr val="0070C0"/>
                </a:solidFill>
              </a:rPr>
              <a:t>system release </a:t>
            </a:r>
            <a:r>
              <a:rPr lang="en-US" sz="2800" dirty="0"/>
              <a:t>is a version of a software system that is distributed to customers.</a:t>
            </a:r>
          </a:p>
          <a:p>
            <a:pPr lvl="1"/>
            <a:r>
              <a:rPr lang="en-US" sz="2400" u="sng" dirty="0"/>
              <a:t>For mass market software</a:t>
            </a:r>
            <a:r>
              <a:rPr lang="en-US" sz="2400" dirty="0"/>
              <a:t>, it is usually possible to identify two types of release: </a:t>
            </a:r>
            <a:endParaRPr lang="tr-TR" sz="2400" dirty="0" smtClean="0"/>
          </a:p>
          <a:p>
            <a:pPr lvl="2"/>
            <a:r>
              <a:rPr lang="en-US" sz="2000" dirty="0" smtClean="0">
                <a:solidFill>
                  <a:schemeClr val="accent2"/>
                </a:solidFill>
              </a:rPr>
              <a:t>major </a:t>
            </a:r>
            <a:r>
              <a:rPr lang="en-US" sz="2000" dirty="0">
                <a:solidFill>
                  <a:schemeClr val="accent2"/>
                </a:solidFill>
              </a:rPr>
              <a:t>releases </a:t>
            </a:r>
            <a:r>
              <a:rPr lang="en-US" sz="2000" dirty="0"/>
              <a:t>which deliver significant new functionality, and </a:t>
            </a:r>
            <a:endParaRPr lang="tr-TR" sz="2000" dirty="0" smtClean="0"/>
          </a:p>
          <a:p>
            <a:pPr lvl="2"/>
            <a:r>
              <a:rPr lang="en-US" sz="2000" dirty="0" smtClean="0">
                <a:solidFill>
                  <a:schemeClr val="accent2"/>
                </a:solidFill>
              </a:rPr>
              <a:t>minor </a:t>
            </a:r>
            <a:r>
              <a:rPr lang="en-US" sz="2000" dirty="0">
                <a:solidFill>
                  <a:schemeClr val="accent2"/>
                </a:solidFill>
              </a:rPr>
              <a:t>releases</a:t>
            </a:r>
            <a:r>
              <a:rPr lang="en-US" sz="2000" dirty="0"/>
              <a:t>, which repair bugs and fix customer problems that have been reported. </a:t>
            </a:r>
          </a:p>
          <a:p>
            <a:pPr lvl="1"/>
            <a:r>
              <a:rPr lang="en-US" sz="2400" u="sng" dirty="0"/>
              <a:t>For custom software or software product lines</a:t>
            </a:r>
            <a:r>
              <a:rPr lang="en-US" sz="2400" dirty="0"/>
              <a:t>, </a:t>
            </a:r>
            <a:r>
              <a:rPr lang="en-US" sz="2400" dirty="0">
                <a:solidFill>
                  <a:schemeClr val="accent2"/>
                </a:solidFill>
              </a:rPr>
              <a:t>releases of the system may have to be produced for each customer</a:t>
            </a:r>
            <a:r>
              <a:rPr lang="en-US" sz="2400" dirty="0"/>
              <a:t> and individual customers may be running several different releases of the system at the same time. </a:t>
            </a:r>
          </a:p>
        </p:txBody>
      </p:sp>
    </p:spTree>
    <p:extLst>
      <p:ext uri="{BB962C8B-B14F-4D97-AF65-F5344CB8AC3E}">
        <p14:creationId xmlns:p14="http://schemas.microsoft.com/office/powerpoint/2010/main" val="1322542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Release tracking</a:t>
            </a:r>
            <a:endParaRPr lang="tr-TR" dirty="0"/>
          </a:p>
        </p:txBody>
      </p:sp>
      <p:sp>
        <p:nvSpPr>
          <p:cNvPr id="3" name="İçerik Yer Tutucusu 2"/>
          <p:cNvSpPr>
            <a:spLocks noGrp="1"/>
          </p:cNvSpPr>
          <p:nvPr>
            <p:ph idx="1"/>
          </p:nvPr>
        </p:nvSpPr>
        <p:spPr>
          <a:xfrm>
            <a:off x="152400" y="1066800"/>
            <a:ext cx="8458200" cy="5562600"/>
          </a:xfrm>
        </p:spPr>
        <p:txBody>
          <a:bodyPr/>
          <a:lstStyle/>
          <a:p>
            <a:r>
              <a:rPr lang="en-US" sz="2400" dirty="0"/>
              <a:t>In the event of a problem, it may be necessary to reproduce exactly the software that has been delivered to a particular customer. </a:t>
            </a:r>
            <a:endParaRPr lang="en-GB" sz="2400" dirty="0"/>
          </a:p>
          <a:p>
            <a:r>
              <a:rPr lang="en-US" sz="2400" dirty="0">
                <a:solidFill>
                  <a:schemeClr val="accent2"/>
                </a:solidFill>
              </a:rPr>
              <a:t>When a system release is produced, it must be documented to ensure that it can be re-created exactly in the future. </a:t>
            </a:r>
          </a:p>
          <a:p>
            <a:r>
              <a:rPr lang="en-US" sz="2400" dirty="0"/>
              <a:t>This is particularly important for customized, long-lifetime embedded systems, such as those that control complex machines.</a:t>
            </a:r>
          </a:p>
          <a:p>
            <a:pPr lvl="1"/>
            <a:r>
              <a:rPr lang="en-US" sz="2000" dirty="0" smtClean="0"/>
              <a:t>Customers </a:t>
            </a:r>
            <a:r>
              <a:rPr lang="en-US" sz="2000" dirty="0"/>
              <a:t>may use a single release of these systems for many years and may require specific changes to a particular software system long after its original release date</a:t>
            </a:r>
            <a:r>
              <a:rPr lang="en-US" sz="2000" dirty="0" smtClean="0"/>
              <a:t>.</a:t>
            </a:r>
            <a:endParaRPr lang="en-GB" sz="2000" dirty="0"/>
          </a:p>
        </p:txBody>
      </p:sp>
    </p:spTree>
    <p:extLst>
      <p:ext uri="{BB962C8B-B14F-4D97-AF65-F5344CB8AC3E}">
        <p14:creationId xmlns:p14="http://schemas.microsoft.com/office/powerpoint/2010/main" val="1817989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Release planning</a:t>
            </a:r>
            <a:endParaRPr lang="tr-TR" dirty="0"/>
          </a:p>
        </p:txBody>
      </p:sp>
      <p:sp>
        <p:nvSpPr>
          <p:cNvPr id="3" name="İçerik Yer Tutucusu 2"/>
          <p:cNvSpPr>
            <a:spLocks noGrp="1"/>
          </p:cNvSpPr>
          <p:nvPr>
            <p:ph idx="1"/>
          </p:nvPr>
        </p:nvSpPr>
        <p:spPr>
          <a:xfrm>
            <a:off x="152400" y="1066800"/>
            <a:ext cx="8839200" cy="5562600"/>
          </a:xfrm>
        </p:spPr>
        <p:txBody>
          <a:bodyPr/>
          <a:lstStyle/>
          <a:p>
            <a:r>
              <a:rPr lang="en-US" sz="2400" dirty="0"/>
              <a:t>As well as the technical work involved in creating a release distribution, advertising and publicity material have to be prepared and marketing strategies put in place to convince customers to buy the new release of the system. </a:t>
            </a:r>
          </a:p>
          <a:p>
            <a:endParaRPr lang="tr-TR" sz="2400" dirty="0" smtClean="0"/>
          </a:p>
          <a:p>
            <a:r>
              <a:rPr lang="en-US" sz="2400" dirty="0" smtClean="0"/>
              <a:t>Release </a:t>
            </a:r>
            <a:r>
              <a:rPr lang="en-US" sz="2400" dirty="0"/>
              <a:t>timing</a:t>
            </a:r>
          </a:p>
          <a:p>
            <a:pPr lvl="1"/>
            <a:r>
              <a:rPr lang="en-US" sz="2000" dirty="0"/>
              <a:t>If releases are too frequent or require hardware upgrades, customers may not move to the new release, especially if they have to pay for it. </a:t>
            </a:r>
          </a:p>
          <a:p>
            <a:pPr lvl="1"/>
            <a:r>
              <a:rPr lang="en-US" sz="2000" dirty="0"/>
              <a:t>If system releases are  too infrequent, market share may be lost as customers move to alternative systems. </a:t>
            </a:r>
            <a:endParaRPr lang="en-GB" sz="2000" dirty="0"/>
          </a:p>
        </p:txBody>
      </p:sp>
    </p:spTree>
    <p:extLst>
      <p:ext uri="{BB962C8B-B14F-4D97-AF65-F5344CB8AC3E}">
        <p14:creationId xmlns:p14="http://schemas.microsoft.com/office/powerpoint/2010/main" val="888050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Release components</a:t>
            </a:r>
            <a:endParaRPr lang="tr-TR" dirty="0"/>
          </a:p>
        </p:txBody>
      </p:sp>
      <p:sp>
        <p:nvSpPr>
          <p:cNvPr id="3" name="İçerik Yer Tutucusu 2"/>
          <p:cNvSpPr>
            <a:spLocks noGrp="1"/>
          </p:cNvSpPr>
          <p:nvPr>
            <p:ph idx="1"/>
          </p:nvPr>
        </p:nvSpPr>
        <p:spPr/>
        <p:txBody>
          <a:bodyPr/>
          <a:lstStyle/>
          <a:p>
            <a:r>
              <a:rPr lang="en-US" sz="2800" dirty="0"/>
              <a:t>As well as the </a:t>
            </a:r>
            <a:r>
              <a:rPr lang="en-US" sz="2800" dirty="0" smtClean="0">
                <a:solidFill>
                  <a:schemeClr val="accent2"/>
                </a:solidFill>
              </a:rPr>
              <a:t>executable </a:t>
            </a:r>
            <a:r>
              <a:rPr lang="en-US" sz="2800" dirty="0">
                <a:solidFill>
                  <a:schemeClr val="accent2"/>
                </a:solidFill>
              </a:rPr>
              <a:t>code</a:t>
            </a:r>
            <a:r>
              <a:rPr lang="en-US" sz="2800" dirty="0"/>
              <a:t> of the system, a release may also include:</a:t>
            </a:r>
            <a:endParaRPr lang="en-GB" sz="2800" dirty="0"/>
          </a:p>
          <a:p>
            <a:pPr lvl="1"/>
            <a:r>
              <a:rPr lang="en-US" sz="2400" dirty="0">
                <a:solidFill>
                  <a:schemeClr val="accent2"/>
                </a:solidFill>
              </a:rPr>
              <a:t>configuration files </a:t>
            </a:r>
            <a:r>
              <a:rPr lang="en-US" sz="2400" dirty="0"/>
              <a:t>defining how the release should be configured for particular installations;</a:t>
            </a:r>
            <a:endParaRPr lang="en-GB" sz="2400" dirty="0"/>
          </a:p>
          <a:p>
            <a:pPr lvl="1"/>
            <a:r>
              <a:rPr lang="en-US" sz="2400" dirty="0">
                <a:solidFill>
                  <a:schemeClr val="accent2"/>
                </a:solidFill>
              </a:rPr>
              <a:t>data files</a:t>
            </a:r>
            <a:r>
              <a:rPr lang="en-US" sz="2400" dirty="0"/>
              <a:t>, such as files of error messages, that are needed for successful system operation;</a:t>
            </a:r>
            <a:endParaRPr lang="en-GB" sz="2400" dirty="0"/>
          </a:p>
          <a:p>
            <a:pPr lvl="1"/>
            <a:r>
              <a:rPr lang="en-US" sz="2400" dirty="0">
                <a:solidFill>
                  <a:schemeClr val="accent2"/>
                </a:solidFill>
              </a:rPr>
              <a:t>an installation program </a:t>
            </a:r>
            <a:r>
              <a:rPr lang="en-US" sz="2400" dirty="0"/>
              <a:t>that is used to help install the system on target hardware;</a:t>
            </a:r>
            <a:endParaRPr lang="en-GB" sz="2400" dirty="0"/>
          </a:p>
          <a:p>
            <a:pPr lvl="1"/>
            <a:r>
              <a:rPr lang="en-US" sz="2400" dirty="0">
                <a:solidFill>
                  <a:schemeClr val="accent2"/>
                </a:solidFill>
              </a:rPr>
              <a:t>electronic and paper documentation </a:t>
            </a:r>
            <a:r>
              <a:rPr lang="en-US" sz="2400" dirty="0"/>
              <a:t>describing the system;</a:t>
            </a:r>
            <a:endParaRPr lang="en-GB" sz="2400" dirty="0"/>
          </a:p>
          <a:p>
            <a:pPr lvl="1"/>
            <a:r>
              <a:rPr lang="en-US" sz="2400" dirty="0">
                <a:solidFill>
                  <a:schemeClr val="accent2"/>
                </a:solidFill>
              </a:rPr>
              <a:t>packaging and associated publicity</a:t>
            </a:r>
            <a:r>
              <a:rPr lang="en-US" sz="2400" i="1" dirty="0"/>
              <a:t> </a:t>
            </a:r>
            <a:r>
              <a:rPr lang="en-US" sz="2400" dirty="0"/>
              <a:t>that have been designed for that release</a:t>
            </a:r>
            <a:r>
              <a:rPr lang="en-US" sz="2400" dirty="0" smtClean="0"/>
              <a:t>.</a:t>
            </a:r>
            <a:endParaRPr lang="en-GB" sz="2400" dirty="0"/>
          </a:p>
        </p:txBody>
      </p:sp>
    </p:spTree>
    <p:extLst>
      <p:ext uri="{BB962C8B-B14F-4D97-AF65-F5344CB8AC3E}">
        <p14:creationId xmlns:p14="http://schemas.microsoft.com/office/powerpoint/2010/main" val="142352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smtClean="0"/>
              <a:t>What</a:t>
            </a:r>
            <a:r>
              <a:rPr lang="tr-TR" sz="3200" dirty="0" smtClean="0"/>
              <a:t> is </a:t>
            </a:r>
            <a:r>
              <a:rPr lang="tr-TR" sz="3200" dirty="0" err="1" smtClean="0"/>
              <a:t>Cofiguration</a:t>
            </a:r>
            <a:r>
              <a:rPr lang="tr-TR" sz="3200" dirty="0" smtClean="0"/>
              <a:t> Management (CM)?</a:t>
            </a:r>
            <a:endParaRPr lang="tr-TR" sz="3200" dirty="0"/>
          </a:p>
        </p:txBody>
      </p:sp>
      <p:sp>
        <p:nvSpPr>
          <p:cNvPr id="3" name="İçerik Yer Tutucusu 2"/>
          <p:cNvSpPr>
            <a:spLocks noGrp="1"/>
          </p:cNvSpPr>
          <p:nvPr>
            <p:ph idx="1"/>
          </p:nvPr>
        </p:nvSpPr>
        <p:spPr/>
        <p:txBody>
          <a:bodyPr/>
          <a:lstStyle/>
          <a:p>
            <a:r>
              <a:rPr lang="tr-TR" altLang="tr-TR" sz="2800" dirty="0" err="1" smtClean="0"/>
              <a:t>Roots</a:t>
            </a:r>
            <a:r>
              <a:rPr lang="tr-TR" altLang="tr-TR" sz="2800" dirty="0" smtClean="0"/>
              <a:t> </a:t>
            </a:r>
            <a:r>
              <a:rPr lang="tr-TR" altLang="tr-TR" sz="2800" dirty="0"/>
              <a:t>i</a:t>
            </a:r>
            <a:r>
              <a:rPr lang="tr-TR" altLang="tr-TR" sz="2800" dirty="0" smtClean="0"/>
              <a:t>n </a:t>
            </a:r>
            <a:r>
              <a:rPr lang="en-US" altLang="tr-TR" sz="2800" dirty="0" smtClean="0"/>
              <a:t>Latin</a:t>
            </a:r>
            <a:r>
              <a:rPr lang="tr-TR" altLang="tr-TR" sz="2800" dirty="0" smtClean="0"/>
              <a:t>:</a:t>
            </a:r>
          </a:p>
          <a:p>
            <a:pPr lvl="1"/>
            <a:r>
              <a:rPr lang="tr-TR" altLang="tr-TR" sz="2400" dirty="0" smtClean="0">
                <a:solidFill>
                  <a:srgbClr val="0070C0"/>
                </a:solidFill>
              </a:rPr>
              <a:t>“</a:t>
            </a:r>
            <a:r>
              <a:rPr lang="en-US" altLang="tr-TR" sz="2400" i="1" dirty="0">
                <a:solidFill>
                  <a:srgbClr val="0070C0"/>
                </a:solidFill>
              </a:rPr>
              <a:t>com</a:t>
            </a:r>
            <a:r>
              <a:rPr lang="tr-TR" altLang="tr-TR" sz="2400" i="1" dirty="0">
                <a:solidFill>
                  <a:srgbClr val="0070C0"/>
                </a:solidFill>
              </a:rPr>
              <a:t>” </a:t>
            </a:r>
            <a:r>
              <a:rPr lang="tr-TR" altLang="tr-TR" sz="2400" i="1" dirty="0" smtClean="0">
                <a:solidFill>
                  <a:srgbClr val="0070C0"/>
                </a:solidFill>
              </a:rPr>
              <a:t>(</a:t>
            </a:r>
            <a:r>
              <a:rPr lang="tr-TR" altLang="tr-TR" sz="2400" i="1" dirty="0" err="1" smtClean="0">
                <a:solidFill>
                  <a:srgbClr val="0070C0"/>
                </a:solidFill>
              </a:rPr>
              <a:t>together</a:t>
            </a:r>
            <a:r>
              <a:rPr lang="tr-TR" altLang="tr-TR" sz="2400" i="1" dirty="0" smtClean="0">
                <a:solidFill>
                  <a:srgbClr val="0070C0"/>
                </a:solidFill>
              </a:rPr>
              <a:t>) </a:t>
            </a:r>
            <a:r>
              <a:rPr lang="tr-TR" altLang="tr-TR" sz="2400" i="1" dirty="0" smtClean="0"/>
              <a:t>&amp; </a:t>
            </a:r>
            <a:r>
              <a:rPr lang="tr-TR" altLang="tr-TR" sz="2400" i="1" dirty="0">
                <a:solidFill>
                  <a:srgbClr val="0070C0"/>
                </a:solidFill>
              </a:rPr>
              <a:t>“</a:t>
            </a:r>
            <a:r>
              <a:rPr lang="en-US" altLang="tr-TR" sz="2400" i="1" dirty="0" err="1">
                <a:solidFill>
                  <a:srgbClr val="0070C0"/>
                </a:solidFill>
              </a:rPr>
              <a:t>figurare</a:t>
            </a:r>
            <a:r>
              <a:rPr lang="tr-TR" altLang="tr-TR" sz="2400" i="1" dirty="0">
                <a:solidFill>
                  <a:srgbClr val="0070C0"/>
                </a:solidFill>
              </a:rPr>
              <a:t>” </a:t>
            </a:r>
            <a:r>
              <a:rPr lang="tr-TR" altLang="tr-TR" sz="2400" i="1" dirty="0" smtClean="0">
                <a:solidFill>
                  <a:srgbClr val="0070C0"/>
                </a:solidFill>
              </a:rPr>
              <a:t>(</a:t>
            </a:r>
            <a:r>
              <a:rPr lang="tr-TR" altLang="tr-TR" sz="2400" i="1" u="sng" dirty="0" err="1" smtClean="0">
                <a:solidFill>
                  <a:srgbClr val="0070C0"/>
                </a:solidFill>
              </a:rPr>
              <a:t>stucture</a:t>
            </a:r>
            <a:r>
              <a:rPr lang="tr-TR" altLang="tr-TR" sz="2400" i="1" dirty="0" smtClean="0">
                <a:solidFill>
                  <a:srgbClr val="0070C0"/>
                </a:solidFill>
              </a:rPr>
              <a:t>)</a:t>
            </a:r>
            <a:endParaRPr lang="tr-TR" altLang="tr-TR" sz="2400" i="1" dirty="0">
              <a:solidFill>
                <a:srgbClr val="0070C0"/>
              </a:solidFill>
            </a:endParaRPr>
          </a:p>
          <a:p>
            <a:r>
              <a:rPr lang="tr-TR" altLang="tr-TR" sz="2800" dirty="0" smtClean="0"/>
              <a:t>ISO </a:t>
            </a:r>
            <a:r>
              <a:rPr lang="tr-TR" altLang="tr-TR" sz="2800" dirty="0"/>
              <a:t>10007-2003</a:t>
            </a:r>
            <a:r>
              <a:rPr lang="tr-TR" altLang="tr-TR" sz="2800" dirty="0" smtClean="0"/>
              <a:t>: </a:t>
            </a:r>
            <a:r>
              <a:rPr lang="tr-TR" dirty="0" smtClean="0"/>
              <a:t>QMS </a:t>
            </a:r>
            <a:r>
              <a:rPr lang="en-US" dirty="0" smtClean="0"/>
              <a:t>-- </a:t>
            </a:r>
            <a:r>
              <a:rPr lang="en-US" dirty="0"/>
              <a:t>Guidelines for </a:t>
            </a:r>
            <a:r>
              <a:rPr lang="tr-TR" dirty="0" smtClean="0"/>
              <a:t>CM</a:t>
            </a:r>
            <a:endParaRPr lang="en-US" dirty="0"/>
          </a:p>
          <a:p>
            <a:pPr lvl="1"/>
            <a:r>
              <a:rPr lang="tr-TR" altLang="tr-TR" sz="2400" i="1" dirty="0" smtClean="0">
                <a:solidFill>
                  <a:srgbClr val="0070C0"/>
                </a:solidFill>
              </a:rPr>
              <a:t>“</a:t>
            </a:r>
            <a:r>
              <a:rPr lang="en-US" altLang="tr-TR" sz="2400" i="1" dirty="0">
                <a:solidFill>
                  <a:srgbClr val="0070C0"/>
                </a:solidFill>
              </a:rPr>
              <a:t>interrelated functional and physical characteristics of a product defined in product configuration information</a:t>
            </a:r>
            <a:r>
              <a:rPr lang="tr-TR" altLang="tr-TR" sz="2400" b="1" i="1" dirty="0">
                <a:solidFill>
                  <a:srgbClr val="0070C0"/>
                </a:solidFill>
              </a:rPr>
              <a:t>”</a:t>
            </a:r>
          </a:p>
          <a:p>
            <a:endParaRPr lang="tr-TR" sz="2800" dirty="0"/>
          </a:p>
        </p:txBody>
      </p:sp>
      <p:pic>
        <p:nvPicPr>
          <p:cNvPr id="7170" name="Picture 2" descr="&quot;configuration management&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57800" y="4191000"/>
            <a:ext cx="2743200" cy="229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22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a:t>
            </a:r>
            <a:r>
              <a:rPr lang="en-US" dirty="0" smtClean="0"/>
              <a:t>re</a:t>
            </a:r>
            <a:r>
              <a:rPr lang="tr-TR" dirty="0" smtClean="0"/>
              <a:t>VIEW</a:t>
            </a:r>
            <a:r>
              <a:rPr lang="en-US" dirty="0" smtClean="0"/>
              <a:t>…</a:t>
            </a:r>
            <a:r>
              <a:rPr lang="en-US" dirty="0"/>
              <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8635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extLst>
                    <a:ext uri="{9D8B030D-6E8A-4147-A177-3AD203B41FA5}">
                      <a16:colId xmlns:a16="http://schemas.microsoft.com/office/drawing/2014/main" val="20000"/>
                    </a:ext>
                  </a:extLst>
                </a:gridCol>
                <a:gridCol w="6066724">
                  <a:extLst>
                    <a:ext uri="{9D8B030D-6E8A-4147-A177-3AD203B41FA5}">
                      <a16:colId xmlns:a16="http://schemas.microsoft.com/office/drawing/2014/main" val="20001"/>
                    </a:ext>
                  </a:extLst>
                </a:gridCol>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4294967295"/>
          </p:nvPr>
        </p:nvSpPr>
        <p:spPr/>
        <p:txBody>
          <a:bodyPr/>
          <a:lstStyle/>
          <a:p>
            <a:fld id="{7B134961-4B2C-A547-9A54-CB85DA02077E}" type="slidenum">
              <a:rPr lang="en-US" smtClean="0"/>
              <a:pPr/>
              <a:t>41</a:t>
            </a:fld>
            <a:endParaRPr lang="en-US"/>
          </a:p>
        </p:txBody>
      </p:sp>
      <p:sp>
        <p:nvSpPr>
          <p:cNvPr id="6" name="Footer Placeholder 5"/>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17877236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4294967295"/>
          </p:nvPr>
        </p:nvSpPr>
        <p:spPr/>
        <p:txBody>
          <a:bodyPr/>
          <a:lstStyle/>
          <a:p>
            <a:fld id="{7B134961-4B2C-A547-9A54-CB85DA02077E}" type="slidenum">
              <a:rPr lang="en-US" smtClean="0"/>
              <a:pPr/>
              <a:t>42</a:t>
            </a:fld>
            <a:endParaRPr lang="en-US"/>
          </a:p>
        </p:txBody>
      </p:sp>
      <p:sp>
        <p:nvSpPr>
          <p:cNvPr id="6" name="Footer Placeholder 5"/>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1159065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 </a:t>
            </a:r>
            <a:r>
              <a:rPr lang="en-US" sz="2800" dirty="0"/>
              <a:t>partially completed change request </a:t>
            </a:r>
            <a:r>
              <a:rPr lang="en-US" sz="2800" dirty="0" smtClean="0"/>
              <a:t>form (a)</a:t>
            </a:r>
            <a:r>
              <a:rPr lang="en-GB" sz="2800" dirty="0" smtClean="0"/>
              <a:t> </a:t>
            </a:r>
            <a:endParaRPr lang="en-US" sz="2800"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smtClean="0">
                <a:ln>
                  <a:noFill/>
                </a:ln>
                <a:solidFill>
                  <a:schemeClr val="tx1"/>
                </a:solidFill>
                <a:effectLst/>
                <a:latin typeface="Arial"/>
                <a:ea typeface="ＭＳ Ｐゴシック" charset="-128"/>
                <a:cs typeface="Arial"/>
              </a:rPr>
              <a:t>Sommerville</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43</a:t>
            </a:fld>
            <a:endParaRPr lang="en-US"/>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3009381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 </a:t>
            </a:r>
            <a:r>
              <a:rPr lang="en-US" sz="2800" dirty="0"/>
              <a:t>partially completed change request </a:t>
            </a:r>
            <a:r>
              <a:rPr lang="en-US" sz="2800" dirty="0" smtClean="0"/>
              <a:t>form (</a:t>
            </a:r>
            <a:r>
              <a:rPr lang="en-US" sz="2800" dirty="0" err="1" smtClean="0"/>
              <a:t>b</a:t>
            </a:r>
            <a:r>
              <a:rPr lang="en-US" sz="2800" dirty="0" smtClean="0"/>
              <a:t>)</a:t>
            </a:r>
            <a:r>
              <a:rPr lang="en-GB" sz="2800" dirty="0" smtClean="0"/>
              <a:t> </a:t>
            </a:r>
            <a:endParaRPr lang="en-US" sz="2800"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a:t>
            </a:r>
            <a:r>
              <a:rPr kumimoji="0" lang="en-GB" sz="1600" b="0" i="0" u="none" strike="noStrike" cap="none" normalizeH="0" baseline="0" dirty="0" smtClean="0">
                <a:ln>
                  <a:noFill/>
                </a:ln>
                <a:solidFill>
                  <a:schemeClr val="tx1"/>
                </a:solidFill>
                <a:effectLst/>
                <a:latin typeface="Arial"/>
                <a:ea typeface="ＭＳ Ｐゴシック" charset="-128"/>
                <a:cs typeface="Arial"/>
              </a:rPr>
              <a:t>09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44</a:t>
            </a:fld>
            <a:endParaRPr lang="en-US"/>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2563382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45</a:t>
            </a:fld>
            <a:endParaRPr lang="en-US"/>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440168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sz="2800" dirty="0" smtClean="0"/>
              <a:t>In some agile methods, customers are directly involved in change management. </a:t>
            </a:r>
          </a:p>
          <a:p>
            <a:r>
              <a:rPr lang="en-US" sz="2800" dirty="0" smtClean="0"/>
              <a:t>The propose a change to the requirements and work with the team to assess its impact and decide whether the change should take priority over the features planned for the next increment of the system. </a:t>
            </a:r>
          </a:p>
          <a:p>
            <a:r>
              <a:rPr lang="en-US" sz="2800" dirty="0" smtClean="0"/>
              <a:t>Changes to improve the software improvement are decided by the programmers working on the system. </a:t>
            </a:r>
          </a:p>
          <a:p>
            <a:r>
              <a:rPr lang="en-US" sz="2800" dirty="0" smtClean="0"/>
              <a:t>Refactoring, where the software is continually improved, is not seen as an overhead but as a necessary part of the development process. </a:t>
            </a:r>
            <a:endParaRPr lang="en-US" sz="2800" dirty="0"/>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46</a:t>
            </a:fld>
            <a:endParaRPr lang="en-US"/>
          </a:p>
        </p:txBody>
      </p:sp>
    </p:spTree>
    <p:extLst>
      <p:ext uri="{BB962C8B-B14F-4D97-AF65-F5344CB8AC3E}">
        <p14:creationId xmlns:p14="http://schemas.microsoft.com/office/powerpoint/2010/main" val="9167857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Codeline branches</a:t>
            </a:r>
            <a:endParaRPr lang="en-US" dirty="0"/>
          </a:p>
        </p:txBody>
      </p:sp>
      <p:sp>
        <p:nvSpPr>
          <p:cNvPr id="3" name="Content Placeholder 2"/>
          <p:cNvSpPr>
            <a:spLocks noGrp="1"/>
          </p:cNvSpPr>
          <p:nvPr>
            <p:ph idx="1"/>
          </p:nvPr>
        </p:nvSpPr>
        <p:spPr/>
        <p:txBody>
          <a:bodyPr/>
          <a:lstStyle/>
          <a:p>
            <a:r>
              <a:rPr lang="en-US" sz="2800" dirty="0" smtClean="0"/>
              <a:t>Rather than a linear sequence of versions that reflect changes to the component over time, there may be several independent sequences. </a:t>
            </a:r>
          </a:p>
          <a:p>
            <a:pPr lvl="1"/>
            <a:r>
              <a:rPr lang="en-US" sz="2400" dirty="0" smtClean="0"/>
              <a:t>This is normal in system development, where different developers work independently on different versions of the source code and so change it in different ways. </a:t>
            </a:r>
          </a:p>
          <a:p>
            <a:r>
              <a:rPr lang="en-US" sz="2800" dirty="0" smtClean="0"/>
              <a:t>At some stage, it may be necessary to merge </a:t>
            </a:r>
            <a:r>
              <a:rPr lang="en-US" sz="2800" dirty="0" err="1" smtClean="0"/>
              <a:t>codeline</a:t>
            </a:r>
            <a:r>
              <a:rPr lang="en-US" sz="2800" dirty="0" smtClean="0"/>
              <a:t> branches to create a new version of a component that includes all changes that have been made. </a:t>
            </a:r>
          </a:p>
          <a:p>
            <a:pPr lvl="1"/>
            <a:r>
              <a:rPr lang="en-US" sz="2400" dirty="0" smtClean="0"/>
              <a:t>If the changes made involve different parts of the code, the component versions may be merged automatically by combining the deltas that apply to the code. </a:t>
            </a:r>
            <a:endParaRPr lang="en-US" sz="2400" dirty="0"/>
          </a:p>
        </p:txBody>
      </p:sp>
      <p:sp>
        <p:nvSpPr>
          <p:cNvPr id="6" name="Slide Number Placeholder 5"/>
          <p:cNvSpPr>
            <a:spLocks noGrp="1"/>
          </p:cNvSpPr>
          <p:nvPr>
            <p:ph type="sldNum" sz="quarter" idx="4294967295"/>
          </p:nvPr>
        </p:nvSpPr>
        <p:spPr/>
        <p:txBody>
          <a:bodyPr/>
          <a:lstStyle/>
          <a:p>
            <a:fld id="{7B134961-4B2C-A547-9A54-CB85DA02077E}" type="slidenum">
              <a:rPr lang="en-US" smtClean="0"/>
              <a:pPr/>
              <a:t>47</a:t>
            </a:fld>
            <a:endParaRPr lang="en-US"/>
          </a:p>
        </p:txBody>
      </p:sp>
      <p:sp>
        <p:nvSpPr>
          <p:cNvPr id="7" name="Footer Placeholder 6"/>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2023700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sz="2800" dirty="0" smtClean="0"/>
              <a:t>The development system, which includes development tools such as compilers, source code editors, etc.</a:t>
            </a:r>
          </a:p>
          <a:p>
            <a:pPr lvl="1"/>
            <a:r>
              <a:rPr lang="en-US" sz="2400" dirty="0" smtClean="0"/>
              <a:t>Developers check out code from the version management system into a private workspace before making changes to the system. </a:t>
            </a:r>
            <a:endParaRPr lang="en-GB" sz="2400" dirty="0" smtClean="0"/>
          </a:p>
          <a:p>
            <a:r>
              <a:rPr lang="en-US" sz="2800" dirty="0" smtClean="0"/>
              <a:t>The build server, which is used to build definitive, executable versions of the system. </a:t>
            </a:r>
          </a:p>
          <a:p>
            <a:pPr lvl="1"/>
            <a:r>
              <a:rPr lang="en-US" sz="2400" dirty="0" smtClean="0"/>
              <a:t>Developers check-in code to the version management system before it is built. The system build may rely on external libraries that are not included in the version management system.</a:t>
            </a:r>
            <a:r>
              <a:rPr lang="en-GB" sz="2400" dirty="0" smtClean="0"/>
              <a:t> </a:t>
            </a:r>
          </a:p>
          <a:p>
            <a:r>
              <a:rPr lang="en-US" sz="2800" dirty="0" smtClean="0"/>
              <a:t>The target environment, which is the platform on which the system executes. </a:t>
            </a:r>
            <a:endParaRPr lang="en-US" sz="2800" dirty="0"/>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48</a:t>
            </a:fld>
            <a:endParaRPr lang="en-US"/>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18075943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4" name="Slide Number Placeholder 3"/>
          <p:cNvSpPr>
            <a:spLocks noGrp="1"/>
          </p:cNvSpPr>
          <p:nvPr>
            <p:ph type="sldNum" sz="quarter" idx="4294967295"/>
          </p:nvPr>
        </p:nvSpPr>
        <p:spPr/>
        <p:txBody>
          <a:bodyPr/>
          <a:lstStyle/>
          <a:p>
            <a:fld id="{7B134961-4B2C-A547-9A54-CB85DA02077E}" type="slidenum">
              <a:rPr lang="en-US" smtClean="0"/>
              <a:pPr/>
              <a:t>49</a:t>
            </a:fld>
            <a:endParaRPr lang="en-US"/>
          </a:p>
        </p:txBody>
      </p:sp>
      <p:sp>
        <p:nvSpPr>
          <p:cNvPr id="5" name="Footer Placeholder 4"/>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214010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Why</a:t>
            </a:r>
            <a:r>
              <a:rPr lang="tr-TR" dirty="0" smtClean="0"/>
              <a:t> do </a:t>
            </a:r>
            <a:r>
              <a:rPr lang="tr-TR" dirty="0" err="1" smtClean="0"/>
              <a:t>we</a:t>
            </a:r>
            <a:r>
              <a:rPr lang="tr-TR" dirty="0" smtClean="0"/>
              <a:t> </a:t>
            </a:r>
            <a:r>
              <a:rPr lang="tr-TR" dirty="0" err="1" smtClean="0"/>
              <a:t>need</a:t>
            </a:r>
            <a:r>
              <a:rPr lang="tr-TR" dirty="0" smtClean="0"/>
              <a:t> CM?</a:t>
            </a:r>
            <a:endParaRPr lang="tr-TR" dirty="0"/>
          </a:p>
        </p:txBody>
      </p:sp>
      <p:sp>
        <p:nvSpPr>
          <p:cNvPr id="3" name="İçerik Yer Tutucusu 2"/>
          <p:cNvSpPr>
            <a:spLocks noGrp="1"/>
          </p:cNvSpPr>
          <p:nvPr>
            <p:ph idx="1"/>
          </p:nvPr>
        </p:nvSpPr>
        <p:spPr>
          <a:xfrm>
            <a:off x="152400" y="1066800"/>
            <a:ext cx="8610600" cy="4191000"/>
          </a:xfrm>
        </p:spPr>
        <p:txBody>
          <a:bodyPr/>
          <a:lstStyle/>
          <a:p>
            <a:r>
              <a:rPr lang="en-US" sz="2400" dirty="0"/>
              <a:t>Because </a:t>
            </a:r>
            <a:r>
              <a:rPr lang="en-US" sz="2400" dirty="0">
                <a:solidFill>
                  <a:schemeClr val="accent2"/>
                </a:solidFill>
              </a:rPr>
              <a:t>software changes frequently</a:t>
            </a:r>
            <a:r>
              <a:rPr lang="en-US" sz="2400" dirty="0"/>
              <a:t>, systems, can be thought of as </a:t>
            </a:r>
            <a:r>
              <a:rPr lang="en-US" sz="2400" u="sng" dirty="0"/>
              <a:t>a set of versions</a:t>
            </a:r>
            <a:r>
              <a:rPr lang="en-US" sz="2400" dirty="0"/>
              <a:t>, each of which has to be </a:t>
            </a:r>
            <a:r>
              <a:rPr lang="en-US" sz="2400" u="sng" dirty="0"/>
              <a:t>maintained and managed</a:t>
            </a:r>
            <a:r>
              <a:rPr lang="en-US" sz="2400" dirty="0"/>
              <a:t>.</a:t>
            </a:r>
            <a:r>
              <a:rPr lang="en-GB" sz="2400" dirty="0"/>
              <a:t> </a:t>
            </a:r>
          </a:p>
          <a:p>
            <a:pPr lvl="1"/>
            <a:r>
              <a:rPr lang="en-US" sz="2000" dirty="0" smtClean="0"/>
              <a:t>Versions implement proposals </a:t>
            </a:r>
            <a:r>
              <a:rPr lang="en-US" sz="2000" dirty="0"/>
              <a:t>for change, corrections of faults, and adaptations for different hardware and operating systems. </a:t>
            </a:r>
          </a:p>
          <a:p>
            <a:r>
              <a:rPr lang="en-US" sz="2400" dirty="0"/>
              <a:t>Configuration management (CM) is concerned with the policies, processes and tools for managing changing software systems. </a:t>
            </a:r>
            <a:endParaRPr lang="tr-TR" sz="2400" dirty="0"/>
          </a:p>
          <a:p>
            <a:pPr lvl="1"/>
            <a:r>
              <a:rPr lang="en-US" sz="2000" dirty="0" smtClean="0"/>
              <a:t>You </a:t>
            </a:r>
            <a:r>
              <a:rPr lang="en-US" sz="2000" dirty="0"/>
              <a:t>need CM because </a:t>
            </a:r>
            <a:r>
              <a:rPr lang="en-US" sz="2000" dirty="0">
                <a:solidFill>
                  <a:srgbClr val="0070C0"/>
                </a:solidFill>
              </a:rPr>
              <a:t>it is easy to lose track of what changes and component versions have been incorporated into each system version</a:t>
            </a:r>
            <a:r>
              <a:rPr lang="en-US" sz="2000" dirty="0"/>
              <a:t>. </a:t>
            </a:r>
          </a:p>
        </p:txBody>
      </p:sp>
      <p:pic>
        <p:nvPicPr>
          <p:cNvPr id="6" name="Resim 5"/>
          <p:cNvPicPr>
            <a:picLocks noChangeAspect="1"/>
          </p:cNvPicPr>
          <p:nvPr/>
        </p:nvPicPr>
        <p:blipFill>
          <a:blip r:embed="rId2"/>
          <a:stretch>
            <a:fillRect/>
          </a:stretch>
        </p:blipFill>
        <p:spPr>
          <a:xfrm>
            <a:off x="2286000" y="5029200"/>
            <a:ext cx="4648200" cy="1476375"/>
          </a:xfrm>
          <a:prstGeom prst="rect">
            <a:avLst/>
          </a:prstGeom>
        </p:spPr>
      </p:pic>
    </p:spTree>
    <p:extLst>
      <p:ext uri="{BB962C8B-B14F-4D97-AF65-F5344CB8AC3E}">
        <p14:creationId xmlns:p14="http://schemas.microsoft.com/office/powerpoint/2010/main" val="168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sz="2800" dirty="0" smtClean="0"/>
              <a:t>Tools to support system building are usually designed to minimize the amount of compilation that is required.</a:t>
            </a:r>
          </a:p>
          <a:p>
            <a:r>
              <a:rPr lang="en-US" sz="2800" dirty="0" smtClean="0"/>
              <a:t>They do this by checking if a compiled version of a component is available. If so, there is no need to recompile that component. </a:t>
            </a:r>
            <a:endParaRPr lang="en-GB" sz="2800" dirty="0" smtClean="0"/>
          </a:p>
          <a:p>
            <a:r>
              <a:rPr lang="en-US" sz="2800" dirty="0" smtClean="0"/>
              <a:t>A unique signature identifies each source and object code version and is changed when the source code is edited. </a:t>
            </a:r>
          </a:p>
          <a:p>
            <a:r>
              <a:rPr lang="en-US" sz="2800" dirty="0" smtClean="0"/>
              <a:t>By comparing the signatures on the source and object code files, it is possible to decide if the source code was used to generate the object code component.</a:t>
            </a:r>
            <a:endParaRPr lang="en-GB" sz="2800" dirty="0" smtClean="0"/>
          </a:p>
          <a:p>
            <a:endParaRPr lang="en-US" sz="2800" dirty="0"/>
          </a:p>
        </p:txBody>
      </p:sp>
      <p:sp>
        <p:nvSpPr>
          <p:cNvPr id="4" name="Footer Placeholder 3"/>
          <p:cNvSpPr>
            <a:spLocks noGrp="1"/>
          </p:cNvSpPr>
          <p:nvPr>
            <p:ph type="ftr" sz="quarter" idx="4294967295"/>
          </p:nvPr>
        </p:nvSpPr>
        <p:spPr/>
        <p:txBody>
          <a:bodyPr/>
          <a:lstStyle/>
          <a:p>
            <a:r>
              <a:rPr lang="en-US" dirty="0" smtClean="0"/>
              <a:t>Chapter 25 Configuration management</a:t>
            </a:r>
          </a:p>
          <a:p>
            <a:endParaRPr lang="en-US" dirty="0" smtClean="0"/>
          </a:p>
          <a:p>
            <a:endParaRPr lang="en-US" dirty="0" smtClean="0"/>
          </a:p>
          <a:p>
            <a:endParaRPr lang="en-US" dirty="0"/>
          </a:p>
        </p:txBody>
      </p:sp>
      <p:sp>
        <p:nvSpPr>
          <p:cNvPr id="5" name="Slide Number Placeholder 4"/>
          <p:cNvSpPr>
            <a:spLocks noGrp="1"/>
          </p:cNvSpPr>
          <p:nvPr>
            <p:ph type="sldNum" sz="quarter" idx="4294967295"/>
          </p:nvPr>
        </p:nvSpPr>
        <p:spPr/>
        <p:txBody>
          <a:bodyPr/>
          <a:lstStyle/>
          <a:p>
            <a:fld id="{7B134961-4B2C-A547-9A54-CB85DA02077E}" type="slidenum">
              <a:rPr lang="en-US" smtClean="0"/>
              <a:pPr/>
              <a:t>50</a:t>
            </a:fld>
            <a:endParaRPr lang="en-US"/>
          </a:p>
        </p:txBody>
      </p:sp>
    </p:spTree>
    <p:extLst>
      <p:ext uri="{BB962C8B-B14F-4D97-AF65-F5344CB8AC3E}">
        <p14:creationId xmlns:p14="http://schemas.microsoft.com/office/powerpoint/2010/main" val="3584747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Timestamps vs checksums</a:t>
            </a:r>
            <a:endParaRPr lang="tr-TR" dirty="0"/>
          </a:p>
        </p:txBody>
      </p:sp>
      <p:sp>
        <p:nvSpPr>
          <p:cNvPr id="3" name="İçerik Yer Tutucusu 2"/>
          <p:cNvSpPr>
            <a:spLocks noGrp="1"/>
          </p:cNvSpPr>
          <p:nvPr>
            <p:ph idx="1"/>
          </p:nvPr>
        </p:nvSpPr>
        <p:spPr>
          <a:xfrm>
            <a:off x="152400" y="1066800"/>
            <a:ext cx="8763000" cy="5562600"/>
          </a:xfrm>
        </p:spPr>
        <p:txBody>
          <a:bodyPr/>
          <a:lstStyle/>
          <a:p>
            <a:r>
              <a:rPr lang="en-US" sz="2800" dirty="0">
                <a:solidFill>
                  <a:srgbClr val="0070C0"/>
                </a:solidFill>
              </a:rPr>
              <a:t>Timestamps</a:t>
            </a:r>
          </a:p>
          <a:p>
            <a:pPr lvl="1"/>
            <a:r>
              <a:rPr lang="en-US" sz="2400" dirty="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sz="2800" dirty="0" smtClean="0">
                <a:solidFill>
                  <a:srgbClr val="0070C0"/>
                </a:solidFill>
              </a:rPr>
              <a:t>Checksums</a:t>
            </a:r>
            <a:endParaRPr lang="en-US" sz="2800" dirty="0">
              <a:solidFill>
                <a:srgbClr val="0070C0"/>
              </a:solidFill>
            </a:endParaRPr>
          </a:p>
          <a:p>
            <a:pPr lvl="1"/>
            <a:r>
              <a:rPr lang="en-US" sz="2400" dirty="0"/>
              <a:t>When you recompile a component, it does not overwrite the object code, as would normally be the case when the timestamp is used. Rather, it generates a new object code file and tags it with the source code signature. </a:t>
            </a:r>
            <a:r>
              <a:rPr lang="en-US" sz="2400" dirty="0">
                <a:solidFill>
                  <a:schemeClr val="accent2"/>
                </a:solidFill>
              </a:rPr>
              <a:t>Parallel compilation is possible and different versions of a component may be compiled at the same time</a:t>
            </a:r>
            <a:r>
              <a:rPr lang="en-US" sz="2400" dirty="0" smtClean="0">
                <a:solidFill>
                  <a:schemeClr val="accent2"/>
                </a:solidFill>
              </a:rPr>
              <a:t>.</a:t>
            </a:r>
            <a:endParaRPr lang="en-GB" sz="2400" dirty="0">
              <a:solidFill>
                <a:schemeClr val="accent2"/>
              </a:solidFill>
            </a:endParaRPr>
          </a:p>
        </p:txBody>
      </p:sp>
    </p:spTree>
    <p:extLst>
      <p:ext uri="{BB962C8B-B14F-4D97-AF65-F5344CB8AC3E}">
        <p14:creationId xmlns:p14="http://schemas.microsoft.com/office/powerpoint/2010/main" val="15154610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sz="2800" dirty="0" smtClean="0"/>
              <a:t>Check out the mainline system from the version management system into the developer’s private workspace.</a:t>
            </a:r>
            <a:endParaRPr lang="en-GB" sz="2800" dirty="0" smtClean="0"/>
          </a:p>
          <a:p>
            <a:r>
              <a:rPr lang="en-US" sz="2800" dirty="0" smtClean="0"/>
              <a:t>Build the system and run automated tests to ensure that the built system passes all tests. If not, the build is broken and you should inform whoever checked in the last baseline system. They are responsible for repairing the problem.</a:t>
            </a:r>
            <a:endParaRPr lang="en-GB" sz="2800" dirty="0" smtClean="0"/>
          </a:p>
          <a:p>
            <a:r>
              <a:rPr lang="en-US" sz="2800" dirty="0" smtClean="0"/>
              <a:t>Make the changes to the system components.</a:t>
            </a:r>
            <a:endParaRPr lang="en-GB" sz="2800" dirty="0" smtClean="0"/>
          </a:p>
          <a:p>
            <a:r>
              <a:rPr lang="en-US" sz="2800" dirty="0" smtClean="0"/>
              <a:t>Build the system in the private workspace and rerun system tests. If the tests fail, continue editing.</a:t>
            </a:r>
            <a:endParaRPr lang="en-GB" sz="2800" dirty="0" smtClean="0"/>
          </a:p>
          <a:p>
            <a:endParaRPr lang="en-US" sz="2800" dirty="0"/>
          </a:p>
        </p:txBody>
      </p:sp>
      <p:sp>
        <p:nvSpPr>
          <p:cNvPr id="4" name="Footer Placeholder 3"/>
          <p:cNvSpPr>
            <a:spLocks noGrp="1"/>
          </p:cNvSpPr>
          <p:nvPr>
            <p:ph type="ftr" sz="quarter" idx="4294967295"/>
          </p:nvPr>
        </p:nvSpPr>
        <p:spPr/>
        <p:txBody>
          <a:bodyPr/>
          <a:lstStyle/>
          <a:p>
            <a:r>
              <a:rPr lang="en-US" smtClean="0"/>
              <a:t>Chapter 25 Configuration management</a:t>
            </a:r>
            <a:endParaRPr lang="en-US"/>
          </a:p>
        </p:txBody>
      </p:sp>
      <p:sp>
        <p:nvSpPr>
          <p:cNvPr id="5" name="Slide Number Placeholder 4"/>
          <p:cNvSpPr>
            <a:spLocks noGrp="1"/>
          </p:cNvSpPr>
          <p:nvPr>
            <p:ph type="sldNum" sz="quarter" idx="4294967295"/>
          </p:nvPr>
        </p:nvSpPr>
        <p:spPr/>
        <p:txBody>
          <a:bodyPr/>
          <a:lstStyle/>
          <a:p>
            <a:fld id="{7B134961-4B2C-A547-9A54-CB85DA02077E}" type="slidenum">
              <a:rPr lang="en-US" smtClean="0"/>
              <a:pPr/>
              <a:t>52</a:t>
            </a:fld>
            <a:endParaRPr lang="en-US"/>
          </a:p>
        </p:txBody>
      </p:sp>
    </p:spTree>
    <p:extLst>
      <p:ext uri="{BB962C8B-B14F-4D97-AF65-F5344CB8AC3E}">
        <p14:creationId xmlns:p14="http://schemas.microsoft.com/office/powerpoint/2010/main" val="4006771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sz="2800" dirty="0" smtClean="0"/>
              <a:t>Once the system has passed its tests, check it into the build system but do not commit it as a new system baseline.</a:t>
            </a:r>
            <a:endParaRPr lang="en-GB" sz="2800" dirty="0" smtClean="0"/>
          </a:p>
          <a:p>
            <a:r>
              <a:rPr lang="en-US" sz="2800"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sz="2800" dirty="0" smtClean="0"/>
          </a:p>
          <a:p>
            <a:r>
              <a:rPr lang="en-US" sz="2800" dirty="0" smtClean="0"/>
              <a:t>If the system passes its tests on the build system, then commit the changes you have made as a new baseline in the system mainline.</a:t>
            </a:r>
            <a:endParaRPr lang="en-GB" sz="2800" dirty="0" smtClean="0"/>
          </a:p>
          <a:p>
            <a:endParaRPr lang="en-US" sz="2800" dirty="0"/>
          </a:p>
        </p:txBody>
      </p:sp>
      <p:sp>
        <p:nvSpPr>
          <p:cNvPr id="4" name="Footer Placeholder 3"/>
          <p:cNvSpPr>
            <a:spLocks noGrp="1"/>
          </p:cNvSpPr>
          <p:nvPr>
            <p:ph type="ftr" sz="quarter" idx="4294967295"/>
          </p:nvPr>
        </p:nvSpPr>
        <p:spPr/>
        <p:txBody>
          <a:bodyPr/>
          <a:lstStyle/>
          <a:p>
            <a:r>
              <a:rPr lang="en-US" smtClean="0"/>
              <a:t>Chapter 25 Configuration management</a:t>
            </a:r>
            <a:endParaRPr lang="en-US"/>
          </a:p>
        </p:txBody>
      </p:sp>
      <p:sp>
        <p:nvSpPr>
          <p:cNvPr id="5" name="Slide Number Placeholder 4"/>
          <p:cNvSpPr>
            <a:spLocks noGrp="1"/>
          </p:cNvSpPr>
          <p:nvPr>
            <p:ph type="sldNum" sz="quarter" idx="4294967295"/>
          </p:nvPr>
        </p:nvSpPr>
        <p:spPr/>
        <p:txBody>
          <a:bodyPr/>
          <a:lstStyle/>
          <a:p>
            <a:fld id="{7B134961-4B2C-A547-9A54-CB85DA02077E}" type="slidenum">
              <a:rPr lang="en-US" smtClean="0"/>
              <a:pPr/>
              <a:t>53</a:t>
            </a:fld>
            <a:endParaRPr lang="en-US"/>
          </a:p>
        </p:txBody>
      </p:sp>
    </p:spTree>
    <p:extLst>
      <p:ext uri="{BB962C8B-B14F-4D97-AF65-F5344CB8AC3E}">
        <p14:creationId xmlns:p14="http://schemas.microsoft.com/office/powerpoint/2010/main" val="32280961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Release</a:t>
            </a:r>
            <a:r>
              <a:rPr lang="tr-TR" dirty="0" smtClean="0"/>
              <a:t> </a:t>
            </a:r>
            <a:r>
              <a:rPr lang="tr-TR" dirty="0" err="1" smtClean="0"/>
              <a:t>Reproduction</a:t>
            </a:r>
            <a:endParaRPr lang="tr-TR" dirty="0"/>
          </a:p>
        </p:txBody>
      </p:sp>
      <p:sp>
        <p:nvSpPr>
          <p:cNvPr id="3" name="İçerik Yer Tutucusu 2"/>
          <p:cNvSpPr>
            <a:spLocks noGrp="1"/>
          </p:cNvSpPr>
          <p:nvPr>
            <p:ph idx="1"/>
          </p:nvPr>
        </p:nvSpPr>
        <p:spPr/>
        <p:txBody>
          <a:bodyPr/>
          <a:lstStyle/>
          <a:p>
            <a:r>
              <a:rPr lang="en-US" dirty="0"/>
              <a:t>To document a release, you have to record the specific versions of the source code components that were used to create the executable code. </a:t>
            </a:r>
          </a:p>
          <a:p>
            <a:r>
              <a:rPr lang="en-US" dirty="0"/>
              <a:t>You must keep copies of the source code files, corresponding executables and all data and configuration files. </a:t>
            </a:r>
          </a:p>
          <a:p>
            <a:r>
              <a:rPr lang="en-US" dirty="0"/>
              <a:t>You should also record the versions of the operating system, libraries, compilers and other tools used to build the software.</a:t>
            </a:r>
            <a:endParaRPr lang="tr-TR" dirty="0"/>
          </a:p>
        </p:txBody>
      </p:sp>
    </p:spTree>
    <p:extLst>
      <p:ext uri="{BB962C8B-B14F-4D97-AF65-F5344CB8AC3E}">
        <p14:creationId xmlns:p14="http://schemas.microsoft.com/office/powerpoint/2010/main" val="1320679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Factors </a:t>
            </a:r>
            <a:r>
              <a:rPr lang="en-US" sz="3200" dirty="0"/>
              <a:t>influencing system release planning</a:t>
            </a:r>
            <a:r>
              <a:rPr lang="en-GB" sz="3200" dirty="0" smtClean="0"/>
              <a:t> </a:t>
            </a:r>
            <a:endParaRPr lang="en-US" sz="3200" dirty="0"/>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extLst>
                    <a:ext uri="{9D8B030D-6E8A-4147-A177-3AD203B41FA5}">
                      <a16:colId xmlns:a16="http://schemas.microsoft.com/office/drawing/2014/main" val="20000"/>
                    </a:ext>
                  </a:extLst>
                </a:gridCol>
                <a:gridCol w="5504861">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294967295"/>
          </p:nvPr>
        </p:nvSpPr>
        <p:spPr/>
        <p:txBody>
          <a:bodyPr/>
          <a:lstStyle/>
          <a:p>
            <a:fld id="{7B134961-4B2C-A547-9A54-CB85DA02077E}" type="slidenum">
              <a:rPr lang="en-US" smtClean="0"/>
              <a:pPr/>
              <a:t>55</a:t>
            </a:fld>
            <a:endParaRPr lang="en-US"/>
          </a:p>
        </p:txBody>
      </p:sp>
      <p:sp>
        <p:nvSpPr>
          <p:cNvPr id="6" name="Footer Placeholder 5"/>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21881773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Factors </a:t>
            </a:r>
            <a:r>
              <a:rPr lang="en-US" sz="3200" dirty="0"/>
              <a:t>influencing system release planning</a:t>
            </a:r>
            <a:r>
              <a:rPr lang="en-GB" sz="3200" dirty="0" smtClean="0"/>
              <a:t> </a:t>
            </a:r>
            <a:endParaRPr lang="en-US" sz="3200" dirty="0"/>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extLst>
                    <a:ext uri="{9D8B030D-6E8A-4147-A177-3AD203B41FA5}">
                      <a16:colId xmlns:a16="http://schemas.microsoft.com/office/drawing/2014/main" val="20000"/>
                    </a:ext>
                  </a:extLst>
                </a:gridCol>
                <a:gridCol w="553440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294967295"/>
          </p:nvPr>
        </p:nvSpPr>
        <p:spPr/>
        <p:txBody>
          <a:bodyPr/>
          <a:lstStyle/>
          <a:p>
            <a:fld id="{7B134961-4B2C-A547-9A54-CB85DA02077E}" type="slidenum">
              <a:rPr lang="en-US" smtClean="0"/>
              <a:pPr/>
              <a:t>56</a:t>
            </a:fld>
            <a:endParaRPr lang="en-US"/>
          </a:p>
        </p:txBody>
      </p:sp>
      <p:sp>
        <p:nvSpPr>
          <p:cNvPr id="6" name="Footer Placeholder 5"/>
          <p:cNvSpPr>
            <a:spLocks noGrp="1"/>
          </p:cNvSpPr>
          <p:nvPr>
            <p:ph type="ftr" sz="quarter" idx="4294967295"/>
          </p:nvPr>
        </p:nvSpPr>
        <p:spPr/>
        <p:txBody>
          <a:bodyPr/>
          <a:lstStyle/>
          <a:p>
            <a:r>
              <a:rPr lang="en-US" smtClean="0"/>
              <a:t>Chapter 25 Configuration management</a:t>
            </a:r>
            <a:endParaRPr lang="en-US"/>
          </a:p>
        </p:txBody>
      </p:sp>
    </p:spTree>
    <p:extLst>
      <p:ext uri="{BB962C8B-B14F-4D97-AF65-F5344CB8AC3E}">
        <p14:creationId xmlns:p14="http://schemas.microsoft.com/office/powerpoint/2010/main" val="824667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change management, version management, system building and release management. </a:t>
            </a:r>
            <a:endParaRPr lang="en-GB" sz="2000" dirty="0" smtClean="0"/>
          </a:p>
          <a:p>
            <a:r>
              <a:rPr lang="en-US" sz="2000" dirty="0" smtClean="0"/>
              <a:t>Change management involves assessing proposals for changes from system customers and other stakeholders and deciding if it is cost-effective to implement these in a new version of a system.</a:t>
            </a:r>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4294967295"/>
          </p:nvPr>
        </p:nvSpPr>
        <p:spPr/>
        <p:txBody>
          <a:bodyPr/>
          <a:lstStyle/>
          <a:p>
            <a:r>
              <a:rPr lang="en-US" smtClean="0"/>
              <a:t>Chapter 25 Configuration management</a:t>
            </a:r>
            <a:endParaRPr lang="en-US"/>
          </a:p>
        </p:txBody>
      </p:sp>
      <p:sp>
        <p:nvSpPr>
          <p:cNvPr id="5" name="Slide Number Placeholder 4"/>
          <p:cNvSpPr>
            <a:spLocks noGrp="1"/>
          </p:cNvSpPr>
          <p:nvPr>
            <p:ph type="sldNum" sz="quarter" idx="4294967295"/>
          </p:nvPr>
        </p:nvSpPr>
        <p:spPr/>
        <p:txBody>
          <a:bodyPr/>
          <a:lstStyle/>
          <a:p>
            <a:fld id="{7B134961-4B2C-A547-9A54-CB85DA02077E}" type="slidenum">
              <a:rPr lang="en-US" smtClean="0"/>
              <a:pPr/>
              <a:t>57</a:t>
            </a:fld>
            <a:endParaRPr lang="en-US"/>
          </a:p>
        </p:txBody>
      </p:sp>
    </p:spTree>
    <p:extLst>
      <p:ext uri="{BB962C8B-B14F-4D97-AF65-F5344CB8AC3E}">
        <p14:creationId xmlns:p14="http://schemas.microsoft.com/office/powerpoint/2010/main" val="359295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
        <p:nvSpPr>
          <p:cNvPr id="4" name="Footer Placeholder 3"/>
          <p:cNvSpPr>
            <a:spLocks noGrp="1"/>
          </p:cNvSpPr>
          <p:nvPr>
            <p:ph type="ftr" sz="quarter" idx="4294967295"/>
          </p:nvPr>
        </p:nvSpPr>
        <p:spPr/>
        <p:txBody>
          <a:bodyPr/>
          <a:lstStyle/>
          <a:p>
            <a:r>
              <a:rPr lang="en-US" smtClean="0"/>
              <a:t>Chapter 25 Configuration management</a:t>
            </a:r>
            <a:endParaRPr lang="en-US"/>
          </a:p>
        </p:txBody>
      </p:sp>
      <p:sp>
        <p:nvSpPr>
          <p:cNvPr id="5" name="Slide Number Placeholder 4"/>
          <p:cNvSpPr>
            <a:spLocks noGrp="1"/>
          </p:cNvSpPr>
          <p:nvPr>
            <p:ph type="sldNum" sz="quarter" idx="4294967295"/>
          </p:nvPr>
        </p:nvSpPr>
        <p:spPr/>
        <p:txBody>
          <a:bodyPr/>
          <a:lstStyle/>
          <a:p>
            <a:fld id="{7B134961-4B2C-A547-9A54-CB85DA02077E}" type="slidenum">
              <a:rPr lang="en-US" smtClean="0"/>
              <a:pPr/>
              <a:t>58</a:t>
            </a:fld>
            <a:endParaRPr lang="en-US"/>
          </a:p>
        </p:txBody>
      </p:sp>
    </p:spTree>
    <p:extLst>
      <p:ext uri="{BB962C8B-B14F-4D97-AF65-F5344CB8AC3E}">
        <p14:creationId xmlns:p14="http://schemas.microsoft.com/office/powerpoint/2010/main" val="132490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57800" y="290513"/>
            <a:ext cx="3733800" cy="623887"/>
          </a:xfrm>
        </p:spPr>
        <p:txBody>
          <a:bodyPr/>
          <a:lstStyle/>
          <a:p>
            <a:r>
              <a:rPr lang="tr-TR" dirty="0" smtClean="0"/>
              <a:t>Software </a:t>
            </a:r>
            <a:r>
              <a:rPr lang="tr-TR" dirty="0" err="1" smtClean="0"/>
              <a:t>Versions</a:t>
            </a:r>
            <a:endParaRPr lang="tr-TR" dirty="0"/>
          </a:p>
        </p:txBody>
      </p:sp>
      <p:pic>
        <p:nvPicPr>
          <p:cNvPr id="4" name="Picture 4" descr="&quot;software versions&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176340"/>
            <a:ext cx="5759565" cy="416705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quot;software versions&quot;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74092" y="3462147"/>
            <a:ext cx="6769908" cy="336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31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fade">
                                      <p:cBhvr>
                                        <p:cTn id="1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CM activities</a:t>
            </a:r>
            <a:endParaRPr lang="tr-TR" dirty="0"/>
          </a:p>
        </p:txBody>
      </p:sp>
      <p:sp>
        <p:nvSpPr>
          <p:cNvPr id="4" name="Yuvarlatılmış Dikdörtgen 3"/>
          <p:cNvSpPr/>
          <p:nvPr/>
        </p:nvSpPr>
        <p:spPr bwMode="auto">
          <a:xfrm>
            <a:off x="533400" y="1295400"/>
            <a:ext cx="3657600" cy="2286000"/>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charset="0"/>
              </a:rPr>
              <a:t>1) CHANGE</a:t>
            </a:r>
            <a:r>
              <a:rPr kumimoji="0" lang="tr-TR" sz="1600" b="1" i="0" u="none" strike="noStrike" cap="none" normalizeH="0" dirty="0" smtClean="0">
                <a:ln>
                  <a:noFill/>
                </a:ln>
                <a:solidFill>
                  <a:schemeClr val="tx1"/>
                </a:solidFill>
                <a:effectLst/>
                <a:latin typeface="Arial" charset="0"/>
              </a:rPr>
              <a:t> MANAGEMENT</a:t>
            </a:r>
          </a:p>
          <a:p>
            <a:pPr marL="0" lvl="1" algn="ctr"/>
            <a:r>
              <a:rPr lang="en-US" sz="1800" dirty="0"/>
              <a:t>Keeping track of requests for changes to the software from customers and developers, working out the costs and impact of changes, and deciding the changes should be implemented</a:t>
            </a:r>
            <a:r>
              <a:rPr lang="en-US" sz="1800" dirty="0" smtClean="0"/>
              <a:t>.</a:t>
            </a:r>
            <a:endParaRPr lang="en-GB" sz="1800" dirty="0"/>
          </a:p>
        </p:txBody>
      </p:sp>
      <p:sp>
        <p:nvSpPr>
          <p:cNvPr id="5" name="Yuvarlatılmış Dikdörtgen 4"/>
          <p:cNvSpPr/>
          <p:nvPr/>
        </p:nvSpPr>
        <p:spPr bwMode="auto">
          <a:xfrm>
            <a:off x="4724400" y="1295400"/>
            <a:ext cx="3810000" cy="2286000"/>
          </a:xfrm>
          <a:prstGeom prst="roundRect">
            <a:avLst/>
          </a:prstGeom>
          <a:ln>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tr-TR" b="1" dirty="0" smtClean="0">
                <a:solidFill>
                  <a:schemeClr val="tx1"/>
                </a:solidFill>
                <a:latin typeface="Arial" charset="0"/>
              </a:rPr>
              <a:t>2) VERSION MANAGEMENT</a:t>
            </a:r>
          </a:p>
          <a:p>
            <a:pPr marL="0" lvl="1" algn="ctr"/>
            <a:r>
              <a:rPr lang="en-US" sz="1800" dirty="0"/>
              <a:t>Keeping track of the multiple versions of system components and ensuring that changes made to components by different developers do not interfere with each other. </a:t>
            </a:r>
            <a:endParaRPr lang="en-GB" sz="1800" dirty="0"/>
          </a:p>
        </p:txBody>
      </p:sp>
      <p:sp>
        <p:nvSpPr>
          <p:cNvPr id="6" name="Yuvarlatılmış Dikdörtgen 5"/>
          <p:cNvSpPr/>
          <p:nvPr/>
        </p:nvSpPr>
        <p:spPr bwMode="auto">
          <a:xfrm>
            <a:off x="560832" y="4114800"/>
            <a:ext cx="3630168" cy="2286000"/>
          </a:xfrm>
          <a:prstGeom prst="roundRect">
            <a:avLst/>
          </a:prstGeom>
          <a:ln>
            <a:headEnd type="none" w="med" len="med"/>
            <a:tailEnd type="triangl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charset="0"/>
              </a:rPr>
              <a:t>3) SYSTEM BUILDING</a:t>
            </a:r>
          </a:p>
          <a:p>
            <a:pPr marL="0" lvl="1" algn="ctr"/>
            <a:endParaRPr lang="tr-TR" sz="1800" dirty="0" smtClean="0"/>
          </a:p>
          <a:p>
            <a:pPr marL="0" lvl="1" algn="ctr"/>
            <a:r>
              <a:rPr lang="en-US" sz="1800" dirty="0" smtClean="0"/>
              <a:t>The </a:t>
            </a:r>
            <a:r>
              <a:rPr lang="en-US" sz="1800" dirty="0"/>
              <a:t>process of assembling program components, data and libraries, then compiling these to create an executable system</a:t>
            </a:r>
            <a:r>
              <a:rPr lang="en-US" sz="1800" dirty="0" smtClean="0"/>
              <a:t>.</a:t>
            </a:r>
            <a:endParaRPr kumimoji="0" lang="tr-TR" sz="16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charset="0"/>
            </a:endParaRPr>
          </a:p>
        </p:txBody>
      </p:sp>
      <p:sp>
        <p:nvSpPr>
          <p:cNvPr id="7" name="Yuvarlatılmış Dikdörtgen 6"/>
          <p:cNvSpPr/>
          <p:nvPr/>
        </p:nvSpPr>
        <p:spPr bwMode="auto">
          <a:xfrm>
            <a:off x="4724400" y="4114800"/>
            <a:ext cx="3810000" cy="2286000"/>
          </a:xfrm>
          <a:prstGeom prst="roundRect">
            <a:avLst/>
          </a:prstGeom>
          <a:ln>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charset="0"/>
              </a:rPr>
              <a:t>4) RELEASE</a:t>
            </a:r>
            <a:r>
              <a:rPr kumimoji="0" lang="tr-TR" sz="1600" b="1" i="0" u="none" strike="noStrike" cap="none" normalizeH="0" dirty="0" smtClean="0">
                <a:ln>
                  <a:noFill/>
                </a:ln>
                <a:solidFill>
                  <a:schemeClr val="tx1"/>
                </a:solidFill>
                <a:effectLst/>
                <a:latin typeface="Arial" charset="0"/>
              </a:rPr>
              <a:t> MANAGEMENT</a:t>
            </a:r>
          </a:p>
          <a:p>
            <a:pPr marL="0" lvl="1" algn="ctr"/>
            <a:endParaRPr lang="tr-TR" sz="1800" dirty="0" smtClean="0"/>
          </a:p>
          <a:p>
            <a:pPr marL="0" lvl="1" algn="ctr"/>
            <a:r>
              <a:rPr lang="en-US" sz="1800" dirty="0" smtClean="0"/>
              <a:t>Preparing </a:t>
            </a:r>
            <a:r>
              <a:rPr lang="en-US" sz="1800" dirty="0"/>
              <a:t>software for external release and keeping track of the system versions that have been released for customer use.</a:t>
            </a:r>
            <a:endParaRPr lang="en-GB" sz="18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55037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CM </a:t>
            </a:r>
            <a:r>
              <a:rPr lang="tr-TR" dirty="0" err="1" smtClean="0"/>
              <a:t>Activities</a:t>
            </a:r>
            <a:endParaRPr lang="tr-TR" dirty="0"/>
          </a:p>
        </p:txBody>
      </p:sp>
      <p:pic>
        <p:nvPicPr>
          <p:cNvPr id="4" name="Resim 3"/>
          <p:cNvPicPr>
            <a:picLocks noChangeAspect="1"/>
          </p:cNvPicPr>
          <p:nvPr/>
        </p:nvPicPr>
        <p:blipFill>
          <a:blip r:embed="rId2"/>
          <a:stretch>
            <a:fillRect/>
          </a:stretch>
        </p:blipFill>
        <p:spPr>
          <a:xfrm>
            <a:off x="228600" y="1295400"/>
            <a:ext cx="8572500" cy="4010025"/>
          </a:xfrm>
          <a:prstGeom prst="rect">
            <a:avLst/>
          </a:prstGeom>
        </p:spPr>
      </p:pic>
    </p:spTree>
    <p:extLst>
      <p:ext uri="{BB962C8B-B14F-4D97-AF65-F5344CB8AC3E}">
        <p14:creationId xmlns:p14="http://schemas.microsoft.com/office/powerpoint/2010/main" val="673902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Configuration</a:t>
            </a:r>
            <a:r>
              <a:rPr lang="tr-TR" dirty="0" smtClean="0"/>
              <a:t> </a:t>
            </a:r>
            <a:r>
              <a:rPr lang="tr-TR" dirty="0" err="1" smtClean="0"/>
              <a:t>Identification</a:t>
            </a:r>
            <a:endParaRPr lang="tr-TR" dirty="0"/>
          </a:p>
        </p:txBody>
      </p:sp>
      <p:pic>
        <p:nvPicPr>
          <p:cNvPr id="14338" name="Picture 2" descr="&quot;software configuration item&quot;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054852"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66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23614</TotalTime>
  <Words>3584</Words>
  <Application>Microsoft Office PowerPoint</Application>
  <PresentationFormat>Ekran Gösterisi (4:3)</PresentationFormat>
  <Paragraphs>338</Paragraphs>
  <Slides>58</Slides>
  <Notes>2</Notes>
  <HiddenSlides>1</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58</vt:i4>
      </vt:variant>
    </vt:vector>
  </HeadingPairs>
  <TitlesOfParts>
    <vt:vector size="65" baseType="lpstr">
      <vt:lpstr>MS PGothic</vt:lpstr>
      <vt:lpstr>Arial</vt:lpstr>
      <vt:lpstr>Calibri</vt:lpstr>
      <vt:lpstr>Times New Roman</vt:lpstr>
      <vt:lpstr>Wingdings</vt:lpstr>
      <vt:lpstr>default</vt:lpstr>
      <vt:lpstr>Blends</vt:lpstr>
      <vt:lpstr>PowerPoint Sunusu</vt:lpstr>
      <vt:lpstr>CHAPTER 25 –  CONFIGURATION MANAGEMENT</vt:lpstr>
      <vt:lpstr>Contents</vt:lpstr>
      <vt:lpstr>What is Cofiguration Management (CM)?</vt:lpstr>
      <vt:lpstr>Why do we need CM?</vt:lpstr>
      <vt:lpstr>Software Versions</vt:lpstr>
      <vt:lpstr>CM activities</vt:lpstr>
      <vt:lpstr>CM Activities</vt:lpstr>
      <vt:lpstr>Configuration Identification</vt:lpstr>
      <vt:lpstr>CM Terminology – SCI and Version</vt:lpstr>
      <vt:lpstr>CM Terminology – Baseline and Codeline</vt:lpstr>
      <vt:lpstr>More on CM terminology</vt:lpstr>
      <vt:lpstr>More on CM terminology</vt:lpstr>
      <vt:lpstr>An Open Source Example</vt:lpstr>
      <vt:lpstr>(1) Change Management</vt:lpstr>
      <vt:lpstr>(1) Change Management</vt:lpstr>
      <vt:lpstr>Change  Request Form</vt:lpstr>
      <vt:lpstr>Example: Change Request in Github</vt:lpstr>
      <vt:lpstr>(2) Version Management</vt:lpstr>
      <vt:lpstr>Codelines and Baselines</vt:lpstr>
      <vt:lpstr>Codelines and Baselines</vt:lpstr>
      <vt:lpstr>Baselines</vt:lpstr>
      <vt:lpstr>Version Management Systems</vt:lpstr>
      <vt:lpstr>Version Management Systems</vt:lpstr>
      <vt:lpstr>Storage Management</vt:lpstr>
      <vt:lpstr>Check-in and check-out     from a version repository </vt:lpstr>
      <vt:lpstr>Codeline Branches and Merges</vt:lpstr>
      <vt:lpstr>Example: Branching and Merging in Github</vt:lpstr>
      <vt:lpstr>Example: Branching and Merging in Github</vt:lpstr>
      <vt:lpstr>(3) System Building</vt:lpstr>
      <vt:lpstr>(3) System Building</vt:lpstr>
      <vt:lpstr>Development, build, and target platforms </vt:lpstr>
      <vt:lpstr>File identification</vt:lpstr>
      <vt:lpstr>Continuous integration </vt:lpstr>
      <vt:lpstr>Daily building</vt:lpstr>
      <vt:lpstr>(4) Release Management</vt:lpstr>
      <vt:lpstr>Release tracking</vt:lpstr>
      <vt:lpstr>Release planning</vt:lpstr>
      <vt:lpstr>Release components</vt:lpstr>
      <vt:lpstr>For student reVIEW… </vt:lpstr>
      <vt:lpstr>CM terminology </vt:lpstr>
      <vt:lpstr>CM terminology </vt:lpstr>
      <vt:lpstr>A partially completed change request form (a) </vt:lpstr>
      <vt:lpstr>A partially completed change request form (b) </vt:lpstr>
      <vt:lpstr>Derivation history </vt:lpstr>
      <vt:lpstr>Change management and agile methods</vt:lpstr>
      <vt:lpstr>Codeline branches</vt:lpstr>
      <vt:lpstr>Build platforms</vt:lpstr>
      <vt:lpstr>Build system functionality</vt:lpstr>
      <vt:lpstr>Minimizing recompilation</vt:lpstr>
      <vt:lpstr>Timestamps vs checksums</vt:lpstr>
      <vt:lpstr>Agile building</vt:lpstr>
      <vt:lpstr>Agile building</vt:lpstr>
      <vt:lpstr>Release Reproduction</vt:lpstr>
      <vt:lpstr>Factors influencing system release planning </vt:lpstr>
      <vt:lpstr>Factors influencing system release planning </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860</cp:revision>
  <cp:lastPrinted>2017-05-01T15:02:02Z</cp:lastPrinted>
  <dcterms:created xsi:type="dcterms:W3CDTF">1601-01-01T00:00:00Z</dcterms:created>
  <dcterms:modified xsi:type="dcterms:W3CDTF">2017-05-01T15:02:17Z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