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79"/>
  </p:notesMasterIdLst>
  <p:handoutMasterIdLst>
    <p:handoutMasterId r:id="rId80"/>
  </p:handoutMasterIdLst>
  <p:sldIdLst>
    <p:sldId id="1175" r:id="rId2"/>
    <p:sldId id="1233" r:id="rId3"/>
    <p:sldId id="1177" r:id="rId4"/>
    <p:sldId id="1253" r:id="rId5"/>
    <p:sldId id="1254" r:id="rId6"/>
    <p:sldId id="1255" r:id="rId7"/>
    <p:sldId id="1257" r:id="rId8"/>
    <p:sldId id="1262" r:id="rId9"/>
    <p:sldId id="1258" r:id="rId10"/>
    <p:sldId id="1178" r:id="rId11"/>
    <p:sldId id="1180" r:id="rId12"/>
    <p:sldId id="1259" r:id="rId13"/>
    <p:sldId id="1234" r:id="rId14"/>
    <p:sldId id="1181" r:id="rId15"/>
    <p:sldId id="1241" r:id="rId16"/>
    <p:sldId id="1187" r:id="rId17"/>
    <p:sldId id="1229" r:id="rId18"/>
    <p:sldId id="1230" r:id="rId19"/>
    <p:sldId id="1231" r:id="rId20"/>
    <p:sldId id="1232" r:id="rId21"/>
    <p:sldId id="1188" r:id="rId22"/>
    <p:sldId id="1189" r:id="rId23"/>
    <p:sldId id="1190" r:id="rId24"/>
    <p:sldId id="1192" r:id="rId25"/>
    <p:sldId id="1242" r:id="rId26"/>
    <p:sldId id="1243" r:id="rId27"/>
    <p:sldId id="1247" r:id="rId28"/>
    <p:sldId id="1195" r:id="rId29"/>
    <p:sldId id="1196" r:id="rId30"/>
    <p:sldId id="1197" r:id="rId31"/>
    <p:sldId id="1198" r:id="rId32"/>
    <p:sldId id="1263" r:id="rId33"/>
    <p:sldId id="1279" r:id="rId34"/>
    <p:sldId id="1280" r:id="rId35"/>
    <p:sldId id="1281" r:id="rId36"/>
    <p:sldId id="1264" r:id="rId37"/>
    <p:sldId id="1265" r:id="rId38"/>
    <p:sldId id="1266" r:id="rId39"/>
    <p:sldId id="1267" r:id="rId40"/>
    <p:sldId id="1270" r:id="rId41"/>
    <p:sldId id="1271" r:id="rId42"/>
    <p:sldId id="1272" r:id="rId43"/>
    <p:sldId id="1201" r:id="rId44"/>
    <p:sldId id="1203" r:id="rId45"/>
    <p:sldId id="1205" r:id="rId46"/>
    <p:sldId id="1206" r:id="rId47"/>
    <p:sldId id="1207" r:id="rId48"/>
    <p:sldId id="1208" r:id="rId49"/>
    <p:sldId id="1212" r:id="rId50"/>
    <p:sldId id="1211" r:id="rId51"/>
    <p:sldId id="1215" r:id="rId52"/>
    <p:sldId id="1219" r:id="rId53"/>
    <p:sldId id="1220" r:id="rId54"/>
    <p:sldId id="1285" r:id="rId55"/>
    <p:sldId id="1221" r:id="rId56"/>
    <p:sldId id="1222" r:id="rId57"/>
    <p:sldId id="1223" r:id="rId58"/>
    <p:sldId id="1235" r:id="rId59"/>
    <p:sldId id="1236" r:id="rId60"/>
    <p:sldId id="1260" r:id="rId61"/>
    <p:sldId id="1261" r:id="rId62"/>
    <p:sldId id="1244" r:id="rId63"/>
    <p:sldId id="1245" r:id="rId64"/>
    <p:sldId id="1246" r:id="rId65"/>
    <p:sldId id="1275" r:id="rId66"/>
    <p:sldId id="1248" r:id="rId67"/>
    <p:sldId id="1249" r:id="rId68"/>
    <p:sldId id="1282" r:id="rId69"/>
    <p:sldId id="1276" r:id="rId70"/>
    <p:sldId id="1277" r:id="rId71"/>
    <p:sldId id="1283" r:id="rId72"/>
    <p:sldId id="1284" r:id="rId73"/>
    <p:sldId id="1250" r:id="rId74"/>
    <p:sldId id="1251" r:id="rId75"/>
    <p:sldId id="1252" r:id="rId76"/>
    <p:sldId id="1274" r:id="rId77"/>
    <p:sldId id="1278" r:id="rId78"/>
  </p:sldIdLst>
  <p:sldSz cx="9144000" cy="6858000" type="screen4x3"/>
  <p:notesSz cx="6858000" cy="9180513"/>
  <p:defaultTextStyle>
    <a:defPPr>
      <a:defRPr lang="en-US"/>
    </a:defPPr>
    <a:lvl1pPr algn="l" rtl="0" fontAlgn="base">
      <a:spcBef>
        <a:spcPct val="0"/>
      </a:spcBef>
      <a:spcAft>
        <a:spcPct val="0"/>
      </a:spcAft>
      <a:defRPr sz="16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D5FF"/>
    <a:srgbClr val="FF8000"/>
    <a:srgbClr val="C3F3FD"/>
    <a:srgbClr val="FFD9FF"/>
    <a:srgbClr val="FFEFFF"/>
    <a:srgbClr val="FFCCFF"/>
    <a:srgbClr val="4D4D4D"/>
    <a:srgbClr val="E9D7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4" autoAdjust="0"/>
    <p:restoredTop sz="99810" autoAdjust="0"/>
  </p:normalViewPr>
  <p:slideViewPr>
    <p:cSldViewPr>
      <p:cViewPr varScale="1">
        <p:scale>
          <a:sx n="88" d="100"/>
          <a:sy n="88" d="100"/>
        </p:scale>
        <p:origin x="130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436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4515"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64516" name="Rectangle 4"/>
          <p:cNvSpPr>
            <a:spLocks noGrp="1" noChangeArrowheads="1"/>
          </p:cNvSpPr>
          <p:nvPr>
            <p:ph type="ftr" sz="quarter" idx="2"/>
          </p:nvPr>
        </p:nvSpPr>
        <p:spPr bwMode="auto">
          <a:xfrm>
            <a:off x="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4517" name="Rectangle 5"/>
          <p:cNvSpPr>
            <a:spLocks noGrp="1" noChangeArrowheads="1"/>
          </p:cNvSpPr>
          <p:nvPr>
            <p:ph type="sldNum" sz="quarter" idx="3"/>
          </p:nvPr>
        </p:nvSpPr>
        <p:spPr bwMode="auto">
          <a:xfrm>
            <a:off x="388620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C8CB12C-B0C7-3B49-976D-22358A717CCB}" type="slidenum">
              <a:rPr lang="en-US"/>
              <a:pPr/>
              <a:t>‹#›</a:t>
            </a:fld>
            <a:endParaRPr lang="en-US"/>
          </a:p>
        </p:txBody>
      </p:sp>
    </p:spTree>
    <p:extLst>
      <p:ext uri="{BB962C8B-B14F-4D97-AF65-F5344CB8AC3E}">
        <p14:creationId xmlns:p14="http://schemas.microsoft.com/office/powerpoint/2010/main" val="2885782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443"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226308" name="Rectangle 4"/>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1445" name="Rectangle 5"/>
          <p:cNvSpPr>
            <a:spLocks noGrp="1" noChangeArrowheads="1"/>
          </p:cNvSpPr>
          <p:nvPr>
            <p:ph type="body" sz="quarter" idx="3"/>
          </p:nvPr>
        </p:nvSpPr>
        <p:spPr bwMode="auto">
          <a:xfrm>
            <a:off x="914400" y="4360863"/>
            <a:ext cx="5029200" cy="413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446" name="Rectangle 6"/>
          <p:cNvSpPr>
            <a:spLocks noGrp="1" noChangeArrowheads="1"/>
          </p:cNvSpPr>
          <p:nvPr>
            <p:ph type="ftr" sz="quarter" idx="4"/>
          </p:nvPr>
        </p:nvSpPr>
        <p:spPr bwMode="auto">
          <a:xfrm>
            <a:off x="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447" name="Rectangle 7"/>
          <p:cNvSpPr>
            <a:spLocks noGrp="1" noChangeArrowheads="1"/>
          </p:cNvSpPr>
          <p:nvPr>
            <p:ph type="sldNum" sz="quarter" idx="5"/>
          </p:nvPr>
        </p:nvSpPr>
        <p:spPr bwMode="auto">
          <a:xfrm>
            <a:off x="388620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3F6102E-F593-574A-977C-4212861E828D}" type="slidenum">
              <a:rPr lang="en-US"/>
              <a:pPr/>
              <a:t>‹#›</a:t>
            </a:fld>
            <a:endParaRPr lang="en-US"/>
          </a:p>
        </p:txBody>
      </p:sp>
    </p:spTree>
    <p:extLst>
      <p:ext uri="{BB962C8B-B14F-4D97-AF65-F5344CB8AC3E}">
        <p14:creationId xmlns:p14="http://schemas.microsoft.com/office/powerpoint/2010/main" val="3190465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Arial" charset="0"/>
                <a:ea typeface="ＭＳ Ｐゴシック" charset="0"/>
                <a:cs typeface="Arial" charset="0"/>
              </a:defRPr>
            </a:lvl1pPr>
            <a:lvl2pPr marL="742950" indent="-285750">
              <a:defRPr sz="1200">
                <a:solidFill>
                  <a:schemeClr val="tx1"/>
                </a:solidFill>
                <a:latin typeface="Arial" charset="0"/>
                <a:ea typeface="Arial" charset="0"/>
                <a:cs typeface="Arial" charset="0"/>
              </a:defRPr>
            </a:lvl2pPr>
            <a:lvl3pPr marL="1143000" indent="-228600">
              <a:defRPr sz="1200">
                <a:solidFill>
                  <a:schemeClr val="tx1"/>
                </a:solidFill>
                <a:latin typeface="Arial" charset="0"/>
                <a:ea typeface="Arial" charset="0"/>
                <a:cs typeface="Arial" charset="0"/>
              </a:defRPr>
            </a:lvl3pPr>
            <a:lvl4pPr marL="1600200" indent="-228600">
              <a:defRPr sz="1200">
                <a:solidFill>
                  <a:schemeClr val="tx1"/>
                </a:solidFill>
                <a:latin typeface="Arial" charset="0"/>
                <a:ea typeface="Arial" charset="0"/>
                <a:cs typeface="Arial" charset="0"/>
              </a:defRPr>
            </a:lvl4pPr>
            <a:lvl5pPr marL="2057400" indent="-228600">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fld id="{FD0B9A1C-93B6-5A49-84D0-F073F0DFF836}" type="slidenum">
              <a:rPr lang="en-US"/>
              <a:pPr/>
              <a:t>1</a:t>
            </a:fld>
            <a:endParaRPr lang="en-US"/>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tr-TR"/>
          </a:p>
        </p:txBody>
      </p:sp>
    </p:spTree>
    <p:extLst>
      <p:ext uri="{BB962C8B-B14F-4D97-AF65-F5344CB8AC3E}">
        <p14:creationId xmlns:p14="http://schemas.microsoft.com/office/powerpoint/2010/main" val="229494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5726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5726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5726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5726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5726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D5E7D25-174A-4F69-90FA-D4CDE7244D9C}" type="slidenum">
              <a:rPr lang="tr-TR" altLang="en-US"/>
              <a:pPr>
                <a:spcBef>
                  <a:spcPct val="0"/>
                </a:spcBef>
              </a:pPr>
              <a:t>36</a:t>
            </a:fld>
            <a:endParaRPr lang="tr-TR" altLang="en-US"/>
          </a:p>
        </p:txBody>
      </p:sp>
      <p:sp>
        <p:nvSpPr>
          <p:cNvPr id="62467" name="Rectangle 2"/>
          <p:cNvSpPr>
            <a:spLocks noGrp="1" noRot="1" noChangeAspect="1" noChangeArrowheads="1" noTextEdit="1"/>
          </p:cNvSpPr>
          <p:nvPr>
            <p:ph type="sldImg"/>
          </p:nvPr>
        </p:nvSpPr>
        <p:spPr>
          <a:xfrm>
            <a:off x="1262063" y="722313"/>
            <a:ext cx="4795837" cy="3597275"/>
          </a:xfrm>
          <a:ln w="12700" cap="flat">
            <a:solidFill>
              <a:schemeClr val="tx1"/>
            </a:solidFill>
          </a:ln>
        </p:spPr>
      </p:sp>
      <p:sp>
        <p:nvSpPr>
          <p:cNvPr id="62468" name="Rectangle 3"/>
          <p:cNvSpPr>
            <a:spLocks noGrp="1" noChangeArrowheads="1"/>
          </p:cNvSpPr>
          <p:nvPr>
            <p:ph type="body" idx="1"/>
          </p:nvPr>
        </p:nvSpPr>
        <p:spPr>
          <a:xfrm>
            <a:off x="974725" y="4559300"/>
            <a:ext cx="5365750" cy="4321175"/>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3509" tIns="46756" rIns="93509" bIns="46756"/>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697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5726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5726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5726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5726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5726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E22193D-A639-4C8B-8785-FADB380B856E}" type="slidenum">
              <a:rPr lang="tr-TR" altLang="en-US"/>
              <a:pPr>
                <a:spcBef>
                  <a:spcPct val="0"/>
                </a:spcBef>
              </a:pPr>
              <a:t>37</a:t>
            </a:fld>
            <a:endParaRPr lang="tr-TR" altLang="en-US"/>
          </a:p>
        </p:txBody>
      </p:sp>
      <p:sp>
        <p:nvSpPr>
          <p:cNvPr id="63491" name="Rectangle 2"/>
          <p:cNvSpPr>
            <a:spLocks noGrp="1" noRot="1" noChangeAspect="1" noChangeArrowheads="1" noTextEdit="1"/>
          </p:cNvSpPr>
          <p:nvPr>
            <p:ph type="sldImg"/>
          </p:nvPr>
        </p:nvSpPr>
        <p:spPr>
          <a:xfrm>
            <a:off x="1262063" y="722313"/>
            <a:ext cx="4795837" cy="3597275"/>
          </a:xfrm>
          <a:ln w="12700" cap="flat">
            <a:solidFill>
              <a:schemeClr val="tx1"/>
            </a:solidFill>
          </a:ln>
        </p:spPr>
      </p:sp>
      <p:sp>
        <p:nvSpPr>
          <p:cNvPr id="63492" name="Rectangle 3"/>
          <p:cNvSpPr>
            <a:spLocks noGrp="1" noChangeArrowheads="1"/>
          </p:cNvSpPr>
          <p:nvPr>
            <p:ph type="body" idx="1"/>
          </p:nvPr>
        </p:nvSpPr>
        <p:spPr>
          <a:xfrm>
            <a:off x="974725" y="4559300"/>
            <a:ext cx="5365750" cy="4321175"/>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3509" tIns="46756" rIns="93509" bIns="46756"/>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8742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5726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5726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5726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5726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5726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3D942B2-E071-41C1-A5C5-DAD69F3F4CB9}" type="slidenum">
              <a:rPr lang="tr-TR" altLang="en-US"/>
              <a:pPr>
                <a:spcBef>
                  <a:spcPct val="0"/>
                </a:spcBef>
              </a:pPr>
              <a:t>38</a:t>
            </a:fld>
            <a:endParaRPr lang="tr-TR"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0865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5726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5726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5726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5726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5726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97A1BBFA-60ED-4576-A2A6-C205BF7FC46F}" type="slidenum">
              <a:rPr lang="tr-TR" altLang="en-US"/>
              <a:pPr>
                <a:spcBef>
                  <a:spcPct val="0"/>
                </a:spcBef>
              </a:pPr>
              <a:t>39</a:t>
            </a:fld>
            <a:endParaRPr lang="tr-TR"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4986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5726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5726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5726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5726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5726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323B539C-9980-45B4-AFD3-58C5055BF5AF}" type="slidenum">
              <a:rPr lang="tr-TR" altLang="en-US"/>
              <a:pPr>
                <a:spcBef>
                  <a:spcPct val="0"/>
                </a:spcBef>
              </a:pPr>
              <a:t>40</a:t>
            </a:fld>
            <a:endParaRPr lang="tr-TR"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4317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5726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5726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5726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5726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5726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340F6B7C-7DEE-4640-9B6D-20DDA064DB25}" type="slidenum">
              <a:rPr lang="tr-TR" altLang="en-US"/>
              <a:pPr>
                <a:spcBef>
                  <a:spcPct val="0"/>
                </a:spcBef>
              </a:pPr>
              <a:t>41</a:t>
            </a:fld>
            <a:endParaRPr lang="tr-TR"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2628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ln/>
        </p:spPr>
        <p:txBody>
          <a:bodyPr/>
          <a:lstStyle/>
          <a:p>
            <a:endParaRPr lang="en-US"/>
          </a:p>
        </p:txBody>
      </p:sp>
      <p:sp>
        <p:nvSpPr>
          <p:cNvPr id="696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480012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ln/>
        </p:spPr>
        <p:txBody>
          <a:bodyPr/>
          <a:lstStyle/>
          <a:p>
            <a:endParaRPr lang="en-US"/>
          </a:p>
        </p:txBody>
      </p:sp>
      <p:sp>
        <p:nvSpPr>
          <p:cNvPr id="5325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837300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xfrm>
            <a:off x="1571625" y="833438"/>
            <a:ext cx="3689350" cy="2768600"/>
          </a:xfrm>
          <a:ln cap="flat"/>
        </p:spPr>
      </p:sp>
    </p:spTree>
    <p:extLst>
      <p:ext uri="{BB962C8B-B14F-4D97-AF65-F5344CB8AC3E}">
        <p14:creationId xmlns:p14="http://schemas.microsoft.com/office/powerpoint/2010/main" val="767362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ln/>
        </p:spPr>
        <p:txBody>
          <a:bodyPr/>
          <a:lstStyle/>
          <a:p>
            <a:endParaRPr lang="en-US"/>
          </a:p>
        </p:txBody>
      </p:sp>
      <p:sp>
        <p:nvSpPr>
          <p:cNvPr id="4198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913193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ayt Görüntüsü Yer Tutucusu 1"/>
          <p:cNvSpPr>
            <a:spLocks noGrp="1" noRot="1" noChangeAspect="1" noTextEdit="1"/>
          </p:cNvSpPr>
          <p:nvPr>
            <p:ph type="sldImg"/>
          </p:nvPr>
        </p:nvSpPr>
        <p:spPr>
          <a:ln/>
        </p:spPr>
      </p:sp>
      <p:sp>
        <p:nvSpPr>
          <p:cNvPr id="10243" name="Not Yer Tutucusu 2"/>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tr-TR" altLang="tr-TR" smtClean="0">
              <a:latin typeface="Arial" panose="020B0604020202020204" pitchFamily="34" charset="0"/>
              <a:cs typeface="Arial" panose="020B0604020202020204" pitchFamily="34" charset="0"/>
            </a:endParaRPr>
          </a:p>
        </p:txBody>
      </p:sp>
      <p:sp>
        <p:nvSpPr>
          <p:cNvPr id="10244" name="Slayt Numarası Yer Tutucusu 3"/>
          <p:cNvSpPr>
            <a:spLocks noGrp="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5726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5726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5726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5726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5726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1E315764-0B34-4186-817B-CD2778808981}" type="slidenum">
              <a:rPr lang="tr-TR" altLang="tr-TR"/>
              <a:pPr>
                <a:spcBef>
                  <a:spcPct val="0"/>
                </a:spcBef>
              </a:pPr>
              <a:t>6</a:t>
            </a:fld>
            <a:endParaRPr lang="tr-TR" altLang="tr-TR"/>
          </a:p>
        </p:txBody>
      </p:sp>
    </p:spTree>
    <p:extLst>
      <p:ext uri="{BB962C8B-B14F-4D97-AF65-F5344CB8AC3E}">
        <p14:creationId xmlns:p14="http://schemas.microsoft.com/office/powerpoint/2010/main" val="7656232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84783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ln/>
        </p:spPr>
        <p:txBody>
          <a:bodyPr/>
          <a:lstStyle/>
          <a:p>
            <a:endParaRPr lang="en-US"/>
          </a:p>
        </p:txBody>
      </p:sp>
      <p:sp>
        <p:nvSpPr>
          <p:cNvPr id="3277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0831178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ln/>
        </p:spPr>
        <p:txBody>
          <a:bodyPr/>
          <a:lstStyle/>
          <a:p>
            <a:endParaRPr lang="en-US"/>
          </a:p>
        </p:txBody>
      </p:sp>
      <p:sp>
        <p:nvSpPr>
          <p:cNvPr id="6758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382673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ln/>
        </p:spPr>
        <p:txBody>
          <a:bodyPr/>
          <a:lstStyle/>
          <a:p>
            <a:endParaRPr lang="en-US"/>
          </a:p>
        </p:txBody>
      </p:sp>
      <p:sp>
        <p:nvSpPr>
          <p:cNvPr id="5734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248205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ln/>
        </p:spPr>
        <p:txBody>
          <a:bodyPr/>
          <a:lstStyle/>
          <a:p>
            <a:endParaRPr lang="en-US"/>
          </a:p>
        </p:txBody>
      </p:sp>
      <p:sp>
        <p:nvSpPr>
          <p:cNvPr id="6553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4528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377878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ln/>
        </p:spPr>
        <p:txBody>
          <a:bodyPr/>
          <a:lstStyle/>
          <a:p>
            <a:endParaRPr lang="en-US"/>
          </a:p>
        </p:txBody>
      </p:sp>
      <p:sp>
        <p:nvSpPr>
          <p:cNvPr id="2355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624575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ln/>
        </p:spPr>
        <p:txBody>
          <a:bodyPr/>
          <a:lstStyle/>
          <a:p>
            <a:endParaRPr lang="en-US"/>
          </a:p>
        </p:txBody>
      </p:sp>
      <p:sp>
        <p:nvSpPr>
          <p:cNvPr id="3993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819890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5726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5726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5726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5726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5726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84BA6F3B-8CE4-42D4-8564-8054BBF8A39D}" type="slidenum">
              <a:rPr lang="tr-TR" altLang="en-US"/>
              <a:pPr>
                <a:spcBef>
                  <a:spcPct val="0"/>
                </a:spcBef>
              </a:pPr>
              <a:t>32</a:t>
            </a:fld>
            <a:endParaRPr lang="tr-TR" alt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9180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ayt Görüntüsü Yer Tutucusu 1"/>
          <p:cNvSpPr>
            <a:spLocks noGrp="1" noRot="1" noChangeAspect="1" noTextEdit="1"/>
          </p:cNvSpPr>
          <p:nvPr>
            <p:ph type="sldImg"/>
          </p:nvPr>
        </p:nvSpPr>
        <p:spPr>
          <a:solidFill>
            <a:srgbClr val="4F81BD"/>
          </a:solidFill>
          <a:ln w="25402">
            <a:solidFill>
              <a:srgbClr val="385D8A"/>
            </a:solidFill>
          </a:ln>
        </p:spPr>
      </p:sp>
      <p:sp>
        <p:nvSpPr>
          <p:cNvPr id="12291" name="Not Yer Tutucusu 2"/>
          <p:cNvSpPr>
            <a:spLocks noGrp="1"/>
          </p:cNvSpPr>
          <p:nvPr>
            <p:ph type="body" sz="quarter" idx="1"/>
          </p:nvPr>
        </p:nvSpPr>
        <p:spPr>
          <a:xfrm>
            <a:off x="1116013" y="4568825"/>
            <a:ext cx="5089525" cy="3652838"/>
          </a:xfrm>
          <a:noFill/>
        </p:spPr>
        <p:txBody>
          <a:bodyPr/>
          <a:lstStyle/>
          <a:p>
            <a:endParaRPr lang="tr-TR" altLang="tr-T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7252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463675" y="960438"/>
            <a:ext cx="4387850" cy="3290887"/>
          </a:xfrm>
          <a:ln/>
        </p:spPr>
      </p:sp>
      <p:sp>
        <p:nvSpPr>
          <p:cNvPr id="14339" name="Rectangle 3"/>
          <p:cNvSpPr>
            <a:spLocks noGrp="1" noChangeArrowheads="1"/>
          </p:cNvSpPr>
          <p:nvPr>
            <p:ph type="body" idx="1"/>
          </p:nvPr>
        </p:nvSpPr>
        <p:spPr>
          <a:xfrm>
            <a:off x="1116013" y="4568825"/>
            <a:ext cx="5091112" cy="3654425"/>
          </a:xfrm>
          <a:noFill/>
          <a:extLst>
            <a:ext uri="{91240B29-F687-4F45-9708-019B960494DF}">
              <a14:hiddenLine xmlns:a14="http://schemas.microsoft.com/office/drawing/2010/main" w="12700">
                <a:solidFill>
                  <a:schemeClr val="tx1"/>
                </a:solidFill>
                <a:round/>
                <a:headEnd/>
                <a:tailEnd/>
              </a14:hiddenLine>
            </a:ext>
          </a:extLst>
        </p:spPr>
        <p:txBody>
          <a:bodyPr wrap="none" anchor="ctr"/>
          <a:lstStyle/>
          <a:p>
            <a:endParaRPr lang="en-CA" altLang="tr-T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2146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463675" y="960438"/>
            <a:ext cx="4387850" cy="3290887"/>
          </a:xfrm>
          <a:ln/>
        </p:spPr>
      </p:sp>
      <p:sp>
        <p:nvSpPr>
          <p:cNvPr id="16387" name="Rectangle 3"/>
          <p:cNvSpPr>
            <a:spLocks noGrp="1" noChangeArrowheads="1"/>
          </p:cNvSpPr>
          <p:nvPr>
            <p:ph type="body" idx="1"/>
          </p:nvPr>
        </p:nvSpPr>
        <p:spPr>
          <a:xfrm>
            <a:off x="1116013" y="4568825"/>
            <a:ext cx="5091112" cy="3654425"/>
          </a:xfrm>
          <a:noFill/>
          <a:extLst>
            <a:ext uri="{91240B29-F687-4F45-9708-019B960494DF}">
              <a14:hiddenLine xmlns:a14="http://schemas.microsoft.com/office/drawing/2010/main" w="12700">
                <a:solidFill>
                  <a:schemeClr val="tx1"/>
                </a:solidFill>
                <a:round/>
                <a:headEnd/>
                <a:tailEnd/>
              </a14:hiddenLine>
            </a:ext>
          </a:extLst>
        </p:spPr>
        <p:txBody>
          <a:bodyPr wrap="none" anchor="ctr"/>
          <a:lstStyle/>
          <a:p>
            <a:endParaRPr lang="en-CA" altLang="tr-T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4702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A7EF6276-37BE-8C40-8461-4EA91906D9A0}" type="slidenum">
              <a:rPr lang="en-US"/>
              <a:pPr/>
              <a:t>‹#›</a:t>
            </a:fld>
            <a:endParaRPr lang="en-US"/>
          </a:p>
        </p:txBody>
      </p:sp>
      <p:sp>
        <p:nvSpPr>
          <p:cNvPr id="3" name="Rectangle 7"/>
          <p:cNvSpPr>
            <a:spLocks noGrp="1" noChangeArrowheads="1"/>
          </p:cNvSpPr>
          <p:nvPr>
            <p:ph type="dt" sz="half" idx="11"/>
          </p:nvPr>
        </p:nvSpPr>
        <p:spPr>
          <a:ln/>
        </p:spPr>
        <p:txBody>
          <a:bodyPr/>
          <a:lstStyle>
            <a:lvl1pPr>
              <a:defRPr/>
            </a:lvl1pPr>
          </a:lstStyle>
          <a:p>
            <a:pPr>
              <a:defRPr/>
            </a:pPr>
            <a:fld id="{69FADC07-B06C-4B9A-BDA8-26E5A0CBCFDB}" type="datetime1">
              <a:rPr lang="en-US" smtClean="0"/>
              <a:t>5/9/2018</a:t>
            </a:fld>
            <a:endParaRPr lang="en-US"/>
          </a:p>
        </p:txBody>
      </p:sp>
      <p:sp>
        <p:nvSpPr>
          <p:cNvPr id="4" name="Rectangle 8"/>
          <p:cNvSpPr>
            <a:spLocks noGrp="1" noChangeArrowheads="1"/>
          </p:cNvSpPr>
          <p:nvPr>
            <p:ph type="ftr" sz="quarter" idx="12"/>
          </p:nvPr>
        </p:nvSpPr>
        <p:spPr>
          <a:ln/>
        </p:spPr>
        <p:txBody>
          <a:bodyPr/>
          <a:lstStyle>
            <a:lvl1pPr>
              <a:defRPr/>
            </a:lvl1pPr>
          </a:lstStyle>
          <a:p>
            <a:pPr>
              <a:defRPr/>
            </a:pPr>
            <a:r>
              <a:rPr lang="en-US" smtClean="0"/>
              <a:t>Chapter 22 Project management</a:t>
            </a:r>
            <a:endParaRPr lang="en-US"/>
          </a:p>
        </p:txBody>
      </p:sp>
    </p:spTree>
    <p:extLst>
      <p:ext uri="{BB962C8B-B14F-4D97-AF65-F5344CB8AC3E}">
        <p14:creationId xmlns:p14="http://schemas.microsoft.com/office/powerpoint/2010/main" val="185703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57477C9-B373-6744-9D73-2AA5E80606E3}" type="slidenum">
              <a:rPr lang="en-US"/>
              <a:pPr/>
              <a:t>‹#›</a:t>
            </a:fld>
            <a:endParaRPr lang="en-US"/>
          </a:p>
        </p:txBody>
      </p:sp>
      <p:sp>
        <p:nvSpPr>
          <p:cNvPr id="6" name="Rectangle 7"/>
          <p:cNvSpPr>
            <a:spLocks noGrp="1" noChangeArrowheads="1"/>
          </p:cNvSpPr>
          <p:nvPr>
            <p:ph type="dt" sz="half" idx="11"/>
          </p:nvPr>
        </p:nvSpPr>
        <p:spPr>
          <a:ln/>
        </p:spPr>
        <p:txBody>
          <a:bodyPr/>
          <a:lstStyle>
            <a:lvl1pPr>
              <a:defRPr/>
            </a:lvl1pPr>
          </a:lstStyle>
          <a:p>
            <a:pPr>
              <a:defRPr/>
            </a:pPr>
            <a:fld id="{90A1ED1E-3662-4157-8BF8-A2F3BD4C4079}" type="datetime1">
              <a:rPr lang="en-US" smtClean="0"/>
              <a:t>5/9/2018</a:t>
            </a:fld>
            <a:endParaRPr lang="en-US"/>
          </a:p>
        </p:txBody>
      </p:sp>
      <p:sp>
        <p:nvSpPr>
          <p:cNvPr id="7" name="Rectangle 8"/>
          <p:cNvSpPr>
            <a:spLocks noGrp="1" noChangeArrowheads="1"/>
          </p:cNvSpPr>
          <p:nvPr>
            <p:ph type="ftr" sz="quarter" idx="12"/>
          </p:nvPr>
        </p:nvSpPr>
        <p:spPr>
          <a:ln/>
        </p:spPr>
        <p:txBody>
          <a:bodyPr/>
          <a:lstStyle>
            <a:lvl1pPr>
              <a:defRPr/>
            </a:lvl1pPr>
          </a:lstStyle>
          <a:p>
            <a:pPr>
              <a:defRPr/>
            </a:pPr>
            <a:r>
              <a:rPr lang="en-US" smtClean="0"/>
              <a:t>Chapter 22 Project management</a:t>
            </a:r>
            <a:endParaRPr lang="en-US"/>
          </a:p>
        </p:txBody>
      </p:sp>
    </p:spTree>
    <p:extLst>
      <p:ext uri="{BB962C8B-B14F-4D97-AF65-F5344CB8AC3E}">
        <p14:creationId xmlns:p14="http://schemas.microsoft.com/office/powerpoint/2010/main" val="3216683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38A5F5FA-5598-7C40-BBDF-0B297AC935CD}" type="slidenum">
              <a:rPr lang="en-US"/>
              <a:pPr/>
              <a:t>‹#›</a:t>
            </a:fld>
            <a:endParaRPr lang="en-US"/>
          </a:p>
        </p:txBody>
      </p:sp>
      <p:sp>
        <p:nvSpPr>
          <p:cNvPr id="6" name="Rectangle 7"/>
          <p:cNvSpPr>
            <a:spLocks noGrp="1" noChangeArrowheads="1"/>
          </p:cNvSpPr>
          <p:nvPr>
            <p:ph type="dt" sz="half" idx="11"/>
          </p:nvPr>
        </p:nvSpPr>
        <p:spPr>
          <a:ln/>
        </p:spPr>
        <p:txBody>
          <a:bodyPr/>
          <a:lstStyle>
            <a:lvl1pPr>
              <a:defRPr/>
            </a:lvl1pPr>
          </a:lstStyle>
          <a:p>
            <a:pPr>
              <a:defRPr/>
            </a:pPr>
            <a:fld id="{71616BC7-DEF2-441B-883E-2C1C05F9AD8B}" type="datetime1">
              <a:rPr lang="en-US" smtClean="0"/>
              <a:t>5/9/2018</a:t>
            </a:fld>
            <a:endParaRPr lang="en-US"/>
          </a:p>
        </p:txBody>
      </p:sp>
      <p:sp>
        <p:nvSpPr>
          <p:cNvPr id="7" name="Rectangle 8"/>
          <p:cNvSpPr>
            <a:spLocks noGrp="1" noChangeArrowheads="1"/>
          </p:cNvSpPr>
          <p:nvPr>
            <p:ph type="ftr" sz="quarter" idx="12"/>
          </p:nvPr>
        </p:nvSpPr>
        <p:spPr>
          <a:ln/>
        </p:spPr>
        <p:txBody>
          <a:bodyPr/>
          <a:lstStyle>
            <a:lvl1pPr>
              <a:defRPr/>
            </a:lvl1pPr>
          </a:lstStyle>
          <a:p>
            <a:pPr>
              <a:defRPr/>
            </a:pPr>
            <a:r>
              <a:rPr lang="en-US" smtClean="0"/>
              <a:t>Chapter 22 Project management</a:t>
            </a:r>
            <a:endParaRPr lang="en-US"/>
          </a:p>
        </p:txBody>
      </p:sp>
    </p:spTree>
    <p:extLst>
      <p:ext uri="{BB962C8B-B14F-4D97-AF65-F5344CB8AC3E}">
        <p14:creationId xmlns:p14="http://schemas.microsoft.com/office/powerpoint/2010/main" val="205278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8080B120-50E0-244C-8E4C-295F9EA4FD1E}" type="slidenum">
              <a:rPr lang="en-US"/>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fld id="{16A48D3C-4668-4F2C-ADFD-78B50D788F89}" type="datetime1">
              <a:rPr lang="en-US" smtClean="0"/>
              <a:t>5/9/2018</a:t>
            </a:fld>
            <a:endParaRPr lang="en-US"/>
          </a:p>
        </p:txBody>
      </p:sp>
      <p:sp>
        <p:nvSpPr>
          <p:cNvPr id="6" name="Rectangle 8"/>
          <p:cNvSpPr>
            <a:spLocks noGrp="1" noChangeArrowheads="1"/>
          </p:cNvSpPr>
          <p:nvPr>
            <p:ph type="ftr" sz="quarter" idx="12"/>
          </p:nvPr>
        </p:nvSpPr>
        <p:spPr>
          <a:ln/>
        </p:spPr>
        <p:txBody>
          <a:bodyPr/>
          <a:lstStyle>
            <a:lvl1pPr>
              <a:defRPr/>
            </a:lvl1pPr>
          </a:lstStyle>
          <a:p>
            <a:pPr>
              <a:defRPr/>
            </a:pPr>
            <a:r>
              <a:rPr lang="en-US" smtClean="0"/>
              <a:t>Chapter 22 Project management</a:t>
            </a:r>
            <a:endParaRPr lang="en-US"/>
          </a:p>
        </p:txBody>
      </p:sp>
    </p:spTree>
    <p:extLst>
      <p:ext uri="{BB962C8B-B14F-4D97-AF65-F5344CB8AC3E}">
        <p14:creationId xmlns:p14="http://schemas.microsoft.com/office/powerpoint/2010/main" val="300881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304800"/>
            <a:ext cx="2133600" cy="55895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248400" cy="5589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7042F95F-63C8-6249-ABF4-30529AA01EE3}" type="slidenum">
              <a:rPr lang="en-US"/>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fld id="{4B6123BA-C823-43BF-99AB-568789B80552}" type="datetime1">
              <a:rPr lang="en-US" smtClean="0"/>
              <a:t>5/9/2018</a:t>
            </a:fld>
            <a:endParaRPr lang="en-US"/>
          </a:p>
        </p:txBody>
      </p:sp>
      <p:sp>
        <p:nvSpPr>
          <p:cNvPr id="6" name="Rectangle 8"/>
          <p:cNvSpPr>
            <a:spLocks noGrp="1" noChangeArrowheads="1"/>
          </p:cNvSpPr>
          <p:nvPr>
            <p:ph type="ftr" sz="quarter" idx="12"/>
          </p:nvPr>
        </p:nvSpPr>
        <p:spPr>
          <a:ln/>
        </p:spPr>
        <p:txBody>
          <a:bodyPr/>
          <a:lstStyle>
            <a:lvl1pPr>
              <a:defRPr/>
            </a:lvl1pPr>
          </a:lstStyle>
          <a:p>
            <a:pPr>
              <a:defRPr/>
            </a:pPr>
            <a:r>
              <a:rPr lang="en-US" smtClean="0"/>
              <a:t>Chapter 22 Project management</a:t>
            </a:r>
            <a:endParaRPr lang="en-US"/>
          </a:p>
        </p:txBody>
      </p:sp>
    </p:spTree>
    <p:extLst>
      <p:ext uri="{BB962C8B-B14F-4D97-AF65-F5344CB8AC3E}">
        <p14:creationId xmlns:p14="http://schemas.microsoft.com/office/powerpoint/2010/main" val="143315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2/15/10</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extLst>
      <p:ext uri="{BB962C8B-B14F-4D97-AF65-F5344CB8AC3E}">
        <p14:creationId xmlns:p14="http://schemas.microsoft.com/office/powerpoint/2010/main" val="2421322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14603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OverObj">
  <p:cSld name="Başlık ve İçerik Üzerinde Metin">
    <p:spTree>
      <p:nvGrpSpPr>
        <p:cNvPr id="1" name=""/>
        <p:cNvGrpSpPr/>
        <p:nvPr/>
      </p:nvGrpSpPr>
      <p:grpSpPr>
        <a:xfrm>
          <a:off x="0" y="0"/>
          <a:ext cx="0" cy="0"/>
          <a:chOff x="0" y="0"/>
          <a:chExt cx="0" cy="0"/>
        </a:xfrm>
      </p:grpSpPr>
      <p:sp>
        <p:nvSpPr>
          <p:cNvPr id="2" name="Başlık 1"/>
          <p:cNvSpPr>
            <a:spLocks noGrp="1"/>
          </p:cNvSpPr>
          <p:nvPr>
            <p:ph type="title"/>
          </p:nvPr>
        </p:nvSpPr>
        <p:spPr>
          <a:xfrm>
            <a:off x="685800" y="115888"/>
            <a:ext cx="7772400" cy="865187"/>
          </a:xfrm>
        </p:spPr>
        <p:txBody>
          <a:bodyPr/>
          <a:lstStyle/>
          <a:p>
            <a:r>
              <a:rPr lang="tr-TR" smtClean="0"/>
              <a:t>Asıl başlık stili için tıklatın</a:t>
            </a:r>
            <a:endParaRPr lang="tr-TR"/>
          </a:p>
        </p:txBody>
      </p:sp>
      <p:sp>
        <p:nvSpPr>
          <p:cNvPr id="3" name="Metin Yer Tutucusu 2"/>
          <p:cNvSpPr>
            <a:spLocks noGrp="1"/>
          </p:cNvSpPr>
          <p:nvPr>
            <p:ph type="body" sz="half" idx="1"/>
          </p:nvPr>
        </p:nvSpPr>
        <p:spPr>
          <a:xfrm>
            <a:off x="685800" y="1125538"/>
            <a:ext cx="7772400" cy="2408237"/>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85800" y="3686175"/>
            <a:ext cx="7772400" cy="240982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Slayt Numarası Yer Tutucusu 4"/>
          <p:cNvSpPr>
            <a:spLocks noGrp="1"/>
          </p:cNvSpPr>
          <p:nvPr>
            <p:ph type="sldNum" sz="quarter" idx="10"/>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E9E0755-CE48-45ED-B9BB-8C9E61191453}" type="slidenum">
              <a:rPr lang="en-US" altLang="tr-TR"/>
              <a:pPr>
                <a:defRPr/>
              </a:pPr>
              <a:t>‹#›</a:t>
            </a:fld>
            <a:endParaRPr lang="en-US" altLang="tr-TR"/>
          </a:p>
        </p:txBody>
      </p:sp>
    </p:spTree>
    <p:extLst>
      <p:ext uri="{BB962C8B-B14F-4D97-AF65-F5344CB8AC3E}">
        <p14:creationId xmlns:p14="http://schemas.microsoft.com/office/powerpoint/2010/main" val="536315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1066800"/>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endParaRPr lang="tr-TR" altLang="tr-TR" smtClean="0">
              <a:ea typeface="+mn-ea"/>
              <a:cs typeface="+mn-cs"/>
            </a:endParaRPr>
          </a:p>
        </p:txBody>
      </p:sp>
      <p:sp>
        <p:nvSpPr>
          <p:cNvPr id="1027" name="Rectangle 3"/>
          <p:cNvSpPr>
            <a:spLocks noGrp="1" noChangeArrowheads="1"/>
          </p:cNvSpPr>
          <p:nvPr>
            <p:ph type="title"/>
          </p:nvPr>
        </p:nvSpPr>
        <p:spPr bwMode="gray">
          <a:xfrm>
            <a:off x="304800" y="304800"/>
            <a:ext cx="85344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Rectangle 4"/>
          <p:cNvSpPr>
            <a:spLocks noChangeArrowheads="1"/>
          </p:cNvSpPr>
          <p:nvPr/>
        </p:nvSpPr>
        <p:spPr bwMode="auto">
          <a:xfrm>
            <a:off x="0" y="990600"/>
            <a:ext cx="9144000" cy="5867400"/>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endParaRPr lang="tr-TR" altLang="tr-TR" smtClean="0">
              <a:ea typeface="+mn-ea"/>
              <a:cs typeface="+mn-cs"/>
            </a:endParaRPr>
          </a:p>
        </p:txBody>
      </p:sp>
      <p:sp>
        <p:nvSpPr>
          <p:cNvPr id="1029" name="Rectangle 5"/>
          <p:cNvSpPr>
            <a:spLocks noGrp="1" noChangeArrowheads="1"/>
          </p:cNvSpPr>
          <p:nvPr>
            <p:ph type="body" idx="1"/>
          </p:nvPr>
        </p:nvSpPr>
        <p:spPr bwMode="auto">
          <a:xfrm>
            <a:off x="457200" y="1598613"/>
            <a:ext cx="8229600" cy="4295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150" name="Rectangle 6"/>
          <p:cNvSpPr>
            <a:spLocks noGrp="1" noChangeArrowheads="1"/>
          </p:cNvSpPr>
          <p:nvPr>
            <p:ph type="sldNum" sz="quarter" idx="4"/>
          </p:nvPr>
        </p:nvSpPr>
        <p:spPr bwMode="auto">
          <a:xfrm>
            <a:off x="0" y="6629400"/>
            <a:ext cx="457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chemeClr val="bg2"/>
                </a:solidFill>
              </a:defRPr>
            </a:lvl1pPr>
          </a:lstStyle>
          <a:p>
            <a:fld id="{E425ED77-E044-4C4C-8729-1A734442DC26}" type="slidenum">
              <a:rPr lang="en-US"/>
              <a:pPr/>
              <a:t>‹#›</a:t>
            </a:fld>
            <a:endParaRPr lang="en-US"/>
          </a:p>
        </p:txBody>
      </p:sp>
      <p:sp>
        <p:nvSpPr>
          <p:cNvPr id="6151" name="Rectangle 7"/>
          <p:cNvSpPr>
            <a:spLocks noGrp="1" noChangeArrowheads="1"/>
          </p:cNvSpPr>
          <p:nvPr>
            <p:ph type="dt" sz="half" idx="2"/>
          </p:nvPr>
        </p:nvSpPr>
        <p:spPr bwMode="auto">
          <a:xfrm>
            <a:off x="3886200" y="6629400"/>
            <a:ext cx="1447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a:solidFill>
                  <a:srgbClr val="999999"/>
                </a:solidFill>
                <a:latin typeface="Arial" charset="0"/>
                <a:ea typeface="+mn-ea"/>
                <a:cs typeface="+mn-cs"/>
              </a:defRPr>
            </a:lvl1pPr>
          </a:lstStyle>
          <a:p>
            <a:pPr>
              <a:defRPr/>
            </a:pPr>
            <a:fld id="{D0E91C15-13DC-4617-80D8-F1E54E16D6DC}" type="datetime1">
              <a:rPr lang="en-US" smtClean="0"/>
              <a:t>5/9/2018</a:t>
            </a:fld>
            <a:endParaRPr lang="en-US"/>
          </a:p>
        </p:txBody>
      </p:sp>
      <p:sp>
        <p:nvSpPr>
          <p:cNvPr id="6152" name="Rectangle 8"/>
          <p:cNvSpPr>
            <a:spLocks noGrp="1" noChangeArrowheads="1"/>
          </p:cNvSpPr>
          <p:nvPr>
            <p:ph type="ftr" sz="quarter" idx="3"/>
          </p:nvPr>
        </p:nvSpPr>
        <p:spPr bwMode="auto">
          <a:xfrm>
            <a:off x="381000" y="6629400"/>
            <a:ext cx="3581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800">
                <a:solidFill>
                  <a:schemeClr val="bg2"/>
                </a:solidFill>
                <a:latin typeface="Arial" charset="0"/>
                <a:ea typeface="+mn-ea"/>
                <a:cs typeface="+mn-cs"/>
              </a:defRPr>
            </a:lvl1pPr>
          </a:lstStyle>
          <a:p>
            <a:pPr>
              <a:defRPr/>
            </a:pPr>
            <a:r>
              <a:rPr lang="en-US" smtClean="0"/>
              <a:t>Chapter 22 Project management</a:t>
            </a:r>
            <a:endParaRPr lang="en-US" dirty="0"/>
          </a:p>
        </p:txBody>
      </p:sp>
    </p:spTree>
  </p:cSld>
  <p:clrMap bg1="lt1" tx1="dk1" bg2="lt2" tx2="dk2" accent1="accent1" accent2="accent2" accent3="accent3" accent4="accent4" accent5="accent5" accent6="accent6" hlink="hlink" folHlink="folHlink"/>
  <p:sldLayoutIdLst>
    <p:sldLayoutId id="2147484212" r:id="rId1"/>
    <p:sldLayoutId id="2147484213" r:id="rId2"/>
    <p:sldLayoutId id="2147484214" r:id="rId3"/>
    <p:sldLayoutId id="2147484215" r:id="rId4"/>
    <p:sldLayoutId id="2147484216" r:id="rId5"/>
    <p:sldLayoutId id="2147484218" r:id="rId6"/>
    <p:sldLayoutId id="2147484219" r:id="rId7"/>
    <p:sldLayoutId id="2147484220" r:id="rId8"/>
  </p:sldLayoutIdLst>
  <p:hf hdr="0" ftr="0" dt="0"/>
  <p:txStyles>
    <p:titleStyle>
      <a:lvl1pPr algn="l" rtl="0" eaLnBrk="0" fontAlgn="base" hangingPunct="0">
        <a:spcBef>
          <a:spcPct val="0"/>
        </a:spcBef>
        <a:spcAft>
          <a:spcPct val="0"/>
        </a:spcAft>
        <a:defRPr lang="en-US" sz="3600" b="1" cap="none" spc="0" dirty="0">
          <a:ln w="10541" cmpd="sng">
            <a:solidFill>
              <a:schemeClr val="accent1">
                <a:shade val="88000"/>
                <a:satMod val="110000"/>
              </a:schemeClr>
            </a:solidFill>
            <a:prstDash val="solid"/>
          </a:ln>
          <a:solidFill>
            <a:srgbClr val="558ED5"/>
          </a:solidFill>
          <a:effectLst/>
          <a:latin typeface="Calibri" panose="020F0502020204030204" pitchFamily="34" charset="0"/>
          <a:ea typeface="ＭＳ Ｐゴシック" charset="0"/>
          <a:cs typeface="Calibri" panose="020F0502020204030204" pitchFamily="34" charset="0"/>
        </a:defRPr>
      </a:lvl1pPr>
      <a:lvl2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2pPr>
      <a:lvl3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3pPr>
      <a:lvl4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4pPr>
      <a:lvl5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5pPr>
      <a:lvl6pPr marL="457200" algn="l" rtl="0" fontAlgn="base">
        <a:spcBef>
          <a:spcPct val="0"/>
        </a:spcBef>
        <a:spcAft>
          <a:spcPct val="0"/>
        </a:spcAft>
        <a:defRPr sz="3200">
          <a:solidFill>
            <a:schemeClr val="accent1"/>
          </a:solidFill>
          <a:latin typeface="Arial" charset="0"/>
        </a:defRPr>
      </a:lvl6pPr>
      <a:lvl7pPr marL="914400" algn="l" rtl="0" fontAlgn="base">
        <a:spcBef>
          <a:spcPct val="0"/>
        </a:spcBef>
        <a:spcAft>
          <a:spcPct val="0"/>
        </a:spcAft>
        <a:defRPr sz="3200">
          <a:solidFill>
            <a:schemeClr val="accent1"/>
          </a:solidFill>
          <a:latin typeface="Arial" charset="0"/>
        </a:defRPr>
      </a:lvl7pPr>
      <a:lvl8pPr marL="1371600" algn="l" rtl="0" fontAlgn="base">
        <a:spcBef>
          <a:spcPct val="0"/>
        </a:spcBef>
        <a:spcAft>
          <a:spcPct val="0"/>
        </a:spcAft>
        <a:defRPr sz="3200">
          <a:solidFill>
            <a:schemeClr val="accent1"/>
          </a:solidFill>
          <a:latin typeface="Arial" charset="0"/>
        </a:defRPr>
      </a:lvl8pPr>
      <a:lvl9pPr marL="1828800" algn="l" rtl="0" fontAlgn="base">
        <a:spcBef>
          <a:spcPct val="0"/>
        </a:spcBef>
        <a:spcAft>
          <a:spcPct val="0"/>
        </a:spcAft>
        <a:defRPr sz="3200">
          <a:solidFill>
            <a:schemeClr val="accent1"/>
          </a:solidFill>
          <a:latin typeface="Arial" charset="0"/>
        </a:defRPr>
      </a:lvl9pPr>
    </p:titleStyle>
    <p:bodyStyle>
      <a:lvl1pPr marL="342900" indent="-342900" algn="l" rtl="0" eaLnBrk="0" fontAlgn="base" hangingPunct="0">
        <a:spcBef>
          <a:spcPct val="20000"/>
        </a:spcBef>
        <a:spcAft>
          <a:spcPct val="0"/>
        </a:spcAft>
        <a:buClr>
          <a:schemeClr val="accent1"/>
        </a:buClr>
        <a:buFont typeface="Wingdings" charset="0"/>
        <a:buChar char="v"/>
        <a:defRPr sz="2600">
          <a:solidFill>
            <a:schemeClr val="accent1"/>
          </a:solidFill>
          <a:latin typeface="Calibri"/>
          <a:ea typeface="ＭＳ Ｐゴシック" charset="0"/>
          <a:cs typeface="Calibri"/>
        </a:defRPr>
      </a:lvl1pPr>
      <a:lvl2pPr marL="742950" indent="-285750" algn="l" rtl="0" eaLnBrk="0" fontAlgn="base" hangingPunct="0">
        <a:spcBef>
          <a:spcPct val="20000"/>
        </a:spcBef>
        <a:spcAft>
          <a:spcPct val="0"/>
        </a:spcAft>
        <a:buClr>
          <a:schemeClr val="hlink"/>
        </a:buClr>
        <a:buFont typeface="Wingdings" charset="0"/>
        <a:buChar char="§"/>
        <a:defRPr sz="2400">
          <a:solidFill>
            <a:schemeClr val="tx1"/>
          </a:solidFill>
          <a:latin typeface="Calibri"/>
          <a:ea typeface="ＭＳ Ｐゴシック" charset="0"/>
          <a:cs typeface="Calibri"/>
        </a:defRPr>
      </a:lvl2pPr>
      <a:lvl3pPr marL="1143000" indent="-228600" algn="l" rtl="0" eaLnBrk="0" fontAlgn="base" hangingPunct="0">
        <a:spcBef>
          <a:spcPct val="20000"/>
        </a:spcBef>
        <a:spcAft>
          <a:spcPct val="0"/>
        </a:spcAft>
        <a:buClr>
          <a:schemeClr val="accent2"/>
        </a:buClr>
        <a:buFont typeface="Wingdings" charset="0"/>
        <a:buChar char="§"/>
        <a:defRPr sz="2200">
          <a:solidFill>
            <a:schemeClr val="tx1"/>
          </a:solidFill>
          <a:latin typeface="Calibri"/>
          <a:ea typeface="ＭＳ Ｐゴシック" charset="0"/>
          <a:cs typeface="Calibri"/>
        </a:defRPr>
      </a:lvl3pPr>
      <a:lvl4pPr marL="1600200" indent="-228600" algn="l" rtl="0" eaLnBrk="0" fontAlgn="base" hangingPunct="0">
        <a:spcBef>
          <a:spcPct val="20000"/>
        </a:spcBef>
        <a:spcAft>
          <a:spcPct val="0"/>
        </a:spcAft>
        <a:buClr>
          <a:schemeClr val="accent2"/>
        </a:buClr>
        <a:buSzPct val="110000"/>
        <a:buFont typeface="Wingdings" charset="0"/>
        <a:buChar char="§"/>
        <a:defRPr sz="2200">
          <a:solidFill>
            <a:schemeClr val="tx1"/>
          </a:solidFill>
          <a:latin typeface="Calibri"/>
          <a:ea typeface="ＭＳ Ｐゴシック" charset="0"/>
          <a:cs typeface="Calibri"/>
        </a:defRPr>
      </a:lvl4pPr>
      <a:lvl5pPr marL="2057400" indent="-228600" algn="l" rtl="0" eaLnBrk="0" fontAlgn="base" hangingPunct="0">
        <a:spcBef>
          <a:spcPct val="20000"/>
        </a:spcBef>
        <a:spcAft>
          <a:spcPct val="0"/>
        </a:spcAft>
        <a:buClr>
          <a:schemeClr val="accent2"/>
        </a:buClr>
        <a:buSzPct val="110000"/>
        <a:buFont typeface="Wingdings" charset="0"/>
        <a:buChar char="§"/>
        <a:defRPr sz="2000">
          <a:solidFill>
            <a:schemeClr val="tx1"/>
          </a:solidFill>
          <a:latin typeface="Calibri"/>
          <a:ea typeface="ＭＳ Ｐゴシック" charset="0"/>
          <a:cs typeface="Calibri"/>
        </a:defRPr>
      </a:lvl5pPr>
      <a:lvl6pPr marL="25146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5"/>
          <p:cNvGrpSpPr>
            <a:grpSpLocks/>
          </p:cNvGrpSpPr>
          <p:nvPr/>
        </p:nvGrpSpPr>
        <p:grpSpPr bwMode="auto">
          <a:xfrm>
            <a:off x="1793875" y="3429000"/>
            <a:ext cx="5597525" cy="3429000"/>
            <a:chOff x="0" y="0"/>
            <a:chExt cx="6318014" cy="4148971"/>
          </a:xfrm>
        </p:grpSpPr>
        <p:sp>
          <p:nvSpPr>
            <p:cNvPr id="7" name="Rectangle 6"/>
            <p:cNvSpPr/>
            <p:nvPr/>
          </p:nvSpPr>
          <p:spPr>
            <a:xfrm>
              <a:off x="4338036" y="0"/>
              <a:ext cx="1979978" cy="198036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8" name="Rectangle 7"/>
            <p:cNvSpPr/>
            <p:nvPr/>
          </p:nvSpPr>
          <p:spPr>
            <a:xfrm>
              <a:off x="2189624" y="2159002"/>
              <a:ext cx="1979979" cy="197844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9" name="Rectangle 8"/>
            <p:cNvSpPr/>
            <p:nvPr/>
          </p:nvSpPr>
          <p:spPr>
            <a:xfrm>
              <a:off x="2189624" y="0"/>
              <a:ext cx="1979979" cy="1980366"/>
            </a:xfrm>
            <a:prstGeom prst="rect">
              <a:avLst/>
            </a:prstGeom>
            <a:solidFill>
              <a:srgbClr val="F999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0" name="Rectangle 9"/>
            <p:cNvSpPr/>
            <p:nvPr/>
          </p:nvSpPr>
          <p:spPr>
            <a:xfrm>
              <a:off x="4338036" y="2159002"/>
              <a:ext cx="1979978" cy="1978445"/>
            </a:xfrm>
            <a:prstGeom prst="rect">
              <a:avLst/>
            </a:prstGeom>
            <a:solidFill>
              <a:srgbClr val="9E2E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1" name="Rectangle 10"/>
            <p:cNvSpPr/>
            <p:nvPr/>
          </p:nvSpPr>
          <p:spPr>
            <a:xfrm>
              <a:off x="10751" y="0"/>
              <a:ext cx="1979979" cy="198036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2" name="Rectangle 11"/>
            <p:cNvSpPr/>
            <p:nvPr/>
          </p:nvSpPr>
          <p:spPr>
            <a:xfrm>
              <a:off x="0" y="2168606"/>
              <a:ext cx="1979979" cy="1980365"/>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grpSp>
      <p:sp>
        <p:nvSpPr>
          <p:cNvPr id="8196" name="Rectangle 2"/>
          <p:cNvSpPr txBox="1">
            <a:spLocks noChangeArrowheads="1"/>
          </p:cNvSpPr>
          <p:nvPr/>
        </p:nvSpPr>
        <p:spPr bwMode="gray">
          <a:xfrm>
            <a:off x="0" y="914400"/>
            <a:ext cx="9144000" cy="2455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tr-TR" sz="3600" b="1" dirty="0" smtClean="0">
                <a:solidFill>
                  <a:srgbClr val="FF8000"/>
                </a:solidFill>
                <a:latin typeface="Arial" charset="0"/>
              </a:rPr>
              <a:t>BBM-382 </a:t>
            </a:r>
            <a:r>
              <a:rPr lang="tr-TR" sz="3600" b="1" dirty="0">
                <a:solidFill>
                  <a:srgbClr val="FF8000"/>
                </a:solidFill>
                <a:latin typeface="Arial" charset="0"/>
              </a:rPr>
              <a:t>– SOFTWARE ENGINEERING</a:t>
            </a:r>
          </a:p>
          <a:p>
            <a:pPr algn="ctr"/>
            <a:r>
              <a:rPr lang="tr-TR" sz="2000" b="1" dirty="0">
                <a:solidFill>
                  <a:srgbClr val="FF8000"/>
                </a:solidFill>
                <a:latin typeface="Arial" charset="0"/>
              </a:rPr>
              <a:t>SPRING </a:t>
            </a:r>
            <a:r>
              <a:rPr lang="tr-TR" sz="2000" b="1" dirty="0" smtClean="0">
                <a:solidFill>
                  <a:srgbClr val="FF8000"/>
                </a:solidFill>
                <a:latin typeface="Arial" charset="0"/>
              </a:rPr>
              <a:t>2018</a:t>
            </a:r>
            <a:endParaRPr lang="tr-TR" sz="2000" b="1" dirty="0">
              <a:solidFill>
                <a:srgbClr val="FF8000"/>
              </a:solidFill>
              <a:latin typeface="Arial" charset="0"/>
            </a:endParaRPr>
          </a:p>
          <a:p>
            <a:pPr algn="ctr"/>
            <a:r>
              <a:rPr lang="tr-TR" b="1" dirty="0" err="1">
                <a:solidFill>
                  <a:srgbClr val="FF8000"/>
                </a:solidFill>
                <a:latin typeface="Arial" charset="0"/>
              </a:rPr>
              <a:t>Lecture</a:t>
            </a:r>
            <a:r>
              <a:rPr lang="tr-TR" b="1" dirty="0">
                <a:solidFill>
                  <a:srgbClr val="FF8000"/>
                </a:solidFill>
                <a:latin typeface="Arial" charset="0"/>
              </a:rPr>
              <a:t> </a:t>
            </a:r>
            <a:r>
              <a:rPr lang="tr-TR" b="1" dirty="0" smtClean="0">
                <a:solidFill>
                  <a:srgbClr val="FF8000"/>
                </a:solidFill>
                <a:latin typeface="Arial" charset="0"/>
              </a:rPr>
              <a:t>11</a:t>
            </a:r>
            <a:endParaRPr lang="tr-TR" b="1" dirty="0">
              <a:solidFill>
                <a:srgbClr val="FF8000"/>
              </a:solidFill>
              <a:latin typeface="Arial" charset="0"/>
            </a:endParaRPr>
          </a:p>
          <a:p>
            <a:pPr algn="ctr"/>
            <a:endParaRPr lang="tr-TR" sz="1800" b="1" dirty="0">
              <a:solidFill>
                <a:srgbClr val="FF8000"/>
              </a:solidFill>
              <a:latin typeface="Arial" charset="0"/>
            </a:endParaRPr>
          </a:p>
          <a:p>
            <a:pPr algn="ctr"/>
            <a:r>
              <a:rPr lang="tr-TR" sz="2000" b="1" dirty="0" smtClean="0">
                <a:solidFill>
                  <a:srgbClr val="FF8000"/>
                </a:solidFill>
                <a:latin typeface="Arial" charset="0"/>
              </a:rPr>
              <a:t>Dr</a:t>
            </a:r>
            <a:r>
              <a:rPr lang="tr-TR" sz="2000" b="1" dirty="0">
                <a:solidFill>
                  <a:srgbClr val="FF8000"/>
                </a:solidFill>
                <a:latin typeface="Arial" charset="0"/>
              </a:rPr>
              <a:t>. Ayça TARHAN</a:t>
            </a:r>
          </a:p>
        </p:txBody>
      </p:sp>
    </p:spTree>
    <p:extLst>
      <p:ext uri="{BB962C8B-B14F-4D97-AF65-F5344CB8AC3E}">
        <p14:creationId xmlns:p14="http://schemas.microsoft.com/office/powerpoint/2010/main" val="3413197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dirty="0" smtClean="0"/>
              <a:t>Software quality management</a:t>
            </a:r>
            <a:endParaRPr lang="en-GB" dirty="0"/>
          </a:p>
        </p:txBody>
      </p:sp>
      <p:sp>
        <p:nvSpPr>
          <p:cNvPr id="8195" name="Rectangle 3"/>
          <p:cNvSpPr>
            <a:spLocks noGrp="1" noChangeArrowheads="1"/>
          </p:cNvSpPr>
          <p:nvPr>
            <p:ph idx="1"/>
          </p:nvPr>
        </p:nvSpPr>
        <p:spPr/>
        <p:txBody>
          <a:bodyPr/>
          <a:lstStyle/>
          <a:p>
            <a:r>
              <a:rPr lang="en-GB" sz="2000" dirty="0" smtClean="0"/>
              <a:t>Concerned with ensuring that the required level of quality is achieved in a software product.</a:t>
            </a:r>
            <a:endParaRPr lang="tr-TR" sz="2000" dirty="0" smtClean="0"/>
          </a:p>
          <a:p>
            <a:endParaRPr lang="tr-TR" sz="2000" dirty="0" smtClean="0"/>
          </a:p>
          <a:p>
            <a:r>
              <a:rPr lang="en-US" sz="2000" dirty="0" smtClean="0"/>
              <a:t>Quality </a:t>
            </a:r>
            <a:r>
              <a:rPr lang="en-US" sz="2000" dirty="0"/>
              <a:t>management provides an independent check on the software development process. </a:t>
            </a:r>
            <a:endParaRPr lang="tr-TR" sz="2000" dirty="0" smtClean="0"/>
          </a:p>
          <a:p>
            <a:pPr lvl="1"/>
            <a:r>
              <a:rPr lang="tr-TR" sz="1800" dirty="0" err="1" smtClean="0"/>
              <a:t>It</a:t>
            </a:r>
            <a:r>
              <a:rPr lang="tr-TR" sz="1800" dirty="0" smtClean="0"/>
              <a:t> c</a:t>
            </a:r>
            <a:r>
              <a:rPr lang="en-US" sz="1800" dirty="0" err="1" smtClean="0"/>
              <a:t>hecks</a:t>
            </a:r>
            <a:r>
              <a:rPr lang="en-US" sz="1800" dirty="0" smtClean="0"/>
              <a:t> project </a:t>
            </a:r>
            <a:r>
              <a:rPr lang="en-US" sz="1800" dirty="0"/>
              <a:t>deliverables to ensure </a:t>
            </a:r>
            <a:r>
              <a:rPr lang="en-US" sz="1800" dirty="0" smtClean="0"/>
              <a:t>they </a:t>
            </a:r>
            <a:r>
              <a:rPr lang="en-US" sz="1800" dirty="0"/>
              <a:t>are consistent with organizational standards and </a:t>
            </a:r>
            <a:r>
              <a:rPr lang="en-US" sz="1800" dirty="0" smtClean="0"/>
              <a:t>goals</a:t>
            </a:r>
            <a:endParaRPr lang="tr-TR" sz="1800" dirty="0" smtClean="0"/>
          </a:p>
          <a:p>
            <a:endParaRPr lang="tr-TR" sz="2000" u="sng" dirty="0" smtClean="0"/>
          </a:p>
          <a:p>
            <a:r>
              <a:rPr lang="en-US" sz="2000" u="sng" dirty="0" smtClean="0"/>
              <a:t>The </a:t>
            </a:r>
            <a:r>
              <a:rPr lang="en-US" sz="2000" u="sng" dirty="0"/>
              <a:t>quality team should be independent from the development team so that they can take an objective view of the software</a:t>
            </a:r>
            <a:r>
              <a:rPr lang="en-US" sz="2000" dirty="0"/>
              <a:t>. </a:t>
            </a:r>
            <a:endParaRPr lang="tr-TR" sz="2000" dirty="0" smtClean="0"/>
          </a:p>
          <a:p>
            <a:pPr lvl="1"/>
            <a:r>
              <a:rPr lang="en-US" sz="1800" dirty="0" smtClean="0"/>
              <a:t>This allows </a:t>
            </a:r>
            <a:r>
              <a:rPr lang="en-US" sz="1800" dirty="0"/>
              <a:t>them to report on software quality without being influenced by software development issues.</a:t>
            </a:r>
            <a:r>
              <a:rPr lang="en-GB" sz="1800" dirty="0"/>
              <a:t> </a:t>
            </a:r>
          </a:p>
          <a:p>
            <a:endParaRPr lang="en-GB" sz="2000" dirty="0"/>
          </a:p>
          <a:p>
            <a:endParaRPr lang="en-GB" sz="2000" dirty="0" smtClean="0"/>
          </a:p>
        </p:txBody>
      </p:sp>
      <p:sp>
        <p:nvSpPr>
          <p:cNvPr id="6" name="Slide Number Placeholder 5"/>
          <p:cNvSpPr>
            <a:spLocks noGrp="1"/>
          </p:cNvSpPr>
          <p:nvPr>
            <p:ph type="sldNum" sz="quarter" idx="12"/>
          </p:nvPr>
        </p:nvSpPr>
        <p:spPr/>
        <p:txBody>
          <a:bodyPr/>
          <a:lstStyle/>
          <a:p>
            <a:fld id="{745CE82A-87C3-2841-AAF3-37DF1E34DC62}" type="slidenum">
              <a:rPr lang="en-US" smtClean="0"/>
              <a:pPr/>
              <a:t>10</a:t>
            </a:fld>
            <a:endParaRPr lang="en-US"/>
          </a:p>
        </p:txBody>
      </p:sp>
      <p:sp>
        <p:nvSpPr>
          <p:cNvPr id="7" name="Footer Placeholder 6"/>
          <p:cNvSpPr>
            <a:spLocks noGrp="1"/>
          </p:cNvSpPr>
          <p:nvPr>
            <p:ph type="ftr" sz="quarter" idx="11"/>
          </p:nvPr>
        </p:nvSpPr>
        <p:spPr/>
        <p:txBody>
          <a:bodyPr/>
          <a:lstStyle/>
          <a:p>
            <a:r>
              <a:rPr lang="en-US" dirty="0" smtClean="0"/>
              <a:t>Chapter 24 Quality management</a:t>
            </a:r>
            <a:endParaRPr lang="en-US" dirty="0"/>
          </a:p>
        </p:txBody>
      </p:sp>
    </p:spTree>
    <p:extLst>
      <p:ext uri="{BB962C8B-B14F-4D97-AF65-F5344CB8AC3E}">
        <p14:creationId xmlns:p14="http://schemas.microsoft.com/office/powerpoint/2010/main" val="269893275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
            </a:r>
            <a:r>
              <a:rPr lang="en-US" dirty="0"/>
              <a:t>management and software development</a:t>
            </a:r>
            <a:r>
              <a:rPr lang="en-GB" dirty="0" smtClean="0"/>
              <a:t> </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pic>
        <p:nvPicPr>
          <p:cNvPr id="7" name="Resim 6"/>
          <p:cNvPicPr>
            <a:picLocks noChangeAspect="1"/>
          </p:cNvPicPr>
          <p:nvPr/>
        </p:nvPicPr>
        <p:blipFill>
          <a:blip r:embed="rId2"/>
          <a:stretch>
            <a:fillRect/>
          </a:stretch>
        </p:blipFill>
        <p:spPr>
          <a:xfrm>
            <a:off x="304800" y="1981200"/>
            <a:ext cx="8623360" cy="3348038"/>
          </a:xfrm>
          <a:prstGeom prst="rect">
            <a:avLst/>
          </a:prstGeom>
        </p:spPr>
      </p:pic>
    </p:spTree>
    <p:extLst>
      <p:ext uri="{BB962C8B-B14F-4D97-AF65-F5344CB8AC3E}">
        <p14:creationId xmlns:p14="http://schemas.microsoft.com/office/powerpoint/2010/main" val="6123542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Software Quality Management</a:t>
            </a:r>
            <a:endParaRPr lang="en-US" dirty="0"/>
          </a:p>
        </p:txBody>
      </p:sp>
      <p:sp>
        <p:nvSpPr>
          <p:cNvPr id="3" name="Content Placeholder 2"/>
          <p:cNvSpPr>
            <a:spLocks noGrp="1"/>
          </p:cNvSpPr>
          <p:nvPr>
            <p:ph idx="1"/>
          </p:nvPr>
        </p:nvSpPr>
        <p:spPr>
          <a:xfrm>
            <a:off x="153988" y="1227138"/>
            <a:ext cx="8666162" cy="5010150"/>
          </a:xfrm>
        </p:spPr>
        <p:txBody>
          <a:bodyPr/>
          <a:lstStyle/>
          <a:p>
            <a:pPr>
              <a:buFont typeface="Webdings" charset="2"/>
              <a:buChar char="&lt;"/>
              <a:defRPr/>
            </a:pPr>
            <a:r>
              <a:rPr lang="en-US" sz="2400" b="1" dirty="0"/>
              <a:t>Software quality management</a:t>
            </a:r>
            <a:r>
              <a:rPr lang="en-US" sz="2400" dirty="0"/>
              <a:t> is a management </a:t>
            </a:r>
            <a:r>
              <a:rPr lang="en-US" sz="2400" dirty="0" smtClean="0"/>
              <a:t>process, </a:t>
            </a:r>
            <a:r>
              <a:rPr lang="en-US" sz="2400" dirty="0"/>
              <a:t>the goal of which is </a:t>
            </a:r>
            <a:r>
              <a:rPr lang="en-US" sz="2400" dirty="0">
                <a:solidFill>
                  <a:schemeClr val="accent1"/>
                </a:solidFill>
              </a:rPr>
              <a:t>to develop and manage the quality of a software </a:t>
            </a:r>
            <a:r>
              <a:rPr lang="en-US" sz="2400" dirty="0"/>
              <a:t>to make sure </a:t>
            </a:r>
            <a:r>
              <a:rPr lang="en-US" sz="2400" u="sng" dirty="0"/>
              <a:t>the product satisfies the user</a:t>
            </a:r>
            <a:r>
              <a:rPr lang="en-US" sz="2400" dirty="0"/>
              <a:t>. </a:t>
            </a:r>
            <a:r>
              <a:rPr lang="en-US" sz="2400" dirty="0" smtClean="0"/>
              <a:t>(Wikipedia)</a:t>
            </a:r>
            <a:endParaRPr lang="en-US" dirty="0" smtClean="0"/>
          </a:p>
          <a:p>
            <a:pPr lvl="1">
              <a:buFont typeface="Webdings" charset="2"/>
              <a:buChar char="4"/>
              <a:defRPr/>
            </a:pPr>
            <a:endParaRPr lang="en-US" sz="2000" dirty="0" smtClean="0"/>
          </a:p>
          <a:p>
            <a:pPr lvl="1">
              <a:buFont typeface="Webdings" charset="2"/>
              <a:buChar char="4"/>
              <a:defRPr/>
            </a:pPr>
            <a:r>
              <a:rPr lang="en-US" sz="2000" dirty="0" smtClean="0"/>
              <a:t>The </a:t>
            </a:r>
            <a:r>
              <a:rPr lang="en-US" sz="2000" dirty="0"/>
              <a:t>goals of SQM (software quality management ) is to make sure a product is in good levels of quality and meets the regulations and standards the customer needs from the product. </a:t>
            </a:r>
          </a:p>
          <a:p>
            <a:pPr marL="0" indent="0">
              <a:buFont typeface="Webdings" charset="2"/>
              <a:buNone/>
              <a:defRPr/>
            </a:pPr>
            <a:endParaRPr lang="en-US" dirty="0" smtClean="0"/>
          </a:p>
        </p:txBody>
      </p:sp>
      <p:grpSp>
        <p:nvGrpSpPr>
          <p:cNvPr id="11" name="Grup 10"/>
          <p:cNvGrpSpPr/>
          <p:nvPr/>
        </p:nvGrpSpPr>
        <p:grpSpPr>
          <a:xfrm>
            <a:off x="1752600" y="4495800"/>
            <a:ext cx="2362200" cy="1289844"/>
            <a:chOff x="1752600" y="4495800"/>
            <a:chExt cx="2362200" cy="1289844"/>
          </a:xfrm>
        </p:grpSpPr>
        <p:cxnSp>
          <p:nvCxnSpPr>
            <p:cNvPr id="5" name="Düz Ok Bağlayıcısı 4"/>
            <p:cNvCxnSpPr/>
            <p:nvPr/>
          </p:nvCxnSpPr>
          <p:spPr bwMode="auto">
            <a:xfrm flipH="1">
              <a:off x="2514600" y="4495800"/>
              <a:ext cx="1600200" cy="83820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9" name="Metin kutusu 8"/>
            <p:cNvSpPr txBox="1"/>
            <p:nvPr/>
          </p:nvSpPr>
          <p:spPr>
            <a:xfrm>
              <a:off x="1752600" y="5447090"/>
              <a:ext cx="1518364" cy="338554"/>
            </a:xfrm>
            <a:prstGeom prst="rect">
              <a:avLst/>
            </a:prstGeom>
            <a:noFill/>
          </p:spPr>
          <p:txBody>
            <a:bodyPr wrap="none" rtlCol="0">
              <a:spAutoFit/>
            </a:bodyPr>
            <a:lstStyle/>
            <a:p>
              <a:r>
                <a:rPr lang="tr-TR" dirty="0" smtClean="0"/>
                <a:t>Product-</a:t>
              </a:r>
              <a:r>
                <a:rPr lang="tr-TR" dirty="0" err="1" smtClean="0"/>
                <a:t>based</a:t>
              </a:r>
              <a:endParaRPr lang="tr-TR" dirty="0"/>
            </a:p>
          </p:txBody>
        </p:sp>
      </p:grpSp>
      <p:grpSp>
        <p:nvGrpSpPr>
          <p:cNvPr id="12" name="Grup 11"/>
          <p:cNvGrpSpPr/>
          <p:nvPr/>
        </p:nvGrpSpPr>
        <p:grpSpPr>
          <a:xfrm>
            <a:off x="5029200" y="4495800"/>
            <a:ext cx="2695028" cy="1258041"/>
            <a:chOff x="5029200" y="4495800"/>
            <a:chExt cx="2695028" cy="1258041"/>
          </a:xfrm>
        </p:grpSpPr>
        <p:cxnSp>
          <p:nvCxnSpPr>
            <p:cNvPr id="8" name="Düz Ok Bağlayıcısı 7"/>
            <p:cNvCxnSpPr/>
            <p:nvPr/>
          </p:nvCxnSpPr>
          <p:spPr bwMode="auto">
            <a:xfrm>
              <a:off x="5029200" y="4495800"/>
              <a:ext cx="1676400" cy="76200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10" name="Metin kutusu 9"/>
            <p:cNvSpPr txBox="1"/>
            <p:nvPr/>
          </p:nvSpPr>
          <p:spPr>
            <a:xfrm>
              <a:off x="6172200" y="5415287"/>
              <a:ext cx="1552028" cy="338554"/>
            </a:xfrm>
            <a:prstGeom prst="rect">
              <a:avLst/>
            </a:prstGeom>
            <a:noFill/>
          </p:spPr>
          <p:txBody>
            <a:bodyPr wrap="none" rtlCol="0">
              <a:spAutoFit/>
            </a:bodyPr>
            <a:lstStyle/>
            <a:p>
              <a:r>
                <a:rPr lang="tr-TR" dirty="0" err="1" smtClean="0"/>
                <a:t>Process-based</a:t>
              </a:r>
              <a:endParaRPr lang="tr-TR" dirty="0"/>
            </a:p>
          </p:txBody>
        </p:sp>
      </p:grpSp>
    </p:spTree>
    <p:extLst>
      <p:ext uri="{BB962C8B-B14F-4D97-AF65-F5344CB8AC3E}">
        <p14:creationId xmlns:p14="http://schemas.microsoft.com/office/powerpoint/2010/main" val="404736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a:t>Software quality management</a:t>
            </a:r>
            <a:endParaRPr lang="tr-TR" dirty="0"/>
          </a:p>
        </p:txBody>
      </p:sp>
      <p:sp>
        <p:nvSpPr>
          <p:cNvPr id="3" name="İçerik Yer Tutucusu 2"/>
          <p:cNvSpPr>
            <a:spLocks noGrp="1"/>
          </p:cNvSpPr>
          <p:nvPr>
            <p:ph idx="1"/>
          </p:nvPr>
        </p:nvSpPr>
        <p:spPr>
          <a:xfrm>
            <a:off x="457200" y="1295400"/>
            <a:ext cx="8077200" cy="4830763"/>
          </a:xfrm>
        </p:spPr>
        <p:txBody>
          <a:bodyPr/>
          <a:lstStyle/>
          <a:p>
            <a:r>
              <a:rPr lang="en-GB" dirty="0"/>
              <a:t>Three principal concerns:</a:t>
            </a:r>
          </a:p>
          <a:p>
            <a:pPr lvl="1"/>
            <a:endParaRPr lang="tr-TR" dirty="0" smtClean="0">
              <a:solidFill>
                <a:srgbClr val="0070C0"/>
              </a:solidFill>
            </a:endParaRPr>
          </a:p>
          <a:p>
            <a:pPr lvl="1"/>
            <a:r>
              <a:rPr lang="en-US" dirty="0" smtClean="0">
                <a:solidFill>
                  <a:srgbClr val="0070C0"/>
                </a:solidFill>
              </a:rPr>
              <a:t>At </a:t>
            </a:r>
            <a:r>
              <a:rPr lang="en-US" dirty="0">
                <a:solidFill>
                  <a:srgbClr val="0070C0"/>
                </a:solidFill>
              </a:rPr>
              <a:t>the organizational level</a:t>
            </a:r>
            <a:r>
              <a:rPr lang="en-US" dirty="0"/>
              <a:t>, quality management is concerned with </a:t>
            </a:r>
            <a:r>
              <a:rPr lang="en-US" u="sng" dirty="0"/>
              <a:t>establishing a framework of organizational processes and standards</a:t>
            </a:r>
            <a:r>
              <a:rPr lang="en-US" dirty="0"/>
              <a:t> that will lead to high-quality software. </a:t>
            </a:r>
          </a:p>
          <a:p>
            <a:pPr lvl="1"/>
            <a:endParaRPr lang="tr-TR" dirty="0" smtClean="0">
              <a:solidFill>
                <a:srgbClr val="0070C0"/>
              </a:solidFill>
            </a:endParaRPr>
          </a:p>
          <a:p>
            <a:pPr lvl="1"/>
            <a:r>
              <a:rPr lang="en-US" dirty="0" smtClean="0">
                <a:solidFill>
                  <a:srgbClr val="0070C0"/>
                </a:solidFill>
              </a:rPr>
              <a:t>At </a:t>
            </a:r>
            <a:r>
              <a:rPr lang="en-US" dirty="0">
                <a:solidFill>
                  <a:srgbClr val="0070C0"/>
                </a:solidFill>
              </a:rPr>
              <a:t>the project level</a:t>
            </a:r>
            <a:r>
              <a:rPr lang="en-US" dirty="0"/>
              <a:t>, quality management involves the </a:t>
            </a:r>
            <a:r>
              <a:rPr lang="en-US" u="sng" dirty="0"/>
              <a:t>application of specific quality processes and checking that these planned processes have been followed</a:t>
            </a:r>
            <a:r>
              <a:rPr lang="en-US" dirty="0"/>
              <a:t>.</a:t>
            </a:r>
            <a:r>
              <a:rPr lang="en-GB" dirty="0"/>
              <a:t> </a:t>
            </a:r>
          </a:p>
          <a:p>
            <a:pPr lvl="1"/>
            <a:endParaRPr lang="tr-TR" dirty="0" smtClean="0">
              <a:solidFill>
                <a:srgbClr val="0070C0"/>
              </a:solidFill>
            </a:endParaRPr>
          </a:p>
          <a:p>
            <a:pPr lvl="1"/>
            <a:r>
              <a:rPr lang="en-US" dirty="0" smtClean="0">
                <a:solidFill>
                  <a:srgbClr val="0070C0"/>
                </a:solidFill>
              </a:rPr>
              <a:t>At </a:t>
            </a:r>
            <a:r>
              <a:rPr lang="en-US" dirty="0">
                <a:solidFill>
                  <a:srgbClr val="0070C0"/>
                </a:solidFill>
              </a:rPr>
              <a:t>the project level</a:t>
            </a:r>
            <a:r>
              <a:rPr lang="en-US" dirty="0"/>
              <a:t>, quality management is also concerned with </a:t>
            </a:r>
            <a:r>
              <a:rPr lang="en-US" u="sng" dirty="0"/>
              <a:t>establishing a </a:t>
            </a:r>
            <a:r>
              <a:rPr lang="en-US" u="sng" dirty="0">
                <a:solidFill>
                  <a:srgbClr val="C00000"/>
                </a:solidFill>
              </a:rPr>
              <a:t>quality plan</a:t>
            </a:r>
            <a:r>
              <a:rPr lang="en-US" u="sng" dirty="0"/>
              <a:t> for a project</a:t>
            </a:r>
            <a:r>
              <a:rPr lang="en-US" dirty="0"/>
              <a:t>. The quality plan should set out the quality goals for the project and define what processes and standards are to be used.</a:t>
            </a:r>
            <a:r>
              <a:rPr lang="en-GB" dirty="0"/>
              <a:t> </a:t>
            </a:r>
          </a:p>
        </p:txBody>
      </p:sp>
      <p:sp>
        <p:nvSpPr>
          <p:cNvPr id="4" name="Slayt Numarası Yer Tutucusu 3"/>
          <p:cNvSpPr>
            <a:spLocks noGrp="1"/>
          </p:cNvSpPr>
          <p:nvPr>
            <p:ph type="sldNum" sz="quarter" idx="12"/>
          </p:nvPr>
        </p:nvSpPr>
        <p:spPr/>
        <p:txBody>
          <a:bodyPr/>
          <a:lstStyle/>
          <a:p>
            <a:fld id="{745CE82A-87C3-2841-AAF3-37DF1E34DC62}" type="slidenum">
              <a:rPr lang="en-US" smtClean="0"/>
              <a:pPr/>
              <a:t>13</a:t>
            </a:fld>
            <a:endParaRPr lang="en-US"/>
          </a:p>
        </p:txBody>
      </p:sp>
    </p:spTree>
    <p:extLst>
      <p:ext uri="{BB962C8B-B14F-4D97-AF65-F5344CB8AC3E}">
        <p14:creationId xmlns:p14="http://schemas.microsoft.com/office/powerpoint/2010/main" val="3891185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smtClean="0"/>
              <a:t>Quality planning</a:t>
            </a:r>
            <a:endParaRPr lang="en-GB"/>
          </a:p>
        </p:txBody>
      </p:sp>
      <p:sp>
        <p:nvSpPr>
          <p:cNvPr id="21507" name="Rectangle 3"/>
          <p:cNvSpPr>
            <a:spLocks noGrp="1" noChangeArrowheads="1"/>
          </p:cNvSpPr>
          <p:nvPr>
            <p:ph idx="1"/>
          </p:nvPr>
        </p:nvSpPr>
        <p:spPr/>
        <p:txBody>
          <a:bodyPr/>
          <a:lstStyle/>
          <a:p>
            <a:r>
              <a:rPr lang="en-GB" sz="2000" dirty="0" smtClean="0"/>
              <a:t>A quality plan </a:t>
            </a:r>
            <a:r>
              <a:rPr lang="en-GB" sz="2000" u="sng" dirty="0" smtClean="0"/>
              <a:t>sets out the desired product qualities and how these are assessed</a:t>
            </a:r>
            <a:r>
              <a:rPr lang="en-GB" sz="2000" dirty="0" smtClean="0"/>
              <a:t> and defines the most significant quality attributes.</a:t>
            </a:r>
          </a:p>
          <a:p>
            <a:r>
              <a:rPr lang="en-GB" sz="2000" dirty="0" smtClean="0"/>
              <a:t>The quality plan should </a:t>
            </a:r>
            <a:r>
              <a:rPr lang="en-GB" sz="2000" u="sng" dirty="0" smtClean="0"/>
              <a:t>define the quality assessment process</a:t>
            </a:r>
            <a:r>
              <a:rPr lang="en-GB" sz="2000" dirty="0" smtClean="0"/>
              <a:t>.</a:t>
            </a:r>
          </a:p>
          <a:p>
            <a:r>
              <a:rPr lang="en-GB" sz="2000" dirty="0" smtClean="0"/>
              <a:t>It should set out </a:t>
            </a:r>
            <a:r>
              <a:rPr lang="en-GB" sz="2000" u="sng" dirty="0" smtClean="0"/>
              <a:t>which organisational standards should be applied</a:t>
            </a:r>
            <a:r>
              <a:rPr lang="en-GB" sz="2000" dirty="0" smtClean="0"/>
              <a:t> and, where necessary, define new standards to be used.</a:t>
            </a:r>
            <a:endParaRPr lang="tr-TR" sz="2000" dirty="0" smtClean="0"/>
          </a:p>
          <a:p>
            <a:endParaRPr lang="tr-TR" sz="2000" dirty="0" smtClean="0"/>
          </a:p>
          <a:p>
            <a:r>
              <a:rPr lang="en-GB" sz="2000" dirty="0" smtClean="0">
                <a:solidFill>
                  <a:srgbClr val="C00000"/>
                </a:solidFill>
              </a:rPr>
              <a:t>Quality </a:t>
            </a:r>
            <a:r>
              <a:rPr lang="en-GB" sz="2000" dirty="0">
                <a:solidFill>
                  <a:srgbClr val="C00000"/>
                </a:solidFill>
              </a:rPr>
              <a:t>plan </a:t>
            </a:r>
            <a:r>
              <a:rPr lang="en-GB" sz="2000" dirty="0" smtClean="0"/>
              <a:t>structure</a:t>
            </a:r>
            <a:r>
              <a:rPr lang="tr-TR" sz="2000" dirty="0" smtClean="0"/>
              <a:t>:</a:t>
            </a:r>
            <a:endParaRPr lang="en-GB" sz="2000" dirty="0"/>
          </a:p>
          <a:p>
            <a:pPr lvl="1"/>
            <a:r>
              <a:rPr lang="en-GB" sz="1800" dirty="0"/>
              <a:t>Product introduction</a:t>
            </a:r>
            <a:r>
              <a:rPr lang="en-GB" sz="1800" dirty="0" smtClean="0"/>
              <a:t>;</a:t>
            </a:r>
            <a:r>
              <a:rPr lang="tr-TR" sz="1800" dirty="0" smtClean="0"/>
              <a:t> </a:t>
            </a:r>
            <a:r>
              <a:rPr lang="en-GB" sz="1800" dirty="0" smtClean="0"/>
              <a:t>Product </a:t>
            </a:r>
            <a:r>
              <a:rPr lang="en-GB" sz="1800" dirty="0"/>
              <a:t>plans</a:t>
            </a:r>
            <a:r>
              <a:rPr lang="en-GB" sz="1800" dirty="0" smtClean="0"/>
              <a:t>;</a:t>
            </a:r>
            <a:r>
              <a:rPr lang="tr-TR" sz="1800" dirty="0" smtClean="0"/>
              <a:t> </a:t>
            </a:r>
            <a:r>
              <a:rPr lang="en-GB" sz="1800" dirty="0" smtClean="0"/>
              <a:t>Process </a:t>
            </a:r>
            <a:r>
              <a:rPr lang="en-GB" sz="1800" dirty="0"/>
              <a:t>descriptions</a:t>
            </a:r>
            <a:r>
              <a:rPr lang="en-GB" sz="1800" dirty="0" smtClean="0"/>
              <a:t>;</a:t>
            </a:r>
            <a:r>
              <a:rPr lang="tr-TR" sz="1800" dirty="0" smtClean="0"/>
              <a:t> </a:t>
            </a:r>
            <a:r>
              <a:rPr lang="en-GB" sz="1800" dirty="0" smtClean="0"/>
              <a:t>Quality goals;</a:t>
            </a:r>
            <a:r>
              <a:rPr lang="tr-TR" sz="1800" dirty="0" smtClean="0"/>
              <a:t> </a:t>
            </a:r>
            <a:r>
              <a:rPr lang="en-GB" sz="1800" dirty="0" smtClean="0"/>
              <a:t>Risks </a:t>
            </a:r>
            <a:r>
              <a:rPr lang="en-GB" sz="1800" dirty="0"/>
              <a:t>and risk management.</a:t>
            </a:r>
          </a:p>
          <a:p>
            <a:r>
              <a:rPr lang="en-GB" sz="2000" dirty="0"/>
              <a:t>Quality plans </a:t>
            </a:r>
            <a:r>
              <a:rPr lang="en-GB" sz="2000" u="sng" dirty="0"/>
              <a:t>should be short, succinct documents</a:t>
            </a:r>
          </a:p>
          <a:p>
            <a:pPr lvl="1"/>
            <a:r>
              <a:rPr lang="en-GB" sz="1800" dirty="0"/>
              <a:t>If they are too long, no-one will read them.</a:t>
            </a:r>
          </a:p>
          <a:p>
            <a:endParaRPr lang="en-GB" sz="1800"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14</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260491678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1600200"/>
          </a:xfrm>
        </p:spPr>
        <p:txBody>
          <a:bodyPr/>
          <a:lstStyle/>
          <a:p>
            <a:r>
              <a:rPr lang="tr-TR" dirty="0" smtClean="0"/>
              <a:t>Product-</a:t>
            </a:r>
            <a:r>
              <a:rPr lang="tr-TR" dirty="0" err="1" smtClean="0"/>
              <a:t>based</a:t>
            </a:r>
            <a:r>
              <a:rPr lang="tr-TR" dirty="0" smtClean="0"/>
              <a:t> </a:t>
            </a:r>
            <a:r>
              <a:rPr lang="tr-TR" dirty="0" err="1" smtClean="0"/>
              <a:t>Quality</a:t>
            </a:r>
            <a:r>
              <a:rPr lang="tr-TR" dirty="0"/>
              <a:t>:</a:t>
            </a:r>
            <a:r>
              <a:rPr lang="tr-TR" dirty="0" smtClean="0"/>
              <a:t/>
            </a:r>
            <a:br>
              <a:rPr lang="tr-TR" dirty="0" smtClean="0"/>
            </a:br>
            <a:r>
              <a:rPr lang="tr-TR" dirty="0" smtClean="0"/>
              <a:t/>
            </a:r>
            <a:br>
              <a:rPr lang="tr-TR" dirty="0" smtClean="0"/>
            </a:br>
            <a:r>
              <a:rPr lang="en-GB" dirty="0" smtClean="0"/>
              <a:t>Software quality attributes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77673971"/>
              </p:ext>
            </p:extLst>
          </p:nvPr>
        </p:nvGraphicFramePr>
        <p:xfrm>
          <a:off x="441960" y="3124200"/>
          <a:ext cx="8229600" cy="1854200"/>
        </p:xfrm>
        <a:graphic>
          <a:graphicData uri="http://schemas.openxmlformats.org/drawingml/2006/table">
            <a:tbl>
              <a:tblPr firstRow="1" bandRow="1">
                <a:tableStyleId>{BC89EF96-8CEA-46FF-86C4-4CE0E7609802}</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indent="347345" algn="just">
                        <a:spcBef>
                          <a:spcPts val="300"/>
                        </a:spcBef>
                        <a:spcAft>
                          <a:spcPts val="0"/>
                        </a:spcAft>
                        <a:tabLst>
                          <a:tab pos="342900" algn="l"/>
                          <a:tab pos="685800" algn="l"/>
                          <a:tab pos="1028700" algn="l"/>
                        </a:tabLst>
                      </a:pPr>
                      <a:r>
                        <a:rPr lang="en-GB" sz="1600" b="0" dirty="0" smtClean="0">
                          <a:latin typeface="Arial"/>
                          <a:cs typeface="Arial"/>
                        </a:rPr>
                        <a:t>Safety</a:t>
                      </a:r>
                      <a:endParaRPr lang="en-GB" sz="1600" b="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b="0" dirty="0" err="1">
                          <a:latin typeface="Arial"/>
                          <a:cs typeface="Arial"/>
                        </a:rPr>
                        <a:t>Understandability</a:t>
                      </a:r>
                      <a:endParaRPr lang="en-GB" sz="1600" b="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b="0" dirty="0">
                          <a:latin typeface="Arial"/>
                          <a:cs typeface="Arial"/>
                        </a:rPr>
                        <a:t>Portability</a:t>
                      </a:r>
                      <a:endParaRPr lang="en-GB" sz="1600" b="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0"/>
                  </a:ext>
                </a:extLst>
              </a:tr>
              <a:tr h="370840">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Security</a:t>
                      </a:r>
                      <a:endParaRPr lang="en-GB" sz="16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Testability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Usability</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1"/>
                  </a:ext>
                </a:extLst>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Reliability</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a:latin typeface="Arial"/>
                          <a:cs typeface="Arial"/>
                        </a:rPr>
                        <a:t>Adaptability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Reusability</a:t>
                      </a:r>
                      <a:endParaRPr lang="en-GB" sz="160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2"/>
                  </a:ext>
                </a:extLst>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Resilience</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Modularity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Efficiency</a:t>
                      </a:r>
                      <a:endParaRPr lang="en-GB" sz="160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3"/>
                  </a:ext>
                </a:extLst>
              </a:tr>
              <a:tr h="370840">
                <a:tc>
                  <a:txBody>
                    <a:bodyPr/>
                    <a:lstStyle/>
                    <a:p>
                      <a:pPr indent="347345" algn="just">
                        <a:spcBef>
                          <a:spcPts val="300"/>
                        </a:spcBef>
                        <a:spcAft>
                          <a:spcPts val="300"/>
                        </a:spcAft>
                        <a:tabLst>
                          <a:tab pos="342900" algn="l"/>
                          <a:tab pos="685800" algn="l"/>
                          <a:tab pos="1028700" algn="l"/>
                        </a:tabLst>
                      </a:pPr>
                      <a:r>
                        <a:rPr lang="en-GB" sz="1600">
                          <a:latin typeface="Arial"/>
                          <a:cs typeface="Arial"/>
                        </a:rPr>
                        <a:t>Robustness</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tabLst>
                          <a:tab pos="342900" algn="l"/>
                          <a:tab pos="685800" algn="l"/>
                          <a:tab pos="1028700" algn="l"/>
                        </a:tabLst>
                      </a:pPr>
                      <a:r>
                        <a:rPr lang="en-GB" sz="1600">
                          <a:latin typeface="Arial"/>
                          <a:cs typeface="Arial"/>
                        </a:rPr>
                        <a:t>Complexity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dirty="0" err="1" smtClean="0">
                          <a:latin typeface="Arial"/>
                          <a:cs typeface="Arial"/>
                        </a:rPr>
                        <a:t>Learnability</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658153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conflicts</a:t>
            </a:r>
            <a:endParaRPr lang="en-US" dirty="0"/>
          </a:p>
        </p:txBody>
      </p:sp>
      <p:sp>
        <p:nvSpPr>
          <p:cNvPr id="3" name="Content Placeholder 2"/>
          <p:cNvSpPr>
            <a:spLocks noGrp="1"/>
          </p:cNvSpPr>
          <p:nvPr>
            <p:ph idx="1"/>
          </p:nvPr>
        </p:nvSpPr>
        <p:spPr/>
        <p:txBody>
          <a:bodyPr/>
          <a:lstStyle/>
          <a:p>
            <a:r>
              <a:rPr lang="en-US" dirty="0" smtClean="0"/>
              <a:t>It is not possible for any system to be optimized for all of these attributes – for example, improving robustness may lead to loss of performance. </a:t>
            </a:r>
          </a:p>
          <a:p>
            <a:r>
              <a:rPr lang="en-US" dirty="0" smtClean="0"/>
              <a:t>The </a:t>
            </a:r>
            <a:r>
              <a:rPr lang="en-US" u="sng" dirty="0" smtClean="0"/>
              <a:t>quality plan should therefore define the most important quality attributes</a:t>
            </a:r>
            <a:r>
              <a:rPr lang="en-US" dirty="0" smtClean="0"/>
              <a:t> for the software that is being developed.</a:t>
            </a:r>
            <a:r>
              <a:rPr lang="en-GB" dirty="0" smtClean="0"/>
              <a:t> </a:t>
            </a:r>
          </a:p>
          <a:p>
            <a:r>
              <a:rPr lang="en-US" dirty="0" smtClean="0"/>
              <a:t>The plan should also include a definition of the quality assessment process, an agreed way of assessing whether some quality, such as maintainability or robustness, is present in the product.</a:t>
            </a:r>
            <a:r>
              <a:rPr lang="en-GB" dirty="0" smtClean="0"/>
              <a:t> </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1249860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nl-NL" altLang="tr-TR" smtClean="0"/>
              <a:t>Example Scenario (Weigers)</a:t>
            </a:r>
            <a:endParaRPr lang="en-US" altLang="tr-TR" smtClean="0"/>
          </a:p>
        </p:txBody>
      </p:sp>
      <p:sp>
        <p:nvSpPr>
          <p:cNvPr id="18435" name="Content Placeholder 2"/>
          <p:cNvSpPr>
            <a:spLocks noGrp="1"/>
          </p:cNvSpPr>
          <p:nvPr>
            <p:ph idx="1"/>
          </p:nvPr>
        </p:nvSpPr>
        <p:spPr>
          <a:xfrm>
            <a:off x="457200" y="1295400"/>
            <a:ext cx="8229600" cy="4525963"/>
          </a:xfrm>
        </p:spPr>
        <p:txBody>
          <a:bodyPr/>
          <a:lstStyle/>
          <a:p>
            <a:r>
              <a:rPr lang="en-US" altLang="tr-TR" sz="1800" i="1" dirty="0" smtClean="0"/>
              <a:t>"Hi, Phil, this is Maria again. I have a question about the new employee system you programmed. As you know, this system runs on our mainframe, and every department has to pay for its disk storage and CPU processing charges every month. It looks like the new system’s files are using about twice as much disk space as the old system did. Even worse, the CPU charges are nearly three times what they used to be for a session. Can you tell me what’s going on, please?"</a:t>
            </a:r>
            <a:endParaRPr lang="en-US" altLang="tr-TR" sz="1800" dirty="0" smtClean="0"/>
          </a:p>
          <a:p>
            <a:endParaRPr lang="en-US" altLang="tr-TR" sz="1800" i="1" dirty="0" smtClean="0"/>
          </a:p>
          <a:p>
            <a:r>
              <a:rPr lang="en-US" altLang="tr-TR" sz="1800" i="1" dirty="0" smtClean="0"/>
              <a:t>"Sure, Maria,” said Phil. “Remember that you wanted this system to store much more data about each employee than the old system did, so naturally the database is much larger. Therefore, you’re paying more for disk space usage each month. Also, you and the other product champions requested that the new system be much easier to use than the old one, so we designed that nice graphical user interface. However, the GUI consumes a lot more computer horsepower than the old system’s simple character-mode display. So that’s why your per-session processing charges are so much higher. The new system’s a lot easier to use, isn’t it?”</a:t>
            </a:r>
            <a:endParaRPr lang="en-US" altLang="tr-TR" sz="1800" dirty="0" smtClean="0"/>
          </a:p>
          <a:p>
            <a:endParaRPr lang="en-US" altLang="tr-TR" sz="1800" dirty="0" smtClean="0"/>
          </a:p>
        </p:txBody>
      </p:sp>
    </p:spTree>
    <p:extLst>
      <p:ext uri="{BB962C8B-B14F-4D97-AF65-F5344CB8AC3E}">
        <p14:creationId xmlns:p14="http://schemas.microsoft.com/office/powerpoint/2010/main" val="26289982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nl-NL" altLang="tr-TR" smtClean="0"/>
              <a:t>Elaboration on Example Scenario</a:t>
            </a:r>
            <a:endParaRPr lang="en-US" altLang="tr-TR" smtClean="0"/>
          </a:p>
        </p:txBody>
      </p:sp>
      <p:sp>
        <p:nvSpPr>
          <p:cNvPr id="19459" name="Content Placeholder 2"/>
          <p:cNvSpPr>
            <a:spLocks noGrp="1"/>
          </p:cNvSpPr>
          <p:nvPr>
            <p:ph idx="1"/>
          </p:nvPr>
        </p:nvSpPr>
        <p:spPr/>
        <p:txBody>
          <a:bodyPr/>
          <a:lstStyle/>
          <a:p>
            <a:r>
              <a:rPr lang="nl-NL" altLang="tr-TR" smtClean="0"/>
              <a:t>Users naturally focus on specifying their functional requirements, but there is more to software success than just delivering the right functionality.</a:t>
            </a:r>
            <a:r>
              <a:rPr lang="en-US" altLang="tr-TR" smtClean="0"/>
              <a:t> </a:t>
            </a:r>
          </a:p>
          <a:p>
            <a:endParaRPr lang="en-US" altLang="tr-TR" smtClean="0"/>
          </a:p>
          <a:p>
            <a:r>
              <a:rPr lang="en-US" altLang="tr-TR" smtClean="0"/>
              <a:t>Users also have the expectations about how well the product will work:</a:t>
            </a:r>
          </a:p>
          <a:p>
            <a:pPr lvl="1"/>
            <a:r>
              <a:rPr lang="nl-NL" altLang="tr-TR" smtClean="0"/>
              <a:t>How easy it is to use,</a:t>
            </a:r>
          </a:p>
          <a:p>
            <a:pPr lvl="1"/>
            <a:r>
              <a:rPr lang="nl-NL" altLang="tr-TR" smtClean="0"/>
              <a:t>How quickly it runs,</a:t>
            </a:r>
          </a:p>
          <a:p>
            <a:pPr lvl="1"/>
            <a:r>
              <a:rPr lang="nl-NL" altLang="tr-TR" smtClean="0"/>
              <a:t>How often it fails,</a:t>
            </a:r>
          </a:p>
          <a:p>
            <a:pPr lvl="1"/>
            <a:r>
              <a:rPr lang="nl-NL" altLang="tr-TR" smtClean="0"/>
              <a:t>How it handles exception conditions,</a:t>
            </a:r>
          </a:p>
          <a:p>
            <a:pPr lvl="1"/>
            <a:r>
              <a:rPr lang="nl-NL" altLang="tr-TR" smtClean="0"/>
              <a:t>Etc.</a:t>
            </a:r>
          </a:p>
        </p:txBody>
      </p:sp>
    </p:spTree>
    <p:extLst>
      <p:ext uri="{BB962C8B-B14F-4D97-AF65-F5344CB8AC3E}">
        <p14:creationId xmlns:p14="http://schemas.microsoft.com/office/powerpoint/2010/main" val="1650069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nl-NL" altLang="tr-TR" smtClean="0"/>
              <a:t>Elaboration on Example Scenario (cont’d)</a:t>
            </a:r>
            <a:endParaRPr lang="en-US" altLang="tr-TR" smtClean="0"/>
          </a:p>
        </p:txBody>
      </p:sp>
      <p:sp>
        <p:nvSpPr>
          <p:cNvPr id="20483" name="Content Placeholder 2"/>
          <p:cNvSpPr>
            <a:spLocks noGrp="1"/>
          </p:cNvSpPr>
          <p:nvPr>
            <p:ph idx="1"/>
          </p:nvPr>
        </p:nvSpPr>
        <p:spPr/>
        <p:txBody>
          <a:bodyPr/>
          <a:lstStyle/>
          <a:p>
            <a:r>
              <a:rPr lang="nl-NL" altLang="tr-TR" smtClean="0"/>
              <a:t>Customers generally do not present their quality expectations explicitly.</a:t>
            </a:r>
            <a:endParaRPr lang="en-US" altLang="tr-TR" smtClean="0"/>
          </a:p>
          <a:p>
            <a:endParaRPr lang="nl-NL" altLang="tr-TR" smtClean="0"/>
          </a:p>
          <a:p>
            <a:r>
              <a:rPr lang="nl-NL" altLang="tr-TR" smtClean="0"/>
              <a:t>Questions that explore the customer’s implicit expectations can lead to quality goal statements and design criteria that help the developers create a fully satisfactory product.</a:t>
            </a:r>
          </a:p>
        </p:txBody>
      </p:sp>
    </p:spTree>
    <p:extLst>
      <p:ext uri="{BB962C8B-B14F-4D97-AF65-F5344CB8AC3E}">
        <p14:creationId xmlns:p14="http://schemas.microsoft.com/office/powerpoint/2010/main" val="1299350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599" y="4572000"/>
            <a:ext cx="8153401" cy="1524000"/>
          </a:xfrm>
        </p:spPr>
        <p:txBody>
          <a:bodyPr/>
          <a:lstStyle/>
          <a:p>
            <a:r>
              <a:rPr lang="tr-TR" sz="3600" cap="none" dirty="0">
                <a:latin typeface="Calibri" charset="0"/>
              </a:rPr>
              <a:t>CHAPTER </a:t>
            </a:r>
            <a:r>
              <a:rPr lang="tr-TR" sz="3600" cap="none" dirty="0" smtClean="0">
                <a:latin typeface="Calibri" charset="0"/>
              </a:rPr>
              <a:t>24 </a:t>
            </a:r>
            <a:r>
              <a:rPr lang="tr-TR" sz="2800" cap="none" dirty="0">
                <a:latin typeface="Calibri" charset="0"/>
              </a:rPr>
              <a:t>–</a:t>
            </a:r>
            <a:r>
              <a:rPr lang="tr-TR" sz="3600" cap="none" dirty="0">
                <a:latin typeface="Calibri" charset="0"/>
              </a:rPr>
              <a:t> </a:t>
            </a:r>
            <a:r>
              <a:rPr lang="tr-TR" sz="3600" cap="none" dirty="0" smtClean="0">
                <a:latin typeface="Calibri" charset="0"/>
              </a:rPr>
              <a:t/>
            </a:r>
            <a:br>
              <a:rPr lang="tr-TR" sz="3600" cap="none" dirty="0" smtClean="0">
                <a:latin typeface="Calibri" charset="0"/>
              </a:rPr>
            </a:br>
            <a:r>
              <a:rPr lang="tr-TR" sz="3600" cap="none" dirty="0" smtClean="0">
                <a:latin typeface="Calibri" charset="0"/>
              </a:rPr>
              <a:t>QUALITY MANAGEMENT</a:t>
            </a:r>
            <a:endParaRPr lang="tr-TR" sz="3600" b="0" cap="none" dirty="0">
              <a:solidFill>
                <a:schemeClr val="tx1">
                  <a:lumMod val="50000"/>
                  <a:lumOff val="50000"/>
                </a:schemeClr>
              </a:solidFill>
              <a:latin typeface="Calibri" charset="0"/>
            </a:endParaRPr>
          </a:p>
        </p:txBody>
      </p:sp>
    </p:spTree>
    <p:extLst>
      <p:ext uri="{BB962C8B-B14F-4D97-AF65-F5344CB8AC3E}">
        <p14:creationId xmlns:p14="http://schemas.microsoft.com/office/powerpoint/2010/main" val="28196546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nl-NL" altLang="tr-TR" smtClean="0"/>
              <a:t>Difficulties with Quality Attributes</a:t>
            </a:r>
            <a:endParaRPr lang="en-US" altLang="tr-TR" smtClean="0"/>
          </a:p>
        </p:txBody>
      </p:sp>
      <p:sp>
        <p:nvSpPr>
          <p:cNvPr id="3" name="Content Placeholder 2"/>
          <p:cNvSpPr>
            <a:spLocks noGrp="1"/>
          </p:cNvSpPr>
          <p:nvPr>
            <p:ph idx="1"/>
          </p:nvPr>
        </p:nvSpPr>
        <p:spPr>
          <a:xfrm>
            <a:off x="290513" y="1455738"/>
            <a:ext cx="8674100" cy="4565650"/>
          </a:xfrm>
        </p:spPr>
        <p:txBody>
          <a:bodyPr/>
          <a:lstStyle/>
          <a:p>
            <a:pPr>
              <a:defRPr/>
            </a:pPr>
            <a:r>
              <a:rPr lang="nl-NL" dirty="0" err="1" smtClean="0"/>
              <a:t>Lack</a:t>
            </a:r>
            <a:r>
              <a:rPr lang="nl-NL" dirty="0" smtClean="0"/>
              <a:t> of awareness in the </a:t>
            </a:r>
            <a:r>
              <a:rPr lang="nl-NL" dirty="0" err="1" smtClean="0"/>
              <a:t>need</a:t>
            </a:r>
            <a:r>
              <a:rPr lang="nl-NL" dirty="0" smtClean="0"/>
              <a:t> of </a:t>
            </a:r>
            <a:r>
              <a:rPr lang="nl-NL" dirty="0" err="1" smtClean="0"/>
              <a:t>their</a:t>
            </a:r>
            <a:r>
              <a:rPr lang="nl-NL" dirty="0" smtClean="0"/>
              <a:t> </a:t>
            </a:r>
            <a:r>
              <a:rPr lang="nl-NL" dirty="0" err="1" smtClean="0"/>
              <a:t>specification</a:t>
            </a:r>
            <a:endParaRPr lang="nl-NL" dirty="0" smtClean="0"/>
          </a:p>
          <a:p>
            <a:pPr>
              <a:defRPr/>
            </a:pPr>
            <a:endParaRPr lang="nl-NL" dirty="0" smtClean="0"/>
          </a:p>
          <a:p>
            <a:pPr>
              <a:defRPr/>
            </a:pPr>
            <a:r>
              <a:rPr lang="nl-NL" dirty="0" err="1" smtClean="0"/>
              <a:t>Lack</a:t>
            </a:r>
            <a:r>
              <a:rPr lang="nl-NL" dirty="0" smtClean="0"/>
              <a:t> of </a:t>
            </a:r>
            <a:r>
              <a:rPr lang="nl-NL" dirty="0" err="1" smtClean="0"/>
              <a:t>know-how</a:t>
            </a:r>
            <a:r>
              <a:rPr lang="nl-NL" dirty="0" smtClean="0"/>
              <a:t> on;</a:t>
            </a:r>
          </a:p>
          <a:p>
            <a:pPr lvl="1">
              <a:defRPr/>
            </a:pPr>
            <a:r>
              <a:rPr lang="nl-NL" dirty="0" err="1" smtClean="0"/>
              <a:t>Categories</a:t>
            </a:r>
            <a:r>
              <a:rPr lang="nl-NL" dirty="0" smtClean="0"/>
              <a:t> </a:t>
            </a:r>
            <a:r>
              <a:rPr lang="nl-NL" dirty="0" err="1" smtClean="0"/>
              <a:t>and</a:t>
            </a:r>
            <a:r>
              <a:rPr lang="nl-NL" dirty="0" smtClean="0"/>
              <a:t> </a:t>
            </a:r>
            <a:r>
              <a:rPr lang="nl-NL" dirty="0" err="1" smtClean="0"/>
              <a:t>meanings</a:t>
            </a:r>
            <a:r>
              <a:rPr lang="nl-NL" dirty="0" smtClean="0"/>
              <a:t>, </a:t>
            </a:r>
          </a:p>
          <a:p>
            <a:pPr lvl="1">
              <a:defRPr/>
            </a:pPr>
            <a:r>
              <a:rPr lang="nl-NL" dirty="0" smtClean="0"/>
              <a:t>How </a:t>
            </a:r>
            <a:r>
              <a:rPr lang="nl-NL" dirty="0" err="1" smtClean="0"/>
              <a:t>to</a:t>
            </a:r>
            <a:r>
              <a:rPr lang="nl-NL" dirty="0" smtClean="0"/>
              <a:t> select </a:t>
            </a:r>
            <a:r>
              <a:rPr lang="nl-NL" dirty="0" err="1" smtClean="0"/>
              <a:t>and</a:t>
            </a:r>
            <a:r>
              <a:rPr lang="nl-NL" dirty="0" smtClean="0"/>
              <a:t> set </a:t>
            </a:r>
            <a:r>
              <a:rPr lang="nl-NL" dirty="0" err="1" smtClean="0"/>
              <a:t>relationships</a:t>
            </a:r>
            <a:r>
              <a:rPr lang="nl-NL" dirty="0" smtClean="0"/>
              <a:t> (</a:t>
            </a:r>
            <a:r>
              <a:rPr lang="nl-NL" dirty="0" err="1" smtClean="0"/>
              <a:t>trade-offs</a:t>
            </a:r>
            <a:r>
              <a:rPr lang="nl-NL" dirty="0"/>
              <a:t>)</a:t>
            </a:r>
            <a:r>
              <a:rPr lang="nl-NL" dirty="0" smtClean="0"/>
              <a:t>,</a:t>
            </a:r>
          </a:p>
          <a:p>
            <a:pPr lvl="1">
              <a:defRPr/>
            </a:pPr>
            <a:r>
              <a:rPr lang="nl-NL" dirty="0" smtClean="0"/>
              <a:t>How </a:t>
            </a:r>
            <a:r>
              <a:rPr lang="nl-NL" dirty="0" err="1" smtClean="0"/>
              <a:t>to</a:t>
            </a:r>
            <a:r>
              <a:rPr lang="nl-NL" dirty="0" smtClean="0"/>
              <a:t> </a:t>
            </a:r>
            <a:r>
              <a:rPr lang="nl-NL" dirty="0" err="1" smtClean="0"/>
              <a:t>specify</a:t>
            </a:r>
            <a:r>
              <a:rPr lang="nl-NL" dirty="0" smtClean="0"/>
              <a:t>,</a:t>
            </a:r>
          </a:p>
          <a:p>
            <a:pPr lvl="1">
              <a:defRPr/>
            </a:pPr>
            <a:r>
              <a:rPr lang="nl-NL" dirty="0"/>
              <a:t>How </a:t>
            </a:r>
            <a:r>
              <a:rPr lang="nl-NL" dirty="0" err="1"/>
              <a:t>to</a:t>
            </a:r>
            <a:r>
              <a:rPr lang="nl-NL" dirty="0"/>
              <a:t> </a:t>
            </a:r>
            <a:r>
              <a:rPr lang="nl-NL" dirty="0" err="1" smtClean="0"/>
              <a:t>evaluate</a:t>
            </a:r>
            <a:r>
              <a:rPr lang="nl-NL" dirty="0" smtClean="0"/>
              <a:t>.</a:t>
            </a:r>
          </a:p>
          <a:p>
            <a:pPr marL="0" indent="0">
              <a:buFont typeface="Webdings" panose="05030102010509060703" pitchFamily="18" charset="2"/>
              <a:buNone/>
              <a:defRPr/>
            </a:pPr>
            <a:endParaRPr lang="nl-NL" dirty="0" smtClean="0"/>
          </a:p>
          <a:p>
            <a:pPr marL="360363" indent="-360363">
              <a:buFont typeface="Webdings" panose="05030102010509060703" pitchFamily="18" charset="2"/>
              <a:buNone/>
              <a:defRPr/>
            </a:pPr>
            <a:r>
              <a:rPr lang="nl-NL" dirty="0" smtClean="0">
                <a:sym typeface="Wingdings" panose="05000000000000000000" pitchFamily="2" charset="2"/>
              </a:rPr>
              <a:t> </a:t>
            </a:r>
            <a:r>
              <a:rPr lang="nl-NL" dirty="0" smtClean="0"/>
              <a:t>Without a </a:t>
            </a:r>
            <a:r>
              <a:rPr lang="nl-NL" dirty="0" err="1" smtClean="0"/>
              <a:t>precise</a:t>
            </a:r>
            <a:r>
              <a:rPr lang="nl-NL" dirty="0" smtClean="0"/>
              <a:t> </a:t>
            </a:r>
            <a:r>
              <a:rPr lang="nl-NL" dirty="0" err="1" smtClean="0"/>
              <a:t>specification</a:t>
            </a:r>
            <a:r>
              <a:rPr lang="nl-NL" dirty="0" smtClean="0"/>
              <a:t> of software </a:t>
            </a:r>
            <a:r>
              <a:rPr lang="nl-NL" dirty="0" err="1" smtClean="0"/>
              <a:t>quality</a:t>
            </a:r>
            <a:r>
              <a:rPr lang="nl-NL" dirty="0" smtClean="0"/>
              <a:t>, </a:t>
            </a:r>
            <a:r>
              <a:rPr lang="nl-NL" dirty="0" err="1" smtClean="0"/>
              <a:t>it</a:t>
            </a:r>
            <a:r>
              <a:rPr lang="nl-NL" dirty="0" smtClean="0"/>
              <a:t> is </a:t>
            </a:r>
            <a:r>
              <a:rPr lang="nl-NL" dirty="0" err="1" smtClean="0"/>
              <a:t>not</a:t>
            </a:r>
            <a:r>
              <a:rPr lang="nl-NL" dirty="0" smtClean="0"/>
              <a:t> </a:t>
            </a:r>
            <a:r>
              <a:rPr lang="nl-NL" dirty="0" err="1" smtClean="0"/>
              <a:t>possible</a:t>
            </a:r>
            <a:r>
              <a:rPr lang="nl-NL" dirty="0" smtClean="0"/>
              <a:t> </a:t>
            </a:r>
            <a:r>
              <a:rPr lang="nl-NL" dirty="0" err="1" smtClean="0"/>
              <a:t>to</a:t>
            </a:r>
            <a:r>
              <a:rPr lang="nl-NL" dirty="0" smtClean="0"/>
              <a:t> </a:t>
            </a:r>
            <a:r>
              <a:rPr lang="nl-NL" dirty="0" err="1" smtClean="0"/>
              <a:t>evaluate</a:t>
            </a:r>
            <a:r>
              <a:rPr lang="nl-NL" dirty="0" smtClean="0"/>
              <a:t> the </a:t>
            </a:r>
            <a:r>
              <a:rPr lang="nl-NL" dirty="0" err="1" smtClean="0"/>
              <a:t>quality</a:t>
            </a:r>
            <a:r>
              <a:rPr lang="nl-NL" dirty="0" smtClean="0"/>
              <a:t> of the </a:t>
            </a:r>
            <a:r>
              <a:rPr lang="nl-NL" dirty="0" err="1" smtClean="0"/>
              <a:t>sofware</a:t>
            </a:r>
            <a:r>
              <a:rPr lang="nl-NL" dirty="0" smtClean="0"/>
              <a:t>.</a:t>
            </a:r>
          </a:p>
          <a:p>
            <a:pPr>
              <a:defRPr/>
            </a:pPr>
            <a:endParaRPr lang="nl-NL" dirty="0" smtClean="0"/>
          </a:p>
          <a:p>
            <a:pPr>
              <a:defRPr/>
            </a:pPr>
            <a:endParaRPr lang="en-US" dirty="0"/>
          </a:p>
        </p:txBody>
      </p:sp>
    </p:spTree>
    <p:extLst>
      <p:ext uri="{BB962C8B-B14F-4D97-AF65-F5344CB8AC3E}">
        <p14:creationId xmlns:p14="http://schemas.microsoft.com/office/powerpoint/2010/main" val="13722048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p:txBody>
          <a:bodyPr/>
          <a:lstStyle/>
          <a:p>
            <a:r>
              <a:rPr lang="en-GB" dirty="0" smtClean="0"/>
              <a:t>Process and product quality</a:t>
            </a:r>
            <a:endParaRPr lang="en-GB" dirty="0"/>
          </a:p>
        </p:txBody>
      </p:sp>
      <p:sp>
        <p:nvSpPr>
          <p:cNvPr id="22530" name="Rectangle 2"/>
          <p:cNvSpPr>
            <a:spLocks noGrp="1" noChangeArrowheads="1"/>
          </p:cNvSpPr>
          <p:nvPr>
            <p:ph idx="1"/>
          </p:nvPr>
        </p:nvSpPr>
        <p:spPr>
          <a:xfrm>
            <a:off x="457200" y="1600200"/>
            <a:ext cx="8458200" cy="4525963"/>
          </a:xfrm>
        </p:spPr>
        <p:txBody>
          <a:bodyPr/>
          <a:lstStyle/>
          <a:p>
            <a:r>
              <a:rPr lang="en-GB" sz="2000" b="1" u="sng" dirty="0" smtClean="0">
                <a:solidFill>
                  <a:srgbClr val="0070C0"/>
                </a:solidFill>
              </a:rPr>
              <a:t>The quality of a developed product is influenced by the quality of the production process</a:t>
            </a:r>
            <a:r>
              <a:rPr lang="en-GB" sz="2000" b="1" dirty="0" smtClean="0">
                <a:solidFill>
                  <a:srgbClr val="0070C0"/>
                </a:solidFill>
              </a:rPr>
              <a:t>.</a:t>
            </a:r>
          </a:p>
          <a:p>
            <a:pPr lvl="1"/>
            <a:r>
              <a:rPr lang="en-GB" sz="1600" dirty="0" smtClean="0"/>
              <a:t>This is important in software development as some product quality attributes are hard to assess.</a:t>
            </a:r>
          </a:p>
          <a:p>
            <a:endParaRPr lang="tr-TR" sz="2000" dirty="0" smtClean="0"/>
          </a:p>
          <a:p>
            <a:r>
              <a:rPr lang="en-GB" sz="2000" dirty="0" smtClean="0"/>
              <a:t>However, there is a very complex and poorly understood relationship between software processes and product quality.</a:t>
            </a:r>
          </a:p>
          <a:p>
            <a:pPr lvl="1"/>
            <a:r>
              <a:rPr lang="en-GB" sz="1800" dirty="0" smtClean="0"/>
              <a:t>The application of individual skills and experience is particularly important in software development;</a:t>
            </a:r>
          </a:p>
          <a:p>
            <a:pPr lvl="1"/>
            <a:r>
              <a:rPr lang="en-GB" sz="1800" dirty="0" smtClean="0"/>
              <a:t>External factors such as the novelty of an application or the need for an accelerated development schedule may impair product quality.</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21</a:t>
            </a:fld>
            <a:endParaRPr lang="en-US"/>
          </a:p>
        </p:txBody>
      </p:sp>
      <p:sp>
        <p:nvSpPr>
          <p:cNvPr id="7" name="Footer Placeholder 6"/>
          <p:cNvSpPr>
            <a:spLocks noGrp="1"/>
          </p:cNvSpPr>
          <p:nvPr>
            <p:ph type="ftr" sz="quarter" idx="11"/>
          </p:nvPr>
        </p:nvSpPr>
        <p:spPr/>
        <p:txBody>
          <a:bodyPr/>
          <a:lstStyle/>
          <a:p>
            <a:r>
              <a:rPr lang="en-US" dirty="0" smtClean="0"/>
              <a:t>Chapter 24 Quality management</a:t>
            </a:r>
            <a:endParaRPr lang="en-US" dirty="0"/>
          </a:p>
        </p:txBody>
      </p:sp>
    </p:spTree>
    <p:extLst>
      <p:ext uri="{BB962C8B-B14F-4D97-AF65-F5344CB8AC3E}">
        <p14:creationId xmlns:p14="http://schemas.microsoft.com/office/powerpoint/2010/main" val="289323586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r>
              <a:rPr lang="en-US" dirty="0"/>
              <a:t>-based quality</a:t>
            </a:r>
            <a:r>
              <a:rPr lang="en-GB" dirty="0" smtClean="0"/>
              <a:t> </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pic>
        <p:nvPicPr>
          <p:cNvPr id="7" name="Resim 6"/>
          <p:cNvPicPr>
            <a:picLocks noChangeAspect="1"/>
          </p:cNvPicPr>
          <p:nvPr/>
        </p:nvPicPr>
        <p:blipFill>
          <a:blip r:embed="rId2"/>
          <a:stretch>
            <a:fillRect/>
          </a:stretch>
        </p:blipFill>
        <p:spPr>
          <a:xfrm>
            <a:off x="152400" y="1917574"/>
            <a:ext cx="8832273" cy="2602039"/>
          </a:xfrm>
          <a:prstGeom prst="rect">
            <a:avLst/>
          </a:prstGeom>
        </p:spPr>
      </p:pic>
    </p:spTree>
    <p:extLst>
      <p:ext uri="{BB962C8B-B14F-4D97-AF65-F5344CB8AC3E}">
        <p14:creationId xmlns:p14="http://schemas.microsoft.com/office/powerpoint/2010/main" val="8749381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p:txBody>
          <a:bodyPr/>
          <a:lstStyle/>
          <a:p>
            <a:r>
              <a:rPr lang="en-GB" smtClean="0"/>
              <a:t>Software standards</a:t>
            </a:r>
            <a:endParaRPr lang="en-GB" dirty="0"/>
          </a:p>
        </p:txBody>
      </p:sp>
      <p:sp>
        <p:nvSpPr>
          <p:cNvPr id="38914" name="Rectangle 2"/>
          <p:cNvSpPr>
            <a:spLocks noGrp="1" noChangeArrowheads="1"/>
          </p:cNvSpPr>
          <p:nvPr>
            <p:ph idx="1"/>
          </p:nvPr>
        </p:nvSpPr>
        <p:spPr/>
        <p:txBody>
          <a:bodyPr/>
          <a:lstStyle/>
          <a:p>
            <a:r>
              <a:rPr lang="en-GB" dirty="0" smtClean="0"/>
              <a:t>Standards define the required attributes of a product or process. They play an important role in quality management.</a:t>
            </a:r>
          </a:p>
          <a:p>
            <a:r>
              <a:rPr lang="en-GB" dirty="0" smtClean="0"/>
              <a:t>Standards may be international, national, organizational or project standards.</a:t>
            </a:r>
          </a:p>
          <a:p>
            <a:r>
              <a:rPr lang="en-GB" u="sng" dirty="0" smtClean="0"/>
              <a:t>Product standards define characteristics that all software components should exhibit</a:t>
            </a:r>
            <a:r>
              <a:rPr lang="tr-TR" u="sng" dirty="0" smtClean="0"/>
              <a:t>.</a:t>
            </a:r>
            <a:r>
              <a:rPr lang="en-GB" dirty="0" smtClean="0"/>
              <a:t> </a:t>
            </a:r>
            <a:endParaRPr lang="tr-TR" dirty="0" smtClean="0"/>
          </a:p>
          <a:p>
            <a:pPr lvl="1"/>
            <a:r>
              <a:rPr lang="en-GB" dirty="0" smtClean="0"/>
              <a:t>e.g. a common programming style.</a:t>
            </a:r>
          </a:p>
          <a:p>
            <a:r>
              <a:rPr lang="en-GB" u="sng" dirty="0" smtClean="0"/>
              <a:t>Process standards define how the software process should be enacted</a:t>
            </a:r>
            <a:r>
              <a:rPr lang="en-GB" dirty="0" smtClean="0"/>
              <a:t>.</a:t>
            </a:r>
            <a:endParaRPr lang="en-GB" dirty="0"/>
          </a:p>
        </p:txBody>
      </p:sp>
      <p:sp>
        <p:nvSpPr>
          <p:cNvPr id="8" name="Slide Number Placeholder 7"/>
          <p:cNvSpPr>
            <a:spLocks noGrp="1"/>
          </p:cNvSpPr>
          <p:nvPr>
            <p:ph type="sldNum" sz="quarter" idx="12"/>
          </p:nvPr>
        </p:nvSpPr>
        <p:spPr/>
        <p:txBody>
          <a:bodyPr/>
          <a:lstStyle/>
          <a:p>
            <a:fld id="{745CE82A-87C3-2841-AAF3-37DF1E34DC62}" type="slidenum">
              <a:rPr lang="en-US" smtClean="0"/>
              <a:pPr/>
              <a:t>23</a:t>
            </a:fld>
            <a:endParaRPr lang="en-US"/>
          </a:p>
        </p:txBody>
      </p:sp>
      <p:sp>
        <p:nvSpPr>
          <p:cNvPr id="9" name="Footer Placeholder 8"/>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198939781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a:t>
            </a:r>
            <a:r>
              <a:rPr lang="en-US" dirty="0"/>
              <a:t>and process standards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8866027"/>
              </p:ext>
            </p:extLst>
          </p:nvPr>
        </p:nvGraphicFramePr>
        <p:xfrm>
          <a:off x="228600" y="1972456"/>
          <a:ext cx="8686800" cy="259588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tblGrid>
              <a:tr h="370840">
                <a:tc>
                  <a:txBody>
                    <a:bodyPr/>
                    <a:lstStyle/>
                    <a:p>
                      <a:pPr indent="347345" algn="just">
                        <a:spcBef>
                          <a:spcPts val="300"/>
                        </a:spcBef>
                        <a:spcAft>
                          <a:spcPts val="300"/>
                        </a:spcAft>
                        <a:tabLst>
                          <a:tab pos="342900" algn="l"/>
                          <a:tab pos="685800" algn="l"/>
                          <a:tab pos="1028700" algn="l"/>
                        </a:tabLst>
                      </a:pPr>
                      <a:r>
                        <a:rPr lang="en-GB" sz="1600" b="1" dirty="0" smtClean="0">
                          <a:solidFill>
                            <a:schemeClr val="tx2"/>
                          </a:solidFill>
                          <a:latin typeface="Arial"/>
                          <a:ea typeface="Times New Roman"/>
                          <a:cs typeface="Arial"/>
                        </a:rPr>
                        <a:t>Product </a:t>
                      </a:r>
                      <a:r>
                        <a:rPr lang="en-GB" sz="1600" b="1" dirty="0">
                          <a:solidFill>
                            <a:schemeClr val="tx2"/>
                          </a:solidFill>
                          <a:latin typeface="Arial"/>
                          <a:ea typeface="Times New Roman"/>
                          <a:cs typeface="Arial"/>
                        </a:rPr>
                        <a:t>standards</a:t>
                      </a: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b="1" dirty="0">
                          <a:solidFill>
                            <a:schemeClr val="tx2"/>
                          </a:solidFill>
                          <a:latin typeface="Arial"/>
                          <a:ea typeface="Times New Roman"/>
                          <a:cs typeface="Arial"/>
                        </a:rPr>
                        <a:t>Process </a:t>
                      </a:r>
                      <a:r>
                        <a:rPr lang="en-GB" sz="1600" b="1" dirty="0" smtClean="0">
                          <a:solidFill>
                            <a:schemeClr val="tx2"/>
                          </a:solidFill>
                          <a:latin typeface="Arial"/>
                          <a:ea typeface="Times New Roman"/>
                          <a:cs typeface="Arial"/>
                        </a:rPr>
                        <a:t>standards</a:t>
                      </a:r>
                      <a:endParaRPr lang="en-GB" sz="1600" b="1" dirty="0">
                        <a:solidFill>
                          <a:schemeClr val="tx2"/>
                        </a:solidFill>
                        <a:latin typeface="Arial"/>
                        <a:ea typeface="Times New Roman"/>
                        <a:cs typeface="Arial"/>
                      </a:endParaRPr>
                    </a:p>
                  </a:txBody>
                  <a:tcPr marL="68580" marR="68580" marT="0" marB="0"/>
                </a:tc>
                <a:extLst>
                  <a:ext uri="{0D108BD9-81ED-4DB2-BD59-A6C34878D82A}">
                    <a16:rowId xmlns:a16="http://schemas.microsoft.com/office/drawing/2014/main" val="10000"/>
                  </a:ext>
                </a:extLst>
              </a:tr>
              <a:tr h="370840">
                <a:tc>
                  <a:txBody>
                    <a:bodyPr/>
                    <a:lstStyle/>
                    <a:p>
                      <a:pPr indent="347345" algn="l">
                        <a:spcAft>
                          <a:spcPts val="300"/>
                        </a:spcAft>
                        <a:tabLst>
                          <a:tab pos="342900" algn="l"/>
                          <a:tab pos="685800" algn="l"/>
                          <a:tab pos="1028700" algn="l"/>
                        </a:tabLst>
                      </a:pPr>
                      <a:r>
                        <a:rPr lang="en-GB" sz="1600" dirty="0" smtClean="0">
                          <a:solidFill>
                            <a:srgbClr val="000000"/>
                          </a:solidFill>
                          <a:latin typeface="Arial"/>
                          <a:ea typeface="Times New Roman"/>
                          <a:cs typeface="Arial"/>
                        </a:rPr>
                        <a:t>Design </a:t>
                      </a:r>
                      <a:r>
                        <a:rPr lang="en-GB" sz="1600" dirty="0">
                          <a:solidFill>
                            <a:srgbClr val="000000"/>
                          </a:solidFill>
                          <a:latin typeface="Arial"/>
                          <a:ea typeface="Times New Roman"/>
                          <a:cs typeface="Arial"/>
                        </a:rPr>
                        <a:t>review form</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Design review conduct</a:t>
                      </a: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300"/>
                        </a:spcAft>
                        <a:tabLst>
                          <a:tab pos="342900" algn="l"/>
                          <a:tab pos="685800" algn="l"/>
                          <a:tab pos="1028700" algn="l"/>
                        </a:tabLst>
                      </a:pPr>
                      <a:r>
                        <a:rPr lang="en-GB" sz="1600" dirty="0">
                          <a:solidFill>
                            <a:srgbClr val="000000"/>
                          </a:solidFill>
                          <a:latin typeface="Arial"/>
                          <a:ea typeface="Times New Roman"/>
                          <a:cs typeface="Arial"/>
                        </a:rPr>
                        <a:t>Requirements document  </a:t>
                      </a:r>
                      <a:r>
                        <a:rPr lang="en-GB" sz="1600" dirty="0" smtClean="0">
                          <a:solidFill>
                            <a:srgbClr val="000000"/>
                          </a:solidFill>
                          <a:latin typeface="Arial"/>
                          <a:ea typeface="Times New Roman"/>
                          <a:cs typeface="Arial"/>
                        </a:rPr>
                        <a:t>structure</a:t>
                      </a:r>
                      <a:endParaRPr lang="en-GB" sz="1600" dirty="0">
                        <a:solidFill>
                          <a:srgbClr val="000000"/>
                        </a:solidFill>
                        <a:latin typeface="Arial"/>
                        <a:ea typeface="Times New Roman"/>
                        <a:cs typeface="Arial"/>
                      </a:endParaRPr>
                    </a:p>
                  </a:txBody>
                  <a:tcPr marL="68580" marR="68580" marT="0" marB="0"/>
                </a:tc>
                <a:tc>
                  <a:txBody>
                    <a:bodyPr/>
                    <a:lstStyle/>
                    <a:p>
                      <a:pPr indent="347345" algn="just">
                        <a:spcAft>
                          <a:spcPts val="300"/>
                        </a:spcAft>
                        <a:tabLst>
                          <a:tab pos="342900" algn="l"/>
                          <a:tab pos="685800" algn="l"/>
                          <a:tab pos="1028700" algn="l"/>
                        </a:tabLst>
                      </a:pPr>
                      <a:r>
                        <a:rPr lang="en-GB" sz="1600" dirty="0">
                          <a:solidFill>
                            <a:srgbClr val="000000"/>
                          </a:solidFill>
                          <a:latin typeface="Arial"/>
                          <a:ea typeface="Times New Roman"/>
                          <a:cs typeface="Arial"/>
                        </a:rPr>
                        <a:t>Submission of new code for </a:t>
                      </a:r>
                      <a:r>
                        <a:rPr lang="en-GB" sz="1600" dirty="0" smtClean="0">
                          <a:solidFill>
                            <a:srgbClr val="000000"/>
                          </a:solidFill>
                          <a:latin typeface="Arial"/>
                          <a:ea typeface="Times New Roman"/>
                          <a:cs typeface="Arial"/>
                        </a:rPr>
                        <a:t>system </a:t>
                      </a:r>
                      <a:r>
                        <a:rPr lang="en-GB" sz="1600" dirty="0">
                          <a:solidFill>
                            <a:srgbClr val="000000"/>
                          </a:solidFill>
                          <a:latin typeface="Arial"/>
                          <a:ea typeface="Times New Roman"/>
                          <a:cs typeface="Arial"/>
                        </a:rPr>
                        <a:t>building</a:t>
                      </a: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Method header format</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Version release process</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Java programming style</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Project plan approval process</a:t>
                      </a:r>
                    </a:p>
                  </a:txBody>
                  <a:tcPr marL="68580" marR="68580" marT="0" marB="0"/>
                </a:tc>
                <a:extLst>
                  <a:ext uri="{0D108BD9-81ED-4DB2-BD59-A6C34878D82A}">
                    <a16:rowId xmlns:a16="http://schemas.microsoft.com/office/drawing/2014/main" val="10004"/>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Project plan format</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Change control process</a:t>
                      </a:r>
                    </a:p>
                  </a:txBody>
                  <a:tcPr marL="68580" marR="68580" marT="0" marB="0"/>
                </a:tc>
                <a:extLst>
                  <a:ext uri="{0D108BD9-81ED-4DB2-BD59-A6C34878D82A}">
                    <a16:rowId xmlns:a16="http://schemas.microsoft.com/office/drawing/2014/main" val="10005"/>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Change request form</a:t>
                      </a:r>
                    </a:p>
                  </a:txBody>
                  <a:tcPr marL="68580" marR="68580" marT="0" marB="0"/>
                </a:tc>
                <a:tc>
                  <a:txBody>
                    <a:bodyPr/>
                    <a:lstStyle/>
                    <a:p>
                      <a:pPr indent="347345" algn="just">
                        <a:spcAft>
                          <a:spcPts val="300"/>
                        </a:spcAft>
                        <a:tabLst>
                          <a:tab pos="342900" algn="l"/>
                          <a:tab pos="685800" algn="l"/>
                          <a:tab pos="1028700" algn="l"/>
                        </a:tabLst>
                      </a:pPr>
                      <a:r>
                        <a:rPr lang="en-GB" sz="1600" dirty="0">
                          <a:solidFill>
                            <a:srgbClr val="000000"/>
                          </a:solidFill>
                          <a:latin typeface="Arial"/>
                          <a:ea typeface="Times New Roman"/>
                          <a:cs typeface="Arial"/>
                        </a:rPr>
                        <a:t>Test recording </a:t>
                      </a:r>
                      <a:r>
                        <a:rPr lang="en-GB" sz="1600" dirty="0" smtClean="0">
                          <a:solidFill>
                            <a:srgbClr val="000000"/>
                          </a:solidFill>
                          <a:latin typeface="Arial"/>
                          <a:ea typeface="Times New Roman"/>
                          <a:cs typeface="Arial"/>
                        </a:rPr>
                        <a:t>process</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13083533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tr-TR" altLang="tr-TR" dirty="0" smtClean="0"/>
              <a:t>Product </a:t>
            </a:r>
            <a:r>
              <a:rPr lang="tr-TR" altLang="tr-TR" dirty="0" err="1" smtClean="0"/>
              <a:t>standards</a:t>
            </a:r>
            <a:r>
              <a:rPr lang="tr-TR" altLang="tr-TR" dirty="0" smtClean="0"/>
              <a:t> - </a:t>
            </a:r>
            <a:r>
              <a:rPr lang="tr-TR" altLang="tr-TR" dirty="0" err="1" smtClean="0"/>
              <a:t>example</a:t>
            </a:r>
            <a:r>
              <a:rPr lang="tr-TR" altLang="tr-TR" dirty="0" smtClean="0"/>
              <a:t>:</a:t>
            </a:r>
            <a:br>
              <a:rPr lang="tr-TR" altLang="tr-TR" dirty="0" smtClean="0"/>
            </a:br>
            <a:r>
              <a:rPr lang="tr-TR" altLang="tr-TR" dirty="0" smtClean="0"/>
              <a:t>			</a:t>
            </a:r>
            <a:r>
              <a:rPr lang="nl-NL" altLang="tr-TR" dirty="0" smtClean="0"/>
              <a:t>Software Quality Attributes</a:t>
            </a:r>
            <a:endParaRPr lang="en-US" altLang="tr-TR" dirty="0" smtClean="0"/>
          </a:p>
        </p:txBody>
      </p:sp>
      <p:sp>
        <p:nvSpPr>
          <p:cNvPr id="17411" name="Content Placeholder 2"/>
          <p:cNvSpPr>
            <a:spLocks noGrp="1"/>
          </p:cNvSpPr>
          <p:nvPr>
            <p:ph idx="1"/>
          </p:nvPr>
        </p:nvSpPr>
        <p:spPr>
          <a:xfrm>
            <a:off x="290513" y="1455738"/>
            <a:ext cx="8242300" cy="4565650"/>
          </a:xfrm>
        </p:spPr>
        <p:txBody>
          <a:bodyPr/>
          <a:lstStyle/>
          <a:p>
            <a:r>
              <a:rPr lang="nl-NL" altLang="tr-TR" smtClean="0"/>
              <a:t>Augment the description of the product’s functionality by describing the product’s characteristics in various dimensions that are important either to users or developers.</a:t>
            </a:r>
          </a:p>
          <a:p>
            <a:endParaRPr lang="nl-NL" altLang="tr-TR" smtClean="0"/>
          </a:p>
          <a:p>
            <a:r>
              <a:rPr lang="nl-NL" altLang="tr-TR" smtClean="0"/>
              <a:t>E.g.;</a:t>
            </a:r>
          </a:p>
          <a:p>
            <a:pPr lvl="1"/>
            <a:r>
              <a:rPr lang="en-US" altLang="tr-TR" smtClean="0"/>
              <a:t>Internal quality (developer perspective)</a:t>
            </a:r>
          </a:p>
          <a:p>
            <a:pPr lvl="1"/>
            <a:r>
              <a:rPr lang="nl-NL" altLang="tr-TR" smtClean="0"/>
              <a:t>External quality (tester perspective)</a:t>
            </a:r>
          </a:p>
          <a:p>
            <a:pPr lvl="1"/>
            <a:r>
              <a:rPr lang="nl-NL" altLang="tr-TR" smtClean="0"/>
              <a:t>Quality in use (user perspective)</a:t>
            </a:r>
          </a:p>
        </p:txBody>
      </p:sp>
    </p:spTree>
    <p:extLst>
      <p:ext uri="{BB962C8B-B14F-4D97-AF65-F5344CB8AC3E}">
        <p14:creationId xmlns:p14="http://schemas.microsoft.com/office/powerpoint/2010/main" val="13537278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a:defRPr/>
            </a:pPr>
            <a:r>
              <a:rPr lang="en-US" dirty="0"/>
              <a:t>ISO/IEC 25000</a:t>
            </a:r>
            <a:r>
              <a:rPr lang="nl-NL" altLang="tr-TR" dirty="0" smtClean="0"/>
              <a:t> </a:t>
            </a:r>
            <a:r>
              <a:rPr lang="tr-TR" altLang="tr-TR" dirty="0" smtClean="0"/>
              <a:t>Quality Model Framework</a:t>
            </a:r>
            <a:endParaRPr lang="en-US" altLang="tr-TR" dirty="0" smtClean="0"/>
          </a:p>
        </p:txBody>
      </p:sp>
      <p:sp>
        <p:nvSpPr>
          <p:cNvPr id="84995" name="Rectangle 3"/>
          <p:cNvSpPr>
            <a:spLocks noGrp="1" noChangeArrowheads="1"/>
          </p:cNvSpPr>
          <p:nvPr>
            <p:ph type="body" idx="1"/>
          </p:nvPr>
        </p:nvSpPr>
        <p:spPr>
          <a:xfrm>
            <a:off x="685800" y="4581525"/>
            <a:ext cx="7810500" cy="1390650"/>
          </a:xfrm>
        </p:spPr>
        <p:txBody>
          <a:bodyPr/>
          <a:lstStyle/>
          <a:p>
            <a:pPr>
              <a:lnSpc>
                <a:spcPct val="90000"/>
              </a:lnSpc>
              <a:defRPr/>
            </a:pPr>
            <a:r>
              <a:rPr lang="tr-TR" altLang="tr-TR" sz="1600" dirty="0" err="1" smtClean="0">
                <a:solidFill>
                  <a:srgbClr val="0070C0"/>
                </a:solidFill>
              </a:rPr>
              <a:t>Process</a:t>
            </a:r>
            <a:r>
              <a:rPr lang="tr-TR" altLang="tr-TR" sz="1600" dirty="0" smtClean="0">
                <a:solidFill>
                  <a:srgbClr val="0070C0"/>
                </a:solidFill>
              </a:rPr>
              <a:t> </a:t>
            </a:r>
            <a:r>
              <a:rPr lang="tr-TR" altLang="tr-TR" sz="1600" dirty="0" err="1" smtClean="0">
                <a:solidFill>
                  <a:srgbClr val="0070C0"/>
                </a:solidFill>
              </a:rPr>
              <a:t>quality</a:t>
            </a:r>
            <a:r>
              <a:rPr lang="tr-TR" altLang="tr-TR" sz="1600" dirty="0" smtClean="0">
                <a:solidFill>
                  <a:srgbClr val="0070C0"/>
                </a:solidFill>
              </a:rPr>
              <a:t> </a:t>
            </a:r>
            <a:r>
              <a:rPr lang="tr-TR" altLang="tr-TR" sz="1600" dirty="0" err="1" smtClean="0">
                <a:solidFill>
                  <a:srgbClr val="0070C0"/>
                </a:solidFill>
              </a:rPr>
              <a:t>contributes</a:t>
            </a:r>
            <a:r>
              <a:rPr lang="tr-TR" altLang="tr-TR" sz="1600" dirty="0" smtClean="0">
                <a:solidFill>
                  <a:srgbClr val="0070C0"/>
                </a:solidFill>
              </a:rPr>
              <a:t> </a:t>
            </a:r>
            <a:r>
              <a:rPr lang="tr-TR" altLang="tr-TR" sz="1600" dirty="0" err="1" smtClean="0">
                <a:solidFill>
                  <a:srgbClr val="0070C0"/>
                </a:solidFill>
              </a:rPr>
              <a:t>to</a:t>
            </a:r>
            <a:r>
              <a:rPr lang="tr-TR" altLang="tr-TR" sz="1600" dirty="0" smtClean="0">
                <a:solidFill>
                  <a:srgbClr val="0070C0"/>
                </a:solidFill>
              </a:rPr>
              <a:t> </a:t>
            </a:r>
            <a:r>
              <a:rPr lang="tr-TR" altLang="tr-TR" sz="1600" dirty="0" err="1" smtClean="0">
                <a:solidFill>
                  <a:srgbClr val="0070C0"/>
                </a:solidFill>
              </a:rPr>
              <a:t>improving</a:t>
            </a:r>
            <a:r>
              <a:rPr lang="tr-TR" altLang="tr-TR" sz="1600" dirty="0" smtClean="0">
                <a:solidFill>
                  <a:srgbClr val="0070C0"/>
                </a:solidFill>
              </a:rPr>
              <a:t> </a:t>
            </a:r>
            <a:r>
              <a:rPr lang="tr-TR" altLang="tr-TR" sz="1600" dirty="0" err="1" smtClean="0">
                <a:solidFill>
                  <a:srgbClr val="0070C0"/>
                </a:solidFill>
              </a:rPr>
              <a:t>product</a:t>
            </a:r>
            <a:r>
              <a:rPr lang="tr-TR" altLang="tr-TR" sz="1600" dirty="0" smtClean="0">
                <a:solidFill>
                  <a:srgbClr val="0070C0"/>
                </a:solidFill>
              </a:rPr>
              <a:t> </a:t>
            </a:r>
            <a:r>
              <a:rPr lang="tr-TR" altLang="tr-TR" sz="1600" dirty="0" err="1" smtClean="0">
                <a:solidFill>
                  <a:srgbClr val="0070C0"/>
                </a:solidFill>
              </a:rPr>
              <a:t>quality</a:t>
            </a:r>
            <a:r>
              <a:rPr lang="tr-TR" altLang="tr-TR" sz="1600" dirty="0" smtClean="0">
                <a:solidFill>
                  <a:srgbClr val="0070C0"/>
                </a:solidFill>
              </a:rPr>
              <a:t>, </a:t>
            </a:r>
            <a:r>
              <a:rPr lang="tr-TR" altLang="tr-TR" sz="1600" dirty="0" err="1" smtClean="0">
                <a:solidFill>
                  <a:srgbClr val="0070C0"/>
                </a:solidFill>
              </a:rPr>
              <a:t>and</a:t>
            </a:r>
            <a:r>
              <a:rPr lang="tr-TR" altLang="tr-TR" sz="1600" dirty="0" smtClean="0">
                <a:solidFill>
                  <a:srgbClr val="0070C0"/>
                </a:solidFill>
              </a:rPr>
              <a:t> </a:t>
            </a:r>
            <a:r>
              <a:rPr lang="tr-TR" altLang="tr-TR" sz="1600" dirty="0" err="1" smtClean="0">
                <a:solidFill>
                  <a:srgbClr val="0070C0"/>
                </a:solidFill>
              </a:rPr>
              <a:t>product</a:t>
            </a:r>
            <a:r>
              <a:rPr lang="tr-TR" altLang="tr-TR" sz="1600" dirty="0" smtClean="0">
                <a:solidFill>
                  <a:srgbClr val="0070C0"/>
                </a:solidFill>
              </a:rPr>
              <a:t> </a:t>
            </a:r>
            <a:r>
              <a:rPr lang="tr-TR" altLang="tr-TR" sz="1600" dirty="0" err="1" smtClean="0">
                <a:solidFill>
                  <a:srgbClr val="0070C0"/>
                </a:solidFill>
              </a:rPr>
              <a:t>quality</a:t>
            </a:r>
            <a:r>
              <a:rPr lang="tr-TR" altLang="tr-TR" sz="1600" dirty="0" smtClean="0">
                <a:solidFill>
                  <a:srgbClr val="0070C0"/>
                </a:solidFill>
              </a:rPr>
              <a:t> </a:t>
            </a:r>
            <a:r>
              <a:rPr lang="tr-TR" altLang="tr-TR" sz="1600" dirty="0" err="1" smtClean="0">
                <a:solidFill>
                  <a:srgbClr val="0070C0"/>
                </a:solidFill>
              </a:rPr>
              <a:t>contributes</a:t>
            </a:r>
            <a:r>
              <a:rPr lang="tr-TR" altLang="tr-TR" sz="1600" dirty="0" smtClean="0">
                <a:solidFill>
                  <a:srgbClr val="0070C0"/>
                </a:solidFill>
              </a:rPr>
              <a:t> </a:t>
            </a:r>
            <a:r>
              <a:rPr lang="tr-TR" altLang="tr-TR" sz="1600" dirty="0" err="1" smtClean="0">
                <a:solidFill>
                  <a:srgbClr val="0070C0"/>
                </a:solidFill>
              </a:rPr>
              <a:t>to</a:t>
            </a:r>
            <a:r>
              <a:rPr lang="tr-TR" altLang="tr-TR" sz="1600" dirty="0" smtClean="0">
                <a:solidFill>
                  <a:srgbClr val="0070C0"/>
                </a:solidFill>
              </a:rPr>
              <a:t> </a:t>
            </a:r>
            <a:r>
              <a:rPr lang="tr-TR" altLang="tr-TR" sz="1600" dirty="0" err="1" smtClean="0">
                <a:solidFill>
                  <a:srgbClr val="0070C0"/>
                </a:solidFill>
              </a:rPr>
              <a:t>improving</a:t>
            </a:r>
            <a:r>
              <a:rPr lang="tr-TR" altLang="tr-TR" sz="1600" dirty="0" smtClean="0">
                <a:solidFill>
                  <a:srgbClr val="0070C0"/>
                </a:solidFill>
              </a:rPr>
              <a:t> </a:t>
            </a:r>
            <a:r>
              <a:rPr lang="tr-TR" altLang="tr-TR" sz="1600" dirty="0" err="1" smtClean="0">
                <a:solidFill>
                  <a:srgbClr val="0070C0"/>
                </a:solidFill>
              </a:rPr>
              <a:t>quality</a:t>
            </a:r>
            <a:r>
              <a:rPr lang="tr-TR" altLang="tr-TR" sz="1600" dirty="0" smtClean="0">
                <a:solidFill>
                  <a:srgbClr val="0070C0"/>
                </a:solidFill>
              </a:rPr>
              <a:t> in </a:t>
            </a:r>
            <a:r>
              <a:rPr lang="tr-TR" altLang="tr-TR" sz="1600" dirty="0" err="1" smtClean="0">
                <a:solidFill>
                  <a:srgbClr val="0070C0"/>
                </a:solidFill>
              </a:rPr>
              <a:t>use</a:t>
            </a:r>
            <a:endParaRPr lang="tr-TR" altLang="tr-TR" sz="1600" dirty="0" smtClean="0">
              <a:solidFill>
                <a:srgbClr val="0070C0"/>
              </a:solidFill>
            </a:endParaRPr>
          </a:p>
          <a:p>
            <a:pPr>
              <a:lnSpc>
                <a:spcPct val="90000"/>
              </a:lnSpc>
              <a:defRPr/>
            </a:pPr>
            <a:endParaRPr lang="tr-TR" altLang="tr-TR" sz="600" dirty="0" smtClean="0">
              <a:solidFill>
                <a:srgbClr val="0070C0"/>
              </a:solidFill>
            </a:endParaRPr>
          </a:p>
          <a:p>
            <a:pPr>
              <a:lnSpc>
                <a:spcPct val="90000"/>
              </a:lnSpc>
              <a:defRPr/>
            </a:pPr>
            <a:r>
              <a:rPr lang="tr-TR" altLang="tr-TR" sz="1600" dirty="0" err="1" smtClean="0">
                <a:solidFill>
                  <a:srgbClr val="0070C0"/>
                </a:solidFill>
              </a:rPr>
              <a:t>Evaluating</a:t>
            </a:r>
            <a:r>
              <a:rPr lang="tr-TR" altLang="tr-TR" sz="1600" dirty="0" smtClean="0">
                <a:solidFill>
                  <a:srgbClr val="0070C0"/>
                </a:solidFill>
              </a:rPr>
              <a:t> </a:t>
            </a:r>
            <a:r>
              <a:rPr lang="tr-TR" altLang="tr-TR" sz="1600" dirty="0" err="1" smtClean="0">
                <a:solidFill>
                  <a:srgbClr val="0070C0"/>
                </a:solidFill>
              </a:rPr>
              <a:t>quality</a:t>
            </a:r>
            <a:r>
              <a:rPr lang="tr-TR" altLang="tr-TR" sz="1600" dirty="0" smtClean="0">
                <a:solidFill>
                  <a:srgbClr val="0070C0"/>
                </a:solidFill>
              </a:rPr>
              <a:t> in </a:t>
            </a:r>
            <a:r>
              <a:rPr lang="tr-TR" altLang="tr-TR" sz="1600" dirty="0" err="1" smtClean="0">
                <a:solidFill>
                  <a:srgbClr val="0070C0"/>
                </a:solidFill>
              </a:rPr>
              <a:t>use</a:t>
            </a:r>
            <a:r>
              <a:rPr lang="tr-TR" altLang="tr-TR" sz="1600" dirty="0" smtClean="0">
                <a:solidFill>
                  <a:srgbClr val="0070C0"/>
                </a:solidFill>
              </a:rPr>
              <a:t> can </a:t>
            </a:r>
            <a:r>
              <a:rPr lang="tr-TR" altLang="tr-TR" sz="1600" dirty="0" err="1" smtClean="0">
                <a:solidFill>
                  <a:srgbClr val="0070C0"/>
                </a:solidFill>
              </a:rPr>
              <a:t>provide</a:t>
            </a:r>
            <a:r>
              <a:rPr lang="tr-TR" altLang="tr-TR" sz="1600" dirty="0" smtClean="0">
                <a:solidFill>
                  <a:srgbClr val="0070C0"/>
                </a:solidFill>
              </a:rPr>
              <a:t> </a:t>
            </a:r>
            <a:r>
              <a:rPr lang="tr-TR" altLang="tr-TR" sz="1600" dirty="0" err="1" smtClean="0">
                <a:solidFill>
                  <a:srgbClr val="0070C0"/>
                </a:solidFill>
              </a:rPr>
              <a:t>feedback</a:t>
            </a:r>
            <a:r>
              <a:rPr lang="tr-TR" altLang="tr-TR" sz="1600" dirty="0" smtClean="0">
                <a:solidFill>
                  <a:srgbClr val="0070C0"/>
                </a:solidFill>
              </a:rPr>
              <a:t> </a:t>
            </a:r>
            <a:r>
              <a:rPr lang="tr-TR" altLang="tr-TR" sz="1600" dirty="0" err="1" smtClean="0">
                <a:solidFill>
                  <a:srgbClr val="0070C0"/>
                </a:solidFill>
              </a:rPr>
              <a:t>to</a:t>
            </a:r>
            <a:r>
              <a:rPr lang="tr-TR" altLang="tr-TR" sz="1600" dirty="0" smtClean="0">
                <a:solidFill>
                  <a:srgbClr val="0070C0"/>
                </a:solidFill>
              </a:rPr>
              <a:t> </a:t>
            </a:r>
            <a:r>
              <a:rPr lang="tr-TR" altLang="tr-TR" sz="1600" dirty="0" err="1" smtClean="0">
                <a:solidFill>
                  <a:srgbClr val="0070C0"/>
                </a:solidFill>
              </a:rPr>
              <a:t>improve</a:t>
            </a:r>
            <a:r>
              <a:rPr lang="tr-TR" altLang="tr-TR" sz="1600" dirty="0" smtClean="0">
                <a:solidFill>
                  <a:srgbClr val="0070C0"/>
                </a:solidFill>
              </a:rPr>
              <a:t> a </a:t>
            </a:r>
            <a:r>
              <a:rPr lang="tr-TR" altLang="tr-TR" sz="1600" dirty="0" err="1" smtClean="0">
                <a:solidFill>
                  <a:srgbClr val="0070C0"/>
                </a:solidFill>
              </a:rPr>
              <a:t>product</a:t>
            </a:r>
            <a:r>
              <a:rPr lang="tr-TR" altLang="tr-TR" sz="1600" dirty="0" smtClean="0">
                <a:solidFill>
                  <a:srgbClr val="0070C0"/>
                </a:solidFill>
              </a:rPr>
              <a:t>, </a:t>
            </a:r>
            <a:r>
              <a:rPr lang="tr-TR" altLang="tr-TR" sz="1600" dirty="0" err="1" smtClean="0">
                <a:solidFill>
                  <a:srgbClr val="0070C0"/>
                </a:solidFill>
              </a:rPr>
              <a:t>and</a:t>
            </a:r>
            <a:r>
              <a:rPr lang="tr-TR" altLang="tr-TR" sz="1600" dirty="0" smtClean="0">
                <a:solidFill>
                  <a:srgbClr val="0070C0"/>
                </a:solidFill>
              </a:rPr>
              <a:t> </a:t>
            </a:r>
            <a:r>
              <a:rPr lang="tr-TR" altLang="tr-TR" sz="1600" dirty="0" err="1" smtClean="0">
                <a:solidFill>
                  <a:srgbClr val="0070C0"/>
                </a:solidFill>
              </a:rPr>
              <a:t>evaluating</a:t>
            </a:r>
            <a:r>
              <a:rPr lang="tr-TR" altLang="tr-TR" sz="1600" dirty="0" smtClean="0">
                <a:solidFill>
                  <a:srgbClr val="0070C0"/>
                </a:solidFill>
              </a:rPr>
              <a:t> a </a:t>
            </a:r>
            <a:r>
              <a:rPr lang="tr-TR" altLang="tr-TR" sz="1600" dirty="0" err="1" smtClean="0">
                <a:solidFill>
                  <a:srgbClr val="0070C0"/>
                </a:solidFill>
              </a:rPr>
              <a:t>product</a:t>
            </a:r>
            <a:r>
              <a:rPr lang="tr-TR" altLang="tr-TR" sz="1600" dirty="0" smtClean="0">
                <a:solidFill>
                  <a:srgbClr val="0070C0"/>
                </a:solidFill>
              </a:rPr>
              <a:t> can </a:t>
            </a:r>
            <a:r>
              <a:rPr lang="tr-TR" altLang="tr-TR" sz="1600" dirty="0" err="1" smtClean="0">
                <a:solidFill>
                  <a:srgbClr val="0070C0"/>
                </a:solidFill>
              </a:rPr>
              <a:t>provide</a:t>
            </a:r>
            <a:r>
              <a:rPr lang="tr-TR" altLang="tr-TR" sz="1600" dirty="0" smtClean="0">
                <a:solidFill>
                  <a:srgbClr val="0070C0"/>
                </a:solidFill>
              </a:rPr>
              <a:t> </a:t>
            </a:r>
            <a:r>
              <a:rPr lang="tr-TR" altLang="tr-TR" sz="1600" dirty="0" err="1" smtClean="0">
                <a:solidFill>
                  <a:srgbClr val="0070C0"/>
                </a:solidFill>
              </a:rPr>
              <a:t>feedback</a:t>
            </a:r>
            <a:r>
              <a:rPr lang="tr-TR" altLang="tr-TR" sz="1600" dirty="0" smtClean="0">
                <a:solidFill>
                  <a:srgbClr val="0070C0"/>
                </a:solidFill>
              </a:rPr>
              <a:t> </a:t>
            </a:r>
            <a:r>
              <a:rPr lang="tr-TR" altLang="tr-TR" sz="1600" dirty="0" err="1" smtClean="0">
                <a:solidFill>
                  <a:srgbClr val="0070C0"/>
                </a:solidFill>
              </a:rPr>
              <a:t>to</a:t>
            </a:r>
            <a:r>
              <a:rPr lang="tr-TR" altLang="tr-TR" sz="1600" dirty="0" smtClean="0">
                <a:solidFill>
                  <a:srgbClr val="0070C0"/>
                </a:solidFill>
              </a:rPr>
              <a:t> </a:t>
            </a:r>
            <a:r>
              <a:rPr lang="tr-TR" altLang="tr-TR" sz="1600" dirty="0" err="1" smtClean="0">
                <a:solidFill>
                  <a:srgbClr val="0070C0"/>
                </a:solidFill>
              </a:rPr>
              <a:t>improve</a:t>
            </a:r>
            <a:r>
              <a:rPr lang="tr-TR" altLang="tr-TR" sz="1600" dirty="0" smtClean="0">
                <a:solidFill>
                  <a:srgbClr val="0070C0"/>
                </a:solidFill>
              </a:rPr>
              <a:t> a </a:t>
            </a:r>
            <a:r>
              <a:rPr lang="tr-TR" altLang="tr-TR" sz="1600" dirty="0" err="1" smtClean="0">
                <a:solidFill>
                  <a:srgbClr val="0070C0"/>
                </a:solidFill>
              </a:rPr>
              <a:t>process</a:t>
            </a:r>
            <a:endParaRPr lang="en-US" altLang="tr-TR" sz="1600" dirty="0" smtClean="0">
              <a:solidFill>
                <a:srgbClr val="0070C0"/>
              </a:solidFill>
            </a:endParaRPr>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8686800" cy="2466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55224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ISO 25010 Product </a:t>
            </a:r>
            <a:r>
              <a:rPr lang="tr-TR" dirty="0" err="1" smtClean="0"/>
              <a:t>Quality</a:t>
            </a:r>
            <a:r>
              <a:rPr lang="tr-TR" dirty="0" smtClean="0"/>
              <a:t> </a:t>
            </a:r>
            <a:r>
              <a:rPr lang="tr-TR" dirty="0" err="1" smtClean="0"/>
              <a:t>Attributes</a:t>
            </a:r>
            <a:endParaRPr lang="tr-TR" dirty="0"/>
          </a:p>
        </p:txBody>
      </p:sp>
      <p:sp>
        <p:nvSpPr>
          <p:cNvPr id="4" name="Slayt Numarası Yer Tutucusu 3"/>
          <p:cNvSpPr>
            <a:spLocks noGrp="1"/>
          </p:cNvSpPr>
          <p:nvPr>
            <p:ph type="sldNum" sz="quarter" idx="12"/>
          </p:nvPr>
        </p:nvSpPr>
        <p:spPr/>
        <p:txBody>
          <a:bodyPr/>
          <a:lstStyle/>
          <a:p>
            <a:fld id="{745CE82A-87C3-2841-AAF3-37DF1E34DC62}" type="slidenum">
              <a:rPr lang="en-US" smtClean="0"/>
              <a:pPr/>
              <a:t>27</a:t>
            </a:fld>
            <a:endParaRPr lang="en-US"/>
          </a:p>
        </p:txBody>
      </p:sp>
      <p:pic>
        <p:nvPicPr>
          <p:cNvPr id="1026" name="Picture 2" descr="ISO 25010 ile ilgili görsel sonucu"/>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28600" y="2260034"/>
            <a:ext cx="8692515" cy="2286000"/>
          </a:xfrm>
          <a:prstGeom prst="rect">
            <a:avLst/>
          </a:prstGeom>
          <a:noFill/>
          <a:extLst>
            <a:ext uri="{909E8E84-426E-40DD-AFC4-6F175D3DCCD1}">
              <a14:hiddenFill xmlns:a14="http://schemas.microsoft.com/office/drawing/2010/main">
                <a:solidFill>
                  <a:srgbClr val="FFFFFF"/>
                </a:solidFill>
              </a14:hiddenFill>
            </a:ext>
          </a:extLst>
        </p:spPr>
      </p:pic>
      <p:sp>
        <p:nvSpPr>
          <p:cNvPr id="5" name="Metin kutusu 4"/>
          <p:cNvSpPr txBox="1"/>
          <p:nvPr/>
        </p:nvSpPr>
        <p:spPr>
          <a:xfrm>
            <a:off x="685800" y="4953000"/>
            <a:ext cx="7922040" cy="338554"/>
          </a:xfrm>
          <a:prstGeom prst="rect">
            <a:avLst/>
          </a:prstGeom>
          <a:noFill/>
        </p:spPr>
        <p:txBody>
          <a:bodyPr wrap="none" rtlCol="0">
            <a:spAutoFit/>
          </a:bodyPr>
          <a:lstStyle/>
          <a:p>
            <a:r>
              <a:rPr lang="tr-TR" dirty="0" err="1" smtClean="0"/>
              <a:t>Targets</a:t>
            </a:r>
            <a:r>
              <a:rPr lang="tr-TR" dirty="0" smtClean="0"/>
              <a:t> </a:t>
            </a:r>
            <a:r>
              <a:rPr lang="tr-TR" dirty="0" err="1" smtClean="0"/>
              <a:t>are</a:t>
            </a:r>
            <a:r>
              <a:rPr lang="tr-TR" dirty="0" smtClean="0"/>
              <a:t> set </a:t>
            </a:r>
            <a:r>
              <a:rPr lang="tr-TR" dirty="0" err="1" smtClean="0"/>
              <a:t>and</a:t>
            </a:r>
            <a:r>
              <a:rPr lang="tr-TR" dirty="0" smtClean="0"/>
              <a:t> </a:t>
            </a:r>
            <a:r>
              <a:rPr lang="tr-TR" dirty="0" err="1" smtClean="0"/>
              <a:t>results</a:t>
            </a:r>
            <a:r>
              <a:rPr lang="tr-TR" dirty="0" smtClean="0"/>
              <a:t> </a:t>
            </a:r>
            <a:r>
              <a:rPr lang="tr-TR" dirty="0" err="1" smtClean="0"/>
              <a:t>are</a:t>
            </a:r>
            <a:r>
              <a:rPr lang="tr-TR" dirty="0" smtClean="0"/>
              <a:t> </a:t>
            </a:r>
            <a:r>
              <a:rPr lang="tr-TR" dirty="0" err="1" smtClean="0"/>
              <a:t>evaluated</a:t>
            </a:r>
            <a:r>
              <a:rPr lang="tr-TR" dirty="0" smtClean="0"/>
              <a:t> </a:t>
            </a:r>
            <a:r>
              <a:rPr lang="tr-TR" dirty="0" err="1" smtClean="0">
                <a:solidFill>
                  <a:srgbClr val="C00000"/>
                </a:solidFill>
              </a:rPr>
              <a:t>via</a:t>
            </a:r>
            <a:r>
              <a:rPr lang="tr-TR" dirty="0" smtClean="0">
                <a:solidFill>
                  <a:srgbClr val="C00000"/>
                </a:solidFill>
              </a:rPr>
              <a:t> </a:t>
            </a:r>
            <a:r>
              <a:rPr lang="tr-TR" dirty="0" err="1" smtClean="0">
                <a:solidFill>
                  <a:srgbClr val="C00000"/>
                </a:solidFill>
              </a:rPr>
              <a:t>metrics</a:t>
            </a:r>
            <a:r>
              <a:rPr lang="tr-TR" dirty="0" smtClean="0">
                <a:solidFill>
                  <a:srgbClr val="C00000"/>
                </a:solidFill>
              </a:rPr>
              <a:t> </a:t>
            </a:r>
            <a:r>
              <a:rPr lang="tr-TR" dirty="0" err="1" smtClean="0"/>
              <a:t>defined</a:t>
            </a:r>
            <a:r>
              <a:rPr lang="tr-TR" dirty="0" smtClean="0"/>
              <a:t> </a:t>
            </a:r>
            <a:r>
              <a:rPr lang="tr-TR" dirty="0" err="1" smtClean="0"/>
              <a:t>for</a:t>
            </a:r>
            <a:r>
              <a:rPr lang="tr-TR" dirty="0" smtClean="0"/>
              <a:t> </a:t>
            </a:r>
            <a:r>
              <a:rPr lang="tr-TR" dirty="0" err="1" smtClean="0"/>
              <a:t>quality</a:t>
            </a:r>
            <a:r>
              <a:rPr lang="tr-TR" dirty="0" smtClean="0"/>
              <a:t> </a:t>
            </a:r>
            <a:r>
              <a:rPr lang="tr-TR" dirty="0" err="1" smtClean="0"/>
              <a:t>sub-attributes</a:t>
            </a:r>
            <a:endParaRPr lang="tr-TR" dirty="0"/>
          </a:p>
        </p:txBody>
      </p:sp>
      <p:cxnSp>
        <p:nvCxnSpPr>
          <p:cNvPr id="7" name="Düz Ok Bağlayıcısı 6"/>
          <p:cNvCxnSpPr/>
          <p:nvPr/>
        </p:nvCxnSpPr>
        <p:spPr bwMode="auto">
          <a:xfrm flipV="1">
            <a:off x="6969034" y="1928373"/>
            <a:ext cx="0" cy="114300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Metin kutusu 7"/>
          <p:cNvSpPr txBox="1"/>
          <p:nvPr/>
        </p:nvSpPr>
        <p:spPr>
          <a:xfrm>
            <a:off x="6383777" y="1676400"/>
            <a:ext cx="1170513" cy="261610"/>
          </a:xfrm>
          <a:prstGeom prst="rect">
            <a:avLst/>
          </a:prstGeom>
          <a:noFill/>
        </p:spPr>
        <p:txBody>
          <a:bodyPr wrap="none" rtlCol="0">
            <a:spAutoFit/>
          </a:bodyPr>
          <a:lstStyle/>
          <a:p>
            <a:r>
              <a:rPr lang="tr-TR" sz="1050" i="1" dirty="0" err="1" smtClean="0"/>
              <a:t>Quality</a:t>
            </a:r>
            <a:r>
              <a:rPr lang="tr-TR" sz="1050" i="1" dirty="0" smtClean="0"/>
              <a:t> </a:t>
            </a:r>
            <a:r>
              <a:rPr lang="tr-TR" sz="1050" i="1" dirty="0" err="1" smtClean="0"/>
              <a:t>attribute</a:t>
            </a:r>
            <a:endParaRPr lang="tr-TR" sz="1050" i="1" dirty="0"/>
          </a:p>
        </p:txBody>
      </p:sp>
      <p:cxnSp>
        <p:nvCxnSpPr>
          <p:cNvPr id="10" name="Düz Ok Bağlayıcısı 9"/>
          <p:cNvCxnSpPr/>
          <p:nvPr/>
        </p:nvCxnSpPr>
        <p:spPr bwMode="auto">
          <a:xfrm flipV="1">
            <a:off x="8035834" y="2499873"/>
            <a:ext cx="0" cy="114300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Metin kutusu 10"/>
          <p:cNvSpPr txBox="1"/>
          <p:nvPr/>
        </p:nvSpPr>
        <p:spPr>
          <a:xfrm>
            <a:off x="7450577" y="2215050"/>
            <a:ext cx="1391728" cy="253916"/>
          </a:xfrm>
          <a:prstGeom prst="rect">
            <a:avLst/>
          </a:prstGeom>
          <a:noFill/>
        </p:spPr>
        <p:txBody>
          <a:bodyPr wrap="none" rtlCol="0">
            <a:spAutoFit/>
          </a:bodyPr>
          <a:lstStyle/>
          <a:p>
            <a:r>
              <a:rPr lang="tr-TR" sz="1050" i="1" dirty="0" err="1" smtClean="0"/>
              <a:t>Quality</a:t>
            </a:r>
            <a:r>
              <a:rPr lang="tr-TR" sz="1050" i="1" dirty="0" smtClean="0"/>
              <a:t> </a:t>
            </a:r>
            <a:r>
              <a:rPr lang="tr-TR" sz="1050" i="1" dirty="0" err="1" smtClean="0"/>
              <a:t>sub-attribute</a:t>
            </a:r>
            <a:endParaRPr lang="tr-TR" sz="1050" i="1" dirty="0"/>
          </a:p>
        </p:txBody>
      </p:sp>
    </p:spTree>
    <p:extLst>
      <p:ext uri="{BB962C8B-B14F-4D97-AF65-F5344CB8AC3E}">
        <p14:creationId xmlns:p14="http://schemas.microsoft.com/office/powerpoint/2010/main" val="20027725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tr-TR" dirty="0" err="1" smtClean="0"/>
              <a:t>Process</a:t>
            </a:r>
            <a:r>
              <a:rPr lang="tr-TR" dirty="0" smtClean="0"/>
              <a:t> </a:t>
            </a:r>
            <a:r>
              <a:rPr lang="tr-TR" dirty="0" err="1" smtClean="0"/>
              <a:t>standards</a:t>
            </a:r>
            <a:r>
              <a:rPr lang="tr-TR" dirty="0" smtClean="0"/>
              <a:t> - </a:t>
            </a:r>
            <a:r>
              <a:rPr lang="tr-TR" dirty="0" err="1" smtClean="0"/>
              <a:t>example</a:t>
            </a:r>
            <a:r>
              <a:rPr lang="tr-TR" dirty="0" smtClean="0"/>
              <a:t>: </a:t>
            </a:r>
            <a:br>
              <a:rPr lang="tr-TR" dirty="0" smtClean="0"/>
            </a:br>
            <a:r>
              <a:rPr lang="tr-TR" dirty="0"/>
              <a:t>	</a:t>
            </a:r>
            <a:r>
              <a:rPr lang="tr-TR" dirty="0" smtClean="0"/>
              <a:t>	</a:t>
            </a:r>
            <a:r>
              <a:rPr lang="en-GB" dirty="0" smtClean="0"/>
              <a:t>ISO 9001 standards framework</a:t>
            </a:r>
            <a:endParaRPr lang="en-GB" dirty="0"/>
          </a:p>
        </p:txBody>
      </p:sp>
      <p:sp>
        <p:nvSpPr>
          <p:cNvPr id="16387" name="Rectangle 3"/>
          <p:cNvSpPr>
            <a:spLocks noGrp="1" noChangeArrowheads="1"/>
          </p:cNvSpPr>
          <p:nvPr>
            <p:ph idx="1"/>
          </p:nvPr>
        </p:nvSpPr>
        <p:spPr>
          <a:xfrm>
            <a:off x="457200" y="1600200"/>
            <a:ext cx="8382000" cy="4525963"/>
          </a:xfrm>
        </p:spPr>
        <p:txBody>
          <a:bodyPr/>
          <a:lstStyle/>
          <a:p>
            <a:r>
              <a:rPr lang="en-GB" dirty="0" smtClean="0"/>
              <a:t>An international set of standards that can be used as a </a:t>
            </a:r>
            <a:r>
              <a:rPr lang="en-GB" u="sng" dirty="0" smtClean="0"/>
              <a:t>basis for developing quality management systems</a:t>
            </a:r>
            <a:r>
              <a:rPr lang="en-GB" dirty="0" smtClean="0"/>
              <a:t>.</a:t>
            </a:r>
          </a:p>
          <a:p>
            <a:r>
              <a:rPr lang="en-US" dirty="0" smtClean="0"/>
              <a:t>ISO 9001, the most general of these standards, applies to organizations that design, develop and maintain products, including software. </a:t>
            </a:r>
            <a:endParaRPr lang="en-GB" dirty="0" smtClean="0"/>
          </a:p>
          <a:p>
            <a:r>
              <a:rPr lang="en-US" dirty="0" smtClean="0"/>
              <a:t>It sets out general quality principles, describes quality processes in general and lays out the organizational standards and procedures that should be defined. </a:t>
            </a:r>
            <a:endParaRPr lang="tr-TR" dirty="0" smtClean="0"/>
          </a:p>
          <a:p>
            <a:pPr lvl="1"/>
            <a:r>
              <a:rPr lang="en-US" dirty="0" smtClean="0"/>
              <a:t>These should be documented in an organizational </a:t>
            </a:r>
            <a:r>
              <a:rPr lang="en-US" dirty="0" smtClean="0">
                <a:solidFill>
                  <a:srgbClr val="C00000"/>
                </a:solidFill>
              </a:rPr>
              <a:t>quality manual</a:t>
            </a:r>
            <a:r>
              <a:rPr lang="en-US" dirty="0" smtClean="0"/>
              <a:t>.</a:t>
            </a:r>
            <a:endParaRPr lang="en-GB" dirty="0" smtClean="0"/>
          </a:p>
          <a:p>
            <a:endParaRPr lang="en-GB" dirty="0" smtClean="0"/>
          </a:p>
        </p:txBody>
      </p:sp>
      <p:sp>
        <p:nvSpPr>
          <p:cNvPr id="6" name="Slide Number Placeholder 5"/>
          <p:cNvSpPr>
            <a:spLocks noGrp="1"/>
          </p:cNvSpPr>
          <p:nvPr>
            <p:ph type="sldNum" sz="quarter" idx="12"/>
          </p:nvPr>
        </p:nvSpPr>
        <p:spPr/>
        <p:txBody>
          <a:bodyPr/>
          <a:lstStyle/>
          <a:p>
            <a:fld id="{745CE82A-87C3-2841-AAF3-37DF1E34DC62}" type="slidenum">
              <a:rPr lang="en-US" smtClean="0"/>
              <a:pPr/>
              <a:t>28</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147719551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a:t>
            </a:r>
            <a:r>
              <a:rPr lang="en-US" dirty="0"/>
              <a:t>9001 core processes</a:t>
            </a:r>
            <a:r>
              <a:rPr lang="en-GB" dirty="0" smtClean="0"/>
              <a:t> </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29</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pic>
        <p:nvPicPr>
          <p:cNvPr id="7" name="Resim 6"/>
          <p:cNvPicPr>
            <a:picLocks noChangeAspect="1"/>
          </p:cNvPicPr>
          <p:nvPr/>
        </p:nvPicPr>
        <p:blipFill>
          <a:blip r:embed="rId2"/>
          <a:stretch>
            <a:fillRect/>
          </a:stretch>
        </p:blipFill>
        <p:spPr>
          <a:xfrm>
            <a:off x="1981200" y="1295400"/>
            <a:ext cx="5334000" cy="4833938"/>
          </a:xfrm>
          <a:prstGeom prst="rect">
            <a:avLst/>
          </a:prstGeom>
        </p:spPr>
      </p:pic>
    </p:spTree>
    <p:extLst>
      <p:ext uri="{BB962C8B-B14F-4D97-AF65-F5344CB8AC3E}">
        <p14:creationId xmlns:p14="http://schemas.microsoft.com/office/powerpoint/2010/main" val="251960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mtClean="0"/>
              <a:t>Topics covered</a:t>
            </a:r>
            <a:endParaRPr lang="en-GB"/>
          </a:p>
        </p:txBody>
      </p:sp>
      <p:sp>
        <p:nvSpPr>
          <p:cNvPr id="7171" name="Rectangle 3"/>
          <p:cNvSpPr>
            <a:spLocks noGrp="1" noChangeArrowheads="1"/>
          </p:cNvSpPr>
          <p:nvPr>
            <p:ph idx="1"/>
          </p:nvPr>
        </p:nvSpPr>
        <p:spPr/>
        <p:txBody>
          <a:bodyPr/>
          <a:lstStyle/>
          <a:p>
            <a:r>
              <a:rPr lang="en-US" smtClean="0"/>
              <a:t>Software quality</a:t>
            </a:r>
            <a:endParaRPr lang="en-GB" smtClean="0"/>
          </a:p>
          <a:p>
            <a:r>
              <a:rPr lang="en-US" smtClean="0"/>
              <a:t>Software standards</a:t>
            </a:r>
            <a:endParaRPr lang="en-GB" smtClean="0"/>
          </a:p>
          <a:p>
            <a:r>
              <a:rPr lang="en-US" smtClean="0"/>
              <a:t>Reviews and inspections</a:t>
            </a:r>
            <a:endParaRPr lang="en-GB" smtClean="0"/>
          </a:p>
          <a:p>
            <a:r>
              <a:rPr lang="en-US" smtClean="0"/>
              <a:t>Software measurement and metrics</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428376974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a:t>
            </a:r>
            <a:r>
              <a:rPr lang="en-US" dirty="0"/>
              <a:t>9001 and quality management</a:t>
            </a:r>
            <a:r>
              <a:rPr lang="en-GB" dirty="0" smtClean="0"/>
              <a:t> </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30</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pic>
        <p:nvPicPr>
          <p:cNvPr id="7" name="Resim 6"/>
          <p:cNvPicPr>
            <a:picLocks noChangeAspect="1"/>
          </p:cNvPicPr>
          <p:nvPr/>
        </p:nvPicPr>
        <p:blipFill>
          <a:blip r:embed="rId2"/>
          <a:stretch>
            <a:fillRect/>
          </a:stretch>
        </p:blipFill>
        <p:spPr>
          <a:xfrm>
            <a:off x="685800" y="1676400"/>
            <a:ext cx="7481196" cy="4424363"/>
          </a:xfrm>
          <a:prstGeom prst="rect">
            <a:avLst/>
          </a:prstGeom>
        </p:spPr>
      </p:pic>
    </p:spTree>
    <p:extLst>
      <p:ext uri="{BB962C8B-B14F-4D97-AF65-F5344CB8AC3E}">
        <p14:creationId xmlns:p14="http://schemas.microsoft.com/office/powerpoint/2010/main" val="16517362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smtClean="0"/>
              <a:t>ISO 9001 certification</a:t>
            </a:r>
            <a:endParaRPr lang="en-GB" dirty="0"/>
          </a:p>
        </p:txBody>
      </p:sp>
      <p:sp>
        <p:nvSpPr>
          <p:cNvPr id="18435" name="Rectangle 3"/>
          <p:cNvSpPr>
            <a:spLocks noGrp="1" noChangeArrowheads="1"/>
          </p:cNvSpPr>
          <p:nvPr>
            <p:ph idx="1"/>
          </p:nvPr>
        </p:nvSpPr>
        <p:spPr/>
        <p:txBody>
          <a:bodyPr/>
          <a:lstStyle/>
          <a:p>
            <a:r>
              <a:rPr lang="en-GB" smtClean="0"/>
              <a:t>Quality standards and procedures should be documented in an organisational quality manual.</a:t>
            </a:r>
          </a:p>
          <a:p>
            <a:r>
              <a:rPr lang="en-GB" smtClean="0"/>
              <a:t>An external body may certify that an organisation’s quality manual conforms to ISO 9000 standards.</a:t>
            </a:r>
          </a:p>
          <a:p>
            <a:r>
              <a:rPr lang="en-GB" smtClean="0"/>
              <a:t>Some customers require suppliers to be ISO 9000 certified although the need for flexibility here is increasingly recognised.</a:t>
            </a:r>
            <a:endParaRPr lang="en-GB"/>
          </a:p>
        </p:txBody>
      </p:sp>
      <p:sp>
        <p:nvSpPr>
          <p:cNvPr id="6" name="Slide Number Placeholder 5"/>
          <p:cNvSpPr>
            <a:spLocks noGrp="1"/>
          </p:cNvSpPr>
          <p:nvPr>
            <p:ph type="sldNum" sz="quarter" idx="12"/>
          </p:nvPr>
        </p:nvSpPr>
        <p:spPr/>
        <p:txBody>
          <a:bodyPr/>
          <a:lstStyle/>
          <a:p>
            <a:fld id="{745CE82A-87C3-2841-AAF3-37DF1E34DC62}" type="slidenum">
              <a:rPr lang="en-US" smtClean="0"/>
              <a:pPr/>
              <a:t>31</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216630884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defRPr/>
            </a:pPr>
            <a:r>
              <a:rPr lang="tr-TR" altLang="en-US"/>
              <a:t>How to Achieve Quality?</a:t>
            </a:r>
          </a:p>
        </p:txBody>
      </p:sp>
      <p:sp>
        <p:nvSpPr>
          <p:cNvPr id="26628" name="Rectangle 3"/>
          <p:cNvSpPr>
            <a:spLocks noGrp="1" noChangeArrowheads="1"/>
          </p:cNvSpPr>
          <p:nvPr>
            <p:ph type="body" idx="1"/>
          </p:nvPr>
        </p:nvSpPr>
        <p:spPr>
          <a:xfrm>
            <a:off x="250825" y="1196975"/>
            <a:ext cx="8458200" cy="5029200"/>
          </a:xfrm>
        </p:spPr>
        <p:txBody>
          <a:bodyPr/>
          <a:lstStyle/>
          <a:p>
            <a:pPr eaLnBrk="1" hangingPunct="1">
              <a:buFont typeface="Webdings" charset="2"/>
              <a:buChar char="&lt;"/>
              <a:defRPr/>
            </a:pPr>
            <a:r>
              <a:rPr lang="tr-TR" altLang="en-US" sz="2400"/>
              <a:t>Traditional Approach: </a:t>
            </a:r>
            <a:r>
              <a:rPr lang="tr-TR" altLang="en-US" sz="2400" u="sng"/>
              <a:t>Defect detection</a:t>
            </a:r>
          </a:p>
          <a:p>
            <a:pPr lvl="1" eaLnBrk="1" hangingPunct="1">
              <a:buFont typeface="Webdings" charset="2"/>
              <a:buChar char="4"/>
              <a:defRPr/>
            </a:pPr>
            <a:r>
              <a:rPr lang="tr-TR" altLang="en-US" sz="2000">
                <a:solidFill>
                  <a:srgbClr val="0000FF"/>
                </a:solidFill>
              </a:rPr>
              <a:t>“Quality Control”</a:t>
            </a:r>
          </a:p>
          <a:p>
            <a:pPr lvl="1" eaLnBrk="1" hangingPunct="1">
              <a:buFont typeface="Webdings" charset="2"/>
              <a:buChar char="4"/>
              <a:defRPr/>
            </a:pPr>
            <a:r>
              <a:rPr lang="tr-TR" altLang="en-US" sz="2000"/>
              <a:t>Achieving quality by targeting the product/service that is produced</a:t>
            </a:r>
          </a:p>
          <a:p>
            <a:pPr eaLnBrk="1" hangingPunct="1">
              <a:buFont typeface="Webdings" charset="2"/>
              <a:buChar char="&lt;"/>
              <a:defRPr/>
            </a:pPr>
            <a:endParaRPr lang="tr-TR" altLang="en-US" sz="2400"/>
          </a:p>
          <a:p>
            <a:pPr eaLnBrk="1" hangingPunct="1">
              <a:buFont typeface="Webdings" charset="2"/>
              <a:buChar char="&lt;"/>
              <a:defRPr/>
            </a:pPr>
            <a:r>
              <a:rPr lang="tr-TR" altLang="en-US" sz="2400"/>
              <a:t>Modern Approach: </a:t>
            </a:r>
            <a:r>
              <a:rPr lang="tr-TR" altLang="en-US" sz="2400" u="sng"/>
              <a:t>Defect prevention</a:t>
            </a:r>
          </a:p>
          <a:p>
            <a:pPr lvl="1" eaLnBrk="1" hangingPunct="1">
              <a:buFont typeface="Webdings" charset="2"/>
              <a:buChar char="4"/>
              <a:defRPr/>
            </a:pPr>
            <a:r>
              <a:rPr lang="tr-TR" altLang="en-US" sz="2000">
                <a:solidFill>
                  <a:srgbClr val="0000FF"/>
                </a:solidFill>
              </a:rPr>
              <a:t>“Quality Assurance”</a:t>
            </a:r>
          </a:p>
          <a:p>
            <a:pPr lvl="1" eaLnBrk="1" hangingPunct="1">
              <a:buFont typeface="Webdings" charset="2"/>
              <a:buChar char="4"/>
              <a:defRPr/>
            </a:pPr>
            <a:r>
              <a:rPr lang="tr-TR" altLang="en-US" sz="2000"/>
              <a:t>Achieving quality by targeting the system that produces the product/service</a:t>
            </a:r>
          </a:p>
        </p:txBody>
      </p:sp>
    </p:spTree>
    <p:extLst>
      <p:ext uri="{BB962C8B-B14F-4D97-AF65-F5344CB8AC3E}">
        <p14:creationId xmlns:p14="http://schemas.microsoft.com/office/powerpoint/2010/main" val="27399286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Başlık 1"/>
          <p:cNvSpPr>
            <a:spLocks noGrp="1"/>
          </p:cNvSpPr>
          <p:nvPr>
            <p:ph type="title" idx="4294967295"/>
          </p:nvPr>
        </p:nvSpPr>
        <p:spPr>
          <a:xfrm>
            <a:off x="468313" y="315051"/>
            <a:ext cx="7807325" cy="584200"/>
          </a:xfrm>
        </p:spPr>
        <p:txBody>
          <a:bodyPr>
            <a:spAutoFit/>
          </a:bodyPr>
          <a:lstStyle/>
          <a:p>
            <a:pPr>
              <a:defRPr/>
            </a:pPr>
            <a:r>
              <a:rPr lang="en-US" altLang="tr-TR" dirty="0" smtClean="0"/>
              <a:t>Software Errors, </a:t>
            </a:r>
            <a:r>
              <a:rPr lang="tr-TR" altLang="tr-TR" dirty="0" smtClean="0"/>
              <a:t>F</a:t>
            </a:r>
            <a:r>
              <a:rPr lang="en-US" altLang="tr-TR" dirty="0" err="1" smtClean="0"/>
              <a:t>aults</a:t>
            </a:r>
            <a:r>
              <a:rPr lang="en-US" altLang="tr-TR" dirty="0" smtClean="0"/>
              <a:t> and </a:t>
            </a:r>
            <a:r>
              <a:rPr lang="tr-TR" altLang="tr-TR" dirty="0" smtClean="0"/>
              <a:t>F</a:t>
            </a:r>
            <a:r>
              <a:rPr lang="en-US" altLang="tr-TR" dirty="0" err="1" smtClean="0"/>
              <a:t>ailures</a:t>
            </a:r>
            <a:endParaRPr lang="en-US" altLang="tr-TR" dirty="0" smtClean="0"/>
          </a:p>
        </p:txBody>
      </p:sp>
      <p:sp>
        <p:nvSpPr>
          <p:cNvPr id="7171" name="Metin Yer Tutucusu 2"/>
          <p:cNvSpPr>
            <a:spLocks noGrp="1"/>
          </p:cNvSpPr>
          <p:nvPr>
            <p:ph type="body" idx="4294967295"/>
          </p:nvPr>
        </p:nvSpPr>
        <p:spPr>
          <a:xfrm>
            <a:off x="576263" y="1196975"/>
            <a:ext cx="7807325" cy="1064907"/>
          </a:xfrm>
        </p:spPr>
        <p:txBody>
          <a:bodyPr>
            <a:spAutoFit/>
          </a:bodyPr>
          <a:lstStyle/>
          <a:p>
            <a:pPr>
              <a:defRPr/>
            </a:pPr>
            <a:r>
              <a:rPr lang="en-US" altLang="tr-TR" sz="2000" i="1" dirty="0" smtClean="0">
                <a:latin typeface="Thorndale"/>
              </a:rPr>
              <a:t>Bug/defect/fault</a:t>
            </a:r>
            <a:r>
              <a:rPr lang="en-US" altLang="tr-TR" sz="2000" dirty="0" smtClean="0">
                <a:latin typeface="Thorndale"/>
              </a:rPr>
              <a:t> </a:t>
            </a:r>
            <a:r>
              <a:rPr lang="tr-TR" altLang="tr-TR" sz="2000" dirty="0" smtClean="0">
                <a:latin typeface="Thorndale"/>
              </a:rPr>
              <a:t>as a </a:t>
            </a:r>
            <a:r>
              <a:rPr lang="en-US" altLang="tr-TR" sz="2000" dirty="0" smtClean="0">
                <a:latin typeface="Thorndale"/>
              </a:rPr>
              <a:t>consequence of </a:t>
            </a:r>
            <a:r>
              <a:rPr lang="en-US" altLang="tr-TR" sz="2000" i="1" dirty="0" smtClean="0">
                <a:latin typeface="Thorndale"/>
              </a:rPr>
              <a:t>human error</a:t>
            </a:r>
          </a:p>
          <a:p>
            <a:pPr lvl="1">
              <a:buSzPct val="45000"/>
              <a:buFont typeface="Webdings" panose="05030102010509060703" pitchFamily="18" charset="2"/>
              <a:buChar char="●"/>
              <a:defRPr/>
            </a:pPr>
            <a:r>
              <a:rPr lang="en-US" altLang="tr-TR" sz="1800" dirty="0" smtClean="0">
                <a:latin typeface="Thorndale"/>
              </a:rPr>
              <a:t>results in non-conformance to requirements</a:t>
            </a:r>
          </a:p>
          <a:p>
            <a:pPr lvl="1">
              <a:buSzPct val="45000"/>
              <a:buFont typeface="Webdings" panose="05030102010509060703" pitchFamily="18" charset="2"/>
              <a:buChar char="●"/>
              <a:defRPr/>
            </a:pPr>
            <a:r>
              <a:rPr lang="tr-TR" altLang="tr-TR" sz="1800" dirty="0" err="1">
                <a:latin typeface="Thorndale"/>
              </a:rPr>
              <a:t>m</a:t>
            </a:r>
            <a:r>
              <a:rPr lang="tr-TR" altLang="tr-TR" sz="1800" dirty="0" err="1" smtClean="0">
                <a:latin typeface="Thorndale"/>
              </a:rPr>
              <a:t>ay</a:t>
            </a:r>
            <a:r>
              <a:rPr lang="tr-TR" altLang="tr-TR" sz="1800" dirty="0" smtClean="0">
                <a:latin typeface="Thorndale"/>
              </a:rPr>
              <a:t> </a:t>
            </a:r>
            <a:r>
              <a:rPr lang="en-US" altLang="tr-TR" sz="1800" dirty="0" smtClean="0">
                <a:latin typeface="Thorndale"/>
              </a:rPr>
              <a:t>manifest as </a:t>
            </a:r>
            <a:r>
              <a:rPr lang="en-US" altLang="tr-TR" sz="1800" i="1" dirty="0" smtClean="0">
                <a:latin typeface="Thorndale"/>
              </a:rPr>
              <a:t>failure</a:t>
            </a:r>
            <a:r>
              <a:rPr lang="en-US" altLang="tr-TR" sz="1800" dirty="0" smtClean="0">
                <a:latin typeface="Thorndale"/>
              </a:rPr>
              <a:t> in running software</a:t>
            </a:r>
          </a:p>
        </p:txBody>
      </p:sp>
      <p:grpSp>
        <p:nvGrpSpPr>
          <p:cNvPr id="11268" name="Grup 3"/>
          <p:cNvGrpSpPr>
            <a:grpSpLocks/>
          </p:cNvGrpSpPr>
          <p:nvPr/>
        </p:nvGrpSpPr>
        <p:grpSpPr bwMode="auto">
          <a:xfrm>
            <a:off x="468313" y="2555875"/>
            <a:ext cx="8339137" cy="3609975"/>
            <a:chOff x="1091875" y="3046323"/>
            <a:chExt cx="8458200" cy="3979441"/>
          </a:xfrm>
        </p:grpSpPr>
        <p:sp>
          <p:nvSpPr>
            <p:cNvPr id="5" name="Düz Bağlayıcı 4"/>
            <p:cNvSpPr/>
            <p:nvPr/>
          </p:nvSpPr>
          <p:spPr>
            <a:xfrm>
              <a:off x="5750084" y="5960030"/>
              <a:ext cx="0" cy="71573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28437">
              <a:solidFill>
                <a:srgbClr val="000000"/>
              </a:solidFill>
              <a:custDash>
                <a:ds d="100000" sp="100000"/>
              </a:custDash>
              <a:tailEnd type="arrow"/>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6" name="Düz Bağlayıcı 5"/>
            <p:cNvSpPr/>
            <p:nvPr/>
          </p:nvSpPr>
          <p:spPr>
            <a:xfrm>
              <a:off x="3471700" y="5944280"/>
              <a:ext cx="0" cy="631741"/>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28437">
              <a:solidFill>
                <a:srgbClr val="000000"/>
              </a:solidFill>
              <a:custDash>
                <a:ds d="100000" sp="100000"/>
              </a:custDash>
              <a:tailEnd type="arrow"/>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7" name="Düz Bağlayıcı 6"/>
            <p:cNvSpPr/>
            <p:nvPr/>
          </p:nvSpPr>
          <p:spPr>
            <a:xfrm>
              <a:off x="2407380" y="5874281"/>
              <a:ext cx="0" cy="673741"/>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28437">
              <a:solidFill>
                <a:srgbClr val="000000"/>
              </a:solidFill>
              <a:custDash>
                <a:ds d="100000" sp="100000"/>
              </a:custDash>
              <a:tailEnd type="arrow"/>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grpSp>
          <p:nvGrpSpPr>
            <p:cNvPr id="11273" name="Grup 7"/>
            <p:cNvGrpSpPr>
              <a:grpSpLocks/>
            </p:cNvGrpSpPr>
            <p:nvPr/>
          </p:nvGrpSpPr>
          <p:grpSpPr bwMode="auto">
            <a:xfrm>
              <a:off x="1091875" y="3046323"/>
              <a:ext cx="5873758" cy="447479"/>
              <a:chOff x="1091875" y="3046323"/>
              <a:chExt cx="5873758" cy="447479"/>
            </a:xfrm>
          </p:grpSpPr>
          <p:sp>
            <p:nvSpPr>
              <p:cNvPr id="9" name="Dikdörtgen 8"/>
              <p:cNvSpPr/>
              <p:nvPr/>
            </p:nvSpPr>
            <p:spPr>
              <a:xfrm>
                <a:off x="1091875" y="3046323"/>
                <a:ext cx="5873885" cy="447994"/>
              </a:xfrm>
              <a:prstGeom prst="rect">
                <a:avLst/>
              </a:prstGeom>
              <a:solidFill>
                <a:srgbClr val="00CC99"/>
              </a:solidFill>
              <a:ln w="38157">
                <a:solidFill>
                  <a:srgbClr val="FF0066"/>
                </a:solidFill>
                <a:prstDash val="solid"/>
              </a:ln>
            </p:spPr>
            <p:txBody>
              <a:bodyPr lIns="19083" tIns="19083" rIns="19083" bIns="1908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10" name="Metin kutusu 9"/>
              <p:cNvSpPr txBox="1"/>
              <p:nvPr/>
            </p:nvSpPr>
            <p:spPr>
              <a:xfrm>
                <a:off x="1091875" y="3046323"/>
                <a:ext cx="5873885" cy="397245"/>
              </a:xfrm>
              <a:prstGeom prst="rect">
                <a:avLst/>
              </a:prstGeom>
              <a:noFill/>
              <a:ln>
                <a:noFill/>
              </a:ln>
            </p:spPr>
            <p:txBody>
              <a:bodyPr lIns="90004" tIns="46798" rIns="90004" bIns="46798" anchorCtr="1" compatLnSpc="0">
                <a:spAutoFit/>
              </a:bodyPr>
              <a:lstStyle/>
              <a:p>
                <a:pPr algn="ctr" defTabSz="829452" fontAlgn="auto">
                  <a:spcBef>
                    <a:spcPts val="0"/>
                  </a:spcBef>
                  <a:spcAft>
                    <a:spcPts val="0"/>
                  </a:spcAft>
                  <a:defRPr sz="1800" b="0" i="0" u="none" strike="noStrike" kern="0" cap="none" spc="0" baseline="0">
                    <a:solidFill>
                      <a:srgbClr val="000000"/>
                    </a:solidFill>
                    <a:uFillTx/>
                  </a:defRPr>
                </a:pPr>
                <a:r>
                  <a:rPr lang="en-US" b="1" kern="0">
                    <a:solidFill>
                      <a:srgbClr val="000000"/>
                    </a:solidFill>
                    <a:latin typeface="Nimbus Roman No9 L" pitchFamily="18"/>
                    <a:ea typeface="Gothic" pitchFamily="2"/>
                    <a:cs typeface="Tahoma" pitchFamily="2"/>
                  </a:rPr>
                  <a:t>Software development process</a:t>
                </a:r>
              </a:p>
            </p:txBody>
          </p:sp>
        </p:grpSp>
        <p:sp>
          <p:nvSpPr>
            <p:cNvPr id="11" name="Düz Bağlayıcı 10"/>
            <p:cNvSpPr/>
            <p:nvPr/>
          </p:nvSpPr>
          <p:spPr>
            <a:xfrm>
              <a:off x="1294756" y="3480317"/>
              <a:ext cx="0" cy="1062235"/>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9083">
              <a:solidFill>
                <a:srgbClr val="000000"/>
              </a:solidFill>
              <a:prstDash val="solid"/>
              <a:headEnd type="arrow"/>
              <a:tailEnd type="arrow"/>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12" name="Düz Bağlayıcı 11"/>
            <p:cNvSpPr/>
            <p:nvPr/>
          </p:nvSpPr>
          <p:spPr>
            <a:xfrm>
              <a:off x="1597467" y="3480317"/>
              <a:ext cx="0" cy="1077984"/>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9083">
              <a:solidFill>
                <a:srgbClr val="000000"/>
              </a:solidFill>
              <a:prstDash val="solid"/>
              <a:headEnd type="arrow"/>
              <a:tailEnd type="arrow"/>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13" name="Düz Bağlayıcı 12"/>
            <p:cNvSpPr/>
            <p:nvPr/>
          </p:nvSpPr>
          <p:spPr>
            <a:xfrm>
              <a:off x="2206110" y="3480317"/>
              <a:ext cx="0" cy="1062235"/>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9083">
              <a:solidFill>
                <a:srgbClr val="000000"/>
              </a:solidFill>
              <a:prstDash val="solid"/>
              <a:headEnd type="arrow"/>
              <a:tailEnd type="arrow"/>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14" name="Düz Bağlayıcı 13"/>
            <p:cNvSpPr/>
            <p:nvPr/>
          </p:nvSpPr>
          <p:spPr>
            <a:xfrm>
              <a:off x="2863057" y="3480317"/>
              <a:ext cx="0" cy="1062235"/>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9083">
              <a:solidFill>
                <a:srgbClr val="000000"/>
              </a:solidFill>
              <a:prstDash val="solid"/>
              <a:headEnd type="arrow"/>
              <a:tailEnd type="arrow"/>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15" name="Düz Bağlayıcı 14"/>
            <p:cNvSpPr/>
            <p:nvPr/>
          </p:nvSpPr>
          <p:spPr>
            <a:xfrm>
              <a:off x="2661786" y="3480317"/>
              <a:ext cx="0" cy="1042985"/>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9083">
              <a:solidFill>
                <a:srgbClr val="000000"/>
              </a:solidFill>
              <a:prstDash val="solid"/>
              <a:headEnd type="arrow"/>
              <a:tailEnd type="arrow"/>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16" name="Düz Bağlayıcı 15"/>
            <p:cNvSpPr/>
            <p:nvPr/>
          </p:nvSpPr>
          <p:spPr>
            <a:xfrm>
              <a:off x="3726106" y="3480317"/>
              <a:ext cx="0" cy="1042985"/>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9083">
              <a:solidFill>
                <a:srgbClr val="000000"/>
              </a:solidFill>
              <a:prstDash val="solid"/>
              <a:headEnd type="arrow"/>
              <a:tailEnd type="arrow"/>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17" name="Düz Bağlayıcı 16"/>
            <p:cNvSpPr/>
            <p:nvPr/>
          </p:nvSpPr>
          <p:spPr>
            <a:xfrm>
              <a:off x="4180173" y="3480317"/>
              <a:ext cx="0" cy="1217982"/>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9083">
              <a:solidFill>
                <a:srgbClr val="000000"/>
              </a:solidFill>
              <a:prstDash val="solid"/>
              <a:headEnd type="arrow"/>
              <a:tailEnd type="arrow"/>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18" name="Düz Bağlayıcı 17"/>
            <p:cNvSpPr/>
            <p:nvPr/>
          </p:nvSpPr>
          <p:spPr>
            <a:xfrm>
              <a:off x="4637460" y="3480317"/>
              <a:ext cx="0" cy="1062235"/>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9083">
              <a:solidFill>
                <a:srgbClr val="000000"/>
              </a:solidFill>
              <a:prstDash val="solid"/>
              <a:headEnd type="arrow"/>
              <a:tailEnd type="arrow"/>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19" name="Düz Bağlayıcı 18"/>
            <p:cNvSpPr/>
            <p:nvPr/>
          </p:nvSpPr>
          <p:spPr>
            <a:xfrm>
              <a:off x="3523225" y="3480317"/>
              <a:ext cx="0" cy="1077984"/>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9083">
              <a:solidFill>
                <a:srgbClr val="000000"/>
              </a:solidFill>
              <a:prstDash val="solid"/>
              <a:headEnd type="arrow"/>
              <a:tailEnd type="arrow"/>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20" name="Düz Bağlayıcı 19"/>
            <p:cNvSpPr/>
            <p:nvPr/>
          </p:nvSpPr>
          <p:spPr>
            <a:xfrm>
              <a:off x="6004490" y="3480317"/>
              <a:ext cx="0" cy="1020235"/>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9083">
              <a:solidFill>
                <a:srgbClr val="000000"/>
              </a:solidFill>
              <a:prstDash val="solid"/>
              <a:headEnd type="arrow"/>
              <a:tailEnd type="arrow"/>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21" name="Düz Bağlayıcı 20"/>
            <p:cNvSpPr/>
            <p:nvPr/>
          </p:nvSpPr>
          <p:spPr>
            <a:xfrm>
              <a:off x="5801609" y="3480317"/>
              <a:ext cx="0" cy="1042985"/>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9083">
              <a:solidFill>
                <a:srgbClr val="000000"/>
              </a:solidFill>
              <a:prstDash val="solid"/>
              <a:headEnd type="arrow"/>
              <a:tailEnd type="arrow"/>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22" name="Düz Bağlayıcı 21"/>
            <p:cNvSpPr/>
            <p:nvPr/>
          </p:nvSpPr>
          <p:spPr>
            <a:xfrm>
              <a:off x="5344322" y="3480317"/>
              <a:ext cx="0" cy="1062235"/>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9083">
              <a:solidFill>
                <a:srgbClr val="000000"/>
              </a:solidFill>
              <a:prstDash val="solid"/>
              <a:headEnd type="arrow"/>
              <a:tailEnd type="arrow"/>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23" name="Düz Bağlayıcı 22"/>
            <p:cNvSpPr/>
            <p:nvPr/>
          </p:nvSpPr>
          <p:spPr>
            <a:xfrm>
              <a:off x="6308812" y="3480317"/>
              <a:ext cx="0" cy="1042985"/>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9083">
              <a:solidFill>
                <a:srgbClr val="000000"/>
              </a:solidFill>
              <a:prstDash val="solid"/>
              <a:headEnd type="arrow"/>
              <a:tailEnd type="arrow"/>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24" name="Düz Bağlayıcı 23"/>
            <p:cNvSpPr/>
            <p:nvPr/>
          </p:nvSpPr>
          <p:spPr>
            <a:xfrm>
              <a:off x="6663048" y="3480317"/>
              <a:ext cx="0" cy="1062235"/>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9083">
              <a:solidFill>
                <a:srgbClr val="000000"/>
              </a:solidFill>
              <a:prstDash val="solid"/>
              <a:headEnd type="arrow"/>
              <a:tailEnd type="arrow"/>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25" name="Düz Bağlayıcı 24"/>
            <p:cNvSpPr/>
            <p:nvPr/>
          </p:nvSpPr>
          <p:spPr>
            <a:xfrm>
              <a:off x="6814404" y="3480317"/>
              <a:ext cx="0" cy="1062235"/>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9083">
              <a:solidFill>
                <a:srgbClr val="000000"/>
              </a:solidFill>
              <a:prstDash val="solid"/>
              <a:headEnd type="arrow"/>
              <a:tailEnd type="arrow"/>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26" name="Düz Bağlayıcı 25"/>
            <p:cNvSpPr/>
            <p:nvPr/>
          </p:nvSpPr>
          <p:spPr>
            <a:xfrm>
              <a:off x="2508821" y="3480317"/>
              <a:ext cx="0" cy="1020235"/>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9083">
              <a:solidFill>
                <a:srgbClr val="000000"/>
              </a:solidFill>
              <a:prstDash val="solid"/>
              <a:headEnd type="arrow"/>
              <a:tailEnd type="arrow"/>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27" name="Düz Bağlayıcı 26"/>
            <p:cNvSpPr/>
            <p:nvPr/>
          </p:nvSpPr>
          <p:spPr>
            <a:xfrm>
              <a:off x="4840341" y="3494316"/>
              <a:ext cx="0" cy="1028985"/>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19083">
              <a:solidFill>
                <a:srgbClr val="000000"/>
              </a:solidFill>
              <a:prstDash val="solid"/>
              <a:headEnd type="arrow"/>
              <a:tailEnd type="arrow"/>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28" name="Serbest Form 27"/>
            <p:cNvSpPr/>
            <p:nvPr/>
          </p:nvSpPr>
          <p:spPr>
            <a:xfrm>
              <a:off x="1193315" y="4500552"/>
              <a:ext cx="151356" cy="167998"/>
            </a:xfrm>
            <a:custGeom>
              <a:avLst/>
              <a:gdLst>
                <a:gd name="f0" fmla="val w"/>
                <a:gd name="f1" fmla="val h"/>
                <a:gd name="f2" fmla="val 0"/>
                <a:gd name="f3" fmla="val 420"/>
                <a:gd name="f4" fmla="val 468"/>
                <a:gd name="f5" fmla="val 210"/>
                <a:gd name="f6" fmla="val 234"/>
                <a:gd name="f7" fmla="*/ f0 1 420"/>
                <a:gd name="f8" fmla="*/ f1 1 468"/>
                <a:gd name="f9" fmla="val f2"/>
                <a:gd name="f10" fmla="val f3"/>
                <a:gd name="f11" fmla="val f4"/>
                <a:gd name="f12" fmla="+- f11 0 f9"/>
                <a:gd name="f13" fmla="+- f10 0 f9"/>
                <a:gd name="f14" fmla="*/ f13 1 420"/>
                <a:gd name="f15" fmla="*/ f12 1 468"/>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20" h="468">
                  <a:moveTo>
                    <a:pt x="f5" y="f2"/>
                  </a:moveTo>
                  <a:lnTo>
                    <a:pt x="f5" y="f2"/>
                  </a:lnTo>
                  <a:lnTo>
                    <a:pt x="f3" y="f6"/>
                  </a:lnTo>
                  <a:lnTo>
                    <a:pt x="f5" y="f4"/>
                  </a:lnTo>
                  <a:lnTo>
                    <a:pt x="f5" y="f4"/>
                  </a:lnTo>
                  <a:lnTo>
                    <a:pt x="f2" y="f6"/>
                  </a:lnTo>
                  <a:close/>
                </a:path>
              </a:pathLst>
            </a:custGeom>
            <a:solidFill>
              <a:srgbClr val="00CC99"/>
            </a:solidFill>
            <a:ln w="19083">
              <a:solidFill>
                <a:srgbClr val="000000"/>
              </a:solidFill>
              <a:prstDash val="solid"/>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29" name="Serbest Form 28"/>
            <p:cNvSpPr/>
            <p:nvPr/>
          </p:nvSpPr>
          <p:spPr>
            <a:xfrm>
              <a:off x="7218555" y="3828562"/>
              <a:ext cx="151356" cy="167998"/>
            </a:xfrm>
            <a:custGeom>
              <a:avLst/>
              <a:gdLst>
                <a:gd name="f0" fmla="val w"/>
                <a:gd name="f1" fmla="val h"/>
                <a:gd name="f2" fmla="val 0"/>
                <a:gd name="f3" fmla="val 418"/>
                <a:gd name="f4" fmla="val 468"/>
                <a:gd name="f5" fmla="val 209"/>
                <a:gd name="f6" fmla="val 234"/>
                <a:gd name="f7" fmla="*/ f0 1 418"/>
                <a:gd name="f8" fmla="*/ f1 1 468"/>
                <a:gd name="f9" fmla="val f2"/>
                <a:gd name="f10" fmla="val f3"/>
                <a:gd name="f11" fmla="val f4"/>
                <a:gd name="f12" fmla="+- f11 0 f9"/>
                <a:gd name="f13" fmla="+- f10 0 f9"/>
                <a:gd name="f14" fmla="*/ f13 1 418"/>
                <a:gd name="f15" fmla="*/ f12 1 468"/>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18" h="468">
                  <a:moveTo>
                    <a:pt x="f5" y="f2"/>
                  </a:moveTo>
                  <a:lnTo>
                    <a:pt x="f5" y="f2"/>
                  </a:lnTo>
                  <a:lnTo>
                    <a:pt x="f3" y="f6"/>
                  </a:lnTo>
                  <a:lnTo>
                    <a:pt x="f5" y="f4"/>
                  </a:lnTo>
                  <a:lnTo>
                    <a:pt x="f5" y="f4"/>
                  </a:lnTo>
                  <a:lnTo>
                    <a:pt x="f2" y="f6"/>
                  </a:lnTo>
                  <a:close/>
                </a:path>
              </a:pathLst>
            </a:custGeom>
            <a:solidFill>
              <a:srgbClr val="00CC99"/>
            </a:solidFill>
            <a:ln w="19083">
              <a:solidFill>
                <a:srgbClr val="000000"/>
              </a:solidFill>
              <a:prstDash val="solid"/>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30" name="Serbest Form 29"/>
            <p:cNvSpPr/>
            <p:nvPr/>
          </p:nvSpPr>
          <p:spPr>
            <a:xfrm>
              <a:off x="1496026" y="4500552"/>
              <a:ext cx="152966" cy="167998"/>
            </a:xfrm>
            <a:custGeom>
              <a:avLst/>
              <a:gdLst>
                <a:gd name="f0" fmla="val w"/>
                <a:gd name="f1" fmla="val h"/>
                <a:gd name="f2" fmla="val 0"/>
                <a:gd name="f3" fmla="val 425"/>
                <a:gd name="f4" fmla="val 468"/>
                <a:gd name="f5" fmla="val 212"/>
                <a:gd name="f6" fmla="val 234"/>
                <a:gd name="f7" fmla="*/ f0 1 425"/>
                <a:gd name="f8" fmla="*/ f1 1 468"/>
                <a:gd name="f9" fmla="val f2"/>
                <a:gd name="f10" fmla="val f3"/>
                <a:gd name="f11" fmla="val f4"/>
                <a:gd name="f12" fmla="+- f11 0 f9"/>
                <a:gd name="f13" fmla="+- f10 0 f9"/>
                <a:gd name="f14" fmla="*/ f13 1 425"/>
                <a:gd name="f15" fmla="*/ f12 1 468"/>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25" h="468">
                  <a:moveTo>
                    <a:pt x="f5" y="f2"/>
                  </a:moveTo>
                  <a:lnTo>
                    <a:pt x="f5" y="f2"/>
                  </a:lnTo>
                  <a:lnTo>
                    <a:pt x="f3" y="f6"/>
                  </a:lnTo>
                  <a:lnTo>
                    <a:pt x="f5" y="f4"/>
                  </a:lnTo>
                  <a:lnTo>
                    <a:pt x="f5" y="f4"/>
                  </a:lnTo>
                  <a:lnTo>
                    <a:pt x="f2" y="f6"/>
                  </a:lnTo>
                  <a:close/>
                </a:path>
              </a:pathLst>
            </a:custGeom>
            <a:solidFill>
              <a:srgbClr val="00CC99"/>
            </a:solidFill>
            <a:ln w="19083">
              <a:solidFill>
                <a:srgbClr val="000000"/>
              </a:solidFill>
              <a:prstDash val="solid"/>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31" name="Serbest Form 30"/>
            <p:cNvSpPr/>
            <p:nvPr/>
          </p:nvSpPr>
          <p:spPr>
            <a:xfrm>
              <a:off x="2763227" y="4500552"/>
              <a:ext cx="149745" cy="167998"/>
            </a:xfrm>
            <a:custGeom>
              <a:avLst/>
              <a:gdLst>
                <a:gd name="f0" fmla="val w"/>
                <a:gd name="f1" fmla="val h"/>
                <a:gd name="f2" fmla="val 0"/>
                <a:gd name="f3" fmla="val 420"/>
                <a:gd name="f4" fmla="val 468"/>
                <a:gd name="f5" fmla="val 210"/>
                <a:gd name="f6" fmla="val 234"/>
                <a:gd name="f7" fmla="*/ f0 1 420"/>
                <a:gd name="f8" fmla="*/ f1 1 468"/>
                <a:gd name="f9" fmla="val f2"/>
                <a:gd name="f10" fmla="val f3"/>
                <a:gd name="f11" fmla="val f4"/>
                <a:gd name="f12" fmla="+- f11 0 f9"/>
                <a:gd name="f13" fmla="+- f10 0 f9"/>
                <a:gd name="f14" fmla="*/ f13 1 420"/>
                <a:gd name="f15" fmla="*/ f12 1 468"/>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20" h="468">
                  <a:moveTo>
                    <a:pt x="f5" y="f2"/>
                  </a:moveTo>
                  <a:lnTo>
                    <a:pt x="f5" y="f2"/>
                  </a:lnTo>
                  <a:lnTo>
                    <a:pt x="f3" y="f6"/>
                  </a:lnTo>
                  <a:lnTo>
                    <a:pt x="f5" y="f4"/>
                  </a:lnTo>
                  <a:lnTo>
                    <a:pt x="f5" y="f4"/>
                  </a:lnTo>
                  <a:lnTo>
                    <a:pt x="f2" y="f6"/>
                  </a:lnTo>
                  <a:close/>
                </a:path>
              </a:pathLst>
            </a:custGeom>
            <a:solidFill>
              <a:srgbClr val="00CC99"/>
            </a:solidFill>
            <a:ln w="19083">
              <a:solidFill>
                <a:srgbClr val="000000"/>
              </a:solidFill>
              <a:prstDash val="solid"/>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32" name="Serbest Form 31"/>
            <p:cNvSpPr/>
            <p:nvPr/>
          </p:nvSpPr>
          <p:spPr>
            <a:xfrm>
              <a:off x="3420175" y="4486552"/>
              <a:ext cx="149745" cy="166247"/>
            </a:xfrm>
            <a:custGeom>
              <a:avLst/>
              <a:gdLst>
                <a:gd name="f0" fmla="val w"/>
                <a:gd name="f1" fmla="val h"/>
                <a:gd name="f2" fmla="val 0"/>
                <a:gd name="f3" fmla="val 420"/>
                <a:gd name="f4" fmla="val 463"/>
                <a:gd name="f5" fmla="val 210"/>
                <a:gd name="f6" fmla="val 231"/>
                <a:gd name="f7" fmla="*/ f0 1 420"/>
                <a:gd name="f8" fmla="*/ f1 1 463"/>
                <a:gd name="f9" fmla="val f2"/>
                <a:gd name="f10" fmla="val f3"/>
                <a:gd name="f11" fmla="val f4"/>
                <a:gd name="f12" fmla="+- f11 0 f9"/>
                <a:gd name="f13" fmla="+- f10 0 f9"/>
                <a:gd name="f14" fmla="*/ f13 1 420"/>
                <a:gd name="f15" fmla="*/ f12 1 463"/>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20" h="463">
                  <a:moveTo>
                    <a:pt x="f5" y="f2"/>
                  </a:moveTo>
                  <a:lnTo>
                    <a:pt x="f5" y="f2"/>
                  </a:lnTo>
                  <a:lnTo>
                    <a:pt x="f3" y="f6"/>
                  </a:lnTo>
                  <a:lnTo>
                    <a:pt x="f5" y="f4"/>
                  </a:lnTo>
                  <a:lnTo>
                    <a:pt x="f5" y="f4"/>
                  </a:lnTo>
                  <a:lnTo>
                    <a:pt x="f2" y="f6"/>
                  </a:lnTo>
                  <a:close/>
                </a:path>
              </a:pathLst>
            </a:custGeom>
            <a:solidFill>
              <a:srgbClr val="00CC99"/>
            </a:solidFill>
            <a:ln w="19083">
              <a:solidFill>
                <a:srgbClr val="000000"/>
              </a:solidFill>
              <a:prstDash val="solid"/>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33" name="Serbest Form 32"/>
            <p:cNvSpPr/>
            <p:nvPr/>
          </p:nvSpPr>
          <p:spPr>
            <a:xfrm>
              <a:off x="3624665" y="4500552"/>
              <a:ext cx="151356" cy="167998"/>
            </a:xfrm>
            <a:custGeom>
              <a:avLst/>
              <a:gdLst>
                <a:gd name="f0" fmla="val w"/>
                <a:gd name="f1" fmla="val h"/>
                <a:gd name="f2" fmla="val 0"/>
                <a:gd name="f3" fmla="val 423"/>
                <a:gd name="f4" fmla="val 468"/>
                <a:gd name="f5" fmla="val 211"/>
                <a:gd name="f6" fmla="val 234"/>
                <a:gd name="f7" fmla="*/ f0 1 423"/>
                <a:gd name="f8" fmla="*/ f1 1 468"/>
                <a:gd name="f9" fmla="val f2"/>
                <a:gd name="f10" fmla="val f3"/>
                <a:gd name="f11" fmla="val f4"/>
                <a:gd name="f12" fmla="+- f11 0 f9"/>
                <a:gd name="f13" fmla="+- f10 0 f9"/>
                <a:gd name="f14" fmla="*/ f13 1 423"/>
                <a:gd name="f15" fmla="*/ f12 1 468"/>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23" h="468">
                  <a:moveTo>
                    <a:pt x="f5" y="f2"/>
                  </a:moveTo>
                  <a:lnTo>
                    <a:pt x="f5" y="f2"/>
                  </a:lnTo>
                  <a:lnTo>
                    <a:pt x="f3" y="f6"/>
                  </a:lnTo>
                  <a:lnTo>
                    <a:pt x="f5" y="f4"/>
                  </a:lnTo>
                  <a:lnTo>
                    <a:pt x="f5" y="f4"/>
                  </a:lnTo>
                  <a:lnTo>
                    <a:pt x="f2" y="f6"/>
                  </a:lnTo>
                  <a:close/>
                </a:path>
              </a:pathLst>
            </a:custGeom>
            <a:solidFill>
              <a:srgbClr val="00CC99"/>
            </a:solidFill>
            <a:ln w="19083">
              <a:solidFill>
                <a:srgbClr val="000000"/>
              </a:solidFill>
              <a:prstDash val="solid"/>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34" name="Serbest Form 33"/>
            <p:cNvSpPr/>
            <p:nvPr/>
          </p:nvSpPr>
          <p:spPr>
            <a:xfrm>
              <a:off x="2104669" y="4558301"/>
              <a:ext cx="152966" cy="166248"/>
            </a:xfrm>
            <a:custGeom>
              <a:avLst/>
              <a:gdLst>
                <a:gd name="f0" fmla="val w"/>
                <a:gd name="f1" fmla="val h"/>
                <a:gd name="f2" fmla="val 0"/>
                <a:gd name="f3" fmla="val 425"/>
                <a:gd name="f4" fmla="val 463"/>
                <a:gd name="f5" fmla="val 212"/>
                <a:gd name="f6" fmla="val 231"/>
                <a:gd name="f7" fmla="*/ f0 1 425"/>
                <a:gd name="f8" fmla="*/ f1 1 463"/>
                <a:gd name="f9" fmla="val f2"/>
                <a:gd name="f10" fmla="val f3"/>
                <a:gd name="f11" fmla="val f4"/>
                <a:gd name="f12" fmla="+- f11 0 f9"/>
                <a:gd name="f13" fmla="+- f10 0 f9"/>
                <a:gd name="f14" fmla="*/ f13 1 425"/>
                <a:gd name="f15" fmla="*/ f12 1 463"/>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25" h="463">
                  <a:moveTo>
                    <a:pt x="f5" y="f2"/>
                  </a:moveTo>
                  <a:lnTo>
                    <a:pt x="f5" y="f2"/>
                  </a:lnTo>
                  <a:lnTo>
                    <a:pt x="f3" y="f6"/>
                  </a:lnTo>
                  <a:lnTo>
                    <a:pt x="f5" y="f4"/>
                  </a:lnTo>
                  <a:lnTo>
                    <a:pt x="f5" y="f4"/>
                  </a:lnTo>
                  <a:lnTo>
                    <a:pt x="f2" y="f6"/>
                  </a:lnTo>
                  <a:close/>
                </a:path>
              </a:pathLst>
            </a:custGeom>
            <a:solidFill>
              <a:srgbClr val="00CC99"/>
            </a:solidFill>
            <a:ln w="19083">
              <a:solidFill>
                <a:srgbClr val="000000"/>
              </a:solidFill>
              <a:prstDash val="solid"/>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35" name="Serbest Form 34"/>
            <p:cNvSpPr/>
            <p:nvPr/>
          </p:nvSpPr>
          <p:spPr>
            <a:xfrm>
              <a:off x="2407380" y="4500552"/>
              <a:ext cx="152966" cy="167998"/>
            </a:xfrm>
            <a:custGeom>
              <a:avLst/>
              <a:gdLst>
                <a:gd name="f0" fmla="val w"/>
                <a:gd name="f1" fmla="val h"/>
                <a:gd name="f2" fmla="val 0"/>
                <a:gd name="f3" fmla="val 423"/>
                <a:gd name="f4" fmla="val 468"/>
                <a:gd name="f5" fmla="val 211"/>
                <a:gd name="f6" fmla="val 234"/>
                <a:gd name="f7" fmla="*/ f0 1 423"/>
                <a:gd name="f8" fmla="*/ f1 1 468"/>
                <a:gd name="f9" fmla="val f2"/>
                <a:gd name="f10" fmla="val f3"/>
                <a:gd name="f11" fmla="val f4"/>
                <a:gd name="f12" fmla="+- f11 0 f9"/>
                <a:gd name="f13" fmla="+- f10 0 f9"/>
                <a:gd name="f14" fmla="*/ f13 1 423"/>
                <a:gd name="f15" fmla="*/ f12 1 468"/>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23" h="468">
                  <a:moveTo>
                    <a:pt x="f5" y="f2"/>
                  </a:moveTo>
                  <a:lnTo>
                    <a:pt x="f5" y="f2"/>
                  </a:lnTo>
                  <a:lnTo>
                    <a:pt x="f3" y="f6"/>
                  </a:lnTo>
                  <a:lnTo>
                    <a:pt x="f5" y="f4"/>
                  </a:lnTo>
                  <a:lnTo>
                    <a:pt x="f5" y="f4"/>
                  </a:lnTo>
                  <a:lnTo>
                    <a:pt x="f2" y="f6"/>
                  </a:lnTo>
                  <a:close/>
                </a:path>
              </a:pathLst>
            </a:custGeom>
            <a:solidFill>
              <a:srgbClr val="00CC99"/>
            </a:solidFill>
            <a:ln w="19083">
              <a:solidFill>
                <a:srgbClr val="000000"/>
              </a:solidFill>
              <a:prstDash val="solid"/>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36" name="Serbest Form 35"/>
            <p:cNvSpPr/>
            <p:nvPr/>
          </p:nvSpPr>
          <p:spPr>
            <a:xfrm>
              <a:off x="4117376" y="4491802"/>
              <a:ext cx="152966" cy="167998"/>
            </a:xfrm>
            <a:custGeom>
              <a:avLst/>
              <a:gdLst>
                <a:gd name="f0" fmla="val w"/>
                <a:gd name="f1" fmla="val h"/>
                <a:gd name="f2" fmla="val 0"/>
                <a:gd name="f3" fmla="val 423"/>
                <a:gd name="f4" fmla="val 468"/>
                <a:gd name="f5" fmla="val 211"/>
                <a:gd name="f6" fmla="val 234"/>
                <a:gd name="f7" fmla="*/ f0 1 423"/>
                <a:gd name="f8" fmla="*/ f1 1 468"/>
                <a:gd name="f9" fmla="val f2"/>
                <a:gd name="f10" fmla="val f3"/>
                <a:gd name="f11" fmla="val f4"/>
                <a:gd name="f12" fmla="+- f11 0 f9"/>
                <a:gd name="f13" fmla="+- f10 0 f9"/>
                <a:gd name="f14" fmla="*/ f13 1 423"/>
                <a:gd name="f15" fmla="*/ f12 1 468"/>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23" h="468">
                  <a:moveTo>
                    <a:pt x="f5" y="f2"/>
                  </a:moveTo>
                  <a:lnTo>
                    <a:pt x="f5" y="f2"/>
                  </a:lnTo>
                  <a:lnTo>
                    <a:pt x="f3" y="f6"/>
                  </a:lnTo>
                  <a:lnTo>
                    <a:pt x="f5" y="f4"/>
                  </a:lnTo>
                  <a:lnTo>
                    <a:pt x="f5" y="f4"/>
                  </a:lnTo>
                  <a:lnTo>
                    <a:pt x="f2" y="f6"/>
                  </a:lnTo>
                  <a:close/>
                </a:path>
              </a:pathLst>
            </a:custGeom>
            <a:solidFill>
              <a:srgbClr val="00CC99"/>
            </a:solidFill>
            <a:ln w="19083">
              <a:solidFill>
                <a:srgbClr val="000000"/>
              </a:solidFill>
              <a:prstDash val="solid"/>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37" name="Serbest Form 36"/>
            <p:cNvSpPr/>
            <p:nvPr/>
          </p:nvSpPr>
          <p:spPr>
            <a:xfrm>
              <a:off x="4552121" y="4530301"/>
              <a:ext cx="151356" cy="167998"/>
            </a:xfrm>
            <a:custGeom>
              <a:avLst/>
              <a:gdLst>
                <a:gd name="f0" fmla="val w"/>
                <a:gd name="f1" fmla="val h"/>
                <a:gd name="f2" fmla="val 0"/>
                <a:gd name="f3" fmla="val 420"/>
                <a:gd name="f4" fmla="val 468"/>
                <a:gd name="f5" fmla="val 210"/>
                <a:gd name="f6" fmla="val 234"/>
                <a:gd name="f7" fmla="*/ f0 1 420"/>
                <a:gd name="f8" fmla="*/ f1 1 468"/>
                <a:gd name="f9" fmla="val f2"/>
                <a:gd name="f10" fmla="val f3"/>
                <a:gd name="f11" fmla="val f4"/>
                <a:gd name="f12" fmla="+- f11 0 f9"/>
                <a:gd name="f13" fmla="+- f10 0 f9"/>
                <a:gd name="f14" fmla="*/ f13 1 420"/>
                <a:gd name="f15" fmla="*/ f12 1 468"/>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20" h="468">
                  <a:moveTo>
                    <a:pt x="f5" y="f2"/>
                  </a:moveTo>
                  <a:lnTo>
                    <a:pt x="f5" y="f2"/>
                  </a:lnTo>
                  <a:lnTo>
                    <a:pt x="f3" y="f6"/>
                  </a:lnTo>
                  <a:lnTo>
                    <a:pt x="f5" y="f4"/>
                  </a:lnTo>
                  <a:lnTo>
                    <a:pt x="f5" y="f4"/>
                  </a:lnTo>
                  <a:lnTo>
                    <a:pt x="f2" y="f6"/>
                  </a:lnTo>
                  <a:close/>
                </a:path>
              </a:pathLst>
            </a:custGeom>
            <a:solidFill>
              <a:srgbClr val="00CC99"/>
            </a:solidFill>
            <a:ln w="19083">
              <a:solidFill>
                <a:srgbClr val="000000"/>
              </a:solidFill>
              <a:prstDash val="solid"/>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38" name="Serbest Form 37"/>
            <p:cNvSpPr/>
            <p:nvPr/>
          </p:nvSpPr>
          <p:spPr>
            <a:xfrm>
              <a:off x="4738900" y="4500552"/>
              <a:ext cx="151356" cy="167998"/>
            </a:xfrm>
            <a:custGeom>
              <a:avLst/>
              <a:gdLst>
                <a:gd name="f0" fmla="val w"/>
                <a:gd name="f1" fmla="val h"/>
                <a:gd name="f2" fmla="val 0"/>
                <a:gd name="f3" fmla="val 420"/>
                <a:gd name="f4" fmla="val 468"/>
                <a:gd name="f5" fmla="val 210"/>
                <a:gd name="f6" fmla="val 234"/>
                <a:gd name="f7" fmla="*/ f0 1 420"/>
                <a:gd name="f8" fmla="*/ f1 1 468"/>
                <a:gd name="f9" fmla="val f2"/>
                <a:gd name="f10" fmla="val f3"/>
                <a:gd name="f11" fmla="val f4"/>
                <a:gd name="f12" fmla="+- f11 0 f9"/>
                <a:gd name="f13" fmla="+- f10 0 f9"/>
                <a:gd name="f14" fmla="*/ f13 1 420"/>
                <a:gd name="f15" fmla="*/ f12 1 468"/>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20" h="468">
                  <a:moveTo>
                    <a:pt x="f5" y="f2"/>
                  </a:moveTo>
                  <a:lnTo>
                    <a:pt x="f5" y="f2"/>
                  </a:lnTo>
                  <a:lnTo>
                    <a:pt x="f3" y="f6"/>
                  </a:lnTo>
                  <a:lnTo>
                    <a:pt x="f5" y="f4"/>
                  </a:lnTo>
                  <a:lnTo>
                    <a:pt x="f5" y="f4"/>
                  </a:lnTo>
                  <a:lnTo>
                    <a:pt x="f2" y="f6"/>
                  </a:lnTo>
                  <a:close/>
                </a:path>
              </a:pathLst>
            </a:custGeom>
            <a:solidFill>
              <a:srgbClr val="00CC99"/>
            </a:solidFill>
            <a:ln w="19083">
              <a:solidFill>
                <a:srgbClr val="000000"/>
              </a:solidFill>
              <a:prstDash val="solid"/>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39" name="Serbest Form 38"/>
            <p:cNvSpPr/>
            <p:nvPr/>
          </p:nvSpPr>
          <p:spPr>
            <a:xfrm>
              <a:off x="5268645" y="4511052"/>
              <a:ext cx="151356" cy="166247"/>
            </a:xfrm>
            <a:custGeom>
              <a:avLst/>
              <a:gdLst>
                <a:gd name="f0" fmla="val w"/>
                <a:gd name="f1" fmla="val h"/>
                <a:gd name="f2" fmla="val 0"/>
                <a:gd name="f3" fmla="val 423"/>
                <a:gd name="f4" fmla="val 463"/>
                <a:gd name="f5" fmla="val 211"/>
                <a:gd name="f6" fmla="val 231"/>
                <a:gd name="f7" fmla="*/ f0 1 423"/>
                <a:gd name="f8" fmla="*/ f1 1 463"/>
                <a:gd name="f9" fmla="val f2"/>
                <a:gd name="f10" fmla="val f3"/>
                <a:gd name="f11" fmla="val f4"/>
                <a:gd name="f12" fmla="+- f11 0 f9"/>
                <a:gd name="f13" fmla="+- f10 0 f9"/>
                <a:gd name="f14" fmla="*/ f13 1 423"/>
                <a:gd name="f15" fmla="*/ f12 1 463"/>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23" h="463">
                  <a:moveTo>
                    <a:pt x="f5" y="f2"/>
                  </a:moveTo>
                  <a:lnTo>
                    <a:pt x="f5" y="f2"/>
                  </a:lnTo>
                  <a:lnTo>
                    <a:pt x="f3" y="f6"/>
                  </a:lnTo>
                  <a:lnTo>
                    <a:pt x="f5" y="f4"/>
                  </a:lnTo>
                  <a:lnTo>
                    <a:pt x="f5" y="f4"/>
                  </a:lnTo>
                  <a:lnTo>
                    <a:pt x="f2" y="f6"/>
                  </a:lnTo>
                  <a:close/>
                </a:path>
              </a:pathLst>
            </a:custGeom>
            <a:solidFill>
              <a:srgbClr val="00CC99"/>
            </a:solidFill>
            <a:ln w="19083">
              <a:solidFill>
                <a:srgbClr val="000000"/>
              </a:solidFill>
              <a:prstDash val="solid"/>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40" name="Serbest Form 39"/>
            <p:cNvSpPr/>
            <p:nvPr/>
          </p:nvSpPr>
          <p:spPr>
            <a:xfrm>
              <a:off x="5704999" y="4542551"/>
              <a:ext cx="152966" cy="167998"/>
            </a:xfrm>
            <a:custGeom>
              <a:avLst/>
              <a:gdLst>
                <a:gd name="f0" fmla="val w"/>
                <a:gd name="f1" fmla="val h"/>
                <a:gd name="f2" fmla="val 0"/>
                <a:gd name="f3" fmla="val 423"/>
                <a:gd name="f4" fmla="val 468"/>
                <a:gd name="f5" fmla="val 211"/>
                <a:gd name="f6" fmla="val 234"/>
                <a:gd name="f7" fmla="*/ f0 1 423"/>
                <a:gd name="f8" fmla="*/ f1 1 468"/>
                <a:gd name="f9" fmla="val f2"/>
                <a:gd name="f10" fmla="val f3"/>
                <a:gd name="f11" fmla="val f4"/>
                <a:gd name="f12" fmla="+- f11 0 f9"/>
                <a:gd name="f13" fmla="+- f10 0 f9"/>
                <a:gd name="f14" fmla="*/ f13 1 423"/>
                <a:gd name="f15" fmla="*/ f12 1 468"/>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23" h="468">
                  <a:moveTo>
                    <a:pt x="f5" y="f2"/>
                  </a:moveTo>
                  <a:lnTo>
                    <a:pt x="f5" y="f2"/>
                  </a:lnTo>
                  <a:lnTo>
                    <a:pt x="f3" y="f6"/>
                  </a:lnTo>
                  <a:lnTo>
                    <a:pt x="f5" y="f4"/>
                  </a:lnTo>
                  <a:lnTo>
                    <a:pt x="f5" y="f4"/>
                  </a:lnTo>
                  <a:lnTo>
                    <a:pt x="f2" y="f6"/>
                  </a:lnTo>
                  <a:close/>
                </a:path>
              </a:pathLst>
            </a:custGeom>
            <a:solidFill>
              <a:srgbClr val="00CC99"/>
            </a:solidFill>
            <a:ln w="19083">
              <a:solidFill>
                <a:srgbClr val="000000"/>
              </a:solidFill>
              <a:prstDash val="solid"/>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41" name="Serbest Form 40"/>
            <p:cNvSpPr/>
            <p:nvPr/>
          </p:nvSpPr>
          <p:spPr>
            <a:xfrm>
              <a:off x="5941694" y="4502301"/>
              <a:ext cx="151356" cy="167998"/>
            </a:xfrm>
            <a:custGeom>
              <a:avLst/>
              <a:gdLst>
                <a:gd name="f0" fmla="val w"/>
                <a:gd name="f1" fmla="val h"/>
                <a:gd name="f2" fmla="val 0"/>
                <a:gd name="f3" fmla="val 423"/>
                <a:gd name="f4" fmla="val 468"/>
                <a:gd name="f5" fmla="val 211"/>
                <a:gd name="f6" fmla="val 234"/>
                <a:gd name="f7" fmla="*/ f0 1 423"/>
                <a:gd name="f8" fmla="*/ f1 1 468"/>
                <a:gd name="f9" fmla="val f2"/>
                <a:gd name="f10" fmla="val f3"/>
                <a:gd name="f11" fmla="val f4"/>
                <a:gd name="f12" fmla="+- f11 0 f9"/>
                <a:gd name="f13" fmla="+- f10 0 f9"/>
                <a:gd name="f14" fmla="*/ f13 1 423"/>
                <a:gd name="f15" fmla="*/ f12 1 468"/>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23" h="468">
                  <a:moveTo>
                    <a:pt x="f5" y="f2"/>
                  </a:moveTo>
                  <a:lnTo>
                    <a:pt x="f5" y="f2"/>
                  </a:lnTo>
                  <a:lnTo>
                    <a:pt x="f3" y="f6"/>
                  </a:lnTo>
                  <a:lnTo>
                    <a:pt x="f5" y="f4"/>
                  </a:lnTo>
                  <a:lnTo>
                    <a:pt x="f5" y="f4"/>
                  </a:lnTo>
                  <a:lnTo>
                    <a:pt x="f2" y="f6"/>
                  </a:lnTo>
                  <a:close/>
                </a:path>
              </a:pathLst>
            </a:custGeom>
            <a:solidFill>
              <a:srgbClr val="00CC99"/>
            </a:solidFill>
            <a:ln w="19083">
              <a:solidFill>
                <a:srgbClr val="000000"/>
              </a:solidFill>
              <a:prstDash val="solid"/>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42" name="Serbest Form 41"/>
            <p:cNvSpPr/>
            <p:nvPr/>
          </p:nvSpPr>
          <p:spPr>
            <a:xfrm>
              <a:off x="6207371" y="4500552"/>
              <a:ext cx="149746" cy="167998"/>
            </a:xfrm>
            <a:custGeom>
              <a:avLst/>
              <a:gdLst>
                <a:gd name="f0" fmla="val w"/>
                <a:gd name="f1" fmla="val h"/>
                <a:gd name="f2" fmla="val 0"/>
                <a:gd name="f3" fmla="val 420"/>
                <a:gd name="f4" fmla="val 468"/>
                <a:gd name="f5" fmla="val 210"/>
                <a:gd name="f6" fmla="val 234"/>
                <a:gd name="f7" fmla="*/ f0 1 420"/>
                <a:gd name="f8" fmla="*/ f1 1 468"/>
                <a:gd name="f9" fmla="val f2"/>
                <a:gd name="f10" fmla="val f3"/>
                <a:gd name="f11" fmla="val f4"/>
                <a:gd name="f12" fmla="+- f11 0 f9"/>
                <a:gd name="f13" fmla="+- f10 0 f9"/>
                <a:gd name="f14" fmla="*/ f13 1 420"/>
                <a:gd name="f15" fmla="*/ f12 1 468"/>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20" h="468">
                  <a:moveTo>
                    <a:pt x="f5" y="f2"/>
                  </a:moveTo>
                  <a:lnTo>
                    <a:pt x="f5" y="f2"/>
                  </a:lnTo>
                  <a:lnTo>
                    <a:pt x="f3" y="f6"/>
                  </a:lnTo>
                  <a:lnTo>
                    <a:pt x="f5" y="f4"/>
                  </a:lnTo>
                  <a:lnTo>
                    <a:pt x="f5" y="f4"/>
                  </a:lnTo>
                  <a:lnTo>
                    <a:pt x="f2" y="f6"/>
                  </a:lnTo>
                  <a:close/>
                </a:path>
              </a:pathLst>
            </a:custGeom>
            <a:solidFill>
              <a:srgbClr val="00CC99"/>
            </a:solidFill>
            <a:ln w="19083">
              <a:solidFill>
                <a:srgbClr val="000000"/>
              </a:solidFill>
              <a:prstDash val="solid"/>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43" name="Serbest Form 42"/>
            <p:cNvSpPr/>
            <p:nvPr/>
          </p:nvSpPr>
          <p:spPr>
            <a:xfrm>
              <a:off x="6574489" y="4495302"/>
              <a:ext cx="152966" cy="167998"/>
            </a:xfrm>
            <a:custGeom>
              <a:avLst/>
              <a:gdLst>
                <a:gd name="f0" fmla="val w"/>
                <a:gd name="f1" fmla="val h"/>
                <a:gd name="f2" fmla="val 0"/>
                <a:gd name="f3" fmla="val 425"/>
                <a:gd name="f4" fmla="val 468"/>
                <a:gd name="f5" fmla="val 212"/>
                <a:gd name="f6" fmla="val 234"/>
                <a:gd name="f7" fmla="*/ f0 1 425"/>
                <a:gd name="f8" fmla="*/ f1 1 468"/>
                <a:gd name="f9" fmla="val f2"/>
                <a:gd name="f10" fmla="val f3"/>
                <a:gd name="f11" fmla="val f4"/>
                <a:gd name="f12" fmla="+- f11 0 f9"/>
                <a:gd name="f13" fmla="+- f10 0 f9"/>
                <a:gd name="f14" fmla="*/ f13 1 425"/>
                <a:gd name="f15" fmla="*/ f12 1 468"/>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25" h="468">
                  <a:moveTo>
                    <a:pt x="f5" y="f2"/>
                  </a:moveTo>
                  <a:lnTo>
                    <a:pt x="f5" y="f2"/>
                  </a:lnTo>
                  <a:lnTo>
                    <a:pt x="f3" y="f6"/>
                  </a:lnTo>
                  <a:lnTo>
                    <a:pt x="f5" y="f4"/>
                  </a:lnTo>
                  <a:lnTo>
                    <a:pt x="f5" y="f4"/>
                  </a:lnTo>
                  <a:lnTo>
                    <a:pt x="f2" y="f6"/>
                  </a:lnTo>
                  <a:close/>
                </a:path>
              </a:pathLst>
            </a:custGeom>
            <a:solidFill>
              <a:srgbClr val="00CC99"/>
            </a:solidFill>
            <a:ln w="19083">
              <a:solidFill>
                <a:srgbClr val="000000"/>
              </a:solidFill>
              <a:prstDash val="solid"/>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44" name="Serbest Form 43"/>
            <p:cNvSpPr/>
            <p:nvPr/>
          </p:nvSpPr>
          <p:spPr>
            <a:xfrm>
              <a:off x="6735505" y="4474302"/>
              <a:ext cx="151356" cy="169748"/>
            </a:xfrm>
            <a:custGeom>
              <a:avLst/>
              <a:gdLst>
                <a:gd name="f0" fmla="val w"/>
                <a:gd name="f1" fmla="val h"/>
                <a:gd name="f2" fmla="val 0"/>
                <a:gd name="f3" fmla="val 418"/>
                <a:gd name="f4" fmla="val 468"/>
                <a:gd name="f5" fmla="val 209"/>
                <a:gd name="f6" fmla="val 234"/>
                <a:gd name="f7" fmla="*/ f0 1 418"/>
                <a:gd name="f8" fmla="*/ f1 1 468"/>
                <a:gd name="f9" fmla="val f2"/>
                <a:gd name="f10" fmla="val f3"/>
                <a:gd name="f11" fmla="val f4"/>
                <a:gd name="f12" fmla="+- f11 0 f9"/>
                <a:gd name="f13" fmla="+- f10 0 f9"/>
                <a:gd name="f14" fmla="*/ f13 1 418"/>
                <a:gd name="f15" fmla="*/ f12 1 468"/>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18" h="468">
                  <a:moveTo>
                    <a:pt x="f5" y="f2"/>
                  </a:moveTo>
                  <a:lnTo>
                    <a:pt x="f5" y="f2"/>
                  </a:lnTo>
                  <a:lnTo>
                    <a:pt x="f3" y="f6"/>
                  </a:lnTo>
                  <a:lnTo>
                    <a:pt x="f5" y="f4"/>
                  </a:lnTo>
                  <a:lnTo>
                    <a:pt x="f5" y="f4"/>
                  </a:lnTo>
                  <a:lnTo>
                    <a:pt x="f2" y="f6"/>
                  </a:lnTo>
                  <a:close/>
                </a:path>
              </a:pathLst>
            </a:custGeom>
            <a:solidFill>
              <a:srgbClr val="00CC99"/>
            </a:solidFill>
            <a:ln w="19083">
              <a:solidFill>
                <a:srgbClr val="000000"/>
              </a:solidFill>
              <a:prstDash val="solid"/>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45" name="Düz Bağlayıcı 44"/>
            <p:cNvSpPr/>
            <p:nvPr/>
          </p:nvSpPr>
          <p:spPr>
            <a:xfrm>
              <a:off x="1547551" y="4724549"/>
              <a:ext cx="0" cy="951986"/>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28437">
              <a:solidFill>
                <a:srgbClr val="000000"/>
              </a:solidFill>
              <a:custDash>
                <a:ds d="100000" sp="100000"/>
              </a:custDash>
              <a:tailEnd type="arrow"/>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46" name="Düz Bağlayıcı 45"/>
            <p:cNvSpPr/>
            <p:nvPr/>
          </p:nvSpPr>
          <p:spPr>
            <a:xfrm>
              <a:off x="2458905" y="4668549"/>
              <a:ext cx="0" cy="950235"/>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28437">
              <a:solidFill>
                <a:srgbClr val="000000"/>
              </a:solidFill>
              <a:custDash>
                <a:ds d="100000" sp="100000"/>
              </a:custDash>
              <a:tailEnd type="arrow"/>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47" name="Düz Bağlayıcı 46"/>
            <p:cNvSpPr/>
            <p:nvPr/>
          </p:nvSpPr>
          <p:spPr>
            <a:xfrm>
              <a:off x="4606866" y="4722798"/>
              <a:ext cx="0" cy="951986"/>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28437">
              <a:solidFill>
                <a:srgbClr val="000000"/>
              </a:solidFill>
              <a:custDash>
                <a:ds d="100000" sp="100000"/>
              </a:custDash>
              <a:tailEnd type="arrow"/>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48" name="Düz Bağlayıcı 47"/>
            <p:cNvSpPr/>
            <p:nvPr/>
          </p:nvSpPr>
          <p:spPr>
            <a:xfrm>
              <a:off x="5764576" y="4698299"/>
              <a:ext cx="0" cy="953736"/>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28437">
              <a:solidFill>
                <a:srgbClr val="000000"/>
              </a:solidFill>
              <a:custDash>
                <a:ds d="100000" sp="100000"/>
              </a:custDash>
              <a:tailEnd type="arrow"/>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49" name="Düz Bağlayıcı 48"/>
            <p:cNvSpPr/>
            <p:nvPr/>
          </p:nvSpPr>
          <p:spPr>
            <a:xfrm>
              <a:off x="6663048" y="4668549"/>
              <a:ext cx="0" cy="950235"/>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28437">
              <a:solidFill>
                <a:srgbClr val="000000"/>
              </a:solidFill>
              <a:custDash>
                <a:ds d="100000" sp="100000"/>
              </a:custDash>
              <a:tailEnd type="arrow"/>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50" name="Düz Bağlayıcı 49"/>
            <p:cNvSpPr/>
            <p:nvPr/>
          </p:nvSpPr>
          <p:spPr>
            <a:xfrm>
              <a:off x="6814404" y="4668549"/>
              <a:ext cx="0" cy="950235"/>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28437">
              <a:solidFill>
                <a:srgbClr val="000000"/>
              </a:solidFill>
              <a:custDash>
                <a:ds d="100000" sp="100000"/>
              </a:custDash>
              <a:tailEnd type="arrow"/>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grpSp>
          <p:nvGrpSpPr>
            <p:cNvPr id="11314" name="Grup 50"/>
            <p:cNvGrpSpPr>
              <a:grpSpLocks/>
            </p:cNvGrpSpPr>
            <p:nvPr/>
          </p:nvGrpSpPr>
          <p:grpSpPr bwMode="auto">
            <a:xfrm>
              <a:off x="7168676" y="4613038"/>
              <a:ext cx="266401" cy="350644"/>
              <a:chOff x="7168676" y="4613038"/>
              <a:chExt cx="266401" cy="350644"/>
            </a:xfrm>
          </p:grpSpPr>
          <p:sp>
            <p:nvSpPr>
              <p:cNvPr id="52" name="Serbest Form 51"/>
              <p:cNvSpPr/>
              <p:nvPr/>
            </p:nvSpPr>
            <p:spPr>
              <a:xfrm>
                <a:off x="7168641" y="4763048"/>
                <a:ext cx="53135" cy="50749"/>
              </a:xfrm>
              <a:custGeom>
                <a:avLst/>
                <a:gdLst>
                  <a:gd name="f0" fmla="val w"/>
                  <a:gd name="f1" fmla="val h"/>
                  <a:gd name="f2" fmla="val 0"/>
                  <a:gd name="f3" fmla="val 150"/>
                  <a:gd name="f4" fmla="val 141"/>
                  <a:gd name="f5" fmla="val 70"/>
                  <a:gd name="f6" fmla="*/ f0 1 150"/>
                  <a:gd name="f7" fmla="*/ f1 1 141"/>
                  <a:gd name="f8" fmla="val f2"/>
                  <a:gd name="f9" fmla="val f3"/>
                  <a:gd name="f10" fmla="val f4"/>
                  <a:gd name="f11" fmla="+- f10 0 f8"/>
                  <a:gd name="f12" fmla="+- f9 0 f8"/>
                  <a:gd name="f13" fmla="*/ f12 1 150"/>
                  <a:gd name="f14" fmla="*/ f11 1 141"/>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50" h="141">
                    <a:moveTo>
                      <a:pt x="f2" y="f5"/>
                    </a:moveTo>
                    <a:lnTo>
                      <a:pt x="f3" y="f4"/>
                    </a:lnTo>
                    <a:lnTo>
                      <a:pt x="f3" y="f2"/>
                    </a:ln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53" name="Serbest Form 52"/>
              <p:cNvSpPr/>
              <p:nvPr/>
            </p:nvSpPr>
            <p:spPr>
              <a:xfrm>
                <a:off x="7207284" y="4845297"/>
                <a:ext cx="51525" cy="68250"/>
              </a:xfrm>
              <a:custGeom>
                <a:avLst/>
                <a:gdLst>
                  <a:gd name="f0" fmla="val w"/>
                  <a:gd name="f1" fmla="val h"/>
                  <a:gd name="f2" fmla="val 0"/>
                  <a:gd name="f3" fmla="val 145"/>
                  <a:gd name="f4" fmla="val 190"/>
                  <a:gd name="f5" fmla="val 99"/>
                  <a:gd name="f6" fmla="val 69"/>
                  <a:gd name="f7" fmla="*/ f0 1 145"/>
                  <a:gd name="f8" fmla="*/ f1 1 190"/>
                  <a:gd name="f9" fmla="val f2"/>
                  <a:gd name="f10" fmla="val f3"/>
                  <a:gd name="f11" fmla="val f4"/>
                  <a:gd name="f12" fmla="+- f11 0 f9"/>
                  <a:gd name="f13" fmla="+- f10 0 f9"/>
                  <a:gd name="f14" fmla="*/ f13 1 145"/>
                  <a:gd name="f15" fmla="*/ f12 1 19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45" h="190">
                    <a:moveTo>
                      <a:pt x="f2" y="f4"/>
                    </a:moveTo>
                    <a:lnTo>
                      <a:pt x="f3" y="f5"/>
                    </a:lnTo>
                    <a:lnTo>
                      <a:pt x="f6" y="f2"/>
                    </a:ln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54" name="Serbest Form 53"/>
              <p:cNvSpPr/>
              <p:nvPr/>
            </p:nvSpPr>
            <p:spPr>
              <a:xfrm>
                <a:off x="7281352" y="4892547"/>
                <a:ext cx="38644" cy="71748"/>
              </a:xfrm>
              <a:custGeom>
                <a:avLst/>
                <a:gdLst>
                  <a:gd name="f0" fmla="val w"/>
                  <a:gd name="f1" fmla="val h"/>
                  <a:gd name="f2" fmla="val 0"/>
                  <a:gd name="f3" fmla="val 107"/>
                  <a:gd name="f4" fmla="val 198"/>
                  <a:gd name="f5" fmla="val 53"/>
                  <a:gd name="f6" fmla="*/ f0 1 107"/>
                  <a:gd name="f7" fmla="*/ f1 1 198"/>
                  <a:gd name="f8" fmla="val f2"/>
                  <a:gd name="f9" fmla="val f3"/>
                  <a:gd name="f10" fmla="val f4"/>
                  <a:gd name="f11" fmla="+- f10 0 f8"/>
                  <a:gd name="f12" fmla="+- f9 0 f8"/>
                  <a:gd name="f13" fmla="*/ f12 1 107"/>
                  <a:gd name="f14" fmla="*/ f11 1 198"/>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07" h="198">
                    <a:moveTo>
                      <a:pt x="f5" y="f4"/>
                    </a:moveTo>
                    <a:lnTo>
                      <a:pt x="f3" y="f2"/>
                    </a:lnTo>
                    <a:lnTo>
                      <a:pt x="f2" y="f2"/>
                    </a:ln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55" name="Serbest Form 54"/>
              <p:cNvSpPr/>
              <p:nvPr/>
            </p:nvSpPr>
            <p:spPr>
              <a:xfrm>
                <a:off x="7342538" y="4845297"/>
                <a:ext cx="53135" cy="68250"/>
              </a:xfrm>
              <a:custGeom>
                <a:avLst/>
                <a:gdLst>
                  <a:gd name="f0" fmla="val w"/>
                  <a:gd name="f1" fmla="val h"/>
                  <a:gd name="f2" fmla="val 0"/>
                  <a:gd name="f3" fmla="val 145"/>
                  <a:gd name="f4" fmla="val 190"/>
                  <a:gd name="f5" fmla="val 76"/>
                  <a:gd name="f6" fmla="val 99"/>
                  <a:gd name="f7" fmla="*/ f0 1 145"/>
                  <a:gd name="f8" fmla="*/ f1 1 190"/>
                  <a:gd name="f9" fmla="val f2"/>
                  <a:gd name="f10" fmla="val f3"/>
                  <a:gd name="f11" fmla="val f4"/>
                  <a:gd name="f12" fmla="+- f11 0 f9"/>
                  <a:gd name="f13" fmla="+- f10 0 f9"/>
                  <a:gd name="f14" fmla="*/ f13 1 145"/>
                  <a:gd name="f15" fmla="*/ f12 1 19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45" h="190">
                    <a:moveTo>
                      <a:pt x="f3" y="f4"/>
                    </a:moveTo>
                    <a:lnTo>
                      <a:pt x="f5" y="f2"/>
                    </a:lnTo>
                    <a:lnTo>
                      <a:pt x="f2" y="f6"/>
                    </a:ln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56" name="Serbest Form 55"/>
              <p:cNvSpPr/>
              <p:nvPr/>
            </p:nvSpPr>
            <p:spPr>
              <a:xfrm>
                <a:off x="7379572" y="4763048"/>
                <a:ext cx="53136" cy="50749"/>
              </a:xfrm>
              <a:custGeom>
                <a:avLst/>
                <a:gdLst>
                  <a:gd name="f0" fmla="val w"/>
                  <a:gd name="f1" fmla="val h"/>
                  <a:gd name="f2" fmla="val 0"/>
                  <a:gd name="f3" fmla="val 150"/>
                  <a:gd name="f4" fmla="val 141"/>
                  <a:gd name="f5" fmla="val 71"/>
                  <a:gd name="f6" fmla="*/ f0 1 150"/>
                  <a:gd name="f7" fmla="*/ f1 1 141"/>
                  <a:gd name="f8" fmla="val f2"/>
                  <a:gd name="f9" fmla="val f3"/>
                  <a:gd name="f10" fmla="val f4"/>
                  <a:gd name="f11" fmla="+- f10 0 f8"/>
                  <a:gd name="f12" fmla="+- f9 0 f8"/>
                  <a:gd name="f13" fmla="*/ f12 1 150"/>
                  <a:gd name="f14" fmla="*/ f11 1 141"/>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50" h="141">
                    <a:moveTo>
                      <a:pt x="f3" y="f5"/>
                    </a:moveTo>
                    <a:lnTo>
                      <a:pt x="f2" y="f2"/>
                    </a:lnTo>
                    <a:lnTo>
                      <a:pt x="f2" y="f4"/>
                    </a:ln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57" name="Serbest Form 56"/>
              <p:cNvSpPr/>
              <p:nvPr/>
            </p:nvSpPr>
            <p:spPr>
              <a:xfrm>
                <a:off x="7342538" y="4663299"/>
                <a:ext cx="53135" cy="68250"/>
              </a:xfrm>
              <a:custGeom>
                <a:avLst/>
                <a:gdLst>
                  <a:gd name="f0" fmla="val w"/>
                  <a:gd name="f1" fmla="val h"/>
                  <a:gd name="f2" fmla="val 0"/>
                  <a:gd name="f3" fmla="val 145"/>
                  <a:gd name="f4" fmla="val 190"/>
                  <a:gd name="f5" fmla="val 91"/>
                  <a:gd name="f6" fmla="val 76"/>
                  <a:gd name="f7" fmla="*/ f0 1 145"/>
                  <a:gd name="f8" fmla="*/ f1 1 190"/>
                  <a:gd name="f9" fmla="val f2"/>
                  <a:gd name="f10" fmla="val f3"/>
                  <a:gd name="f11" fmla="val f4"/>
                  <a:gd name="f12" fmla="+- f11 0 f9"/>
                  <a:gd name="f13" fmla="+- f10 0 f9"/>
                  <a:gd name="f14" fmla="*/ f13 1 145"/>
                  <a:gd name="f15" fmla="*/ f12 1 19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45" h="190">
                    <a:moveTo>
                      <a:pt x="f3" y="f2"/>
                    </a:moveTo>
                    <a:lnTo>
                      <a:pt x="f2" y="f5"/>
                    </a:lnTo>
                    <a:lnTo>
                      <a:pt x="f6" y="f4"/>
                    </a:ln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58" name="Serbest Form 57"/>
              <p:cNvSpPr/>
              <p:nvPr/>
            </p:nvSpPr>
            <p:spPr>
              <a:xfrm>
                <a:off x="7281352" y="4612551"/>
                <a:ext cx="38644" cy="71748"/>
              </a:xfrm>
              <a:custGeom>
                <a:avLst/>
                <a:gdLst>
                  <a:gd name="f0" fmla="val w"/>
                  <a:gd name="f1" fmla="val h"/>
                  <a:gd name="f2" fmla="val 0"/>
                  <a:gd name="f3" fmla="val 107"/>
                  <a:gd name="f4" fmla="val 198"/>
                  <a:gd name="f5" fmla="val 54"/>
                  <a:gd name="f6" fmla="*/ f0 1 107"/>
                  <a:gd name="f7" fmla="*/ f1 1 198"/>
                  <a:gd name="f8" fmla="val f2"/>
                  <a:gd name="f9" fmla="val f3"/>
                  <a:gd name="f10" fmla="val f4"/>
                  <a:gd name="f11" fmla="+- f10 0 f8"/>
                  <a:gd name="f12" fmla="+- f9 0 f8"/>
                  <a:gd name="f13" fmla="*/ f12 1 107"/>
                  <a:gd name="f14" fmla="*/ f11 1 198"/>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07" h="198">
                    <a:moveTo>
                      <a:pt x="f5" y="f2"/>
                    </a:moveTo>
                    <a:lnTo>
                      <a:pt x="f2" y="f4"/>
                    </a:lnTo>
                    <a:lnTo>
                      <a:pt x="f3" y="f4"/>
                    </a:ln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59" name="Serbest Form 58"/>
              <p:cNvSpPr/>
              <p:nvPr/>
            </p:nvSpPr>
            <p:spPr>
              <a:xfrm>
                <a:off x="7207284" y="4663299"/>
                <a:ext cx="51525" cy="68250"/>
              </a:xfrm>
              <a:custGeom>
                <a:avLst/>
                <a:gdLst>
                  <a:gd name="f0" fmla="val w"/>
                  <a:gd name="f1" fmla="val h"/>
                  <a:gd name="f2" fmla="val 0"/>
                  <a:gd name="f3" fmla="val 145"/>
                  <a:gd name="f4" fmla="val 190"/>
                  <a:gd name="f5" fmla="val 69"/>
                  <a:gd name="f6" fmla="val 91"/>
                  <a:gd name="f7" fmla="*/ f0 1 145"/>
                  <a:gd name="f8" fmla="*/ f1 1 190"/>
                  <a:gd name="f9" fmla="val f2"/>
                  <a:gd name="f10" fmla="val f3"/>
                  <a:gd name="f11" fmla="val f4"/>
                  <a:gd name="f12" fmla="+- f11 0 f9"/>
                  <a:gd name="f13" fmla="+- f10 0 f9"/>
                  <a:gd name="f14" fmla="*/ f13 1 145"/>
                  <a:gd name="f15" fmla="*/ f12 1 19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45" h="190">
                    <a:moveTo>
                      <a:pt x="f2" y="f2"/>
                    </a:moveTo>
                    <a:lnTo>
                      <a:pt x="f5" y="f4"/>
                    </a:lnTo>
                    <a:lnTo>
                      <a:pt x="f3" y="f6"/>
                    </a:ln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60" name="Serbest Form 59"/>
              <p:cNvSpPr/>
              <p:nvPr/>
            </p:nvSpPr>
            <p:spPr>
              <a:xfrm>
                <a:off x="7234657" y="4700049"/>
                <a:ext cx="132034" cy="176747"/>
              </a:xfrm>
              <a:custGeom>
                <a:avLst/>
                <a:gdLst>
                  <a:gd name="f0" fmla="val w"/>
                  <a:gd name="f1" fmla="val h"/>
                  <a:gd name="f2" fmla="val 0"/>
                  <a:gd name="f3" fmla="val 371"/>
                  <a:gd name="f4" fmla="val 488"/>
                  <a:gd name="f5" fmla="val 185"/>
                  <a:gd name="f6" fmla="val 290"/>
                  <a:gd name="f7" fmla="val 106"/>
                  <a:gd name="f8" fmla="val 244"/>
                  <a:gd name="f9" fmla="val 382"/>
                  <a:gd name="f10" fmla="val 80"/>
                  <a:gd name="f11" fmla="*/ f0 1 371"/>
                  <a:gd name="f12" fmla="*/ f1 1 488"/>
                  <a:gd name="f13" fmla="val f2"/>
                  <a:gd name="f14" fmla="val f3"/>
                  <a:gd name="f15" fmla="val f4"/>
                  <a:gd name="f16" fmla="+- f15 0 f13"/>
                  <a:gd name="f17" fmla="+- f14 0 f13"/>
                  <a:gd name="f18" fmla="*/ f17 1 371"/>
                  <a:gd name="f19" fmla="*/ f16 1 488"/>
                  <a:gd name="f20" fmla="*/ f13 1 f18"/>
                  <a:gd name="f21" fmla="*/ f14 1 f18"/>
                  <a:gd name="f22" fmla="*/ f13 1 f19"/>
                  <a:gd name="f23" fmla="*/ f15 1 f19"/>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371" h="488">
                    <a:moveTo>
                      <a:pt x="f5" y="f2"/>
                    </a:moveTo>
                    <a:cubicBezTo>
                      <a:pt x="f6" y="f2"/>
                      <a:pt x="f3" y="f7"/>
                      <a:pt x="f3" y="f8"/>
                    </a:cubicBezTo>
                    <a:cubicBezTo>
                      <a:pt x="f3" y="f9"/>
                      <a:pt x="f6" y="f4"/>
                      <a:pt x="f5" y="f4"/>
                    </a:cubicBezTo>
                    <a:cubicBezTo>
                      <a:pt x="f10" y="f4"/>
                      <a:pt x="f2" y="f9"/>
                      <a:pt x="f2" y="f8"/>
                    </a:cubicBezTo>
                    <a:cubicBezTo>
                      <a:pt x="f2" y="f7"/>
                      <a:pt x="f10" y="f2"/>
                      <a:pt x="f5" y="f2"/>
                    </a:cubicBez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grpSp>
        <p:sp>
          <p:nvSpPr>
            <p:cNvPr id="61" name="Serbest Form 60"/>
            <p:cNvSpPr/>
            <p:nvPr/>
          </p:nvSpPr>
          <p:spPr>
            <a:xfrm>
              <a:off x="7168640" y="4166306"/>
              <a:ext cx="265677" cy="292246"/>
            </a:xfrm>
            <a:custGeom>
              <a:avLst/>
              <a:gdLst>
                <a:gd name="f0" fmla="val w"/>
                <a:gd name="f1" fmla="val h"/>
                <a:gd name="f2" fmla="val 0"/>
                <a:gd name="f3" fmla="val 741"/>
                <a:gd name="f4" fmla="val 816"/>
                <a:gd name="f5" fmla="val 370"/>
                <a:gd name="f6" fmla="val 580"/>
                <a:gd name="f7" fmla="val 177"/>
                <a:gd name="f8" fmla="val 408"/>
                <a:gd name="f9" fmla="val 639"/>
                <a:gd name="f10" fmla="val 160"/>
                <a:gd name="f11" fmla="val 204"/>
                <a:gd name="f12" fmla="val 475"/>
                <a:gd name="f13" fmla="val 556"/>
                <a:gd name="f14" fmla="val 293"/>
                <a:gd name="f15" fmla="val 523"/>
                <a:gd name="f16" fmla="val 612"/>
                <a:gd name="f17" fmla="val 265"/>
                <a:gd name="f18" fmla="val 185"/>
                <a:gd name="f19" fmla="*/ f0 1 741"/>
                <a:gd name="f20" fmla="*/ f1 1 816"/>
                <a:gd name="f21" fmla="val f2"/>
                <a:gd name="f22" fmla="val f3"/>
                <a:gd name="f23" fmla="val f4"/>
                <a:gd name="f24" fmla="+- f23 0 f21"/>
                <a:gd name="f25" fmla="+- f22 0 f21"/>
                <a:gd name="f26" fmla="*/ f25 1 741"/>
                <a:gd name="f27" fmla="*/ f24 1 816"/>
                <a:gd name="f28" fmla="*/ f21 1 f26"/>
                <a:gd name="f29" fmla="*/ f22 1 f26"/>
                <a:gd name="f30" fmla="*/ f21 1 f27"/>
                <a:gd name="f31" fmla="*/ f23 1 f27"/>
                <a:gd name="f32" fmla="*/ f28 f19 1"/>
                <a:gd name="f33" fmla="*/ f29 f19 1"/>
                <a:gd name="f34" fmla="*/ f31 f20 1"/>
                <a:gd name="f35" fmla="*/ f30 f20 1"/>
              </a:gdLst>
              <a:ahLst/>
              <a:cxnLst>
                <a:cxn ang="3cd4">
                  <a:pos x="hc" y="t"/>
                </a:cxn>
                <a:cxn ang="0">
                  <a:pos x="r" y="vc"/>
                </a:cxn>
                <a:cxn ang="cd4">
                  <a:pos x="hc" y="b"/>
                </a:cxn>
                <a:cxn ang="cd2">
                  <a:pos x="l" y="vc"/>
                </a:cxn>
              </a:cxnLst>
              <a:rect l="f32" t="f35" r="f33" b="f34"/>
              <a:pathLst>
                <a:path w="741" h="816">
                  <a:moveTo>
                    <a:pt x="f5" y="f2"/>
                  </a:moveTo>
                  <a:cubicBezTo>
                    <a:pt x="f6" y="f2"/>
                    <a:pt x="f3" y="f7"/>
                    <a:pt x="f3" y="f8"/>
                  </a:cubicBezTo>
                  <a:cubicBezTo>
                    <a:pt x="f3" y="f9"/>
                    <a:pt x="f6" y="f4"/>
                    <a:pt x="f5" y="f4"/>
                  </a:cubicBezTo>
                  <a:cubicBezTo>
                    <a:pt x="f10" y="f4"/>
                    <a:pt x="f2" y="f9"/>
                    <a:pt x="f2" y="f8"/>
                  </a:cubicBezTo>
                  <a:cubicBezTo>
                    <a:pt x="f2" y="f7"/>
                    <a:pt x="f10" y="f2"/>
                    <a:pt x="f5" y="f2"/>
                  </a:cubicBezTo>
                  <a:close/>
                  <a:moveTo>
                    <a:pt x="f5" y="f11"/>
                  </a:moveTo>
                  <a:cubicBezTo>
                    <a:pt x="f12" y="f11"/>
                    <a:pt x="f13" y="f14"/>
                    <a:pt x="f13" y="f8"/>
                  </a:cubicBezTo>
                  <a:cubicBezTo>
                    <a:pt x="f13" y="f15"/>
                    <a:pt x="f12" y="f16"/>
                    <a:pt x="f5" y="f16"/>
                  </a:cubicBezTo>
                  <a:cubicBezTo>
                    <a:pt x="f17" y="f16"/>
                    <a:pt x="f18" y="f15"/>
                    <a:pt x="f18" y="f8"/>
                  </a:cubicBezTo>
                  <a:cubicBezTo>
                    <a:pt x="f18" y="f14"/>
                    <a:pt x="f17" y="f11"/>
                    <a:pt x="f5" y="f11"/>
                  </a:cubicBezTo>
                  <a:close/>
                </a:path>
              </a:pathLst>
            </a:custGeom>
            <a:solidFill>
              <a:srgbClr val="FF6600"/>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62" name="Serbest Form 61"/>
            <p:cNvSpPr/>
            <p:nvPr/>
          </p:nvSpPr>
          <p:spPr>
            <a:xfrm>
              <a:off x="6510082" y="5676535"/>
              <a:ext cx="265678" cy="293996"/>
            </a:xfrm>
            <a:custGeom>
              <a:avLst/>
              <a:gdLst>
                <a:gd name="f0" fmla="val w"/>
                <a:gd name="f1" fmla="val h"/>
                <a:gd name="f2" fmla="val 0"/>
                <a:gd name="f3" fmla="val 741"/>
                <a:gd name="f4" fmla="val 816"/>
                <a:gd name="f5" fmla="val 370"/>
                <a:gd name="f6" fmla="val 580"/>
                <a:gd name="f7" fmla="val 177"/>
                <a:gd name="f8" fmla="val 408"/>
                <a:gd name="f9" fmla="val 639"/>
                <a:gd name="f10" fmla="val 160"/>
                <a:gd name="f11" fmla="val 204"/>
                <a:gd name="f12" fmla="val 475"/>
                <a:gd name="f13" fmla="val 556"/>
                <a:gd name="f14" fmla="val 293"/>
                <a:gd name="f15" fmla="val 523"/>
                <a:gd name="f16" fmla="val 612"/>
                <a:gd name="f17" fmla="val 265"/>
                <a:gd name="f18" fmla="val 185"/>
                <a:gd name="f19" fmla="*/ f0 1 741"/>
                <a:gd name="f20" fmla="*/ f1 1 816"/>
                <a:gd name="f21" fmla="val f2"/>
                <a:gd name="f22" fmla="val f3"/>
                <a:gd name="f23" fmla="val f4"/>
                <a:gd name="f24" fmla="+- f23 0 f21"/>
                <a:gd name="f25" fmla="+- f22 0 f21"/>
                <a:gd name="f26" fmla="*/ f25 1 741"/>
                <a:gd name="f27" fmla="*/ f24 1 816"/>
                <a:gd name="f28" fmla="*/ f21 1 f26"/>
                <a:gd name="f29" fmla="*/ f22 1 f26"/>
                <a:gd name="f30" fmla="*/ f21 1 f27"/>
                <a:gd name="f31" fmla="*/ f23 1 f27"/>
                <a:gd name="f32" fmla="*/ f28 f19 1"/>
                <a:gd name="f33" fmla="*/ f29 f19 1"/>
                <a:gd name="f34" fmla="*/ f31 f20 1"/>
                <a:gd name="f35" fmla="*/ f30 f20 1"/>
              </a:gdLst>
              <a:ahLst/>
              <a:cxnLst>
                <a:cxn ang="3cd4">
                  <a:pos x="hc" y="t"/>
                </a:cxn>
                <a:cxn ang="0">
                  <a:pos x="r" y="vc"/>
                </a:cxn>
                <a:cxn ang="cd4">
                  <a:pos x="hc" y="b"/>
                </a:cxn>
                <a:cxn ang="cd2">
                  <a:pos x="l" y="vc"/>
                </a:cxn>
              </a:cxnLst>
              <a:rect l="f32" t="f35" r="f33" b="f34"/>
              <a:pathLst>
                <a:path w="741" h="816">
                  <a:moveTo>
                    <a:pt x="f5" y="f2"/>
                  </a:moveTo>
                  <a:cubicBezTo>
                    <a:pt x="f6" y="f2"/>
                    <a:pt x="f3" y="f7"/>
                    <a:pt x="f3" y="f8"/>
                  </a:cubicBezTo>
                  <a:cubicBezTo>
                    <a:pt x="f3" y="f9"/>
                    <a:pt x="f6" y="f4"/>
                    <a:pt x="f5" y="f4"/>
                  </a:cubicBezTo>
                  <a:cubicBezTo>
                    <a:pt x="f10" y="f4"/>
                    <a:pt x="f2" y="f9"/>
                    <a:pt x="f2" y="f8"/>
                  </a:cubicBezTo>
                  <a:cubicBezTo>
                    <a:pt x="f2" y="f7"/>
                    <a:pt x="f10" y="f2"/>
                    <a:pt x="f5" y="f2"/>
                  </a:cubicBezTo>
                  <a:close/>
                  <a:moveTo>
                    <a:pt x="f5" y="f11"/>
                  </a:moveTo>
                  <a:cubicBezTo>
                    <a:pt x="f12" y="f11"/>
                    <a:pt x="f13" y="f14"/>
                    <a:pt x="f13" y="f8"/>
                  </a:cubicBezTo>
                  <a:cubicBezTo>
                    <a:pt x="f13" y="f15"/>
                    <a:pt x="f12" y="f16"/>
                    <a:pt x="f5" y="f16"/>
                  </a:cubicBezTo>
                  <a:cubicBezTo>
                    <a:pt x="f17" y="f16"/>
                    <a:pt x="f18" y="f15"/>
                    <a:pt x="f18" y="f8"/>
                  </a:cubicBezTo>
                  <a:cubicBezTo>
                    <a:pt x="f18" y="f14"/>
                    <a:pt x="f17" y="f11"/>
                    <a:pt x="f5" y="f11"/>
                  </a:cubicBezTo>
                  <a:close/>
                </a:path>
              </a:pathLst>
            </a:custGeom>
            <a:solidFill>
              <a:srgbClr val="FF6600"/>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63" name="Serbest Form 62"/>
            <p:cNvSpPr/>
            <p:nvPr/>
          </p:nvSpPr>
          <p:spPr>
            <a:xfrm>
              <a:off x="6712963" y="5676535"/>
              <a:ext cx="265678" cy="293996"/>
            </a:xfrm>
            <a:custGeom>
              <a:avLst/>
              <a:gdLst>
                <a:gd name="f0" fmla="val w"/>
                <a:gd name="f1" fmla="val h"/>
                <a:gd name="f2" fmla="val 0"/>
                <a:gd name="f3" fmla="val 741"/>
                <a:gd name="f4" fmla="val 816"/>
                <a:gd name="f5" fmla="val 370"/>
                <a:gd name="f6" fmla="val 580"/>
                <a:gd name="f7" fmla="val 177"/>
                <a:gd name="f8" fmla="val 408"/>
                <a:gd name="f9" fmla="val 639"/>
                <a:gd name="f10" fmla="val 160"/>
                <a:gd name="f11" fmla="val 204"/>
                <a:gd name="f12" fmla="val 475"/>
                <a:gd name="f13" fmla="val 556"/>
                <a:gd name="f14" fmla="val 293"/>
                <a:gd name="f15" fmla="val 523"/>
                <a:gd name="f16" fmla="val 612"/>
                <a:gd name="f17" fmla="val 265"/>
                <a:gd name="f18" fmla="val 185"/>
                <a:gd name="f19" fmla="*/ f0 1 741"/>
                <a:gd name="f20" fmla="*/ f1 1 816"/>
                <a:gd name="f21" fmla="val f2"/>
                <a:gd name="f22" fmla="val f3"/>
                <a:gd name="f23" fmla="val f4"/>
                <a:gd name="f24" fmla="+- f23 0 f21"/>
                <a:gd name="f25" fmla="+- f22 0 f21"/>
                <a:gd name="f26" fmla="*/ f25 1 741"/>
                <a:gd name="f27" fmla="*/ f24 1 816"/>
                <a:gd name="f28" fmla="*/ f21 1 f26"/>
                <a:gd name="f29" fmla="*/ f22 1 f26"/>
                <a:gd name="f30" fmla="*/ f21 1 f27"/>
                <a:gd name="f31" fmla="*/ f23 1 f27"/>
                <a:gd name="f32" fmla="*/ f28 f19 1"/>
                <a:gd name="f33" fmla="*/ f29 f19 1"/>
                <a:gd name="f34" fmla="*/ f31 f20 1"/>
                <a:gd name="f35" fmla="*/ f30 f20 1"/>
              </a:gdLst>
              <a:ahLst/>
              <a:cxnLst>
                <a:cxn ang="3cd4">
                  <a:pos x="hc" y="t"/>
                </a:cxn>
                <a:cxn ang="0">
                  <a:pos x="r" y="vc"/>
                </a:cxn>
                <a:cxn ang="cd4">
                  <a:pos x="hc" y="b"/>
                </a:cxn>
                <a:cxn ang="cd2">
                  <a:pos x="l" y="vc"/>
                </a:cxn>
              </a:cxnLst>
              <a:rect l="f32" t="f35" r="f33" b="f34"/>
              <a:pathLst>
                <a:path w="741" h="816">
                  <a:moveTo>
                    <a:pt x="f5" y="f2"/>
                  </a:moveTo>
                  <a:cubicBezTo>
                    <a:pt x="f6" y="f2"/>
                    <a:pt x="f3" y="f7"/>
                    <a:pt x="f3" y="f8"/>
                  </a:cubicBezTo>
                  <a:cubicBezTo>
                    <a:pt x="f3" y="f9"/>
                    <a:pt x="f6" y="f4"/>
                    <a:pt x="f5" y="f4"/>
                  </a:cubicBezTo>
                  <a:cubicBezTo>
                    <a:pt x="f10" y="f4"/>
                    <a:pt x="f2" y="f9"/>
                    <a:pt x="f2" y="f8"/>
                  </a:cubicBezTo>
                  <a:cubicBezTo>
                    <a:pt x="f2" y="f7"/>
                    <a:pt x="f10" y="f2"/>
                    <a:pt x="f5" y="f2"/>
                  </a:cubicBezTo>
                  <a:close/>
                  <a:moveTo>
                    <a:pt x="f5" y="f11"/>
                  </a:moveTo>
                  <a:cubicBezTo>
                    <a:pt x="f12" y="f11"/>
                    <a:pt x="f13" y="f14"/>
                    <a:pt x="f13" y="f8"/>
                  </a:cubicBezTo>
                  <a:cubicBezTo>
                    <a:pt x="f13" y="f15"/>
                    <a:pt x="f12" y="f16"/>
                    <a:pt x="f5" y="f16"/>
                  </a:cubicBezTo>
                  <a:cubicBezTo>
                    <a:pt x="f17" y="f16"/>
                    <a:pt x="f18" y="f15"/>
                    <a:pt x="f18" y="f8"/>
                  </a:cubicBezTo>
                  <a:cubicBezTo>
                    <a:pt x="f18" y="f14"/>
                    <a:pt x="f17" y="f11"/>
                    <a:pt x="f5" y="f11"/>
                  </a:cubicBezTo>
                  <a:close/>
                </a:path>
              </a:pathLst>
            </a:custGeom>
            <a:solidFill>
              <a:srgbClr val="FF6600"/>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64" name="Serbest Form 63"/>
            <p:cNvSpPr/>
            <p:nvPr/>
          </p:nvSpPr>
          <p:spPr>
            <a:xfrm>
              <a:off x="1394586" y="5676535"/>
              <a:ext cx="265677" cy="293996"/>
            </a:xfrm>
            <a:custGeom>
              <a:avLst/>
              <a:gdLst>
                <a:gd name="f0" fmla="val w"/>
                <a:gd name="f1" fmla="val h"/>
                <a:gd name="f2" fmla="val 0"/>
                <a:gd name="f3" fmla="val 741"/>
                <a:gd name="f4" fmla="val 816"/>
                <a:gd name="f5" fmla="val 370"/>
                <a:gd name="f6" fmla="val 580"/>
                <a:gd name="f7" fmla="val 177"/>
                <a:gd name="f8" fmla="val 408"/>
                <a:gd name="f9" fmla="val 639"/>
                <a:gd name="f10" fmla="val 160"/>
                <a:gd name="f11" fmla="val 204"/>
                <a:gd name="f12" fmla="val 475"/>
                <a:gd name="f13" fmla="val 556"/>
                <a:gd name="f14" fmla="val 293"/>
                <a:gd name="f15" fmla="val 523"/>
                <a:gd name="f16" fmla="val 612"/>
                <a:gd name="f17" fmla="val 265"/>
                <a:gd name="f18" fmla="val 185"/>
                <a:gd name="f19" fmla="*/ f0 1 741"/>
                <a:gd name="f20" fmla="*/ f1 1 816"/>
                <a:gd name="f21" fmla="val f2"/>
                <a:gd name="f22" fmla="val f3"/>
                <a:gd name="f23" fmla="val f4"/>
                <a:gd name="f24" fmla="+- f23 0 f21"/>
                <a:gd name="f25" fmla="+- f22 0 f21"/>
                <a:gd name="f26" fmla="*/ f25 1 741"/>
                <a:gd name="f27" fmla="*/ f24 1 816"/>
                <a:gd name="f28" fmla="*/ f21 1 f26"/>
                <a:gd name="f29" fmla="*/ f22 1 f26"/>
                <a:gd name="f30" fmla="*/ f21 1 f27"/>
                <a:gd name="f31" fmla="*/ f23 1 f27"/>
                <a:gd name="f32" fmla="*/ f28 f19 1"/>
                <a:gd name="f33" fmla="*/ f29 f19 1"/>
                <a:gd name="f34" fmla="*/ f31 f20 1"/>
                <a:gd name="f35" fmla="*/ f30 f20 1"/>
              </a:gdLst>
              <a:ahLst/>
              <a:cxnLst>
                <a:cxn ang="3cd4">
                  <a:pos x="hc" y="t"/>
                </a:cxn>
                <a:cxn ang="0">
                  <a:pos x="r" y="vc"/>
                </a:cxn>
                <a:cxn ang="cd4">
                  <a:pos x="hc" y="b"/>
                </a:cxn>
                <a:cxn ang="cd2">
                  <a:pos x="l" y="vc"/>
                </a:cxn>
              </a:cxnLst>
              <a:rect l="f32" t="f35" r="f33" b="f34"/>
              <a:pathLst>
                <a:path w="741" h="816">
                  <a:moveTo>
                    <a:pt x="f5" y="f2"/>
                  </a:moveTo>
                  <a:cubicBezTo>
                    <a:pt x="f6" y="f2"/>
                    <a:pt x="f3" y="f7"/>
                    <a:pt x="f3" y="f8"/>
                  </a:cubicBezTo>
                  <a:cubicBezTo>
                    <a:pt x="f3" y="f9"/>
                    <a:pt x="f6" y="f4"/>
                    <a:pt x="f5" y="f4"/>
                  </a:cubicBezTo>
                  <a:cubicBezTo>
                    <a:pt x="f10" y="f4"/>
                    <a:pt x="f2" y="f9"/>
                    <a:pt x="f2" y="f8"/>
                  </a:cubicBezTo>
                  <a:cubicBezTo>
                    <a:pt x="f2" y="f7"/>
                    <a:pt x="f10" y="f2"/>
                    <a:pt x="f5" y="f2"/>
                  </a:cubicBezTo>
                  <a:close/>
                  <a:moveTo>
                    <a:pt x="f5" y="f11"/>
                  </a:moveTo>
                  <a:cubicBezTo>
                    <a:pt x="f12" y="f11"/>
                    <a:pt x="f13" y="f14"/>
                    <a:pt x="f13" y="f8"/>
                  </a:cubicBezTo>
                  <a:cubicBezTo>
                    <a:pt x="f13" y="f15"/>
                    <a:pt x="f12" y="f16"/>
                    <a:pt x="f5" y="f16"/>
                  </a:cubicBezTo>
                  <a:cubicBezTo>
                    <a:pt x="f17" y="f16"/>
                    <a:pt x="f18" y="f15"/>
                    <a:pt x="f18" y="f8"/>
                  </a:cubicBezTo>
                  <a:cubicBezTo>
                    <a:pt x="f18" y="f14"/>
                    <a:pt x="f17" y="f11"/>
                    <a:pt x="f5" y="f11"/>
                  </a:cubicBezTo>
                  <a:close/>
                </a:path>
              </a:pathLst>
            </a:custGeom>
            <a:solidFill>
              <a:srgbClr val="FF6600"/>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65" name="Serbest Form 64"/>
            <p:cNvSpPr/>
            <p:nvPr/>
          </p:nvSpPr>
          <p:spPr>
            <a:xfrm>
              <a:off x="4486104" y="5676535"/>
              <a:ext cx="265677" cy="293996"/>
            </a:xfrm>
            <a:custGeom>
              <a:avLst/>
              <a:gdLst>
                <a:gd name="f0" fmla="val w"/>
                <a:gd name="f1" fmla="val h"/>
                <a:gd name="f2" fmla="val 0"/>
                <a:gd name="f3" fmla="val 740"/>
                <a:gd name="f4" fmla="val 816"/>
                <a:gd name="f5" fmla="val 370"/>
                <a:gd name="f6" fmla="val 580"/>
                <a:gd name="f7" fmla="val 177"/>
                <a:gd name="f8" fmla="val 408"/>
                <a:gd name="f9" fmla="val 639"/>
                <a:gd name="f10" fmla="val 160"/>
                <a:gd name="f11" fmla="val 204"/>
                <a:gd name="f12" fmla="val 475"/>
                <a:gd name="f13" fmla="val 555"/>
                <a:gd name="f14" fmla="val 293"/>
                <a:gd name="f15" fmla="val 523"/>
                <a:gd name="f16" fmla="val 612"/>
                <a:gd name="f17" fmla="val 265"/>
                <a:gd name="f18" fmla="val 185"/>
                <a:gd name="f19" fmla="*/ f0 1 740"/>
                <a:gd name="f20" fmla="*/ f1 1 816"/>
                <a:gd name="f21" fmla="val f2"/>
                <a:gd name="f22" fmla="val f3"/>
                <a:gd name="f23" fmla="val f4"/>
                <a:gd name="f24" fmla="+- f23 0 f21"/>
                <a:gd name="f25" fmla="+- f22 0 f21"/>
                <a:gd name="f26" fmla="*/ f25 1 740"/>
                <a:gd name="f27" fmla="*/ f24 1 816"/>
                <a:gd name="f28" fmla="*/ f21 1 f26"/>
                <a:gd name="f29" fmla="*/ f22 1 f26"/>
                <a:gd name="f30" fmla="*/ f21 1 f27"/>
                <a:gd name="f31" fmla="*/ f23 1 f27"/>
                <a:gd name="f32" fmla="*/ f28 f19 1"/>
                <a:gd name="f33" fmla="*/ f29 f19 1"/>
                <a:gd name="f34" fmla="*/ f31 f20 1"/>
                <a:gd name="f35" fmla="*/ f30 f20 1"/>
              </a:gdLst>
              <a:ahLst/>
              <a:cxnLst>
                <a:cxn ang="3cd4">
                  <a:pos x="hc" y="t"/>
                </a:cxn>
                <a:cxn ang="0">
                  <a:pos x="r" y="vc"/>
                </a:cxn>
                <a:cxn ang="cd4">
                  <a:pos x="hc" y="b"/>
                </a:cxn>
                <a:cxn ang="cd2">
                  <a:pos x="l" y="vc"/>
                </a:cxn>
              </a:cxnLst>
              <a:rect l="f32" t="f35" r="f33" b="f34"/>
              <a:pathLst>
                <a:path w="740" h="816">
                  <a:moveTo>
                    <a:pt x="f5" y="f2"/>
                  </a:moveTo>
                  <a:cubicBezTo>
                    <a:pt x="f6" y="f2"/>
                    <a:pt x="f3" y="f7"/>
                    <a:pt x="f3" y="f8"/>
                  </a:cubicBezTo>
                  <a:cubicBezTo>
                    <a:pt x="f3" y="f9"/>
                    <a:pt x="f6" y="f4"/>
                    <a:pt x="f5" y="f4"/>
                  </a:cubicBezTo>
                  <a:cubicBezTo>
                    <a:pt x="f10" y="f4"/>
                    <a:pt x="f2" y="f9"/>
                    <a:pt x="f2" y="f8"/>
                  </a:cubicBezTo>
                  <a:cubicBezTo>
                    <a:pt x="f2" y="f7"/>
                    <a:pt x="f10" y="f2"/>
                    <a:pt x="f5" y="f2"/>
                  </a:cubicBezTo>
                  <a:close/>
                  <a:moveTo>
                    <a:pt x="f5" y="f11"/>
                  </a:moveTo>
                  <a:cubicBezTo>
                    <a:pt x="f12" y="f11"/>
                    <a:pt x="f13" y="f14"/>
                    <a:pt x="f13" y="f8"/>
                  </a:cubicBezTo>
                  <a:cubicBezTo>
                    <a:pt x="f13" y="f15"/>
                    <a:pt x="f12" y="f16"/>
                    <a:pt x="f5" y="f16"/>
                  </a:cubicBezTo>
                  <a:cubicBezTo>
                    <a:pt x="f17" y="f16"/>
                    <a:pt x="f18" y="f15"/>
                    <a:pt x="f18" y="f8"/>
                  </a:cubicBezTo>
                  <a:cubicBezTo>
                    <a:pt x="f18" y="f14"/>
                    <a:pt x="f17" y="f11"/>
                    <a:pt x="f5" y="f11"/>
                  </a:cubicBezTo>
                  <a:close/>
                </a:path>
              </a:pathLst>
            </a:custGeom>
            <a:solidFill>
              <a:srgbClr val="FF6600"/>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66" name="Serbest Form 65"/>
            <p:cNvSpPr/>
            <p:nvPr/>
          </p:nvSpPr>
          <p:spPr>
            <a:xfrm>
              <a:off x="5598728" y="5676535"/>
              <a:ext cx="265678" cy="293996"/>
            </a:xfrm>
            <a:custGeom>
              <a:avLst/>
              <a:gdLst>
                <a:gd name="f0" fmla="val w"/>
                <a:gd name="f1" fmla="val h"/>
                <a:gd name="f2" fmla="val 0"/>
                <a:gd name="f3" fmla="val 741"/>
                <a:gd name="f4" fmla="val 816"/>
                <a:gd name="f5" fmla="val 370"/>
                <a:gd name="f6" fmla="val 580"/>
                <a:gd name="f7" fmla="val 177"/>
                <a:gd name="f8" fmla="val 408"/>
                <a:gd name="f9" fmla="val 639"/>
                <a:gd name="f10" fmla="val 160"/>
                <a:gd name="f11" fmla="val 204"/>
                <a:gd name="f12" fmla="val 475"/>
                <a:gd name="f13" fmla="val 556"/>
                <a:gd name="f14" fmla="val 293"/>
                <a:gd name="f15" fmla="val 523"/>
                <a:gd name="f16" fmla="val 612"/>
                <a:gd name="f17" fmla="val 265"/>
                <a:gd name="f18" fmla="val 185"/>
                <a:gd name="f19" fmla="*/ f0 1 741"/>
                <a:gd name="f20" fmla="*/ f1 1 816"/>
                <a:gd name="f21" fmla="val f2"/>
                <a:gd name="f22" fmla="val f3"/>
                <a:gd name="f23" fmla="val f4"/>
                <a:gd name="f24" fmla="+- f23 0 f21"/>
                <a:gd name="f25" fmla="+- f22 0 f21"/>
                <a:gd name="f26" fmla="*/ f25 1 741"/>
                <a:gd name="f27" fmla="*/ f24 1 816"/>
                <a:gd name="f28" fmla="*/ f21 1 f26"/>
                <a:gd name="f29" fmla="*/ f22 1 f26"/>
                <a:gd name="f30" fmla="*/ f21 1 f27"/>
                <a:gd name="f31" fmla="*/ f23 1 f27"/>
                <a:gd name="f32" fmla="*/ f28 f19 1"/>
                <a:gd name="f33" fmla="*/ f29 f19 1"/>
                <a:gd name="f34" fmla="*/ f31 f20 1"/>
                <a:gd name="f35" fmla="*/ f30 f20 1"/>
              </a:gdLst>
              <a:ahLst/>
              <a:cxnLst>
                <a:cxn ang="3cd4">
                  <a:pos x="hc" y="t"/>
                </a:cxn>
                <a:cxn ang="0">
                  <a:pos x="r" y="vc"/>
                </a:cxn>
                <a:cxn ang="cd4">
                  <a:pos x="hc" y="b"/>
                </a:cxn>
                <a:cxn ang="cd2">
                  <a:pos x="l" y="vc"/>
                </a:cxn>
              </a:cxnLst>
              <a:rect l="f32" t="f35" r="f33" b="f34"/>
              <a:pathLst>
                <a:path w="741" h="816">
                  <a:moveTo>
                    <a:pt x="f5" y="f2"/>
                  </a:moveTo>
                  <a:cubicBezTo>
                    <a:pt x="f6" y="f2"/>
                    <a:pt x="f3" y="f7"/>
                    <a:pt x="f3" y="f8"/>
                  </a:cubicBezTo>
                  <a:cubicBezTo>
                    <a:pt x="f3" y="f9"/>
                    <a:pt x="f6" y="f4"/>
                    <a:pt x="f5" y="f4"/>
                  </a:cubicBezTo>
                  <a:cubicBezTo>
                    <a:pt x="f10" y="f4"/>
                    <a:pt x="f2" y="f9"/>
                    <a:pt x="f2" y="f8"/>
                  </a:cubicBezTo>
                  <a:cubicBezTo>
                    <a:pt x="f2" y="f7"/>
                    <a:pt x="f10" y="f2"/>
                    <a:pt x="f5" y="f2"/>
                  </a:cubicBezTo>
                  <a:close/>
                  <a:moveTo>
                    <a:pt x="f5" y="f11"/>
                  </a:moveTo>
                  <a:cubicBezTo>
                    <a:pt x="f12" y="f11"/>
                    <a:pt x="f13" y="f14"/>
                    <a:pt x="f13" y="f8"/>
                  </a:cubicBezTo>
                  <a:cubicBezTo>
                    <a:pt x="f13" y="f15"/>
                    <a:pt x="f12" y="f16"/>
                    <a:pt x="f5" y="f16"/>
                  </a:cubicBezTo>
                  <a:cubicBezTo>
                    <a:pt x="f17" y="f16"/>
                    <a:pt x="f18" y="f15"/>
                    <a:pt x="f18" y="f8"/>
                  </a:cubicBezTo>
                  <a:cubicBezTo>
                    <a:pt x="f18" y="f14"/>
                    <a:pt x="f17" y="f11"/>
                    <a:pt x="f5" y="f11"/>
                  </a:cubicBezTo>
                  <a:close/>
                </a:path>
              </a:pathLst>
            </a:custGeom>
            <a:solidFill>
              <a:srgbClr val="FF6600"/>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67" name="Serbest Form 66"/>
            <p:cNvSpPr/>
            <p:nvPr/>
          </p:nvSpPr>
          <p:spPr>
            <a:xfrm>
              <a:off x="2307550" y="5618785"/>
              <a:ext cx="265678" cy="295746"/>
            </a:xfrm>
            <a:custGeom>
              <a:avLst/>
              <a:gdLst>
                <a:gd name="f0" fmla="val w"/>
                <a:gd name="f1" fmla="val h"/>
                <a:gd name="f2" fmla="val 0"/>
                <a:gd name="f3" fmla="val 736"/>
                <a:gd name="f4" fmla="val 820"/>
                <a:gd name="f5" fmla="val 368"/>
                <a:gd name="f6" fmla="val 576"/>
                <a:gd name="f7" fmla="val 178"/>
                <a:gd name="f8" fmla="val 410"/>
                <a:gd name="f9" fmla="val 642"/>
                <a:gd name="f10" fmla="val 160"/>
                <a:gd name="f11" fmla="val 205"/>
                <a:gd name="f12" fmla="val 472"/>
                <a:gd name="f13" fmla="val 552"/>
                <a:gd name="f14" fmla="val 294"/>
                <a:gd name="f15" fmla="val 526"/>
                <a:gd name="f16" fmla="val 615"/>
                <a:gd name="f17" fmla="val 264"/>
                <a:gd name="f18" fmla="val 184"/>
                <a:gd name="f19" fmla="*/ f0 1 736"/>
                <a:gd name="f20" fmla="*/ f1 1 820"/>
                <a:gd name="f21" fmla="val f2"/>
                <a:gd name="f22" fmla="val f3"/>
                <a:gd name="f23" fmla="val f4"/>
                <a:gd name="f24" fmla="+- f23 0 f21"/>
                <a:gd name="f25" fmla="+- f22 0 f21"/>
                <a:gd name="f26" fmla="*/ f25 1 736"/>
                <a:gd name="f27" fmla="*/ f24 1 820"/>
                <a:gd name="f28" fmla="*/ f21 1 f26"/>
                <a:gd name="f29" fmla="*/ f22 1 f26"/>
                <a:gd name="f30" fmla="*/ f21 1 f27"/>
                <a:gd name="f31" fmla="*/ f23 1 f27"/>
                <a:gd name="f32" fmla="*/ f28 f19 1"/>
                <a:gd name="f33" fmla="*/ f29 f19 1"/>
                <a:gd name="f34" fmla="*/ f31 f20 1"/>
                <a:gd name="f35" fmla="*/ f30 f20 1"/>
              </a:gdLst>
              <a:ahLst/>
              <a:cxnLst>
                <a:cxn ang="3cd4">
                  <a:pos x="hc" y="t"/>
                </a:cxn>
                <a:cxn ang="0">
                  <a:pos x="r" y="vc"/>
                </a:cxn>
                <a:cxn ang="cd4">
                  <a:pos x="hc" y="b"/>
                </a:cxn>
                <a:cxn ang="cd2">
                  <a:pos x="l" y="vc"/>
                </a:cxn>
              </a:cxnLst>
              <a:rect l="f32" t="f35" r="f33" b="f34"/>
              <a:pathLst>
                <a:path w="736" h="820">
                  <a:moveTo>
                    <a:pt x="f5" y="f2"/>
                  </a:moveTo>
                  <a:cubicBezTo>
                    <a:pt x="f6" y="f2"/>
                    <a:pt x="f3" y="f7"/>
                    <a:pt x="f3" y="f8"/>
                  </a:cubicBezTo>
                  <a:cubicBezTo>
                    <a:pt x="f3" y="f9"/>
                    <a:pt x="f6" y="f4"/>
                    <a:pt x="f5" y="f4"/>
                  </a:cubicBezTo>
                  <a:cubicBezTo>
                    <a:pt x="f10" y="f4"/>
                    <a:pt x="f2" y="f9"/>
                    <a:pt x="f2" y="f8"/>
                  </a:cubicBezTo>
                  <a:cubicBezTo>
                    <a:pt x="f2" y="f7"/>
                    <a:pt x="f10" y="f2"/>
                    <a:pt x="f5" y="f2"/>
                  </a:cubicBezTo>
                  <a:close/>
                  <a:moveTo>
                    <a:pt x="f5" y="f11"/>
                  </a:moveTo>
                  <a:cubicBezTo>
                    <a:pt x="f12" y="f11"/>
                    <a:pt x="f13" y="f14"/>
                    <a:pt x="f13" y="f8"/>
                  </a:cubicBezTo>
                  <a:cubicBezTo>
                    <a:pt x="f13" y="f15"/>
                    <a:pt x="f12" y="f16"/>
                    <a:pt x="f5" y="f16"/>
                  </a:cubicBezTo>
                  <a:cubicBezTo>
                    <a:pt x="f17" y="f16"/>
                    <a:pt x="f18" y="f15"/>
                    <a:pt x="f18" y="f8"/>
                  </a:cubicBezTo>
                  <a:cubicBezTo>
                    <a:pt x="f18" y="f14"/>
                    <a:pt x="f17" y="f11"/>
                    <a:pt x="f5" y="f11"/>
                  </a:cubicBezTo>
                  <a:close/>
                </a:path>
              </a:pathLst>
            </a:custGeom>
            <a:solidFill>
              <a:srgbClr val="FF6600"/>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68" name="Serbest Form 67"/>
            <p:cNvSpPr/>
            <p:nvPr/>
          </p:nvSpPr>
          <p:spPr>
            <a:xfrm>
              <a:off x="3376700" y="5713283"/>
              <a:ext cx="267288" cy="293996"/>
            </a:xfrm>
            <a:custGeom>
              <a:avLst/>
              <a:gdLst>
                <a:gd name="f0" fmla="val w"/>
                <a:gd name="f1" fmla="val h"/>
                <a:gd name="f2" fmla="val 0"/>
                <a:gd name="f3" fmla="val 741"/>
                <a:gd name="f4" fmla="val 816"/>
                <a:gd name="f5" fmla="val 370"/>
                <a:gd name="f6" fmla="val 580"/>
                <a:gd name="f7" fmla="val 177"/>
                <a:gd name="f8" fmla="val 408"/>
                <a:gd name="f9" fmla="val 639"/>
                <a:gd name="f10" fmla="val 160"/>
                <a:gd name="f11" fmla="val 204"/>
                <a:gd name="f12" fmla="val 475"/>
                <a:gd name="f13" fmla="val 556"/>
                <a:gd name="f14" fmla="val 293"/>
                <a:gd name="f15" fmla="val 523"/>
                <a:gd name="f16" fmla="val 612"/>
                <a:gd name="f17" fmla="val 265"/>
                <a:gd name="f18" fmla="val 185"/>
                <a:gd name="f19" fmla="*/ f0 1 741"/>
                <a:gd name="f20" fmla="*/ f1 1 816"/>
                <a:gd name="f21" fmla="val f2"/>
                <a:gd name="f22" fmla="val f3"/>
                <a:gd name="f23" fmla="val f4"/>
                <a:gd name="f24" fmla="+- f23 0 f21"/>
                <a:gd name="f25" fmla="+- f22 0 f21"/>
                <a:gd name="f26" fmla="*/ f25 1 741"/>
                <a:gd name="f27" fmla="*/ f24 1 816"/>
                <a:gd name="f28" fmla="*/ f21 1 f26"/>
                <a:gd name="f29" fmla="*/ f22 1 f26"/>
                <a:gd name="f30" fmla="*/ f21 1 f27"/>
                <a:gd name="f31" fmla="*/ f23 1 f27"/>
                <a:gd name="f32" fmla="*/ f28 f19 1"/>
                <a:gd name="f33" fmla="*/ f29 f19 1"/>
                <a:gd name="f34" fmla="*/ f31 f20 1"/>
                <a:gd name="f35" fmla="*/ f30 f20 1"/>
              </a:gdLst>
              <a:ahLst/>
              <a:cxnLst>
                <a:cxn ang="3cd4">
                  <a:pos x="hc" y="t"/>
                </a:cxn>
                <a:cxn ang="0">
                  <a:pos x="r" y="vc"/>
                </a:cxn>
                <a:cxn ang="cd4">
                  <a:pos x="hc" y="b"/>
                </a:cxn>
                <a:cxn ang="cd2">
                  <a:pos x="l" y="vc"/>
                </a:cxn>
              </a:cxnLst>
              <a:rect l="f32" t="f35" r="f33" b="f34"/>
              <a:pathLst>
                <a:path w="741" h="816">
                  <a:moveTo>
                    <a:pt x="f5" y="f2"/>
                  </a:moveTo>
                  <a:cubicBezTo>
                    <a:pt x="f6" y="f2"/>
                    <a:pt x="f3" y="f7"/>
                    <a:pt x="f3" y="f8"/>
                  </a:cubicBezTo>
                  <a:cubicBezTo>
                    <a:pt x="f3" y="f9"/>
                    <a:pt x="f6" y="f4"/>
                    <a:pt x="f5" y="f4"/>
                  </a:cubicBezTo>
                  <a:cubicBezTo>
                    <a:pt x="f10" y="f4"/>
                    <a:pt x="f2" y="f9"/>
                    <a:pt x="f2" y="f8"/>
                  </a:cubicBezTo>
                  <a:cubicBezTo>
                    <a:pt x="f2" y="f7"/>
                    <a:pt x="f10" y="f2"/>
                    <a:pt x="f5" y="f2"/>
                  </a:cubicBezTo>
                  <a:close/>
                  <a:moveTo>
                    <a:pt x="f5" y="f11"/>
                  </a:moveTo>
                  <a:cubicBezTo>
                    <a:pt x="f12" y="f11"/>
                    <a:pt x="f13" y="f14"/>
                    <a:pt x="f13" y="f8"/>
                  </a:cubicBezTo>
                  <a:cubicBezTo>
                    <a:pt x="f13" y="f15"/>
                    <a:pt x="f12" y="f16"/>
                    <a:pt x="f5" y="f16"/>
                  </a:cubicBezTo>
                  <a:cubicBezTo>
                    <a:pt x="f17" y="f16"/>
                    <a:pt x="f18" y="f15"/>
                    <a:pt x="f18" y="f8"/>
                  </a:cubicBezTo>
                  <a:cubicBezTo>
                    <a:pt x="f18" y="f14"/>
                    <a:pt x="f17" y="f11"/>
                    <a:pt x="f5" y="f11"/>
                  </a:cubicBezTo>
                  <a:close/>
                </a:path>
              </a:pathLst>
            </a:custGeom>
            <a:solidFill>
              <a:srgbClr val="FF6600"/>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grpSp>
          <p:nvGrpSpPr>
            <p:cNvPr id="11323" name="Grup 68"/>
            <p:cNvGrpSpPr>
              <a:grpSpLocks/>
            </p:cNvGrpSpPr>
            <p:nvPr/>
          </p:nvGrpSpPr>
          <p:grpSpPr bwMode="auto">
            <a:xfrm>
              <a:off x="2257196" y="6581522"/>
              <a:ext cx="266400" cy="350634"/>
              <a:chOff x="2257196" y="6581522"/>
              <a:chExt cx="266400" cy="350634"/>
            </a:xfrm>
          </p:grpSpPr>
          <p:sp>
            <p:nvSpPr>
              <p:cNvPr id="70" name="Serbest Form 69"/>
              <p:cNvSpPr/>
              <p:nvPr/>
            </p:nvSpPr>
            <p:spPr>
              <a:xfrm>
                <a:off x="2257635" y="6731768"/>
                <a:ext cx="54746" cy="50750"/>
              </a:xfrm>
              <a:custGeom>
                <a:avLst/>
                <a:gdLst>
                  <a:gd name="f0" fmla="val w"/>
                  <a:gd name="f1" fmla="val h"/>
                  <a:gd name="f2" fmla="val 0"/>
                  <a:gd name="f3" fmla="val 150"/>
                  <a:gd name="f4" fmla="val 141"/>
                  <a:gd name="f5" fmla="val 70"/>
                  <a:gd name="f6" fmla="*/ f0 1 150"/>
                  <a:gd name="f7" fmla="*/ f1 1 141"/>
                  <a:gd name="f8" fmla="val f2"/>
                  <a:gd name="f9" fmla="val f3"/>
                  <a:gd name="f10" fmla="val f4"/>
                  <a:gd name="f11" fmla="+- f10 0 f8"/>
                  <a:gd name="f12" fmla="+- f9 0 f8"/>
                  <a:gd name="f13" fmla="*/ f12 1 150"/>
                  <a:gd name="f14" fmla="*/ f11 1 141"/>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50" h="141">
                    <a:moveTo>
                      <a:pt x="f2" y="f5"/>
                    </a:moveTo>
                    <a:lnTo>
                      <a:pt x="f3" y="f4"/>
                    </a:lnTo>
                    <a:lnTo>
                      <a:pt x="f3" y="f2"/>
                    </a:ln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71" name="Serbest Form 70"/>
              <p:cNvSpPr/>
              <p:nvPr/>
            </p:nvSpPr>
            <p:spPr>
              <a:xfrm>
                <a:off x="2296279" y="6814018"/>
                <a:ext cx="53135" cy="68248"/>
              </a:xfrm>
              <a:custGeom>
                <a:avLst/>
                <a:gdLst>
                  <a:gd name="f0" fmla="val w"/>
                  <a:gd name="f1" fmla="val h"/>
                  <a:gd name="f2" fmla="val 0"/>
                  <a:gd name="f3" fmla="val 145"/>
                  <a:gd name="f4" fmla="val 190"/>
                  <a:gd name="f5" fmla="val 99"/>
                  <a:gd name="f6" fmla="val 69"/>
                  <a:gd name="f7" fmla="*/ f0 1 145"/>
                  <a:gd name="f8" fmla="*/ f1 1 190"/>
                  <a:gd name="f9" fmla="val f2"/>
                  <a:gd name="f10" fmla="val f3"/>
                  <a:gd name="f11" fmla="val f4"/>
                  <a:gd name="f12" fmla="+- f11 0 f9"/>
                  <a:gd name="f13" fmla="+- f10 0 f9"/>
                  <a:gd name="f14" fmla="*/ f13 1 145"/>
                  <a:gd name="f15" fmla="*/ f12 1 19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45" h="190">
                    <a:moveTo>
                      <a:pt x="f2" y="f4"/>
                    </a:moveTo>
                    <a:lnTo>
                      <a:pt x="f3" y="f5"/>
                    </a:lnTo>
                    <a:lnTo>
                      <a:pt x="f6" y="f2"/>
                    </a:ln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72" name="Serbest Form 71"/>
              <p:cNvSpPr/>
              <p:nvPr/>
            </p:nvSpPr>
            <p:spPr>
              <a:xfrm>
                <a:off x="2371956" y="6861266"/>
                <a:ext cx="37034" cy="71749"/>
              </a:xfrm>
              <a:custGeom>
                <a:avLst/>
                <a:gdLst>
                  <a:gd name="f0" fmla="val w"/>
                  <a:gd name="f1" fmla="val h"/>
                  <a:gd name="f2" fmla="val 0"/>
                  <a:gd name="f3" fmla="val 107"/>
                  <a:gd name="f4" fmla="val 198"/>
                  <a:gd name="f5" fmla="val 53"/>
                  <a:gd name="f6" fmla="*/ f0 1 107"/>
                  <a:gd name="f7" fmla="*/ f1 1 198"/>
                  <a:gd name="f8" fmla="val f2"/>
                  <a:gd name="f9" fmla="val f3"/>
                  <a:gd name="f10" fmla="val f4"/>
                  <a:gd name="f11" fmla="+- f10 0 f8"/>
                  <a:gd name="f12" fmla="+- f9 0 f8"/>
                  <a:gd name="f13" fmla="*/ f12 1 107"/>
                  <a:gd name="f14" fmla="*/ f11 1 198"/>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07" h="198">
                    <a:moveTo>
                      <a:pt x="f5" y="f4"/>
                    </a:moveTo>
                    <a:lnTo>
                      <a:pt x="f3" y="f2"/>
                    </a:lnTo>
                    <a:lnTo>
                      <a:pt x="f2" y="f2"/>
                    </a:ln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73" name="Serbest Form 72"/>
              <p:cNvSpPr/>
              <p:nvPr/>
            </p:nvSpPr>
            <p:spPr>
              <a:xfrm>
                <a:off x="2433143" y="6814018"/>
                <a:ext cx="51525" cy="68248"/>
              </a:xfrm>
              <a:custGeom>
                <a:avLst/>
                <a:gdLst>
                  <a:gd name="f0" fmla="val w"/>
                  <a:gd name="f1" fmla="val h"/>
                  <a:gd name="f2" fmla="val 0"/>
                  <a:gd name="f3" fmla="val 145"/>
                  <a:gd name="f4" fmla="val 190"/>
                  <a:gd name="f5" fmla="val 76"/>
                  <a:gd name="f6" fmla="val 99"/>
                  <a:gd name="f7" fmla="*/ f0 1 145"/>
                  <a:gd name="f8" fmla="*/ f1 1 190"/>
                  <a:gd name="f9" fmla="val f2"/>
                  <a:gd name="f10" fmla="val f3"/>
                  <a:gd name="f11" fmla="val f4"/>
                  <a:gd name="f12" fmla="+- f11 0 f9"/>
                  <a:gd name="f13" fmla="+- f10 0 f9"/>
                  <a:gd name="f14" fmla="*/ f13 1 145"/>
                  <a:gd name="f15" fmla="*/ f12 1 19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45" h="190">
                    <a:moveTo>
                      <a:pt x="f3" y="f4"/>
                    </a:moveTo>
                    <a:lnTo>
                      <a:pt x="f5" y="f2"/>
                    </a:lnTo>
                    <a:lnTo>
                      <a:pt x="f2" y="f6"/>
                    </a:ln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74" name="Serbest Form 73"/>
              <p:cNvSpPr/>
              <p:nvPr/>
            </p:nvSpPr>
            <p:spPr>
              <a:xfrm>
                <a:off x="2468566" y="6731768"/>
                <a:ext cx="54746" cy="50750"/>
              </a:xfrm>
              <a:custGeom>
                <a:avLst/>
                <a:gdLst>
                  <a:gd name="f0" fmla="val w"/>
                  <a:gd name="f1" fmla="val h"/>
                  <a:gd name="f2" fmla="val 0"/>
                  <a:gd name="f3" fmla="val 150"/>
                  <a:gd name="f4" fmla="val 141"/>
                  <a:gd name="f5" fmla="val 71"/>
                  <a:gd name="f6" fmla="*/ f0 1 150"/>
                  <a:gd name="f7" fmla="*/ f1 1 141"/>
                  <a:gd name="f8" fmla="val f2"/>
                  <a:gd name="f9" fmla="val f3"/>
                  <a:gd name="f10" fmla="val f4"/>
                  <a:gd name="f11" fmla="+- f10 0 f8"/>
                  <a:gd name="f12" fmla="+- f9 0 f8"/>
                  <a:gd name="f13" fmla="*/ f12 1 150"/>
                  <a:gd name="f14" fmla="*/ f11 1 141"/>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50" h="141">
                    <a:moveTo>
                      <a:pt x="f3" y="f5"/>
                    </a:moveTo>
                    <a:lnTo>
                      <a:pt x="f2" y="f2"/>
                    </a:lnTo>
                    <a:lnTo>
                      <a:pt x="f2" y="f4"/>
                    </a:ln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75" name="Serbest Form 74"/>
              <p:cNvSpPr/>
              <p:nvPr/>
            </p:nvSpPr>
            <p:spPr>
              <a:xfrm>
                <a:off x="2433143" y="6632020"/>
                <a:ext cx="51525" cy="68248"/>
              </a:xfrm>
              <a:custGeom>
                <a:avLst/>
                <a:gdLst>
                  <a:gd name="f0" fmla="val w"/>
                  <a:gd name="f1" fmla="val h"/>
                  <a:gd name="f2" fmla="val 0"/>
                  <a:gd name="f3" fmla="val 145"/>
                  <a:gd name="f4" fmla="val 190"/>
                  <a:gd name="f5" fmla="val 91"/>
                  <a:gd name="f6" fmla="val 76"/>
                  <a:gd name="f7" fmla="*/ f0 1 145"/>
                  <a:gd name="f8" fmla="*/ f1 1 190"/>
                  <a:gd name="f9" fmla="val f2"/>
                  <a:gd name="f10" fmla="val f3"/>
                  <a:gd name="f11" fmla="val f4"/>
                  <a:gd name="f12" fmla="+- f11 0 f9"/>
                  <a:gd name="f13" fmla="+- f10 0 f9"/>
                  <a:gd name="f14" fmla="*/ f13 1 145"/>
                  <a:gd name="f15" fmla="*/ f12 1 19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45" h="190">
                    <a:moveTo>
                      <a:pt x="f3" y="f2"/>
                    </a:moveTo>
                    <a:lnTo>
                      <a:pt x="f2" y="f5"/>
                    </a:lnTo>
                    <a:lnTo>
                      <a:pt x="f6" y="f4"/>
                    </a:ln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76" name="Serbest Form 75"/>
              <p:cNvSpPr/>
              <p:nvPr/>
            </p:nvSpPr>
            <p:spPr>
              <a:xfrm>
                <a:off x="2371956" y="6581271"/>
                <a:ext cx="37034" cy="71749"/>
              </a:xfrm>
              <a:custGeom>
                <a:avLst/>
                <a:gdLst>
                  <a:gd name="f0" fmla="val w"/>
                  <a:gd name="f1" fmla="val h"/>
                  <a:gd name="f2" fmla="val 0"/>
                  <a:gd name="f3" fmla="val 107"/>
                  <a:gd name="f4" fmla="val 198"/>
                  <a:gd name="f5" fmla="val 54"/>
                  <a:gd name="f6" fmla="*/ f0 1 107"/>
                  <a:gd name="f7" fmla="*/ f1 1 198"/>
                  <a:gd name="f8" fmla="val f2"/>
                  <a:gd name="f9" fmla="val f3"/>
                  <a:gd name="f10" fmla="val f4"/>
                  <a:gd name="f11" fmla="+- f10 0 f8"/>
                  <a:gd name="f12" fmla="+- f9 0 f8"/>
                  <a:gd name="f13" fmla="*/ f12 1 107"/>
                  <a:gd name="f14" fmla="*/ f11 1 198"/>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07" h="198">
                    <a:moveTo>
                      <a:pt x="f5" y="f2"/>
                    </a:moveTo>
                    <a:lnTo>
                      <a:pt x="f2" y="f4"/>
                    </a:lnTo>
                    <a:lnTo>
                      <a:pt x="f3" y="f4"/>
                    </a:ln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77" name="Serbest Form 76"/>
              <p:cNvSpPr/>
              <p:nvPr/>
            </p:nvSpPr>
            <p:spPr>
              <a:xfrm>
                <a:off x="2296279" y="6632020"/>
                <a:ext cx="53135" cy="68248"/>
              </a:xfrm>
              <a:custGeom>
                <a:avLst/>
                <a:gdLst>
                  <a:gd name="f0" fmla="val w"/>
                  <a:gd name="f1" fmla="val h"/>
                  <a:gd name="f2" fmla="val 0"/>
                  <a:gd name="f3" fmla="val 145"/>
                  <a:gd name="f4" fmla="val 190"/>
                  <a:gd name="f5" fmla="val 69"/>
                  <a:gd name="f6" fmla="val 91"/>
                  <a:gd name="f7" fmla="*/ f0 1 145"/>
                  <a:gd name="f8" fmla="*/ f1 1 190"/>
                  <a:gd name="f9" fmla="val f2"/>
                  <a:gd name="f10" fmla="val f3"/>
                  <a:gd name="f11" fmla="val f4"/>
                  <a:gd name="f12" fmla="+- f11 0 f9"/>
                  <a:gd name="f13" fmla="+- f10 0 f9"/>
                  <a:gd name="f14" fmla="*/ f13 1 145"/>
                  <a:gd name="f15" fmla="*/ f12 1 19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45" h="190">
                    <a:moveTo>
                      <a:pt x="f2" y="f2"/>
                    </a:moveTo>
                    <a:lnTo>
                      <a:pt x="f5" y="f4"/>
                    </a:lnTo>
                    <a:lnTo>
                      <a:pt x="f3" y="f6"/>
                    </a:ln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78" name="Serbest Form 77"/>
              <p:cNvSpPr/>
              <p:nvPr/>
            </p:nvSpPr>
            <p:spPr>
              <a:xfrm>
                <a:off x="2323651" y="6668769"/>
                <a:ext cx="133644" cy="176748"/>
              </a:xfrm>
              <a:custGeom>
                <a:avLst/>
                <a:gdLst>
                  <a:gd name="f0" fmla="val w"/>
                  <a:gd name="f1" fmla="val h"/>
                  <a:gd name="f2" fmla="val 0"/>
                  <a:gd name="f3" fmla="val 371"/>
                  <a:gd name="f4" fmla="val 488"/>
                  <a:gd name="f5" fmla="val 185"/>
                  <a:gd name="f6" fmla="val 290"/>
                  <a:gd name="f7" fmla="val 106"/>
                  <a:gd name="f8" fmla="val 244"/>
                  <a:gd name="f9" fmla="val 382"/>
                  <a:gd name="f10" fmla="val 80"/>
                  <a:gd name="f11" fmla="*/ f0 1 371"/>
                  <a:gd name="f12" fmla="*/ f1 1 488"/>
                  <a:gd name="f13" fmla="val f2"/>
                  <a:gd name="f14" fmla="val f3"/>
                  <a:gd name="f15" fmla="val f4"/>
                  <a:gd name="f16" fmla="+- f15 0 f13"/>
                  <a:gd name="f17" fmla="+- f14 0 f13"/>
                  <a:gd name="f18" fmla="*/ f17 1 371"/>
                  <a:gd name="f19" fmla="*/ f16 1 488"/>
                  <a:gd name="f20" fmla="*/ f13 1 f18"/>
                  <a:gd name="f21" fmla="*/ f14 1 f18"/>
                  <a:gd name="f22" fmla="*/ f13 1 f19"/>
                  <a:gd name="f23" fmla="*/ f15 1 f19"/>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371" h="488">
                    <a:moveTo>
                      <a:pt x="f5" y="f2"/>
                    </a:moveTo>
                    <a:cubicBezTo>
                      <a:pt x="f6" y="f2"/>
                      <a:pt x="f3" y="f7"/>
                      <a:pt x="f3" y="f8"/>
                    </a:cubicBezTo>
                    <a:cubicBezTo>
                      <a:pt x="f3" y="f9"/>
                      <a:pt x="f6" y="f4"/>
                      <a:pt x="f5" y="f4"/>
                    </a:cubicBezTo>
                    <a:cubicBezTo>
                      <a:pt x="f10" y="f4"/>
                      <a:pt x="f2" y="f9"/>
                      <a:pt x="f2" y="f8"/>
                    </a:cubicBezTo>
                    <a:cubicBezTo>
                      <a:pt x="f2" y="f7"/>
                      <a:pt x="f10" y="f2"/>
                      <a:pt x="f5" y="f2"/>
                    </a:cubicBez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grpSp>
        <p:grpSp>
          <p:nvGrpSpPr>
            <p:cNvPr id="11324" name="Grup 78"/>
            <p:cNvGrpSpPr>
              <a:grpSpLocks/>
            </p:cNvGrpSpPr>
            <p:nvPr/>
          </p:nvGrpSpPr>
          <p:grpSpPr bwMode="auto">
            <a:xfrm>
              <a:off x="3320634" y="6576840"/>
              <a:ext cx="264966" cy="350644"/>
              <a:chOff x="3320634" y="6576840"/>
              <a:chExt cx="264966" cy="350644"/>
            </a:xfrm>
          </p:grpSpPr>
          <p:sp>
            <p:nvSpPr>
              <p:cNvPr id="80" name="Serbest Form 79"/>
              <p:cNvSpPr/>
              <p:nvPr/>
            </p:nvSpPr>
            <p:spPr>
              <a:xfrm>
                <a:off x="3321954" y="6726519"/>
                <a:ext cx="51525" cy="50749"/>
              </a:xfrm>
              <a:custGeom>
                <a:avLst/>
                <a:gdLst>
                  <a:gd name="f0" fmla="val w"/>
                  <a:gd name="f1" fmla="val h"/>
                  <a:gd name="f2" fmla="val 0"/>
                  <a:gd name="f3" fmla="val 149"/>
                  <a:gd name="f4" fmla="val 141"/>
                  <a:gd name="f5" fmla="val 70"/>
                  <a:gd name="f6" fmla="*/ f0 1 149"/>
                  <a:gd name="f7" fmla="*/ f1 1 141"/>
                  <a:gd name="f8" fmla="val f2"/>
                  <a:gd name="f9" fmla="val f3"/>
                  <a:gd name="f10" fmla="val f4"/>
                  <a:gd name="f11" fmla="+- f10 0 f8"/>
                  <a:gd name="f12" fmla="+- f9 0 f8"/>
                  <a:gd name="f13" fmla="*/ f12 1 149"/>
                  <a:gd name="f14" fmla="*/ f11 1 141"/>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49" h="141">
                    <a:moveTo>
                      <a:pt x="f2" y="f5"/>
                    </a:moveTo>
                    <a:lnTo>
                      <a:pt x="f3" y="f4"/>
                    </a:lnTo>
                    <a:lnTo>
                      <a:pt x="f3" y="f2"/>
                    </a:ln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81" name="Serbest Form 80"/>
              <p:cNvSpPr/>
              <p:nvPr/>
            </p:nvSpPr>
            <p:spPr>
              <a:xfrm>
                <a:off x="3360598" y="6808767"/>
                <a:ext cx="49916" cy="68250"/>
              </a:xfrm>
              <a:custGeom>
                <a:avLst/>
                <a:gdLst>
                  <a:gd name="f0" fmla="val w"/>
                  <a:gd name="f1" fmla="val h"/>
                  <a:gd name="f2" fmla="val 0"/>
                  <a:gd name="f3" fmla="val 143"/>
                  <a:gd name="f4" fmla="val 190"/>
                  <a:gd name="f5" fmla="val 99"/>
                  <a:gd name="f6" fmla="val 68"/>
                  <a:gd name="f7" fmla="*/ f0 1 143"/>
                  <a:gd name="f8" fmla="*/ f1 1 190"/>
                  <a:gd name="f9" fmla="val f2"/>
                  <a:gd name="f10" fmla="val f3"/>
                  <a:gd name="f11" fmla="val f4"/>
                  <a:gd name="f12" fmla="+- f11 0 f9"/>
                  <a:gd name="f13" fmla="+- f10 0 f9"/>
                  <a:gd name="f14" fmla="*/ f13 1 143"/>
                  <a:gd name="f15" fmla="*/ f12 1 19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43" h="190">
                    <a:moveTo>
                      <a:pt x="f2" y="f4"/>
                    </a:moveTo>
                    <a:lnTo>
                      <a:pt x="f3" y="f5"/>
                    </a:lnTo>
                    <a:lnTo>
                      <a:pt x="f6" y="f2"/>
                    </a:ln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82" name="Serbest Form 81"/>
              <p:cNvSpPr/>
              <p:nvPr/>
            </p:nvSpPr>
            <p:spPr>
              <a:xfrm>
                <a:off x="3434665" y="6856017"/>
                <a:ext cx="37034" cy="71748"/>
              </a:xfrm>
              <a:custGeom>
                <a:avLst/>
                <a:gdLst>
                  <a:gd name="f0" fmla="val w"/>
                  <a:gd name="f1" fmla="val h"/>
                  <a:gd name="f2" fmla="val 0"/>
                  <a:gd name="f3" fmla="val 107"/>
                  <a:gd name="f4" fmla="val 198"/>
                  <a:gd name="f5" fmla="val 53"/>
                  <a:gd name="f6" fmla="*/ f0 1 107"/>
                  <a:gd name="f7" fmla="*/ f1 1 198"/>
                  <a:gd name="f8" fmla="val f2"/>
                  <a:gd name="f9" fmla="val f3"/>
                  <a:gd name="f10" fmla="val f4"/>
                  <a:gd name="f11" fmla="+- f10 0 f8"/>
                  <a:gd name="f12" fmla="+- f9 0 f8"/>
                  <a:gd name="f13" fmla="*/ f12 1 107"/>
                  <a:gd name="f14" fmla="*/ f11 1 198"/>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07" h="198">
                    <a:moveTo>
                      <a:pt x="f5" y="f4"/>
                    </a:moveTo>
                    <a:lnTo>
                      <a:pt x="f3" y="f2"/>
                    </a:lnTo>
                    <a:lnTo>
                      <a:pt x="f2" y="f2"/>
                    </a:ln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83" name="Serbest Form 82"/>
              <p:cNvSpPr/>
              <p:nvPr/>
            </p:nvSpPr>
            <p:spPr>
              <a:xfrm>
                <a:off x="3497462" y="6808767"/>
                <a:ext cx="49915" cy="68250"/>
              </a:xfrm>
              <a:custGeom>
                <a:avLst/>
                <a:gdLst>
                  <a:gd name="f0" fmla="val w"/>
                  <a:gd name="f1" fmla="val h"/>
                  <a:gd name="f2" fmla="val 0"/>
                  <a:gd name="f3" fmla="val 143"/>
                  <a:gd name="f4" fmla="val 190"/>
                  <a:gd name="f5" fmla="val 75"/>
                  <a:gd name="f6" fmla="val 99"/>
                  <a:gd name="f7" fmla="*/ f0 1 143"/>
                  <a:gd name="f8" fmla="*/ f1 1 190"/>
                  <a:gd name="f9" fmla="val f2"/>
                  <a:gd name="f10" fmla="val f3"/>
                  <a:gd name="f11" fmla="val f4"/>
                  <a:gd name="f12" fmla="+- f11 0 f9"/>
                  <a:gd name="f13" fmla="+- f10 0 f9"/>
                  <a:gd name="f14" fmla="*/ f13 1 143"/>
                  <a:gd name="f15" fmla="*/ f12 1 19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43" h="190">
                    <a:moveTo>
                      <a:pt x="f3" y="f4"/>
                    </a:moveTo>
                    <a:lnTo>
                      <a:pt x="f5" y="f2"/>
                    </a:lnTo>
                    <a:lnTo>
                      <a:pt x="f2" y="f6"/>
                    </a:ln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84" name="Serbest Form 83"/>
              <p:cNvSpPr/>
              <p:nvPr/>
            </p:nvSpPr>
            <p:spPr>
              <a:xfrm>
                <a:off x="3532886" y="6726519"/>
                <a:ext cx="53135" cy="50749"/>
              </a:xfrm>
              <a:custGeom>
                <a:avLst/>
                <a:gdLst>
                  <a:gd name="f0" fmla="val w"/>
                  <a:gd name="f1" fmla="val h"/>
                  <a:gd name="f2" fmla="val 0"/>
                  <a:gd name="f3" fmla="val 149"/>
                  <a:gd name="f4" fmla="val 141"/>
                  <a:gd name="f5" fmla="val 71"/>
                  <a:gd name="f6" fmla="*/ f0 1 149"/>
                  <a:gd name="f7" fmla="*/ f1 1 141"/>
                  <a:gd name="f8" fmla="val f2"/>
                  <a:gd name="f9" fmla="val f3"/>
                  <a:gd name="f10" fmla="val f4"/>
                  <a:gd name="f11" fmla="+- f10 0 f8"/>
                  <a:gd name="f12" fmla="+- f9 0 f8"/>
                  <a:gd name="f13" fmla="*/ f12 1 149"/>
                  <a:gd name="f14" fmla="*/ f11 1 141"/>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49" h="141">
                    <a:moveTo>
                      <a:pt x="f3" y="f5"/>
                    </a:moveTo>
                    <a:lnTo>
                      <a:pt x="f2" y="f2"/>
                    </a:lnTo>
                    <a:lnTo>
                      <a:pt x="f2" y="f4"/>
                    </a:ln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85" name="Serbest Form 84"/>
              <p:cNvSpPr/>
              <p:nvPr/>
            </p:nvSpPr>
            <p:spPr>
              <a:xfrm>
                <a:off x="3497462" y="6626770"/>
                <a:ext cx="49915" cy="68250"/>
              </a:xfrm>
              <a:custGeom>
                <a:avLst/>
                <a:gdLst>
                  <a:gd name="f0" fmla="val w"/>
                  <a:gd name="f1" fmla="val h"/>
                  <a:gd name="f2" fmla="val 0"/>
                  <a:gd name="f3" fmla="val 143"/>
                  <a:gd name="f4" fmla="val 190"/>
                  <a:gd name="f5" fmla="val 91"/>
                  <a:gd name="f6" fmla="val 75"/>
                  <a:gd name="f7" fmla="*/ f0 1 143"/>
                  <a:gd name="f8" fmla="*/ f1 1 190"/>
                  <a:gd name="f9" fmla="val f2"/>
                  <a:gd name="f10" fmla="val f3"/>
                  <a:gd name="f11" fmla="val f4"/>
                  <a:gd name="f12" fmla="+- f11 0 f9"/>
                  <a:gd name="f13" fmla="+- f10 0 f9"/>
                  <a:gd name="f14" fmla="*/ f13 1 143"/>
                  <a:gd name="f15" fmla="*/ f12 1 19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43" h="190">
                    <a:moveTo>
                      <a:pt x="f3" y="f2"/>
                    </a:moveTo>
                    <a:lnTo>
                      <a:pt x="f2" y="f5"/>
                    </a:lnTo>
                    <a:lnTo>
                      <a:pt x="f6" y="f4"/>
                    </a:ln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86" name="Serbest Form 85"/>
              <p:cNvSpPr/>
              <p:nvPr/>
            </p:nvSpPr>
            <p:spPr>
              <a:xfrm>
                <a:off x="3434665" y="6576021"/>
                <a:ext cx="37034" cy="71748"/>
              </a:xfrm>
              <a:custGeom>
                <a:avLst/>
                <a:gdLst>
                  <a:gd name="f0" fmla="val w"/>
                  <a:gd name="f1" fmla="val h"/>
                  <a:gd name="f2" fmla="val 0"/>
                  <a:gd name="f3" fmla="val 107"/>
                  <a:gd name="f4" fmla="val 198"/>
                  <a:gd name="f5" fmla="val 54"/>
                  <a:gd name="f6" fmla="*/ f0 1 107"/>
                  <a:gd name="f7" fmla="*/ f1 1 198"/>
                  <a:gd name="f8" fmla="val f2"/>
                  <a:gd name="f9" fmla="val f3"/>
                  <a:gd name="f10" fmla="val f4"/>
                  <a:gd name="f11" fmla="+- f10 0 f8"/>
                  <a:gd name="f12" fmla="+- f9 0 f8"/>
                  <a:gd name="f13" fmla="*/ f12 1 107"/>
                  <a:gd name="f14" fmla="*/ f11 1 198"/>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07" h="198">
                    <a:moveTo>
                      <a:pt x="f5" y="f2"/>
                    </a:moveTo>
                    <a:lnTo>
                      <a:pt x="f2" y="f4"/>
                    </a:lnTo>
                    <a:lnTo>
                      <a:pt x="f3" y="f4"/>
                    </a:ln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87" name="Serbest Form 86"/>
              <p:cNvSpPr/>
              <p:nvPr/>
            </p:nvSpPr>
            <p:spPr>
              <a:xfrm>
                <a:off x="3360598" y="6626770"/>
                <a:ext cx="49916" cy="68250"/>
              </a:xfrm>
              <a:custGeom>
                <a:avLst/>
                <a:gdLst>
                  <a:gd name="f0" fmla="val w"/>
                  <a:gd name="f1" fmla="val h"/>
                  <a:gd name="f2" fmla="val 0"/>
                  <a:gd name="f3" fmla="val 143"/>
                  <a:gd name="f4" fmla="val 190"/>
                  <a:gd name="f5" fmla="val 68"/>
                  <a:gd name="f6" fmla="val 91"/>
                  <a:gd name="f7" fmla="*/ f0 1 143"/>
                  <a:gd name="f8" fmla="*/ f1 1 190"/>
                  <a:gd name="f9" fmla="val f2"/>
                  <a:gd name="f10" fmla="val f3"/>
                  <a:gd name="f11" fmla="val f4"/>
                  <a:gd name="f12" fmla="+- f11 0 f9"/>
                  <a:gd name="f13" fmla="+- f10 0 f9"/>
                  <a:gd name="f14" fmla="*/ f13 1 143"/>
                  <a:gd name="f15" fmla="*/ f12 1 19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43" h="190">
                    <a:moveTo>
                      <a:pt x="f2" y="f2"/>
                    </a:moveTo>
                    <a:lnTo>
                      <a:pt x="f5" y="f4"/>
                    </a:lnTo>
                    <a:lnTo>
                      <a:pt x="f3" y="f6"/>
                    </a:ln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88" name="Serbest Form 87"/>
              <p:cNvSpPr/>
              <p:nvPr/>
            </p:nvSpPr>
            <p:spPr>
              <a:xfrm>
                <a:off x="3387971" y="6663520"/>
                <a:ext cx="132034" cy="176747"/>
              </a:xfrm>
              <a:custGeom>
                <a:avLst/>
                <a:gdLst>
                  <a:gd name="f0" fmla="val w"/>
                  <a:gd name="f1" fmla="val h"/>
                  <a:gd name="f2" fmla="val 0"/>
                  <a:gd name="f3" fmla="val 369"/>
                  <a:gd name="f4" fmla="val 488"/>
                  <a:gd name="f5" fmla="val 184"/>
                  <a:gd name="f6" fmla="val 288"/>
                  <a:gd name="f7" fmla="val 106"/>
                  <a:gd name="f8" fmla="val 244"/>
                  <a:gd name="f9" fmla="val 382"/>
                  <a:gd name="f10" fmla="val 80"/>
                  <a:gd name="f11" fmla="*/ f0 1 369"/>
                  <a:gd name="f12" fmla="*/ f1 1 488"/>
                  <a:gd name="f13" fmla="val f2"/>
                  <a:gd name="f14" fmla="val f3"/>
                  <a:gd name="f15" fmla="val f4"/>
                  <a:gd name="f16" fmla="+- f15 0 f13"/>
                  <a:gd name="f17" fmla="+- f14 0 f13"/>
                  <a:gd name="f18" fmla="*/ f17 1 369"/>
                  <a:gd name="f19" fmla="*/ f16 1 488"/>
                  <a:gd name="f20" fmla="*/ f13 1 f18"/>
                  <a:gd name="f21" fmla="*/ f14 1 f18"/>
                  <a:gd name="f22" fmla="*/ f13 1 f19"/>
                  <a:gd name="f23" fmla="*/ f15 1 f19"/>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369" h="488">
                    <a:moveTo>
                      <a:pt x="f5" y="f2"/>
                    </a:moveTo>
                    <a:cubicBezTo>
                      <a:pt x="f6" y="f2"/>
                      <a:pt x="f3" y="f7"/>
                      <a:pt x="f3" y="f8"/>
                    </a:cubicBezTo>
                    <a:cubicBezTo>
                      <a:pt x="f3" y="f9"/>
                      <a:pt x="f6" y="f4"/>
                      <a:pt x="f5" y="f4"/>
                    </a:cubicBezTo>
                    <a:cubicBezTo>
                      <a:pt x="f10" y="f4"/>
                      <a:pt x="f2" y="f9"/>
                      <a:pt x="f2" y="f8"/>
                    </a:cubicBezTo>
                    <a:cubicBezTo>
                      <a:pt x="f2" y="f7"/>
                      <a:pt x="f10" y="f2"/>
                      <a:pt x="f5" y="f2"/>
                    </a:cubicBez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grpSp>
        <p:grpSp>
          <p:nvGrpSpPr>
            <p:cNvPr id="11325" name="Grup 88"/>
            <p:cNvGrpSpPr>
              <a:grpSpLocks/>
            </p:cNvGrpSpPr>
            <p:nvPr/>
          </p:nvGrpSpPr>
          <p:grpSpPr bwMode="auto">
            <a:xfrm>
              <a:off x="5598715" y="6675476"/>
              <a:ext cx="266401" cy="350288"/>
              <a:chOff x="5598715" y="6675476"/>
              <a:chExt cx="266401" cy="350288"/>
            </a:xfrm>
          </p:grpSpPr>
          <p:sp>
            <p:nvSpPr>
              <p:cNvPr id="90" name="Serbest Form 89"/>
              <p:cNvSpPr/>
              <p:nvPr/>
            </p:nvSpPr>
            <p:spPr>
              <a:xfrm>
                <a:off x="5598728" y="6826267"/>
                <a:ext cx="53136" cy="48999"/>
              </a:xfrm>
              <a:custGeom>
                <a:avLst/>
                <a:gdLst>
                  <a:gd name="f0" fmla="val w"/>
                  <a:gd name="f1" fmla="val h"/>
                  <a:gd name="f2" fmla="val 0"/>
                  <a:gd name="f3" fmla="val 150"/>
                  <a:gd name="f4" fmla="val 140"/>
                  <a:gd name="f5" fmla="val 70"/>
                  <a:gd name="f6" fmla="*/ f0 1 150"/>
                  <a:gd name="f7" fmla="*/ f1 1 140"/>
                  <a:gd name="f8" fmla="val f2"/>
                  <a:gd name="f9" fmla="val f3"/>
                  <a:gd name="f10" fmla="val f4"/>
                  <a:gd name="f11" fmla="+- f10 0 f8"/>
                  <a:gd name="f12" fmla="+- f9 0 f8"/>
                  <a:gd name="f13" fmla="*/ f12 1 150"/>
                  <a:gd name="f14" fmla="*/ f11 1 14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50" h="140">
                    <a:moveTo>
                      <a:pt x="f2" y="f5"/>
                    </a:moveTo>
                    <a:lnTo>
                      <a:pt x="f3" y="f4"/>
                    </a:lnTo>
                    <a:lnTo>
                      <a:pt x="f3" y="f2"/>
                    </a:ln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91" name="Serbest Form 90"/>
              <p:cNvSpPr/>
              <p:nvPr/>
            </p:nvSpPr>
            <p:spPr>
              <a:xfrm>
                <a:off x="5637372" y="6906766"/>
                <a:ext cx="51525" cy="68250"/>
              </a:xfrm>
              <a:custGeom>
                <a:avLst/>
                <a:gdLst>
                  <a:gd name="f0" fmla="val w"/>
                  <a:gd name="f1" fmla="val h"/>
                  <a:gd name="f2" fmla="val 0"/>
                  <a:gd name="f3" fmla="val 145"/>
                  <a:gd name="f4" fmla="val 190"/>
                  <a:gd name="f5" fmla="val 99"/>
                  <a:gd name="f6" fmla="val 69"/>
                  <a:gd name="f7" fmla="*/ f0 1 145"/>
                  <a:gd name="f8" fmla="*/ f1 1 190"/>
                  <a:gd name="f9" fmla="val f2"/>
                  <a:gd name="f10" fmla="val f3"/>
                  <a:gd name="f11" fmla="val f4"/>
                  <a:gd name="f12" fmla="+- f11 0 f9"/>
                  <a:gd name="f13" fmla="+- f10 0 f9"/>
                  <a:gd name="f14" fmla="*/ f13 1 145"/>
                  <a:gd name="f15" fmla="*/ f12 1 19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45" h="190">
                    <a:moveTo>
                      <a:pt x="f2" y="f4"/>
                    </a:moveTo>
                    <a:lnTo>
                      <a:pt x="f3" y="f5"/>
                    </a:lnTo>
                    <a:lnTo>
                      <a:pt x="f6" y="f2"/>
                    </a:ln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92" name="Serbest Form 91"/>
              <p:cNvSpPr/>
              <p:nvPr/>
            </p:nvSpPr>
            <p:spPr>
              <a:xfrm>
                <a:off x="5711440" y="6955765"/>
                <a:ext cx="38644" cy="69999"/>
              </a:xfrm>
              <a:custGeom>
                <a:avLst/>
                <a:gdLst>
                  <a:gd name="f0" fmla="val w"/>
                  <a:gd name="f1" fmla="val h"/>
                  <a:gd name="f2" fmla="val 0"/>
                  <a:gd name="f3" fmla="val 107"/>
                  <a:gd name="f4" fmla="val 198"/>
                  <a:gd name="f5" fmla="val 53"/>
                  <a:gd name="f6" fmla="*/ f0 1 107"/>
                  <a:gd name="f7" fmla="*/ f1 1 198"/>
                  <a:gd name="f8" fmla="val f2"/>
                  <a:gd name="f9" fmla="val f3"/>
                  <a:gd name="f10" fmla="val f4"/>
                  <a:gd name="f11" fmla="+- f10 0 f8"/>
                  <a:gd name="f12" fmla="+- f9 0 f8"/>
                  <a:gd name="f13" fmla="*/ f12 1 107"/>
                  <a:gd name="f14" fmla="*/ f11 1 198"/>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07" h="198">
                    <a:moveTo>
                      <a:pt x="f5" y="f4"/>
                    </a:moveTo>
                    <a:lnTo>
                      <a:pt x="f3" y="f2"/>
                    </a:lnTo>
                    <a:lnTo>
                      <a:pt x="f2" y="f2"/>
                    </a:ln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93" name="Serbest Form 92"/>
              <p:cNvSpPr/>
              <p:nvPr/>
            </p:nvSpPr>
            <p:spPr>
              <a:xfrm>
                <a:off x="5772626" y="6906766"/>
                <a:ext cx="53136" cy="68250"/>
              </a:xfrm>
              <a:custGeom>
                <a:avLst/>
                <a:gdLst>
                  <a:gd name="f0" fmla="val w"/>
                  <a:gd name="f1" fmla="val h"/>
                  <a:gd name="f2" fmla="val 0"/>
                  <a:gd name="f3" fmla="val 145"/>
                  <a:gd name="f4" fmla="val 190"/>
                  <a:gd name="f5" fmla="val 76"/>
                  <a:gd name="f6" fmla="val 99"/>
                  <a:gd name="f7" fmla="*/ f0 1 145"/>
                  <a:gd name="f8" fmla="*/ f1 1 190"/>
                  <a:gd name="f9" fmla="val f2"/>
                  <a:gd name="f10" fmla="val f3"/>
                  <a:gd name="f11" fmla="val f4"/>
                  <a:gd name="f12" fmla="+- f11 0 f9"/>
                  <a:gd name="f13" fmla="+- f10 0 f9"/>
                  <a:gd name="f14" fmla="*/ f13 1 145"/>
                  <a:gd name="f15" fmla="*/ f12 1 19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45" h="190">
                    <a:moveTo>
                      <a:pt x="f3" y="f4"/>
                    </a:moveTo>
                    <a:lnTo>
                      <a:pt x="f5" y="f2"/>
                    </a:lnTo>
                    <a:lnTo>
                      <a:pt x="f2" y="f6"/>
                    </a:ln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94" name="Serbest Form 93"/>
              <p:cNvSpPr/>
              <p:nvPr/>
            </p:nvSpPr>
            <p:spPr>
              <a:xfrm>
                <a:off x="5809660" y="6826267"/>
                <a:ext cx="54746" cy="48999"/>
              </a:xfrm>
              <a:custGeom>
                <a:avLst/>
                <a:gdLst>
                  <a:gd name="f0" fmla="val w"/>
                  <a:gd name="f1" fmla="val h"/>
                  <a:gd name="f2" fmla="val 0"/>
                  <a:gd name="f3" fmla="val 150"/>
                  <a:gd name="f4" fmla="val 140"/>
                  <a:gd name="f5" fmla="val 70"/>
                  <a:gd name="f6" fmla="*/ f0 1 150"/>
                  <a:gd name="f7" fmla="*/ f1 1 140"/>
                  <a:gd name="f8" fmla="val f2"/>
                  <a:gd name="f9" fmla="val f3"/>
                  <a:gd name="f10" fmla="val f4"/>
                  <a:gd name="f11" fmla="+- f10 0 f8"/>
                  <a:gd name="f12" fmla="+- f9 0 f8"/>
                  <a:gd name="f13" fmla="*/ f12 1 150"/>
                  <a:gd name="f14" fmla="*/ f11 1 14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50" h="140">
                    <a:moveTo>
                      <a:pt x="f3" y="f5"/>
                    </a:moveTo>
                    <a:lnTo>
                      <a:pt x="f2" y="f2"/>
                    </a:lnTo>
                    <a:lnTo>
                      <a:pt x="f2" y="f4"/>
                    </a:ln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95" name="Serbest Form 94"/>
              <p:cNvSpPr/>
              <p:nvPr/>
            </p:nvSpPr>
            <p:spPr>
              <a:xfrm>
                <a:off x="5772626" y="6726519"/>
                <a:ext cx="53136" cy="68248"/>
              </a:xfrm>
              <a:custGeom>
                <a:avLst/>
                <a:gdLst>
                  <a:gd name="f0" fmla="val w"/>
                  <a:gd name="f1" fmla="val h"/>
                  <a:gd name="f2" fmla="val 0"/>
                  <a:gd name="f3" fmla="val 145"/>
                  <a:gd name="f4" fmla="val 190"/>
                  <a:gd name="f5" fmla="val 91"/>
                  <a:gd name="f6" fmla="val 76"/>
                  <a:gd name="f7" fmla="*/ f0 1 145"/>
                  <a:gd name="f8" fmla="*/ f1 1 190"/>
                  <a:gd name="f9" fmla="val f2"/>
                  <a:gd name="f10" fmla="val f3"/>
                  <a:gd name="f11" fmla="val f4"/>
                  <a:gd name="f12" fmla="+- f11 0 f9"/>
                  <a:gd name="f13" fmla="+- f10 0 f9"/>
                  <a:gd name="f14" fmla="*/ f13 1 145"/>
                  <a:gd name="f15" fmla="*/ f12 1 19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45" h="190">
                    <a:moveTo>
                      <a:pt x="f3" y="f2"/>
                    </a:moveTo>
                    <a:lnTo>
                      <a:pt x="f2" y="f5"/>
                    </a:lnTo>
                    <a:lnTo>
                      <a:pt x="f6" y="f4"/>
                    </a:ln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96" name="Serbest Form 95"/>
              <p:cNvSpPr/>
              <p:nvPr/>
            </p:nvSpPr>
            <p:spPr>
              <a:xfrm>
                <a:off x="5711440" y="6675769"/>
                <a:ext cx="38644" cy="69999"/>
              </a:xfrm>
              <a:custGeom>
                <a:avLst/>
                <a:gdLst>
                  <a:gd name="f0" fmla="val w"/>
                  <a:gd name="f1" fmla="val h"/>
                  <a:gd name="f2" fmla="val 0"/>
                  <a:gd name="f3" fmla="val 107"/>
                  <a:gd name="f4" fmla="val 198"/>
                  <a:gd name="f5" fmla="val 54"/>
                  <a:gd name="f6" fmla="*/ f0 1 107"/>
                  <a:gd name="f7" fmla="*/ f1 1 198"/>
                  <a:gd name="f8" fmla="val f2"/>
                  <a:gd name="f9" fmla="val f3"/>
                  <a:gd name="f10" fmla="val f4"/>
                  <a:gd name="f11" fmla="+- f10 0 f8"/>
                  <a:gd name="f12" fmla="+- f9 0 f8"/>
                  <a:gd name="f13" fmla="*/ f12 1 107"/>
                  <a:gd name="f14" fmla="*/ f11 1 198"/>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07" h="198">
                    <a:moveTo>
                      <a:pt x="f5" y="f2"/>
                    </a:moveTo>
                    <a:lnTo>
                      <a:pt x="f2" y="f4"/>
                    </a:lnTo>
                    <a:lnTo>
                      <a:pt x="f3" y="f4"/>
                    </a:ln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97" name="Serbest Form 96"/>
              <p:cNvSpPr/>
              <p:nvPr/>
            </p:nvSpPr>
            <p:spPr>
              <a:xfrm>
                <a:off x="5637372" y="6726519"/>
                <a:ext cx="51525" cy="68248"/>
              </a:xfrm>
              <a:custGeom>
                <a:avLst/>
                <a:gdLst>
                  <a:gd name="f0" fmla="val w"/>
                  <a:gd name="f1" fmla="val h"/>
                  <a:gd name="f2" fmla="val 0"/>
                  <a:gd name="f3" fmla="val 145"/>
                  <a:gd name="f4" fmla="val 190"/>
                  <a:gd name="f5" fmla="val 69"/>
                  <a:gd name="f6" fmla="val 91"/>
                  <a:gd name="f7" fmla="*/ f0 1 145"/>
                  <a:gd name="f8" fmla="*/ f1 1 190"/>
                  <a:gd name="f9" fmla="val f2"/>
                  <a:gd name="f10" fmla="val f3"/>
                  <a:gd name="f11" fmla="val f4"/>
                  <a:gd name="f12" fmla="+- f11 0 f9"/>
                  <a:gd name="f13" fmla="+- f10 0 f9"/>
                  <a:gd name="f14" fmla="*/ f13 1 145"/>
                  <a:gd name="f15" fmla="*/ f12 1 19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45" h="190">
                    <a:moveTo>
                      <a:pt x="f2" y="f2"/>
                    </a:moveTo>
                    <a:lnTo>
                      <a:pt x="f5" y="f4"/>
                    </a:lnTo>
                    <a:lnTo>
                      <a:pt x="f3" y="f6"/>
                    </a:ln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98" name="Serbest Form 97"/>
              <p:cNvSpPr/>
              <p:nvPr/>
            </p:nvSpPr>
            <p:spPr>
              <a:xfrm>
                <a:off x="5664745" y="6763268"/>
                <a:ext cx="132034" cy="174997"/>
              </a:xfrm>
              <a:custGeom>
                <a:avLst/>
                <a:gdLst>
                  <a:gd name="f0" fmla="val w"/>
                  <a:gd name="f1" fmla="val h"/>
                  <a:gd name="f2" fmla="val 0"/>
                  <a:gd name="f3" fmla="val 371"/>
                  <a:gd name="f4" fmla="val 488"/>
                  <a:gd name="f5" fmla="val 185"/>
                  <a:gd name="f6" fmla="val 290"/>
                  <a:gd name="f7" fmla="val 106"/>
                  <a:gd name="f8" fmla="val 244"/>
                  <a:gd name="f9" fmla="val 382"/>
                  <a:gd name="f10" fmla="val 80"/>
                  <a:gd name="f11" fmla="*/ f0 1 371"/>
                  <a:gd name="f12" fmla="*/ f1 1 488"/>
                  <a:gd name="f13" fmla="val f2"/>
                  <a:gd name="f14" fmla="val f3"/>
                  <a:gd name="f15" fmla="val f4"/>
                  <a:gd name="f16" fmla="+- f15 0 f13"/>
                  <a:gd name="f17" fmla="+- f14 0 f13"/>
                  <a:gd name="f18" fmla="*/ f17 1 371"/>
                  <a:gd name="f19" fmla="*/ f16 1 488"/>
                  <a:gd name="f20" fmla="*/ f13 1 f18"/>
                  <a:gd name="f21" fmla="*/ f14 1 f18"/>
                  <a:gd name="f22" fmla="*/ f13 1 f19"/>
                  <a:gd name="f23" fmla="*/ f15 1 f19"/>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371" h="488">
                    <a:moveTo>
                      <a:pt x="f5" y="f2"/>
                    </a:moveTo>
                    <a:cubicBezTo>
                      <a:pt x="f6" y="f2"/>
                      <a:pt x="f3" y="f7"/>
                      <a:pt x="f3" y="f8"/>
                    </a:cubicBezTo>
                    <a:cubicBezTo>
                      <a:pt x="f3" y="f9"/>
                      <a:pt x="f6" y="f4"/>
                      <a:pt x="f5" y="f4"/>
                    </a:cubicBezTo>
                    <a:cubicBezTo>
                      <a:pt x="f10" y="f4"/>
                      <a:pt x="f2" y="f9"/>
                      <a:pt x="f2" y="f8"/>
                    </a:cubicBezTo>
                    <a:cubicBezTo>
                      <a:pt x="f2" y="f7"/>
                      <a:pt x="f10" y="f2"/>
                      <a:pt x="f5" y="f2"/>
                    </a:cubicBezTo>
                    <a:close/>
                  </a:path>
                </a:pathLst>
              </a:custGeom>
              <a:solidFill>
                <a:srgbClr val="FF0066"/>
              </a:solidFill>
              <a:ln w="28437">
                <a:solidFill>
                  <a:srgbClr val="000000"/>
                </a:solidFill>
                <a:prstDash val="solid"/>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grpSp>
        <p:grpSp>
          <p:nvGrpSpPr>
            <p:cNvPr id="11326" name="Grup 98"/>
            <p:cNvGrpSpPr>
              <a:grpSpLocks/>
            </p:cNvGrpSpPr>
            <p:nvPr/>
          </p:nvGrpSpPr>
          <p:grpSpPr bwMode="auto">
            <a:xfrm>
              <a:off x="7472156" y="4109761"/>
              <a:ext cx="2077919" cy="447836"/>
              <a:chOff x="7472156" y="4109761"/>
              <a:chExt cx="2077919" cy="447836"/>
            </a:xfrm>
          </p:grpSpPr>
          <p:sp>
            <p:nvSpPr>
              <p:cNvPr id="100" name="Dikdörtgen 99"/>
              <p:cNvSpPr/>
              <p:nvPr/>
            </p:nvSpPr>
            <p:spPr>
              <a:xfrm>
                <a:off x="7471352" y="4110308"/>
                <a:ext cx="2078723" cy="447994"/>
              </a:xfrm>
              <a:prstGeom prst="rect">
                <a:avLst/>
              </a:prstGeom>
              <a:solidFill>
                <a:srgbClr val="CCFF99"/>
              </a:solidFill>
              <a:ln>
                <a:noFill/>
                <a:prstDash val="solid"/>
              </a:ln>
            </p:spPr>
            <p:txBody>
              <a:bodyPr lIns="0" tIns="0" rIns="0" bIns="0"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101" name="Metin kutusu 100"/>
              <p:cNvSpPr txBox="1"/>
              <p:nvPr/>
            </p:nvSpPr>
            <p:spPr>
              <a:xfrm>
                <a:off x="7471352" y="4110308"/>
                <a:ext cx="2078723" cy="397245"/>
              </a:xfrm>
              <a:prstGeom prst="rect">
                <a:avLst/>
              </a:prstGeom>
              <a:noFill/>
              <a:ln>
                <a:noFill/>
              </a:ln>
            </p:spPr>
            <p:txBody>
              <a:bodyPr lIns="90004" tIns="46798" rIns="90004" bIns="46798" compatLnSpc="0">
                <a:spAutoFit/>
              </a:bodyPr>
              <a:lstStyle/>
              <a:p>
                <a:pPr defTabSz="829452" fontAlgn="auto">
                  <a:spcBef>
                    <a:spcPts val="0"/>
                  </a:spcBef>
                  <a:spcAft>
                    <a:spcPts val="0"/>
                  </a:spcAft>
                  <a:defRPr sz="1800" b="0" i="0" u="none" strike="noStrike" kern="0" cap="none" spc="0" baseline="0">
                    <a:solidFill>
                      <a:srgbClr val="000000"/>
                    </a:solidFill>
                    <a:uFillTx/>
                  </a:defRPr>
                </a:pPr>
                <a:r>
                  <a:rPr lang="en-US" b="1" kern="0">
                    <a:solidFill>
                      <a:srgbClr val="000000"/>
                    </a:solidFill>
                    <a:latin typeface="Nimbus Roman No9 L" pitchFamily="18"/>
                    <a:ea typeface="Gothic" pitchFamily="2"/>
                    <a:cs typeface="Tahoma" pitchFamily="2"/>
                  </a:rPr>
                  <a:t>software fault</a:t>
                </a:r>
              </a:p>
            </p:txBody>
          </p:sp>
        </p:grpSp>
        <p:grpSp>
          <p:nvGrpSpPr>
            <p:cNvPr id="11327" name="Grup 101"/>
            <p:cNvGrpSpPr>
              <a:grpSpLocks/>
            </p:cNvGrpSpPr>
            <p:nvPr/>
          </p:nvGrpSpPr>
          <p:grpSpPr bwMode="auto">
            <a:xfrm>
              <a:off x="7472156" y="4557598"/>
              <a:ext cx="2077919" cy="447836"/>
              <a:chOff x="7472156" y="4557598"/>
              <a:chExt cx="2077919" cy="447836"/>
            </a:xfrm>
          </p:grpSpPr>
          <p:sp>
            <p:nvSpPr>
              <p:cNvPr id="103" name="Dikdörtgen 102"/>
              <p:cNvSpPr/>
              <p:nvPr/>
            </p:nvSpPr>
            <p:spPr>
              <a:xfrm>
                <a:off x="7471352" y="4558300"/>
                <a:ext cx="2078723" cy="447994"/>
              </a:xfrm>
              <a:prstGeom prst="rect">
                <a:avLst/>
              </a:prstGeom>
              <a:solidFill>
                <a:srgbClr val="CCFF99"/>
              </a:solidFill>
              <a:ln>
                <a:noFill/>
                <a:prstDash val="solid"/>
              </a:ln>
            </p:spPr>
            <p:txBody>
              <a:bodyPr lIns="0" tIns="0" rIns="0" bIns="0"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104" name="Metin kutusu 103"/>
              <p:cNvSpPr txBox="1"/>
              <p:nvPr/>
            </p:nvSpPr>
            <p:spPr>
              <a:xfrm>
                <a:off x="7471352" y="4558300"/>
                <a:ext cx="2078723" cy="397245"/>
              </a:xfrm>
              <a:prstGeom prst="rect">
                <a:avLst/>
              </a:prstGeom>
              <a:noFill/>
              <a:ln>
                <a:noFill/>
              </a:ln>
            </p:spPr>
            <p:txBody>
              <a:bodyPr lIns="90004" tIns="46798" rIns="90004" bIns="46798" compatLnSpc="0">
                <a:spAutoFit/>
              </a:bodyPr>
              <a:lstStyle/>
              <a:p>
                <a:pPr defTabSz="829452" fontAlgn="auto">
                  <a:spcBef>
                    <a:spcPts val="0"/>
                  </a:spcBef>
                  <a:spcAft>
                    <a:spcPts val="0"/>
                  </a:spcAft>
                  <a:defRPr sz="1800" b="0" i="0" u="none" strike="noStrike" kern="0" cap="none" spc="0" baseline="0">
                    <a:solidFill>
                      <a:srgbClr val="000000"/>
                    </a:solidFill>
                    <a:uFillTx/>
                  </a:defRPr>
                </a:pPr>
                <a:r>
                  <a:rPr lang="en-US" b="1" kern="0">
                    <a:solidFill>
                      <a:srgbClr val="000000"/>
                    </a:solidFill>
                    <a:latin typeface="Nimbus Roman No9 L" pitchFamily="18"/>
                    <a:ea typeface="Gothic" pitchFamily="2"/>
                    <a:cs typeface="Tahoma" pitchFamily="2"/>
                  </a:rPr>
                  <a:t>software</a:t>
                </a:r>
                <a:r>
                  <a:rPr lang="en-US" sz="1100" kern="0">
                    <a:solidFill>
                      <a:srgbClr val="000000"/>
                    </a:solidFill>
                    <a:latin typeface="Nimbus Roman No9 L" pitchFamily="18"/>
                    <a:ea typeface="Gothic" pitchFamily="2"/>
                    <a:cs typeface="Tahoma" pitchFamily="2"/>
                  </a:rPr>
                  <a:t> </a:t>
                </a:r>
                <a:r>
                  <a:rPr lang="en-US" b="1" kern="0">
                    <a:solidFill>
                      <a:srgbClr val="000000"/>
                    </a:solidFill>
                    <a:latin typeface="Nimbus Roman No9 L" pitchFamily="18"/>
                    <a:ea typeface="Gothic" pitchFamily="2"/>
                    <a:cs typeface="Tahoma" pitchFamily="2"/>
                  </a:rPr>
                  <a:t>failure</a:t>
                </a:r>
              </a:p>
            </p:txBody>
          </p:sp>
        </p:grpSp>
        <p:sp>
          <p:nvSpPr>
            <p:cNvPr id="105" name="Serbest Form 104"/>
            <p:cNvSpPr/>
            <p:nvPr/>
          </p:nvSpPr>
          <p:spPr>
            <a:xfrm>
              <a:off x="2584498" y="4521552"/>
              <a:ext cx="151356" cy="167998"/>
            </a:xfrm>
            <a:custGeom>
              <a:avLst/>
              <a:gdLst>
                <a:gd name="f0" fmla="val w"/>
                <a:gd name="f1" fmla="val h"/>
                <a:gd name="f2" fmla="val 0"/>
                <a:gd name="f3" fmla="val 420"/>
                <a:gd name="f4" fmla="val 468"/>
                <a:gd name="f5" fmla="val 210"/>
                <a:gd name="f6" fmla="val 234"/>
                <a:gd name="f7" fmla="*/ f0 1 420"/>
                <a:gd name="f8" fmla="*/ f1 1 468"/>
                <a:gd name="f9" fmla="val f2"/>
                <a:gd name="f10" fmla="val f3"/>
                <a:gd name="f11" fmla="val f4"/>
                <a:gd name="f12" fmla="+- f11 0 f9"/>
                <a:gd name="f13" fmla="+- f10 0 f9"/>
                <a:gd name="f14" fmla="*/ f13 1 420"/>
                <a:gd name="f15" fmla="*/ f12 1 468"/>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20" h="468">
                  <a:moveTo>
                    <a:pt x="f5" y="f2"/>
                  </a:moveTo>
                  <a:lnTo>
                    <a:pt x="f5" y="f2"/>
                  </a:lnTo>
                  <a:lnTo>
                    <a:pt x="f3" y="f6"/>
                  </a:lnTo>
                  <a:lnTo>
                    <a:pt x="f5" y="f4"/>
                  </a:lnTo>
                  <a:lnTo>
                    <a:pt x="f5" y="f4"/>
                  </a:lnTo>
                  <a:lnTo>
                    <a:pt x="f2" y="f6"/>
                  </a:lnTo>
                  <a:close/>
                </a:path>
              </a:pathLst>
            </a:custGeom>
            <a:solidFill>
              <a:srgbClr val="00CC99"/>
            </a:solidFill>
            <a:ln w="19083">
              <a:solidFill>
                <a:srgbClr val="000000"/>
              </a:solidFill>
              <a:prstDash val="solid"/>
            </a:ln>
          </p:spPr>
          <p:txBody>
            <a:bodyPr lIns="9363" tIns="9363" rIns="9363" bIns="9363"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106" name="Düz Bağlayıcı 105"/>
            <p:cNvSpPr/>
            <p:nvPr/>
          </p:nvSpPr>
          <p:spPr>
            <a:xfrm>
              <a:off x="3473310" y="4689549"/>
              <a:ext cx="12881" cy="992235"/>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val f6"/>
                <a:gd name="f13" fmla="*/ f7 f0 1"/>
                <a:gd name="f14" fmla="*/ f8 f0 1"/>
                <a:gd name="f15" fmla="?: f9 f3 1"/>
                <a:gd name="f16" fmla="?: f10 f4 1"/>
                <a:gd name="f17" fmla="?: f11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27 f26 1"/>
                <a:gd name="f33" fmla="*/ f28 f26 1"/>
                <a:gd name="f34" fmla="*/ f12 f26 1"/>
                <a:gd name="f35" fmla="*/ f29 f26 1"/>
                <a:gd name="f36" fmla="*/ f30 f26 1"/>
              </a:gdLst>
              <a:ahLst/>
              <a:cxnLst>
                <a:cxn ang="3cd4">
                  <a:pos x="hc" y="t"/>
                </a:cxn>
                <a:cxn ang="0">
                  <a:pos x="r" y="vc"/>
                </a:cxn>
                <a:cxn ang="cd4">
                  <a:pos x="hc" y="b"/>
                </a:cxn>
                <a:cxn ang="cd2">
                  <a:pos x="l" y="vc"/>
                </a:cxn>
                <a:cxn ang="f24">
                  <a:pos x="f34" y="f34"/>
                </a:cxn>
                <a:cxn ang="f25">
                  <a:pos x="f35" y="f36"/>
                </a:cxn>
              </a:cxnLst>
              <a:rect l="f31" t="f31" r="f32" b="f33"/>
              <a:pathLst>
                <a:path>
                  <a:moveTo>
                    <a:pt x="f34" y="f34"/>
                  </a:moveTo>
                  <a:lnTo>
                    <a:pt x="f35" y="f36"/>
                  </a:lnTo>
                </a:path>
              </a:pathLst>
            </a:custGeom>
            <a:noFill/>
            <a:ln w="28437">
              <a:solidFill>
                <a:srgbClr val="000000"/>
              </a:solidFill>
              <a:custDash>
                <a:ds d="100000" sp="100000"/>
              </a:custDash>
              <a:tailEnd type="arrow"/>
            </a:ln>
          </p:spPr>
          <p:txBody>
            <a:bodyPr lIns="14036" tIns="14036" rIns="14036" bIns="14036"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grpSp>
          <p:nvGrpSpPr>
            <p:cNvPr id="11330" name="Grup 106"/>
            <p:cNvGrpSpPr>
              <a:grpSpLocks/>
            </p:cNvGrpSpPr>
            <p:nvPr/>
          </p:nvGrpSpPr>
          <p:grpSpPr bwMode="auto">
            <a:xfrm>
              <a:off x="7468919" y="3689274"/>
              <a:ext cx="2081156" cy="447479"/>
              <a:chOff x="7468919" y="3689274"/>
              <a:chExt cx="2081156" cy="447479"/>
            </a:xfrm>
          </p:grpSpPr>
          <p:sp>
            <p:nvSpPr>
              <p:cNvPr id="108" name="Dikdörtgen 107"/>
              <p:cNvSpPr/>
              <p:nvPr/>
            </p:nvSpPr>
            <p:spPr>
              <a:xfrm>
                <a:off x="7468131" y="3688564"/>
                <a:ext cx="2081944" cy="447994"/>
              </a:xfrm>
              <a:prstGeom prst="rect">
                <a:avLst/>
              </a:prstGeom>
              <a:solidFill>
                <a:srgbClr val="CCFF99"/>
              </a:solidFill>
              <a:ln>
                <a:noFill/>
                <a:prstDash val="solid"/>
              </a:ln>
            </p:spPr>
            <p:txBody>
              <a:bodyPr lIns="0" tIns="0" rIns="0" bIns="0" anchor="ctr" anchorCtr="1" compatLnSpc="0"/>
              <a:lstStyle/>
              <a:p>
                <a:pPr defTabSz="829452" fontAlgn="auto">
                  <a:spcBef>
                    <a:spcPts val="0"/>
                  </a:spcBef>
                  <a:spcAft>
                    <a:spcPts val="0"/>
                  </a:spcAft>
                  <a:defRPr sz="1800" b="0" i="0" u="none" strike="noStrike" kern="0" cap="none" spc="0" baseline="0">
                    <a:solidFill>
                      <a:srgbClr val="000000"/>
                    </a:solidFill>
                    <a:uFillTx/>
                  </a:defRPr>
                </a:pPr>
                <a:endParaRPr lang="en-US" sz="2200" kern="0">
                  <a:solidFill>
                    <a:srgbClr val="000000"/>
                  </a:solidFill>
                  <a:latin typeface="Nimbus Roman No9 L" pitchFamily="18"/>
                  <a:ea typeface="Gothic" pitchFamily="2"/>
                  <a:cs typeface="Tahoma" pitchFamily="2"/>
                </a:endParaRPr>
              </a:p>
            </p:txBody>
          </p:sp>
          <p:sp>
            <p:nvSpPr>
              <p:cNvPr id="109" name="Metin kutusu 108"/>
              <p:cNvSpPr txBox="1"/>
              <p:nvPr/>
            </p:nvSpPr>
            <p:spPr>
              <a:xfrm>
                <a:off x="7468131" y="3688564"/>
                <a:ext cx="2081944" cy="397244"/>
              </a:xfrm>
              <a:prstGeom prst="rect">
                <a:avLst/>
              </a:prstGeom>
              <a:noFill/>
              <a:ln>
                <a:noFill/>
              </a:ln>
            </p:spPr>
            <p:txBody>
              <a:bodyPr lIns="90004" tIns="46798" rIns="90004" bIns="46798" compatLnSpc="0">
                <a:spAutoFit/>
              </a:bodyPr>
              <a:lstStyle/>
              <a:p>
                <a:pPr defTabSz="829452" fontAlgn="auto">
                  <a:spcBef>
                    <a:spcPts val="0"/>
                  </a:spcBef>
                  <a:spcAft>
                    <a:spcPts val="0"/>
                  </a:spcAft>
                  <a:defRPr sz="1800" b="0" i="0" u="none" strike="noStrike" kern="0" cap="none" spc="0" baseline="0">
                    <a:solidFill>
                      <a:srgbClr val="000000"/>
                    </a:solidFill>
                    <a:uFillTx/>
                  </a:defRPr>
                </a:pPr>
                <a:r>
                  <a:rPr lang="en-US" b="1" kern="0">
                    <a:solidFill>
                      <a:srgbClr val="000000"/>
                    </a:solidFill>
                    <a:latin typeface="Nimbus Roman No9 L" pitchFamily="18"/>
                    <a:ea typeface="Gothic" pitchFamily="2"/>
                    <a:cs typeface="Tahoma" pitchFamily="2"/>
                  </a:rPr>
                  <a:t>software</a:t>
                </a:r>
                <a:r>
                  <a:rPr lang="en-US" sz="1100" kern="0">
                    <a:solidFill>
                      <a:srgbClr val="000000"/>
                    </a:solidFill>
                    <a:latin typeface="Nimbus Roman No9 L" pitchFamily="18"/>
                    <a:ea typeface="Gothic" pitchFamily="2"/>
                    <a:cs typeface="Tahoma" pitchFamily="2"/>
                  </a:rPr>
                  <a:t> </a:t>
                </a:r>
                <a:r>
                  <a:rPr lang="en-US" b="1" kern="0">
                    <a:solidFill>
                      <a:srgbClr val="000000"/>
                    </a:solidFill>
                    <a:latin typeface="Nimbus Roman No9 L" pitchFamily="18"/>
                    <a:ea typeface="Gothic" pitchFamily="2"/>
                    <a:cs typeface="Tahoma" pitchFamily="2"/>
                  </a:rPr>
                  <a:t>error</a:t>
                </a:r>
              </a:p>
            </p:txBody>
          </p:sp>
        </p:grpSp>
      </p:grpSp>
      <p:sp>
        <p:nvSpPr>
          <p:cNvPr id="11269" name="Metin kutusu 109"/>
          <p:cNvSpPr txBox="1">
            <a:spLocks noChangeArrowheads="1"/>
          </p:cNvSpPr>
          <p:nvPr/>
        </p:nvSpPr>
        <p:spPr bwMode="auto">
          <a:xfrm>
            <a:off x="6659563" y="5211763"/>
            <a:ext cx="23177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r>
              <a:rPr lang="tr-TR" altLang="tr-TR" sz="1400" i="1">
                <a:latin typeface="Arial" panose="020B0604020202020204" pitchFamily="34" charset="0"/>
              </a:rPr>
              <a:t>Reference: </a:t>
            </a:r>
            <a:r>
              <a:rPr lang="en-US" altLang="tr-TR" sz="1400" i="1">
                <a:latin typeface="Arial" panose="020B0604020202020204" pitchFamily="34" charset="0"/>
              </a:rPr>
              <a:t>Galin, D. Software Quality Assurance: From Theory to Implementation, 2003.</a:t>
            </a:r>
            <a:endParaRPr lang="tr-TR" altLang="tr-TR" sz="1400" i="1">
              <a:latin typeface="Arial" panose="020B0604020202020204" pitchFamily="34" charset="0"/>
            </a:endParaRPr>
          </a:p>
        </p:txBody>
      </p:sp>
    </p:spTree>
    <p:extLst>
      <p:ext uri="{BB962C8B-B14F-4D97-AF65-F5344CB8AC3E}">
        <p14:creationId xmlns:p14="http://schemas.microsoft.com/office/powerpoint/2010/main" val="3908853965"/>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6"/>
          <p:cNvSpPr>
            <a:spLocks noGrp="1" noChangeArrowheads="1"/>
          </p:cNvSpPr>
          <p:nvPr>
            <p:ph type="title"/>
          </p:nvPr>
        </p:nvSpPr>
        <p:spPr>
          <a:xfrm>
            <a:off x="457200" y="261939"/>
            <a:ext cx="7772400" cy="865187"/>
          </a:xfrm>
        </p:spPr>
        <p:txBody>
          <a:bodyPr/>
          <a:lstStyle/>
          <a:p>
            <a:pPr>
              <a:defRPr/>
            </a:pPr>
            <a:r>
              <a:rPr lang="en-GB" altLang="tr-TR" dirty="0" smtClean="0"/>
              <a:t>When are defects introduced?</a:t>
            </a:r>
          </a:p>
        </p:txBody>
      </p:sp>
      <p:sp>
        <p:nvSpPr>
          <p:cNvPr id="8195" name="Rectangle 78"/>
          <p:cNvSpPr>
            <a:spLocks noGrp="1" noChangeArrowheads="1"/>
          </p:cNvSpPr>
          <p:nvPr>
            <p:ph type="body" sz="half" idx="1"/>
          </p:nvPr>
        </p:nvSpPr>
        <p:spPr>
          <a:xfrm>
            <a:off x="685800" y="1484313"/>
            <a:ext cx="8134350" cy="954087"/>
          </a:xfrm>
        </p:spPr>
        <p:txBody>
          <a:bodyPr/>
          <a:lstStyle/>
          <a:p>
            <a:pPr>
              <a:defRPr/>
            </a:pPr>
            <a:r>
              <a:rPr lang="en-CA" altLang="tr-TR" sz="2400" dirty="0" smtClean="0"/>
              <a:t>The majority of defects are introduced in earlier phases.</a:t>
            </a:r>
          </a:p>
          <a:p>
            <a:pPr lvl="1">
              <a:defRPr/>
            </a:pPr>
            <a:r>
              <a:rPr lang="en-CA" altLang="tr-TR" sz="2000" dirty="0" smtClean="0"/>
              <a:t>Requirements are the top factor in a project’s success or failure.</a:t>
            </a:r>
          </a:p>
        </p:txBody>
      </p:sp>
      <p:graphicFrame>
        <p:nvGraphicFramePr>
          <p:cNvPr id="1289260" name="Group 44"/>
          <p:cNvGraphicFramePr>
            <a:graphicFrameLocks noGrp="1"/>
          </p:cNvGraphicFramePr>
          <p:nvPr>
            <p:ph sz="half" idx="2"/>
          </p:nvPr>
        </p:nvGraphicFramePr>
        <p:xfrm>
          <a:off x="1439863" y="3063875"/>
          <a:ext cx="6694487" cy="2409826"/>
        </p:xfrm>
        <a:graphic>
          <a:graphicData uri="http://schemas.openxmlformats.org/drawingml/2006/table">
            <a:tbl>
              <a:tblPr/>
              <a:tblGrid>
                <a:gridCol w="3087687">
                  <a:extLst>
                    <a:ext uri="{9D8B030D-6E8A-4147-A177-3AD203B41FA5}">
                      <a16:colId xmlns:a16="http://schemas.microsoft.com/office/drawing/2014/main" val="20000"/>
                    </a:ext>
                  </a:extLst>
                </a:gridCol>
                <a:gridCol w="1685925">
                  <a:extLst>
                    <a:ext uri="{9D8B030D-6E8A-4147-A177-3AD203B41FA5}">
                      <a16:colId xmlns:a16="http://schemas.microsoft.com/office/drawing/2014/main" val="20001"/>
                    </a:ext>
                  </a:extLst>
                </a:gridCol>
                <a:gridCol w="1920875">
                  <a:extLst>
                    <a:ext uri="{9D8B030D-6E8A-4147-A177-3AD203B41FA5}">
                      <a16:colId xmlns:a16="http://schemas.microsoft.com/office/drawing/2014/main" val="20002"/>
                    </a:ext>
                  </a:extLst>
                </a:gridCol>
              </a:tblGrid>
              <a:tr h="714374">
                <a:tc>
                  <a:txBody>
                    <a:bodyPr/>
                    <a:lstStyle/>
                    <a:p>
                      <a:pPr marL="0" marR="0" lvl="0" indent="0" algn="l"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smtClean="0">
                          <a:ln>
                            <a:noFill/>
                          </a:ln>
                          <a:solidFill>
                            <a:schemeClr val="tx1"/>
                          </a:solidFill>
                          <a:effectLst/>
                          <a:latin typeface="Comic Sans MS" pitchFamily="66" charset="0"/>
                        </a:rPr>
                        <a:t>Phase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smtClean="0">
                          <a:ln>
                            <a:noFill/>
                          </a:ln>
                          <a:solidFill>
                            <a:schemeClr val="tx1"/>
                          </a:solidFill>
                          <a:effectLst/>
                          <a:latin typeface="Comic Sans MS" pitchFamily="66" charset="0"/>
                        </a:rPr>
                        <a:t>% of defects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smtClean="0">
                          <a:ln>
                            <a:noFill/>
                          </a:ln>
                          <a:solidFill>
                            <a:schemeClr val="tx1"/>
                          </a:solidFill>
                          <a:effectLst/>
                          <a:latin typeface="Comic Sans MS" pitchFamily="66" charset="0"/>
                        </a:rPr>
                        <a:t>% effort to fix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3863">
                <a:tc>
                  <a:txBody>
                    <a:bodyPr/>
                    <a:lstStyle/>
                    <a:p>
                      <a:pPr marL="0" marR="0" lvl="0" indent="0" algn="l"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smtClean="0">
                          <a:ln>
                            <a:noFill/>
                          </a:ln>
                          <a:solidFill>
                            <a:schemeClr val="tx1"/>
                          </a:solidFill>
                          <a:effectLst/>
                          <a:latin typeface="Comic Sans MS" pitchFamily="66" charset="0"/>
                        </a:rPr>
                        <a:t>Requirements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smtClean="0">
                          <a:ln>
                            <a:noFill/>
                          </a:ln>
                          <a:solidFill>
                            <a:schemeClr val="tx1"/>
                          </a:solidFill>
                          <a:effectLst/>
                          <a:latin typeface="Comic Sans MS" pitchFamily="66" charset="0"/>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smtClean="0">
                          <a:ln>
                            <a:noFill/>
                          </a:ln>
                          <a:solidFill>
                            <a:schemeClr val="tx1"/>
                          </a:solidFill>
                          <a:effectLst/>
                          <a:latin typeface="Comic Sans MS" pitchFamily="66" charset="0"/>
                        </a:rPr>
                        <a:t>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3863">
                <a:tc>
                  <a:txBody>
                    <a:bodyPr/>
                    <a:lstStyle/>
                    <a:p>
                      <a:pPr marL="0" marR="0" lvl="0" indent="0" algn="l"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smtClean="0">
                          <a:ln>
                            <a:noFill/>
                          </a:ln>
                          <a:solidFill>
                            <a:schemeClr val="tx1"/>
                          </a:solidFill>
                          <a:effectLst/>
                          <a:latin typeface="Comic Sans MS" pitchFamily="66" charset="0"/>
                        </a:rPr>
                        <a:t>Design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smtClean="0">
                          <a:ln>
                            <a:noFill/>
                          </a:ln>
                          <a:solidFill>
                            <a:schemeClr val="tx1"/>
                          </a:solidFill>
                          <a:effectLst/>
                          <a:latin typeface="Comic Sans MS" pitchFamily="66" charset="0"/>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smtClean="0">
                          <a:ln>
                            <a:noFill/>
                          </a:ln>
                          <a:solidFill>
                            <a:schemeClr val="tx1"/>
                          </a:solidFill>
                          <a:effectLst/>
                          <a:latin typeface="Comic Sans MS" pitchFamily="66"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3863">
                <a:tc>
                  <a:txBody>
                    <a:bodyPr/>
                    <a:lstStyle/>
                    <a:p>
                      <a:pPr marL="0" marR="0" lvl="0" indent="0" algn="l"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smtClean="0">
                          <a:ln>
                            <a:noFill/>
                          </a:ln>
                          <a:solidFill>
                            <a:schemeClr val="tx1"/>
                          </a:solidFill>
                          <a:effectLst/>
                          <a:latin typeface="Comic Sans MS" pitchFamily="66"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smtClean="0">
                          <a:ln>
                            <a:noFill/>
                          </a:ln>
                          <a:solidFill>
                            <a:schemeClr val="tx1"/>
                          </a:solidFill>
                          <a:effectLst/>
                          <a:latin typeface="Comic Sans MS" pitchFamily="66"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smtClean="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3863">
                <a:tc>
                  <a:txBody>
                    <a:bodyPr/>
                    <a:lstStyle/>
                    <a:p>
                      <a:pPr marL="0" marR="0" lvl="0" indent="0" algn="l"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dirty="0" smtClean="0">
                          <a:ln>
                            <a:noFill/>
                          </a:ln>
                          <a:solidFill>
                            <a:schemeClr val="tx1"/>
                          </a:solidFill>
                          <a:effectLst/>
                          <a:latin typeface="Comic Sans MS" pitchFamily="66" charset="0"/>
                        </a:rPr>
                        <a:t>Other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smtClean="0">
                          <a:ln>
                            <a:noFill/>
                          </a:ln>
                          <a:solidFill>
                            <a:schemeClr val="tx1"/>
                          </a:solidFill>
                          <a:effectLst/>
                          <a:latin typeface="Comic Sans MS" pitchFamily="66"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dirty="0" smtClean="0">
                          <a:ln>
                            <a:noFill/>
                          </a:ln>
                          <a:solidFill>
                            <a:schemeClr val="tx1"/>
                          </a:solidFill>
                          <a:effectLst/>
                          <a:latin typeface="Comic Sans MS" pitchFamily="66"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3342" name="Text Box 8"/>
          <p:cNvSpPr txBox="1">
            <a:spLocks noChangeArrowheads="1"/>
          </p:cNvSpPr>
          <p:nvPr/>
        </p:nvSpPr>
        <p:spPr bwMode="auto">
          <a:xfrm>
            <a:off x="2319338" y="3063875"/>
            <a:ext cx="42862"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endParaRPr lang="tr-TR" altLang="tr-TR" sz="1800">
              <a:latin typeface="Arial" panose="020B0604020202020204" pitchFamily="34" charset="0"/>
            </a:endParaRPr>
          </a:p>
        </p:txBody>
      </p:sp>
      <p:sp>
        <p:nvSpPr>
          <p:cNvPr id="13343" name="Text Box 9"/>
          <p:cNvSpPr txBox="1">
            <a:spLocks noChangeArrowheads="1"/>
          </p:cNvSpPr>
          <p:nvPr/>
        </p:nvSpPr>
        <p:spPr bwMode="auto">
          <a:xfrm>
            <a:off x="1439863" y="3476625"/>
            <a:ext cx="22225" cy="31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endParaRPr lang="tr-TR" altLang="tr-TR" sz="1800">
              <a:latin typeface="Arial" panose="020B0604020202020204" pitchFamily="34" charset="0"/>
            </a:endParaRPr>
          </a:p>
        </p:txBody>
      </p:sp>
    </p:spTree>
    <p:extLst>
      <p:ext uri="{BB962C8B-B14F-4D97-AF65-F5344CB8AC3E}">
        <p14:creationId xmlns:p14="http://schemas.microsoft.com/office/powerpoint/2010/main" val="3232529562"/>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5"/>
          <p:cNvSpPr>
            <a:spLocks noGrp="1" noChangeArrowheads="1"/>
          </p:cNvSpPr>
          <p:nvPr>
            <p:ph type="title"/>
          </p:nvPr>
        </p:nvSpPr>
        <p:spPr>
          <a:xfrm>
            <a:off x="420688" y="311150"/>
            <a:ext cx="7772400" cy="865188"/>
          </a:xfrm>
        </p:spPr>
        <p:txBody>
          <a:bodyPr/>
          <a:lstStyle/>
          <a:p>
            <a:pPr>
              <a:defRPr/>
            </a:pPr>
            <a:r>
              <a:rPr lang="en-GB" altLang="tr-TR" dirty="0" smtClean="0"/>
              <a:t>Cost of fixing defects</a:t>
            </a:r>
          </a:p>
        </p:txBody>
      </p:sp>
      <p:sp>
        <p:nvSpPr>
          <p:cNvPr id="9219" name="Rectangle 66"/>
          <p:cNvSpPr>
            <a:spLocks noGrp="1" noChangeArrowheads="1"/>
          </p:cNvSpPr>
          <p:nvPr>
            <p:ph type="body" sz="half" idx="1"/>
          </p:nvPr>
        </p:nvSpPr>
        <p:spPr>
          <a:xfrm>
            <a:off x="685800" y="1431925"/>
            <a:ext cx="7772400" cy="2408238"/>
          </a:xfrm>
        </p:spPr>
        <p:txBody>
          <a:bodyPr/>
          <a:lstStyle/>
          <a:p>
            <a:pPr>
              <a:defRPr/>
            </a:pPr>
            <a:r>
              <a:rPr lang="en-CA" altLang="tr-TR" smtClean="0"/>
              <a:t>Relative cost of fixing defects</a:t>
            </a:r>
          </a:p>
          <a:p>
            <a:pPr lvl="1">
              <a:defRPr/>
            </a:pPr>
            <a:r>
              <a:rPr lang="en-CA" altLang="tr-TR" sz="2000" smtClean="0"/>
              <a:t>benchmark:  cost at requirements phase = 1</a:t>
            </a:r>
          </a:p>
        </p:txBody>
      </p:sp>
      <p:sp>
        <p:nvSpPr>
          <p:cNvPr id="15364" name="Text Box 8"/>
          <p:cNvSpPr txBox="1">
            <a:spLocks noChangeArrowheads="1"/>
          </p:cNvSpPr>
          <p:nvPr/>
        </p:nvSpPr>
        <p:spPr bwMode="auto">
          <a:xfrm>
            <a:off x="2319338" y="3370263"/>
            <a:ext cx="42862"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endParaRPr lang="tr-TR" altLang="tr-TR" sz="1800">
              <a:latin typeface="Arial" panose="020B0604020202020204" pitchFamily="34" charset="0"/>
            </a:endParaRPr>
          </a:p>
        </p:txBody>
      </p:sp>
      <p:sp>
        <p:nvSpPr>
          <p:cNvPr id="15365" name="Text Box 9"/>
          <p:cNvSpPr txBox="1">
            <a:spLocks noChangeArrowheads="1"/>
          </p:cNvSpPr>
          <p:nvPr/>
        </p:nvSpPr>
        <p:spPr bwMode="auto">
          <a:xfrm>
            <a:off x="1439863" y="3783013"/>
            <a:ext cx="22225" cy="312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endParaRPr lang="tr-TR" altLang="tr-TR" sz="1800">
              <a:latin typeface="Arial" panose="020B0604020202020204" pitchFamily="34" charset="0"/>
            </a:endParaRPr>
          </a:p>
        </p:txBody>
      </p:sp>
      <p:graphicFrame>
        <p:nvGraphicFramePr>
          <p:cNvPr id="1385508" name="Group 36"/>
          <p:cNvGraphicFramePr>
            <a:graphicFrameLocks noGrp="1"/>
          </p:cNvGraphicFramePr>
          <p:nvPr/>
        </p:nvGraphicFramePr>
        <p:xfrm>
          <a:off x="1258888" y="2681288"/>
          <a:ext cx="6096000" cy="2835276"/>
        </p:xfrm>
        <a:graphic>
          <a:graphicData uri="http://schemas.openxmlformats.org/drawingml/2006/table">
            <a:tbl>
              <a:tblPr/>
              <a:tblGrid>
                <a:gridCol w="43434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457302">
                <a:tc>
                  <a:txBody>
                    <a:bodyPr/>
                    <a:lstStyle/>
                    <a:p>
                      <a:pPr marL="0" marR="0" lvl="0" indent="0" algn="l"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dirty="0" smtClean="0">
                          <a:ln>
                            <a:noFill/>
                          </a:ln>
                          <a:solidFill>
                            <a:schemeClr val="tx1"/>
                          </a:solidFill>
                          <a:effectLst/>
                          <a:latin typeface="Comic Sans MS" pitchFamily="66" charset="0"/>
                        </a:rPr>
                        <a:t>Phase found</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smtClean="0">
                          <a:ln>
                            <a:noFill/>
                          </a:ln>
                          <a:solidFill>
                            <a:schemeClr val="tx1"/>
                          </a:solidFill>
                          <a:effectLst/>
                          <a:latin typeface="Comic Sans MS" pitchFamily="66" charset="0"/>
                        </a:rPr>
                        <a:t>Cost ratio</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29">
                <a:tc>
                  <a:txBody>
                    <a:bodyPr/>
                    <a:lstStyle/>
                    <a:p>
                      <a:pPr marL="0" marR="0" lvl="0" indent="0" algn="l"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smtClean="0">
                          <a:ln>
                            <a:noFill/>
                          </a:ln>
                          <a:solidFill>
                            <a:schemeClr val="tx1"/>
                          </a:solidFill>
                          <a:effectLst/>
                          <a:latin typeface="Comic Sans MS" pitchFamily="66" charset="0"/>
                        </a:rPr>
                        <a:t>Requirements</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smtClean="0">
                          <a:ln>
                            <a:noFill/>
                          </a:ln>
                          <a:solidFill>
                            <a:schemeClr val="tx1"/>
                          </a:solidFill>
                          <a:effectLst/>
                          <a:latin typeface="Comic Sans MS" pitchFamily="66" charset="0"/>
                        </a:rPr>
                        <a:t>1</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29">
                <a:tc>
                  <a:txBody>
                    <a:bodyPr/>
                    <a:lstStyle/>
                    <a:p>
                      <a:pPr marL="0" marR="0" lvl="0" indent="0" algn="l"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smtClean="0">
                          <a:ln>
                            <a:noFill/>
                          </a:ln>
                          <a:solidFill>
                            <a:schemeClr val="tx1"/>
                          </a:solidFill>
                          <a:effectLst/>
                          <a:latin typeface="Comic Sans MS" pitchFamily="66" charset="0"/>
                        </a:rPr>
                        <a:t>Design</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smtClean="0">
                          <a:ln>
                            <a:noFill/>
                          </a:ln>
                          <a:solidFill>
                            <a:schemeClr val="tx1"/>
                          </a:solidFill>
                          <a:effectLst/>
                          <a:latin typeface="Comic Sans MS" pitchFamily="66" charset="0"/>
                        </a:rPr>
                        <a:t>3 – 5</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329">
                <a:tc>
                  <a:txBody>
                    <a:bodyPr/>
                    <a:lstStyle/>
                    <a:p>
                      <a:pPr marL="0" marR="0" lvl="0" indent="0" algn="l"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smtClean="0">
                          <a:ln>
                            <a:noFill/>
                          </a:ln>
                          <a:solidFill>
                            <a:schemeClr val="tx1"/>
                          </a:solidFill>
                          <a:effectLst/>
                          <a:latin typeface="Comic Sans MS" pitchFamily="66" charset="0"/>
                        </a:rPr>
                        <a:t>Coding</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smtClean="0">
                          <a:ln>
                            <a:noFill/>
                          </a:ln>
                          <a:solidFill>
                            <a:schemeClr val="tx1"/>
                          </a:solidFill>
                          <a:effectLst/>
                          <a:latin typeface="Comic Sans MS" pitchFamily="66" charset="0"/>
                        </a:rPr>
                        <a:t>10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29">
                <a:tc>
                  <a:txBody>
                    <a:bodyPr/>
                    <a:lstStyle/>
                    <a:p>
                      <a:pPr marL="0" marR="0" lvl="0" indent="0" algn="l"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smtClean="0">
                          <a:ln>
                            <a:noFill/>
                          </a:ln>
                          <a:solidFill>
                            <a:schemeClr val="tx1"/>
                          </a:solidFill>
                          <a:effectLst/>
                          <a:latin typeface="Comic Sans MS" pitchFamily="66" charset="0"/>
                        </a:rPr>
                        <a:t>Unit / integration testing</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smtClean="0">
                          <a:ln>
                            <a:noFill/>
                          </a:ln>
                          <a:solidFill>
                            <a:schemeClr val="tx1"/>
                          </a:solidFill>
                          <a:effectLst/>
                          <a:latin typeface="Comic Sans MS" pitchFamily="66" charset="0"/>
                        </a:rPr>
                        <a:t>15 - 40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329">
                <a:tc>
                  <a:txBody>
                    <a:bodyPr/>
                    <a:lstStyle/>
                    <a:p>
                      <a:pPr marL="0" marR="0" lvl="0" indent="0" algn="l"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smtClean="0">
                          <a:ln>
                            <a:noFill/>
                          </a:ln>
                          <a:solidFill>
                            <a:schemeClr val="tx1"/>
                          </a:solidFill>
                          <a:effectLst/>
                          <a:latin typeface="Comic Sans MS" pitchFamily="66" charset="0"/>
                        </a:rPr>
                        <a:t>System / acceptance testing</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smtClean="0">
                          <a:ln>
                            <a:noFill/>
                          </a:ln>
                          <a:solidFill>
                            <a:schemeClr val="tx1"/>
                          </a:solidFill>
                          <a:effectLst/>
                          <a:latin typeface="Comic Sans MS" pitchFamily="66" charset="0"/>
                        </a:rPr>
                        <a:t>30 – 70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329">
                <a:tc>
                  <a:txBody>
                    <a:bodyPr/>
                    <a:lstStyle/>
                    <a:p>
                      <a:pPr marL="0" marR="0" lvl="0" indent="0" algn="l"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smtClean="0">
                          <a:ln>
                            <a:noFill/>
                          </a:ln>
                          <a:solidFill>
                            <a:schemeClr val="tx1"/>
                          </a:solidFill>
                          <a:effectLst/>
                          <a:latin typeface="Comic Sans MS" pitchFamily="66" charset="0"/>
                        </a:rPr>
                        <a:t>Production</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dirty="0" smtClean="0">
                          <a:ln>
                            <a:noFill/>
                          </a:ln>
                          <a:solidFill>
                            <a:schemeClr val="tx1"/>
                          </a:solidFill>
                          <a:effectLst/>
                          <a:latin typeface="Comic Sans MS" pitchFamily="66" charset="0"/>
                        </a:rPr>
                        <a:t>40 - 1000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31211421"/>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body" idx="1"/>
          </p:nvPr>
        </p:nvSpPr>
        <p:spPr>
          <a:xfrm>
            <a:off x="250825" y="1268413"/>
            <a:ext cx="8497888" cy="4733925"/>
          </a:xfrm>
        </p:spPr>
        <p:txBody>
          <a:bodyPr lIns="92075" tIns="46038" rIns="92075" bIns="46038"/>
          <a:lstStyle/>
          <a:p>
            <a:pPr eaLnBrk="1" hangingPunct="1">
              <a:buFont typeface="Webdings" charset="2"/>
              <a:buChar char="&lt;"/>
              <a:defRPr/>
            </a:pPr>
            <a:r>
              <a:rPr lang="tr-TR" altLang="en-US" sz="2400" dirty="0" err="1"/>
              <a:t>It</a:t>
            </a:r>
            <a:r>
              <a:rPr lang="tr-TR" altLang="en-US" sz="2400" dirty="0"/>
              <a:t> is </a:t>
            </a:r>
            <a:r>
              <a:rPr lang="tr-TR" altLang="en-US" sz="2400" dirty="0" err="1"/>
              <a:t>assumed</a:t>
            </a:r>
            <a:r>
              <a:rPr lang="tr-TR" altLang="en-US" sz="2400" dirty="0"/>
              <a:t> </a:t>
            </a:r>
            <a:r>
              <a:rPr lang="tr-TR" altLang="en-US" sz="2400" dirty="0" err="1"/>
              <a:t>that</a:t>
            </a:r>
            <a:r>
              <a:rPr lang="tr-TR" altLang="en-US" sz="2400" dirty="0"/>
              <a:t> </a:t>
            </a:r>
            <a:r>
              <a:rPr lang="tr-TR" altLang="en-US" sz="2400" dirty="0" err="1"/>
              <a:t>defects</a:t>
            </a:r>
            <a:r>
              <a:rPr lang="tr-TR" altLang="en-US" sz="2400" dirty="0"/>
              <a:t> </a:t>
            </a:r>
            <a:r>
              <a:rPr lang="tr-TR" altLang="en-US" sz="2400" dirty="0" err="1"/>
              <a:t>appear</a:t>
            </a:r>
            <a:r>
              <a:rPr lang="tr-TR" altLang="en-US" sz="2400" dirty="0"/>
              <a:t> </a:t>
            </a:r>
            <a:r>
              <a:rPr lang="tr-TR" altLang="en-US" sz="2400" dirty="0" err="1"/>
              <a:t>accidentally</a:t>
            </a:r>
            <a:r>
              <a:rPr lang="tr-TR" altLang="en-US" sz="2400" dirty="0"/>
              <a:t>. </a:t>
            </a:r>
            <a:r>
              <a:rPr lang="tr-TR" altLang="en-US" sz="2400" dirty="0" err="1"/>
              <a:t>When</a:t>
            </a:r>
            <a:r>
              <a:rPr lang="tr-TR" altLang="en-US" sz="2400" dirty="0"/>
              <a:t> a </a:t>
            </a:r>
            <a:r>
              <a:rPr lang="tr-TR" altLang="en-US" sz="2400" dirty="0" err="1"/>
              <a:t>defect</a:t>
            </a:r>
            <a:r>
              <a:rPr lang="tr-TR" altLang="en-US" sz="2400" dirty="0"/>
              <a:t> is </a:t>
            </a:r>
            <a:r>
              <a:rPr lang="tr-TR" altLang="en-US" sz="2400" dirty="0" err="1"/>
              <a:t>observed</a:t>
            </a:r>
            <a:r>
              <a:rPr lang="tr-TR" altLang="en-US" sz="2400" dirty="0"/>
              <a:t>, </a:t>
            </a:r>
            <a:r>
              <a:rPr lang="tr-TR" altLang="en-US" sz="2400" dirty="0" err="1"/>
              <a:t>the</a:t>
            </a:r>
            <a:r>
              <a:rPr lang="tr-TR" altLang="en-US" sz="2400" dirty="0"/>
              <a:t> </a:t>
            </a:r>
            <a:r>
              <a:rPr lang="tr-TR" altLang="en-US" sz="2400" dirty="0" err="1"/>
              <a:t>production</a:t>
            </a:r>
            <a:r>
              <a:rPr lang="tr-TR" altLang="en-US" sz="2400" dirty="0"/>
              <a:t> </a:t>
            </a:r>
            <a:r>
              <a:rPr lang="tr-TR" altLang="en-US" sz="2400" dirty="0" err="1"/>
              <a:t>line</a:t>
            </a:r>
            <a:r>
              <a:rPr lang="tr-TR" altLang="en-US" sz="2400" dirty="0"/>
              <a:t> is </a:t>
            </a:r>
            <a:r>
              <a:rPr lang="tr-TR" altLang="en-US" sz="2400" u="sng" dirty="0"/>
              <a:t>not</a:t>
            </a:r>
            <a:r>
              <a:rPr lang="tr-TR" altLang="en-US" sz="2400" dirty="0"/>
              <a:t> </a:t>
            </a:r>
            <a:r>
              <a:rPr lang="tr-TR" altLang="en-US" sz="2400" dirty="0" err="1"/>
              <a:t>stopped</a:t>
            </a:r>
            <a:r>
              <a:rPr lang="tr-TR" altLang="en-US" sz="2400" dirty="0"/>
              <a:t>, </a:t>
            </a:r>
            <a:r>
              <a:rPr lang="tr-TR" altLang="en-US" sz="2400" dirty="0" err="1"/>
              <a:t>and</a:t>
            </a:r>
            <a:r>
              <a:rPr lang="tr-TR" altLang="en-US" sz="2400" dirty="0"/>
              <a:t> </a:t>
            </a:r>
            <a:r>
              <a:rPr lang="tr-TR" altLang="en-US" sz="2400" dirty="0" err="1"/>
              <a:t>defective</a:t>
            </a:r>
            <a:r>
              <a:rPr lang="tr-TR" altLang="en-US" sz="2400" dirty="0"/>
              <a:t> </a:t>
            </a:r>
            <a:r>
              <a:rPr lang="tr-TR" altLang="en-US" sz="2400" dirty="0" err="1"/>
              <a:t>parts</a:t>
            </a:r>
            <a:r>
              <a:rPr lang="tr-TR" altLang="en-US" sz="2400" dirty="0"/>
              <a:t> </a:t>
            </a:r>
            <a:r>
              <a:rPr lang="tr-TR" altLang="en-US" sz="2400" dirty="0" err="1"/>
              <a:t>are</a:t>
            </a:r>
            <a:r>
              <a:rPr lang="tr-TR" altLang="en-US" sz="2400" dirty="0"/>
              <a:t> </a:t>
            </a:r>
            <a:r>
              <a:rPr lang="tr-TR" altLang="en-US" sz="2400" dirty="0" err="1"/>
              <a:t>removed</a:t>
            </a:r>
            <a:r>
              <a:rPr lang="tr-TR" altLang="en-US" sz="2400" dirty="0"/>
              <a:t> </a:t>
            </a:r>
            <a:r>
              <a:rPr lang="tr-TR" altLang="en-US" sz="2400" dirty="0" err="1"/>
              <a:t>later</a:t>
            </a:r>
            <a:r>
              <a:rPr lang="tr-TR" altLang="en-US" sz="2400" dirty="0"/>
              <a:t>.</a:t>
            </a:r>
          </a:p>
          <a:p>
            <a:pPr eaLnBrk="1" hangingPunct="1">
              <a:buFont typeface="Webdings" charset="2"/>
              <a:buChar char="&lt;"/>
              <a:defRPr/>
            </a:pPr>
            <a:endParaRPr lang="tr-TR" altLang="en-US" sz="2400" dirty="0"/>
          </a:p>
          <a:p>
            <a:pPr eaLnBrk="1" hangingPunct="1">
              <a:buFont typeface="Webdings" charset="2"/>
              <a:buChar char="&lt;"/>
              <a:defRPr/>
            </a:pPr>
            <a:r>
              <a:rPr lang="tr-TR" altLang="en-US" sz="2400" dirty="0" err="1"/>
              <a:t>Forces</a:t>
            </a:r>
            <a:r>
              <a:rPr lang="tr-TR" altLang="en-US" sz="2400" dirty="0"/>
              <a:t> </a:t>
            </a:r>
            <a:r>
              <a:rPr lang="tr-TR" altLang="en-US" sz="2400" dirty="0" err="1"/>
              <a:t>workers</a:t>
            </a:r>
            <a:r>
              <a:rPr lang="tr-TR" altLang="en-US" sz="2400" dirty="0"/>
              <a:t> </a:t>
            </a:r>
            <a:r>
              <a:rPr lang="tr-TR" altLang="en-US" sz="2400" dirty="0" err="1"/>
              <a:t>to</a:t>
            </a:r>
            <a:r>
              <a:rPr lang="tr-TR" altLang="en-US" sz="2400" dirty="0"/>
              <a:t> </a:t>
            </a:r>
            <a:r>
              <a:rPr lang="tr-TR" altLang="en-US" sz="2400" u="sng" dirty="0"/>
              <a:t>not </a:t>
            </a:r>
            <a:r>
              <a:rPr lang="tr-TR" altLang="en-US" sz="2400" u="sng" dirty="0" err="1"/>
              <a:t>repeat</a:t>
            </a:r>
            <a:r>
              <a:rPr lang="tr-TR" altLang="en-US" sz="2400" u="sng" dirty="0"/>
              <a:t> </a:t>
            </a:r>
            <a:r>
              <a:rPr lang="tr-TR" altLang="en-US" sz="2400" u="sng" dirty="0" err="1"/>
              <a:t>the</a:t>
            </a:r>
            <a:r>
              <a:rPr lang="tr-TR" altLang="en-US" sz="2400" u="sng" dirty="0"/>
              <a:t> </a:t>
            </a:r>
            <a:r>
              <a:rPr lang="tr-TR" altLang="en-US" sz="2400" u="sng" dirty="0" err="1"/>
              <a:t>error</a:t>
            </a:r>
            <a:r>
              <a:rPr lang="tr-TR" altLang="en-US" sz="2400" dirty="0"/>
              <a:t>.</a:t>
            </a:r>
          </a:p>
          <a:p>
            <a:pPr lvl="1" eaLnBrk="1" hangingPunct="1">
              <a:buFont typeface="Webdings" charset="2"/>
              <a:buChar char="4"/>
              <a:defRPr/>
            </a:pPr>
            <a:r>
              <a:rPr lang="tr-TR" altLang="en-US" sz="2000" dirty="0" err="1"/>
              <a:t>Workers</a:t>
            </a:r>
            <a:r>
              <a:rPr lang="tr-TR" altLang="en-US" sz="2000" dirty="0"/>
              <a:t> </a:t>
            </a:r>
            <a:r>
              <a:rPr lang="tr-TR" altLang="en-US" sz="2000" dirty="0" err="1"/>
              <a:t>may</a:t>
            </a:r>
            <a:r>
              <a:rPr lang="tr-TR" altLang="en-US" sz="2000" dirty="0"/>
              <a:t> </a:t>
            </a:r>
            <a:r>
              <a:rPr lang="tr-TR" altLang="en-US" sz="2000" dirty="0" err="1"/>
              <a:t>hide</a:t>
            </a:r>
            <a:r>
              <a:rPr lang="tr-TR" altLang="en-US" sz="2000" dirty="0"/>
              <a:t> </a:t>
            </a:r>
            <a:r>
              <a:rPr lang="tr-TR" altLang="en-US" sz="2000" dirty="0" err="1"/>
              <a:t>the</a:t>
            </a:r>
            <a:r>
              <a:rPr lang="tr-TR" altLang="en-US" sz="2000" dirty="0"/>
              <a:t> </a:t>
            </a:r>
            <a:r>
              <a:rPr lang="tr-TR" altLang="en-US" sz="2000" dirty="0" err="1"/>
              <a:t>problems</a:t>
            </a:r>
            <a:r>
              <a:rPr lang="tr-TR" altLang="en-US" sz="2000" dirty="0"/>
              <a:t>.</a:t>
            </a:r>
          </a:p>
          <a:p>
            <a:pPr lvl="1" eaLnBrk="1" hangingPunct="1">
              <a:buFont typeface="Webdings" charset="2"/>
              <a:buChar char="4"/>
              <a:defRPr/>
            </a:pPr>
            <a:r>
              <a:rPr lang="tr-TR" altLang="en-US" sz="2000" dirty="0"/>
              <a:t>Management </a:t>
            </a:r>
            <a:r>
              <a:rPr lang="tr-TR" altLang="en-US" sz="2000" dirty="0" err="1"/>
              <a:t>may</a:t>
            </a:r>
            <a:r>
              <a:rPr lang="tr-TR" altLang="en-US" sz="2000" dirty="0"/>
              <a:t> </a:t>
            </a:r>
            <a:r>
              <a:rPr lang="tr-TR" altLang="en-US" sz="2000" dirty="0" err="1"/>
              <a:t>directly</a:t>
            </a:r>
            <a:r>
              <a:rPr lang="tr-TR" altLang="en-US" sz="2000" dirty="0"/>
              <a:t> </a:t>
            </a:r>
            <a:r>
              <a:rPr lang="tr-TR" altLang="en-US" sz="2000" dirty="0" err="1"/>
              <a:t>criticize</a:t>
            </a:r>
            <a:r>
              <a:rPr lang="tr-TR" altLang="en-US" sz="2000" dirty="0"/>
              <a:t> </a:t>
            </a:r>
            <a:r>
              <a:rPr lang="tr-TR" altLang="en-US" sz="2000" dirty="0" err="1"/>
              <a:t>workers</a:t>
            </a:r>
            <a:r>
              <a:rPr lang="tr-TR" altLang="en-US" sz="2000" dirty="0"/>
              <a:t>.</a:t>
            </a:r>
          </a:p>
        </p:txBody>
      </p:sp>
      <p:sp>
        <p:nvSpPr>
          <p:cNvPr id="27652" name="Rectangle 36"/>
          <p:cNvSpPr>
            <a:spLocks noGrp="1" noChangeArrowheads="1"/>
          </p:cNvSpPr>
          <p:nvPr>
            <p:ph type="title"/>
          </p:nvPr>
        </p:nvSpPr>
        <p:spPr>
          <a:xfrm>
            <a:off x="281305" y="304800"/>
            <a:ext cx="7620000" cy="609600"/>
          </a:xfrm>
        </p:spPr>
        <p:txBody>
          <a:bodyPr anchor="ctr"/>
          <a:lstStyle/>
          <a:p>
            <a:pPr eaLnBrk="1" hangingPunct="1">
              <a:defRPr/>
            </a:pPr>
            <a:r>
              <a:rPr lang="tr-TR" altLang="en-US" dirty="0" err="1"/>
              <a:t>Quality</a:t>
            </a:r>
            <a:r>
              <a:rPr lang="tr-TR" altLang="en-US" dirty="0"/>
              <a:t> Through Product/Service</a:t>
            </a:r>
            <a:endParaRPr lang="en-US" altLang="en-US" dirty="0"/>
          </a:p>
        </p:txBody>
      </p:sp>
    </p:spTree>
    <p:extLst>
      <p:ext uri="{BB962C8B-B14F-4D97-AF65-F5344CB8AC3E}">
        <p14:creationId xmlns:p14="http://schemas.microsoft.com/office/powerpoint/2010/main" val="14210132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250825" y="1228725"/>
            <a:ext cx="8713788" cy="4937125"/>
          </a:xfrm>
        </p:spPr>
        <p:txBody>
          <a:bodyPr lIns="92075" tIns="46038" rIns="92075" bIns="46038"/>
          <a:lstStyle/>
          <a:p>
            <a:pPr eaLnBrk="1" hangingPunct="1">
              <a:buFont typeface="Webdings" charset="2"/>
              <a:buChar char="&lt;"/>
              <a:defRPr/>
            </a:pPr>
            <a:r>
              <a:rPr lang="tr-TR" altLang="en-US" sz="2400"/>
              <a:t>It is assumed that defects appear as a result of a problem in the production system. When a defect is detected, the production line is stopped. The reason of the defect is identified and removed (so that the same defect does not appear again).</a:t>
            </a:r>
          </a:p>
          <a:p>
            <a:pPr eaLnBrk="1" hangingPunct="1">
              <a:buFont typeface="Webdings" charset="2"/>
              <a:buChar char="&lt;"/>
              <a:defRPr/>
            </a:pPr>
            <a:endParaRPr lang="tr-TR" altLang="en-US" sz="2400"/>
          </a:p>
          <a:p>
            <a:pPr eaLnBrk="1" hangingPunct="1">
              <a:buFont typeface="Webdings" charset="2"/>
              <a:buChar char="&lt;"/>
              <a:defRPr/>
            </a:pPr>
            <a:r>
              <a:rPr lang="tr-TR" altLang="en-US" sz="2400"/>
              <a:t>Forces workers to find defect and improve the production system.</a:t>
            </a:r>
          </a:p>
          <a:p>
            <a:pPr lvl="1" eaLnBrk="1" hangingPunct="1">
              <a:buFont typeface="Webdings" charset="2"/>
              <a:buChar char="4"/>
              <a:defRPr/>
            </a:pPr>
            <a:r>
              <a:rPr lang="tr-TR" altLang="en-US" sz="2000"/>
              <a:t>It allows managers and workers to take responsibility of problems together.</a:t>
            </a:r>
          </a:p>
        </p:txBody>
      </p:sp>
      <p:sp>
        <p:nvSpPr>
          <p:cNvPr id="28675" name="Rectangle 38"/>
          <p:cNvSpPr>
            <a:spLocks noGrp="1" noChangeArrowheads="1"/>
          </p:cNvSpPr>
          <p:nvPr>
            <p:ph type="title"/>
          </p:nvPr>
        </p:nvSpPr>
        <p:spPr>
          <a:xfrm>
            <a:off x="304800" y="304800"/>
            <a:ext cx="7620000" cy="609600"/>
          </a:xfrm>
        </p:spPr>
        <p:txBody>
          <a:bodyPr anchor="ctr"/>
          <a:lstStyle/>
          <a:p>
            <a:pPr eaLnBrk="1" hangingPunct="1">
              <a:defRPr/>
            </a:pPr>
            <a:r>
              <a:rPr lang="tr-TR" altLang="en-US" dirty="0" err="1"/>
              <a:t>Quality</a:t>
            </a:r>
            <a:r>
              <a:rPr lang="tr-TR" altLang="en-US" dirty="0"/>
              <a:t> Through </a:t>
            </a:r>
            <a:r>
              <a:rPr lang="tr-TR" altLang="en-US" dirty="0" err="1"/>
              <a:t>Process</a:t>
            </a:r>
            <a:endParaRPr lang="en-US" altLang="en-US" dirty="0"/>
          </a:p>
        </p:txBody>
      </p:sp>
    </p:spTree>
    <p:extLst>
      <p:ext uri="{BB962C8B-B14F-4D97-AF65-F5344CB8AC3E}">
        <p14:creationId xmlns:p14="http://schemas.microsoft.com/office/powerpoint/2010/main" val="69969738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tr-TR" altLang="en-US"/>
              <a:t>Quality Assurance and Quality Control</a:t>
            </a:r>
          </a:p>
        </p:txBody>
      </p:sp>
      <p:sp>
        <p:nvSpPr>
          <p:cNvPr id="29699" name="Rectangle 3"/>
          <p:cNvSpPr>
            <a:spLocks noGrp="1" noChangeArrowheads="1"/>
          </p:cNvSpPr>
          <p:nvPr>
            <p:ph type="body" idx="1"/>
          </p:nvPr>
        </p:nvSpPr>
        <p:spPr>
          <a:xfrm>
            <a:off x="153988" y="1155700"/>
            <a:ext cx="8839200" cy="4144963"/>
          </a:xfrm>
        </p:spPr>
        <p:txBody>
          <a:bodyPr/>
          <a:lstStyle/>
          <a:p>
            <a:pPr eaLnBrk="1" hangingPunct="1">
              <a:buFont typeface="Webdings" charset="2"/>
              <a:buChar char="&lt;"/>
              <a:defRPr/>
            </a:pPr>
            <a:r>
              <a:rPr lang="tr-TR" altLang="en-US" sz="2400"/>
              <a:t>Quality Control</a:t>
            </a:r>
          </a:p>
          <a:p>
            <a:pPr lvl="1" eaLnBrk="1" hangingPunct="1">
              <a:buFont typeface="Wingdings" charset="2"/>
              <a:buNone/>
              <a:defRPr/>
            </a:pPr>
            <a:r>
              <a:rPr lang="tr-TR" altLang="en-US" sz="2000">
                <a:sym typeface="Wingdings" charset="2"/>
              </a:rPr>
              <a:t> </a:t>
            </a:r>
            <a:r>
              <a:rPr lang="tr-TR" altLang="en-US" sz="2000"/>
              <a:t>For the purpose of defect detecting, at a certain time</a:t>
            </a:r>
          </a:p>
          <a:p>
            <a:pPr eaLnBrk="1" hangingPunct="1">
              <a:buFont typeface="Webdings" charset="2"/>
              <a:buChar char="&lt;"/>
              <a:defRPr/>
            </a:pPr>
            <a:endParaRPr lang="tr-TR" altLang="en-US" sz="2400"/>
          </a:p>
          <a:p>
            <a:pPr eaLnBrk="1" hangingPunct="1">
              <a:buFont typeface="Webdings" charset="2"/>
              <a:buChar char="&lt;"/>
              <a:defRPr/>
            </a:pPr>
            <a:r>
              <a:rPr lang="tr-TR" altLang="en-US" sz="2400"/>
              <a:t>Quality Assurance</a:t>
            </a:r>
          </a:p>
          <a:p>
            <a:pPr lvl="1" eaLnBrk="1" hangingPunct="1">
              <a:buFont typeface="Wingdings" charset="2"/>
              <a:buNone/>
              <a:defRPr/>
            </a:pPr>
            <a:r>
              <a:rPr lang="tr-TR" altLang="en-US" sz="2000">
                <a:sym typeface="Wingdings" charset="2"/>
              </a:rPr>
              <a:t> </a:t>
            </a:r>
            <a:r>
              <a:rPr lang="tr-TR" altLang="en-US" sz="2000"/>
              <a:t>For the purpose of defect prevention, over a period of time</a:t>
            </a:r>
          </a:p>
          <a:p>
            <a:pPr eaLnBrk="1" hangingPunct="1">
              <a:buFont typeface="Webdings" charset="2"/>
              <a:buChar char="&lt;"/>
              <a:defRPr/>
            </a:pPr>
            <a:endParaRPr lang="tr-TR" altLang="en-US" sz="2400"/>
          </a:p>
          <a:p>
            <a:pPr eaLnBrk="1" hangingPunct="1">
              <a:buFont typeface="Webdings" charset="2"/>
              <a:buChar char="&lt;"/>
              <a:defRPr/>
            </a:pPr>
            <a:r>
              <a:rPr lang="tr-TR" altLang="en-US" sz="2400"/>
              <a:t>If we improve the quality of the development process, we both improve the product quality and reduce development time and cost.</a:t>
            </a:r>
          </a:p>
          <a:p>
            <a:pPr lvl="1" eaLnBrk="1" hangingPunct="1">
              <a:buFont typeface="Webdings" charset="2"/>
              <a:buChar char="4"/>
              <a:defRPr/>
            </a:pPr>
            <a:r>
              <a:rPr lang="tr-TR" altLang="en-US" sz="2000">
                <a:solidFill>
                  <a:srgbClr val="0000FF"/>
                </a:solidFill>
              </a:rPr>
              <a:t>“Quality is free”</a:t>
            </a:r>
          </a:p>
        </p:txBody>
      </p:sp>
      <p:sp>
        <p:nvSpPr>
          <p:cNvPr id="490500" name="Rectangle 4"/>
          <p:cNvSpPr>
            <a:spLocks noChangeArrowheads="1"/>
          </p:cNvSpPr>
          <p:nvPr/>
        </p:nvSpPr>
        <p:spPr bwMode="auto">
          <a:xfrm>
            <a:off x="179388" y="3860800"/>
            <a:ext cx="8785225" cy="1905000"/>
          </a:xfrm>
          <a:prstGeom prst="rect">
            <a:avLst/>
          </a:prstGeom>
          <a:noFill/>
          <a:ln w="50800">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endParaRPr lang="en-US" altLang="en-US" sz="1800">
              <a:latin typeface="Arial" panose="020B0604020202020204" pitchFamily="34" charset="0"/>
            </a:endParaRPr>
          </a:p>
        </p:txBody>
      </p:sp>
    </p:spTree>
    <p:extLst>
      <p:ext uri="{BB962C8B-B14F-4D97-AF65-F5344CB8AC3E}">
        <p14:creationId xmlns:p14="http://schemas.microsoft.com/office/powerpoint/2010/main" val="851538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90500"/>
                                        </p:tgtEl>
                                        <p:attrNameLst>
                                          <p:attrName>style.visibility</p:attrName>
                                        </p:attrNameLst>
                                      </p:cBhvr>
                                      <p:to>
                                        <p:strVal val="visible"/>
                                      </p:to>
                                    </p:set>
                                    <p:animEffect transition="in" filter="diamond(in)">
                                      <p:cBhvr>
                                        <p:cTn id="7" dur="2000"/>
                                        <p:tgtEl>
                                          <p:spTgt spid="490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0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tr-TR" altLang="en-US"/>
              <a:t>Software Quality Assurance</a:t>
            </a:r>
          </a:p>
        </p:txBody>
      </p:sp>
      <p:sp>
        <p:nvSpPr>
          <p:cNvPr id="30723" name="Rectangle 3"/>
          <p:cNvSpPr>
            <a:spLocks noGrp="1" noChangeArrowheads="1"/>
          </p:cNvSpPr>
          <p:nvPr>
            <p:ph type="body" idx="1"/>
          </p:nvPr>
        </p:nvSpPr>
        <p:spPr>
          <a:xfrm>
            <a:off x="250825" y="1196975"/>
            <a:ext cx="8569325" cy="5029200"/>
          </a:xfrm>
        </p:spPr>
        <p:txBody>
          <a:bodyPr/>
          <a:lstStyle/>
          <a:p>
            <a:pPr eaLnBrk="1" hangingPunct="1">
              <a:buFont typeface="Webdings" charset="2"/>
              <a:buChar char="&lt;"/>
              <a:defRPr/>
            </a:pPr>
            <a:r>
              <a:rPr lang="tr-TR" altLang="en-US" sz="2400"/>
              <a:t>It is the cost-effective way of achieving quality during software development and maintenance.</a:t>
            </a:r>
          </a:p>
          <a:p>
            <a:pPr eaLnBrk="1" hangingPunct="1">
              <a:buFont typeface="Webdings" charset="2"/>
              <a:buChar char="&lt;"/>
              <a:defRPr/>
            </a:pPr>
            <a:endParaRPr lang="tr-TR" altLang="en-US" sz="1600"/>
          </a:p>
          <a:p>
            <a:pPr eaLnBrk="1" hangingPunct="1">
              <a:buFont typeface="Webdings" charset="2"/>
              <a:buChar char="&lt;"/>
              <a:defRPr/>
            </a:pPr>
            <a:r>
              <a:rPr lang="tr-TR" altLang="en-US" sz="2400"/>
              <a:t>For the quality built into the software product, it aims to assure that </a:t>
            </a:r>
            <a:r>
              <a:rPr lang="tr-TR" altLang="en-US" sz="2400" u="sng"/>
              <a:t>processes applied and work-products produced</a:t>
            </a:r>
            <a:r>
              <a:rPr lang="tr-TR" altLang="en-US" sz="2400"/>
              <a:t> within the software development life-cycle satisfy their </a:t>
            </a:r>
            <a:r>
              <a:rPr lang="tr-TR" altLang="en-US" sz="2400" u="sng">
                <a:solidFill>
                  <a:srgbClr val="0070C0"/>
                </a:solidFill>
              </a:rPr>
              <a:t>specified requirements</a:t>
            </a:r>
            <a:r>
              <a:rPr lang="tr-TR" altLang="en-US" sz="2400"/>
              <a:t>.</a:t>
            </a:r>
          </a:p>
          <a:p>
            <a:pPr eaLnBrk="1" hangingPunct="1">
              <a:buFont typeface="Webdings" charset="2"/>
              <a:buChar char="&lt;"/>
              <a:defRPr/>
            </a:pPr>
            <a:endParaRPr lang="tr-TR" altLang="en-US" sz="2400"/>
          </a:p>
          <a:p>
            <a:pPr eaLnBrk="1" hangingPunct="1">
              <a:buFont typeface="Webdings" charset="2"/>
              <a:buChar char="&lt;"/>
              <a:defRPr/>
            </a:pPr>
            <a:r>
              <a:rPr lang="tr-TR" altLang="en-US" sz="2400"/>
              <a:t>It enables prevention and early detection of defects by planning, executing, and tracking a number of activites.</a:t>
            </a:r>
          </a:p>
        </p:txBody>
      </p:sp>
    </p:spTree>
    <p:extLst>
      <p:ext uri="{BB962C8B-B14F-4D97-AF65-F5344CB8AC3E}">
        <p14:creationId xmlns:p14="http://schemas.microsoft.com/office/powerpoint/2010/main" val="3481986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defRPr/>
            </a:pPr>
            <a:r>
              <a:rPr lang="tr-TR" dirty="0" smtClean="0"/>
              <a:t>Software </a:t>
            </a:r>
            <a:r>
              <a:rPr lang="tr-TR" dirty="0" err="1" smtClean="0"/>
              <a:t>Quality</a:t>
            </a:r>
            <a:r>
              <a:rPr lang="tr-TR" dirty="0" smtClean="0"/>
              <a:t> Management</a:t>
            </a:r>
            <a:endParaRPr lang="tr-TR" dirty="0"/>
          </a:p>
        </p:txBody>
      </p:sp>
      <p:sp>
        <p:nvSpPr>
          <p:cNvPr id="3" name="İçerik Yer Tutucusu 2"/>
          <p:cNvSpPr>
            <a:spLocks noGrp="1"/>
          </p:cNvSpPr>
          <p:nvPr>
            <p:ph idx="1"/>
          </p:nvPr>
        </p:nvSpPr>
        <p:spPr/>
        <p:txBody>
          <a:bodyPr>
            <a:normAutofit/>
          </a:bodyPr>
          <a:lstStyle/>
          <a:p>
            <a:pPr>
              <a:buFont typeface="Webdings" charset="2"/>
              <a:buChar char="&lt;"/>
              <a:defRPr/>
            </a:pPr>
            <a:endParaRPr lang="tr-TR" sz="2400" b="1" dirty="0"/>
          </a:p>
          <a:p>
            <a:pPr>
              <a:buFont typeface="Webdings" charset="2"/>
              <a:buChar char="&lt;"/>
              <a:defRPr/>
            </a:pPr>
            <a:r>
              <a:rPr lang="tr-TR" sz="2400" b="1" dirty="0" err="1" smtClean="0"/>
              <a:t>What</a:t>
            </a:r>
            <a:r>
              <a:rPr lang="tr-TR" sz="2400" b="1" dirty="0" smtClean="0"/>
              <a:t> is Software </a:t>
            </a:r>
            <a:r>
              <a:rPr lang="tr-TR" sz="2400" b="1" dirty="0" err="1" smtClean="0"/>
              <a:t>Quality</a:t>
            </a:r>
            <a:r>
              <a:rPr lang="tr-TR" sz="2400" b="1" dirty="0" smtClean="0"/>
              <a:t>?</a:t>
            </a:r>
            <a:endParaRPr lang="tr-TR" sz="2400" b="1" dirty="0"/>
          </a:p>
          <a:p>
            <a:pPr>
              <a:buFont typeface="Webdings" charset="2"/>
              <a:buChar char="&lt;"/>
              <a:defRPr/>
            </a:pPr>
            <a:endParaRPr lang="tr-TR" sz="2400" b="1" dirty="0"/>
          </a:p>
          <a:p>
            <a:pPr>
              <a:buFont typeface="Webdings" charset="2"/>
              <a:buChar char="&lt;"/>
              <a:defRPr/>
            </a:pPr>
            <a:endParaRPr lang="tr-TR" sz="2400" b="1" dirty="0" smtClean="0"/>
          </a:p>
          <a:p>
            <a:pPr>
              <a:buFont typeface="Webdings" charset="2"/>
              <a:buChar char="&lt;"/>
              <a:defRPr/>
            </a:pPr>
            <a:endParaRPr lang="tr-TR" sz="2400" b="1" dirty="0"/>
          </a:p>
          <a:p>
            <a:pPr>
              <a:buFont typeface="Webdings" charset="2"/>
              <a:buChar char="&lt;"/>
              <a:defRPr/>
            </a:pPr>
            <a:r>
              <a:rPr lang="tr-TR" sz="2400" b="1" dirty="0" smtClean="0"/>
              <a:t>How is Software </a:t>
            </a:r>
            <a:r>
              <a:rPr lang="tr-TR" sz="2400" b="1" dirty="0" err="1" smtClean="0"/>
              <a:t>Quality</a:t>
            </a:r>
            <a:r>
              <a:rPr lang="tr-TR" sz="2400" b="1" dirty="0" smtClean="0"/>
              <a:t> </a:t>
            </a:r>
            <a:r>
              <a:rPr lang="tr-TR" sz="2400" b="1" dirty="0" err="1" smtClean="0"/>
              <a:t>managed</a:t>
            </a:r>
            <a:r>
              <a:rPr lang="tr-TR" sz="2400" b="1" dirty="0" smtClean="0"/>
              <a:t>?</a:t>
            </a:r>
            <a:endParaRPr lang="tr-TR" sz="2400" b="1" dirty="0"/>
          </a:p>
          <a:p>
            <a:pPr>
              <a:buFont typeface="Webdings" charset="2"/>
              <a:buChar char="&lt;"/>
              <a:defRPr/>
            </a:pPr>
            <a:endParaRPr lang="tr-TR" sz="2400" b="1" dirty="0"/>
          </a:p>
          <a:p>
            <a:pPr>
              <a:buFont typeface="Webdings" charset="2"/>
              <a:buChar char="&lt;"/>
              <a:defRPr/>
            </a:pPr>
            <a:endParaRPr lang="tr-TR" sz="2400" b="1" dirty="0"/>
          </a:p>
          <a:p>
            <a:pPr>
              <a:buFont typeface="Webdings" charset="2"/>
              <a:buChar char="&lt;"/>
              <a:defRPr/>
            </a:pPr>
            <a:endParaRPr lang="tr-TR" sz="2400" b="1" dirty="0"/>
          </a:p>
        </p:txBody>
      </p:sp>
    </p:spTree>
    <p:extLst>
      <p:ext uri="{BB962C8B-B14F-4D97-AF65-F5344CB8AC3E}">
        <p14:creationId xmlns:p14="http://schemas.microsoft.com/office/powerpoint/2010/main" val="3193247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tr-TR" altLang="en-US"/>
              <a:t>Scope of SQA Activities</a:t>
            </a:r>
          </a:p>
        </p:txBody>
      </p:sp>
      <p:sp>
        <p:nvSpPr>
          <p:cNvPr id="33795" name="Rectangle 3"/>
          <p:cNvSpPr>
            <a:spLocks noGrp="1" noChangeArrowheads="1"/>
          </p:cNvSpPr>
          <p:nvPr>
            <p:ph type="body" idx="1"/>
          </p:nvPr>
        </p:nvSpPr>
        <p:spPr>
          <a:xfrm>
            <a:off x="153988" y="1196975"/>
            <a:ext cx="8839200" cy="3744913"/>
          </a:xfrm>
        </p:spPr>
        <p:txBody>
          <a:bodyPr/>
          <a:lstStyle/>
          <a:p>
            <a:pPr eaLnBrk="1" hangingPunct="1">
              <a:buFont typeface="Webdings" charset="2"/>
              <a:buChar char="&lt;"/>
              <a:defRPr/>
            </a:pPr>
            <a:r>
              <a:rPr lang="tr-TR" altLang="en-US" sz="2000" dirty="0">
                <a:solidFill>
                  <a:srgbClr val="000099"/>
                </a:solidFill>
              </a:rPr>
              <a:t>Software </a:t>
            </a:r>
            <a:r>
              <a:rPr lang="tr-TR" altLang="en-US" sz="2000" dirty="0" err="1">
                <a:solidFill>
                  <a:srgbClr val="000099"/>
                </a:solidFill>
              </a:rPr>
              <a:t>Quality</a:t>
            </a:r>
            <a:r>
              <a:rPr lang="tr-TR" altLang="en-US" sz="2000" dirty="0">
                <a:solidFill>
                  <a:srgbClr val="000099"/>
                </a:solidFill>
              </a:rPr>
              <a:t> </a:t>
            </a:r>
            <a:r>
              <a:rPr lang="tr-TR" altLang="en-US" sz="2000" dirty="0" err="1">
                <a:solidFill>
                  <a:srgbClr val="000099"/>
                </a:solidFill>
              </a:rPr>
              <a:t>Assurance</a:t>
            </a:r>
            <a:r>
              <a:rPr lang="tr-TR" altLang="en-US" sz="2000" dirty="0">
                <a:solidFill>
                  <a:srgbClr val="000099"/>
                </a:solidFill>
              </a:rPr>
              <a:t> (SQA) </a:t>
            </a:r>
            <a:r>
              <a:rPr lang="tr-TR" altLang="en-US" sz="2000" dirty="0" err="1"/>
              <a:t>involves</a:t>
            </a:r>
            <a:r>
              <a:rPr lang="tr-TR" altLang="en-US" sz="2000" dirty="0"/>
              <a:t> </a:t>
            </a:r>
            <a:r>
              <a:rPr lang="tr-TR" altLang="en-US" sz="2000" dirty="0" err="1"/>
              <a:t>setting</a:t>
            </a:r>
            <a:r>
              <a:rPr lang="tr-TR" altLang="en-US" sz="2000" dirty="0"/>
              <a:t> </a:t>
            </a:r>
            <a:r>
              <a:rPr lang="tr-TR" altLang="en-US" sz="2000" dirty="0" err="1"/>
              <a:t>and</a:t>
            </a:r>
            <a:r>
              <a:rPr lang="tr-TR" altLang="en-US" sz="2000" dirty="0"/>
              <a:t> </a:t>
            </a:r>
            <a:r>
              <a:rPr lang="tr-TR" altLang="en-US" sz="2000" dirty="0" err="1"/>
              <a:t>executing</a:t>
            </a:r>
            <a:r>
              <a:rPr lang="tr-TR" altLang="en-US" sz="2000" dirty="0"/>
              <a:t> </a:t>
            </a:r>
            <a:r>
              <a:rPr lang="tr-TR" altLang="en-US" sz="2000" dirty="0" err="1"/>
              <a:t>mechanisms</a:t>
            </a:r>
            <a:r>
              <a:rPr lang="tr-TR" altLang="en-US" sz="2000" dirty="0"/>
              <a:t> </a:t>
            </a:r>
            <a:r>
              <a:rPr lang="tr-TR" altLang="en-US" sz="2000" dirty="0" err="1"/>
              <a:t>to</a:t>
            </a:r>
            <a:r>
              <a:rPr lang="tr-TR" altLang="en-US" sz="2000" dirty="0"/>
              <a:t> </a:t>
            </a:r>
            <a:r>
              <a:rPr lang="tr-TR" altLang="en-US" sz="2000" dirty="0" err="1"/>
              <a:t>ensure</a:t>
            </a:r>
            <a:r>
              <a:rPr lang="tr-TR" altLang="en-US" sz="2000" dirty="0"/>
              <a:t> </a:t>
            </a:r>
            <a:r>
              <a:rPr lang="tr-TR" altLang="en-US" sz="2000" dirty="0" err="1"/>
              <a:t>process</a:t>
            </a:r>
            <a:r>
              <a:rPr lang="tr-TR" altLang="en-US" sz="2000" dirty="0"/>
              <a:t> </a:t>
            </a:r>
            <a:r>
              <a:rPr lang="tr-TR" altLang="en-US" sz="2000" dirty="0" err="1"/>
              <a:t>and</a:t>
            </a:r>
            <a:r>
              <a:rPr lang="tr-TR" altLang="en-US" sz="2000" dirty="0"/>
              <a:t> </a:t>
            </a:r>
            <a:r>
              <a:rPr lang="tr-TR" altLang="en-US" sz="2000" dirty="0" err="1"/>
              <a:t>product</a:t>
            </a:r>
            <a:r>
              <a:rPr lang="tr-TR" altLang="en-US" sz="2000" dirty="0"/>
              <a:t> </a:t>
            </a:r>
            <a:r>
              <a:rPr lang="tr-TR" altLang="en-US" sz="2000" dirty="0" err="1"/>
              <a:t>quality</a:t>
            </a:r>
            <a:r>
              <a:rPr lang="tr-TR" altLang="en-US" sz="2000" dirty="0"/>
              <a:t> </a:t>
            </a:r>
            <a:r>
              <a:rPr lang="tr-TR" altLang="en-US" sz="2000" dirty="0" err="1"/>
              <a:t>throughout</a:t>
            </a:r>
            <a:r>
              <a:rPr lang="tr-TR" altLang="en-US" sz="2000" dirty="0"/>
              <a:t> software </a:t>
            </a:r>
            <a:r>
              <a:rPr lang="tr-TR" altLang="en-US" sz="2000" dirty="0" err="1"/>
              <a:t>development</a:t>
            </a:r>
            <a:r>
              <a:rPr lang="tr-TR" altLang="en-US" sz="2000" dirty="0"/>
              <a:t> </a:t>
            </a:r>
            <a:r>
              <a:rPr lang="tr-TR" altLang="en-US" sz="2000" dirty="0" err="1"/>
              <a:t>and</a:t>
            </a:r>
            <a:r>
              <a:rPr lang="tr-TR" altLang="en-US" sz="2000" dirty="0"/>
              <a:t> </a:t>
            </a:r>
            <a:r>
              <a:rPr lang="tr-TR" altLang="en-US" sz="2000" dirty="0" err="1"/>
              <a:t>maintenance</a:t>
            </a:r>
            <a:r>
              <a:rPr lang="tr-TR" altLang="en-US" sz="2000" dirty="0"/>
              <a:t>.</a:t>
            </a:r>
          </a:p>
          <a:p>
            <a:pPr lvl="1" eaLnBrk="1" hangingPunct="1">
              <a:buFont typeface="Webdings" charset="2"/>
              <a:buChar char="4"/>
              <a:defRPr/>
            </a:pPr>
            <a:r>
              <a:rPr lang="tr-TR" altLang="en-US" sz="1800" dirty="0" err="1"/>
              <a:t>Defining</a:t>
            </a:r>
            <a:r>
              <a:rPr lang="tr-TR" altLang="en-US" sz="1800" dirty="0"/>
              <a:t> software </a:t>
            </a:r>
            <a:r>
              <a:rPr lang="tr-TR" altLang="en-US" sz="1800" dirty="0" err="1"/>
              <a:t>processes</a:t>
            </a:r>
            <a:r>
              <a:rPr lang="tr-TR" altLang="en-US" sz="1800" dirty="0"/>
              <a:t>, </a:t>
            </a:r>
            <a:r>
              <a:rPr lang="tr-TR" altLang="en-US" sz="1800" dirty="0" err="1"/>
              <a:t>specifying</a:t>
            </a:r>
            <a:r>
              <a:rPr lang="tr-TR" altLang="en-US" sz="1800" dirty="0"/>
              <a:t> </a:t>
            </a:r>
            <a:r>
              <a:rPr lang="tr-TR" altLang="en-US" sz="1800" dirty="0" err="1"/>
              <a:t>standards</a:t>
            </a:r>
            <a:r>
              <a:rPr lang="tr-TR" altLang="en-US" sz="1800" dirty="0"/>
              <a:t> </a:t>
            </a:r>
            <a:r>
              <a:rPr lang="tr-TR" altLang="en-US" sz="1800" dirty="0" err="1"/>
              <a:t>to</a:t>
            </a:r>
            <a:r>
              <a:rPr lang="tr-TR" altLang="en-US" sz="1800" dirty="0"/>
              <a:t> be </a:t>
            </a:r>
            <a:r>
              <a:rPr lang="tr-TR" altLang="en-US" sz="1800" dirty="0" err="1"/>
              <a:t>used</a:t>
            </a:r>
            <a:r>
              <a:rPr lang="tr-TR" altLang="en-US" sz="1800" dirty="0"/>
              <a:t>, </a:t>
            </a:r>
            <a:r>
              <a:rPr lang="tr-TR" altLang="en-US" sz="1800" dirty="0" err="1"/>
              <a:t>setting</a:t>
            </a:r>
            <a:r>
              <a:rPr lang="tr-TR" altLang="en-US" sz="1800" dirty="0"/>
              <a:t> </a:t>
            </a:r>
            <a:r>
              <a:rPr lang="tr-TR" altLang="en-US" sz="1800" dirty="0" err="1"/>
              <a:t>up</a:t>
            </a:r>
            <a:r>
              <a:rPr lang="tr-TR" altLang="en-US" sz="1800" dirty="0"/>
              <a:t> </a:t>
            </a:r>
            <a:r>
              <a:rPr lang="tr-TR" altLang="en-US" sz="1800" dirty="0" err="1"/>
              <a:t>development</a:t>
            </a:r>
            <a:r>
              <a:rPr lang="tr-TR" altLang="en-US" sz="1800" dirty="0"/>
              <a:t> </a:t>
            </a:r>
            <a:r>
              <a:rPr lang="tr-TR" altLang="en-US" sz="1800" dirty="0" err="1"/>
              <a:t>environment</a:t>
            </a:r>
            <a:r>
              <a:rPr lang="tr-TR" altLang="en-US" sz="1800" dirty="0"/>
              <a:t>, </a:t>
            </a:r>
            <a:r>
              <a:rPr lang="tr-TR" altLang="en-US" sz="1800" dirty="0" err="1"/>
              <a:t>identfying</a:t>
            </a:r>
            <a:r>
              <a:rPr lang="tr-TR" altLang="en-US" sz="1800" dirty="0"/>
              <a:t> SQA </a:t>
            </a:r>
            <a:r>
              <a:rPr lang="tr-TR" altLang="en-US" sz="1800" dirty="0" err="1"/>
              <a:t>activities</a:t>
            </a:r>
            <a:r>
              <a:rPr lang="tr-TR" altLang="en-US" sz="1800" dirty="0"/>
              <a:t> </a:t>
            </a:r>
            <a:r>
              <a:rPr lang="tr-TR" altLang="en-US" sz="1800" dirty="0" err="1"/>
              <a:t>and</a:t>
            </a:r>
            <a:r>
              <a:rPr lang="tr-TR" altLang="en-US" sz="1800" dirty="0"/>
              <a:t> </a:t>
            </a:r>
            <a:r>
              <a:rPr lang="tr-TR" altLang="en-US" sz="1800" dirty="0" err="1"/>
              <a:t>their</a:t>
            </a:r>
            <a:r>
              <a:rPr lang="tr-TR" altLang="en-US" sz="1800" dirty="0"/>
              <a:t> </a:t>
            </a:r>
            <a:r>
              <a:rPr lang="tr-TR" altLang="en-US" sz="1800" dirty="0" err="1"/>
              <a:t>criteria</a:t>
            </a:r>
            <a:endParaRPr lang="tr-TR" altLang="en-US" sz="1800" dirty="0"/>
          </a:p>
          <a:p>
            <a:pPr eaLnBrk="1" hangingPunct="1">
              <a:buFont typeface="Webdings" charset="2"/>
              <a:buChar char="&lt;"/>
              <a:defRPr/>
            </a:pPr>
            <a:endParaRPr lang="tr-TR" altLang="en-US" sz="700" dirty="0">
              <a:solidFill>
                <a:srgbClr val="000099"/>
              </a:solidFill>
            </a:endParaRPr>
          </a:p>
          <a:p>
            <a:pPr eaLnBrk="1" hangingPunct="1">
              <a:buFont typeface="Webdings" charset="2"/>
              <a:buChar char="&lt;"/>
              <a:defRPr/>
            </a:pPr>
            <a:r>
              <a:rPr lang="tr-TR" altLang="en-US" sz="2000" dirty="0" err="1">
                <a:solidFill>
                  <a:srgbClr val="000099"/>
                </a:solidFill>
              </a:rPr>
              <a:t>Verification</a:t>
            </a:r>
            <a:r>
              <a:rPr lang="tr-TR" altLang="en-US" sz="2000" dirty="0">
                <a:solidFill>
                  <a:srgbClr val="000099"/>
                </a:solidFill>
              </a:rPr>
              <a:t> </a:t>
            </a:r>
            <a:r>
              <a:rPr lang="tr-TR" altLang="en-US" sz="2000" dirty="0" err="1">
                <a:solidFill>
                  <a:srgbClr val="000099"/>
                </a:solidFill>
              </a:rPr>
              <a:t>and</a:t>
            </a:r>
            <a:r>
              <a:rPr lang="tr-TR" altLang="en-US" sz="2000" dirty="0">
                <a:solidFill>
                  <a:srgbClr val="000099"/>
                </a:solidFill>
              </a:rPr>
              <a:t> </a:t>
            </a:r>
            <a:r>
              <a:rPr lang="tr-TR" altLang="en-US" sz="2000" dirty="0" err="1">
                <a:solidFill>
                  <a:srgbClr val="000099"/>
                </a:solidFill>
              </a:rPr>
              <a:t>Validation</a:t>
            </a:r>
            <a:r>
              <a:rPr lang="tr-TR" altLang="en-US" sz="2000" dirty="0">
                <a:solidFill>
                  <a:srgbClr val="000099"/>
                </a:solidFill>
              </a:rPr>
              <a:t> (V&amp;V) </a:t>
            </a:r>
            <a:r>
              <a:rPr lang="tr-TR" altLang="en-US" sz="2000" dirty="0" err="1"/>
              <a:t>involves</a:t>
            </a:r>
            <a:r>
              <a:rPr lang="tr-TR" altLang="en-US" sz="2000" dirty="0"/>
              <a:t> </a:t>
            </a:r>
            <a:r>
              <a:rPr lang="tr-TR" altLang="en-US" sz="2000" dirty="0" err="1"/>
              <a:t>assuring</a:t>
            </a:r>
            <a:r>
              <a:rPr lang="tr-TR" altLang="en-US" sz="2000" dirty="0"/>
              <a:t> </a:t>
            </a:r>
            <a:r>
              <a:rPr lang="tr-TR" altLang="en-US" sz="2000" dirty="0" err="1"/>
              <a:t>the</a:t>
            </a:r>
            <a:r>
              <a:rPr lang="tr-TR" altLang="en-US" sz="2000" dirty="0"/>
              <a:t> </a:t>
            </a:r>
            <a:r>
              <a:rPr lang="tr-TR" altLang="en-US" sz="2000" dirty="0" err="1"/>
              <a:t>quality</a:t>
            </a:r>
            <a:r>
              <a:rPr lang="tr-TR" altLang="en-US" sz="2000" dirty="0"/>
              <a:t> of </a:t>
            </a:r>
            <a:r>
              <a:rPr lang="tr-TR" altLang="en-US" sz="2000" dirty="0" err="1"/>
              <a:t>the</a:t>
            </a:r>
            <a:r>
              <a:rPr lang="tr-TR" altLang="en-US" sz="2000" dirty="0"/>
              <a:t> </a:t>
            </a:r>
            <a:r>
              <a:rPr lang="tr-TR" altLang="en-US" sz="2000" dirty="0" err="1"/>
              <a:t>work-products</a:t>
            </a:r>
            <a:r>
              <a:rPr lang="tr-TR" altLang="en-US" sz="2000" dirty="0"/>
              <a:t> of </a:t>
            </a:r>
            <a:r>
              <a:rPr lang="tr-TR" altLang="en-US" sz="2000" dirty="0" err="1"/>
              <a:t>the</a:t>
            </a:r>
            <a:r>
              <a:rPr lang="tr-TR" altLang="en-US" sz="2000" dirty="0"/>
              <a:t> software </a:t>
            </a:r>
            <a:r>
              <a:rPr lang="tr-TR" altLang="en-US" sz="2000" dirty="0" err="1"/>
              <a:t>development</a:t>
            </a:r>
            <a:r>
              <a:rPr lang="tr-TR" altLang="en-US" sz="2000" dirty="0"/>
              <a:t> </a:t>
            </a:r>
            <a:r>
              <a:rPr lang="tr-TR" altLang="en-US" sz="2000" dirty="0" err="1"/>
              <a:t>process</a:t>
            </a:r>
            <a:r>
              <a:rPr lang="tr-TR" altLang="en-US" sz="2000" dirty="0"/>
              <a:t> </a:t>
            </a:r>
            <a:r>
              <a:rPr lang="tr-TR" altLang="en-US" sz="2000" dirty="0" err="1"/>
              <a:t>against</a:t>
            </a:r>
            <a:r>
              <a:rPr lang="tr-TR" altLang="en-US" sz="2000" dirty="0"/>
              <a:t> </a:t>
            </a:r>
            <a:r>
              <a:rPr lang="tr-TR" altLang="en-US" sz="2000" dirty="0" err="1"/>
              <a:t>their</a:t>
            </a:r>
            <a:r>
              <a:rPr lang="tr-TR" altLang="en-US" sz="2000" dirty="0"/>
              <a:t> </a:t>
            </a:r>
            <a:r>
              <a:rPr lang="tr-TR" altLang="en-US" sz="2000" dirty="0" err="1"/>
              <a:t>specifications</a:t>
            </a:r>
            <a:r>
              <a:rPr lang="tr-TR" altLang="en-US" sz="2000" dirty="0"/>
              <a:t> </a:t>
            </a:r>
            <a:r>
              <a:rPr lang="tr-TR" altLang="en-US" sz="2000" dirty="0" err="1"/>
              <a:t>with</a:t>
            </a:r>
            <a:r>
              <a:rPr lang="tr-TR" altLang="en-US" sz="2000" dirty="0"/>
              <a:t> </a:t>
            </a:r>
            <a:r>
              <a:rPr lang="tr-TR" altLang="en-US" sz="2000" dirty="0" err="1"/>
              <a:t>the</a:t>
            </a:r>
            <a:r>
              <a:rPr lang="tr-TR" altLang="en-US" sz="2000" dirty="0"/>
              <a:t> </a:t>
            </a:r>
            <a:r>
              <a:rPr lang="tr-TR" altLang="en-US" sz="2000" dirty="0" err="1"/>
              <a:t>purpose</a:t>
            </a:r>
            <a:r>
              <a:rPr lang="tr-TR" altLang="en-US" sz="2000" dirty="0"/>
              <a:t> of </a:t>
            </a:r>
            <a:r>
              <a:rPr lang="tr-TR" altLang="en-US" sz="2000" dirty="0" err="1"/>
              <a:t>detecting</a:t>
            </a:r>
            <a:r>
              <a:rPr lang="tr-TR" altLang="en-US" sz="2000" dirty="0"/>
              <a:t> </a:t>
            </a:r>
            <a:r>
              <a:rPr lang="tr-TR" altLang="en-US" sz="2000" dirty="0" err="1"/>
              <a:t>non-conformances</a:t>
            </a:r>
            <a:r>
              <a:rPr lang="tr-TR" altLang="en-US" sz="2000" dirty="0"/>
              <a:t>.</a:t>
            </a:r>
          </a:p>
          <a:p>
            <a:pPr eaLnBrk="1" hangingPunct="1">
              <a:buFont typeface="Webdings" charset="2"/>
              <a:buChar char="&lt;"/>
              <a:defRPr/>
            </a:pPr>
            <a:endParaRPr lang="tr-TR" altLang="en-US" sz="1100" dirty="0"/>
          </a:p>
          <a:p>
            <a:pPr eaLnBrk="1" hangingPunct="1">
              <a:buFont typeface="Webdings" charset="2"/>
              <a:buChar char="&lt;"/>
              <a:defRPr/>
            </a:pPr>
            <a:r>
              <a:rPr lang="tr-TR" altLang="en-US" sz="2000" dirty="0" err="1">
                <a:solidFill>
                  <a:srgbClr val="000099"/>
                </a:solidFill>
              </a:rPr>
              <a:t>Testing</a:t>
            </a:r>
            <a:r>
              <a:rPr lang="tr-TR" altLang="en-US" sz="2000" dirty="0">
                <a:solidFill>
                  <a:srgbClr val="000099"/>
                </a:solidFill>
              </a:rPr>
              <a:t> </a:t>
            </a:r>
            <a:r>
              <a:rPr lang="tr-TR" altLang="en-US" sz="2000" dirty="0" err="1"/>
              <a:t>inovelves</a:t>
            </a:r>
            <a:r>
              <a:rPr lang="tr-TR" altLang="en-US" sz="2000" dirty="0"/>
              <a:t> </a:t>
            </a:r>
            <a:r>
              <a:rPr lang="tr-TR" altLang="en-US" sz="2000" dirty="0" err="1"/>
              <a:t>detecting</a:t>
            </a:r>
            <a:r>
              <a:rPr lang="tr-TR" altLang="en-US" sz="2000" dirty="0"/>
              <a:t> </a:t>
            </a:r>
            <a:r>
              <a:rPr lang="tr-TR" altLang="en-US" sz="2000" dirty="0" err="1"/>
              <a:t>defects</a:t>
            </a:r>
            <a:r>
              <a:rPr lang="tr-TR" altLang="en-US" sz="2000" dirty="0"/>
              <a:t> </a:t>
            </a:r>
            <a:r>
              <a:rPr lang="tr-TR" altLang="en-US" sz="2000" dirty="0" err="1"/>
              <a:t>by</a:t>
            </a:r>
            <a:r>
              <a:rPr lang="tr-TR" altLang="en-US" sz="2000" dirty="0"/>
              <a:t> </a:t>
            </a:r>
            <a:r>
              <a:rPr lang="tr-TR" altLang="en-US" sz="2000" dirty="0" err="1"/>
              <a:t>executing</a:t>
            </a:r>
            <a:r>
              <a:rPr lang="tr-TR" altLang="en-US" sz="2000" dirty="0"/>
              <a:t> </a:t>
            </a:r>
            <a:r>
              <a:rPr lang="tr-TR" altLang="en-US" sz="2000" dirty="0" err="1"/>
              <a:t>the</a:t>
            </a:r>
            <a:r>
              <a:rPr lang="tr-TR" altLang="en-US" sz="2000" dirty="0"/>
              <a:t> </a:t>
            </a:r>
            <a:r>
              <a:rPr lang="tr-TR" altLang="en-US" sz="2000" dirty="0" err="1"/>
              <a:t>code</a:t>
            </a:r>
            <a:r>
              <a:rPr lang="tr-TR" altLang="en-US" sz="2000" dirty="0"/>
              <a:t>.</a:t>
            </a:r>
          </a:p>
          <a:p>
            <a:pPr eaLnBrk="1" hangingPunct="1">
              <a:buFont typeface="Wingdings" charset="2"/>
              <a:buNone/>
              <a:defRPr/>
            </a:pPr>
            <a:endParaRPr lang="tr-TR" altLang="en-US" sz="1200" dirty="0"/>
          </a:p>
          <a:p>
            <a:pPr eaLnBrk="1" hangingPunct="1">
              <a:buFont typeface="Wingdings" charset="2"/>
              <a:buNone/>
              <a:defRPr/>
            </a:pPr>
            <a:r>
              <a:rPr lang="tr-TR" altLang="en-US" sz="2000" dirty="0"/>
              <a:t>		</a:t>
            </a:r>
            <a:r>
              <a:rPr lang="tr-TR" altLang="en-US" sz="2000" dirty="0" smtClean="0"/>
              <a:t>	SQA </a:t>
            </a:r>
            <a:r>
              <a:rPr lang="tr-TR" altLang="en-US" sz="2000" dirty="0" err="1"/>
              <a:t>includes</a:t>
            </a:r>
            <a:r>
              <a:rPr lang="tr-TR" altLang="en-US" sz="2000" dirty="0"/>
              <a:t> V&amp;V, </a:t>
            </a:r>
            <a:r>
              <a:rPr lang="tr-TR" altLang="en-US" sz="2000" dirty="0" err="1"/>
              <a:t>and</a:t>
            </a:r>
            <a:r>
              <a:rPr lang="tr-TR" altLang="en-US" sz="2000" dirty="0"/>
              <a:t> V&amp;V </a:t>
            </a:r>
            <a:r>
              <a:rPr lang="tr-TR" altLang="en-US" sz="2000" dirty="0" err="1"/>
              <a:t>includes</a:t>
            </a:r>
            <a:r>
              <a:rPr lang="tr-TR" altLang="en-US" sz="2000" dirty="0"/>
              <a:t> </a:t>
            </a:r>
            <a:r>
              <a:rPr lang="tr-TR" altLang="en-US" sz="2000" dirty="0" err="1"/>
              <a:t>Testing</a:t>
            </a:r>
            <a:endParaRPr lang="tr-TR" altLang="en-US" sz="2000" dirty="0"/>
          </a:p>
          <a:p>
            <a:pPr eaLnBrk="1" hangingPunct="1">
              <a:buFont typeface="Wingdings" charset="2"/>
              <a:buNone/>
              <a:defRPr/>
            </a:pPr>
            <a:r>
              <a:rPr lang="tr-TR" altLang="en-US" sz="2000" dirty="0"/>
              <a:t>				</a:t>
            </a:r>
            <a:r>
              <a:rPr lang="tr-TR" altLang="en-US" sz="2000" dirty="0">
                <a:solidFill>
                  <a:srgbClr val="000099"/>
                </a:solidFill>
              </a:rPr>
              <a:t>SQA &gt; V&amp;V &gt; </a:t>
            </a:r>
            <a:r>
              <a:rPr lang="tr-TR" altLang="en-US" sz="2000" dirty="0" err="1">
                <a:solidFill>
                  <a:srgbClr val="000099"/>
                </a:solidFill>
              </a:rPr>
              <a:t>Testing</a:t>
            </a:r>
            <a:endParaRPr lang="tr-TR" altLang="en-US" sz="2000" dirty="0">
              <a:solidFill>
                <a:srgbClr val="000099"/>
              </a:solidFill>
            </a:endParaRPr>
          </a:p>
        </p:txBody>
      </p:sp>
      <p:sp>
        <p:nvSpPr>
          <p:cNvPr id="347140" name="Rectangle 4"/>
          <p:cNvSpPr>
            <a:spLocks noChangeArrowheads="1"/>
          </p:cNvSpPr>
          <p:nvPr/>
        </p:nvSpPr>
        <p:spPr bwMode="auto">
          <a:xfrm>
            <a:off x="304800" y="5181600"/>
            <a:ext cx="8534400" cy="1079500"/>
          </a:xfrm>
          <a:prstGeom prst="rect">
            <a:avLst/>
          </a:prstGeom>
          <a:noFill/>
          <a:ln w="50800">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endParaRPr lang="en-US" altLang="en-US" sz="1800">
              <a:latin typeface="Arial" panose="020B0604020202020204" pitchFamily="34" charset="0"/>
            </a:endParaRPr>
          </a:p>
        </p:txBody>
      </p:sp>
    </p:spTree>
    <p:extLst>
      <p:ext uri="{BB962C8B-B14F-4D97-AF65-F5344CB8AC3E}">
        <p14:creationId xmlns:p14="http://schemas.microsoft.com/office/powerpoint/2010/main" val="40237763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47140"/>
                                        </p:tgtEl>
                                        <p:attrNameLst>
                                          <p:attrName>style.visibility</p:attrName>
                                        </p:attrNameLst>
                                      </p:cBhvr>
                                      <p:to>
                                        <p:strVal val="visible"/>
                                      </p:to>
                                    </p:set>
                                    <p:animEffect transition="in" filter="diamond(in)">
                                      <p:cBhvr>
                                        <p:cTn id="7" dur="2000"/>
                                        <p:tgtEl>
                                          <p:spTgt spid="347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lang="tr-TR" altLang="en-US"/>
              <a:t>Quality Through Product: Methods</a:t>
            </a:r>
          </a:p>
        </p:txBody>
      </p:sp>
      <p:sp>
        <p:nvSpPr>
          <p:cNvPr id="34819" name="Rectangle 3"/>
          <p:cNvSpPr>
            <a:spLocks noGrp="1" noChangeArrowheads="1"/>
          </p:cNvSpPr>
          <p:nvPr>
            <p:ph type="body" idx="1"/>
          </p:nvPr>
        </p:nvSpPr>
        <p:spPr>
          <a:xfrm>
            <a:off x="236538" y="1196975"/>
            <a:ext cx="8512175" cy="5029200"/>
          </a:xfrm>
        </p:spPr>
        <p:txBody>
          <a:bodyPr/>
          <a:lstStyle/>
          <a:p>
            <a:pPr eaLnBrk="1" hangingPunct="1">
              <a:buFont typeface="Webdings" charset="2"/>
              <a:buChar char="&lt;"/>
              <a:defRPr/>
            </a:pPr>
            <a:r>
              <a:rPr lang="tr-TR" altLang="en-US" sz="2400">
                <a:solidFill>
                  <a:srgbClr val="000099"/>
                </a:solidFill>
              </a:rPr>
              <a:t>Static Methods:</a:t>
            </a:r>
            <a:r>
              <a:rPr lang="tr-TR" altLang="en-US" sz="2400"/>
              <a:t> Applied by not executing the code     (please refer to IEEE 1028:2008)</a:t>
            </a:r>
          </a:p>
          <a:p>
            <a:pPr lvl="1" eaLnBrk="1" hangingPunct="1">
              <a:buFont typeface="Webdings" charset="2"/>
              <a:buChar char="4"/>
              <a:defRPr/>
            </a:pPr>
            <a:r>
              <a:rPr lang="tr-TR" altLang="en-US" sz="2000"/>
              <a:t>Management review</a:t>
            </a:r>
          </a:p>
          <a:p>
            <a:pPr lvl="1" eaLnBrk="1" hangingPunct="1">
              <a:buFont typeface="Webdings" charset="2"/>
              <a:buChar char="4"/>
              <a:defRPr/>
            </a:pPr>
            <a:r>
              <a:rPr lang="tr-TR" altLang="en-US" sz="2000"/>
              <a:t>Technical review</a:t>
            </a:r>
          </a:p>
          <a:p>
            <a:pPr lvl="1" eaLnBrk="1" hangingPunct="1">
              <a:buFont typeface="Webdings" charset="2"/>
              <a:buChar char="4"/>
              <a:defRPr/>
            </a:pPr>
            <a:r>
              <a:rPr lang="tr-TR" altLang="en-US" sz="2000"/>
              <a:t>Inspection</a:t>
            </a:r>
          </a:p>
          <a:p>
            <a:pPr lvl="1" eaLnBrk="1" hangingPunct="1">
              <a:buFont typeface="Webdings" charset="2"/>
              <a:buChar char="4"/>
              <a:defRPr/>
            </a:pPr>
            <a:r>
              <a:rPr lang="tr-TR" altLang="en-US" sz="2000"/>
              <a:t>Walk-through</a:t>
            </a:r>
          </a:p>
          <a:p>
            <a:pPr lvl="1" eaLnBrk="1" hangingPunct="1">
              <a:buFont typeface="Webdings" charset="2"/>
              <a:buChar char="4"/>
              <a:defRPr/>
            </a:pPr>
            <a:r>
              <a:rPr lang="tr-TR" altLang="en-US" sz="2000"/>
              <a:t>Audit</a:t>
            </a:r>
          </a:p>
          <a:p>
            <a:pPr eaLnBrk="1" hangingPunct="1">
              <a:buFont typeface="Webdings" charset="2"/>
              <a:buChar char="&lt;"/>
              <a:defRPr/>
            </a:pPr>
            <a:endParaRPr lang="tr-TR" altLang="en-US" sz="800"/>
          </a:p>
          <a:p>
            <a:pPr eaLnBrk="1" hangingPunct="1">
              <a:buFont typeface="Webdings" charset="2"/>
              <a:buChar char="&lt;"/>
              <a:defRPr/>
            </a:pPr>
            <a:r>
              <a:rPr lang="tr-TR" altLang="en-US" sz="2400">
                <a:solidFill>
                  <a:srgbClr val="000099"/>
                </a:solidFill>
              </a:rPr>
              <a:t>Dynamic methods:</a:t>
            </a:r>
            <a:r>
              <a:rPr lang="tr-TR" altLang="en-US" sz="2400"/>
              <a:t> Applied by executing the code</a:t>
            </a:r>
          </a:p>
          <a:p>
            <a:pPr lvl="1" eaLnBrk="1" hangingPunct="1">
              <a:buFont typeface="Webdings" charset="2"/>
              <a:buChar char="4"/>
              <a:defRPr/>
            </a:pPr>
            <a:r>
              <a:rPr lang="tr-TR" altLang="en-US" sz="2000"/>
              <a:t>Unit testing</a:t>
            </a:r>
          </a:p>
          <a:p>
            <a:pPr lvl="1" eaLnBrk="1" hangingPunct="1">
              <a:buFont typeface="Webdings" charset="2"/>
              <a:buChar char="4"/>
              <a:defRPr/>
            </a:pPr>
            <a:r>
              <a:rPr lang="tr-TR" altLang="en-US" sz="2000"/>
              <a:t>Integration testing</a:t>
            </a:r>
          </a:p>
          <a:p>
            <a:pPr lvl="1" eaLnBrk="1" hangingPunct="1">
              <a:buFont typeface="Webdings" charset="2"/>
              <a:buChar char="4"/>
              <a:defRPr/>
            </a:pPr>
            <a:r>
              <a:rPr lang="tr-TR" altLang="en-US" sz="2000"/>
              <a:t>System testing</a:t>
            </a:r>
          </a:p>
          <a:p>
            <a:pPr lvl="1" eaLnBrk="1" hangingPunct="1">
              <a:buFont typeface="Webdings" charset="2"/>
              <a:buChar char="4"/>
              <a:defRPr/>
            </a:pPr>
            <a:r>
              <a:rPr lang="tr-TR" altLang="en-US" sz="2000"/>
              <a:t>Acceptance testing</a:t>
            </a:r>
          </a:p>
        </p:txBody>
      </p:sp>
    </p:spTree>
    <p:extLst>
      <p:ext uri="{BB962C8B-B14F-4D97-AF65-F5344CB8AC3E}">
        <p14:creationId xmlns:p14="http://schemas.microsoft.com/office/powerpoint/2010/main" val="850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Başlık 1"/>
          <p:cNvSpPr>
            <a:spLocks noGrp="1"/>
          </p:cNvSpPr>
          <p:nvPr>
            <p:ph type="title"/>
          </p:nvPr>
        </p:nvSpPr>
        <p:spPr/>
        <p:txBody>
          <a:bodyPr/>
          <a:lstStyle/>
          <a:p>
            <a:pPr>
              <a:defRPr/>
            </a:pPr>
            <a:r>
              <a:rPr lang="tr-TR" altLang="en-US"/>
              <a:t>V – Model of Software Development</a:t>
            </a:r>
          </a:p>
        </p:txBody>
      </p:sp>
      <p:pic>
        <p:nvPicPr>
          <p:cNvPr id="389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7" y="1219200"/>
            <a:ext cx="6626225" cy="527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7999187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dirty="0" smtClean="0"/>
              <a:t>Reviews and inspections</a:t>
            </a:r>
            <a:endParaRPr lang="en-GB" dirty="0"/>
          </a:p>
        </p:txBody>
      </p:sp>
      <p:sp>
        <p:nvSpPr>
          <p:cNvPr id="29699" name="Rectangle 3"/>
          <p:cNvSpPr>
            <a:spLocks noGrp="1" noChangeArrowheads="1"/>
          </p:cNvSpPr>
          <p:nvPr>
            <p:ph idx="1"/>
          </p:nvPr>
        </p:nvSpPr>
        <p:spPr>
          <a:xfrm>
            <a:off x="304800" y="1600200"/>
            <a:ext cx="8610600" cy="4525963"/>
          </a:xfrm>
        </p:spPr>
        <p:txBody>
          <a:bodyPr/>
          <a:lstStyle/>
          <a:p>
            <a:r>
              <a:rPr lang="en-GB" dirty="0" smtClean="0"/>
              <a:t>A group examines part or all of a process or system and its documentation to find potential problems.</a:t>
            </a:r>
          </a:p>
          <a:p>
            <a:r>
              <a:rPr lang="en-GB" dirty="0" smtClean="0"/>
              <a:t>Software or documents may be 'signed off' at a review which signifies that progress to the next </a:t>
            </a:r>
            <a:r>
              <a:rPr lang="tr-TR" dirty="0"/>
              <a:t>d</a:t>
            </a:r>
            <a:r>
              <a:rPr lang="en-GB" dirty="0" err="1" smtClean="0"/>
              <a:t>evelopment</a:t>
            </a:r>
            <a:r>
              <a:rPr lang="en-GB" dirty="0" smtClean="0"/>
              <a:t> stage has been approved by management.</a:t>
            </a:r>
          </a:p>
          <a:p>
            <a:endParaRPr lang="tr-TR" u="sng" dirty="0" smtClean="0"/>
          </a:p>
          <a:p>
            <a:r>
              <a:rPr lang="en-GB" u="sng" dirty="0" smtClean="0"/>
              <a:t>There are different types of review with different objectives</a:t>
            </a:r>
          </a:p>
          <a:p>
            <a:pPr lvl="1"/>
            <a:r>
              <a:rPr lang="en-GB" dirty="0" smtClean="0">
                <a:solidFill>
                  <a:srgbClr val="0070C0"/>
                </a:solidFill>
              </a:rPr>
              <a:t>Inspections for defect removal (product);</a:t>
            </a:r>
          </a:p>
          <a:p>
            <a:pPr lvl="1"/>
            <a:r>
              <a:rPr lang="en-GB" dirty="0" smtClean="0">
                <a:solidFill>
                  <a:srgbClr val="7030A0"/>
                </a:solidFill>
              </a:rPr>
              <a:t>Reviews for progress assessment (product and process);</a:t>
            </a:r>
          </a:p>
          <a:p>
            <a:pPr lvl="1"/>
            <a:r>
              <a:rPr lang="en-GB" dirty="0" smtClean="0">
                <a:solidFill>
                  <a:srgbClr val="0070C0"/>
                </a:solidFill>
              </a:rPr>
              <a:t>Quality reviews (product and standards).</a:t>
            </a:r>
            <a:endParaRPr lang="en-GB" dirty="0">
              <a:solidFill>
                <a:srgbClr val="0070C0"/>
              </a:solidFill>
            </a:endParaRPr>
          </a:p>
        </p:txBody>
      </p:sp>
      <p:sp>
        <p:nvSpPr>
          <p:cNvPr id="6" name="Slide Number Placeholder 5"/>
          <p:cNvSpPr>
            <a:spLocks noGrp="1"/>
          </p:cNvSpPr>
          <p:nvPr>
            <p:ph type="sldNum" sz="quarter" idx="12"/>
          </p:nvPr>
        </p:nvSpPr>
        <p:spPr/>
        <p:txBody>
          <a:bodyPr/>
          <a:lstStyle/>
          <a:p>
            <a:fld id="{745CE82A-87C3-2841-AAF3-37DF1E34DC62}" type="slidenum">
              <a:rPr lang="en-US" smtClean="0"/>
              <a:pPr/>
              <a:t>43</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161922818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software review process</a:t>
            </a:r>
            <a:r>
              <a:rPr lang="en-GB" dirty="0" smtClean="0"/>
              <a:t> </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pic>
        <p:nvPicPr>
          <p:cNvPr id="7" name="Resim 6"/>
          <p:cNvPicPr>
            <a:picLocks noChangeAspect="1"/>
          </p:cNvPicPr>
          <p:nvPr/>
        </p:nvPicPr>
        <p:blipFill>
          <a:blip r:embed="rId2"/>
          <a:stretch>
            <a:fillRect/>
          </a:stretch>
        </p:blipFill>
        <p:spPr>
          <a:xfrm>
            <a:off x="228600" y="2209800"/>
            <a:ext cx="8686800" cy="2179875"/>
          </a:xfrm>
          <a:prstGeom prst="rect">
            <a:avLst/>
          </a:prstGeom>
        </p:spPr>
      </p:pic>
    </p:spTree>
    <p:extLst>
      <p:ext uri="{BB962C8B-B14F-4D97-AF65-F5344CB8AC3E}">
        <p14:creationId xmlns:p14="http://schemas.microsoft.com/office/powerpoint/2010/main" val="17536267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smtClean="0"/>
              <a:t>Program inspections</a:t>
            </a:r>
            <a:endParaRPr lang="en-GB" dirty="0"/>
          </a:p>
        </p:txBody>
      </p:sp>
      <p:sp>
        <p:nvSpPr>
          <p:cNvPr id="56323" name="Rectangle 3"/>
          <p:cNvSpPr>
            <a:spLocks noGrp="1" noChangeArrowheads="1"/>
          </p:cNvSpPr>
          <p:nvPr>
            <p:ph type="body" idx="1"/>
          </p:nvPr>
        </p:nvSpPr>
        <p:spPr>
          <a:xfrm>
            <a:off x="457200" y="1600200"/>
            <a:ext cx="8382000" cy="4525963"/>
          </a:xfrm>
        </p:spPr>
        <p:txBody>
          <a:bodyPr/>
          <a:lstStyle/>
          <a:p>
            <a:r>
              <a:rPr lang="en-GB" sz="2400" dirty="0"/>
              <a:t>These</a:t>
            </a:r>
            <a:r>
              <a:rPr lang="en-GB" sz="2400" dirty="0" smtClean="0"/>
              <a:t> are </a:t>
            </a:r>
            <a:r>
              <a:rPr lang="en-GB" sz="2400" u="sng" dirty="0" smtClean="0"/>
              <a:t>peer reviews</a:t>
            </a:r>
            <a:r>
              <a:rPr lang="en-GB" sz="2400" dirty="0" smtClean="0"/>
              <a:t> where engineers examine </a:t>
            </a:r>
            <a:r>
              <a:rPr lang="en-GB" sz="2400" dirty="0"/>
              <a:t>the source</a:t>
            </a:r>
            <a:r>
              <a:rPr lang="en-GB" sz="2400" dirty="0" smtClean="0"/>
              <a:t> of a system with </a:t>
            </a:r>
            <a:r>
              <a:rPr lang="en-GB" sz="2400" dirty="0"/>
              <a:t>the aim of discovering anomalies and defects.</a:t>
            </a:r>
          </a:p>
          <a:p>
            <a:r>
              <a:rPr lang="en-GB" sz="2400" u="sng" dirty="0"/>
              <a:t>Inspections</a:t>
            </a:r>
            <a:r>
              <a:rPr lang="en-GB" sz="2400" u="sng" dirty="0" smtClean="0"/>
              <a:t> do not </a:t>
            </a:r>
            <a:r>
              <a:rPr lang="en-GB" sz="2400" u="sng" dirty="0"/>
              <a:t>require execution of a system so may be used before implementation</a:t>
            </a:r>
            <a:r>
              <a:rPr lang="en-GB" sz="2400" dirty="0"/>
              <a:t>.</a:t>
            </a:r>
          </a:p>
          <a:p>
            <a:r>
              <a:rPr lang="en-GB" sz="2400" dirty="0"/>
              <a:t>They may be applied to any representation of the system (requirements, design</a:t>
            </a:r>
            <a:r>
              <a:rPr lang="en-GB" sz="2400" dirty="0" smtClean="0"/>
              <a:t>,</a:t>
            </a:r>
            <a:r>
              <a:rPr lang="tr-TR" sz="2400" dirty="0" smtClean="0"/>
              <a:t> </a:t>
            </a:r>
            <a:r>
              <a:rPr lang="en-GB" sz="2400" dirty="0" smtClean="0"/>
              <a:t>configuration </a:t>
            </a:r>
            <a:r>
              <a:rPr lang="en-GB" sz="2400" dirty="0"/>
              <a:t>data, test data, etc.).</a:t>
            </a:r>
          </a:p>
          <a:p>
            <a:r>
              <a:rPr lang="en-GB" sz="2400" u="sng" dirty="0"/>
              <a:t>They have been shown to be an effective technique for discovering program errors</a:t>
            </a:r>
            <a:r>
              <a:rPr lang="en-GB" sz="2400" dirty="0"/>
              <a: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45</a:t>
            </a:fld>
            <a:endParaRPr lang="en-US"/>
          </a:p>
        </p:txBody>
      </p:sp>
      <p:sp>
        <p:nvSpPr>
          <p:cNvPr id="5" name="Footer Placeholder 4"/>
          <p:cNvSpPr>
            <a:spLocks noGrp="1"/>
          </p:cNvSpPr>
          <p:nvPr>
            <p:ph type="ftr" sz="quarter" idx="11"/>
          </p:nvPr>
        </p:nvSpPr>
        <p:spPr/>
        <p:txBody>
          <a:bodyPr/>
          <a:lstStyle/>
          <a:p>
            <a:r>
              <a:rPr lang="en-US" dirty="0" smtClean="0"/>
              <a:t>Chapter 24 Quality management</a:t>
            </a:r>
            <a:endParaRPr lang="en-US" dirty="0"/>
          </a:p>
        </p:txBody>
      </p:sp>
    </p:spTree>
    <p:extLst>
      <p:ext uri="{BB962C8B-B14F-4D97-AF65-F5344CB8AC3E}">
        <p14:creationId xmlns:p14="http://schemas.microsoft.com/office/powerpoint/2010/main" val="27985255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lIns="90840" tIns="44623" rIns="90840" bIns="44623"/>
          <a:lstStyle/>
          <a:p>
            <a:r>
              <a:rPr lang="en-GB"/>
              <a:t>Inspection checklists</a:t>
            </a:r>
          </a:p>
        </p:txBody>
      </p:sp>
      <p:sp>
        <p:nvSpPr>
          <p:cNvPr id="68611" name="Rectangle 3"/>
          <p:cNvSpPr>
            <a:spLocks noGrp="1" noChangeArrowheads="1"/>
          </p:cNvSpPr>
          <p:nvPr>
            <p:ph type="body" idx="1"/>
          </p:nvPr>
        </p:nvSpPr>
        <p:spPr>
          <a:noFill/>
          <a:ln/>
        </p:spPr>
        <p:txBody>
          <a:bodyPr lIns="90840" tIns="44623" rIns="90840" bIns="44623"/>
          <a:lstStyle/>
          <a:p>
            <a:r>
              <a:rPr lang="en-GB" sz="2400" dirty="0"/>
              <a:t>Checklist of common errors should be used to </a:t>
            </a:r>
            <a:br>
              <a:rPr lang="en-GB" sz="2400" dirty="0"/>
            </a:br>
            <a:r>
              <a:rPr lang="en-GB" sz="2400" dirty="0"/>
              <a:t>drive the inspection.</a:t>
            </a:r>
          </a:p>
          <a:p>
            <a:r>
              <a:rPr lang="en-GB" sz="2400" dirty="0"/>
              <a:t>Error checklists are programming language </a:t>
            </a:r>
            <a:br>
              <a:rPr lang="en-GB" sz="2400" dirty="0"/>
            </a:br>
            <a:r>
              <a:rPr lang="en-GB" sz="2400" dirty="0"/>
              <a:t>dependent and reflect the characteristic errors that are likely to arise in the language.</a:t>
            </a:r>
          </a:p>
          <a:p>
            <a:r>
              <a:rPr lang="en-GB" sz="2400" dirty="0" smtClean="0"/>
              <a:t>Examples</a:t>
            </a:r>
            <a:r>
              <a:rPr lang="en-GB" sz="2400" dirty="0"/>
              <a:t>: Initialisation, Constant naming, loop </a:t>
            </a:r>
            <a:br>
              <a:rPr lang="en-GB" sz="2400" dirty="0"/>
            </a:br>
            <a:r>
              <a:rPr lang="en-GB" sz="2400" dirty="0"/>
              <a:t>termination, array bounds, etc.</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80000132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inspection checklist</a:t>
            </a:r>
            <a:r>
              <a:rPr lang="en-GB" dirty="0" smtClean="0"/>
              <a:t> (a)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7653888"/>
              </p:ext>
            </p:extLst>
          </p:nvPr>
        </p:nvGraphicFramePr>
        <p:xfrm>
          <a:off x="457200" y="1524000"/>
          <a:ext cx="8229600" cy="435864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70840">
                <a:tc>
                  <a:txBody>
                    <a:bodyPr/>
                    <a:lstStyle/>
                    <a:p>
                      <a:pPr algn="just">
                        <a:spcAft>
                          <a:spcPts val="0"/>
                        </a:spcAft>
                      </a:pPr>
                      <a:r>
                        <a:rPr lang="en-US" sz="1600" b="1" dirty="0" smtClean="0">
                          <a:solidFill>
                            <a:schemeClr val="tx2"/>
                          </a:solidFill>
                          <a:latin typeface="Arial"/>
                          <a:ea typeface="Times New Roman"/>
                          <a:cs typeface="Arial"/>
                        </a:rPr>
                        <a:t>Fault </a:t>
                      </a:r>
                      <a:r>
                        <a:rPr lang="en-US" sz="1600" b="1" dirty="0">
                          <a:solidFill>
                            <a:schemeClr val="tx2"/>
                          </a:solidFill>
                          <a:latin typeface="Arial"/>
                          <a:ea typeface="Times New Roman"/>
                          <a:cs typeface="Arial"/>
                        </a:rPr>
                        <a:t>class</a:t>
                      </a:r>
                      <a:endParaRPr lang="en-GB" sz="1600" b="1" dirty="0">
                        <a:solidFill>
                          <a:schemeClr val="tx2"/>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chemeClr val="tx2"/>
                          </a:solidFill>
                          <a:latin typeface="Arial"/>
                          <a:ea typeface="Times New Roman"/>
                          <a:cs typeface="Arial"/>
                        </a:rPr>
                        <a:t>Inspection </a:t>
                      </a:r>
                      <a:r>
                        <a:rPr lang="en-US" sz="1600" b="1" dirty="0" smtClean="0">
                          <a:solidFill>
                            <a:schemeClr val="tx2"/>
                          </a:solidFill>
                          <a:latin typeface="Arial"/>
                          <a:ea typeface="Times New Roman"/>
                          <a:cs typeface="Arial"/>
                        </a:rPr>
                        <a:t>check</a:t>
                      </a:r>
                      <a:endParaRPr lang="en-GB" sz="1600" b="1" dirty="0">
                        <a:solidFill>
                          <a:schemeClr val="tx2"/>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just">
                        <a:spcAft>
                          <a:spcPts val="0"/>
                        </a:spcAft>
                      </a:pPr>
                      <a:r>
                        <a:rPr lang="en-US" sz="1600" dirty="0" smtClean="0">
                          <a:solidFill>
                            <a:srgbClr val="000000"/>
                          </a:solidFill>
                          <a:latin typeface="Arial"/>
                          <a:ea typeface="Times New Roman"/>
                          <a:cs typeface="Arial"/>
                        </a:rPr>
                        <a:t>Data </a:t>
                      </a:r>
                      <a:r>
                        <a:rPr lang="en-US" sz="1600" dirty="0">
                          <a:solidFill>
                            <a:srgbClr val="000000"/>
                          </a:solidFill>
                          <a:latin typeface="Arial"/>
                          <a:ea typeface="Times New Roman"/>
                          <a:cs typeface="Arial"/>
                        </a:rPr>
                        <a:t>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all program variables initialized before their values are used?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Have all constants been named?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Should the upper bound of arrays be equal to the size of the array or Size -1?</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character strings are used, is a delimiter explicitly assigned?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there any possibility of buffer overflow? </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just">
                        <a:spcAft>
                          <a:spcPts val="0"/>
                        </a:spcAft>
                      </a:pPr>
                      <a:r>
                        <a:rPr lang="en-US" sz="1600">
                          <a:solidFill>
                            <a:srgbClr val="000000"/>
                          </a:solidFill>
                          <a:latin typeface="Arial"/>
                          <a:ea typeface="Times New Roman"/>
                          <a:cs typeface="Arial"/>
                        </a:rPr>
                        <a:t>Control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For each conditional statement, is the condition correct?</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each loop certain to terminate?</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compound statements correctly bracketed?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In case statements, are all possible cases accounted for?</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break is required after each case in case statements, has it been included?</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just">
                        <a:spcAft>
                          <a:spcPts val="0"/>
                        </a:spcAft>
                      </a:pPr>
                      <a:r>
                        <a:rPr lang="en-US" sz="1600">
                          <a:solidFill>
                            <a:srgbClr val="000000"/>
                          </a:solidFill>
                          <a:latin typeface="Arial"/>
                          <a:ea typeface="Times New Roman"/>
                          <a:cs typeface="Arial"/>
                        </a:rPr>
                        <a:t>Input/output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input variables used?</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output variables assigned a value before they are output?</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Can unexpected inputs cause corruption?</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47</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33143798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inspection checklist</a:t>
            </a:r>
            <a:r>
              <a:rPr lang="en-GB" dirty="0" smtClean="0"/>
              <a:t> (</a:t>
            </a:r>
            <a:r>
              <a:rPr lang="en-GB" dirty="0" err="1" smtClean="0"/>
              <a:t>b</a:t>
            </a:r>
            <a:r>
              <a:rPr lang="en-GB"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4702801"/>
              </p:ext>
            </p:extLst>
          </p:nvPr>
        </p:nvGraphicFramePr>
        <p:xfrm>
          <a:off x="408709" y="1676400"/>
          <a:ext cx="8229600" cy="4084320"/>
        </p:xfrm>
        <a:graphic>
          <a:graphicData uri="http://schemas.openxmlformats.org/drawingml/2006/table">
            <a:tbl>
              <a:tblPr firstRow="1" bandRow="1">
                <a:tableStyleId>{5C22544A-7EE6-4342-B048-85BDC9FD1C3A}</a:tableStyleId>
              </a:tblPr>
              <a:tblGrid>
                <a:gridCol w="2542383">
                  <a:extLst>
                    <a:ext uri="{9D8B030D-6E8A-4147-A177-3AD203B41FA5}">
                      <a16:colId xmlns:a16="http://schemas.microsoft.com/office/drawing/2014/main" val="20000"/>
                    </a:ext>
                  </a:extLst>
                </a:gridCol>
                <a:gridCol w="5687217">
                  <a:extLst>
                    <a:ext uri="{9D8B030D-6E8A-4147-A177-3AD203B41FA5}">
                      <a16:colId xmlns:a16="http://schemas.microsoft.com/office/drawing/2014/main" val="20001"/>
                    </a:ext>
                  </a:extLst>
                </a:gridCol>
              </a:tblGrid>
              <a:tr h="370840">
                <a:tc>
                  <a:txBody>
                    <a:bodyPr/>
                    <a:lstStyle/>
                    <a:p>
                      <a:pPr algn="l">
                        <a:spcAft>
                          <a:spcPts val="0"/>
                        </a:spcAft>
                      </a:pPr>
                      <a:r>
                        <a:rPr lang="en-US" sz="1400" b="1" dirty="0" smtClean="0">
                          <a:solidFill>
                            <a:schemeClr val="tx2"/>
                          </a:solidFill>
                          <a:latin typeface="Arial"/>
                          <a:ea typeface="Times New Roman"/>
                          <a:cs typeface="Arial"/>
                        </a:rPr>
                        <a:t>Fault </a:t>
                      </a:r>
                      <a:r>
                        <a:rPr lang="en-US" sz="1400" b="1" dirty="0">
                          <a:solidFill>
                            <a:schemeClr val="tx2"/>
                          </a:solidFill>
                          <a:latin typeface="Arial"/>
                          <a:ea typeface="Times New Roman"/>
                          <a:cs typeface="Arial"/>
                        </a:rPr>
                        <a:t>class</a:t>
                      </a:r>
                      <a:endParaRPr lang="en-GB" sz="1400" b="1" dirty="0">
                        <a:solidFill>
                          <a:schemeClr val="tx2"/>
                        </a:solidFill>
                        <a:latin typeface="Arial"/>
                        <a:ea typeface="Times New Roman"/>
                        <a:cs typeface="Arial"/>
                      </a:endParaRPr>
                    </a:p>
                  </a:txBody>
                  <a:tcPr marL="54610" marR="54610" marT="91440" marB="91440"/>
                </a:tc>
                <a:tc>
                  <a:txBody>
                    <a:bodyPr/>
                    <a:lstStyle/>
                    <a:p>
                      <a:pPr algn="l">
                        <a:spcAft>
                          <a:spcPts val="0"/>
                        </a:spcAft>
                      </a:pPr>
                      <a:r>
                        <a:rPr lang="en-US" sz="1400" b="1" dirty="0">
                          <a:solidFill>
                            <a:schemeClr val="tx2"/>
                          </a:solidFill>
                          <a:latin typeface="Arial"/>
                          <a:ea typeface="Times New Roman"/>
                          <a:cs typeface="Arial"/>
                        </a:rPr>
                        <a:t>Inspection </a:t>
                      </a:r>
                      <a:r>
                        <a:rPr lang="en-US" sz="1400" b="1" dirty="0" smtClean="0">
                          <a:solidFill>
                            <a:schemeClr val="tx2"/>
                          </a:solidFill>
                          <a:latin typeface="Arial"/>
                          <a:ea typeface="Times New Roman"/>
                          <a:cs typeface="Arial"/>
                        </a:rPr>
                        <a:t>check</a:t>
                      </a:r>
                      <a:endParaRPr lang="en-GB" sz="1400" b="1" dirty="0">
                        <a:solidFill>
                          <a:schemeClr val="tx2"/>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rial"/>
                          <a:ea typeface="Times New Roman"/>
                          <a:cs typeface="Arial"/>
                        </a:rPr>
                        <a:t>Interface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l">
                        <a:spcAft>
                          <a:spcPts val="0"/>
                        </a:spcAft>
                        <a:buFont typeface="Symbol"/>
                        <a:buChar char=""/>
                        <a:tabLst>
                          <a:tab pos="228600" algn="l"/>
                        </a:tabLst>
                      </a:pPr>
                      <a:r>
                        <a:rPr lang="en-US" sz="1600" dirty="0">
                          <a:solidFill>
                            <a:srgbClr val="000000"/>
                          </a:solidFill>
                          <a:latin typeface="Arial"/>
                          <a:ea typeface="Times New Roman"/>
                          <a:cs typeface="Arial"/>
                        </a:rPr>
                        <a:t>Do all function and method calls have the correct number of parameters?</a:t>
                      </a:r>
                      <a:endParaRPr lang="en-GB" sz="1600" dirty="0">
                        <a:solidFill>
                          <a:srgbClr val="000000"/>
                        </a:solidFill>
                        <a:latin typeface="Arial"/>
                        <a:ea typeface="Times New Roman"/>
                        <a:cs typeface="Arial"/>
                      </a:endParaRPr>
                    </a:p>
                    <a:p>
                      <a:pPr marL="342900" lvl="0" indent="-342900" algn="l">
                        <a:spcAft>
                          <a:spcPts val="0"/>
                        </a:spcAft>
                        <a:buFont typeface="Symbol"/>
                        <a:buChar char=""/>
                        <a:tabLst>
                          <a:tab pos="228600" algn="l"/>
                        </a:tabLst>
                      </a:pPr>
                      <a:r>
                        <a:rPr lang="en-US" sz="1600" dirty="0">
                          <a:solidFill>
                            <a:srgbClr val="000000"/>
                          </a:solidFill>
                          <a:latin typeface="Arial"/>
                          <a:ea typeface="Times New Roman"/>
                          <a:cs typeface="Arial"/>
                        </a:rPr>
                        <a:t>Do formal and actual parameter types match? </a:t>
                      </a:r>
                      <a:endParaRPr lang="en-GB" sz="1600" dirty="0">
                        <a:solidFill>
                          <a:srgbClr val="000000"/>
                        </a:solidFill>
                        <a:latin typeface="Arial"/>
                        <a:ea typeface="Times New Roman"/>
                        <a:cs typeface="Arial"/>
                      </a:endParaRPr>
                    </a:p>
                    <a:p>
                      <a:pPr marL="342900" lvl="0" indent="-342900" algn="l">
                        <a:spcAft>
                          <a:spcPts val="0"/>
                        </a:spcAft>
                        <a:buFont typeface="Symbol"/>
                        <a:buChar char=""/>
                        <a:tabLst>
                          <a:tab pos="228600" algn="l"/>
                        </a:tabLst>
                      </a:pPr>
                      <a:r>
                        <a:rPr lang="en-US" sz="1600" dirty="0">
                          <a:solidFill>
                            <a:srgbClr val="000000"/>
                          </a:solidFill>
                          <a:latin typeface="Arial"/>
                          <a:ea typeface="Times New Roman"/>
                          <a:cs typeface="Arial"/>
                        </a:rPr>
                        <a:t>Are the parameters in the right order? </a:t>
                      </a:r>
                      <a:endParaRPr lang="en-GB" sz="1600" dirty="0">
                        <a:solidFill>
                          <a:srgbClr val="000000"/>
                        </a:solidFill>
                        <a:latin typeface="Arial"/>
                        <a:ea typeface="Times New Roman"/>
                        <a:cs typeface="Arial"/>
                      </a:endParaRPr>
                    </a:p>
                    <a:p>
                      <a:pPr marL="342900" lvl="0" indent="-342900" algn="l">
                        <a:spcAft>
                          <a:spcPts val="0"/>
                        </a:spcAft>
                        <a:buFont typeface="Symbol"/>
                        <a:buChar char=""/>
                        <a:tabLst>
                          <a:tab pos="228600" algn="l"/>
                        </a:tabLst>
                      </a:pPr>
                      <a:r>
                        <a:rPr lang="en-US" sz="1600" dirty="0">
                          <a:solidFill>
                            <a:srgbClr val="000000"/>
                          </a:solidFill>
                          <a:latin typeface="Arial"/>
                          <a:ea typeface="Times New Roman"/>
                          <a:cs typeface="Arial"/>
                        </a:rPr>
                        <a:t>If components access shared memory, do they have the same model of the shared memory structure?</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dirty="0">
                          <a:solidFill>
                            <a:srgbClr val="000000"/>
                          </a:solidFill>
                          <a:latin typeface="Arial"/>
                          <a:ea typeface="Times New Roman"/>
                          <a:cs typeface="Arial"/>
                        </a:rPr>
                        <a:t>Storage management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l">
                        <a:spcAft>
                          <a:spcPts val="0"/>
                        </a:spcAft>
                        <a:buFont typeface="Symbol"/>
                        <a:buChar char=""/>
                        <a:tabLst>
                          <a:tab pos="228600" algn="l"/>
                        </a:tabLst>
                      </a:pPr>
                      <a:r>
                        <a:rPr lang="en-US" sz="1600">
                          <a:solidFill>
                            <a:srgbClr val="000000"/>
                          </a:solidFill>
                          <a:latin typeface="Arial"/>
                          <a:ea typeface="Times New Roman"/>
                          <a:cs typeface="Arial"/>
                        </a:rPr>
                        <a:t>If a linked structure is modified, have all links been correctly reassigned?</a:t>
                      </a:r>
                      <a:endParaRPr lang="en-GB" sz="1600">
                        <a:solidFill>
                          <a:srgbClr val="000000"/>
                        </a:solidFill>
                        <a:latin typeface="Arial"/>
                        <a:ea typeface="Times New Roman"/>
                        <a:cs typeface="Arial"/>
                      </a:endParaRPr>
                    </a:p>
                    <a:p>
                      <a:pPr marL="342900" lvl="0" indent="-342900" algn="l">
                        <a:spcAft>
                          <a:spcPts val="0"/>
                        </a:spcAft>
                        <a:buFont typeface="Symbol"/>
                        <a:buChar char=""/>
                        <a:tabLst>
                          <a:tab pos="228600" algn="l"/>
                        </a:tabLst>
                      </a:pPr>
                      <a:r>
                        <a:rPr lang="en-US" sz="1600">
                          <a:solidFill>
                            <a:srgbClr val="000000"/>
                          </a:solidFill>
                          <a:latin typeface="Arial"/>
                          <a:ea typeface="Times New Roman"/>
                          <a:cs typeface="Arial"/>
                        </a:rPr>
                        <a:t>If dynamic storage is used, has space been allocated correctly?</a:t>
                      </a:r>
                      <a:endParaRPr lang="en-GB" sz="1600">
                        <a:solidFill>
                          <a:srgbClr val="000000"/>
                        </a:solidFill>
                        <a:latin typeface="Arial"/>
                        <a:ea typeface="Times New Roman"/>
                        <a:cs typeface="Arial"/>
                      </a:endParaRPr>
                    </a:p>
                    <a:p>
                      <a:pPr marL="342900" lvl="0" indent="-342900" algn="l">
                        <a:spcAft>
                          <a:spcPts val="0"/>
                        </a:spcAft>
                        <a:buFont typeface="Symbol"/>
                        <a:buChar char=""/>
                        <a:tabLst>
                          <a:tab pos="228600" algn="l"/>
                        </a:tabLst>
                      </a:pPr>
                      <a:r>
                        <a:rPr lang="en-US" sz="1600">
                          <a:solidFill>
                            <a:srgbClr val="000000"/>
                          </a:solidFill>
                          <a:latin typeface="Arial"/>
                          <a:ea typeface="Times New Roman"/>
                          <a:cs typeface="Arial"/>
                        </a:rPr>
                        <a:t>Is space explicitly deallocated after it is no longer required?</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dirty="0">
                          <a:solidFill>
                            <a:srgbClr val="000000"/>
                          </a:solidFill>
                          <a:latin typeface="Arial"/>
                          <a:ea typeface="Times New Roman"/>
                          <a:cs typeface="Arial"/>
                        </a:rPr>
                        <a:t>Exception management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l">
                        <a:spcAft>
                          <a:spcPts val="0"/>
                        </a:spcAft>
                        <a:buFont typeface="Symbol"/>
                        <a:buChar char=""/>
                        <a:tabLst>
                          <a:tab pos="228600" algn="l"/>
                        </a:tabLst>
                      </a:pPr>
                      <a:r>
                        <a:rPr lang="en-US" sz="1600" dirty="0">
                          <a:solidFill>
                            <a:srgbClr val="000000"/>
                          </a:solidFill>
                          <a:latin typeface="Arial"/>
                          <a:ea typeface="Times New Roman"/>
                          <a:cs typeface="Arial"/>
                        </a:rPr>
                        <a:t>Have all possible error conditions been taken into account</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48</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2578939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Predictor </a:t>
            </a:r>
            <a:r>
              <a:rPr lang="en-US" dirty="0"/>
              <a:t>and control measurements</a:t>
            </a:r>
            <a:r>
              <a:rPr lang="en-GB" dirty="0" smtClean="0"/>
              <a:t> </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pic>
        <p:nvPicPr>
          <p:cNvPr id="7" name="Resim 6"/>
          <p:cNvPicPr>
            <a:picLocks noChangeAspect="1"/>
          </p:cNvPicPr>
          <p:nvPr/>
        </p:nvPicPr>
        <p:blipFill>
          <a:blip r:embed="rId2"/>
          <a:stretch>
            <a:fillRect/>
          </a:stretch>
        </p:blipFill>
        <p:spPr>
          <a:xfrm>
            <a:off x="1447800" y="1752600"/>
            <a:ext cx="6067425" cy="4014039"/>
          </a:xfrm>
          <a:prstGeom prst="rect">
            <a:avLst/>
          </a:prstGeom>
        </p:spPr>
      </p:pic>
    </p:spTree>
    <p:extLst>
      <p:ext uri="{BB962C8B-B14F-4D97-AF65-F5344CB8AC3E}">
        <p14:creationId xmlns:p14="http://schemas.microsoft.com/office/powerpoint/2010/main" val="4067354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defRPr/>
            </a:pPr>
            <a:r>
              <a:rPr lang="tr-TR" dirty="0" err="1" smtClean="0"/>
              <a:t>What</a:t>
            </a:r>
            <a:r>
              <a:rPr lang="tr-TR" dirty="0" smtClean="0"/>
              <a:t> is </a:t>
            </a:r>
            <a:r>
              <a:rPr lang="tr-TR" dirty="0" err="1" smtClean="0"/>
              <a:t>Sofware</a:t>
            </a:r>
            <a:r>
              <a:rPr lang="tr-TR" dirty="0" smtClean="0"/>
              <a:t> </a:t>
            </a:r>
            <a:r>
              <a:rPr lang="tr-TR" dirty="0" err="1" smtClean="0"/>
              <a:t>Quality</a:t>
            </a:r>
            <a:r>
              <a:rPr lang="tr-TR" dirty="0" smtClean="0"/>
              <a:t>?</a:t>
            </a:r>
            <a:endParaRPr lang="tr-TR" dirty="0"/>
          </a:p>
        </p:txBody>
      </p:sp>
      <p:sp>
        <p:nvSpPr>
          <p:cNvPr id="11266" name="AutoShape 6" descr="Image result for question mark"/>
          <p:cNvSpPr>
            <a:spLocks noChangeAspect="1" noChangeArrowheads="1"/>
          </p:cNvSpPr>
          <p:nvPr/>
        </p:nvSpPr>
        <p:spPr bwMode="auto">
          <a:xfrm>
            <a:off x="115888" y="7493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a:spcBef>
                <a:spcPct val="0"/>
              </a:spcBef>
              <a:buClrTx/>
              <a:buFontTx/>
              <a:buNone/>
            </a:pPr>
            <a:endParaRPr lang="en-US" altLang="en-US" sz="1800">
              <a:latin typeface="Arial" panose="020B0604020202020204" pitchFamily="34" charset="0"/>
            </a:endParaRPr>
          </a:p>
        </p:txBody>
      </p:sp>
      <p:pic>
        <p:nvPicPr>
          <p:cNvPr id="11267" name="Picture 10" descr="Image result for question mark"/>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444875" y="2400300"/>
            <a:ext cx="2259013" cy="251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Image result for fuzzy"/>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335338" y="2205038"/>
            <a:ext cx="2478087"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579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title"/>
          </p:nvPr>
        </p:nvSpPr>
        <p:spPr/>
        <p:txBody>
          <a:bodyPr/>
          <a:lstStyle/>
          <a:p>
            <a:r>
              <a:rPr lang="en-GB" smtClean="0"/>
              <a:t>Software metric</a:t>
            </a:r>
            <a:endParaRPr lang="en-GB"/>
          </a:p>
        </p:txBody>
      </p:sp>
      <p:sp>
        <p:nvSpPr>
          <p:cNvPr id="52226" name="Rectangle 2"/>
          <p:cNvSpPr>
            <a:spLocks noGrp="1" noChangeArrowheads="1"/>
          </p:cNvSpPr>
          <p:nvPr>
            <p:ph idx="1"/>
          </p:nvPr>
        </p:nvSpPr>
        <p:spPr>
          <a:xfrm>
            <a:off x="457200" y="1600200"/>
            <a:ext cx="8382000" cy="4525963"/>
          </a:xfrm>
        </p:spPr>
        <p:txBody>
          <a:bodyPr/>
          <a:lstStyle/>
          <a:p>
            <a:r>
              <a:rPr lang="en-GB" dirty="0" smtClean="0"/>
              <a:t>Any type of measurement which relates to a software system, process or related documentation</a:t>
            </a:r>
          </a:p>
          <a:p>
            <a:pPr lvl="1"/>
            <a:r>
              <a:rPr lang="en-GB" dirty="0" smtClean="0"/>
              <a:t>Lines of code in a program, the Fog index, </a:t>
            </a:r>
            <a:r>
              <a:rPr lang="en-US" dirty="0"/>
              <a:t>the number of </a:t>
            </a:r>
            <a:r>
              <a:rPr lang="en-US" dirty="0" smtClean="0"/>
              <a:t>reported</a:t>
            </a:r>
            <a:r>
              <a:rPr lang="tr-TR" dirty="0" smtClean="0"/>
              <a:t> </a:t>
            </a:r>
            <a:r>
              <a:rPr lang="en-US" dirty="0" smtClean="0"/>
              <a:t>faults </a:t>
            </a:r>
            <a:r>
              <a:rPr lang="en-US" dirty="0"/>
              <a:t>in a delivered software </a:t>
            </a:r>
            <a:r>
              <a:rPr lang="en-US" dirty="0" smtClean="0"/>
              <a:t>product</a:t>
            </a:r>
            <a:r>
              <a:rPr lang="tr-TR" dirty="0" smtClean="0"/>
              <a:t>, </a:t>
            </a:r>
            <a:r>
              <a:rPr lang="en-GB" dirty="0" smtClean="0"/>
              <a:t>number of person-days required to develop a component</a:t>
            </a:r>
          </a:p>
          <a:p>
            <a:r>
              <a:rPr lang="en-GB" dirty="0" smtClean="0"/>
              <a:t>Allow the software and the software process to </a:t>
            </a:r>
            <a:br>
              <a:rPr lang="en-GB" dirty="0" smtClean="0"/>
            </a:br>
            <a:r>
              <a:rPr lang="en-GB" dirty="0" smtClean="0"/>
              <a:t>be quantified.</a:t>
            </a:r>
          </a:p>
          <a:p>
            <a:r>
              <a:rPr lang="en-GB" dirty="0" smtClean="0"/>
              <a:t>May be used to predict product attributes or to control the software process.</a:t>
            </a:r>
          </a:p>
          <a:p>
            <a:r>
              <a:rPr lang="en-GB" dirty="0" smtClean="0"/>
              <a:t>Product metrics can be used for general predictions or to identify anomalous components.</a:t>
            </a:r>
            <a:endParaRPr lang="en-GB" dirty="0"/>
          </a:p>
        </p:txBody>
      </p:sp>
      <p:sp>
        <p:nvSpPr>
          <p:cNvPr id="8" name="Slide Number Placeholder 7"/>
          <p:cNvSpPr>
            <a:spLocks noGrp="1"/>
          </p:cNvSpPr>
          <p:nvPr>
            <p:ph type="sldNum" sz="quarter" idx="12"/>
          </p:nvPr>
        </p:nvSpPr>
        <p:spPr/>
        <p:txBody>
          <a:bodyPr/>
          <a:lstStyle/>
          <a:p>
            <a:fld id="{745CE82A-87C3-2841-AAF3-37DF1E34DC62}" type="slidenum">
              <a:rPr lang="en-US" smtClean="0"/>
              <a:pPr/>
              <a:t>50</a:t>
            </a:fld>
            <a:endParaRPr lang="en-US"/>
          </a:p>
        </p:txBody>
      </p:sp>
      <p:sp>
        <p:nvSpPr>
          <p:cNvPr id="9" name="Footer Placeholder 8"/>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224957621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a:t>
            </a:r>
            <a:r>
              <a:rPr lang="en-US" dirty="0"/>
              <a:t>between internal and external </a:t>
            </a:r>
            <a:r>
              <a:rPr lang="en-US" dirty="0" smtClean="0"/>
              <a:t>software</a:t>
            </a:r>
            <a:r>
              <a:rPr lang="tr-TR" dirty="0" smtClean="0"/>
              <a:t> </a:t>
            </a:r>
            <a:r>
              <a:rPr lang="tr-TR" dirty="0" err="1" smtClean="0"/>
              <a:t>quality</a:t>
            </a:r>
            <a:r>
              <a:rPr lang="en-GB" dirty="0" smtClean="0"/>
              <a:t> </a:t>
            </a:r>
            <a:r>
              <a:rPr lang="tr-TR" dirty="0" err="1" smtClean="0"/>
              <a:t>attributes</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51</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pic>
        <p:nvPicPr>
          <p:cNvPr id="7" name="Resim 6"/>
          <p:cNvPicPr>
            <a:picLocks noChangeAspect="1"/>
          </p:cNvPicPr>
          <p:nvPr/>
        </p:nvPicPr>
        <p:blipFill>
          <a:blip r:embed="rId2"/>
          <a:stretch>
            <a:fillRect/>
          </a:stretch>
        </p:blipFill>
        <p:spPr>
          <a:xfrm>
            <a:off x="1016726" y="1676400"/>
            <a:ext cx="7110548" cy="4519613"/>
          </a:xfrm>
          <a:prstGeom prst="rect">
            <a:avLst/>
          </a:prstGeom>
        </p:spPr>
      </p:pic>
    </p:spTree>
    <p:extLst>
      <p:ext uri="{BB962C8B-B14F-4D97-AF65-F5344CB8AC3E}">
        <p14:creationId xmlns:p14="http://schemas.microsoft.com/office/powerpoint/2010/main" val="41133776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239000" cy="990600"/>
          </a:xfrm>
        </p:spPr>
        <p:txBody>
          <a:bodyPr>
            <a:normAutofit/>
          </a:bodyPr>
          <a:lstStyle/>
          <a:p>
            <a:r>
              <a:rPr lang="en-US" dirty="0" smtClean="0"/>
              <a:t>Static </a:t>
            </a:r>
            <a:r>
              <a:rPr lang="en-US" dirty="0"/>
              <a:t>software product </a:t>
            </a:r>
            <a:r>
              <a:rPr lang="en-US" dirty="0" smtClean="0"/>
              <a:t>metrics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4907271"/>
              </p:ext>
            </p:extLst>
          </p:nvPr>
        </p:nvGraphicFramePr>
        <p:xfrm>
          <a:off x="762000" y="1859281"/>
          <a:ext cx="7543800" cy="4267200"/>
        </p:xfrm>
        <a:graphic>
          <a:graphicData uri="http://schemas.openxmlformats.org/drawingml/2006/table">
            <a:tbl>
              <a:tblPr firstRow="1" bandRow="1">
                <a:tableStyleId>{5C22544A-7EE6-4342-B048-85BDC9FD1C3A}</a:tableStyleId>
              </a:tblPr>
              <a:tblGrid>
                <a:gridCol w="2181890">
                  <a:extLst>
                    <a:ext uri="{9D8B030D-6E8A-4147-A177-3AD203B41FA5}">
                      <a16:colId xmlns:a16="http://schemas.microsoft.com/office/drawing/2014/main" val="20000"/>
                    </a:ext>
                  </a:extLst>
                </a:gridCol>
                <a:gridCol w="5361910">
                  <a:extLst>
                    <a:ext uri="{9D8B030D-6E8A-4147-A177-3AD203B41FA5}">
                      <a16:colId xmlns:a16="http://schemas.microsoft.com/office/drawing/2014/main" val="20001"/>
                    </a:ext>
                  </a:extLst>
                </a:gridCol>
              </a:tblGrid>
              <a:tr h="370840">
                <a:tc>
                  <a:txBody>
                    <a:bodyPr/>
                    <a:lstStyle/>
                    <a:p>
                      <a:pPr algn="just">
                        <a:spcAft>
                          <a:spcPts val="0"/>
                        </a:spcAft>
                      </a:pPr>
                      <a:r>
                        <a:rPr lang="en-US" sz="1600" b="1" dirty="0" smtClean="0">
                          <a:solidFill>
                            <a:schemeClr val="tx2"/>
                          </a:solidFill>
                          <a:latin typeface="Arial"/>
                          <a:ea typeface="Times New Roman"/>
                          <a:cs typeface="Arial"/>
                        </a:rPr>
                        <a:t>Software </a:t>
                      </a:r>
                      <a:r>
                        <a:rPr lang="en-US" sz="1600" b="1" dirty="0">
                          <a:solidFill>
                            <a:schemeClr val="tx2"/>
                          </a:solidFill>
                          <a:latin typeface="Arial"/>
                          <a:ea typeface="Times New Roman"/>
                          <a:cs typeface="Arial"/>
                        </a:rPr>
                        <a:t>metric</a:t>
                      </a:r>
                      <a:endParaRPr lang="en-GB" sz="1600" dirty="0">
                        <a:solidFill>
                          <a:schemeClr val="tx2"/>
                        </a:solidFill>
                        <a:latin typeface="Arial"/>
                        <a:ea typeface="Times New Roman"/>
                        <a:cs typeface="Arial"/>
                      </a:endParaRPr>
                    </a:p>
                  </a:txBody>
                  <a:tcPr marL="54610" marR="54610" marT="91440" marB="91440"/>
                </a:tc>
                <a:tc>
                  <a:txBody>
                    <a:bodyPr/>
                    <a:lstStyle/>
                    <a:p>
                      <a:pPr algn="l">
                        <a:spcAft>
                          <a:spcPts val="0"/>
                        </a:spcAft>
                      </a:pPr>
                      <a:r>
                        <a:rPr lang="en-US" sz="1600" b="1" dirty="0" smtClean="0">
                          <a:solidFill>
                            <a:schemeClr val="tx2"/>
                          </a:solidFill>
                          <a:latin typeface="Arial"/>
                          <a:ea typeface="Times New Roman"/>
                          <a:cs typeface="Arial"/>
                        </a:rPr>
                        <a:t>Description</a:t>
                      </a:r>
                      <a:endParaRPr lang="en-GB" sz="1600" dirty="0">
                        <a:solidFill>
                          <a:schemeClr val="tx2"/>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smtClean="0">
                          <a:solidFill>
                            <a:srgbClr val="000000"/>
                          </a:solidFill>
                          <a:latin typeface="Arial"/>
                          <a:ea typeface="Times New Roman"/>
                          <a:cs typeface="Arial"/>
                        </a:rPr>
                        <a:t>Fan</a:t>
                      </a:r>
                      <a:r>
                        <a:rPr lang="en-US" sz="1600" dirty="0">
                          <a:solidFill>
                            <a:srgbClr val="000000"/>
                          </a:solidFill>
                          <a:latin typeface="Arial"/>
                          <a:ea typeface="Times New Roman"/>
                          <a:cs typeface="Arial"/>
                        </a:rPr>
                        <a:t>-in/Fan-out</a:t>
                      </a:r>
                      <a:endParaRPr lang="en-GB" sz="1600" dirty="0">
                        <a:solidFill>
                          <a:srgbClr val="000000"/>
                        </a:solidFill>
                        <a:latin typeface="Arial"/>
                        <a:ea typeface="Times New Roman"/>
                        <a:cs typeface="Arial"/>
                      </a:endParaRPr>
                    </a:p>
                  </a:txBody>
                  <a:tcPr marL="54610" marR="54610" marT="0" marB="91440"/>
                </a:tc>
                <a:tc>
                  <a:txBody>
                    <a:bodyPr/>
                    <a:lstStyle/>
                    <a:p>
                      <a:pPr algn="l">
                        <a:spcAft>
                          <a:spcPts val="0"/>
                        </a:spcAft>
                      </a:pPr>
                      <a:r>
                        <a:rPr lang="en-US" sz="1600">
                          <a:solidFill>
                            <a:srgbClr val="000000"/>
                          </a:solidFill>
                          <a:latin typeface="Arial"/>
                          <a:ea typeface="Times New Roman"/>
                          <a:cs typeface="Arial"/>
                        </a:rPr>
                        <a:t>Fan-in is a measure of the number of functions or methods that call another function or method (say X). Fan-out is the number of functions that are called by function X. A high value for fan-in means that X is tightly coupled to the rest of the design and changes to X will have extensive knock-on effects. A high value for fan-out suggests that the overall complexity of X may be high because of the complexity of the control logic needed to coordinate the called components.</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Length of code</a:t>
                      </a:r>
                      <a:endParaRPr lang="en-GB" sz="1600">
                        <a:solidFill>
                          <a:srgbClr val="000000"/>
                        </a:solidFill>
                        <a:latin typeface="Arial"/>
                        <a:ea typeface="Times New Roman"/>
                        <a:cs typeface="Arial"/>
                      </a:endParaRPr>
                    </a:p>
                  </a:txBody>
                  <a:tcPr marL="54610" marR="54610" marT="0" marB="91440"/>
                </a:tc>
                <a:tc>
                  <a:txBody>
                    <a:bodyPr/>
                    <a:lstStyle/>
                    <a:p>
                      <a:pPr algn="l">
                        <a:spcAft>
                          <a:spcPts val="0"/>
                        </a:spcAft>
                      </a:pPr>
                      <a:r>
                        <a:rPr lang="en-US" sz="1600" dirty="0">
                          <a:solidFill>
                            <a:srgbClr val="000000"/>
                          </a:solidFill>
                          <a:latin typeface="Arial"/>
                          <a:ea typeface="Times New Roman"/>
                          <a:cs typeface="Arial"/>
                        </a:rPr>
                        <a:t>This is a measure of the size of a program. Generally, the larger the size of the code of a component, the more complex and error-prone that component is likely to be. Length of code has been shown to be one of the most reliable metrics for predicting error-proneness in components.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52</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21254371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239000" cy="1066800"/>
          </a:xfrm>
        </p:spPr>
        <p:txBody>
          <a:bodyPr>
            <a:normAutofit/>
          </a:bodyPr>
          <a:lstStyle/>
          <a:p>
            <a:r>
              <a:rPr lang="en-US" dirty="0" smtClean="0"/>
              <a:t>Static </a:t>
            </a:r>
            <a:r>
              <a:rPr lang="en-US" dirty="0"/>
              <a:t>software product </a:t>
            </a:r>
            <a:r>
              <a:rPr lang="en-US" dirty="0" smtClean="0"/>
              <a:t>metrics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91253443"/>
              </p:ext>
            </p:extLst>
          </p:nvPr>
        </p:nvGraphicFramePr>
        <p:xfrm>
          <a:off x="914400" y="1676400"/>
          <a:ext cx="7391400" cy="4693920"/>
        </p:xfrm>
        <a:graphic>
          <a:graphicData uri="http://schemas.openxmlformats.org/drawingml/2006/table">
            <a:tbl>
              <a:tblPr firstRow="1" bandRow="1">
                <a:tableStyleId>{5C22544A-7EE6-4342-B048-85BDC9FD1C3A}</a:tableStyleId>
              </a:tblPr>
              <a:tblGrid>
                <a:gridCol w="2137812">
                  <a:extLst>
                    <a:ext uri="{9D8B030D-6E8A-4147-A177-3AD203B41FA5}">
                      <a16:colId xmlns:a16="http://schemas.microsoft.com/office/drawing/2014/main" val="20000"/>
                    </a:ext>
                  </a:extLst>
                </a:gridCol>
                <a:gridCol w="5253588">
                  <a:extLst>
                    <a:ext uri="{9D8B030D-6E8A-4147-A177-3AD203B41FA5}">
                      <a16:colId xmlns:a16="http://schemas.microsoft.com/office/drawing/2014/main" val="20001"/>
                    </a:ext>
                  </a:extLst>
                </a:gridCol>
              </a:tblGrid>
              <a:tr h="370840">
                <a:tc>
                  <a:txBody>
                    <a:bodyPr/>
                    <a:lstStyle/>
                    <a:p>
                      <a:pPr algn="just">
                        <a:spcAft>
                          <a:spcPts val="0"/>
                        </a:spcAft>
                      </a:pPr>
                      <a:r>
                        <a:rPr lang="en-US" sz="1600" b="1" dirty="0" smtClean="0">
                          <a:solidFill>
                            <a:schemeClr val="tx2"/>
                          </a:solidFill>
                          <a:latin typeface="Arial"/>
                          <a:ea typeface="Times New Roman"/>
                          <a:cs typeface="Arial"/>
                        </a:rPr>
                        <a:t>Software </a:t>
                      </a:r>
                      <a:r>
                        <a:rPr lang="en-US" sz="1600" b="1" dirty="0">
                          <a:solidFill>
                            <a:schemeClr val="tx2"/>
                          </a:solidFill>
                          <a:latin typeface="Arial"/>
                          <a:ea typeface="Times New Roman"/>
                          <a:cs typeface="Arial"/>
                        </a:rPr>
                        <a:t>metric</a:t>
                      </a:r>
                      <a:endParaRPr lang="en-GB" sz="1600" dirty="0">
                        <a:solidFill>
                          <a:schemeClr val="tx2"/>
                        </a:solidFill>
                        <a:latin typeface="Arial"/>
                        <a:ea typeface="Times New Roman"/>
                        <a:cs typeface="Arial"/>
                      </a:endParaRPr>
                    </a:p>
                  </a:txBody>
                  <a:tcPr marL="54610" marR="54610" marT="91440" marB="91440"/>
                </a:tc>
                <a:tc>
                  <a:txBody>
                    <a:bodyPr/>
                    <a:lstStyle/>
                    <a:p>
                      <a:pPr algn="l">
                        <a:spcAft>
                          <a:spcPts val="0"/>
                        </a:spcAft>
                      </a:pPr>
                      <a:r>
                        <a:rPr lang="en-US" sz="1600" b="1" dirty="0" smtClean="0">
                          <a:solidFill>
                            <a:schemeClr val="tx2"/>
                          </a:solidFill>
                          <a:latin typeface="Arial"/>
                          <a:ea typeface="Times New Roman"/>
                          <a:cs typeface="Arial"/>
                        </a:rPr>
                        <a:t>Description</a:t>
                      </a:r>
                      <a:endParaRPr lang="en-GB" sz="1600" dirty="0">
                        <a:solidFill>
                          <a:schemeClr val="tx2"/>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err="1">
                          <a:solidFill>
                            <a:srgbClr val="000000"/>
                          </a:solidFill>
                          <a:latin typeface="Arial"/>
                          <a:ea typeface="Times New Roman"/>
                          <a:cs typeface="Arial"/>
                        </a:rPr>
                        <a:t>Cyclomatic</a:t>
                      </a:r>
                      <a:r>
                        <a:rPr lang="en-US" sz="1600" dirty="0">
                          <a:solidFill>
                            <a:srgbClr val="000000"/>
                          </a:solidFill>
                          <a:latin typeface="Arial"/>
                          <a:ea typeface="Times New Roman"/>
                          <a:cs typeface="Arial"/>
                        </a:rPr>
                        <a:t> complexity</a:t>
                      </a:r>
                      <a:endParaRPr lang="en-GB" sz="1600" dirty="0">
                        <a:solidFill>
                          <a:srgbClr val="000000"/>
                        </a:solidFill>
                        <a:latin typeface="Arial"/>
                        <a:ea typeface="Times New Roman"/>
                        <a:cs typeface="Arial"/>
                      </a:endParaRPr>
                    </a:p>
                  </a:txBody>
                  <a:tcPr marL="54610" marR="54610" marT="0" marB="91440"/>
                </a:tc>
                <a:tc>
                  <a:txBody>
                    <a:bodyPr/>
                    <a:lstStyle/>
                    <a:p>
                      <a:pPr algn="l">
                        <a:spcAft>
                          <a:spcPts val="0"/>
                        </a:spcAft>
                      </a:pPr>
                      <a:r>
                        <a:rPr lang="en-US" sz="1600">
                          <a:solidFill>
                            <a:srgbClr val="000000"/>
                          </a:solidFill>
                          <a:latin typeface="Arial"/>
                          <a:ea typeface="Times New Roman"/>
                          <a:cs typeface="Arial"/>
                        </a:rPr>
                        <a:t>This is a measure of the control complexity of a program. This control complexity may be related to program understandability. I discuss cyclomatic complexity in Chapter 8.</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Length of identifiers</a:t>
                      </a:r>
                      <a:endParaRPr lang="en-GB" sz="1600">
                        <a:solidFill>
                          <a:srgbClr val="000000"/>
                        </a:solidFill>
                        <a:latin typeface="Arial"/>
                        <a:ea typeface="Times New Roman"/>
                        <a:cs typeface="Arial"/>
                      </a:endParaRPr>
                    </a:p>
                  </a:txBody>
                  <a:tcPr marL="54610" marR="54610" marT="0" marB="91440"/>
                </a:tc>
                <a:tc>
                  <a:txBody>
                    <a:bodyPr/>
                    <a:lstStyle/>
                    <a:p>
                      <a:pPr algn="l">
                        <a:spcAft>
                          <a:spcPts val="0"/>
                        </a:spcAft>
                      </a:pPr>
                      <a:r>
                        <a:rPr lang="en-US" sz="1600">
                          <a:solidFill>
                            <a:srgbClr val="000000"/>
                          </a:solidFill>
                          <a:latin typeface="Arial"/>
                          <a:ea typeface="Times New Roman"/>
                          <a:cs typeface="Arial"/>
                        </a:rPr>
                        <a:t>This is a measure of the average length of identifiers (names for variables, classes, methods, etc.) in a program. The longer the identifiers, the more likely they are to be meaningful and hence the more understandable the program.</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a:solidFill>
                            <a:srgbClr val="000000"/>
                          </a:solidFill>
                          <a:latin typeface="Arial"/>
                          <a:ea typeface="Times New Roman"/>
                          <a:cs typeface="Arial"/>
                        </a:rPr>
                        <a:t>Depth of conditional nesting</a:t>
                      </a:r>
                      <a:endParaRPr lang="en-GB" sz="1600">
                        <a:solidFill>
                          <a:srgbClr val="000000"/>
                        </a:solidFill>
                        <a:latin typeface="Arial"/>
                        <a:ea typeface="Times New Roman"/>
                        <a:cs typeface="Arial"/>
                      </a:endParaRPr>
                    </a:p>
                  </a:txBody>
                  <a:tcPr marL="54610" marR="54610" marT="0" marB="91440"/>
                </a:tc>
                <a:tc>
                  <a:txBody>
                    <a:bodyPr/>
                    <a:lstStyle/>
                    <a:p>
                      <a:pPr algn="l">
                        <a:spcAft>
                          <a:spcPts val="0"/>
                        </a:spcAft>
                      </a:pPr>
                      <a:r>
                        <a:rPr lang="en-US" sz="1600">
                          <a:solidFill>
                            <a:srgbClr val="000000"/>
                          </a:solidFill>
                          <a:latin typeface="Arial"/>
                          <a:ea typeface="Times New Roman"/>
                          <a:cs typeface="Arial"/>
                        </a:rPr>
                        <a:t>This is a measure of the depth of nesting of if-statements in a program. Deeply nested if-statements are hard to understand and potentially error-prone.</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370840">
                <a:tc>
                  <a:txBody>
                    <a:bodyPr/>
                    <a:lstStyle/>
                    <a:p>
                      <a:pPr algn="l">
                        <a:spcAft>
                          <a:spcPts val="0"/>
                        </a:spcAft>
                      </a:pPr>
                      <a:r>
                        <a:rPr lang="en-US" sz="1600">
                          <a:solidFill>
                            <a:srgbClr val="000000"/>
                          </a:solidFill>
                          <a:latin typeface="Arial"/>
                          <a:ea typeface="Times New Roman"/>
                          <a:cs typeface="Arial"/>
                        </a:rPr>
                        <a:t>Fog index</a:t>
                      </a:r>
                      <a:endParaRPr lang="en-GB" sz="1600">
                        <a:solidFill>
                          <a:srgbClr val="000000"/>
                        </a:solidFill>
                        <a:latin typeface="Arial"/>
                        <a:ea typeface="Times New Roman"/>
                        <a:cs typeface="Arial"/>
                      </a:endParaRPr>
                    </a:p>
                  </a:txBody>
                  <a:tcPr marL="54610" marR="54610" marT="0" marB="91440"/>
                </a:tc>
                <a:tc>
                  <a:txBody>
                    <a:bodyPr/>
                    <a:lstStyle/>
                    <a:p>
                      <a:pPr algn="l">
                        <a:spcAft>
                          <a:spcPts val="0"/>
                        </a:spcAft>
                      </a:pPr>
                      <a:r>
                        <a:rPr lang="en-US" sz="1600" dirty="0">
                          <a:solidFill>
                            <a:srgbClr val="000000"/>
                          </a:solidFill>
                          <a:latin typeface="Arial"/>
                          <a:ea typeface="Times New Roman"/>
                          <a:cs typeface="Arial"/>
                        </a:rPr>
                        <a:t>This is a measure of the average length of words and sentences in documents. The higher the value of a document’s Fog index, the more difficult the document is to understand</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53</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39050893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Some</a:t>
            </a:r>
            <a:r>
              <a:rPr lang="tr-TR" dirty="0" smtClean="0"/>
              <a:t> </a:t>
            </a:r>
            <a:r>
              <a:rPr lang="tr-TR" dirty="0" err="1" smtClean="0"/>
              <a:t>Examples</a:t>
            </a:r>
            <a:endParaRPr lang="tr-TR" dirty="0"/>
          </a:p>
        </p:txBody>
      </p:sp>
      <p:sp>
        <p:nvSpPr>
          <p:cNvPr id="3" name="İçerik Yer Tutucusu 2"/>
          <p:cNvSpPr>
            <a:spLocks noGrp="1"/>
          </p:cNvSpPr>
          <p:nvPr>
            <p:ph idx="1"/>
          </p:nvPr>
        </p:nvSpPr>
        <p:spPr>
          <a:xfrm>
            <a:off x="457200" y="1600200"/>
            <a:ext cx="2895600" cy="4495799"/>
          </a:xfrm>
        </p:spPr>
        <p:txBody>
          <a:bodyPr/>
          <a:lstStyle/>
          <a:p>
            <a:r>
              <a:rPr lang="tr-TR" dirty="0" err="1" smtClean="0"/>
              <a:t>Cyclomatic</a:t>
            </a:r>
            <a:r>
              <a:rPr lang="tr-TR" dirty="0" smtClean="0"/>
              <a:t> </a:t>
            </a:r>
            <a:r>
              <a:rPr lang="tr-TR" dirty="0" err="1" smtClean="0"/>
              <a:t>complexity</a:t>
            </a:r>
            <a:r>
              <a:rPr lang="tr-TR" dirty="0" smtClean="0"/>
              <a:t>			</a:t>
            </a:r>
          </a:p>
          <a:p>
            <a:endParaRPr lang="tr-TR" dirty="0"/>
          </a:p>
          <a:p>
            <a:endParaRPr lang="tr-TR" dirty="0" smtClean="0"/>
          </a:p>
          <a:p>
            <a:endParaRPr lang="tr-TR" dirty="0"/>
          </a:p>
          <a:p>
            <a:endParaRPr lang="tr-TR" dirty="0" smtClean="0"/>
          </a:p>
          <a:p>
            <a:endParaRPr lang="tr-TR" dirty="0"/>
          </a:p>
          <a:p>
            <a:r>
              <a:rPr lang="tr-TR" dirty="0" smtClean="0"/>
              <a:t>Fan-in &amp; Fan-</a:t>
            </a:r>
            <a:r>
              <a:rPr lang="tr-TR" dirty="0" err="1" smtClean="0"/>
              <a:t>out</a:t>
            </a:r>
            <a:endParaRPr lang="tr-TR" dirty="0"/>
          </a:p>
        </p:txBody>
      </p:sp>
      <p:sp>
        <p:nvSpPr>
          <p:cNvPr id="4" name="Slayt Numarası Yer Tutucusu 3"/>
          <p:cNvSpPr>
            <a:spLocks noGrp="1"/>
          </p:cNvSpPr>
          <p:nvPr>
            <p:ph type="sldNum" sz="quarter" idx="12"/>
          </p:nvPr>
        </p:nvSpPr>
        <p:spPr/>
        <p:txBody>
          <a:bodyPr/>
          <a:lstStyle/>
          <a:p>
            <a:fld id="{745CE82A-87C3-2841-AAF3-37DF1E34DC62}" type="slidenum">
              <a:rPr lang="en-US" smtClean="0"/>
              <a:pPr/>
              <a:t>54</a:t>
            </a:fld>
            <a:endParaRPr lang="en-US"/>
          </a:p>
        </p:txBody>
      </p:sp>
      <p:pic>
        <p:nvPicPr>
          <p:cNvPr id="1026" name="Picture 2" descr="cyclomatic complexity ile ilgili gö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2869" y="838200"/>
            <a:ext cx="6019800" cy="27432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ftware fan-in and fan-out ile ilgili görsel sonucu"/>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962400" y="3961200"/>
            <a:ext cx="4270466" cy="289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1556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CK object-oriented metrics suite</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0480336"/>
              </p:ext>
            </p:extLst>
          </p:nvPr>
        </p:nvGraphicFramePr>
        <p:xfrm>
          <a:off x="381000" y="1828800"/>
          <a:ext cx="8229600" cy="4297680"/>
        </p:xfrm>
        <a:graphic>
          <a:graphicData uri="http://schemas.openxmlformats.org/drawingml/2006/table">
            <a:tbl>
              <a:tblPr firstRow="1" bandRow="1">
                <a:tableStyleId>{5C22544A-7EE6-4342-B048-85BDC9FD1C3A}</a:tableStyleId>
              </a:tblPr>
              <a:tblGrid>
                <a:gridCol w="1731685">
                  <a:extLst>
                    <a:ext uri="{9D8B030D-6E8A-4147-A177-3AD203B41FA5}">
                      <a16:colId xmlns:a16="http://schemas.microsoft.com/office/drawing/2014/main" val="20000"/>
                    </a:ext>
                  </a:extLst>
                </a:gridCol>
                <a:gridCol w="6497915">
                  <a:extLst>
                    <a:ext uri="{9D8B030D-6E8A-4147-A177-3AD203B41FA5}">
                      <a16:colId xmlns:a16="http://schemas.microsoft.com/office/drawing/2014/main" val="20001"/>
                    </a:ext>
                  </a:extLst>
                </a:gridCol>
              </a:tblGrid>
              <a:tr h="370840">
                <a:tc>
                  <a:txBody>
                    <a:bodyPr/>
                    <a:lstStyle/>
                    <a:p>
                      <a:pPr algn="just">
                        <a:spcAft>
                          <a:spcPts val="0"/>
                        </a:spcAft>
                      </a:pPr>
                      <a:r>
                        <a:rPr lang="en-US" sz="1400" b="1" dirty="0" smtClean="0">
                          <a:solidFill>
                            <a:schemeClr val="tx2"/>
                          </a:solidFill>
                          <a:latin typeface="Arial"/>
                          <a:ea typeface="Times New Roman"/>
                          <a:cs typeface="Arial"/>
                        </a:rPr>
                        <a:t>Object</a:t>
                      </a:r>
                      <a:r>
                        <a:rPr lang="en-US" sz="1400" b="1" dirty="0">
                          <a:solidFill>
                            <a:schemeClr val="tx2"/>
                          </a:solidFill>
                          <a:latin typeface="Arial"/>
                          <a:ea typeface="Times New Roman"/>
                          <a:cs typeface="Arial"/>
                        </a:rPr>
                        <a:t>-oriented metric</a:t>
                      </a:r>
                      <a:endParaRPr lang="en-GB" sz="1400" dirty="0">
                        <a:solidFill>
                          <a:schemeClr val="tx2"/>
                        </a:solidFill>
                        <a:latin typeface="Arial"/>
                        <a:ea typeface="Times New Roman"/>
                        <a:cs typeface="Arial"/>
                      </a:endParaRPr>
                    </a:p>
                  </a:txBody>
                  <a:tcPr marL="73025" marR="73025" marT="91440" marB="91440"/>
                </a:tc>
                <a:tc>
                  <a:txBody>
                    <a:bodyPr/>
                    <a:lstStyle/>
                    <a:p>
                      <a:pPr algn="l">
                        <a:spcAft>
                          <a:spcPts val="0"/>
                        </a:spcAft>
                      </a:pPr>
                      <a:r>
                        <a:rPr lang="en-US" sz="1400" b="1" dirty="0" smtClean="0">
                          <a:solidFill>
                            <a:schemeClr val="tx2"/>
                          </a:solidFill>
                          <a:latin typeface="Arial"/>
                          <a:ea typeface="Times New Roman"/>
                          <a:cs typeface="Arial"/>
                        </a:rPr>
                        <a:t>Description</a:t>
                      </a:r>
                      <a:endParaRPr lang="en-GB" sz="1400" dirty="0">
                        <a:solidFill>
                          <a:schemeClr val="tx2"/>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US" sz="1400" dirty="0" smtClean="0">
                          <a:solidFill>
                            <a:srgbClr val="000000"/>
                          </a:solidFill>
                          <a:latin typeface="Arial"/>
                          <a:ea typeface="Times New Roman"/>
                          <a:cs typeface="Arial"/>
                        </a:rPr>
                        <a:t>Weighted </a:t>
                      </a:r>
                      <a:r>
                        <a:rPr lang="en-US" sz="1400" dirty="0">
                          <a:solidFill>
                            <a:srgbClr val="000000"/>
                          </a:solidFill>
                          <a:latin typeface="Arial"/>
                          <a:ea typeface="Times New Roman"/>
                          <a:cs typeface="Arial"/>
                        </a:rPr>
                        <a:t>methods per class (WMC)</a:t>
                      </a:r>
                      <a:endParaRPr lang="en-GB" sz="1400" dirty="0">
                        <a:solidFill>
                          <a:srgbClr val="000000"/>
                        </a:solidFill>
                        <a:latin typeface="Arial"/>
                        <a:ea typeface="Times New Roman"/>
                        <a:cs typeface="Arial"/>
                      </a:endParaRPr>
                    </a:p>
                  </a:txBody>
                  <a:tcPr marL="73025" marR="73025" marT="0" marB="91440"/>
                </a:tc>
                <a:tc>
                  <a:txBody>
                    <a:bodyPr/>
                    <a:lstStyle/>
                    <a:p>
                      <a:pPr algn="l">
                        <a:spcAft>
                          <a:spcPts val="0"/>
                        </a:spcAft>
                      </a:pPr>
                      <a:r>
                        <a:rPr lang="en-US" sz="1400">
                          <a:solidFill>
                            <a:srgbClr val="000000"/>
                          </a:solidFill>
                          <a:latin typeface="Arial"/>
                          <a:ea typeface="Times New Roman"/>
                          <a:cs typeface="Arial"/>
                        </a:rPr>
                        <a:t>This is the number of methods in each class, weighted by the complexity of each method. Therefore, a simple method may have a complexity of 1, and a large and complex method a much higher value. The larger the value for this metric, the more complex the object class. Complex objects are more likely to be difficult to understand. They may not be logically cohesive, so cannot be reused effectively as superclasses in an inheritance tree.</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US" sz="1400">
                          <a:solidFill>
                            <a:srgbClr val="000000"/>
                          </a:solidFill>
                          <a:latin typeface="Arial"/>
                          <a:ea typeface="Times New Roman"/>
                          <a:cs typeface="Arial"/>
                        </a:rPr>
                        <a:t>Depth of inheritance tree (DIT)</a:t>
                      </a:r>
                      <a:endParaRPr lang="en-GB" sz="1400">
                        <a:solidFill>
                          <a:srgbClr val="000000"/>
                        </a:solidFill>
                        <a:latin typeface="Arial"/>
                        <a:ea typeface="Times New Roman"/>
                        <a:cs typeface="Arial"/>
                      </a:endParaRPr>
                    </a:p>
                  </a:txBody>
                  <a:tcPr marL="73025" marR="73025" marT="0" marB="91440"/>
                </a:tc>
                <a:tc>
                  <a:txBody>
                    <a:bodyPr/>
                    <a:lstStyle/>
                    <a:p>
                      <a:pPr algn="l">
                        <a:spcAft>
                          <a:spcPts val="0"/>
                        </a:spcAft>
                      </a:pPr>
                      <a:r>
                        <a:rPr lang="en-US" sz="1400">
                          <a:solidFill>
                            <a:srgbClr val="000000"/>
                          </a:solidFill>
                          <a:latin typeface="Arial"/>
                          <a:ea typeface="Times New Roman"/>
                          <a:cs typeface="Arial"/>
                        </a:rPr>
                        <a:t>This represents the number of discrete levels in the inheritance tree where subclasses inherit attributes and operations (methods) from superclasses. The deeper the inheritance tree, the more complex the design. Many object classes may have to be understood to understand the object classes at the leaves of the tree. </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US" sz="1400">
                          <a:solidFill>
                            <a:srgbClr val="000000"/>
                          </a:solidFill>
                          <a:latin typeface="Arial"/>
                          <a:ea typeface="Times New Roman"/>
                          <a:cs typeface="Arial"/>
                        </a:rPr>
                        <a:t>Number of children (NOC)</a:t>
                      </a:r>
                      <a:endParaRPr lang="en-GB" sz="1400">
                        <a:solidFill>
                          <a:srgbClr val="000000"/>
                        </a:solidFill>
                        <a:latin typeface="Arial"/>
                        <a:ea typeface="Times New Roman"/>
                        <a:cs typeface="Arial"/>
                      </a:endParaRPr>
                    </a:p>
                  </a:txBody>
                  <a:tcPr marL="73025" marR="73025" marT="0" marB="91440"/>
                </a:tc>
                <a:tc>
                  <a:txBody>
                    <a:bodyPr/>
                    <a:lstStyle/>
                    <a:p>
                      <a:pPr algn="l">
                        <a:spcAft>
                          <a:spcPts val="0"/>
                        </a:spcAft>
                      </a:pPr>
                      <a:r>
                        <a:rPr lang="en-US" sz="1400" dirty="0">
                          <a:solidFill>
                            <a:srgbClr val="000000"/>
                          </a:solidFill>
                          <a:latin typeface="Arial"/>
                          <a:ea typeface="Times New Roman"/>
                          <a:cs typeface="Arial"/>
                        </a:rPr>
                        <a:t>This is a measure of the number of immediate subclasses in a class. It measures the breadth of a class hierarchy, whereas DIT measures its depth. A high value for NOC may indicate greater reuse. It may mean that more effort should be made in validating base classes because of the number of subclasses that depend on them.</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55</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23288051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CK object-oriented metrics suite</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6617803"/>
              </p:ext>
            </p:extLst>
          </p:nvPr>
        </p:nvGraphicFramePr>
        <p:xfrm>
          <a:off x="457200" y="1905000"/>
          <a:ext cx="8229600" cy="3870960"/>
        </p:xfrm>
        <a:graphic>
          <a:graphicData uri="http://schemas.openxmlformats.org/drawingml/2006/table">
            <a:tbl>
              <a:tblPr firstRow="1" bandRow="1">
                <a:tableStyleId>{5C22544A-7EE6-4342-B048-85BDC9FD1C3A}</a:tableStyleId>
              </a:tblPr>
              <a:tblGrid>
                <a:gridCol w="1731685">
                  <a:extLst>
                    <a:ext uri="{9D8B030D-6E8A-4147-A177-3AD203B41FA5}">
                      <a16:colId xmlns:a16="http://schemas.microsoft.com/office/drawing/2014/main" val="20000"/>
                    </a:ext>
                  </a:extLst>
                </a:gridCol>
                <a:gridCol w="6497915">
                  <a:extLst>
                    <a:ext uri="{9D8B030D-6E8A-4147-A177-3AD203B41FA5}">
                      <a16:colId xmlns:a16="http://schemas.microsoft.com/office/drawing/2014/main" val="20001"/>
                    </a:ext>
                  </a:extLst>
                </a:gridCol>
              </a:tblGrid>
              <a:tr h="370840">
                <a:tc>
                  <a:txBody>
                    <a:bodyPr/>
                    <a:lstStyle/>
                    <a:p>
                      <a:pPr algn="just">
                        <a:spcAft>
                          <a:spcPts val="0"/>
                        </a:spcAft>
                      </a:pPr>
                      <a:r>
                        <a:rPr lang="en-US" sz="1400" b="1" dirty="0" smtClean="0">
                          <a:solidFill>
                            <a:schemeClr val="tx2"/>
                          </a:solidFill>
                          <a:latin typeface="Arial"/>
                          <a:ea typeface="Times New Roman"/>
                          <a:cs typeface="Arial"/>
                        </a:rPr>
                        <a:t>Object</a:t>
                      </a:r>
                      <a:r>
                        <a:rPr lang="en-US" sz="1400" b="1" dirty="0">
                          <a:solidFill>
                            <a:schemeClr val="tx2"/>
                          </a:solidFill>
                          <a:latin typeface="Arial"/>
                          <a:ea typeface="Times New Roman"/>
                          <a:cs typeface="Arial"/>
                        </a:rPr>
                        <a:t>-oriented metric</a:t>
                      </a:r>
                      <a:endParaRPr lang="en-GB" sz="1400" dirty="0">
                        <a:solidFill>
                          <a:schemeClr val="tx2"/>
                        </a:solidFill>
                        <a:latin typeface="Arial"/>
                        <a:ea typeface="Times New Roman"/>
                        <a:cs typeface="Arial"/>
                      </a:endParaRPr>
                    </a:p>
                  </a:txBody>
                  <a:tcPr marL="73025" marR="73025" marT="91440" marB="91440"/>
                </a:tc>
                <a:tc>
                  <a:txBody>
                    <a:bodyPr/>
                    <a:lstStyle/>
                    <a:p>
                      <a:pPr algn="l">
                        <a:spcAft>
                          <a:spcPts val="0"/>
                        </a:spcAft>
                      </a:pPr>
                      <a:r>
                        <a:rPr lang="en-US" sz="1400" b="1" dirty="0" smtClean="0">
                          <a:solidFill>
                            <a:schemeClr val="tx2"/>
                          </a:solidFill>
                          <a:latin typeface="Arial"/>
                          <a:ea typeface="Times New Roman"/>
                          <a:cs typeface="Arial"/>
                        </a:rPr>
                        <a:t>Description</a:t>
                      </a:r>
                      <a:endParaRPr lang="en-GB" sz="1400" dirty="0">
                        <a:solidFill>
                          <a:schemeClr val="tx2"/>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US" sz="1400" dirty="0">
                          <a:solidFill>
                            <a:srgbClr val="000000"/>
                          </a:solidFill>
                          <a:latin typeface="Arial"/>
                          <a:ea typeface="Times New Roman"/>
                          <a:cs typeface="Arial"/>
                        </a:rPr>
                        <a:t>Coupling between object classes (CBO)</a:t>
                      </a:r>
                      <a:endParaRPr lang="en-GB" sz="1400" dirty="0">
                        <a:solidFill>
                          <a:srgbClr val="000000"/>
                        </a:solidFill>
                        <a:latin typeface="Arial"/>
                        <a:ea typeface="Times New Roman"/>
                        <a:cs typeface="Arial"/>
                      </a:endParaRPr>
                    </a:p>
                  </a:txBody>
                  <a:tcPr marL="73025" marR="73025" marT="0" marB="91440"/>
                </a:tc>
                <a:tc>
                  <a:txBody>
                    <a:bodyPr/>
                    <a:lstStyle/>
                    <a:p>
                      <a:pPr algn="l">
                        <a:spcAft>
                          <a:spcPts val="0"/>
                        </a:spcAft>
                      </a:pPr>
                      <a:r>
                        <a:rPr lang="en-US" sz="1400">
                          <a:solidFill>
                            <a:srgbClr val="000000"/>
                          </a:solidFill>
                          <a:latin typeface="Arial"/>
                          <a:ea typeface="Times New Roman"/>
                          <a:cs typeface="Arial"/>
                        </a:rPr>
                        <a:t>Classes are coupled when methods in one class use methods or instance variables defined in a different class. CBO is a measure of how much coupling exists. A high value for CBO means that classes are highly dependent, and therefore it is more likely that changing one class will affect other classes in the program.</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US" sz="1400">
                          <a:solidFill>
                            <a:srgbClr val="000000"/>
                          </a:solidFill>
                          <a:latin typeface="Arial"/>
                          <a:ea typeface="Times New Roman"/>
                          <a:cs typeface="Arial"/>
                        </a:rPr>
                        <a:t>Response for a class (RFC)</a:t>
                      </a:r>
                      <a:endParaRPr lang="en-GB" sz="1400">
                        <a:solidFill>
                          <a:srgbClr val="000000"/>
                        </a:solidFill>
                        <a:latin typeface="Arial"/>
                        <a:ea typeface="Times New Roman"/>
                        <a:cs typeface="Arial"/>
                      </a:endParaRPr>
                    </a:p>
                  </a:txBody>
                  <a:tcPr marL="73025" marR="73025" marT="0" marB="91440"/>
                </a:tc>
                <a:tc>
                  <a:txBody>
                    <a:bodyPr/>
                    <a:lstStyle/>
                    <a:p>
                      <a:pPr algn="l">
                        <a:spcAft>
                          <a:spcPts val="0"/>
                        </a:spcAft>
                      </a:pPr>
                      <a:r>
                        <a:rPr lang="en-US" sz="1400">
                          <a:solidFill>
                            <a:srgbClr val="000000"/>
                          </a:solidFill>
                          <a:latin typeface="Arial"/>
                          <a:ea typeface="Times New Roman"/>
                          <a:cs typeface="Arial"/>
                        </a:rPr>
                        <a:t>RFC is a measure of the number of methods that could potentially be executed in response to a message received by an object of that class. Again, RFC is related to complexity. The higher the value for RFC, the more complex a class and hence the more likely it is that it will include errors.</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132711">
                <a:tc>
                  <a:txBody>
                    <a:bodyPr/>
                    <a:lstStyle/>
                    <a:p>
                      <a:pPr algn="l">
                        <a:spcAft>
                          <a:spcPts val="0"/>
                        </a:spcAft>
                      </a:pPr>
                      <a:r>
                        <a:rPr lang="en-US" sz="1400">
                          <a:solidFill>
                            <a:srgbClr val="000000"/>
                          </a:solidFill>
                          <a:latin typeface="Arial"/>
                          <a:ea typeface="Times New Roman"/>
                          <a:cs typeface="Arial"/>
                        </a:rPr>
                        <a:t>Lack of cohesion in methods (LCOM)</a:t>
                      </a:r>
                      <a:endParaRPr lang="en-GB" sz="1400">
                        <a:solidFill>
                          <a:srgbClr val="000000"/>
                        </a:solidFill>
                        <a:latin typeface="Arial"/>
                        <a:ea typeface="Times New Roman"/>
                        <a:cs typeface="Arial"/>
                      </a:endParaRPr>
                    </a:p>
                  </a:txBody>
                  <a:tcPr marL="73025" marR="73025" marT="0" marB="91440"/>
                </a:tc>
                <a:tc>
                  <a:txBody>
                    <a:bodyPr/>
                    <a:lstStyle/>
                    <a:p>
                      <a:pPr algn="l">
                        <a:spcAft>
                          <a:spcPts val="0"/>
                        </a:spcAft>
                      </a:pPr>
                      <a:r>
                        <a:rPr lang="en-US" sz="1400" dirty="0">
                          <a:solidFill>
                            <a:srgbClr val="000000"/>
                          </a:solidFill>
                          <a:latin typeface="Arial"/>
                          <a:ea typeface="Times New Roman"/>
                          <a:cs typeface="Arial"/>
                        </a:rPr>
                        <a:t>LCOM is calculated by considering pairs of methods in a class.  LCOM is the difference between the number of method pairs without shared attributes and the number of method pairs with shared attributes. The value of this metric has been widely debated and it exists in several variations. It is not clear if it really adds any additional, useful information over and above that provided by other metrics</a:t>
                      </a:r>
                      <a:r>
                        <a:rPr lang="en-US"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56</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9138803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component analysis</a:t>
            </a:r>
            <a:endParaRPr lang="en-US" dirty="0"/>
          </a:p>
        </p:txBody>
      </p:sp>
      <p:sp>
        <p:nvSpPr>
          <p:cNvPr id="3" name="Content Placeholder 2"/>
          <p:cNvSpPr>
            <a:spLocks noGrp="1"/>
          </p:cNvSpPr>
          <p:nvPr>
            <p:ph idx="1"/>
          </p:nvPr>
        </p:nvSpPr>
        <p:spPr/>
        <p:txBody>
          <a:bodyPr/>
          <a:lstStyle/>
          <a:p>
            <a:r>
              <a:rPr lang="en-US" dirty="0" smtClean="0"/>
              <a:t>System component can be analyzed separately using a range of metrics. </a:t>
            </a:r>
          </a:p>
          <a:p>
            <a:r>
              <a:rPr lang="en-US" dirty="0" smtClean="0"/>
              <a:t>The values of these metrics may then compared for different components and, perhaps, with historical measurement data collected on previous projects.</a:t>
            </a:r>
          </a:p>
          <a:p>
            <a:r>
              <a:rPr lang="en-US" dirty="0" smtClean="0"/>
              <a:t>Anomalous measurements, which deviate significantly from the norm, may imply that there are problems with the quality of these components. </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57</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18003972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For student </a:t>
            </a:r>
            <a:r>
              <a:rPr lang="en-US" dirty="0" smtClean="0"/>
              <a:t>re</a:t>
            </a:r>
            <a:r>
              <a:rPr lang="tr-TR" dirty="0" smtClean="0"/>
              <a:t>VIEW</a:t>
            </a:r>
            <a:r>
              <a:rPr lang="en-US" dirty="0" smtClean="0"/>
              <a:t>…</a:t>
            </a:r>
            <a:r>
              <a:rPr lang="en-US" dirty="0"/>
              <a:t/>
            </a:r>
            <a:br>
              <a:rPr lang="en-US" dirty="0"/>
            </a:br>
            <a:endParaRPr lang="en-US" dirty="0"/>
          </a:p>
        </p:txBody>
      </p:sp>
      <p:sp>
        <p:nvSpPr>
          <p:cNvPr id="3" name="Metin Yer Tutucusu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36536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smtClean="0"/>
              <a:t>Scope of quality management</a:t>
            </a:r>
            <a:endParaRPr lang="en-US"/>
          </a:p>
        </p:txBody>
      </p:sp>
      <p:sp>
        <p:nvSpPr>
          <p:cNvPr id="1027" name="Rectangle 3"/>
          <p:cNvSpPr>
            <a:spLocks noGrp="1" noChangeArrowheads="1"/>
          </p:cNvSpPr>
          <p:nvPr>
            <p:ph idx="1"/>
          </p:nvPr>
        </p:nvSpPr>
        <p:spPr/>
        <p:txBody>
          <a:bodyPr/>
          <a:lstStyle/>
          <a:p>
            <a:r>
              <a:rPr lang="en-US" dirty="0" smtClean="0"/>
              <a:t>Quality management is </a:t>
            </a:r>
            <a:r>
              <a:rPr lang="en-US" u="sng" dirty="0" smtClean="0"/>
              <a:t>particularly important for large, complex systems</a:t>
            </a:r>
            <a:r>
              <a:rPr lang="en-US" dirty="0" smtClean="0"/>
              <a:t>. The quality documentation is a record of progress and supports continuity of development as the development team changes.</a:t>
            </a:r>
          </a:p>
          <a:p>
            <a:r>
              <a:rPr lang="en-US" dirty="0" smtClean="0"/>
              <a:t>For smaller systems, quality management needs less documentation and should focus on establishing a quality culture.</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59</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3671294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Başlık 1"/>
          <p:cNvSpPr>
            <a:spLocks noGrp="1"/>
          </p:cNvSpPr>
          <p:nvPr>
            <p:ph type="title"/>
          </p:nvPr>
        </p:nvSpPr>
        <p:spPr/>
        <p:txBody>
          <a:bodyPr/>
          <a:lstStyle/>
          <a:p>
            <a:pPr>
              <a:defRPr/>
            </a:pPr>
            <a:r>
              <a:rPr lang="tr-TR" altLang="tr-TR" dirty="0" smtClean="0"/>
              <a:t>How is Software </a:t>
            </a:r>
            <a:r>
              <a:rPr lang="tr-TR" altLang="tr-TR" dirty="0" err="1" smtClean="0"/>
              <a:t>Quality</a:t>
            </a:r>
            <a:r>
              <a:rPr lang="tr-TR" altLang="tr-TR" dirty="0" smtClean="0"/>
              <a:t> </a:t>
            </a:r>
            <a:r>
              <a:rPr lang="tr-TR" altLang="tr-TR" dirty="0" err="1"/>
              <a:t>m</a:t>
            </a:r>
            <a:r>
              <a:rPr lang="tr-TR" altLang="tr-TR" dirty="0" err="1" smtClean="0"/>
              <a:t>anaged</a:t>
            </a:r>
            <a:r>
              <a:rPr lang="tr-TR" altLang="tr-TR" dirty="0" smtClean="0"/>
              <a:t>?</a:t>
            </a:r>
            <a:endParaRPr lang="tr-TR" altLang="tr-TR" sz="2400" dirty="0"/>
          </a:p>
        </p:txBody>
      </p:sp>
      <p:grpSp>
        <p:nvGrpSpPr>
          <p:cNvPr id="5" name="Group 4"/>
          <p:cNvGrpSpPr>
            <a:grpSpLocks/>
          </p:cNvGrpSpPr>
          <p:nvPr/>
        </p:nvGrpSpPr>
        <p:grpSpPr bwMode="auto">
          <a:xfrm>
            <a:off x="58738" y="1103313"/>
            <a:ext cx="9075737" cy="5673725"/>
            <a:chOff x="58738" y="1103313"/>
            <a:chExt cx="9075737" cy="5673725"/>
          </a:xfrm>
        </p:grpSpPr>
        <p:sp>
          <p:nvSpPr>
            <p:cNvPr id="12291" name="Metin kutusu 3"/>
            <p:cNvSpPr txBox="1">
              <a:spLocks noChangeArrowheads="1"/>
            </p:cNvSpPr>
            <p:nvPr/>
          </p:nvSpPr>
          <p:spPr bwMode="auto">
            <a:xfrm>
              <a:off x="498475" y="1257300"/>
              <a:ext cx="3232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r>
                <a:rPr lang="tr-TR" altLang="tr-TR" sz="1400">
                  <a:solidFill>
                    <a:srgbClr val="FF0066"/>
                  </a:solidFill>
                  <a:latin typeface="Arial" panose="020B0604020202020204" pitchFamily="34" charset="0"/>
                </a:rPr>
                <a:t>Software Enginnering Culture &amp; Ethics</a:t>
              </a:r>
            </a:p>
          </p:txBody>
        </p:sp>
        <p:sp>
          <p:nvSpPr>
            <p:cNvPr id="12292" name="Metin kutusu 4"/>
            <p:cNvSpPr txBox="1">
              <a:spLocks noChangeArrowheads="1"/>
            </p:cNvSpPr>
            <p:nvPr/>
          </p:nvSpPr>
          <p:spPr bwMode="auto">
            <a:xfrm>
              <a:off x="4954588" y="3821113"/>
              <a:ext cx="22018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r>
                <a:rPr lang="tr-TR" altLang="tr-TR" sz="1400">
                  <a:solidFill>
                    <a:srgbClr val="0070C0"/>
                  </a:solidFill>
                  <a:latin typeface="Arial" panose="020B0604020202020204" pitchFamily="34" charset="0"/>
                </a:rPr>
                <a:t>Value and Cost of Quality</a:t>
              </a:r>
            </a:p>
          </p:txBody>
        </p:sp>
        <p:sp>
          <p:nvSpPr>
            <p:cNvPr id="12293" name="Metin kutusu 5"/>
            <p:cNvSpPr txBox="1">
              <a:spLocks noChangeArrowheads="1"/>
            </p:cNvSpPr>
            <p:nvPr/>
          </p:nvSpPr>
          <p:spPr bwMode="auto">
            <a:xfrm>
              <a:off x="3024188" y="5897563"/>
              <a:ext cx="28622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r>
                <a:rPr lang="tr-TR" altLang="tr-TR" sz="1400">
                  <a:solidFill>
                    <a:srgbClr val="0070C0"/>
                  </a:solidFill>
                  <a:latin typeface="Arial" panose="020B0604020202020204" pitchFamily="34" charset="0"/>
                </a:rPr>
                <a:t>Models and Quality Characteritics</a:t>
              </a:r>
            </a:p>
          </p:txBody>
        </p:sp>
        <p:sp>
          <p:nvSpPr>
            <p:cNvPr id="12294" name="Metin kutusu 6"/>
            <p:cNvSpPr txBox="1">
              <a:spLocks noChangeArrowheads="1"/>
            </p:cNvSpPr>
            <p:nvPr/>
          </p:nvSpPr>
          <p:spPr bwMode="auto">
            <a:xfrm>
              <a:off x="4124325" y="2871788"/>
              <a:ext cx="1835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r>
                <a:rPr lang="tr-TR" altLang="tr-TR" sz="1400">
                  <a:solidFill>
                    <a:srgbClr val="00DA00"/>
                  </a:solidFill>
                  <a:latin typeface="Arial" panose="020B0604020202020204" pitchFamily="34" charset="0"/>
                </a:rPr>
                <a:t>Quality Improvement</a:t>
              </a:r>
            </a:p>
          </p:txBody>
        </p:sp>
        <p:sp>
          <p:nvSpPr>
            <p:cNvPr id="12295" name="Metin kutusu 7"/>
            <p:cNvSpPr txBox="1">
              <a:spLocks noChangeArrowheads="1"/>
            </p:cNvSpPr>
            <p:nvPr/>
          </p:nvSpPr>
          <p:spPr bwMode="auto">
            <a:xfrm>
              <a:off x="4602163" y="1979613"/>
              <a:ext cx="238601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r>
                <a:rPr lang="tr-TR" altLang="tr-TR" sz="1400">
                  <a:solidFill>
                    <a:srgbClr val="00B0F0"/>
                  </a:solidFill>
                  <a:latin typeface="Arial" panose="020B0604020202020204" pitchFamily="34" charset="0"/>
                </a:rPr>
                <a:t>Software Quality Assurance</a:t>
              </a:r>
            </a:p>
          </p:txBody>
        </p:sp>
        <p:sp>
          <p:nvSpPr>
            <p:cNvPr id="12296" name="Metin kutusu 8"/>
            <p:cNvSpPr txBox="1">
              <a:spLocks noChangeArrowheads="1"/>
            </p:cNvSpPr>
            <p:nvPr/>
          </p:nvSpPr>
          <p:spPr bwMode="auto">
            <a:xfrm>
              <a:off x="6721475" y="3203575"/>
              <a:ext cx="20558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r>
                <a:rPr lang="tr-TR" altLang="tr-TR" sz="1400">
                  <a:solidFill>
                    <a:srgbClr val="00B0F0"/>
                  </a:solidFill>
                  <a:latin typeface="Arial" panose="020B0604020202020204" pitchFamily="34" charset="0"/>
                </a:rPr>
                <a:t>Verification &amp; Validation</a:t>
              </a:r>
            </a:p>
          </p:txBody>
        </p:sp>
        <p:sp>
          <p:nvSpPr>
            <p:cNvPr id="12297" name="Metin kutusu 9"/>
            <p:cNvSpPr txBox="1">
              <a:spLocks noChangeArrowheads="1"/>
            </p:cNvSpPr>
            <p:nvPr/>
          </p:nvSpPr>
          <p:spPr bwMode="auto">
            <a:xfrm>
              <a:off x="1365250" y="3209925"/>
              <a:ext cx="17494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r>
                <a:rPr lang="tr-TR" altLang="tr-TR" sz="1400">
                  <a:solidFill>
                    <a:srgbClr val="0070C0"/>
                  </a:solidFill>
                  <a:latin typeface="Arial" panose="020B0604020202020204" pitchFamily="34" charset="0"/>
                </a:rPr>
                <a:t>Reviews and Audits</a:t>
              </a:r>
            </a:p>
          </p:txBody>
        </p:sp>
        <p:sp>
          <p:nvSpPr>
            <p:cNvPr id="12298" name="Metin kutusu 10"/>
            <p:cNvSpPr txBox="1">
              <a:spLocks noChangeArrowheads="1"/>
            </p:cNvSpPr>
            <p:nvPr/>
          </p:nvSpPr>
          <p:spPr bwMode="auto">
            <a:xfrm>
              <a:off x="2114550" y="4313238"/>
              <a:ext cx="26622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r>
                <a:rPr lang="tr-TR" altLang="tr-TR" sz="1400">
                  <a:solidFill>
                    <a:srgbClr val="FF9900"/>
                  </a:solidFill>
                  <a:latin typeface="Arial" panose="020B0604020202020204" pitchFamily="34" charset="0"/>
                </a:rPr>
                <a:t>Software Quality Requirements</a:t>
              </a:r>
            </a:p>
          </p:txBody>
        </p:sp>
        <p:sp>
          <p:nvSpPr>
            <p:cNvPr id="12299" name="Metin kutusu 11"/>
            <p:cNvSpPr txBox="1">
              <a:spLocks noChangeArrowheads="1"/>
            </p:cNvSpPr>
            <p:nvPr/>
          </p:nvSpPr>
          <p:spPr bwMode="auto">
            <a:xfrm>
              <a:off x="1341438" y="5380038"/>
              <a:ext cx="20558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r>
                <a:rPr lang="tr-TR" altLang="tr-TR" sz="1400">
                  <a:solidFill>
                    <a:srgbClr val="7030A0"/>
                  </a:solidFill>
                  <a:latin typeface="Arial" panose="020B0604020202020204" pitchFamily="34" charset="0"/>
                </a:rPr>
                <a:t>Defect Characterization</a:t>
              </a:r>
            </a:p>
          </p:txBody>
        </p:sp>
        <p:sp>
          <p:nvSpPr>
            <p:cNvPr id="12300" name="Metin kutusu 12"/>
            <p:cNvSpPr txBox="1">
              <a:spLocks noChangeArrowheads="1"/>
            </p:cNvSpPr>
            <p:nvPr/>
          </p:nvSpPr>
          <p:spPr bwMode="auto">
            <a:xfrm>
              <a:off x="1076325" y="2289175"/>
              <a:ext cx="3543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r>
                <a:rPr lang="tr-TR" altLang="tr-TR" sz="1400">
                  <a:solidFill>
                    <a:srgbClr val="FF9900"/>
                  </a:solidFill>
                  <a:latin typeface="Arial" panose="020B0604020202020204" pitchFamily="34" charset="0"/>
                </a:rPr>
                <a:t>Software Quality Management Techniques</a:t>
              </a:r>
            </a:p>
          </p:txBody>
        </p:sp>
        <p:sp>
          <p:nvSpPr>
            <p:cNvPr id="12301" name="Metin kutusu 13"/>
            <p:cNvSpPr txBox="1">
              <a:spLocks noChangeArrowheads="1"/>
            </p:cNvSpPr>
            <p:nvPr/>
          </p:nvSpPr>
          <p:spPr bwMode="auto">
            <a:xfrm>
              <a:off x="4473575" y="4730750"/>
              <a:ext cx="2641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r>
                <a:rPr lang="tr-TR" altLang="tr-TR" sz="1400">
                  <a:solidFill>
                    <a:srgbClr val="7030A0"/>
                  </a:solidFill>
                  <a:latin typeface="Arial" panose="020B0604020202020204" pitchFamily="34" charset="0"/>
                </a:rPr>
                <a:t>Software Quality Measurement</a:t>
              </a:r>
            </a:p>
          </p:txBody>
        </p:sp>
        <p:sp>
          <p:nvSpPr>
            <p:cNvPr id="12302" name="Metin kutusu 14"/>
            <p:cNvSpPr txBox="1">
              <a:spLocks noChangeArrowheads="1"/>
            </p:cNvSpPr>
            <p:nvPr/>
          </p:nvSpPr>
          <p:spPr bwMode="auto">
            <a:xfrm>
              <a:off x="3990975" y="1570038"/>
              <a:ext cx="26812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r>
                <a:rPr lang="tr-TR" altLang="tr-TR" sz="1400">
                  <a:solidFill>
                    <a:srgbClr val="00DA00"/>
                  </a:solidFill>
                  <a:latin typeface="Arial" panose="020B0604020202020204" pitchFamily="34" charset="0"/>
                </a:rPr>
                <a:t>Software Process Management</a:t>
              </a:r>
            </a:p>
          </p:txBody>
        </p:sp>
        <p:sp>
          <p:nvSpPr>
            <p:cNvPr id="12303" name="Metin kutusu 15"/>
            <p:cNvSpPr txBox="1">
              <a:spLocks noChangeArrowheads="1"/>
            </p:cNvSpPr>
            <p:nvPr/>
          </p:nvSpPr>
          <p:spPr bwMode="auto">
            <a:xfrm>
              <a:off x="4954588" y="5365750"/>
              <a:ext cx="4013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r>
                <a:rPr lang="tr-TR" altLang="tr-TR" sz="1400">
                  <a:solidFill>
                    <a:srgbClr val="FF0000"/>
                  </a:solidFill>
                  <a:latin typeface="Arial" panose="020B0604020202020204" pitchFamily="34" charset="0"/>
                </a:rPr>
                <a:t>Models for Process Implementation and Change</a:t>
              </a:r>
            </a:p>
          </p:txBody>
        </p:sp>
        <p:sp>
          <p:nvSpPr>
            <p:cNvPr id="12304" name="Metin kutusu 16"/>
            <p:cNvSpPr txBox="1">
              <a:spLocks noChangeArrowheads="1"/>
            </p:cNvSpPr>
            <p:nvPr/>
          </p:nvSpPr>
          <p:spPr bwMode="auto">
            <a:xfrm>
              <a:off x="179388" y="3821113"/>
              <a:ext cx="18764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r>
                <a:rPr lang="tr-TR" altLang="tr-TR" sz="1400">
                  <a:solidFill>
                    <a:srgbClr val="00B0F0"/>
                  </a:solidFill>
                  <a:latin typeface="Arial" panose="020B0604020202020204" pitchFamily="34" charset="0"/>
                </a:rPr>
                <a:t>Process Infrastucture</a:t>
              </a:r>
            </a:p>
          </p:txBody>
        </p:sp>
        <p:sp>
          <p:nvSpPr>
            <p:cNvPr id="12305" name="Metin kutusu 17"/>
            <p:cNvSpPr txBox="1">
              <a:spLocks noChangeArrowheads="1"/>
            </p:cNvSpPr>
            <p:nvPr/>
          </p:nvSpPr>
          <p:spPr bwMode="auto">
            <a:xfrm>
              <a:off x="3444875" y="3355975"/>
              <a:ext cx="2355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r>
                <a:rPr lang="tr-TR" altLang="tr-TR" sz="1400">
                  <a:solidFill>
                    <a:srgbClr val="FF0066"/>
                  </a:solidFill>
                  <a:latin typeface="Arial" panose="020B0604020202020204" pitchFamily="34" charset="0"/>
                </a:rPr>
                <a:t>Software Life Cycle Models</a:t>
              </a:r>
            </a:p>
          </p:txBody>
        </p:sp>
        <p:sp>
          <p:nvSpPr>
            <p:cNvPr id="12306" name="Metin kutusu 18"/>
            <p:cNvSpPr txBox="1">
              <a:spLocks noChangeArrowheads="1"/>
            </p:cNvSpPr>
            <p:nvPr/>
          </p:nvSpPr>
          <p:spPr bwMode="auto">
            <a:xfrm>
              <a:off x="58738" y="4741863"/>
              <a:ext cx="26146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r>
                <a:rPr lang="tr-TR" altLang="tr-TR" sz="1400">
                  <a:solidFill>
                    <a:srgbClr val="FF0066"/>
                  </a:solidFill>
                  <a:latin typeface="Arial" panose="020B0604020202020204" pitchFamily="34" charset="0"/>
                </a:rPr>
                <a:t>Software Life Cycle Processes</a:t>
              </a:r>
            </a:p>
          </p:txBody>
        </p:sp>
        <p:sp>
          <p:nvSpPr>
            <p:cNvPr id="12307" name="Metin kutusu 19"/>
            <p:cNvSpPr txBox="1">
              <a:spLocks noChangeArrowheads="1"/>
            </p:cNvSpPr>
            <p:nvPr/>
          </p:nvSpPr>
          <p:spPr bwMode="auto">
            <a:xfrm>
              <a:off x="6129338" y="4221163"/>
              <a:ext cx="2692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r>
                <a:rPr lang="tr-TR" altLang="tr-TR" sz="1400">
                  <a:solidFill>
                    <a:srgbClr val="00DA00"/>
                  </a:solidFill>
                  <a:latin typeface="Arial" panose="020B0604020202020204" pitchFamily="34" charset="0"/>
                </a:rPr>
                <a:t>Notations for Process Definition</a:t>
              </a:r>
            </a:p>
          </p:txBody>
        </p:sp>
        <p:sp>
          <p:nvSpPr>
            <p:cNvPr id="12308" name="Metin kutusu 20"/>
            <p:cNvSpPr txBox="1">
              <a:spLocks noChangeArrowheads="1"/>
            </p:cNvSpPr>
            <p:nvPr/>
          </p:nvSpPr>
          <p:spPr bwMode="auto">
            <a:xfrm>
              <a:off x="2725738" y="5018088"/>
              <a:ext cx="17287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r>
                <a:rPr lang="tr-TR" altLang="tr-TR" sz="1400">
                  <a:solidFill>
                    <a:srgbClr val="00B0F0"/>
                  </a:solidFill>
                  <a:latin typeface="Arial" panose="020B0604020202020204" pitchFamily="34" charset="0"/>
                </a:rPr>
                <a:t>Process Adaptation</a:t>
              </a:r>
            </a:p>
          </p:txBody>
        </p:sp>
        <p:sp>
          <p:nvSpPr>
            <p:cNvPr id="12309" name="Metin kutusu 21"/>
            <p:cNvSpPr txBox="1">
              <a:spLocks noChangeArrowheads="1"/>
            </p:cNvSpPr>
            <p:nvPr/>
          </p:nvSpPr>
          <p:spPr bwMode="auto">
            <a:xfrm>
              <a:off x="7015163" y="1724025"/>
              <a:ext cx="1778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r>
                <a:rPr lang="tr-TR" altLang="tr-TR" sz="1400">
                  <a:solidFill>
                    <a:srgbClr val="FF0000"/>
                  </a:solidFill>
                  <a:latin typeface="Arial" panose="020B0604020202020204" pitchFamily="34" charset="0"/>
                </a:rPr>
                <a:t>Process Automation</a:t>
              </a:r>
            </a:p>
          </p:txBody>
        </p:sp>
        <p:sp>
          <p:nvSpPr>
            <p:cNvPr id="12310" name="Metin kutusu 22"/>
            <p:cNvSpPr txBox="1">
              <a:spLocks noChangeArrowheads="1"/>
            </p:cNvSpPr>
            <p:nvPr/>
          </p:nvSpPr>
          <p:spPr bwMode="auto">
            <a:xfrm>
              <a:off x="2352675" y="3722688"/>
              <a:ext cx="24749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r>
                <a:rPr lang="tr-TR" altLang="tr-TR" sz="1400">
                  <a:solidFill>
                    <a:srgbClr val="7030A0"/>
                  </a:solidFill>
                  <a:latin typeface="Arial" panose="020B0604020202020204" pitchFamily="34" charset="0"/>
                </a:rPr>
                <a:t>Process Assessment Models</a:t>
              </a:r>
            </a:p>
          </p:txBody>
        </p:sp>
        <p:sp>
          <p:nvSpPr>
            <p:cNvPr id="12311" name="Metin kutusu 23"/>
            <p:cNvSpPr txBox="1">
              <a:spLocks noChangeArrowheads="1"/>
            </p:cNvSpPr>
            <p:nvPr/>
          </p:nvSpPr>
          <p:spPr bwMode="auto">
            <a:xfrm>
              <a:off x="6054725" y="2438400"/>
              <a:ext cx="2584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r>
                <a:rPr lang="tr-TR" altLang="tr-TR" sz="1400">
                  <a:solidFill>
                    <a:srgbClr val="7030A0"/>
                  </a:solidFill>
                  <a:latin typeface="Arial" panose="020B0604020202020204" pitchFamily="34" charset="0"/>
                </a:rPr>
                <a:t>Process Assessment Methods</a:t>
              </a:r>
            </a:p>
          </p:txBody>
        </p:sp>
        <p:sp>
          <p:nvSpPr>
            <p:cNvPr id="12312" name="Metin kutusu 24"/>
            <p:cNvSpPr txBox="1">
              <a:spLocks noChangeArrowheads="1"/>
            </p:cNvSpPr>
            <p:nvPr/>
          </p:nvSpPr>
          <p:spPr bwMode="auto">
            <a:xfrm>
              <a:off x="354013" y="5875338"/>
              <a:ext cx="1976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r>
                <a:rPr lang="tr-TR" altLang="tr-TR" sz="1400">
                  <a:solidFill>
                    <a:srgbClr val="00DA00"/>
                  </a:solidFill>
                  <a:latin typeface="Arial" panose="020B0604020202020204" pitchFamily="34" charset="0"/>
                </a:rPr>
                <a:t>Process Measurement</a:t>
              </a:r>
            </a:p>
          </p:txBody>
        </p:sp>
        <p:sp>
          <p:nvSpPr>
            <p:cNvPr id="12313" name="Metin kutusu 25"/>
            <p:cNvSpPr txBox="1">
              <a:spLocks noChangeArrowheads="1"/>
            </p:cNvSpPr>
            <p:nvPr/>
          </p:nvSpPr>
          <p:spPr bwMode="auto">
            <a:xfrm>
              <a:off x="633413" y="1793875"/>
              <a:ext cx="2790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r>
                <a:rPr lang="tr-TR" altLang="tr-TR" sz="1400">
                  <a:solidFill>
                    <a:srgbClr val="0070C0"/>
                  </a:solidFill>
                  <a:latin typeface="Arial" panose="020B0604020202020204" pitchFamily="34" charset="0"/>
                </a:rPr>
                <a:t>Software Products Measurement</a:t>
              </a:r>
            </a:p>
          </p:txBody>
        </p:sp>
        <p:sp>
          <p:nvSpPr>
            <p:cNvPr id="12314" name="Metin kutusu 26"/>
            <p:cNvSpPr txBox="1">
              <a:spLocks noChangeArrowheads="1"/>
            </p:cNvSpPr>
            <p:nvPr/>
          </p:nvSpPr>
          <p:spPr bwMode="auto">
            <a:xfrm>
              <a:off x="498475" y="2774950"/>
              <a:ext cx="29257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r>
                <a:rPr lang="tr-TR" altLang="tr-TR" sz="1400">
                  <a:solidFill>
                    <a:srgbClr val="FF0000"/>
                  </a:solidFill>
                  <a:latin typeface="Arial" panose="020B0604020202020204" pitchFamily="34" charset="0"/>
                </a:rPr>
                <a:t>Process Measurement Techniques</a:t>
              </a:r>
            </a:p>
          </p:txBody>
        </p:sp>
        <p:sp>
          <p:nvSpPr>
            <p:cNvPr id="12315" name="Metin kutusu 27"/>
            <p:cNvSpPr txBox="1">
              <a:spLocks noChangeArrowheads="1"/>
            </p:cNvSpPr>
            <p:nvPr/>
          </p:nvSpPr>
          <p:spPr bwMode="auto">
            <a:xfrm>
              <a:off x="6672263" y="5873750"/>
              <a:ext cx="24622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r>
                <a:rPr lang="tr-TR" altLang="tr-TR" sz="1400">
                  <a:solidFill>
                    <a:srgbClr val="FF9900"/>
                  </a:solidFill>
                  <a:latin typeface="Arial" panose="020B0604020202020204" pitchFamily="34" charset="0"/>
                </a:rPr>
                <a:t>Software Information Models</a:t>
              </a:r>
            </a:p>
          </p:txBody>
        </p:sp>
        <p:sp>
          <p:nvSpPr>
            <p:cNvPr id="12316" name="Metin kutusu 28"/>
            <p:cNvSpPr txBox="1">
              <a:spLocks noChangeArrowheads="1"/>
            </p:cNvSpPr>
            <p:nvPr/>
          </p:nvSpPr>
          <p:spPr bwMode="auto">
            <a:xfrm>
              <a:off x="5534025" y="1103313"/>
              <a:ext cx="2732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eaLnBrk="1" hangingPunct="1">
                <a:spcBef>
                  <a:spcPct val="0"/>
                </a:spcBef>
                <a:buClrTx/>
                <a:buFontTx/>
                <a:buNone/>
              </a:pPr>
              <a:r>
                <a:rPr lang="tr-TR" altLang="tr-TR" sz="1400">
                  <a:solidFill>
                    <a:srgbClr val="FF9900"/>
                  </a:solidFill>
                  <a:latin typeface="Arial" panose="020B0604020202020204" pitchFamily="34" charset="0"/>
                </a:rPr>
                <a:t>Quality of Measurement Results</a:t>
              </a:r>
            </a:p>
          </p:txBody>
        </p:sp>
        <p:sp>
          <p:nvSpPr>
            <p:cNvPr id="12317" name="Rectangle 3"/>
            <p:cNvSpPr>
              <a:spLocks noChangeArrowheads="1"/>
            </p:cNvSpPr>
            <p:nvPr/>
          </p:nvSpPr>
          <p:spPr bwMode="auto">
            <a:xfrm>
              <a:off x="2866685" y="6500039"/>
              <a:ext cx="28344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bg2"/>
                </a:buClr>
                <a:buFont typeface="Webdings" panose="05030102010509060703" pitchFamily="18" charset="2"/>
                <a:buChar char="&lt;"/>
                <a:defRPr sz="2000">
                  <a:solidFill>
                    <a:schemeClr val="tx1"/>
                  </a:solidFill>
                  <a:latin typeface="Comic Sans MS" panose="030F0702030302020204" pitchFamily="66" charset="0"/>
                </a:defRPr>
              </a:lvl1pPr>
              <a:lvl2pPr marL="742950" indent="-285750">
                <a:spcBef>
                  <a:spcPct val="30000"/>
                </a:spcBef>
                <a:buClr>
                  <a:schemeClr val="bg2"/>
                </a:buClr>
                <a:buFont typeface="Webdings" panose="05030102010509060703" pitchFamily="18" charset="2"/>
                <a:buChar char="4"/>
                <a:defRPr>
                  <a:solidFill>
                    <a:schemeClr val="tx1"/>
                  </a:solidFill>
                  <a:latin typeface="Comic Sans MS" panose="030F0702030302020204" pitchFamily="66" charset="0"/>
                </a:defRPr>
              </a:lvl2pPr>
              <a:lvl3pPr marL="1143000" indent="-228600">
                <a:spcBef>
                  <a:spcPct val="20000"/>
                </a:spcBef>
                <a:buClr>
                  <a:schemeClr val="bg2"/>
                </a:buClr>
                <a:buFont typeface="Wingdings" panose="05000000000000000000" pitchFamily="2" charset="2"/>
                <a:buChar char="w"/>
                <a:defRPr sz="1600">
                  <a:solidFill>
                    <a:schemeClr val="tx1"/>
                  </a:solidFill>
                  <a:latin typeface="Comic Sans MS" panose="030F0702030302020204" pitchFamily="66" charset="0"/>
                </a:defRPr>
              </a:lvl3pPr>
              <a:lvl4pPr marL="1600200" indent="-228600">
                <a:spcBef>
                  <a:spcPct val="10000"/>
                </a:spcBef>
                <a:buClr>
                  <a:schemeClr val="bg2"/>
                </a:buClr>
                <a:buChar char="–"/>
                <a:defRPr sz="1400">
                  <a:solidFill>
                    <a:schemeClr val="tx1"/>
                  </a:solidFill>
                  <a:latin typeface="Comic Sans MS" panose="030F0702030302020204" pitchFamily="66" charset="0"/>
                </a:defRPr>
              </a:lvl4pPr>
              <a:lvl5pPr marL="2057400" indent="-228600">
                <a:buClr>
                  <a:schemeClr val="bg2"/>
                </a:buClr>
                <a:buChar char="»"/>
                <a:defRPr sz="1200">
                  <a:solidFill>
                    <a:schemeClr val="tx1"/>
                  </a:solidFill>
                  <a:latin typeface="Comic Sans MS" panose="030F0702030302020204" pitchFamily="66" charset="0"/>
                </a:defRPr>
              </a:lvl5pPr>
              <a:lvl6pPr marL="25146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6pPr>
              <a:lvl7pPr marL="29718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7pPr>
              <a:lvl8pPr marL="34290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8pPr>
              <a:lvl9pPr marL="3886200" indent="-228600" eaLnBrk="0" fontAlgn="base" hangingPunct="0">
                <a:spcBef>
                  <a:spcPct val="0"/>
                </a:spcBef>
                <a:spcAft>
                  <a:spcPct val="0"/>
                </a:spcAft>
                <a:buClr>
                  <a:schemeClr val="bg2"/>
                </a:buClr>
                <a:buChar char="»"/>
                <a:defRPr sz="1200">
                  <a:solidFill>
                    <a:schemeClr val="tx1"/>
                  </a:solidFill>
                  <a:latin typeface="Comic Sans MS" panose="030F0702030302020204" pitchFamily="66" charset="0"/>
                </a:defRPr>
              </a:lvl9pPr>
            </a:lstStyle>
            <a:p>
              <a:pPr>
                <a:spcBef>
                  <a:spcPct val="0"/>
                </a:spcBef>
                <a:buClrTx/>
                <a:buFontTx/>
                <a:buNone/>
              </a:pPr>
              <a:r>
                <a:rPr lang="tr-TR" altLang="tr-TR" sz="1200" i="1">
                  <a:solidFill>
                    <a:srgbClr val="C00000"/>
                  </a:solidFill>
                  <a:latin typeface="Arial" panose="020B0604020202020204" pitchFamily="34" charset="0"/>
                </a:rPr>
                <a:t>SQM Scope (Reference: SWEBOK v2)</a:t>
              </a:r>
              <a:endParaRPr lang="en-US" altLang="en-US" sz="1200" i="1">
                <a:solidFill>
                  <a:srgbClr val="C00000"/>
                </a:solidFill>
                <a:latin typeface="Arial" panose="020B0604020202020204" pitchFamily="34" charset="0"/>
              </a:endParaRPr>
            </a:p>
          </p:txBody>
        </p:sp>
      </p:grpSp>
    </p:spTree>
    <p:extLst>
      <p:ext uri="{BB962C8B-B14F-4D97-AF65-F5344CB8AC3E}">
        <p14:creationId xmlns:p14="http://schemas.microsoft.com/office/powerpoint/2010/main" val="3102309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dirty="0" smtClean="0"/>
              <a:t>Software quality</a:t>
            </a:r>
            <a:endParaRPr lang="en-GB" dirty="0"/>
          </a:p>
        </p:txBody>
      </p:sp>
      <p:sp>
        <p:nvSpPr>
          <p:cNvPr id="10243" name="Rectangle 3"/>
          <p:cNvSpPr>
            <a:spLocks noGrp="1" noChangeArrowheads="1"/>
          </p:cNvSpPr>
          <p:nvPr>
            <p:ph idx="1"/>
          </p:nvPr>
        </p:nvSpPr>
        <p:spPr/>
        <p:txBody>
          <a:bodyPr/>
          <a:lstStyle/>
          <a:p>
            <a:r>
              <a:rPr lang="en-GB" dirty="0" smtClean="0">
                <a:solidFill>
                  <a:srgbClr val="0070C0"/>
                </a:solidFill>
              </a:rPr>
              <a:t>Quality</a:t>
            </a:r>
            <a:r>
              <a:rPr lang="en-GB" dirty="0" smtClean="0"/>
              <a:t>, simplistically, means that </a:t>
            </a:r>
            <a:r>
              <a:rPr lang="en-GB" u="sng" dirty="0" smtClean="0"/>
              <a:t>a product should meet its specification</a:t>
            </a:r>
            <a:r>
              <a:rPr lang="en-GB" dirty="0" smtClean="0"/>
              <a:t>.</a:t>
            </a:r>
          </a:p>
          <a:p>
            <a:endParaRPr lang="tr-TR" dirty="0" smtClean="0"/>
          </a:p>
          <a:p>
            <a:r>
              <a:rPr lang="en-GB" dirty="0" smtClean="0"/>
              <a:t>This is problematical for software systems</a:t>
            </a:r>
          </a:p>
          <a:p>
            <a:pPr lvl="1"/>
            <a:r>
              <a:rPr lang="en-GB" dirty="0" smtClean="0"/>
              <a:t>There is a tension between customer quality requirements (efficiency, reliability, etc.) and developer quality requirements (maintainability, reusability, etc.);</a:t>
            </a:r>
          </a:p>
          <a:p>
            <a:pPr lvl="1"/>
            <a:r>
              <a:rPr lang="en-GB" dirty="0" smtClean="0"/>
              <a:t>Some quality requirements are difficult to specify in an unambiguous way;</a:t>
            </a:r>
          </a:p>
          <a:p>
            <a:pPr lvl="1"/>
            <a:r>
              <a:rPr lang="en-GB" dirty="0" smtClean="0"/>
              <a:t>Software specifications are usually incomplete and often inconsistent.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60</a:t>
            </a:fld>
            <a:endParaRPr lang="en-US"/>
          </a:p>
        </p:txBody>
      </p:sp>
      <p:sp>
        <p:nvSpPr>
          <p:cNvPr id="5" name="Footer Placeholder 4"/>
          <p:cNvSpPr>
            <a:spLocks noGrp="1"/>
          </p:cNvSpPr>
          <p:nvPr>
            <p:ph type="ftr" sz="quarter" idx="11"/>
          </p:nvPr>
        </p:nvSpPr>
        <p:spPr/>
        <p:txBody>
          <a:bodyPr/>
          <a:lstStyle/>
          <a:p>
            <a:r>
              <a:rPr lang="en-US" dirty="0" smtClean="0"/>
              <a:t>Chapter 24 Quality management</a:t>
            </a:r>
            <a:endParaRPr lang="en-US" dirty="0"/>
          </a:p>
        </p:txBody>
      </p:sp>
    </p:spTree>
    <p:extLst>
      <p:ext uri="{BB962C8B-B14F-4D97-AF65-F5344CB8AC3E}">
        <p14:creationId xmlns:p14="http://schemas.microsoft.com/office/powerpoint/2010/main" val="2930655535"/>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fitness for purpose</a:t>
            </a:r>
            <a:endParaRPr lang="en-US" dirty="0"/>
          </a:p>
        </p:txBody>
      </p:sp>
      <p:sp>
        <p:nvSpPr>
          <p:cNvPr id="3" name="Content Placeholder 2"/>
          <p:cNvSpPr>
            <a:spLocks noGrp="1"/>
          </p:cNvSpPr>
          <p:nvPr>
            <p:ph idx="1"/>
          </p:nvPr>
        </p:nvSpPr>
        <p:spPr/>
        <p:txBody>
          <a:bodyPr/>
          <a:lstStyle/>
          <a:p>
            <a:r>
              <a:rPr lang="en-GB" dirty="0"/>
              <a:t>The focus may be </a:t>
            </a:r>
            <a:r>
              <a:rPr lang="en-GB" u="sng" dirty="0"/>
              <a:t>‘fitness for purpose’</a:t>
            </a:r>
            <a:r>
              <a:rPr lang="en-GB" dirty="0"/>
              <a:t> rather than specification conformance.</a:t>
            </a:r>
          </a:p>
          <a:p>
            <a:pPr lvl="1"/>
            <a:r>
              <a:rPr lang="en-US" sz="1800" dirty="0" smtClean="0"/>
              <a:t>Have programming and documentation standards been followed in the development process?</a:t>
            </a:r>
            <a:endParaRPr lang="en-GB" sz="1800" dirty="0" smtClean="0"/>
          </a:p>
          <a:p>
            <a:pPr lvl="1"/>
            <a:r>
              <a:rPr lang="en-US" sz="1800" dirty="0" smtClean="0"/>
              <a:t>Has the software been properly tested?</a:t>
            </a:r>
            <a:endParaRPr lang="en-GB" sz="1800" dirty="0" smtClean="0"/>
          </a:p>
          <a:p>
            <a:pPr lvl="1"/>
            <a:r>
              <a:rPr lang="en-US" sz="1800" dirty="0" smtClean="0"/>
              <a:t>Is the software sufficiently dependable to be put into use?</a:t>
            </a:r>
            <a:endParaRPr lang="en-GB" sz="1800" dirty="0" smtClean="0"/>
          </a:p>
          <a:p>
            <a:pPr lvl="1"/>
            <a:r>
              <a:rPr lang="en-US" sz="1800" dirty="0" smtClean="0"/>
              <a:t>Is the performance of the software acceptable for normal use? </a:t>
            </a:r>
            <a:endParaRPr lang="en-GB" sz="1800" dirty="0" smtClean="0"/>
          </a:p>
          <a:p>
            <a:pPr lvl="1"/>
            <a:r>
              <a:rPr lang="en-US" sz="1800" dirty="0" smtClean="0"/>
              <a:t>Is the software usable?</a:t>
            </a:r>
            <a:endParaRPr lang="en-GB" sz="1800" dirty="0" smtClean="0"/>
          </a:p>
          <a:p>
            <a:pPr lvl="1"/>
            <a:r>
              <a:rPr lang="en-US" sz="1800" dirty="0" smtClean="0"/>
              <a:t>Is the software well-structured and understandable?</a:t>
            </a:r>
            <a:endParaRPr lang="en-GB" sz="1800" dirty="0" smtClean="0"/>
          </a:p>
          <a:p>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61</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4616703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p:txBody>
          <a:bodyPr/>
          <a:lstStyle/>
          <a:p>
            <a:r>
              <a:rPr lang="en-GB" smtClean="0"/>
              <a:t>Importance of standards</a:t>
            </a:r>
            <a:endParaRPr lang="en-GB"/>
          </a:p>
        </p:txBody>
      </p:sp>
      <p:sp>
        <p:nvSpPr>
          <p:cNvPr id="40962" name="Rectangle 2"/>
          <p:cNvSpPr>
            <a:spLocks noGrp="1" noChangeArrowheads="1"/>
          </p:cNvSpPr>
          <p:nvPr>
            <p:ph idx="1"/>
          </p:nvPr>
        </p:nvSpPr>
        <p:spPr/>
        <p:txBody>
          <a:bodyPr/>
          <a:lstStyle/>
          <a:p>
            <a:r>
              <a:rPr lang="en-GB" dirty="0" smtClean="0"/>
              <a:t>Encapsulation of best practice</a:t>
            </a:r>
            <a:r>
              <a:rPr lang="tr-TR" dirty="0" smtClean="0"/>
              <a:t> </a:t>
            </a:r>
            <a:r>
              <a:rPr lang="en-GB" dirty="0" smtClean="0"/>
              <a:t>- avoids repetition of past mistakes.</a:t>
            </a:r>
          </a:p>
          <a:p>
            <a:r>
              <a:rPr lang="en-GB" dirty="0" smtClean="0"/>
              <a:t>They are a framework for defining what quality means in a particular setting i.e. that organization’s view of quality.</a:t>
            </a:r>
          </a:p>
          <a:p>
            <a:r>
              <a:rPr lang="en-GB" dirty="0" smtClean="0"/>
              <a:t>They provide continuity - new staff can understand the organisation by understanding the standards that are used.</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62</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2725952032"/>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smtClean="0"/>
              <a:t>Problems with standards</a:t>
            </a:r>
            <a:endParaRPr lang="en-GB"/>
          </a:p>
        </p:txBody>
      </p:sp>
      <p:sp>
        <p:nvSpPr>
          <p:cNvPr id="45059" name="Rectangle 3"/>
          <p:cNvSpPr>
            <a:spLocks noGrp="1" noChangeArrowheads="1"/>
          </p:cNvSpPr>
          <p:nvPr>
            <p:ph idx="1"/>
          </p:nvPr>
        </p:nvSpPr>
        <p:spPr/>
        <p:txBody>
          <a:bodyPr/>
          <a:lstStyle/>
          <a:p>
            <a:r>
              <a:rPr lang="en-GB" dirty="0" smtClean="0"/>
              <a:t>They may not be seen as relevant and up-to-date by software engineers.</a:t>
            </a:r>
          </a:p>
          <a:p>
            <a:r>
              <a:rPr lang="en-GB" dirty="0" smtClean="0"/>
              <a:t>They often involve too much bureaucratic form filling.</a:t>
            </a:r>
          </a:p>
          <a:p>
            <a:r>
              <a:rPr lang="en-GB" dirty="0" smtClean="0"/>
              <a:t>If they are unsupported by software tools, tedious form filling work is often involved to maintain the documentation associated with the standards.</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63</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1251570061"/>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p:txBody>
          <a:bodyPr/>
          <a:lstStyle/>
          <a:p>
            <a:r>
              <a:rPr lang="en-GB" smtClean="0"/>
              <a:t>Standards development</a:t>
            </a:r>
            <a:endParaRPr lang="en-GB"/>
          </a:p>
        </p:txBody>
      </p:sp>
      <p:sp>
        <p:nvSpPr>
          <p:cNvPr id="46082" name="Rectangle 2"/>
          <p:cNvSpPr>
            <a:spLocks noGrp="1" noChangeArrowheads="1"/>
          </p:cNvSpPr>
          <p:nvPr>
            <p:ph idx="1"/>
          </p:nvPr>
        </p:nvSpPr>
        <p:spPr/>
        <p:txBody>
          <a:bodyPr/>
          <a:lstStyle/>
          <a:p>
            <a:r>
              <a:rPr lang="en-GB" dirty="0" smtClean="0"/>
              <a:t>Involve practitioners in development. Engineers should understand the rationale underlying a standard.</a:t>
            </a:r>
          </a:p>
          <a:p>
            <a:r>
              <a:rPr lang="en-GB" dirty="0" smtClean="0"/>
              <a:t>Review standards and their usage regularly. </a:t>
            </a:r>
            <a:br>
              <a:rPr lang="en-GB" dirty="0" smtClean="0"/>
            </a:br>
            <a:r>
              <a:rPr lang="en-GB" dirty="0" smtClean="0"/>
              <a:t>Standards can quickly become outdated and this reduces their credibility amongst practitioners.</a:t>
            </a:r>
          </a:p>
          <a:p>
            <a:r>
              <a:rPr lang="en-GB" dirty="0" smtClean="0"/>
              <a:t>Detailed standards should have specialized tool </a:t>
            </a:r>
            <a:br>
              <a:rPr lang="en-GB" dirty="0" smtClean="0"/>
            </a:br>
            <a:r>
              <a:rPr lang="en-GB" dirty="0" smtClean="0"/>
              <a:t>support. Excessive clerical work is the most </a:t>
            </a:r>
            <a:br>
              <a:rPr lang="en-GB" dirty="0" smtClean="0"/>
            </a:br>
            <a:r>
              <a:rPr lang="en-GB" dirty="0" smtClean="0"/>
              <a:t>significant complaint against standards. </a:t>
            </a:r>
          </a:p>
          <a:p>
            <a:pPr lvl="1"/>
            <a:r>
              <a:rPr lang="en-GB" dirty="0" smtClean="0"/>
              <a:t>Web-based forms are not good enough.</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64</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3460850677"/>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GB" smtClean="0"/>
              <a:t>Quality reviews</a:t>
            </a:r>
            <a:endParaRPr lang="en-GB"/>
          </a:p>
        </p:txBody>
      </p:sp>
      <p:sp>
        <p:nvSpPr>
          <p:cNvPr id="31746" name="Rectangle 2"/>
          <p:cNvSpPr>
            <a:spLocks noGrp="1" noChangeArrowheads="1"/>
          </p:cNvSpPr>
          <p:nvPr>
            <p:ph idx="1"/>
          </p:nvPr>
        </p:nvSpPr>
        <p:spPr/>
        <p:txBody>
          <a:bodyPr/>
          <a:lstStyle/>
          <a:p>
            <a:r>
              <a:rPr lang="en-GB" dirty="0" smtClean="0"/>
              <a:t>A group of people carefully examine part or all </a:t>
            </a:r>
            <a:br>
              <a:rPr lang="en-GB" dirty="0" smtClean="0"/>
            </a:br>
            <a:r>
              <a:rPr lang="en-GB" dirty="0" smtClean="0"/>
              <a:t>of a software system and its associated </a:t>
            </a:r>
            <a:br>
              <a:rPr lang="en-GB" dirty="0" smtClean="0"/>
            </a:br>
            <a:r>
              <a:rPr lang="en-GB" dirty="0" smtClean="0"/>
              <a:t>documentation.</a:t>
            </a:r>
          </a:p>
          <a:p>
            <a:r>
              <a:rPr lang="en-GB" dirty="0" smtClean="0"/>
              <a:t>Code, designs, specifications, test plans, </a:t>
            </a:r>
            <a:br>
              <a:rPr lang="en-GB" dirty="0" smtClean="0"/>
            </a:br>
            <a:r>
              <a:rPr lang="en-GB" dirty="0" smtClean="0"/>
              <a:t>standards, etc. can all be reviewed.</a:t>
            </a:r>
          </a:p>
          <a:p>
            <a:r>
              <a:rPr lang="en-GB" dirty="0" smtClean="0"/>
              <a:t>Software or documents may be 'signed off' at a </a:t>
            </a:r>
            <a:br>
              <a:rPr lang="en-GB" dirty="0" smtClean="0"/>
            </a:br>
            <a:r>
              <a:rPr lang="en-GB" dirty="0" smtClean="0"/>
              <a:t>review which signifies that progress to the next </a:t>
            </a:r>
            <a:br>
              <a:rPr lang="en-GB" dirty="0" smtClean="0"/>
            </a:br>
            <a:r>
              <a:rPr lang="en-GB" dirty="0" smtClean="0"/>
              <a:t>development stage has been approved by </a:t>
            </a:r>
            <a:br>
              <a:rPr lang="en-GB" dirty="0" smtClean="0"/>
            </a:br>
            <a:r>
              <a:rPr lang="en-GB" dirty="0" smtClean="0"/>
              <a:t>management.</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65</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1991575426"/>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Reviews and agile methods</a:t>
            </a:r>
            <a:endParaRPr lang="en-US" dirty="0"/>
          </a:p>
        </p:txBody>
      </p:sp>
      <p:sp>
        <p:nvSpPr>
          <p:cNvPr id="7" name="Content Placeholder 6"/>
          <p:cNvSpPr>
            <a:spLocks noGrp="1"/>
          </p:cNvSpPr>
          <p:nvPr>
            <p:ph idx="1"/>
          </p:nvPr>
        </p:nvSpPr>
        <p:spPr/>
        <p:txBody>
          <a:bodyPr/>
          <a:lstStyle/>
          <a:p>
            <a:r>
              <a:rPr lang="en-US" u="sng" dirty="0" smtClean="0"/>
              <a:t>The review process in agile software development is usually informal</a:t>
            </a:r>
            <a:r>
              <a:rPr lang="en-US" dirty="0" smtClean="0"/>
              <a:t>. </a:t>
            </a:r>
          </a:p>
          <a:p>
            <a:pPr lvl="1"/>
            <a:r>
              <a:rPr lang="en-US" dirty="0" smtClean="0"/>
              <a:t>In Scrum, for example, there is a review meeting after each iteration of the software has been completed (</a:t>
            </a:r>
            <a:r>
              <a:rPr lang="en-US" u="sng" dirty="0" smtClean="0"/>
              <a:t>a sprint review</a:t>
            </a:r>
            <a:r>
              <a:rPr lang="en-US" dirty="0" smtClean="0"/>
              <a:t>), where quality issues and problems may be discussed. </a:t>
            </a:r>
          </a:p>
          <a:p>
            <a:r>
              <a:rPr lang="en-US" dirty="0" smtClean="0"/>
              <a:t>In extreme programming, </a:t>
            </a:r>
            <a:r>
              <a:rPr lang="en-US" u="sng" dirty="0" smtClean="0"/>
              <a:t>pair programming</a:t>
            </a:r>
            <a:r>
              <a:rPr lang="en-US" dirty="0" smtClean="0"/>
              <a:t> ensures that code is constantly being examined and reviewed by another team member. </a:t>
            </a:r>
          </a:p>
          <a:p>
            <a:r>
              <a:rPr lang="en-US" dirty="0" smtClean="0"/>
              <a:t>XP relies on individuals taking the initiative to improve and re</a:t>
            </a:r>
            <a:r>
              <a:rPr lang="tr-TR" dirty="0" smtClean="0"/>
              <a:t>-</a:t>
            </a:r>
            <a:r>
              <a:rPr lang="en-US" dirty="0" smtClean="0"/>
              <a:t>factor code. Agile approaches are not usually standards-driven, so issues of standards compliance are not usually considered.</a:t>
            </a:r>
            <a:endParaRPr lang="en-GB" dirty="0" smtClean="0"/>
          </a:p>
        </p:txBody>
      </p:sp>
      <p:sp>
        <p:nvSpPr>
          <p:cNvPr id="8" name="Slide Number Placeholder 7"/>
          <p:cNvSpPr>
            <a:spLocks noGrp="1"/>
          </p:cNvSpPr>
          <p:nvPr>
            <p:ph type="sldNum" sz="quarter" idx="12"/>
          </p:nvPr>
        </p:nvSpPr>
        <p:spPr/>
        <p:txBody>
          <a:bodyPr/>
          <a:lstStyle/>
          <a:p>
            <a:fld id="{745CE82A-87C3-2841-AAF3-37DF1E34DC62}" type="slidenum">
              <a:rPr lang="en-US" smtClean="0"/>
              <a:pPr/>
              <a:t>66</a:t>
            </a:fld>
            <a:endParaRPr lang="en-US"/>
          </a:p>
        </p:txBody>
      </p:sp>
      <p:sp>
        <p:nvSpPr>
          <p:cNvPr id="9" name="Footer Placeholder 8"/>
          <p:cNvSpPr>
            <a:spLocks noGrp="1"/>
          </p:cNvSpPr>
          <p:nvPr>
            <p:ph type="ftr" sz="quarter" idx="11"/>
          </p:nvPr>
        </p:nvSpPr>
        <p:spPr/>
        <p:txBody>
          <a:bodyPr/>
          <a:lstStyle/>
          <a:p>
            <a:r>
              <a:rPr lang="en-US" dirty="0" smtClean="0"/>
              <a:t>Chapter 24 Quality management</a:t>
            </a:r>
            <a:endParaRPr lang="en-US" dirty="0"/>
          </a:p>
        </p:txBody>
      </p:sp>
    </p:spTree>
    <p:extLst>
      <p:ext uri="{BB962C8B-B14F-4D97-AF65-F5344CB8AC3E}">
        <p14:creationId xmlns:p14="http://schemas.microsoft.com/office/powerpoint/2010/main" val="20158493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noFill/>
          <a:ln/>
        </p:spPr>
        <p:txBody>
          <a:bodyPr lIns="90840" tIns="44623" rIns="90840" bIns="44623"/>
          <a:lstStyle/>
          <a:p>
            <a:r>
              <a:rPr lang="en-GB" dirty="0" smtClean="0"/>
              <a:t>Agile methods and inspections</a:t>
            </a:r>
            <a:endParaRPr lang="en-GB" dirty="0"/>
          </a:p>
        </p:txBody>
      </p:sp>
      <p:sp>
        <p:nvSpPr>
          <p:cNvPr id="66563" name="Rectangle 3"/>
          <p:cNvSpPr>
            <a:spLocks noGrp="1" noChangeArrowheads="1"/>
          </p:cNvSpPr>
          <p:nvPr>
            <p:ph type="body" idx="1"/>
          </p:nvPr>
        </p:nvSpPr>
        <p:spPr>
          <a:noFill/>
          <a:ln/>
        </p:spPr>
        <p:txBody>
          <a:bodyPr lIns="90840" tIns="44623" rIns="90840" bIns="44623"/>
          <a:lstStyle/>
          <a:p>
            <a:r>
              <a:rPr lang="en-US" dirty="0" smtClean="0"/>
              <a:t>Agile processes rarely use formal inspection or peer review processes. </a:t>
            </a:r>
          </a:p>
          <a:p>
            <a:r>
              <a:rPr lang="en-US" dirty="0" smtClean="0"/>
              <a:t>Rather, they</a:t>
            </a:r>
            <a:r>
              <a:rPr lang="en-US" b="1" dirty="0" smtClean="0"/>
              <a:t> </a:t>
            </a:r>
            <a:r>
              <a:rPr lang="en-US" dirty="0" smtClean="0"/>
              <a:t>rely on team members cooperating to check each other’s code, and informal guidelines, such as ‘check before check-in’, which suggest that programmers should check their own code. </a:t>
            </a:r>
          </a:p>
          <a:p>
            <a:r>
              <a:rPr lang="en-US" dirty="0" smtClean="0"/>
              <a:t>Extreme programming practitioners argue that pair programming is an effective substitute for inspection as this is, in effect, a continual inspection process. </a:t>
            </a:r>
          </a:p>
          <a:p>
            <a:r>
              <a:rPr lang="en-US" dirty="0" smtClean="0"/>
              <a:t>Two people look at every line of code and check it before it is accepted.</a:t>
            </a:r>
            <a:endParaRPr lang="en-GB" dirty="0" smtClean="0"/>
          </a:p>
          <a:p>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67</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3700578797"/>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smtClean="0"/>
              <a:t>Software measurement and metrics</a:t>
            </a:r>
            <a:endParaRPr lang="en-GB"/>
          </a:p>
        </p:txBody>
      </p:sp>
      <p:sp>
        <p:nvSpPr>
          <p:cNvPr id="89091" name="Rectangle 3"/>
          <p:cNvSpPr>
            <a:spLocks noGrp="1" noChangeArrowheads="1"/>
          </p:cNvSpPr>
          <p:nvPr>
            <p:ph idx="1"/>
          </p:nvPr>
        </p:nvSpPr>
        <p:spPr/>
        <p:txBody>
          <a:bodyPr/>
          <a:lstStyle/>
          <a:p>
            <a:r>
              <a:rPr lang="en-GB" dirty="0" smtClean="0"/>
              <a:t>Software measurement is concerned with deriving a numeric value for an attribute of a software product or process.</a:t>
            </a:r>
          </a:p>
          <a:p>
            <a:r>
              <a:rPr lang="en-GB" dirty="0" smtClean="0"/>
              <a:t>This allows for objective comparisons between techniques and processes.</a:t>
            </a:r>
          </a:p>
          <a:p>
            <a:r>
              <a:rPr lang="en-GB" dirty="0" smtClean="0"/>
              <a:t>Although some companies have introduced measurement programs, most organisations still don’t make systematic use of software measurement.</a:t>
            </a:r>
          </a:p>
          <a:p>
            <a:r>
              <a:rPr lang="en-GB" dirty="0" smtClean="0"/>
              <a:t>There are few established standards in this area.</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68</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70690306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measurements</a:t>
            </a:r>
            <a:endParaRPr lang="en-US" dirty="0"/>
          </a:p>
        </p:txBody>
      </p:sp>
      <p:sp>
        <p:nvSpPr>
          <p:cNvPr id="3" name="Content Placeholder 2"/>
          <p:cNvSpPr>
            <a:spLocks noGrp="1"/>
          </p:cNvSpPr>
          <p:nvPr>
            <p:ph idx="1"/>
          </p:nvPr>
        </p:nvSpPr>
        <p:spPr/>
        <p:txBody>
          <a:bodyPr/>
          <a:lstStyle/>
          <a:p>
            <a:r>
              <a:rPr lang="en-US" dirty="0" smtClean="0"/>
              <a:t>To assign a value to system quality attributes </a:t>
            </a:r>
          </a:p>
          <a:p>
            <a:pPr lvl="1"/>
            <a:r>
              <a:rPr lang="en-US" dirty="0" smtClean="0"/>
              <a:t>By measuring the characteristics of system components, such as their </a:t>
            </a:r>
            <a:r>
              <a:rPr lang="en-US" dirty="0" err="1" smtClean="0"/>
              <a:t>cyclomatic</a:t>
            </a:r>
            <a:r>
              <a:rPr lang="en-US" dirty="0" smtClean="0"/>
              <a:t> complexity, and then aggregating these measurements, you can assess system quality attributes, such as maintainability.</a:t>
            </a:r>
            <a:endParaRPr lang="en-GB" dirty="0" smtClean="0"/>
          </a:p>
          <a:p>
            <a:r>
              <a:rPr lang="en-US" dirty="0" smtClean="0"/>
              <a:t>To identify the system components whose quality is sub-standard </a:t>
            </a:r>
          </a:p>
          <a:p>
            <a:pPr lvl="1"/>
            <a:r>
              <a:rPr lang="en-US" dirty="0" smtClean="0"/>
              <a:t>Measurements can identify individual components with characteristics that deviate from the norm. For example, you can measure components to discover those with the highest complexity. These are most likely to contain bugs because the complexity makes them harder to understand.  </a:t>
            </a:r>
            <a:endParaRPr lang="en-GB" dirty="0" smtClean="0"/>
          </a:p>
          <a:p>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69</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1978647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tr-TR" dirty="0" err="1" smtClean="0"/>
              <a:t>Quality</a:t>
            </a:r>
            <a:r>
              <a:rPr lang="tr-TR" dirty="0" smtClean="0"/>
              <a:t> of Professional Software</a:t>
            </a:r>
            <a:endParaRPr lang="tr-TR" dirty="0"/>
          </a:p>
        </p:txBody>
      </p:sp>
      <p:sp>
        <p:nvSpPr>
          <p:cNvPr id="3" name="Content Placeholder 2"/>
          <p:cNvSpPr>
            <a:spLocks noGrp="1"/>
          </p:cNvSpPr>
          <p:nvPr>
            <p:ph idx="1"/>
          </p:nvPr>
        </p:nvSpPr>
        <p:spPr/>
        <p:txBody>
          <a:bodyPr/>
          <a:lstStyle/>
          <a:p>
            <a:pPr>
              <a:buFont typeface="Webdings" charset="2"/>
              <a:buChar char="&lt;"/>
              <a:defRPr/>
            </a:pPr>
            <a:r>
              <a:rPr lang="en-US" sz="2000" dirty="0"/>
              <a:t>When we talk about the </a:t>
            </a:r>
            <a:r>
              <a:rPr lang="en-US" sz="2000" dirty="0">
                <a:solidFill>
                  <a:srgbClr val="558ED5"/>
                </a:solidFill>
              </a:rPr>
              <a:t>quality</a:t>
            </a:r>
            <a:r>
              <a:rPr lang="en-US" sz="2000" dirty="0"/>
              <a:t> of professional software, we have to take into account that the </a:t>
            </a:r>
            <a:r>
              <a:rPr lang="en-US" sz="2000" u="sng" dirty="0"/>
              <a:t>software is used and changed by people apart from its developers</a:t>
            </a:r>
            <a:r>
              <a:rPr lang="en-US" sz="2000" dirty="0"/>
              <a:t>. </a:t>
            </a:r>
            <a:endParaRPr lang="tr-TR" sz="2000" dirty="0" smtClean="0"/>
          </a:p>
          <a:p>
            <a:pPr lvl="1">
              <a:buFont typeface="Webdings" charset="2"/>
              <a:buChar char="4"/>
              <a:defRPr/>
            </a:pPr>
            <a:r>
              <a:rPr lang="en-US" sz="1800" dirty="0" smtClean="0">
                <a:solidFill>
                  <a:schemeClr val="accent2"/>
                </a:solidFill>
              </a:rPr>
              <a:t>Quality</a:t>
            </a:r>
            <a:r>
              <a:rPr lang="en-US" sz="1800" dirty="0" smtClean="0"/>
              <a:t> </a:t>
            </a:r>
            <a:r>
              <a:rPr lang="en-US" sz="1800" dirty="0"/>
              <a:t>is therefore not </a:t>
            </a:r>
            <a:r>
              <a:rPr lang="en-US" sz="1800" dirty="0" smtClean="0"/>
              <a:t>just </a:t>
            </a:r>
            <a:r>
              <a:rPr lang="en-US" sz="1800" dirty="0" smtClean="0">
                <a:solidFill>
                  <a:schemeClr val="accent2"/>
                </a:solidFill>
              </a:rPr>
              <a:t>concerned with </a:t>
            </a:r>
            <a:r>
              <a:rPr lang="en-US" sz="1800" dirty="0" smtClean="0"/>
              <a:t>what the software does</a:t>
            </a:r>
            <a:r>
              <a:rPr lang="tr-TR" sz="1800" dirty="0" smtClean="0"/>
              <a:t>;</a:t>
            </a:r>
            <a:r>
              <a:rPr lang="en-US" sz="1800" dirty="0" smtClean="0"/>
              <a:t> </a:t>
            </a:r>
            <a:r>
              <a:rPr lang="tr-TR" sz="1800" dirty="0" smtClean="0"/>
              <a:t>      </a:t>
            </a:r>
            <a:r>
              <a:rPr lang="en-US" sz="1800" dirty="0" smtClean="0"/>
              <a:t>it </a:t>
            </a:r>
            <a:r>
              <a:rPr lang="en-US" sz="1800" dirty="0"/>
              <a:t>has to include the software’s behavior while </a:t>
            </a:r>
            <a:r>
              <a:rPr lang="en-US" sz="1800" dirty="0" smtClean="0"/>
              <a:t>it </a:t>
            </a:r>
            <a:r>
              <a:rPr lang="en-US" sz="1800" dirty="0"/>
              <a:t>is executing</a:t>
            </a:r>
            <a:r>
              <a:rPr lang="en-US" sz="1800" dirty="0" smtClean="0"/>
              <a:t> and </a:t>
            </a:r>
            <a:r>
              <a:rPr lang="en-US" sz="1800" dirty="0"/>
              <a:t>the structure and organization of the system programs</a:t>
            </a:r>
            <a:r>
              <a:rPr lang="en-US" sz="1800" dirty="0" smtClean="0"/>
              <a:t> </a:t>
            </a:r>
            <a:r>
              <a:rPr lang="en-US" sz="1800" dirty="0"/>
              <a:t>and associated documentation. </a:t>
            </a:r>
            <a:endParaRPr lang="tr-TR" sz="1800" dirty="0" smtClean="0"/>
          </a:p>
          <a:p>
            <a:pPr>
              <a:buFont typeface="Webdings" charset="2"/>
              <a:buChar char="&lt;"/>
              <a:defRPr/>
            </a:pPr>
            <a:r>
              <a:rPr lang="en-US" sz="2000" dirty="0" smtClean="0"/>
              <a:t>This </a:t>
            </a:r>
            <a:r>
              <a:rPr lang="en-US" sz="2000" dirty="0"/>
              <a:t>is </a:t>
            </a:r>
            <a:r>
              <a:rPr lang="en-US" sz="2000" dirty="0" smtClean="0"/>
              <a:t>so-called </a:t>
            </a:r>
            <a:r>
              <a:rPr lang="en-US" sz="2000" dirty="0">
                <a:solidFill>
                  <a:srgbClr val="558ED5"/>
                </a:solidFill>
              </a:rPr>
              <a:t>quality </a:t>
            </a:r>
            <a:r>
              <a:rPr lang="en-US" sz="2000" dirty="0"/>
              <a:t>or </a:t>
            </a:r>
            <a:r>
              <a:rPr lang="en-US" sz="2000" dirty="0">
                <a:solidFill>
                  <a:srgbClr val="558ED5"/>
                </a:solidFill>
              </a:rPr>
              <a:t>non-functional software attributes</a:t>
            </a:r>
            <a:r>
              <a:rPr lang="en-US" sz="2000" dirty="0"/>
              <a:t>. </a:t>
            </a:r>
            <a:endParaRPr lang="en-US" sz="2000" dirty="0" smtClean="0"/>
          </a:p>
          <a:p>
            <a:pPr lvl="1">
              <a:buFont typeface="Webdings" charset="2"/>
              <a:buChar char="4"/>
              <a:defRPr/>
            </a:pPr>
            <a:r>
              <a:rPr lang="en-US" sz="1800" dirty="0" smtClean="0"/>
              <a:t>Examples </a:t>
            </a:r>
            <a:r>
              <a:rPr lang="en-US" sz="1800" dirty="0"/>
              <a:t>of these attributes are the </a:t>
            </a:r>
            <a:r>
              <a:rPr lang="en-US" sz="1800" i="1" dirty="0" smtClean="0">
                <a:solidFill>
                  <a:schemeClr val="accent2"/>
                </a:solidFill>
              </a:rPr>
              <a:t>software’s </a:t>
            </a:r>
            <a:r>
              <a:rPr lang="en-US" sz="1800" i="1" dirty="0">
                <a:solidFill>
                  <a:schemeClr val="accent2"/>
                </a:solidFill>
              </a:rPr>
              <a:t>response time to a user query</a:t>
            </a:r>
            <a:r>
              <a:rPr lang="en-US" sz="1800" i="1" dirty="0"/>
              <a:t> </a:t>
            </a:r>
            <a:r>
              <a:rPr lang="en-US" sz="1800" dirty="0"/>
              <a:t>and the </a:t>
            </a:r>
            <a:r>
              <a:rPr lang="en-US" sz="1800" i="1" dirty="0">
                <a:solidFill>
                  <a:schemeClr val="accent2"/>
                </a:solidFill>
              </a:rPr>
              <a:t>understandability of the program code</a:t>
            </a:r>
            <a:r>
              <a:rPr lang="en-US" sz="1800" dirty="0"/>
              <a:t>. </a:t>
            </a:r>
          </a:p>
          <a:p>
            <a:pPr lvl="1">
              <a:buFont typeface="Webdings" charset="2"/>
              <a:buChar char="4"/>
              <a:defRPr/>
            </a:pPr>
            <a:r>
              <a:rPr lang="en-US" sz="1800" u="sng" dirty="0"/>
              <a:t>The specific set of attributes that you might expect from a software system </a:t>
            </a:r>
            <a:r>
              <a:rPr lang="en-US" sz="1800" u="sng" dirty="0" smtClean="0"/>
              <a:t>obviously </a:t>
            </a:r>
            <a:r>
              <a:rPr lang="en-US" sz="1800" u="sng" dirty="0"/>
              <a:t>depends on its </a:t>
            </a:r>
            <a:r>
              <a:rPr lang="en-US" sz="1800" u="sng" dirty="0" smtClean="0"/>
              <a:t>application</a:t>
            </a:r>
            <a:r>
              <a:rPr lang="tr-TR" sz="1800" u="sng" dirty="0" smtClean="0"/>
              <a:t> domain</a:t>
            </a:r>
            <a:r>
              <a:rPr lang="en-US" sz="1800" dirty="0" smtClean="0"/>
              <a:t>. </a:t>
            </a:r>
          </a:p>
          <a:p>
            <a:pPr lvl="2">
              <a:buFont typeface="Wingdings" charset="2"/>
              <a:buChar char="w"/>
              <a:defRPr/>
            </a:pPr>
            <a:r>
              <a:rPr lang="en-US" sz="1600" dirty="0" smtClean="0"/>
              <a:t>E.g., a </a:t>
            </a:r>
            <a:r>
              <a:rPr lang="en-US" sz="1600" dirty="0"/>
              <a:t>banking system must be secure, an interactive game must be responsive, a telephone switching system must be reliable, and so on. </a:t>
            </a:r>
            <a:endParaRPr lang="tr-TR" sz="1600" dirty="0"/>
          </a:p>
        </p:txBody>
      </p:sp>
    </p:spTree>
    <p:extLst>
      <p:ext uri="{BB962C8B-B14F-4D97-AF65-F5344CB8AC3E}">
        <p14:creationId xmlns:p14="http://schemas.microsoft.com/office/powerpoint/2010/main" val="38473153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title"/>
          </p:nvPr>
        </p:nvSpPr>
        <p:spPr/>
        <p:txBody>
          <a:bodyPr/>
          <a:lstStyle/>
          <a:p>
            <a:r>
              <a:rPr lang="en-GB" smtClean="0"/>
              <a:t>Metrics assumptions</a:t>
            </a:r>
            <a:endParaRPr lang="en-GB"/>
          </a:p>
        </p:txBody>
      </p:sp>
      <p:sp>
        <p:nvSpPr>
          <p:cNvPr id="56322" name="Rectangle 2"/>
          <p:cNvSpPr>
            <a:spLocks noGrp="1" noChangeArrowheads="1"/>
          </p:cNvSpPr>
          <p:nvPr>
            <p:ph idx="1"/>
          </p:nvPr>
        </p:nvSpPr>
        <p:spPr/>
        <p:txBody>
          <a:bodyPr/>
          <a:lstStyle/>
          <a:p>
            <a:r>
              <a:rPr lang="en-GB" smtClean="0"/>
              <a:t>A software property can be measured.</a:t>
            </a:r>
          </a:p>
          <a:p>
            <a:r>
              <a:rPr lang="en-GB" smtClean="0"/>
              <a:t>The relationship exists between what we can </a:t>
            </a:r>
            <a:br>
              <a:rPr lang="en-GB" smtClean="0"/>
            </a:br>
            <a:r>
              <a:rPr lang="en-GB" smtClean="0"/>
              <a:t>measure and what we want to know. We can only measure internal attributes but are often more interested in external software attributes.</a:t>
            </a:r>
          </a:p>
          <a:p>
            <a:r>
              <a:rPr lang="en-GB" smtClean="0"/>
              <a:t>This relationship has been formalised and </a:t>
            </a:r>
            <a:br>
              <a:rPr lang="en-GB" smtClean="0"/>
            </a:br>
            <a:r>
              <a:rPr lang="en-GB" smtClean="0"/>
              <a:t>validated.</a:t>
            </a:r>
          </a:p>
          <a:p>
            <a:r>
              <a:rPr lang="en-GB" smtClean="0"/>
              <a:t>It may be difficult to relate what can be measured to desirable external quality attributes.</a:t>
            </a:r>
            <a:endParaRPr lang="en-GB"/>
          </a:p>
        </p:txBody>
      </p:sp>
      <p:sp>
        <p:nvSpPr>
          <p:cNvPr id="6" name="Slide Number Placeholder 5"/>
          <p:cNvSpPr>
            <a:spLocks noGrp="1"/>
          </p:cNvSpPr>
          <p:nvPr>
            <p:ph type="sldNum" sz="quarter" idx="12"/>
          </p:nvPr>
        </p:nvSpPr>
        <p:spPr/>
        <p:txBody>
          <a:bodyPr/>
          <a:lstStyle/>
          <a:p>
            <a:fld id="{745CE82A-87C3-2841-AAF3-37DF1E34DC62}" type="slidenum">
              <a:rPr lang="en-US" smtClean="0"/>
              <a:pPr/>
              <a:t>70</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1286433145"/>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p:txBody>
          <a:bodyPr/>
          <a:lstStyle/>
          <a:p>
            <a:r>
              <a:rPr lang="en-GB" smtClean="0"/>
              <a:t>Product metrics</a:t>
            </a:r>
            <a:endParaRPr lang="en-GB"/>
          </a:p>
        </p:txBody>
      </p:sp>
      <p:sp>
        <p:nvSpPr>
          <p:cNvPr id="64514" name="Rectangle 2"/>
          <p:cNvSpPr>
            <a:spLocks noGrp="1" noChangeArrowheads="1"/>
          </p:cNvSpPr>
          <p:nvPr>
            <p:ph idx="1"/>
          </p:nvPr>
        </p:nvSpPr>
        <p:spPr/>
        <p:txBody>
          <a:bodyPr/>
          <a:lstStyle/>
          <a:p>
            <a:r>
              <a:rPr lang="en-GB" dirty="0" smtClean="0"/>
              <a:t>A quality metric should be a predictor of product quality.</a:t>
            </a:r>
          </a:p>
          <a:p>
            <a:endParaRPr lang="tr-TR" dirty="0" smtClean="0"/>
          </a:p>
          <a:p>
            <a:r>
              <a:rPr lang="en-GB" dirty="0" smtClean="0"/>
              <a:t>Classes of product metric</a:t>
            </a:r>
          </a:p>
          <a:p>
            <a:pPr lvl="1"/>
            <a:r>
              <a:rPr lang="en-GB" dirty="0" smtClean="0"/>
              <a:t>Dynamic metrics which are collected by measurements made of a program in execution;</a:t>
            </a:r>
          </a:p>
          <a:p>
            <a:pPr lvl="2"/>
            <a:r>
              <a:rPr lang="en-GB" dirty="0"/>
              <a:t>Dynamic metrics help assess efficiency and reliability</a:t>
            </a:r>
          </a:p>
          <a:p>
            <a:pPr lvl="1"/>
            <a:endParaRPr lang="tr-TR" dirty="0" smtClean="0"/>
          </a:p>
          <a:p>
            <a:pPr lvl="1"/>
            <a:r>
              <a:rPr lang="en-GB" dirty="0" smtClean="0"/>
              <a:t>Static metrics which are collected by measurements made of the system representations;</a:t>
            </a:r>
          </a:p>
          <a:p>
            <a:pPr lvl="2"/>
            <a:r>
              <a:rPr lang="en-GB" dirty="0" smtClean="0"/>
              <a:t>Static metrics help assess complexity, </a:t>
            </a:r>
            <a:r>
              <a:rPr lang="en-GB" dirty="0" err="1" smtClean="0"/>
              <a:t>understandability</a:t>
            </a:r>
            <a:r>
              <a:rPr lang="tr-TR" dirty="0" smtClean="0"/>
              <a:t>,</a:t>
            </a:r>
            <a:r>
              <a:rPr lang="en-GB" dirty="0" smtClean="0"/>
              <a:t> and maintainability.</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71</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2517960640"/>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GB" dirty="0" smtClean="0"/>
              <a:t>Dynamic and static </a:t>
            </a:r>
            <a:r>
              <a:rPr lang="tr-TR" dirty="0" err="1" smtClean="0"/>
              <a:t>product</a:t>
            </a:r>
            <a:r>
              <a:rPr lang="tr-TR" dirty="0" smtClean="0"/>
              <a:t> </a:t>
            </a:r>
            <a:r>
              <a:rPr lang="en-GB" dirty="0" smtClean="0"/>
              <a:t>metrics</a:t>
            </a:r>
            <a:endParaRPr lang="en-GB" dirty="0"/>
          </a:p>
        </p:txBody>
      </p:sp>
      <p:sp>
        <p:nvSpPr>
          <p:cNvPr id="93187" name="Rectangle 3"/>
          <p:cNvSpPr>
            <a:spLocks noGrp="1" noChangeArrowheads="1"/>
          </p:cNvSpPr>
          <p:nvPr>
            <p:ph idx="1"/>
          </p:nvPr>
        </p:nvSpPr>
        <p:spPr/>
        <p:txBody>
          <a:bodyPr/>
          <a:lstStyle/>
          <a:p>
            <a:r>
              <a:rPr lang="en-GB" smtClean="0"/>
              <a:t>Dynamic metrics are closely related to software quality attributes</a:t>
            </a:r>
          </a:p>
          <a:p>
            <a:pPr lvl="1"/>
            <a:r>
              <a:rPr lang="en-GB" smtClean="0"/>
              <a:t>It is relatively easy to measure the response time of a system (performance attribute) or the number of failures (reliability attribute).</a:t>
            </a:r>
          </a:p>
          <a:p>
            <a:r>
              <a:rPr lang="en-GB" smtClean="0"/>
              <a:t>Static metrics have an indirect relationship with quality attributes</a:t>
            </a:r>
          </a:p>
          <a:p>
            <a:pPr lvl="1"/>
            <a:r>
              <a:rPr lang="en-GB" smtClean="0"/>
              <a:t>You need to try and derive a relationship between these metrics and properties such as complexity, understandability and maintainability.</a:t>
            </a:r>
            <a:endParaRPr lang="en-GB"/>
          </a:p>
        </p:txBody>
      </p:sp>
      <p:sp>
        <p:nvSpPr>
          <p:cNvPr id="6" name="Slide Number Placeholder 5"/>
          <p:cNvSpPr>
            <a:spLocks noGrp="1"/>
          </p:cNvSpPr>
          <p:nvPr>
            <p:ph type="sldNum" sz="quarter" idx="12"/>
          </p:nvPr>
        </p:nvSpPr>
        <p:spPr/>
        <p:txBody>
          <a:bodyPr/>
          <a:lstStyle/>
          <a:p>
            <a:fld id="{745CE82A-87C3-2841-AAF3-37DF1E34DC62}" type="slidenum">
              <a:rPr lang="en-US" smtClean="0"/>
              <a:pPr/>
              <a:t>72</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127177584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measurement in industry</a:t>
            </a:r>
            <a:endParaRPr lang="en-US" dirty="0"/>
          </a:p>
        </p:txBody>
      </p:sp>
      <p:sp>
        <p:nvSpPr>
          <p:cNvPr id="3" name="Content Placeholder 2"/>
          <p:cNvSpPr>
            <a:spLocks noGrp="1"/>
          </p:cNvSpPr>
          <p:nvPr>
            <p:ph idx="1"/>
          </p:nvPr>
        </p:nvSpPr>
        <p:spPr/>
        <p:txBody>
          <a:bodyPr/>
          <a:lstStyle/>
          <a:p>
            <a:r>
              <a:rPr lang="en-US" sz="2200" dirty="0" smtClean="0"/>
              <a:t>It is impossible to quantify the return on investment of introducing an organizational metrics program. </a:t>
            </a:r>
          </a:p>
          <a:p>
            <a:r>
              <a:rPr lang="en-US" sz="2200" dirty="0" smtClean="0"/>
              <a:t>There are no standards for software metrics or standardized processes for measurement and analysis. </a:t>
            </a:r>
          </a:p>
          <a:p>
            <a:r>
              <a:rPr lang="en-US" sz="2200" dirty="0" smtClean="0"/>
              <a:t>In many companies, software processes are not standardized and are poorly defined and controlled. </a:t>
            </a:r>
          </a:p>
          <a:p>
            <a:r>
              <a:rPr lang="en-US" sz="2200" dirty="0" smtClean="0"/>
              <a:t>Most work on software measurement has focused on code-based metrics and plan-driven development processes. However, more and more software is now developed by configuring ERP systems or COTS</a:t>
            </a:r>
            <a:r>
              <a:rPr lang="en-GB" sz="2200" dirty="0" smtClean="0"/>
              <a:t>.</a:t>
            </a:r>
          </a:p>
          <a:p>
            <a:r>
              <a:rPr lang="en-US" sz="2200" dirty="0" smtClean="0"/>
              <a:t>Introducing measurement adds additional overhead to processes. </a:t>
            </a:r>
            <a:endParaRPr lang="en-US" sz="22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73</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272056888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process of product measurement</a:t>
            </a:r>
            <a:r>
              <a:rPr lang="en-GB" dirty="0" smtClean="0"/>
              <a:t> </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74</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pic>
        <p:nvPicPr>
          <p:cNvPr id="7" name="Resim 6"/>
          <p:cNvPicPr>
            <a:picLocks noChangeAspect="1"/>
          </p:cNvPicPr>
          <p:nvPr/>
        </p:nvPicPr>
        <p:blipFill>
          <a:blip r:embed="rId2"/>
          <a:stretch>
            <a:fillRect/>
          </a:stretch>
        </p:blipFill>
        <p:spPr>
          <a:xfrm>
            <a:off x="457200" y="1981200"/>
            <a:ext cx="8176038" cy="3443288"/>
          </a:xfrm>
          <a:prstGeom prst="rect">
            <a:avLst/>
          </a:prstGeom>
        </p:spPr>
      </p:pic>
    </p:spTree>
    <p:extLst>
      <p:ext uri="{BB962C8B-B14F-4D97-AF65-F5344CB8AC3E}">
        <p14:creationId xmlns:p14="http://schemas.microsoft.com/office/powerpoint/2010/main" val="42036776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GB" smtClean="0"/>
              <a:t>Measurement surprises</a:t>
            </a:r>
            <a:endParaRPr lang="en-GB"/>
          </a:p>
        </p:txBody>
      </p:sp>
      <p:sp>
        <p:nvSpPr>
          <p:cNvPr id="95235" name="Rectangle 3"/>
          <p:cNvSpPr>
            <a:spLocks noGrp="1" noChangeArrowheads="1"/>
          </p:cNvSpPr>
          <p:nvPr>
            <p:ph idx="1"/>
          </p:nvPr>
        </p:nvSpPr>
        <p:spPr/>
        <p:txBody>
          <a:bodyPr/>
          <a:lstStyle/>
          <a:p>
            <a:r>
              <a:rPr lang="en-GB" smtClean="0"/>
              <a:t>Reducing the number of faults in a program leads to an increased number of help desk calls</a:t>
            </a:r>
          </a:p>
          <a:p>
            <a:pPr lvl="1"/>
            <a:r>
              <a:rPr lang="en-GB" smtClean="0"/>
              <a:t>The program is now thought of as more reliable and so has a wider more diverse market. The percentage of users who call the help desk may have decreased but the total may increase;</a:t>
            </a:r>
          </a:p>
          <a:p>
            <a:pPr lvl="1"/>
            <a:r>
              <a:rPr lang="en-GB" smtClean="0"/>
              <a:t>A more reliable system is used in a different way from a system where users work around the faults. This leads to more help desk calls.</a:t>
            </a:r>
            <a:endParaRPr lang="en-GB"/>
          </a:p>
        </p:txBody>
      </p:sp>
      <p:sp>
        <p:nvSpPr>
          <p:cNvPr id="6" name="Slide Number Placeholder 5"/>
          <p:cNvSpPr>
            <a:spLocks noGrp="1"/>
          </p:cNvSpPr>
          <p:nvPr>
            <p:ph type="sldNum" sz="quarter" idx="12"/>
          </p:nvPr>
        </p:nvSpPr>
        <p:spPr/>
        <p:txBody>
          <a:bodyPr/>
          <a:lstStyle/>
          <a:p>
            <a:fld id="{745CE82A-87C3-2841-AAF3-37DF1E34DC62}" type="slidenum">
              <a:rPr lang="en-US" smtClean="0"/>
              <a:pPr/>
              <a:t>75</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222718349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200" dirty="0" smtClean="0"/>
              <a:t>Software quality management is concerned with ensuring that software has a low number of defects and that it reaches the required standards of maintainability, reliability, portability and so on. </a:t>
            </a:r>
          </a:p>
          <a:p>
            <a:r>
              <a:rPr lang="en-US" sz="2200" dirty="0" smtClean="0"/>
              <a:t>SQM includes defining standards for processes and products and establishing processes to check that these standards have been followed. </a:t>
            </a:r>
            <a:endParaRPr lang="en-GB" sz="2200" dirty="0" smtClean="0"/>
          </a:p>
          <a:p>
            <a:r>
              <a:rPr lang="en-US" sz="2200" dirty="0" smtClean="0"/>
              <a:t>Software standards are important for quality assurance as they represent an identification of ‘best practice’. </a:t>
            </a:r>
            <a:endParaRPr lang="en-GB" sz="2200" dirty="0" smtClean="0"/>
          </a:p>
          <a:p>
            <a:r>
              <a:rPr lang="en-US" sz="2200" dirty="0" smtClean="0"/>
              <a:t>Quality management procedures may be documented in an organizational quality manual, based on the generic model for a quality manual suggested in the ISO 9001 standard.</a:t>
            </a:r>
            <a:endParaRPr lang="en-GB" sz="2200" dirty="0" smtClean="0"/>
          </a:p>
          <a:p>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76</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300996928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smtClean="0"/>
              <a:t>Key points</a:t>
            </a:r>
            <a:endParaRPr lang="en-GB"/>
          </a:p>
        </p:txBody>
      </p:sp>
      <p:sp>
        <p:nvSpPr>
          <p:cNvPr id="83971" name="Rectangle 3"/>
          <p:cNvSpPr>
            <a:spLocks noGrp="1" noChangeArrowheads="1"/>
          </p:cNvSpPr>
          <p:nvPr>
            <p:ph idx="1"/>
          </p:nvPr>
        </p:nvSpPr>
        <p:spPr/>
        <p:txBody>
          <a:bodyPr/>
          <a:lstStyle/>
          <a:p>
            <a:r>
              <a:rPr lang="en-US" dirty="0" smtClean="0"/>
              <a:t>Reviews of the software process deliverables involve a team of people who check that quality standards are being followed. </a:t>
            </a:r>
            <a:endParaRPr lang="en-GB" dirty="0" smtClean="0"/>
          </a:p>
          <a:p>
            <a:r>
              <a:rPr lang="en-US" dirty="0" smtClean="0"/>
              <a:t>In a program inspection or peer review, a small team systematically checks the code. They read the code in detail and look for possible errors and omissions</a:t>
            </a:r>
            <a:endParaRPr lang="en-GB" dirty="0" smtClean="0"/>
          </a:p>
          <a:p>
            <a:r>
              <a:rPr lang="en-US" dirty="0" smtClean="0"/>
              <a:t>Software measurement can be used to gather data about software and software processes. </a:t>
            </a:r>
            <a:endParaRPr lang="en-GB" dirty="0" smtClean="0"/>
          </a:p>
          <a:p>
            <a:r>
              <a:rPr lang="en-US" dirty="0" smtClean="0"/>
              <a:t>Product quality metrics are particularly useful for highlighting anomalous components that may have quality problems. </a:t>
            </a:r>
            <a:endParaRPr lang="en-GB" dirty="0" smtClean="0"/>
          </a:p>
          <a:p>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77</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extLst>
      <p:ext uri="{BB962C8B-B14F-4D97-AF65-F5344CB8AC3E}">
        <p14:creationId xmlns:p14="http://schemas.microsoft.com/office/powerpoint/2010/main" val="100402576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Başlık 1"/>
          <p:cNvSpPr>
            <a:spLocks noGrp="1"/>
          </p:cNvSpPr>
          <p:nvPr>
            <p:ph type="title"/>
          </p:nvPr>
        </p:nvSpPr>
        <p:spPr/>
        <p:txBody>
          <a:bodyPr/>
          <a:lstStyle/>
          <a:p>
            <a:pPr>
              <a:defRPr/>
            </a:pPr>
            <a:r>
              <a:rPr lang="tr-TR" altLang="tr-TR" dirty="0" err="1"/>
              <a:t>Quality</a:t>
            </a:r>
            <a:r>
              <a:rPr lang="tr-TR" altLang="tr-TR" dirty="0"/>
              <a:t> – </a:t>
            </a:r>
            <a:r>
              <a:rPr lang="tr-TR" altLang="tr-TR" dirty="0" err="1"/>
              <a:t>Some</a:t>
            </a:r>
            <a:r>
              <a:rPr lang="tr-TR" altLang="tr-TR" dirty="0"/>
              <a:t> </a:t>
            </a:r>
            <a:r>
              <a:rPr lang="tr-TR" altLang="tr-TR" dirty="0" err="1" smtClean="0"/>
              <a:t>Definitions</a:t>
            </a:r>
            <a:endParaRPr lang="tr-TR" altLang="tr-TR" dirty="0"/>
          </a:p>
        </p:txBody>
      </p:sp>
      <p:sp>
        <p:nvSpPr>
          <p:cNvPr id="16387" name="İçerik Yer Tutucusu 2"/>
          <p:cNvSpPr>
            <a:spLocks noGrp="1"/>
          </p:cNvSpPr>
          <p:nvPr>
            <p:ph idx="1"/>
          </p:nvPr>
        </p:nvSpPr>
        <p:spPr>
          <a:xfrm>
            <a:off x="153988" y="1227138"/>
            <a:ext cx="8685212" cy="5010150"/>
          </a:xfrm>
        </p:spPr>
        <p:txBody>
          <a:bodyPr/>
          <a:lstStyle/>
          <a:p>
            <a:pPr>
              <a:buFont typeface="Webdings" charset="2"/>
              <a:buChar char="&lt;"/>
              <a:defRPr/>
            </a:pPr>
            <a:r>
              <a:rPr lang="tr-TR" altLang="tr-TR" sz="2000" dirty="0" err="1"/>
              <a:t>The</a:t>
            </a:r>
            <a:r>
              <a:rPr lang="tr-TR" altLang="tr-TR" sz="2000" dirty="0"/>
              <a:t> </a:t>
            </a:r>
            <a:r>
              <a:rPr lang="tr-TR" altLang="tr-TR" sz="2000" dirty="0" err="1"/>
              <a:t>word</a:t>
            </a:r>
            <a:r>
              <a:rPr lang="tr-TR" altLang="tr-TR" sz="2000" dirty="0"/>
              <a:t> "</a:t>
            </a:r>
            <a:r>
              <a:rPr lang="tr-TR" altLang="tr-TR" sz="2000" dirty="0" err="1"/>
              <a:t>quality</a:t>
            </a:r>
            <a:r>
              <a:rPr lang="tr-TR" altLang="tr-TR" sz="2000" dirty="0"/>
              <a:t>" is </a:t>
            </a:r>
            <a:r>
              <a:rPr lang="tr-TR" altLang="tr-TR" sz="2000" dirty="0" err="1"/>
              <a:t>derived</a:t>
            </a:r>
            <a:r>
              <a:rPr lang="tr-TR" altLang="tr-TR" sz="2000" dirty="0"/>
              <a:t> </a:t>
            </a:r>
            <a:r>
              <a:rPr lang="tr-TR" altLang="tr-TR" sz="2000" dirty="0" err="1"/>
              <a:t>from</a:t>
            </a:r>
            <a:r>
              <a:rPr lang="tr-TR" altLang="tr-TR" sz="2000" dirty="0"/>
              <a:t> </a:t>
            </a:r>
            <a:r>
              <a:rPr lang="tr-TR" altLang="tr-TR" sz="2000" dirty="0" err="1"/>
              <a:t>the</a:t>
            </a:r>
            <a:r>
              <a:rPr lang="tr-TR" altLang="tr-TR" sz="2000" dirty="0"/>
              <a:t> </a:t>
            </a:r>
            <a:r>
              <a:rPr lang="tr-TR" altLang="tr-TR" sz="2000" dirty="0" err="1"/>
              <a:t>latin</a:t>
            </a:r>
            <a:r>
              <a:rPr lang="tr-TR" altLang="tr-TR" sz="2000" dirty="0"/>
              <a:t> "</a:t>
            </a:r>
            <a:r>
              <a:rPr lang="tr-TR" altLang="tr-TR" sz="2000" dirty="0" err="1"/>
              <a:t>qualitas</a:t>
            </a:r>
            <a:r>
              <a:rPr lang="tr-TR" altLang="tr-TR" sz="2000" dirty="0"/>
              <a:t>", </a:t>
            </a:r>
            <a:r>
              <a:rPr lang="tr-TR" altLang="tr-TR" sz="2000" dirty="0" err="1"/>
              <a:t>meaning</a:t>
            </a:r>
            <a:r>
              <a:rPr lang="tr-TR" altLang="tr-TR" sz="2000" dirty="0"/>
              <a:t> "of </a:t>
            </a:r>
            <a:r>
              <a:rPr lang="tr-TR" altLang="tr-TR" sz="2000" dirty="0" err="1"/>
              <a:t>what</a:t>
            </a:r>
            <a:r>
              <a:rPr lang="tr-TR" altLang="tr-TR" sz="2000" dirty="0"/>
              <a:t>" </a:t>
            </a:r>
          </a:p>
          <a:p>
            <a:pPr lvl="1">
              <a:buFont typeface="Webdings" charset="2"/>
              <a:buChar char="4"/>
              <a:defRPr/>
            </a:pPr>
            <a:r>
              <a:rPr lang="tr-TR" altLang="tr-TR" sz="1800" dirty="0" err="1"/>
              <a:t>Its</a:t>
            </a:r>
            <a:r>
              <a:rPr lang="tr-TR" altLang="tr-TR" sz="1800" dirty="0"/>
              <a:t> </a:t>
            </a:r>
            <a:r>
              <a:rPr lang="tr-TR" altLang="tr-TR" sz="1800" dirty="0" err="1"/>
              <a:t>use</a:t>
            </a:r>
            <a:r>
              <a:rPr lang="tr-TR" altLang="tr-TR" sz="1800" dirty="0"/>
              <a:t> </a:t>
            </a:r>
            <a:r>
              <a:rPr lang="tr-TR" altLang="tr-TR" sz="1800" dirty="0" err="1"/>
              <a:t>goes</a:t>
            </a:r>
            <a:r>
              <a:rPr lang="tr-TR" altLang="tr-TR" sz="1800" dirty="0"/>
              <a:t> </a:t>
            </a:r>
            <a:r>
              <a:rPr lang="tr-TR" altLang="tr-TR" sz="1800" dirty="0" err="1"/>
              <a:t>back</a:t>
            </a:r>
            <a:r>
              <a:rPr lang="tr-TR" altLang="tr-TR" sz="1800" dirty="0"/>
              <a:t> </a:t>
            </a:r>
            <a:r>
              <a:rPr lang="tr-TR" altLang="tr-TR" sz="1800" dirty="0" err="1"/>
              <a:t>to</a:t>
            </a:r>
            <a:r>
              <a:rPr lang="tr-TR" altLang="tr-TR" sz="1800" dirty="0"/>
              <a:t> </a:t>
            </a:r>
            <a:r>
              <a:rPr lang="tr-TR" altLang="tr-TR" sz="1800" dirty="0" err="1"/>
              <a:t>antiquity</a:t>
            </a:r>
            <a:endParaRPr lang="tr-TR" altLang="tr-TR" sz="1800" dirty="0"/>
          </a:p>
          <a:p>
            <a:pPr lvl="1">
              <a:buFont typeface="Webdings" charset="2"/>
              <a:buChar char="4"/>
              <a:defRPr/>
            </a:pPr>
            <a:r>
              <a:rPr lang="tr-TR" altLang="tr-TR" sz="1800" dirty="0" err="1"/>
              <a:t>The</a:t>
            </a:r>
            <a:r>
              <a:rPr lang="tr-TR" altLang="tr-TR" sz="1800" dirty="0"/>
              <a:t> morfem "-tas" </a:t>
            </a:r>
            <a:r>
              <a:rPr lang="tr-TR" altLang="tr-TR" sz="1800" dirty="0" err="1"/>
              <a:t>was</a:t>
            </a:r>
            <a:r>
              <a:rPr lang="tr-TR" altLang="tr-TR" sz="1800" dirty="0"/>
              <a:t> </a:t>
            </a:r>
            <a:r>
              <a:rPr lang="tr-TR" altLang="tr-TR" sz="1800" dirty="0" err="1"/>
              <a:t>used</a:t>
            </a:r>
            <a:r>
              <a:rPr lang="tr-TR" altLang="tr-TR" sz="1800" dirty="0"/>
              <a:t> </a:t>
            </a:r>
            <a:r>
              <a:rPr lang="tr-TR" altLang="tr-TR" sz="1800" dirty="0" err="1"/>
              <a:t>to</a:t>
            </a:r>
            <a:r>
              <a:rPr lang="tr-TR" altLang="tr-TR" sz="1800" dirty="0"/>
              <a:t> </a:t>
            </a:r>
            <a:r>
              <a:rPr lang="tr-TR" altLang="tr-TR" sz="1800" dirty="0" err="1"/>
              <a:t>create</a:t>
            </a:r>
            <a:r>
              <a:rPr lang="tr-TR" altLang="tr-TR" sz="1800" dirty="0"/>
              <a:t> "</a:t>
            </a:r>
            <a:r>
              <a:rPr lang="tr-TR" altLang="tr-TR" sz="1800" dirty="0" err="1"/>
              <a:t>nature</a:t>
            </a:r>
            <a:r>
              <a:rPr lang="tr-TR" altLang="tr-TR" sz="1800" dirty="0"/>
              <a:t>" </a:t>
            </a:r>
            <a:r>
              <a:rPr lang="tr-TR" altLang="tr-TR" sz="1800" dirty="0" err="1"/>
              <a:t>or</a:t>
            </a:r>
            <a:r>
              <a:rPr lang="tr-TR" altLang="tr-TR" sz="1800" dirty="0"/>
              <a:t> "</a:t>
            </a:r>
            <a:r>
              <a:rPr lang="tr-TR" altLang="tr-TR" sz="1800" dirty="0" err="1"/>
              <a:t>character</a:t>
            </a:r>
            <a:r>
              <a:rPr lang="tr-TR" altLang="tr-TR" sz="1800" dirty="0"/>
              <a:t>"</a:t>
            </a:r>
          </a:p>
          <a:p>
            <a:pPr>
              <a:buFont typeface="Webdings" charset="2"/>
              <a:buChar char="&lt;"/>
              <a:defRPr/>
            </a:pPr>
            <a:endParaRPr lang="tr-TR" altLang="tr-TR" sz="2000" dirty="0"/>
          </a:p>
          <a:p>
            <a:pPr>
              <a:buFont typeface="Webdings" charset="2"/>
              <a:buChar char="&lt;"/>
              <a:defRPr/>
            </a:pPr>
            <a:r>
              <a:rPr lang="tr-TR" altLang="tr-TR" sz="2000" dirty="0" err="1"/>
              <a:t>Conformance</a:t>
            </a:r>
            <a:r>
              <a:rPr lang="tr-TR" altLang="tr-TR" sz="2000" dirty="0"/>
              <a:t> </a:t>
            </a:r>
            <a:r>
              <a:rPr lang="tr-TR" altLang="tr-TR" sz="2000" dirty="0" err="1"/>
              <a:t>to</a:t>
            </a:r>
            <a:r>
              <a:rPr lang="tr-TR" altLang="tr-TR" sz="2000" dirty="0"/>
              <a:t> </a:t>
            </a:r>
            <a:r>
              <a:rPr lang="tr-TR" altLang="tr-TR" sz="2000" dirty="0" err="1"/>
              <a:t>requirements</a:t>
            </a:r>
            <a:r>
              <a:rPr lang="tr-TR" altLang="tr-TR" sz="2000" dirty="0"/>
              <a:t> (</a:t>
            </a:r>
            <a:r>
              <a:rPr lang="tr-TR" altLang="tr-TR" sz="2000" dirty="0" err="1"/>
              <a:t>Crosby</a:t>
            </a:r>
            <a:r>
              <a:rPr lang="tr-TR" altLang="tr-TR" sz="2000" dirty="0"/>
              <a:t>, 1979)</a:t>
            </a:r>
          </a:p>
          <a:p>
            <a:pPr lvl="1">
              <a:buFont typeface="Webdings" charset="2"/>
              <a:buChar char="4"/>
              <a:defRPr/>
            </a:pPr>
            <a:r>
              <a:rPr lang="tr-TR" altLang="tr-TR" sz="1800" dirty="0"/>
              <a:t>Producer </a:t>
            </a:r>
            <a:r>
              <a:rPr lang="tr-TR" altLang="tr-TR" sz="1800" dirty="0" err="1"/>
              <a:t>perspective</a:t>
            </a:r>
            <a:endParaRPr lang="tr-TR" altLang="tr-TR" sz="1800" dirty="0"/>
          </a:p>
          <a:p>
            <a:pPr lvl="1">
              <a:buFont typeface="Webdings" charset="2"/>
              <a:buChar char="4"/>
              <a:defRPr/>
            </a:pPr>
            <a:endParaRPr lang="tr-TR" altLang="tr-TR" sz="1800" dirty="0"/>
          </a:p>
          <a:p>
            <a:pPr>
              <a:buFont typeface="Webdings" charset="2"/>
              <a:buChar char="&lt;"/>
              <a:defRPr/>
            </a:pPr>
            <a:r>
              <a:rPr lang="tr-TR" altLang="tr-TR" sz="2000" dirty="0" err="1"/>
              <a:t>Fitness</a:t>
            </a:r>
            <a:r>
              <a:rPr lang="tr-TR" altLang="tr-TR" sz="2000" dirty="0"/>
              <a:t> </a:t>
            </a:r>
            <a:r>
              <a:rPr lang="tr-TR" altLang="tr-TR" sz="2000" dirty="0" err="1"/>
              <a:t>for</a:t>
            </a:r>
            <a:r>
              <a:rPr lang="tr-TR" altLang="tr-TR" sz="2000" dirty="0"/>
              <a:t> </a:t>
            </a:r>
            <a:r>
              <a:rPr lang="tr-TR" altLang="tr-TR" sz="2000" dirty="0" err="1"/>
              <a:t>use</a:t>
            </a:r>
            <a:r>
              <a:rPr lang="tr-TR" altLang="tr-TR" sz="2000" dirty="0"/>
              <a:t> (</a:t>
            </a:r>
            <a:r>
              <a:rPr lang="tr-TR" altLang="tr-TR" sz="2000" dirty="0" err="1"/>
              <a:t>Juran</a:t>
            </a:r>
            <a:r>
              <a:rPr lang="tr-TR" altLang="tr-TR" sz="2000" dirty="0"/>
              <a:t>, 1951)</a:t>
            </a:r>
          </a:p>
          <a:p>
            <a:pPr lvl="1">
              <a:buFont typeface="Webdings" charset="2"/>
              <a:buChar char="4"/>
              <a:defRPr/>
            </a:pPr>
            <a:r>
              <a:rPr lang="tr-TR" altLang="tr-TR" sz="1800" dirty="0" err="1"/>
              <a:t>Customer-oriented</a:t>
            </a:r>
            <a:r>
              <a:rPr lang="tr-TR" altLang="tr-TR" sz="1800" dirty="0"/>
              <a:t> </a:t>
            </a:r>
            <a:r>
              <a:rPr lang="tr-TR" altLang="tr-TR" sz="1800" dirty="0" err="1"/>
              <a:t>view</a:t>
            </a:r>
            <a:endParaRPr lang="tr-TR" altLang="tr-TR" sz="1800" dirty="0"/>
          </a:p>
          <a:p>
            <a:pPr lvl="1">
              <a:buFont typeface="Webdings" charset="2"/>
              <a:buChar char="4"/>
              <a:defRPr/>
            </a:pPr>
            <a:endParaRPr lang="tr-TR" altLang="tr-TR" sz="1800" dirty="0"/>
          </a:p>
          <a:p>
            <a:pPr>
              <a:buFont typeface="Webdings" charset="2"/>
              <a:buChar char="&lt;"/>
              <a:defRPr/>
            </a:pPr>
            <a:r>
              <a:rPr lang="tr-TR" altLang="tr-TR" sz="2000" dirty="0" err="1">
                <a:sym typeface="Wingdings" charset="2"/>
              </a:rPr>
              <a:t>The</a:t>
            </a:r>
            <a:r>
              <a:rPr lang="tr-TR" altLang="tr-TR" sz="2000" dirty="0">
                <a:sym typeface="Wingdings" charset="2"/>
              </a:rPr>
              <a:t> </a:t>
            </a:r>
            <a:r>
              <a:rPr lang="tr-TR" altLang="tr-TR" sz="2000" dirty="0" err="1">
                <a:sym typeface="Wingdings" charset="2"/>
              </a:rPr>
              <a:t>degree</a:t>
            </a:r>
            <a:r>
              <a:rPr lang="tr-TR" altLang="tr-TR" sz="2000" dirty="0">
                <a:sym typeface="Wingdings" charset="2"/>
              </a:rPr>
              <a:t> </a:t>
            </a:r>
            <a:r>
              <a:rPr lang="tr-TR" altLang="tr-TR" sz="2000" dirty="0" err="1">
                <a:sym typeface="Wingdings" charset="2"/>
              </a:rPr>
              <a:t>to</a:t>
            </a:r>
            <a:r>
              <a:rPr lang="tr-TR" altLang="tr-TR" sz="2000" dirty="0">
                <a:sym typeface="Wingdings" charset="2"/>
              </a:rPr>
              <a:t> </a:t>
            </a:r>
            <a:r>
              <a:rPr lang="tr-TR" altLang="tr-TR" sz="2000" dirty="0" err="1">
                <a:sym typeface="Wingdings" charset="2"/>
              </a:rPr>
              <a:t>which</a:t>
            </a:r>
            <a:r>
              <a:rPr lang="tr-TR" altLang="tr-TR" sz="2000" dirty="0">
                <a:sym typeface="Wingdings" charset="2"/>
              </a:rPr>
              <a:t> </a:t>
            </a:r>
            <a:r>
              <a:rPr lang="tr-TR" altLang="tr-TR" sz="2000" u="sng" dirty="0">
                <a:sym typeface="Wingdings" charset="2"/>
              </a:rPr>
              <a:t>a set of </a:t>
            </a:r>
            <a:r>
              <a:rPr lang="tr-TR" altLang="tr-TR" sz="2000" u="sng" dirty="0" err="1">
                <a:solidFill>
                  <a:schemeClr val="accent1"/>
                </a:solidFill>
                <a:sym typeface="Wingdings" charset="2"/>
              </a:rPr>
              <a:t>inherent</a:t>
            </a:r>
            <a:r>
              <a:rPr lang="tr-TR" altLang="tr-TR" sz="2000" u="sng" dirty="0">
                <a:solidFill>
                  <a:schemeClr val="accent1"/>
                </a:solidFill>
                <a:sym typeface="Wingdings" charset="2"/>
              </a:rPr>
              <a:t> </a:t>
            </a:r>
            <a:r>
              <a:rPr lang="tr-TR" altLang="tr-TR" sz="2000" u="sng" dirty="0" err="1">
                <a:solidFill>
                  <a:schemeClr val="accent1"/>
                </a:solidFill>
                <a:sym typeface="Wingdings" charset="2"/>
              </a:rPr>
              <a:t>characteristics</a:t>
            </a:r>
            <a:r>
              <a:rPr lang="tr-TR" altLang="tr-TR" sz="2000" u="sng" dirty="0">
                <a:solidFill>
                  <a:schemeClr val="accent1"/>
                </a:solidFill>
                <a:sym typeface="Wingdings" charset="2"/>
              </a:rPr>
              <a:t> </a:t>
            </a:r>
            <a:r>
              <a:rPr lang="tr-TR" altLang="tr-TR" sz="2000" u="sng" dirty="0" err="1">
                <a:sym typeface="Wingdings" charset="2"/>
              </a:rPr>
              <a:t>fulfills</a:t>
            </a:r>
            <a:r>
              <a:rPr lang="tr-TR" altLang="tr-TR" sz="2000" u="sng" dirty="0">
                <a:sym typeface="Wingdings" charset="2"/>
              </a:rPr>
              <a:t> </a:t>
            </a:r>
            <a:r>
              <a:rPr lang="tr-TR" altLang="tr-TR" sz="2000" u="sng" dirty="0" err="1">
                <a:sym typeface="Wingdings" charset="2"/>
              </a:rPr>
              <a:t>the</a:t>
            </a:r>
            <a:r>
              <a:rPr lang="tr-TR" altLang="tr-TR" sz="2000" u="sng" dirty="0">
                <a:sym typeface="Wingdings" charset="2"/>
              </a:rPr>
              <a:t> </a:t>
            </a:r>
            <a:r>
              <a:rPr lang="tr-TR" altLang="tr-TR" sz="2000" u="sng" dirty="0" err="1">
                <a:sym typeface="Wingdings" charset="2"/>
              </a:rPr>
              <a:t>requirements</a:t>
            </a:r>
            <a:r>
              <a:rPr lang="tr-TR" altLang="tr-TR" sz="2000" dirty="0">
                <a:sym typeface="Wingdings" charset="2"/>
              </a:rPr>
              <a:t>, </a:t>
            </a:r>
            <a:r>
              <a:rPr lang="tr-TR" altLang="tr-TR" sz="2000" dirty="0" err="1">
                <a:sym typeface="Wingdings" charset="2"/>
              </a:rPr>
              <a:t>i.e</a:t>
            </a:r>
            <a:r>
              <a:rPr lang="tr-TR" altLang="tr-TR" sz="2000" dirty="0">
                <a:sym typeface="Wingdings" charset="2"/>
              </a:rPr>
              <a:t>. </a:t>
            </a:r>
            <a:r>
              <a:rPr lang="tr-TR" altLang="tr-TR" sz="2000" dirty="0" err="1">
                <a:sym typeface="Wingdings" charset="2"/>
              </a:rPr>
              <a:t>needs</a:t>
            </a:r>
            <a:r>
              <a:rPr lang="tr-TR" altLang="tr-TR" sz="2000" dirty="0">
                <a:sym typeface="Wingdings" charset="2"/>
              </a:rPr>
              <a:t> </a:t>
            </a:r>
            <a:r>
              <a:rPr lang="tr-TR" altLang="tr-TR" sz="2000" dirty="0" err="1">
                <a:sym typeface="Wingdings" charset="2"/>
              </a:rPr>
              <a:t>or</a:t>
            </a:r>
            <a:r>
              <a:rPr lang="tr-TR" altLang="tr-TR" sz="2000" dirty="0">
                <a:sym typeface="Wingdings" charset="2"/>
              </a:rPr>
              <a:t> </a:t>
            </a:r>
            <a:r>
              <a:rPr lang="tr-TR" altLang="tr-TR" sz="2000" dirty="0" err="1">
                <a:sym typeface="Wingdings" charset="2"/>
              </a:rPr>
              <a:t>expectations</a:t>
            </a:r>
            <a:r>
              <a:rPr lang="tr-TR" altLang="tr-TR" sz="2000" dirty="0">
                <a:sym typeface="Wingdings" charset="2"/>
              </a:rPr>
              <a:t> </a:t>
            </a:r>
            <a:r>
              <a:rPr lang="tr-TR" altLang="tr-TR" sz="2000" dirty="0" err="1">
                <a:sym typeface="Wingdings" charset="2"/>
              </a:rPr>
              <a:t>that</a:t>
            </a:r>
            <a:r>
              <a:rPr lang="tr-TR" altLang="tr-TR" sz="2000" dirty="0">
                <a:sym typeface="Wingdings" charset="2"/>
              </a:rPr>
              <a:t> </a:t>
            </a:r>
            <a:r>
              <a:rPr lang="tr-TR" altLang="tr-TR" sz="2000" dirty="0" err="1">
                <a:sym typeface="Wingdings" charset="2"/>
              </a:rPr>
              <a:t>are</a:t>
            </a:r>
            <a:r>
              <a:rPr lang="tr-TR" altLang="tr-TR" sz="2000" dirty="0">
                <a:sym typeface="Wingdings" charset="2"/>
              </a:rPr>
              <a:t> </a:t>
            </a:r>
            <a:r>
              <a:rPr lang="tr-TR" altLang="tr-TR" sz="2000" dirty="0" err="1">
                <a:sym typeface="Wingdings" charset="2"/>
              </a:rPr>
              <a:t>stated</a:t>
            </a:r>
            <a:r>
              <a:rPr lang="tr-TR" altLang="tr-TR" sz="2000" dirty="0">
                <a:sym typeface="Wingdings" charset="2"/>
              </a:rPr>
              <a:t>, </a:t>
            </a:r>
            <a:r>
              <a:rPr lang="tr-TR" altLang="tr-TR" sz="2000" dirty="0" err="1">
                <a:sym typeface="Wingdings" charset="2"/>
              </a:rPr>
              <a:t>generally</a:t>
            </a:r>
            <a:r>
              <a:rPr lang="tr-TR" altLang="tr-TR" sz="2000" dirty="0">
                <a:sym typeface="Wingdings" charset="2"/>
              </a:rPr>
              <a:t> </a:t>
            </a:r>
            <a:r>
              <a:rPr lang="tr-TR" altLang="tr-TR" sz="2000" dirty="0" err="1">
                <a:sym typeface="Wingdings" charset="2"/>
              </a:rPr>
              <a:t>implied</a:t>
            </a:r>
            <a:r>
              <a:rPr lang="tr-TR" altLang="tr-TR" sz="2000" dirty="0">
                <a:sym typeface="Wingdings" charset="2"/>
              </a:rPr>
              <a:t> </a:t>
            </a:r>
            <a:r>
              <a:rPr lang="tr-TR" altLang="tr-TR" sz="2000" dirty="0" err="1">
                <a:sym typeface="Wingdings" charset="2"/>
              </a:rPr>
              <a:t>or</a:t>
            </a:r>
            <a:r>
              <a:rPr lang="tr-TR" altLang="tr-TR" sz="2000" dirty="0">
                <a:sym typeface="Wingdings" charset="2"/>
              </a:rPr>
              <a:t> </a:t>
            </a:r>
            <a:r>
              <a:rPr lang="tr-TR" altLang="tr-TR" sz="2000" dirty="0" err="1">
                <a:sym typeface="Wingdings" charset="2"/>
              </a:rPr>
              <a:t>obligatory</a:t>
            </a:r>
            <a:r>
              <a:rPr lang="tr-TR" altLang="tr-TR" sz="2000" dirty="0">
                <a:sym typeface="Wingdings" charset="2"/>
              </a:rPr>
              <a:t>. (ISO 9000</a:t>
            </a:r>
            <a:r>
              <a:rPr lang="tr-TR" altLang="tr-TR" sz="2000" dirty="0" smtClean="0">
                <a:sym typeface="Wingdings" charset="2"/>
              </a:rPr>
              <a:t>)</a:t>
            </a:r>
            <a:endParaRPr lang="tr-TR" altLang="tr-TR" sz="2000" dirty="0"/>
          </a:p>
        </p:txBody>
      </p:sp>
    </p:spTree>
    <p:extLst>
      <p:ext uri="{BB962C8B-B14F-4D97-AF65-F5344CB8AC3E}">
        <p14:creationId xmlns:p14="http://schemas.microsoft.com/office/powerpoint/2010/main" val="29445576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Başlık 1"/>
          <p:cNvSpPr>
            <a:spLocks noGrp="1"/>
          </p:cNvSpPr>
          <p:nvPr>
            <p:ph type="title"/>
          </p:nvPr>
        </p:nvSpPr>
        <p:spPr/>
        <p:txBody>
          <a:bodyPr/>
          <a:lstStyle/>
          <a:p>
            <a:r>
              <a:rPr lang="tr-TR" altLang="tr-TR" smtClean="0"/>
              <a:t>Software Quality is a bit Different (Gillies</a:t>
            </a:r>
            <a:r>
              <a:rPr lang="nl-NL" altLang="tr-TR" smtClean="0"/>
              <a:t>)</a:t>
            </a:r>
            <a:endParaRPr lang="tr-TR" altLang="tr-TR" smtClean="0"/>
          </a:p>
        </p:txBody>
      </p:sp>
      <p:sp>
        <p:nvSpPr>
          <p:cNvPr id="15363" name="İçerik Yer Tutucusu 2"/>
          <p:cNvSpPr>
            <a:spLocks noGrp="1"/>
          </p:cNvSpPr>
          <p:nvPr>
            <p:ph idx="1"/>
          </p:nvPr>
        </p:nvSpPr>
        <p:spPr/>
        <p:txBody>
          <a:bodyPr/>
          <a:lstStyle/>
          <a:p>
            <a:r>
              <a:rPr lang="tr-TR" altLang="tr-TR" sz="2000" dirty="0" smtClean="0"/>
              <a:t>Software has </a:t>
            </a:r>
            <a:r>
              <a:rPr lang="tr-TR" altLang="tr-TR" sz="2000" dirty="0" err="1" smtClean="0"/>
              <a:t>no</a:t>
            </a:r>
            <a:r>
              <a:rPr lang="tr-TR" altLang="tr-TR" sz="2000" dirty="0" smtClean="0"/>
              <a:t> </a:t>
            </a:r>
            <a:r>
              <a:rPr lang="tr-TR" altLang="tr-TR" sz="2000" dirty="0" err="1" smtClean="0"/>
              <a:t>physical</a:t>
            </a:r>
            <a:r>
              <a:rPr lang="tr-TR" altLang="tr-TR" sz="2000" dirty="0" smtClean="0"/>
              <a:t> </a:t>
            </a:r>
            <a:r>
              <a:rPr lang="tr-TR" altLang="tr-TR" sz="2000" dirty="0" err="1" smtClean="0"/>
              <a:t>existence</a:t>
            </a:r>
            <a:endParaRPr lang="tr-TR" altLang="tr-TR" sz="2000" dirty="0" smtClean="0"/>
          </a:p>
          <a:p>
            <a:endParaRPr lang="tr-TR" altLang="tr-TR" sz="800" dirty="0" smtClean="0"/>
          </a:p>
          <a:p>
            <a:r>
              <a:rPr lang="tr-TR" altLang="tr-TR" sz="2000" dirty="0" err="1" smtClean="0"/>
              <a:t>The</a:t>
            </a:r>
            <a:r>
              <a:rPr lang="tr-TR" altLang="tr-TR" sz="2000" dirty="0" smtClean="0"/>
              <a:t> </a:t>
            </a:r>
            <a:r>
              <a:rPr lang="tr-TR" altLang="tr-TR" sz="2000" dirty="0" err="1" smtClean="0"/>
              <a:t>lack</a:t>
            </a:r>
            <a:r>
              <a:rPr lang="tr-TR" altLang="tr-TR" sz="2000" dirty="0" smtClean="0"/>
              <a:t> of </a:t>
            </a:r>
            <a:r>
              <a:rPr lang="tr-TR" altLang="tr-TR" sz="2000" dirty="0" err="1" smtClean="0"/>
              <a:t>knowledge</a:t>
            </a:r>
            <a:r>
              <a:rPr lang="tr-TR" altLang="tr-TR" sz="2000" dirty="0" smtClean="0"/>
              <a:t> of </a:t>
            </a:r>
            <a:r>
              <a:rPr lang="tr-TR" altLang="tr-TR" sz="2000" dirty="0" err="1" smtClean="0"/>
              <a:t>client</a:t>
            </a:r>
            <a:r>
              <a:rPr lang="tr-TR" altLang="tr-TR" sz="2000" dirty="0" smtClean="0"/>
              <a:t> </a:t>
            </a:r>
            <a:r>
              <a:rPr lang="tr-TR" altLang="tr-TR" sz="2000" dirty="0" err="1" smtClean="0"/>
              <a:t>needs</a:t>
            </a:r>
            <a:r>
              <a:rPr lang="tr-TR" altLang="tr-TR" sz="2000" dirty="0" smtClean="0"/>
              <a:t> at </a:t>
            </a:r>
            <a:r>
              <a:rPr lang="tr-TR" altLang="tr-TR" sz="2000" dirty="0" err="1" smtClean="0"/>
              <a:t>the</a:t>
            </a:r>
            <a:r>
              <a:rPr lang="tr-TR" altLang="tr-TR" sz="2000" dirty="0" smtClean="0"/>
              <a:t> start</a:t>
            </a:r>
          </a:p>
          <a:p>
            <a:endParaRPr lang="tr-TR" altLang="tr-TR" sz="800" dirty="0" smtClean="0"/>
          </a:p>
          <a:p>
            <a:r>
              <a:rPr lang="tr-TR" altLang="tr-TR" sz="2000" dirty="0" err="1" smtClean="0"/>
              <a:t>The</a:t>
            </a:r>
            <a:r>
              <a:rPr lang="tr-TR" altLang="tr-TR" sz="2000" dirty="0" smtClean="0"/>
              <a:t> </a:t>
            </a:r>
            <a:r>
              <a:rPr lang="tr-TR" altLang="tr-TR" sz="2000" dirty="0" err="1" smtClean="0"/>
              <a:t>change</a:t>
            </a:r>
            <a:r>
              <a:rPr lang="tr-TR" altLang="tr-TR" sz="2000" dirty="0" smtClean="0"/>
              <a:t> of </a:t>
            </a:r>
            <a:r>
              <a:rPr lang="tr-TR" altLang="tr-TR" sz="2000" dirty="0" err="1" smtClean="0"/>
              <a:t>client</a:t>
            </a:r>
            <a:r>
              <a:rPr lang="tr-TR" altLang="tr-TR" sz="2000" dirty="0" smtClean="0"/>
              <a:t> </a:t>
            </a:r>
            <a:r>
              <a:rPr lang="tr-TR" altLang="tr-TR" sz="2000" dirty="0" err="1" smtClean="0"/>
              <a:t>needs</a:t>
            </a:r>
            <a:r>
              <a:rPr lang="tr-TR" altLang="tr-TR" sz="2000" dirty="0" smtClean="0"/>
              <a:t> </a:t>
            </a:r>
            <a:r>
              <a:rPr lang="tr-TR" altLang="tr-TR" sz="2000" dirty="0" err="1" smtClean="0"/>
              <a:t>over</a:t>
            </a:r>
            <a:r>
              <a:rPr lang="tr-TR" altLang="tr-TR" sz="2000" dirty="0" smtClean="0"/>
              <a:t> time</a:t>
            </a:r>
          </a:p>
          <a:p>
            <a:endParaRPr lang="tr-TR" altLang="tr-TR" sz="800" dirty="0" smtClean="0"/>
          </a:p>
          <a:p>
            <a:r>
              <a:rPr lang="tr-TR" altLang="tr-TR" sz="2000" dirty="0" err="1" smtClean="0"/>
              <a:t>The</a:t>
            </a:r>
            <a:r>
              <a:rPr lang="tr-TR" altLang="tr-TR" sz="2000" dirty="0" smtClean="0"/>
              <a:t> </a:t>
            </a:r>
            <a:r>
              <a:rPr lang="tr-TR" altLang="tr-TR" sz="2000" dirty="0" err="1" smtClean="0"/>
              <a:t>rapid</a:t>
            </a:r>
            <a:r>
              <a:rPr lang="tr-TR" altLang="tr-TR" sz="2000" dirty="0" smtClean="0"/>
              <a:t> rate of </a:t>
            </a:r>
            <a:r>
              <a:rPr lang="tr-TR" altLang="tr-TR" sz="2000" dirty="0" err="1" smtClean="0"/>
              <a:t>change</a:t>
            </a:r>
            <a:r>
              <a:rPr lang="tr-TR" altLang="tr-TR" sz="2000" dirty="0" smtClean="0"/>
              <a:t> in </a:t>
            </a:r>
            <a:r>
              <a:rPr lang="tr-TR" altLang="tr-TR" sz="2000" dirty="0" err="1" smtClean="0"/>
              <a:t>both</a:t>
            </a:r>
            <a:r>
              <a:rPr lang="tr-TR" altLang="tr-TR" sz="2000" dirty="0" smtClean="0"/>
              <a:t> hardware </a:t>
            </a:r>
            <a:r>
              <a:rPr lang="tr-TR" altLang="tr-TR" sz="2000" dirty="0" err="1" smtClean="0"/>
              <a:t>and</a:t>
            </a:r>
            <a:r>
              <a:rPr lang="tr-TR" altLang="tr-TR" sz="2000" dirty="0" smtClean="0"/>
              <a:t> software</a:t>
            </a:r>
          </a:p>
          <a:p>
            <a:endParaRPr lang="tr-TR" altLang="tr-TR" sz="800" dirty="0" smtClean="0"/>
          </a:p>
          <a:p>
            <a:r>
              <a:rPr lang="tr-TR" altLang="tr-TR" sz="2000" dirty="0" err="1" smtClean="0"/>
              <a:t>The</a:t>
            </a:r>
            <a:r>
              <a:rPr lang="tr-TR" altLang="tr-TR" sz="2000" dirty="0" smtClean="0"/>
              <a:t> </a:t>
            </a:r>
            <a:r>
              <a:rPr lang="tr-TR" altLang="tr-TR" sz="2000" dirty="0" err="1" smtClean="0"/>
              <a:t>high</a:t>
            </a:r>
            <a:r>
              <a:rPr lang="tr-TR" altLang="tr-TR" sz="2000" dirty="0" smtClean="0"/>
              <a:t> </a:t>
            </a:r>
            <a:r>
              <a:rPr lang="tr-TR" altLang="tr-TR" sz="2000" dirty="0" err="1" smtClean="0"/>
              <a:t>expectations</a:t>
            </a:r>
            <a:r>
              <a:rPr lang="tr-TR" altLang="tr-TR" sz="2000" dirty="0" smtClean="0"/>
              <a:t> of </a:t>
            </a:r>
            <a:r>
              <a:rPr lang="tr-TR" altLang="tr-TR" sz="2000" dirty="0" err="1" smtClean="0"/>
              <a:t>customers</a:t>
            </a:r>
            <a:r>
              <a:rPr lang="tr-TR" altLang="tr-TR" sz="2000" dirty="0" smtClean="0"/>
              <a:t>, </a:t>
            </a:r>
            <a:r>
              <a:rPr lang="tr-TR" altLang="tr-TR" sz="2000" dirty="0" err="1" smtClean="0"/>
              <a:t>particularly</a:t>
            </a:r>
            <a:r>
              <a:rPr lang="tr-TR" altLang="tr-TR" sz="2000" dirty="0" smtClean="0"/>
              <a:t> </a:t>
            </a:r>
            <a:r>
              <a:rPr lang="tr-TR" altLang="tr-TR" sz="2000" dirty="0" err="1" smtClean="0"/>
              <a:t>with</a:t>
            </a:r>
            <a:r>
              <a:rPr lang="tr-TR" altLang="tr-TR" sz="2000" dirty="0" smtClean="0"/>
              <a:t> </a:t>
            </a:r>
            <a:r>
              <a:rPr lang="tr-TR" altLang="tr-TR" sz="2000" dirty="0" err="1" smtClean="0"/>
              <a:t>respect</a:t>
            </a:r>
            <a:r>
              <a:rPr lang="tr-TR" altLang="tr-TR" sz="2000" dirty="0" smtClean="0"/>
              <a:t> </a:t>
            </a:r>
            <a:r>
              <a:rPr lang="tr-TR" altLang="tr-TR" sz="2000" dirty="0" err="1" smtClean="0"/>
              <a:t>to</a:t>
            </a:r>
            <a:r>
              <a:rPr lang="tr-TR" altLang="tr-TR" sz="2000" dirty="0" smtClean="0"/>
              <a:t> </a:t>
            </a:r>
            <a:r>
              <a:rPr lang="tr-TR" altLang="tr-TR" sz="2000" dirty="0" err="1" smtClean="0"/>
              <a:t>adaptability</a:t>
            </a:r>
            <a:endParaRPr lang="tr-TR" altLang="tr-TR" sz="2000" dirty="0" smtClean="0"/>
          </a:p>
          <a:p>
            <a:endParaRPr lang="tr-TR" altLang="tr-TR" sz="800" dirty="0" smtClean="0"/>
          </a:p>
          <a:p>
            <a:r>
              <a:rPr lang="tr-TR" altLang="tr-TR" sz="2000" dirty="0" smtClean="0"/>
              <a:t>No </a:t>
            </a:r>
            <a:r>
              <a:rPr lang="tr-TR" altLang="tr-TR" sz="2000" dirty="0" err="1" smtClean="0"/>
              <a:t>distinction</a:t>
            </a:r>
            <a:r>
              <a:rPr lang="tr-TR" altLang="tr-TR" sz="2000" dirty="0" smtClean="0"/>
              <a:t> </a:t>
            </a:r>
            <a:r>
              <a:rPr lang="tr-TR" altLang="tr-TR" sz="2000" dirty="0" err="1" smtClean="0"/>
              <a:t>between</a:t>
            </a:r>
            <a:r>
              <a:rPr lang="tr-TR" altLang="tr-TR" sz="2000" dirty="0" smtClean="0"/>
              <a:t> </a:t>
            </a:r>
            <a:r>
              <a:rPr lang="nl-NL" altLang="tr-TR" sz="2000" dirty="0" smtClean="0"/>
              <a:t>‘</a:t>
            </a:r>
            <a:r>
              <a:rPr lang="tr-TR" altLang="tr-TR" sz="2000" dirty="0" err="1" smtClean="0"/>
              <a:t>design</a:t>
            </a:r>
            <a:r>
              <a:rPr lang="tr-TR" altLang="tr-TR" sz="2000" dirty="0" smtClean="0"/>
              <a:t> </a:t>
            </a:r>
            <a:r>
              <a:rPr lang="tr-TR" altLang="tr-TR" sz="2000" dirty="0" err="1" smtClean="0"/>
              <a:t>quality</a:t>
            </a:r>
            <a:r>
              <a:rPr lang="nl-NL" altLang="tr-TR" sz="2000" dirty="0" smtClean="0"/>
              <a:t>’</a:t>
            </a:r>
            <a:r>
              <a:rPr lang="tr-TR" altLang="tr-TR" sz="2000" dirty="0" smtClean="0"/>
              <a:t> </a:t>
            </a:r>
            <a:r>
              <a:rPr lang="tr-TR" altLang="tr-TR" sz="2000" dirty="0" err="1" smtClean="0"/>
              <a:t>and</a:t>
            </a:r>
            <a:r>
              <a:rPr lang="tr-TR" altLang="tr-TR" sz="2000" dirty="0" smtClean="0"/>
              <a:t> </a:t>
            </a:r>
            <a:r>
              <a:rPr lang="nl-NL" altLang="tr-TR" sz="2000" dirty="0" smtClean="0"/>
              <a:t>‘</a:t>
            </a:r>
            <a:r>
              <a:rPr lang="tr-TR" altLang="tr-TR" sz="2000" dirty="0" err="1" smtClean="0"/>
              <a:t>manufacturing</a:t>
            </a:r>
            <a:r>
              <a:rPr lang="tr-TR" altLang="tr-TR" sz="2000" dirty="0" smtClean="0"/>
              <a:t> </a:t>
            </a:r>
            <a:r>
              <a:rPr lang="tr-TR" altLang="tr-TR" sz="2000" dirty="0" err="1" smtClean="0"/>
              <a:t>quality</a:t>
            </a:r>
            <a:r>
              <a:rPr lang="nl-NL" altLang="tr-TR" sz="2000" dirty="0" smtClean="0"/>
              <a:t>’</a:t>
            </a:r>
            <a:endParaRPr lang="tr-TR" altLang="tr-TR" sz="2000" dirty="0" smtClean="0"/>
          </a:p>
        </p:txBody>
      </p:sp>
    </p:spTree>
    <p:extLst>
      <p:ext uri="{BB962C8B-B14F-4D97-AF65-F5344CB8AC3E}">
        <p14:creationId xmlns:p14="http://schemas.microsoft.com/office/powerpoint/2010/main" val="1811814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C0C0C0"/>
      </a:lt1>
      <a:dk2>
        <a:srgbClr val="FFFFFF"/>
      </a:dk2>
      <a:lt2>
        <a:srgbClr val="999999"/>
      </a:lt2>
      <a:accent1>
        <a:srgbClr val="762022"/>
      </a:accent1>
      <a:accent2>
        <a:srgbClr val="003151"/>
      </a:accent2>
      <a:accent3>
        <a:srgbClr val="DCDCDC"/>
      </a:accent3>
      <a:accent4>
        <a:srgbClr val="000000"/>
      </a:accent4>
      <a:accent5>
        <a:srgbClr val="BDABAB"/>
      </a:accent5>
      <a:accent6>
        <a:srgbClr val="002B49"/>
      </a:accent6>
      <a:hlink>
        <a:srgbClr val="648F3F"/>
      </a:hlink>
      <a:folHlink>
        <a:srgbClr val="DA5C05"/>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default 1">
        <a:dk1>
          <a:srgbClr val="000000"/>
        </a:dk1>
        <a:lt1>
          <a:srgbClr val="FFFFFF"/>
        </a:lt1>
        <a:dk2>
          <a:srgbClr val="FFFFFF"/>
        </a:dk2>
        <a:lt2>
          <a:srgbClr val="999999"/>
        </a:lt2>
        <a:accent1>
          <a:srgbClr val="762022"/>
        </a:accent1>
        <a:accent2>
          <a:srgbClr val="003151"/>
        </a:accent2>
        <a:accent3>
          <a:srgbClr val="FFFFFF"/>
        </a:accent3>
        <a:accent4>
          <a:srgbClr val="000000"/>
        </a:accent4>
        <a:accent5>
          <a:srgbClr val="BDABAB"/>
        </a:accent5>
        <a:accent6>
          <a:srgbClr val="002B49"/>
        </a:accent6>
        <a:hlink>
          <a:srgbClr val="648F3F"/>
        </a:hlink>
        <a:folHlink>
          <a:srgbClr val="DA5C0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devcon_05</Template>
  <TotalTime>24102</TotalTime>
  <Words>5108</Words>
  <Application>Microsoft Office PowerPoint</Application>
  <PresentationFormat>Ekran Gösterisi (4:3)</PresentationFormat>
  <Paragraphs>630</Paragraphs>
  <Slides>77</Slides>
  <Notes>24</Notes>
  <HiddenSlides>0</HiddenSlides>
  <MMClips>0</MMClips>
  <ScaleCrop>false</ScaleCrop>
  <HeadingPairs>
    <vt:vector size="6" baseType="variant">
      <vt:variant>
        <vt:lpstr>Kullanılan Yazı Tipleri</vt:lpstr>
      </vt:variant>
      <vt:variant>
        <vt:i4>12</vt:i4>
      </vt:variant>
      <vt:variant>
        <vt:lpstr>Tema</vt:lpstr>
      </vt:variant>
      <vt:variant>
        <vt:i4>1</vt:i4>
      </vt:variant>
      <vt:variant>
        <vt:lpstr>Slayt Başlıkları</vt:lpstr>
      </vt:variant>
      <vt:variant>
        <vt:i4>77</vt:i4>
      </vt:variant>
    </vt:vector>
  </HeadingPairs>
  <TitlesOfParts>
    <vt:vector size="90" baseType="lpstr">
      <vt:lpstr>ＭＳ Ｐゴシック</vt:lpstr>
      <vt:lpstr>Arial</vt:lpstr>
      <vt:lpstr>Calibri</vt:lpstr>
      <vt:lpstr>Comic Sans MS</vt:lpstr>
      <vt:lpstr>Gothic</vt:lpstr>
      <vt:lpstr>Nimbus Roman No9 L</vt:lpstr>
      <vt:lpstr>Symbol</vt:lpstr>
      <vt:lpstr>Tahoma</vt:lpstr>
      <vt:lpstr>Thorndale</vt:lpstr>
      <vt:lpstr>Times New Roman</vt:lpstr>
      <vt:lpstr>Webdings</vt:lpstr>
      <vt:lpstr>Wingdings</vt:lpstr>
      <vt:lpstr>default</vt:lpstr>
      <vt:lpstr>PowerPoint Sunusu</vt:lpstr>
      <vt:lpstr>CHAPTER 24 –  QUALITY MANAGEMENT</vt:lpstr>
      <vt:lpstr>Topics covered</vt:lpstr>
      <vt:lpstr>Software Quality Management</vt:lpstr>
      <vt:lpstr>What is Sofware Quality?</vt:lpstr>
      <vt:lpstr>How is Software Quality managed?</vt:lpstr>
      <vt:lpstr>Quality of Professional Software</vt:lpstr>
      <vt:lpstr>Quality – Some Definitions</vt:lpstr>
      <vt:lpstr>Software Quality is a bit Different (Gillies)</vt:lpstr>
      <vt:lpstr>Software quality management</vt:lpstr>
      <vt:lpstr>Quality management and software development </vt:lpstr>
      <vt:lpstr>Software Quality Management</vt:lpstr>
      <vt:lpstr>Software quality management</vt:lpstr>
      <vt:lpstr>Quality planning</vt:lpstr>
      <vt:lpstr>Product-based Quality:  Software quality attributes</vt:lpstr>
      <vt:lpstr>Quality conflicts</vt:lpstr>
      <vt:lpstr>Example Scenario (Weigers)</vt:lpstr>
      <vt:lpstr>Elaboration on Example Scenario</vt:lpstr>
      <vt:lpstr>Elaboration on Example Scenario (cont’d)</vt:lpstr>
      <vt:lpstr>Difficulties with Quality Attributes</vt:lpstr>
      <vt:lpstr>Process and product quality</vt:lpstr>
      <vt:lpstr>Process-based quality </vt:lpstr>
      <vt:lpstr>Software standards</vt:lpstr>
      <vt:lpstr>Product and process standards </vt:lpstr>
      <vt:lpstr>Product standards - example:    Software Quality Attributes</vt:lpstr>
      <vt:lpstr>ISO/IEC 25000 Quality Model Framework</vt:lpstr>
      <vt:lpstr>ISO 25010 Product Quality Attributes</vt:lpstr>
      <vt:lpstr>Process standards - example:    ISO 9001 standards framework</vt:lpstr>
      <vt:lpstr>ISO 9001 core processes </vt:lpstr>
      <vt:lpstr>ISO 9001 and quality management </vt:lpstr>
      <vt:lpstr>ISO 9001 certification</vt:lpstr>
      <vt:lpstr>How to Achieve Quality?</vt:lpstr>
      <vt:lpstr>Software Errors, Faults and Failures</vt:lpstr>
      <vt:lpstr>When are defects introduced?</vt:lpstr>
      <vt:lpstr>Cost of fixing defects</vt:lpstr>
      <vt:lpstr>Quality Through Product/Service</vt:lpstr>
      <vt:lpstr>Quality Through Process</vt:lpstr>
      <vt:lpstr>Quality Assurance and Quality Control</vt:lpstr>
      <vt:lpstr>Software Quality Assurance</vt:lpstr>
      <vt:lpstr>Scope of SQA Activities</vt:lpstr>
      <vt:lpstr>Quality Through Product: Methods</vt:lpstr>
      <vt:lpstr>V – Model of Software Development</vt:lpstr>
      <vt:lpstr>Reviews and inspections</vt:lpstr>
      <vt:lpstr>The software review process </vt:lpstr>
      <vt:lpstr>Program inspections</vt:lpstr>
      <vt:lpstr>Inspection checklists</vt:lpstr>
      <vt:lpstr>An inspection checklist (a)</vt:lpstr>
      <vt:lpstr>An inspection checklist (b)</vt:lpstr>
      <vt:lpstr>Predictor and control measurements </vt:lpstr>
      <vt:lpstr>Software metric</vt:lpstr>
      <vt:lpstr>Relationships between internal and external software quality attributes</vt:lpstr>
      <vt:lpstr>Static software product metrics</vt:lpstr>
      <vt:lpstr>Static software product metrics</vt:lpstr>
      <vt:lpstr>Some Examples</vt:lpstr>
      <vt:lpstr>The CK object-oriented metrics suite </vt:lpstr>
      <vt:lpstr>The CK object-oriented metrics suite </vt:lpstr>
      <vt:lpstr>Software component analysis</vt:lpstr>
      <vt:lpstr>For student reVIEW… </vt:lpstr>
      <vt:lpstr>Scope of quality management</vt:lpstr>
      <vt:lpstr>Software quality</vt:lpstr>
      <vt:lpstr>Software fitness for purpose</vt:lpstr>
      <vt:lpstr>Importance of standards</vt:lpstr>
      <vt:lpstr>Problems with standards</vt:lpstr>
      <vt:lpstr>Standards development</vt:lpstr>
      <vt:lpstr>Quality reviews</vt:lpstr>
      <vt:lpstr>Reviews and agile methods</vt:lpstr>
      <vt:lpstr>Agile methods and inspections</vt:lpstr>
      <vt:lpstr>Software measurement and metrics</vt:lpstr>
      <vt:lpstr>Use of measurements</vt:lpstr>
      <vt:lpstr>Metrics assumptions</vt:lpstr>
      <vt:lpstr>Product metrics</vt:lpstr>
      <vt:lpstr>Dynamic and static product metrics</vt:lpstr>
      <vt:lpstr>Problems with measurement in industry</vt:lpstr>
      <vt:lpstr>The process of product measurement </vt:lpstr>
      <vt:lpstr>Measurement surprises</vt:lpstr>
      <vt:lpstr>Key points</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Mini</dc:creator>
  <cp:lastModifiedBy>Ayça Tarhan</cp:lastModifiedBy>
  <cp:revision>837</cp:revision>
  <cp:lastPrinted>1601-01-01T00:00:00Z</cp:lastPrinted>
  <dcterms:created xsi:type="dcterms:W3CDTF">1601-01-01T00:00:00Z</dcterms:created>
  <dcterms:modified xsi:type="dcterms:W3CDTF">2018-05-09T12:37:05Z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