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4" r:id="rId4"/>
    <p:sldId id="271" r:id="rId5"/>
    <p:sldId id="273" r:id="rId6"/>
    <p:sldId id="275" r:id="rId7"/>
    <p:sldId id="274" r:id="rId8"/>
    <p:sldId id="279" r:id="rId9"/>
    <p:sldId id="280" r:id="rId10"/>
    <p:sldId id="281" r:id="rId11"/>
    <p:sldId id="283" r:id="rId12"/>
    <p:sldId id="276" r:id="rId13"/>
    <p:sldId id="285" r:id="rId14"/>
    <p:sldId id="261" r:id="rId15"/>
    <p:sldId id="267" r:id="rId16"/>
    <p:sldId id="282" r:id="rId17"/>
    <p:sldId id="270" r:id="rId18"/>
    <p:sldId id="277" r:id="rId19"/>
    <p:sldId id="278" r:id="rId20"/>
    <p:sldId id="260" r:id="rId21"/>
    <p:sldId id="262" r:id="rId22"/>
    <p:sldId id="264" r:id="rId2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50FA-7872-47F5-BEF0-469C8916BCD2}" type="datetimeFigureOut">
              <a:rPr lang="tr-TR" smtClean="0"/>
              <a:t>10.05.2018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4DF-EEE2-44F6-BDC6-2F7401ED7CE4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557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50FA-7872-47F5-BEF0-469C8916BCD2}" type="datetimeFigureOut">
              <a:rPr lang="tr-TR" smtClean="0"/>
              <a:t>10.05.2018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4DF-EEE2-44F6-BDC6-2F7401ED7CE4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318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50FA-7872-47F5-BEF0-469C8916BCD2}" type="datetimeFigureOut">
              <a:rPr lang="tr-TR" smtClean="0"/>
              <a:t>10.05.2018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4DF-EEE2-44F6-BDC6-2F7401ED7CE4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794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50FA-7872-47F5-BEF0-469C8916BCD2}" type="datetimeFigureOut">
              <a:rPr lang="tr-TR" smtClean="0"/>
              <a:t>10.05.2018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4DF-EEE2-44F6-BDC6-2F7401ED7CE4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165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50FA-7872-47F5-BEF0-469C8916BCD2}" type="datetimeFigureOut">
              <a:rPr lang="tr-TR" smtClean="0"/>
              <a:t>10.05.2018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4DF-EEE2-44F6-BDC6-2F7401ED7CE4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000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50FA-7872-47F5-BEF0-469C8916BCD2}" type="datetimeFigureOut">
              <a:rPr lang="tr-TR" smtClean="0"/>
              <a:t>10.05.2018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4DF-EEE2-44F6-BDC6-2F7401ED7CE4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251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50FA-7872-47F5-BEF0-469C8916BCD2}" type="datetimeFigureOut">
              <a:rPr lang="tr-TR" smtClean="0"/>
              <a:t>10.05.2018</a:t>
            </a:fld>
            <a:endParaRPr lang="tr-TR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4DF-EEE2-44F6-BDC6-2F7401ED7CE4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992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50FA-7872-47F5-BEF0-469C8916BCD2}" type="datetimeFigureOut">
              <a:rPr lang="tr-TR" smtClean="0"/>
              <a:t>10.05.2018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4DF-EEE2-44F6-BDC6-2F7401ED7CE4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002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50FA-7872-47F5-BEF0-469C8916BCD2}" type="datetimeFigureOut">
              <a:rPr lang="tr-TR" smtClean="0"/>
              <a:t>10.05.2018</a:t>
            </a:fld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4DF-EEE2-44F6-BDC6-2F7401ED7CE4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195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50FA-7872-47F5-BEF0-469C8916BCD2}" type="datetimeFigureOut">
              <a:rPr lang="tr-TR" smtClean="0"/>
              <a:t>10.05.2018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4DF-EEE2-44F6-BDC6-2F7401ED7CE4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438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50FA-7872-47F5-BEF0-469C8916BCD2}" type="datetimeFigureOut">
              <a:rPr lang="tr-TR" smtClean="0"/>
              <a:t>10.05.2018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4DF-EEE2-44F6-BDC6-2F7401ED7CE4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308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50FA-7872-47F5-BEF0-469C8916BCD2}" type="datetimeFigureOut">
              <a:rPr lang="tr-TR" smtClean="0"/>
              <a:t>10.05.2018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E4DF-EEE2-44F6-BDC6-2F7401ED7CE4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295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11560" y="1484784"/>
            <a:ext cx="7772400" cy="1470025"/>
          </a:xfrm>
        </p:spPr>
        <p:txBody>
          <a:bodyPr/>
          <a:lstStyle/>
          <a:p>
            <a:r>
              <a:rPr lang="tr-TR" dirty="0" smtClean="0"/>
              <a:t>BBM384 </a:t>
            </a:r>
            <a:br>
              <a:rPr lang="tr-TR" dirty="0" smtClean="0"/>
            </a:br>
            <a:r>
              <a:rPr lang="tr-TR" dirty="0" smtClean="0"/>
              <a:t>Software Engineering Laboratory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Week 10 &amp; 11</a:t>
            </a:r>
          </a:p>
          <a:p>
            <a:r>
              <a:rPr lang="tr-TR" dirty="0" smtClean="0"/>
              <a:t>T.A. Burcu YALÇINER</a:t>
            </a:r>
            <a:endParaRPr lang="tr-TR" dirty="0"/>
          </a:p>
        </p:txBody>
      </p:sp>
      <p:sp>
        <p:nvSpPr>
          <p:cNvPr id="4" name="Alt Başlık 2"/>
          <p:cNvSpPr txBox="1">
            <a:spLocks/>
          </p:cNvSpPr>
          <p:nvPr/>
        </p:nvSpPr>
        <p:spPr>
          <a:xfrm>
            <a:off x="1340024" y="6021288"/>
            <a:ext cx="7160840" cy="83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 smtClean="0"/>
              <a:t>Spring, 2018</a:t>
            </a:r>
          </a:p>
        </p:txBody>
      </p:sp>
    </p:spTree>
    <p:extLst>
      <p:ext uri="{BB962C8B-B14F-4D97-AF65-F5344CB8AC3E}">
        <p14:creationId xmlns:p14="http://schemas.microsoft.com/office/powerpoint/2010/main" val="28892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CLASS DIAGRAM</a:t>
            </a:r>
            <a:endParaRPr lang="en-US" sz="34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Aggregation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smtClean="0"/>
              <a:t>A relationship among instances of related classes </a:t>
            </a:r>
            <a:r>
              <a:rPr lang="tr-TR" sz="1600" dirty="0" smtClean="0"/>
              <a:t> - </a:t>
            </a:r>
            <a:r>
              <a:rPr lang="en-US" sz="1600" dirty="0" smtClean="0"/>
              <a:t>A specific kind of </a:t>
            </a:r>
            <a:r>
              <a:rPr lang="en-US" sz="1600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ontainer-Containee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relationship.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smtClean="0"/>
              <a:t> A relationship where an instance of the  Container-class has the responsibility to </a:t>
            </a:r>
            <a:r>
              <a:rPr lang="en-US" sz="1600" b="1" u="sng" dirty="0" smtClean="0"/>
              <a:t>hold and maintain </a:t>
            </a:r>
            <a:r>
              <a:rPr lang="en-US" sz="1600" dirty="0" smtClean="0"/>
              <a:t>instances of each Containee-class that have been  created outside the auspices of the Container-class.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v"/>
            </a:pPr>
            <a:endParaRPr lang="tr-TR" sz="2000" b="1" dirty="0" smtClean="0"/>
          </a:p>
          <a:p>
            <a:pPr>
              <a:buFont typeface="Wingdings" panose="05000000000000000000" pitchFamily="2" charset="2"/>
              <a:buChar char="v"/>
            </a:pPr>
            <a:endParaRPr lang="tr-TR" sz="2000" b="1" dirty="0"/>
          </a:p>
          <a:p>
            <a:pPr marL="0" indent="0">
              <a:buNone/>
            </a:pPr>
            <a:endParaRPr lang="tr-TR" sz="20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Composition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smtClean="0"/>
              <a:t>A relationship among instances of related classes </a:t>
            </a:r>
            <a:r>
              <a:rPr lang="tr-TR" sz="1600" dirty="0" smtClean="0"/>
              <a:t> - </a:t>
            </a:r>
            <a:r>
              <a:rPr lang="en-US" sz="1600" dirty="0" smtClean="0"/>
              <a:t>A specific kind of </a:t>
            </a:r>
            <a:r>
              <a:rPr lang="en-US" sz="1600" b="1" dirty="0" smtClean="0">
                <a:solidFill>
                  <a:srgbClr val="FF0000"/>
                </a:solidFill>
              </a:rPr>
              <a:t>Whole-Part </a:t>
            </a:r>
            <a:r>
              <a:rPr lang="en-US" sz="1600" dirty="0" smtClean="0"/>
              <a:t>relationship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smtClean="0"/>
              <a:t>A relationship where an instance of the Whole-class has the responsibility to </a:t>
            </a:r>
            <a:r>
              <a:rPr lang="en-US" sz="1600" b="1" u="sng" dirty="0" smtClean="0"/>
              <a:t>create and initialize</a:t>
            </a:r>
            <a:r>
              <a:rPr lang="en-US" sz="1600" dirty="0" smtClean="0"/>
              <a:t> instances of each Part-class</a:t>
            </a:r>
          </a:p>
          <a:p>
            <a:pPr>
              <a:buFont typeface="Wingdings" panose="05000000000000000000" pitchFamily="2" charset="2"/>
              <a:buChar char="v"/>
            </a:pPr>
            <a:endParaRPr lang="tr-TR" sz="2000" b="1" dirty="0" smtClean="0"/>
          </a:p>
          <a:p>
            <a:pPr>
              <a:buFont typeface="Wingdings" panose="05000000000000000000" pitchFamily="2" charset="2"/>
              <a:buChar char="v"/>
            </a:pPr>
            <a:endParaRPr lang="tr-TR" sz="2000" dirty="0"/>
          </a:p>
          <a:p>
            <a:pPr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endParaRPr lang="tr-TR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733256"/>
            <a:ext cx="3168352" cy="88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Yuvarlatılmış Dikdörtgen 6"/>
          <p:cNvSpPr/>
          <p:nvPr/>
        </p:nvSpPr>
        <p:spPr>
          <a:xfrm>
            <a:off x="3498482" y="5477334"/>
            <a:ext cx="2808312" cy="12173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M</a:t>
            </a:r>
            <a:r>
              <a:rPr lang="en-US" sz="1600" dirty="0" smtClean="0"/>
              <a:t>enu </a:t>
            </a:r>
            <a:r>
              <a:rPr lang="en-US" sz="1600" dirty="0"/>
              <a:t>is part of window. Menu exist only if windows exist. Once the window is closed the menu also get destructed.</a:t>
            </a:r>
            <a:endParaRPr lang="tr-TR" sz="16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66" y="3033713"/>
            <a:ext cx="3295650" cy="82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Yuvarlatılmış Dikdörtgen 22"/>
          <p:cNvSpPr/>
          <p:nvPr/>
        </p:nvSpPr>
        <p:spPr>
          <a:xfrm>
            <a:off x="3923928" y="3006779"/>
            <a:ext cx="1836204" cy="12173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S</a:t>
            </a:r>
            <a:r>
              <a:rPr lang="en-US" sz="1600" dirty="0" smtClean="0"/>
              <a:t>teering </a:t>
            </a:r>
            <a:r>
              <a:rPr lang="en-US" sz="1600" dirty="0"/>
              <a:t>is part of car. At the same time steering has it’s own existence.</a:t>
            </a:r>
            <a:endParaRPr lang="tr-TR" sz="16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794" y="2629251"/>
            <a:ext cx="2321421" cy="166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182212"/>
            <a:ext cx="2506020" cy="151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7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CLASS DIAGRAM</a:t>
            </a:r>
            <a:endParaRPr lang="en-US" sz="34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2000" b="1" dirty="0" smtClean="0"/>
              <a:t>Class Diagram Example: Order System</a:t>
            </a:r>
          </a:p>
          <a:p>
            <a:pPr>
              <a:buFont typeface="Wingdings" panose="05000000000000000000" pitchFamily="2" charset="2"/>
              <a:buChar char="v"/>
            </a:pPr>
            <a:endParaRPr lang="tr-TR" sz="2000" b="1" dirty="0"/>
          </a:p>
          <a:p>
            <a:pPr>
              <a:buFont typeface="Wingdings" panose="05000000000000000000" pitchFamily="2" charset="2"/>
              <a:buChar char="v"/>
            </a:pPr>
            <a:endParaRPr lang="tr-TR" sz="2000" b="1" dirty="0" smtClean="0"/>
          </a:p>
          <a:p>
            <a:pPr>
              <a:buFont typeface="Wingdings" panose="05000000000000000000" pitchFamily="2" charset="2"/>
              <a:buChar char="v"/>
            </a:pPr>
            <a:endParaRPr lang="tr-TR" sz="2000" dirty="0"/>
          </a:p>
          <a:p>
            <a:pPr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endParaRPr lang="tr-TR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772816"/>
            <a:ext cx="8645971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/>
          <a:lstStyle/>
          <a:p>
            <a:r>
              <a:rPr lang="en-US" b="1" dirty="0" smtClean="0"/>
              <a:t>Draw the class di</a:t>
            </a:r>
            <a:r>
              <a:rPr lang="tr-TR" b="1" dirty="0" smtClean="0"/>
              <a:t>a</a:t>
            </a:r>
            <a:r>
              <a:rPr lang="en-US" b="1" dirty="0" smtClean="0"/>
              <a:t>gram for HMS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90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06090"/>
          </a:xfrm>
        </p:spPr>
        <p:txBody>
          <a:bodyPr>
            <a:normAutofit/>
          </a:bodyPr>
          <a:lstStyle/>
          <a:p>
            <a:r>
              <a:rPr lang="en-US" sz="3400" b="1" dirty="0"/>
              <a:t>CLASS </a:t>
            </a:r>
            <a:r>
              <a:rPr lang="en-US" sz="3400" b="1" dirty="0" smtClean="0"/>
              <a:t>DIAGRAM</a:t>
            </a:r>
            <a:r>
              <a:rPr lang="tr-TR" sz="3400" b="1" dirty="0" smtClean="0"/>
              <a:t> FOR HMS</a:t>
            </a:r>
            <a:endParaRPr lang="en-US" sz="3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8928992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62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b="1" dirty="0" smtClean="0"/>
              <a:t>SEQUENCE DIAGRAM</a:t>
            </a:r>
            <a:endParaRPr lang="tr-TR" sz="34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The most common kind of Interaction Diagrams </a:t>
            </a:r>
            <a:endParaRPr lang="tr-TR" sz="2000" dirty="0" smtClean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shows how actors and objects interact to realize a use case scenario </a:t>
            </a:r>
            <a:endParaRPr lang="tr-TR" sz="2000" dirty="0" smtClean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focuses on the Message interchange between a number of Lifelines</a:t>
            </a:r>
            <a:endParaRPr lang="tr-TR" sz="2000" dirty="0"/>
          </a:p>
          <a:p>
            <a:pPr lvl="1" indent="-342900">
              <a:buFont typeface="Wingdings" panose="05000000000000000000" pitchFamily="2" charset="2"/>
              <a:buChar char="Ø"/>
            </a:pPr>
            <a:endParaRPr lang="tr-TR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You draw a sequence diagram if, e.g.: </a:t>
            </a:r>
            <a:endParaRPr lang="tr-TR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you have a use case diagram, to describe how the main components of the system interact </a:t>
            </a:r>
            <a:endParaRPr lang="tr-T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you have identified messages arriving at an interface of a component, to describe how the internal parts of the component interact.  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8808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tr-TR" sz="3400" b="1" dirty="0" smtClean="0"/>
              <a:t>SEQUENCE DIAGRAM</a:t>
            </a:r>
            <a:endParaRPr lang="tr-TR" sz="34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90420" y="980728"/>
            <a:ext cx="4320480" cy="2376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2000" b="1" dirty="0"/>
              <a:t>P</a:t>
            </a:r>
            <a:r>
              <a:rPr lang="en-US" sz="2000" b="1" dirty="0" smtClean="0"/>
              <a:t>articipants: </a:t>
            </a:r>
            <a:r>
              <a:rPr lang="en-US" sz="2000" dirty="0" smtClean="0"/>
              <a:t>actors, objects, etc. involved in the use case.</a:t>
            </a:r>
            <a:endParaRPr lang="tr-TR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tr-TR" sz="2000" b="1" dirty="0" smtClean="0"/>
              <a:t>Kinds of</a:t>
            </a:r>
            <a:r>
              <a:rPr lang="en-US" sz="2000" b="1" dirty="0" smtClean="0"/>
              <a:t> </a:t>
            </a:r>
            <a:r>
              <a:rPr lang="tr-TR" sz="2000" b="1" dirty="0" smtClean="0"/>
              <a:t>participants: </a:t>
            </a:r>
          </a:p>
          <a:p>
            <a:pPr marL="400050" lvl="1" indent="0">
              <a:buNone/>
            </a:pPr>
            <a:r>
              <a:rPr lang="en-US" sz="1600" dirty="0" smtClean="0"/>
              <a:t>• actor, class, database </a:t>
            </a:r>
            <a:endParaRPr lang="tr-TR" sz="1600" dirty="0" smtClean="0"/>
          </a:p>
          <a:p>
            <a:pPr marL="400050" lvl="1" indent="0">
              <a:buNone/>
            </a:pPr>
            <a:r>
              <a:rPr lang="en-US" sz="1600" dirty="0" smtClean="0"/>
              <a:t>• boundary, entity, control</a:t>
            </a:r>
            <a:endParaRPr lang="tr-TR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tr-TR" sz="2000" b="1" dirty="0" smtClean="0"/>
              <a:t>Notation</a:t>
            </a:r>
            <a:r>
              <a:rPr lang="tr-TR" sz="2000" dirty="0" smtClean="0"/>
              <a:t> object:Class </a:t>
            </a:r>
          </a:p>
          <a:p>
            <a:pPr marL="400050" lvl="1" indent="0">
              <a:buNone/>
            </a:pPr>
            <a:r>
              <a:rPr lang="tr-TR" sz="1600" dirty="0" smtClean="0"/>
              <a:t>• :Class = anObject:Class</a:t>
            </a:r>
          </a:p>
          <a:p>
            <a:pPr marL="400050" lvl="1" indent="0">
              <a:buNone/>
            </a:pPr>
            <a:endParaRPr lang="tr-TR" sz="1600" dirty="0"/>
          </a:p>
          <a:p>
            <a:pPr>
              <a:buFont typeface="Wingdings" panose="05000000000000000000" pitchFamily="2" charset="2"/>
              <a:buChar char="v"/>
            </a:pPr>
            <a:endParaRPr lang="tr-TR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" y="980728"/>
            <a:ext cx="3915544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378" y="3501008"/>
            <a:ext cx="4557911" cy="2362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İçerik Yer Tutucusu 2"/>
          <p:cNvSpPr txBox="1">
            <a:spLocks/>
          </p:cNvSpPr>
          <p:nvPr/>
        </p:nvSpPr>
        <p:spPr>
          <a:xfrm>
            <a:off x="106016" y="4209429"/>
            <a:ext cx="3745904" cy="2376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Boundary objects </a:t>
            </a:r>
            <a:r>
              <a:rPr lang="en-US" sz="2000" dirty="0" smtClean="0"/>
              <a:t>interface with actors. </a:t>
            </a:r>
            <a:endParaRPr lang="tr-TR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Entity objects </a:t>
            </a:r>
            <a:r>
              <a:rPr lang="en-US" sz="2000" dirty="0" smtClean="0"/>
              <a:t>represent system data, often from the domain. </a:t>
            </a:r>
            <a:endParaRPr lang="tr-TR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Control objects </a:t>
            </a:r>
            <a:r>
              <a:rPr lang="en-US" sz="2000" dirty="0" smtClean="0"/>
              <a:t>glue boundary elements and entity elements, implementing the logic required to manage the various elements and their interactions. </a:t>
            </a:r>
            <a:endParaRPr lang="tr-TR" sz="1600" dirty="0" smtClean="0"/>
          </a:p>
          <a:p>
            <a:pPr>
              <a:buFont typeface="Wingdings" panose="05000000000000000000" pitchFamily="2" charset="2"/>
              <a:buChar char="v"/>
            </a:pPr>
            <a:endParaRPr lang="tr-TR" sz="2000" dirty="0"/>
          </a:p>
        </p:txBody>
      </p:sp>
      <p:sp>
        <p:nvSpPr>
          <p:cNvPr id="4" name="Dikdörtgen 3"/>
          <p:cNvSpPr/>
          <p:nvPr/>
        </p:nvSpPr>
        <p:spPr>
          <a:xfrm>
            <a:off x="4355976" y="5863803"/>
            <a:ext cx="4104456" cy="7218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smtClean="0"/>
              <a:t>!!! </a:t>
            </a:r>
            <a:r>
              <a:rPr lang="en-US" b="1" dirty="0" smtClean="0"/>
              <a:t>Not every system should have boundary/entity/control objects. 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8711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tr-TR" sz="3400" b="1" dirty="0" smtClean="0"/>
              <a:t>SEQUENCE DIAGRAM</a:t>
            </a:r>
            <a:endParaRPr lang="tr-TR" sz="34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52413" y="1303302"/>
            <a:ext cx="4474068" cy="48620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Order of participants = order of the first participation in the </a:t>
            </a:r>
            <a:r>
              <a:rPr lang="en-US" sz="2000" dirty="0" smtClean="0"/>
              <a:t>interaction</a:t>
            </a:r>
            <a:endParaRPr lang="tr-TR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Most </a:t>
            </a:r>
            <a:r>
              <a:rPr lang="en-US" sz="2000" dirty="0"/>
              <a:t>of the message sends on arrows from left to </a:t>
            </a:r>
            <a:r>
              <a:rPr lang="en-US" sz="2000" dirty="0" smtClean="0"/>
              <a:t>right</a:t>
            </a:r>
            <a:endParaRPr lang="tr-TR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Intuition: Messages are sent to objects of classes with the corresponding operations. </a:t>
            </a:r>
            <a:endParaRPr lang="tr-TR" sz="2000" dirty="0"/>
          </a:p>
          <a:p>
            <a:pPr marL="800100" lvl="2" indent="0">
              <a:buNone/>
            </a:pPr>
            <a:r>
              <a:rPr lang="en-US" sz="1800" dirty="0"/>
              <a:t>• Class A has method msg1</a:t>
            </a:r>
            <a:endParaRPr lang="tr-TR" sz="1800" dirty="0"/>
          </a:p>
          <a:p>
            <a:pPr marL="800100" lvl="2" indent="0">
              <a:buNone/>
            </a:pPr>
            <a:r>
              <a:rPr lang="en-US" sz="1800" dirty="0"/>
              <a:t>• Class B has method msg2 </a:t>
            </a:r>
            <a:endParaRPr lang="tr-TR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When a message is received by an object, a new activation is </a:t>
            </a:r>
            <a:r>
              <a:rPr lang="en-US" sz="2000" dirty="0" smtClean="0"/>
              <a:t>started.</a:t>
            </a:r>
            <a:endParaRPr lang="tr-TR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Activation </a:t>
            </a:r>
            <a:r>
              <a:rPr lang="en-US" sz="2000" dirty="0"/>
              <a:t>is also known as execution specification. </a:t>
            </a:r>
            <a:endParaRPr lang="tr-TR" sz="2000" dirty="0"/>
          </a:p>
          <a:p>
            <a:pPr marL="0" indent="0">
              <a:buNone/>
            </a:pPr>
            <a:endParaRPr lang="tr-TR" sz="1600" dirty="0" smtClean="0"/>
          </a:p>
          <a:p>
            <a:pPr marL="0" indent="0">
              <a:buNone/>
            </a:pPr>
            <a:endParaRPr lang="tr-TR" sz="1600" dirty="0"/>
          </a:p>
          <a:p>
            <a:pPr>
              <a:buFont typeface="Wingdings" panose="05000000000000000000" pitchFamily="2" charset="2"/>
              <a:buChar char="v"/>
            </a:pPr>
            <a:endParaRPr lang="tr-TR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0" y="1059453"/>
            <a:ext cx="4267200" cy="430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ol Ayraç 4"/>
          <p:cNvSpPr/>
          <p:nvPr/>
        </p:nvSpPr>
        <p:spPr>
          <a:xfrm>
            <a:off x="1691680" y="2924944"/>
            <a:ext cx="189735" cy="20162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Yuvarlatılmış Dikdörtgen 6"/>
          <p:cNvSpPr/>
          <p:nvPr/>
        </p:nvSpPr>
        <p:spPr>
          <a:xfrm rot="16200000">
            <a:off x="739877" y="3810810"/>
            <a:ext cx="1584176" cy="2880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solidFill>
                  <a:srgbClr val="FF0000"/>
                </a:solidFill>
              </a:rPr>
              <a:t>activation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Yuvarlatılmış Dikdörtgen 12"/>
          <p:cNvSpPr/>
          <p:nvPr/>
        </p:nvSpPr>
        <p:spPr>
          <a:xfrm>
            <a:off x="2411760" y="4924545"/>
            <a:ext cx="1296144" cy="2880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rgbClr val="FF0000"/>
                </a:solidFill>
              </a:rPr>
              <a:t>r</a:t>
            </a:r>
            <a:r>
              <a:rPr lang="tr-TR" b="1" dirty="0" smtClean="0">
                <a:solidFill>
                  <a:srgbClr val="FF0000"/>
                </a:solidFill>
              </a:rPr>
              <a:t>esponse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3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Draw the sequence diagram for HMS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31456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37607" y="476672"/>
            <a:ext cx="8229600" cy="490066"/>
          </a:xfrm>
        </p:spPr>
        <p:txBody>
          <a:bodyPr>
            <a:noAutofit/>
          </a:bodyPr>
          <a:lstStyle/>
          <a:p>
            <a:r>
              <a:rPr lang="tr-TR" sz="3400" b="1" dirty="0" smtClean="0"/>
              <a:t>SEQUENCE DIAGRAM FOR </a:t>
            </a:r>
            <a:r>
              <a:rPr lang="en-US" sz="3400" b="1" dirty="0" smtClean="0"/>
              <a:t>HMS</a:t>
            </a:r>
            <a:endParaRPr lang="en-US" sz="3400" b="1" dirty="0"/>
          </a:p>
        </p:txBody>
      </p:sp>
      <p:sp>
        <p:nvSpPr>
          <p:cNvPr id="4" name="Dikdörtgen 3"/>
          <p:cNvSpPr/>
          <p:nvPr/>
        </p:nvSpPr>
        <p:spPr>
          <a:xfrm>
            <a:off x="251520" y="2420888"/>
            <a:ext cx="8601775" cy="15841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You </a:t>
            </a:r>
            <a:r>
              <a:rPr lang="tr-TR" sz="2400" b="1" dirty="0" smtClean="0"/>
              <a:t>can </a:t>
            </a:r>
            <a:r>
              <a:rPr lang="en-US" sz="2400" b="1" dirty="0" smtClean="0"/>
              <a:t>draw a sequence diagram if</a:t>
            </a:r>
            <a:r>
              <a:rPr lang="tr-TR" sz="2400" b="1" dirty="0" smtClean="0"/>
              <a:t> </a:t>
            </a:r>
            <a:r>
              <a:rPr lang="en-US" sz="2400" b="1" dirty="0" smtClean="0"/>
              <a:t>you have a use case diagram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26611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C:\Users\bahar\AppData\Local\Microsoft\Windows\INetCache\Content.Word\HMS_usecas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7972"/>
            <a:ext cx="8784975" cy="62619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/>
          <p:cNvSpPr txBox="1"/>
          <p:nvPr/>
        </p:nvSpPr>
        <p:spPr>
          <a:xfrm>
            <a:off x="755575" y="188640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CASE DIAGRAM OF THE HOSPITAL MANAGEMENT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00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/>
              <a:t>UML MODELLING</a:t>
            </a:r>
            <a:endParaRPr lang="tr-TR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043608" y="3861048"/>
            <a:ext cx="7160840" cy="1752600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/>
              <a:t>Statechart, Class, Sequence </a:t>
            </a:r>
            <a:r>
              <a:rPr lang="en-US" dirty="0" smtClean="0"/>
              <a:t>D</a:t>
            </a:r>
            <a:r>
              <a:rPr lang="tr-TR" dirty="0" smtClean="0"/>
              <a:t>iagrams)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069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523637" cy="432048"/>
          </a:xfrm>
        </p:spPr>
        <p:txBody>
          <a:bodyPr>
            <a:noAutofit/>
          </a:bodyPr>
          <a:lstStyle/>
          <a:p>
            <a:r>
              <a:rPr lang="en-US" sz="3400" b="1" dirty="0" smtClean="0"/>
              <a:t>Sequence Diagram for Login</a:t>
            </a:r>
            <a:r>
              <a:rPr lang="tr-TR" sz="3400" b="1" dirty="0" smtClean="0"/>
              <a:t> Use-Case</a:t>
            </a:r>
            <a:endParaRPr lang="en-US" sz="34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0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21196" y="116632"/>
            <a:ext cx="8229600" cy="634082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Sequence Diagram for Logout</a:t>
            </a:r>
            <a:r>
              <a:rPr lang="tr-TR" sz="3400" b="1" dirty="0" smtClean="0"/>
              <a:t> Use-Case</a:t>
            </a:r>
            <a:endParaRPr lang="en-US" sz="3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" y="938599"/>
            <a:ext cx="8856984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5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2119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/>
              <a:t>Sequence Diagram for </a:t>
            </a:r>
            <a:r>
              <a:rPr lang="tr-TR" sz="3400" b="1" dirty="0" smtClean="0"/>
              <a:t>Examine Patient Use-Case</a:t>
            </a:r>
            <a:endParaRPr lang="tr-TR" sz="3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640959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2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tr-TR" sz="3400" b="1" dirty="0" smtClean="0"/>
              <a:t>UML DIAGRAMS</a:t>
            </a:r>
            <a:endParaRPr lang="en-US" sz="34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19163"/>
            <a:ext cx="8712968" cy="58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74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b="1" dirty="0" smtClean="0"/>
              <a:t>STATECHART DIAGRAM</a:t>
            </a:r>
            <a:endParaRPr lang="tr-TR" sz="34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Any real time system is expected to be reacted by some kind of internal/external events. These events are responsible for state change of the system</a:t>
            </a:r>
            <a:r>
              <a:rPr lang="en-US" sz="2000" dirty="0" smtClean="0"/>
              <a:t>.</a:t>
            </a:r>
            <a:r>
              <a:rPr lang="tr-TR" sz="2000" dirty="0" smtClean="0"/>
              <a:t> </a:t>
            </a:r>
            <a:r>
              <a:rPr lang="en-US" sz="2000" dirty="0" smtClean="0"/>
              <a:t>Statechart </a:t>
            </a:r>
            <a:r>
              <a:rPr lang="en-US" sz="2000" dirty="0"/>
              <a:t>diagram is used to represent the event driven state change of a system. It basically describes the state change of a class, interface etc</a:t>
            </a:r>
            <a:r>
              <a:rPr lang="en-US" sz="2000" dirty="0" smtClean="0"/>
              <a:t>.</a:t>
            </a:r>
            <a:r>
              <a:rPr lang="tr-TR" sz="2000" dirty="0" smtClean="0"/>
              <a:t> </a:t>
            </a:r>
            <a:r>
              <a:rPr lang="en-US" sz="2000" dirty="0" smtClean="0"/>
              <a:t>Statechart </a:t>
            </a:r>
            <a:r>
              <a:rPr lang="en-US" sz="2000" dirty="0"/>
              <a:t>diagram is used to visualize the reaction of 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system by </a:t>
            </a:r>
            <a:r>
              <a:rPr lang="en-US" sz="2000" dirty="0" smtClean="0"/>
              <a:t>internal/external </a:t>
            </a:r>
            <a:r>
              <a:rPr lang="en-US" sz="2000" dirty="0"/>
              <a:t>factors</a:t>
            </a:r>
            <a:r>
              <a:rPr lang="en-US" sz="2000" dirty="0" smtClean="0"/>
              <a:t>.</a:t>
            </a:r>
            <a:endParaRPr lang="tr-TR" sz="2000" dirty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main usage can be described as </a:t>
            </a:r>
          </a:p>
          <a:p>
            <a:pPr lvl="1"/>
            <a:r>
              <a:rPr lang="en-US" sz="1600" dirty="0"/>
              <a:t>To model the object states of a system.</a:t>
            </a:r>
          </a:p>
          <a:p>
            <a:pPr lvl="1"/>
            <a:r>
              <a:rPr lang="en-US" sz="1600" dirty="0"/>
              <a:t>To model the reactive system. Reactive system consists of reactive objects.</a:t>
            </a:r>
          </a:p>
          <a:p>
            <a:pPr lvl="1"/>
            <a:r>
              <a:rPr lang="en-US" sz="1600" dirty="0"/>
              <a:t>To identify the events responsible for state changes.</a:t>
            </a:r>
          </a:p>
          <a:p>
            <a:pPr lvl="1"/>
            <a:r>
              <a:rPr lang="en-US" sz="1600" dirty="0"/>
              <a:t>Forward and reverse engineering.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79979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tr-TR" sz="3400" b="1" dirty="0" smtClean="0"/>
              <a:t>STATECHART DIAGRAM</a:t>
            </a:r>
            <a:endParaRPr lang="tr-TR" sz="34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20162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Before </a:t>
            </a:r>
            <a:r>
              <a:rPr lang="en-US" sz="2000" dirty="0"/>
              <a:t>drawing a Statechart diagram we should clarify the following points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Identify the important objects to be analyzed.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Identify the states.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Identify the events.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Following </a:t>
            </a:r>
            <a:r>
              <a:rPr lang="en-US" sz="2000" dirty="0"/>
              <a:t>is an example of a Statechart diagram where the state of Order object is analyzed</a:t>
            </a:r>
            <a:endParaRPr lang="tr-T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4"/>
            <a:ext cx="813690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1291856" y="6277962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uml</a:t>
            </a:r>
            <a:r>
              <a:rPr lang="en-US" dirty="0"/>
              <a:t>/</a:t>
            </a:r>
            <a:r>
              <a:rPr lang="en-US" dirty="0" err="1"/>
              <a:t>uml_statechart_diagram.htm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Draw the statechart  di</a:t>
            </a:r>
            <a:r>
              <a:rPr lang="tr-TR" b="1" dirty="0" smtClean="0"/>
              <a:t>a</a:t>
            </a:r>
            <a:r>
              <a:rPr lang="en-US" b="1" dirty="0" smtClean="0"/>
              <a:t>gram for HMS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587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tr-TR" sz="3400" b="1" dirty="0" smtClean="0"/>
              <a:t>STATECHART DIAGRAM FOR HMS</a:t>
            </a:r>
            <a:endParaRPr lang="tr-TR" sz="3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52524"/>
            <a:ext cx="8568951" cy="551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4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CLASS DIAGRAM</a:t>
            </a:r>
            <a:endParaRPr lang="en-US" sz="34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static diagram</a:t>
            </a:r>
          </a:p>
          <a:p>
            <a:r>
              <a:rPr lang="en-US" sz="2000" dirty="0" smtClean="0"/>
              <a:t>Used for describing structure and behavior in the use cases</a:t>
            </a:r>
          </a:p>
          <a:p>
            <a:r>
              <a:rPr lang="en-US" sz="2000" dirty="0" smtClean="0"/>
              <a:t>Provide a conceptual model of the system in terms of entities and their relationships</a:t>
            </a:r>
          </a:p>
          <a:p>
            <a:r>
              <a:rPr lang="en-US" sz="2000" dirty="0" smtClean="0"/>
              <a:t>Class is represented with boxes which contain three parts:</a:t>
            </a:r>
          </a:p>
          <a:p>
            <a:pPr lvl="2"/>
            <a:r>
              <a:rPr lang="en-US" sz="2000" dirty="0" smtClean="0"/>
              <a:t>Name </a:t>
            </a:r>
          </a:p>
          <a:p>
            <a:pPr lvl="2"/>
            <a:r>
              <a:rPr lang="en-US" sz="2000" dirty="0" smtClean="0"/>
              <a:t>Attributes</a:t>
            </a:r>
          </a:p>
          <a:p>
            <a:pPr lvl="2"/>
            <a:r>
              <a:rPr lang="en-US" sz="2000" dirty="0" smtClean="0"/>
              <a:t>Operations</a:t>
            </a:r>
          </a:p>
          <a:p>
            <a:endParaRPr lang="tr-TR" dirty="0" smtClean="0"/>
          </a:p>
          <a:p>
            <a:r>
              <a:rPr lang="en-US" sz="1900" dirty="0" smtClean="0"/>
              <a:t>Modifiers are used to indicate visibility of attributes and operations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b="1" dirty="0" smtClean="0">
                <a:solidFill>
                  <a:srgbClr val="FF0000"/>
                </a:solidFill>
              </a:rPr>
              <a:t>‘+’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Public</a:t>
            </a:r>
            <a:r>
              <a:rPr lang="en-US" sz="1800" dirty="0" smtClean="0">
                <a:sym typeface="Wingdings" panose="05000000000000000000" pitchFamily="2" charset="2"/>
              </a:rPr>
              <a:t> visibility (everyone)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‘-’</a:t>
            </a:r>
            <a:r>
              <a:rPr lang="en-US" sz="1800" dirty="0" smtClean="0">
                <a:sym typeface="Wingdings" panose="05000000000000000000" pitchFamily="2" charset="2"/>
              </a:rPr>
              <a:t> 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Private </a:t>
            </a:r>
            <a:r>
              <a:rPr lang="en-US" sz="1800" dirty="0" smtClean="0">
                <a:sym typeface="Wingdings" panose="05000000000000000000" pitchFamily="2" charset="2"/>
              </a:rPr>
              <a:t>visibility ( no one)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‘#’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Protected</a:t>
            </a:r>
            <a:r>
              <a:rPr lang="en-US" sz="1800" dirty="0" smtClean="0">
                <a:sym typeface="Wingdings" panose="05000000000000000000" pitchFamily="2" charset="2"/>
              </a:rPr>
              <a:t> visibility (friends and derived)</a:t>
            </a:r>
            <a:endParaRPr lang="en-US" sz="1800" dirty="0"/>
          </a:p>
        </p:txBody>
      </p:sp>
      <p:sp>
        <p:nvSpPr>
          <p:cNvPr id="4" name="Dikdörtgen 3"/>
          <p:cNvSpPr/>
          <p:nvPr/>
        </p:nvSpPr>
        <p:spPr>
          <a:xfrm>
            <a:off x="3059832" y="2996952"/>
            <a:ext cx="504056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top part contains the name of the class. It is printed in BOLD, centered and the first letter capitalized.</a:t>
            </a:r>
            <a:endParaRPr lang="en-US" sz="1400" dirty="0"/>
          </a:p>
        </p:txBody>
      </p:sp>
      <p:cxnSp>
        <p:nvCxnSpPr>
          <p:cNvPr id="6" name="Düz Ok Bağlayıcısı 5"/>
          <p:cNvCxnSpPr>
            <a:endCxn id="4" idx="1"/>
          </p:cNvCxnSpPr>
          <p:nvPr/>
        </p:nvCxnSpPr>
        <p:spPr>
          <a:xfrm>
            <a:off x="2339752" y="321297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kdörtgen 7"/>
          <p:cNvSpPr/>
          <p:nvPr/>
        </p:nvSpPr>
        <p:spPr>
          <a:xfrm>
            <a:off x="3275856" y="3477313"/>
            <a:ext cx="554461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middle part contains the attributes of the class. They are left aligned and the first letter is lowercase.</a:t>
            </a:r>
            <a:endParaRPr lang="en-US" sz="1400" dirty="0"/>
          </a:p>
        </p:txBody>
      </p:sp>
      <p:sp>
        <p:nvSpPr>
          <p:cNvPr id="9" name="Dikdörtgen 8"/>
          <p:cNvSpPr/>
          <p:nvPr/>
        </p:nvSpPr>
        <p:spPr>
          <a:xfrm>
            <a:off x="3815408" y="3936001"/>
            <a:ext cx="532859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bottom part gives the methods or operations the class can take or undertake. They are also left aligned and the first letter is lowercase</a:t>
            </a:r>
            <a:endParaRPr lang="en-US" sz="1400" dirty="0"/>
          </a:p>
        </p:txBody>
      </p:sp>
      <p:cxnSp>
        <p:nvCxnSpPr>
          <p:cNvPr id="12" name="Dirsek Bağlayıcısı 11"/>
          <p:cNvCxnSpPr/>
          <p:nvPr/>
        </p:nvCxnSpPr>
        <p:spPr>
          <a:xfrm>
            <a:off x="2699792" y="3477313"/>
            <a:ext cx="576064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irsek Bağlayıcısı 13"/>
          <p:cNvCxnSpPr/>
          <p:nvPr/>
        </p:nvCxnSpPr>
        <p:spPr>
          <a:xfrm>
            <a:off x="2843808" y="3909361"/>
            <a:ext cx="971600" cy="242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56176" y="5085184"/>
            <a:ext cx="2880320" cy="158417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By default, attributes are hidden and operations are visible.</a:t>
            </a:r>
            <a:endParaRPr lang="en-US" b="1" dirty="0"/>
          </a:p>
        </p:txBody>
      </p:sp>
      <p:sp>
        <p:nvSpPr>
          <p:cNvPr id="5" name="Dikdörtgen 4"/>
          <p:cNvSpPr/>
          <p:nvPr/>
        </p:nvSpPr>
        <p:spPr>
          <a:xfrm>
            <a:off x="323528" y="6165304"/>
            <a:ext cx="554461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may omit the last two compartments  to simplify the class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CLASS DIAGRAM</a:t>
            </a:r>
            <a:endParaRPr lang="en-US" sz="34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A</a:t>
            </a:r>
            <a:r>
              <a:rPr lang="tr-TR" sz="2000" dirty="0" smtClean="0"/>
              <a:t>n example of class</a:t>
            </a:r>
          </a:p>
          <a:p>
            <a:endParaRPr lang="tr-TR" sz="2000" dirty="0" smtClean="0"/>
          </a:p>
          <a:p>
            <a:endParaRPr lang="tr-TR" sz="2000" dirty="0"/>
          </a:p>
          <a:p>
            <a:endParaRPr lang="tr-TR" sz="2000" dirty="0" smtClean="0"/>
          </a:p>
          <a:p>
            <a:endParaRPr lang="tr-TR" sz="2000" dirty="0"/>
          </a:p>
          <a:p>
            <a:endParaRPr lang="tr-TR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There are two kinds of  Relationships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u="sng" dirty="0" smtClean="0"/>
              <a:t>Generalization </a:t>
            </a:r>
            <a:endParaRPr lang="tr-TR" sz="1800" u="sng" dirty="0" smtClean="0"/>
          </a:p>
          <a:p>
            <a:pPr lvl="2"/>
            <a:r>
              <a:rPr lang="en-US" sz="1600" dirty="0" smtClean="0"/>
              <a:t>A parent/child relationship among related classes</a:t>
            </a:r>
          </a:p>
          <a:p>
            <a:pPr lvl="2"/>
            <a:r>
              <a:rPr lang="en-US" sz="1600" dirty="0" smtClean="0"/>
              <a:t>Used for abstracting details in several layers</a:t>
            </a:r>
            <a:endParaRPr lang="tr-TR" sz="1800" u="sng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u="sng" dirty="0" smtClean="0"/>
              <a:t>Association</a:t>
            </a:r>
            <a:endParaRPr lang="tr-TR" sz="1800" u="sng" dirty="0" smtClean="0"/>
          </a:p>
          <a:p>
            <a:pPr lvl="2"/>
            <a:r>
              <a:rPr lang="en-US" sz="1600" dirty="0" smtClean="0"/>
              <a:t>Relationships between instances of  classes</a:t>
            </a:r>
          </a:p>
          <a:p>
            <a:pPr lvl="2"/>
            <a:r>
              <a:rPr lang="en-US" sz="1600" dirty="0" smtClean="0"/>
              <a:t>A link connecting two classes</a:t>
            </a:r>
          </a:p>
          <a:p>
            <a:pPr lvl="2"/>
            <a:r>
              <a:rPr lang="en-US" sz="1600" dirty="0" smtClean="0"/>
              <a:t>There are two types of association:</a:t>
            </a:r>
          </a:p>
          <a:p>
            <a:pPr lvl="3"/>
            <a:r>
              <a:rPr lang="en-US" sz="1600" dirty="0" smtClean="0"/>
              <a:t>Bi-directional association</a:t>
            </a:r>
          </a:p>
          <a:p>
            <a:pPr lvl="3"/>
            <a:r>
              <a:rPr lang="en-US" sz="1600" dirty="0" smtClean="0"/>
              <a:t>Uni-directional association</a:t>
            </a:r>
            <a:endParaRPr lang="tr-TR" sz="1600" dirty="0" smtClean="0"/>
          </a:p>
          <a:p>
            <a:pPr lvl="2"/>
            <a:r>
              <a:rPr lang="en-US" sz="1600" dirty="0" smtClean="0"/>
              <a:t>It can be further classified as:</a:t>
            </a:r>
            <a:endParaRPr lang="tr-TR" sz="1600" dirty="0" smtClean="0"/>
          </a:p>
          <a:p>
            <a:pPr lvl="3"/>
            <a:r>
              <a:rPr lang="en-US" sz="1600" dirty="0" smtClean="0"/>
              <a:t>Aggregation</a:t>
            </a:r>
            <a:endParaRPr lang="tr-TR" sz="1600" dirty="0" smtClean="0"/>
          </a:p>
          <a:p>
            <a:pPr lvl="3"/>
            <a:r>
              <a:rPr lang="en-US" sz="1600" dirty="0" smtClean="0"/>
              <a:t>Composition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96752"/>
            <a:ext cx="187220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ol Ok 16"/>
          <p:cNvSpPr/>
          <p:nvPr/>
        </p:nvSpPr>
        <p:spPr>
          <a:xfrm>
            <a:off x="4716016" y="1196752"/>
            <a:ext cx="1368152" cy="288032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Name</a:t>
            </a:r>
            <a:endParaRPr lang="tr-TR" dirty="0"/>
          </a:p>
        </p:txBody>
      </p:sp>
      <p:sp>
        <p:nvSpPr>
          <p:cNvPr id="19" name="Sol Ok 18"/>
          <p:cNvSpPr/>
          <p:nvPr/>
        </p:nvSpPr>
        <p:spPr>
          <a:xfrm>
            <a:off x="4716016" y="1620416"/>
            <a:ext cx="1656184" cy="296416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20" name="Sol Ok 19"/>
          <p:cNvSpPr/>
          <p:nvPr/>
        </p:nvSpPr>
        <p:spPr>
          <a:xfrm>
            <a:off x="4716016" y="2219431"/>
            <a:ext cx="1656184" cy="296416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Operations</a:t>
            </a:r>
            <a:endParaRPr lang="tr-T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21" y="2219429"/>
            <a:ext cx="2559964" cy="17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655" y="4725144"/>
            <a:ext cx="401148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Yuvarlatılmış Dikdörtgen 20"/>
          <p:cNvSpPr/>
          <p:nvPr/>
        </p:nvSpPr>
        <p:spPr>
          <a:xfrm>
            <a:off x="5462415" y="4005064"/>
            <a:ext cx="3634970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b="1" dirty="0" smtClean="0"/>
              <a:t>I</a:t>
            </a:r>
            <a:r>
              <a:rPr lang="en-US" sz="1400" b="1" dirty="0" smtClean="0"/>
              <a:t>n bidirectional association, two objects are related and both objects know about the relation.</a:t>
            </a:r>
            <a:endParaRPr lang="tr-TR" sz="1400" dirty="0"/>
          </a:p>
        </p:txBody>
      </p:sp>
      <p:sp>
        <p:nvSpPr>
          <p:cNvPr id="22" name="Yuvarlatılmış Dikdörtgen 21"/>
          <p:cNvSpPr/>
          <p:nvPr/>
        </p:nvSpPr>
        <p:spPr>
          <a:xfrm>
            <a:off x="4716016" y="5481920"/>
            <a:ext cx="4377565" cy="5393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 unidirectional association, two objects are related but only one object know about the relation</a:t>
            </a:r>
            <a:r>
              <a:rPr lang="en-US" sz="1400" b="1" dirty="0" smtClean="0"/>
              <a:t>.</a:t>
            </a:r>
            <a:endParaRPr lang="tr-TR" sz="1400" b="1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250" y="6021288"/>
            <a:ext cx="27813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1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852</Words>
  <Application>Microsoft Office PowerPoint</Application>
  <PresentationFormat>Ekran Gösterisi (4:3)</PresentationFormat>
  <Paragraphs>128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3" baseType="lpstr">
      <vt:lpstr>Ofis Teması</vt:lpstr>
      <vt:lpstr>BBM384  Software Engineering Laboratory</vt:lpstr>
      <vt:lpstr>UML MODELLING</vt:lpstr>
      <vt:lpstr>UML DIAGRAMS</vt:lpstr>
      <vt:lpstr>STATECHART DIAGRAM</vt:lpstr>
      <vt:lpstr>STATECHART DIAGRAM</vt:lpstr>
      <vt:lpstr>Draw the statechart  diagram for HMS</vt:lpstr>
      <vt:lpstr>STATECHART DIAGRAM FOR HMS</vt:lpstr>
      <vt:lpstr>CLASS DIAGRAM</vt:lpstr>
      <vt:lpstr>CLASS DIAGRAM</vt:lpstr>
      <vt:lpstr>CLASS DIAGRAM</vt:lpstr>
      <vt:lpstr>CLASS DIAGRAM</vt:lpstr>
      <vt:lpstr>Draw the class diagram for HMS</vt:lpstr>
      <vt:lpstr>CLASS DIAGRAM FOR HMS</vt:lpstr>
      <vt:lpstr>SEQUENCE DIAGRAM</vt:lpstr>
      <vt:lpstr>SEQUENCE DIAGRAM</vt:lpstr>
      <vt:lpstr>SEQUENCE DIAGRAM</vt:lpstr>
      <vt:lpstr>Draw the sequence diagram for HMS</vt:lpstr>
      <vt:lpstr>SEQUENCE DIAGRAM FOR HMS</vt:lpstr>
      <vt:lpstr>PowerPoint Sunusu</vt:lpstr>
      <vt:lpstr>Sequence Diagram for Login Use-Case</vt:lpstr>
      <vt:lpstr>Sequence Diagram for Logout Use-Case</vt:lpstr>
      <vt:lpstr>Sequence Diagram for Examine Patient Use-Case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MODELLING</dc:title>
  <dc:creator>Burcu Yalçıner</dc:creator>
  <cp:lastModifiedBy>Burcu Yalçıner</cp:lastModifiedBy>
  <cp:revision>44</cp:revision>
  <dcterms:created xsi:type="dcterms:W3CDTF">2018-04-23T13:51:52Z</dcterms:created>
  <dcterms:modified xsi:type="dcterms:W3CDTF">2018-05-10T12:38:06Z</dcterms:modified>
</cp:coreProperties>
</file>