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</p:sldMasterIdLst>
  <p:notesMasterIdLst>
    <p:notesMasterId r:id="rId19"/>
  </p:notesMasterIdLst>
  <p:handoutMasterIdLst>
    <p:handoutMasterId r:id="rId20"/>
  </p:handoutMasterIdLst>
  <p:sldIdLst>
    <p:sldId id="317" r:id="rId5"/>
    <p:sldId id="307" r:id="rId6"/>
    <p:sldId id="308" r:id="rId7"/>
    <p:sldId id="278" r:id="rId8"/>
    <p:sldId id="309" r:id="rId9"/>
    <p:sldId id="325" r:id="rId10"/>
    <p:sldId id="263" r:id="rId11"/>
    <p:sldId id="318" r:id="rId12"/>
    <p:sldId id="319" r:id="rId13"/>
    <p:sldId id="310" r:id="rId14"/>
    <p:sldId id="321" r:id="rId15"/>
    <p:sldId id="311" r:id="rId16"/>
    <p:sldId id="32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974" y="8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08C38-D935-82FC-CAA9-F1269683A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9879C8-7E33-4DC6-2640-BB435EBEF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27FBE4-1670-0F1F-9200-AE5153945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3EC35-D695-5B3F-3F3D-29F71A4E90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551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725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46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8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20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784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9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03307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7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0925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308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256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26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10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0245B-B35E-44D2-748D-FE77C245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A01779-3AC1-4308-9180-B0777AEA0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483FA4-5601-0F3C-8FDF-950F00CB9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2CC550-0CEF-6AEF-06F5-BED17776A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959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936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78437C-C21F-8B84-AA25-1A67DD5C1BC5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90" r:id="rId19"/>
    <p:sldLayoutId id="214748365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Hosting a Static Website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Plan					Actual experience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Configure  ssh for key based log-in</a:t>
            </a:r>
          </a:p>
          <a:p>
            <a:r>
              <a:rPr lang="en-US" dirty="0"/>
              <a:t>Set file permissions for the web server</a:t>
            </a:r>
          </a:p>
          <a:p>
            <a:r>
              <a:rPr lang="en-US" dirty="0"/>
              <a:t>Secure server through firewall</a:t>
            </a:r>
          </a:p>
          <a:p>
            <a:r>
              <a:rPr lang="en-US" dirty="0"/>
              <a:t>Cron jobs for automatic git pulls to update the website</a:t>
            </a:r>
          </a:p>
          <a:p>
            <a:r>
              <a:rPr lang="en-US" dirty="0"/>
              <a:t>Daily backups  </a:t>
            </a:r>
          </a:p>
          <a:p>
            <a:r>
              <a:rPr lang="en-US" dirty="0" err="1"/>
              <a:t>Systemd</a:t>
            </a:r>
            <a:r>
              <a:rPr lang="en-US" dirty="0"/>
              <a:t> vs </a:t>
            </a:r>
            <a:r>
              <a:rPr lang="en-US" dirty="0" err="1"/>
              <a:t>CronJobs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Hosted website directly from GitHub into our DNS to check if all worked well</a:t>
            </a:r>
          </a:p>
          <a:p>
            <a:r>
              <a:rPr lang="en-US" dirty="0"/>
              <a:t>Run into many issues with </a:t>
            </a:r>
            <a:r>
              <a:rPr lang="en-US" dirty="0" err="1"/>
              <a:t>OracleCLoudsince</a:t>
            </a:r>
            <a:r>
              <a:rPr lang="en-US" dirty="0"/>
              <a:t> we pasted our public keys at first that prevented us from logging in remotely</a:t>
            </a:r>
          </a:p>
          <a:p>
            <a:r>
              <a:rPr lang="en-US" dirty="0"/>
              <a:t>Once fixed run into many more issues that did not give us an error message and the </a:t>
            </a:r>
            <a:r>
              <a:rPr lang="en-US" dirty="0" err="1"/>
              <a:t>ip</a:t>
            </a:r>
            <a:r>
              <a:rPr lang="en-US" dirty="0"/>
              <a:t> would not point to anything .</a:t>
            </a:r>
          </a:p>
          <a:p>
            <a:r>
              <a:rPr lang="en-US" dirty="0"/>
              <a:t>We figured that the firewall was preventing proper startup</a:t>
            </a:r>
          </a:p>
          <a:p>
            <a:r>
              <a:rPr lang="en-US" dirty="0"/>
              <a:t>We switched to a new VPS OVH cloud</a:t>
            </a:r>
          </a:p>
          <a:p>
            <a:r>
              <a:rPr lang="en-US" dirty="0"/>
              <a:t>Trouble at first due to school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EE939-AB71-2FA9-A4E0-EE555957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5387-F7DB-03B1-A9CD-6151895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challenges </a:t>
            </a:r>
            <a:endParaRPr lang="en-US" sz="6000" b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E970-73F4-EA68-4E8F-10B0A40FD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325120"/>
            <a:ext cx="10360152" cy="914400"/>
          </a:xfrm>
        </p:spPr>
        <p:txBody>
          <a:bodyPr/>
          <a:lstStyle/>
          <a:p>
            <a:r>
              <a:rPr lang="en-US" sz="3200" dirty="0"/>
              <a:t>Challenges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1239520"/>
            <a:ext cx="8188962" cy="5435600"/>
          </a:xfrm>
        </p:spPr>
        <p:txBody>
          <a:bodyPr>
            <a:normAutofit/>
          </a:bodyPr>
          <a:lstStyle/>
          <a:p>
            <a:r>
              <a:rPr lang="en-US" sz="2800" dirty="0"/>
              <a:t>Nginx vs Apache</a:t>
            </a:r>
          </a:p>
          <a:p>
            <a:r>
              <a:rPr lang="en-US" sz="2800" dirty="0" err="1"/>
              <a:t>CronJob</a:t>
            </a:r>
            <a:r>
              <a:rPr lang="en-US" sz="2800" dirty="0"/>
              <a:t> vs </a:t>
            </a:r>
            <a:r>
              <a:rPr lang="en-US" sz="2800" dirty="0" err="1"/>
              <a:t>Systemd</a:t>
            </a:r>
            <a:endParaRPr lang="en-US" sz="2800" dirty="0"/>
          </a:p>
          <a:p>
            <a:r>
              <a:rPr lang="en-US" sz="2800" dirty="0" err="1"/>
              <a:t>Vps</a:t>
            </a:r>
            <a:r>
              <a:rPr lang="en-US" sz="2800" dirty="0"/>
              <a:t> and </a:t>
            </a:r>
            <a:r>
              <a:rPr lang="en-US" sz="2800" dirty="0" err="1"/>
              <a:t>dns</a:t>
            </a:r>
            <a:endParaRPr lang="en-US" sz="2800" dirty="0"/>
          </a:p>
          <a:p>
            <a:r>
              <a:rPr lang="en-US" sz="2800" dirty="0"/>
              <a:t>Firewall</a:t>
            </a:r>
          </a:p>
          <a:p>
            <a:pPr algn="l"/>
            <a:r>
              <a:rPr lang="en-US" sz="2800" dirty="0"/>
              <a:t>Configuration</a:t>
            </a:r>
          </a:p>
          <a:p>
            <a:pPr algn="l"/>
            <a:r>
              <a:rPr lang="en-US" sz="2800" dirty="0"/>
              <a:t>SSH Connection Failure</a:t>
            </a:r>
          </a:p>
          <a:p>
            <a:pPr algn="l"/>
            <a:r>
              <a:rPr lang="en-US" sz="2800" dirty="0"/>
              <a:t>DNs not pointing to the address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BFB97-4CF2-13F8-FACD-D0ABDD75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B439-1687-5EDF-5A31-B717565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07208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</p:spTree>
    <p:extLst>
      <p:ext uri="{BB962C8B-B14F-4D97-AF65-F5344CB8AC3E}">
        <p14:creationId xmlns:p14="http://schemas.microsoft.com/office/powerpoint/2010/main" val="364163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8652" y="1645920"/>
            <a:ext cx="5918708" cy="2875280"/>
          </a:xfrm>
        </p:spPr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73416" y="2006600"/>
            <a:ext cx="3867912" cy="5029200"/>
          </a:xfrm>
        </p:spPr>
        <p:txBody>
          <a:bodyPr anchor="ctr"/>
          <a:lstStyle/>
          <a:p>
            <a:r>
              <a:rPr lang="en-US" dirty="0"/>
              <a:t>Talia Muro</a:t>
            </a:r>
          </a:p>
          <a:p>
            <a:r>
              <a:rPr lang="en-US" dirty="0"/>
              <a:t>Mariam Salim</a:t>
            </a:r>
          </a:p>
          <a:p>
            <a:r>
              <a:rPr lang="en-US" dirty="0"/>
              <a:t>Selihom Efrem Ogbe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343877"/>
              </p:ext>
            </p:extLst>
          </p:nvPr>
        </p:nvGraphicFramePr>
        <p:xfrm>
          <a:off x="1451579" y="1487992"/>
          <a:ext cx="9604373" cy="5461445"/>
        </p:xfrm>
        <a:graphic>
          <a:graphicData uri="http://schemas.openxmlformats.org/drawingml/2006/table">
            <a:tbl>
              <a:tblPr firstRow="1" bandRow="1"/>
              <a:tblGrid>
                <a:gridCol w="960437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1450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Project description and motivation</a:t>
                      </a:r>
                    </a:p>
                  </a:txBody>
                  <a:tcPr marL="209550" marR="209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Major technical solutions compared 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Demo 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 tour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Development journey (plan x actual experience)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 challenges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466372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Major accomplishments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689766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Future plans (for us or someone else taking over)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177308"/>
                  </a:ext>
                </a:extLst>
              </a:tr>
              <a:tr h="514503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056416"/>
                  </a:ext>
                </a:extLst>
              </a:tr>
              <a:tr h="83091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53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Project description and motivation</a:t>
            </a:r>
          </a:p>
        </p:txBody>
      </p:sp>
      <p:pic>
        <p:nvPicPr>
          <p:cNvPr id="6" name="Picture Placeholder 5" descr="A computer monitor with blue text on screen&#10;&#10;AI-generated content may be incorrect.">
            <a:extLst>
              <a:ext uri="{FF2B5EF4-FFF2-40B4-BE49-F238E27FC236}">
                <a16:creationId xmlns:a16="http://schemas.microsoft.com/office/drawing/2014/main" id="{8E7F40CC-0FBF-43F8-6C6C-677745698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2731" r="227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648" y="914400"/>
            <a:ext cx="6092381" cy="3538728"/>
          </a:xfrm>
        </p:spPr>
        <p:txBody>
          <a:bodyPr anchor="b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</a:t>
            </a:r>
            <a:br>
              <a:rPr lang="en-US" dirty="0"/>
            </a:br>
            <a:r>
              <a:rPr lang="en-US" dirty="0"/>
              <a:t>solutions compared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computer with a monitor and keyboard&#10;&#10;AI-generated content may be incorrect.">
            <a:extLst>
              <a:ext uri="{FF2B5EF4-FFF2-40B4-BE49-F238E27FC236}">
                <a16:creationId xmlns:a16="http://schemas.microsoft.com/office/drawing/2014/main" id="{66FC32FF-7F87-5D16-2356-C7A5837FAAB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28" r="1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78658"/>
            <a:ext cx="7534656" cy="914400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technical solutions compared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7084" y="1065718"/>
            <a:ext cx="7150608" cy="4361688"/>
          </a:xfrm>
        </p:spPr>
        <p:txBody>
          <a:bodyPr>
            <a:normAutofit/>
          </a:bodyPr>
          <a:lstStyle/>
          <a:p>
            <a:r>
              <a:rPr lang="en-US" dirty="0"/>
              <a:t>Oracle Cloud Advantages:</a:t>
            </a:r>
          </a:p>
          <a:p>
            <a:pPr lvl="1"/>
            <a:r>
              <a:rPr lang="en-US" dirty="0"/>
              <a:t>Free of charge</a:t>
            </a:r>
          </a:p>
          <a:p>
            <a:pPr lvl="1"/>
            <a:r>
              <a:rPr lang="en-US" dirty="0"/>
              <a:t>Easy To understand (at the beginning)</a:t>
            </a:r>
          </a:p>
          <a:p>
            <a:pPr lvl="1"/>
            <a:r>
              <a:rPr lang="en-US" dirty="0"/>
              <a:t>Functional Terminal</a:t>
            </a:r>
          </a:p>
          <a:p>
            <a:pPr lvl="1"/>
            <a:r>
              <a:rPr lang="en-US" dirty="0"/>
              <a:t>Supports Multiple images and different ways of creating ssh keys at instance creation</a:t>
            </a:r>
          </a:p>
          <a:p>
            <a:r>
              <a:rPr lang="en-US" dirty="0"/>
              <a:t>Oracle Cloud Disadvantages:</a:t>
            </a:r>
          </a:p>
          <a:p>
            <a:pPr lvl="1"/>
            <a:r>
              <a:rPr lang="en-US" dirty="0"/>
              <a:t>Complex</a:t>
            </a:r>
          </a:p>
          <a:p>
            <a:pPr lvl="1"/>
            <a:r>
              <a:rPr lang="en-US" dirty="0"/>
              <a:t>Issues Connecting to the DNS</a:t>
            </a:r>
          </a:p>
          <a:p>
            <a:pPr lvl="1"/>
            <a:r>
              <a:rPr lang="en-US" dirty="0"/>
              <a:t>Firewall creation at the beginning made us run into many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61BB-62EA-3018-ED31-8A06F57BA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BAE11915-5FA1-67C2-530C-34DDAD02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084" y="78658"/>
            <a:ext cx="7534656" cy="914400"/>
          </a:xfrm>
        </p:spPr>
        <p:txBody>
          <a:bodyPr>
            <a:normAutofit fontScale="9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technical solutions compared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1CBC7A-FD5C-9140-CFF1-F59501DF8B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57084" y="1065718"/>
            <a:ext cx="7150608" cy="4361688"/>
          </a:xfrm>
        </p:spPr>
        <p:txBody>
          <a:bodyPr>
            <a:normAutofit/>
          </a:bodyPr>
          <a:lstStyle/>
          <a:p>
            <a:r>
              <a:rPr lang="en-US" dirty="0"/>
              <a:t>OVH Cloud Advantages:</a:t>
            </a:r>
          </a:p>
          <a:p>
            <a:pPr lvl="1"/>
            <a:r>
              <a:rPr lang="en-US" dirty="0"/>
              <a:t>Easy To understand and use</a:t>
            </a:r>
          </a:p>
          <a:p>
            <a:pPr lvl="1"/>
            <a:r>
              <a:rPr lang="en-US" dirty="0"/>
              <a:t>Functional Terminal</a:t>
            </a:r>
          </a:p>
          <a:p>
            <a:pPr lvl="1"/>
            <a:r>
              <a:rPr lang="en-US" dirty="0"/>
              <a:t>Supports Multiple </a:t>
            </a:r>
            <a:r>
              <a:rPr lang="en-US" dirty="0" err="1"/>
              <a:t>linux</a:t>
            </a:r>
            <a:r>
              <a:rPr lang="en-US" dirty="0"/>
              <a:t> distributions (more than oracle)</a:t>
            </a:r>
          </a:p>
          <a:p>
            <a:r>
              <a:rPr lang="en-US" dirty="0"/>
              <a:t>Oracle Cloud Disadvantages:</a:t>
            </a:r>
          </a:p>
          <a:p>
            <a:pPr lvl="1"/>
            <a:r>
              <a:rPr lang="en-US" dirty="0"/>
              <a:t>Not Free/ Cost varies based on what you need</a:t>
            </a:r>
          </a:p>
          <a:p>
            <a:pPr lvl="1"/>
            <a:r>
              <a:rPr lang="en-US" dirty="0"/>
              <a:t>Ssh</a:t>
            </a:r>
          </a:p>
          <a:p>
            <a:pPr lvl="1"/>
            <a:r>
              <a:rPr lang="en-US" dirty="0"/>
              <a:t>Firewall creation at the beginning made us run into many issue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4EF73-9E9E-BCA1-EA5E-ECE2622FB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Demo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A773-0335-0F1E-597F-959AC1F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tour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1A65-7F2E-B044-1AC7-C9CD94207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B57-8131-9836-9D62-512B638C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1E18-797B-61FA-E174-489C307E9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plan  VS  actual  experience</a:t>
            </a:r>
          </a:p>
        </p:txBody>
      </p:sp>
    </p:spTree>
    <p:extLst>
      <p:ext uri="{BB962C8B-B14F-4D97-AF65-F5344CB8AC3E}">
        <p14:creationId xmlns:p14="http://schemas.microsoft.com/office/powerpoint/2010/main" val="40951356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</TotalTime>
  <Words>334</Words>
  <Application>Microsoft Office PowerPoint</Application>
  <PresentationFormat>Widescreen</PresentationFormat>
  <Paragraphs>76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Gill Sans MT</vt:lpstr>
      <vt:lpstr>Sagona Book</vt:lpstr>
      <vt:lpstr>Gallery</vt:lpstr>
      <vt:lpstr>Hosting a Static Website</vt:lpstr>
      <vt:lpstr>agenda</vt:lpstr>
      <vt:lpstr>Project description and motivation</vt:lpstr>
      <vt:lpstr>Major  solutions compared </vt:lpstr>
      <vt:lpstr>Major technical solutions compared </vt:lpstr>
      <vt:lpstr>Major technical solutions compared </vt:lpstr>
      <vt:lpstr>Project Demo </vt:lpstr>
      <vt:lpstr>GitHub tour</vt:lpstr>
      <vt:lpstr>Development journey</vt:lpstr>
      <vt:lpstr>Plan     Actual experience</vt:lpstr>
      <vt:lpstr>Major challenges </vt:lpstr>
      <vt:lpstr>Challenges</vt:lpstr>
      <vt:lpstr>Future plans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Selihom Efrem Ogbe</dc:creator>
  <cp:lastModifiedBy>Selihom Efrem Ogbe</cp:lastModifiedBy>
  <cp:revision>4</cp:revision>
  <dcterms:created xsi:type="dcterms:W3CDTF">2025-05-12T16:17:32Z</dcterms:created>
  <dcterms:modified xsi:type="dcterms:W3CDTF">2025-05-16T14:24:43Z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