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7" r:id="rId4"/>
    <p:sldId id="259" r:id="rId5"/>
    <p:sldId id="258" r:id="rId6"/>
    <p:sldId id="265" r:id="rId7"/>
    <p:sldId id="267" r:id="rId8"/>
    <p:sldId id="268" r:id="rId9"/>
    <p:sldId id="262" r:id="rId10"/>
    <p:sldId id="260" r:id="rId11"/>
    <p:sldId id="261"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tas Daraciunas" initials="MD" lastIdx="1" clrIdx="0">
    <p:extLst>
      <p:ext uri="{19B8F6BF-5375-455C-9EA6-DF929625EA0E}">
        <p15:presenceInfo xmlns:p15="http://schemas.microsoft.com/office/powerpoint/2012/main" userId="970b901a88c259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80072" autoAdjust="0"/>
  </p:normalViewPr>
  <p:slideViewPr>
    <p:cSldViewPr snapToGrid="0">
      <p:cViewPr varScale="1">
        <p:scale>
          <a:sx n="59" d="100"/>
          <a:sy n="59" d="100"/>
        </p:scale>
        <p:origin x="9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6D5AA-3C35-4905-9DFE-AD97A8218592}" type="datetimeFigureOut">
              <a:rPr lang="en-GB" smtClean="0"/>
              <a:t>09/11/2016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28444-63B1-4301-AC3C-CE9B26C204F0}" type="slidenum">
              <a:rPr lang="en-GB" smtClean="0"/>
              <a:t>‹#›</a:t>
            </a:fld>
            <a:endParaRPr lang="en-GB"/>
          </a:p>
        </p:txBody>
      </p:sp>
    </p:spTree>
    <p:extLst>
      <p:ext uri="{BB962C8B-B14F-4D97-AF65-F5344CB8AC3E}">
        <p14:creationId xmlns:p14="http://schemas.microsoft.com/office/powerpoint/2010/main" val="388101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create algorithms, software and hardware to solve problems. Before we can use our computerised solution to actually solve problem, we need to test it. By Testing, most of us imagine simple, most popular way - by giving some input to the program we expect a solution to be correct! </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However, there might be and usually are bugs, which are noticed only after some period of time, and only applying some specific data. The bug in a software means that something in the logic of the algorithm went wrong than expected. But what? Usually we go back and we spend a lot of time (depending on the size of the program) while we find that this behaviour of the software is wrong, or this not closed file causing a lot of problems later on.  </a:t>
            </a: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2</a:t>
            </a:fld>
            <a:endParaRPr lang="en-GB"/>
          </a:p>
        </p:txBody>
      </p:sp>
    </p:spTree>
    <p:extLst>
      <p:ext uri="{BB962C8B-B14F-4D97-AF65-F5344CB8AC3E}">
        <p14:creationId xmlns:p14="http://schemas.microsoft.com/office/powerpoint/2010/main" val="37264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There is another way of testing software. It is a run time verification. In the simplest way, it is when you put algorithm in a monitored system and watch every step your code does. Every step of the code you compare with the Model and if something does not match you flag it and you know at which point something went wrong. Runtime Verification</a:t>
            </a:r>
            <a:r>
              <a:rPr lang="en-GB" sz="1200" kern="1200" baseline="0" dirty="0" smtClean="0">
                <a:solidFill>
                  <a:schemeClr val="tx1"/>
                </a:solidFill>
                <a:effectLst/>
                <a:latin typeface="+mn-lt"/>
                <a:ea typeface="+mn-ea"/>
                <a:cs typeface="+mn-cs"/>
              </a:rPr>
              <a:t> is a model checking – automated process to check if program meets given specific requirements</a:t>
            </a:r>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3</a:t>
            </a:fld>
            <a:endParaRPr lang="en-GB"/>
          </a:p>
        </p:txBody>
      </p:sp>
    </p:spTree>
    <p:extLst>
      <p:ext uri="{BB962C8B-B14F-4D97-AF65-F5344CB8AC3E}">
        <p14:creationId xmlns:p14="http://schemas.microsoft.com/office/powerpoint/2010/main" val="418301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RuleR</a:t>
            </a:r>
            <a:r>
              <a:rPr lang="en-GB" sz="1200" kern="1200" dirty="0" smtClean="0">
                <a:solidFill>
                  <a:schemeClr val="tx1"/>
                </a:solidFill>
                <a:effectLst/>
                <a:latin typeface="+mn-lt"/>
                <a:ea typeface="+mn-ea"/>
                <a:cs typeface="+mn-cs"/>
              </a:rPr>
              <a:t> is a rule-based runtime veriﬁcation tool. It consists of a speciﬁcation language and an algorithm. The </a:t>
            </a:r>
            <a:r>
              <a:rPr lang="en-GB" sz="1200" kern="1200" dirty="0" err="1" smtClean="0">
                <a:solidFill>
                  <a:schemeClr val="tx1"/>
                </a:solidFill>
                <a:effectLst/>
                <a:latin typeface="+mn-lt"/>
                <a:ea typeface="+mn-ea"/>
                <a:cs typeface="+mn-cs"/>
              </a:rPr>
              <a:t>RuleR</a:t>
            </a:r>
            <a:r>
              <a:rPr lang="en-GB" sz="1200" kern="1200" dirty="0" smtClean="0">
                <a:solidFill>
                  <a:schemeClr val="tx1"/>
                </a:solidFill>
                <a:effectLst/>
                <a:latin typeface="+mn-lt"/>
                <a:ea typeface="+mn-ea"/>
                <a:cs typeface="+mn-cs"/>
              </a:rPr>
              <a:t> language allows the user to deﬁne properties in terms of parameterised conditional rules. The language is very powerful and complex. Howard </a:t>
            </a:r>
            <a:r>
              <a:rPr lang="en-GB" sz="1200" kern="1200" dirty="0" err="1" smtClean="0">
                <a:solidFill>
                  <a:schemeClr val="tx1"/>
                </a:solidFill>
                <a:effectLst/>
                <a:latin typeface="+mn-lt"/>
                <a:ea typeface="+mn-ea"/>
                <a:cs typeface="+mn-cs"/>
              </a:rPr>
              <a:t>Barringer</a:t>
            </a:r>
            <a:r>
              <a:rPr lang="en-GB" sz="1200" kern="1200" dirty="0" smtClean="0">
                <a:solidFill>
                  <a:schemeClr val="tx1"/>
                </a:solidFill>
                <a:effectLst/>
                <a:latin typeface="+mn-lt"/>
                <a:ea typeface="+mn-ea"/>
                <a:cs typeface="+mn-cs"/>
              </a:rPr>
              <a:t> , David </a:t>
            </a:r>
            <a:r>
              <a:rPr lang="en-GB" sz="1200" kern="1200" dirty="0" err="1" smtClean="0">
                <a:solidFill>
                  <a:schemeClr val="tx1"/>
                </a:solidFill>
                <a:effectLst/>
                <a:latin typeface="+mn-lt"/>
                <a:ea typeface="+mn-ea"/>
                <a:cs typeface="+mn-cs"/>
              </a:rPr>
              <a:t>Rydeheard</a:t>
            </a:r>
            <a:r>
              <a:rPr lang="en-GB" sz="1200" kern="1200" dirty="0" smtClean="0">
                <a:solidFill>
                  <a:schemeClr val="tx1"/>
                </a:solidFill>
                <a:effectLst/>
                <a:latin typeface="+mn-lt"/>
                <a:ea typeface="+mn-ea"/>
                <a:cs typeface="+mn-cs"/>
              </a:rPr>
              <a:t>, and Klaus </a:t>
            </a:r>
            <a:r>
              <a:rPr lang="en-GB" sz="1200" kern="1200" dirty="0" err="1" smtClean="0">
                <a:solidFill>
                  <a:schemeClr val="tx1"/>
                </a:solidFill>
                <a:effectLst/>
                <a:latin typeface="+mn-lt"/>
                <a:ea typeface="+mn-ea"/>
                <a:cs typeface="+mn-cs"/>
              </a:rPr>
              <a:t>Havelund</a:t>
            </a:r>
            <a:r>
              <a:rPr lang="en-GB" sz="1200" kern="1200" dirty="0" smtClean="0">
                <a:solidFill>
                  <a:schemeClr val="tx1"/>
                </a:solidFill>
                <a:effectLst/>
                <a:latin typeface="+mn-lt"/>
                <a:ea typeface="+mn-ea"/>
                <a:cs typeface="+mn-cs"/>
              </a:rPr>
              <a:t> created this language instead of trying to improve EAGLE language.</a:t>
            </a: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5</a:t>
            </a:fld>
            <a:endParaRPr lang="en-GB"/>
          </a:p>
        </p:txBody>
      </p:sp>
    </p:spTree>
    <p:extLst>
      <p:ext uri="{BB962C8B-B14F-4D97-AF65-F5344CB8AC3E}">
        <p14:creationId xmlns:p14="http://schemas.microsoft.com/office/powerpoint/2010/main" val="140791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core of a RULER rule system is a collection of named rules. A rule is formed from a condition part (antecedent) and a body part (consequent). A rule gets activated for the next evaluation step, then gets used and automatically deactivated. Rules have modifiers and extra modifiers.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Always</a:t>
            </a:r>
            <a:r>
              <a:rPr lang="en-GB" sz="1200" kern="1200" baseline="0" dirty="0" smtClean="0">
                <a:solidFill>
                  <a:schemeClr val="tx1"/>
                </a:solidFill>
                <a:effectLst/>
                <a:latin typeface="+mn-lt"/>
                <a:ea typeface="+mn-ea"/>
                <a:cs typeface="+mn-cs"/>
              </a:rPr>
              <a:t> – states that this rule will be active all the time, State – tells system that this rule will be active only one time and will be deleted after it was fired, while Step – is a rule which will be deleted after any step in program no matter if this was fired or not.</a:t>
            </a:r>
            <a:br>
              <a:rPr lang="en-GB" sz="1200" kern="1200" baseline="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Start - ? , Assert - ?, Forbidden -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6</a:t>
            </a:fld>
            <a:endParaRPr lang="en-GB"/>
          </a:p>
        </p:txBody>
      </p:sp>
    </p:spTree>
    <p:extLst>
      <p:ext uri="{BB962C8B-B14F-4D97-AF65-F5344CB8AC3E}">
        <p14:creationId xmlns:p14="http://schemas.microsoft.com/office/powerpoint/2010/main" val="112322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bel" panose="02000506030000020004" pitchFamily="2"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tillium Web"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Slide Number Placeholder 5"/>
          <p:cNvSpPr>
            <a:spLocks noGrp="1"/>
          </p:cNvSpPr>
          <p:nvPr>
            <p:ph type="sldNum" sz="quarter" idx="12"/>
          </p:nvPr>
        </p:nvSpPr>
        <p:spPr>
          <a:xfrm>
            <a:off x="9004300" y="6173786"/>
            <a:ext cx="2743200" cy="365125"/>
          </a:xfrm>
        </p:spPr>
        <p:txBody>
          <a:bodyPr/>
          <a:lstStyle/>
          <a:p>
            <a:fld id="{743D3E5A-9F72-4BC2-887C-0019BE105260}" type="slidenum">
              <a:rPr lang="en-GB" smtClean="0"/>
              <a:t>‹#›</a:t>
            </a:fld>
            <a:endParaRPr lang="en-GB" dirty="0"/>
          </a:p>
        </p:txBody>
      </p:sp>
    </p:spTree>
    <p:extLst>
      <p:ext uri="{BB962C8B-B14F-4D97-AF65-F5344CB8AC3E}">
        <p14:creationId xmlns:p14="http://schemas.microsoft.com/office/powerpoint/2010/main" val="35218649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600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507309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bel" panose="02000506030000020004" pitchFamily="2"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tillium Web"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Slide Number Placeholder 5"/>
          <p:cNvSpPr>
            <a:spLocks noGrp="1"/>
          </p:cNvSpPr>
          <p:nvPr>
            <p:ph type="sldNum" sz="quarter" idx="12"/>
          </p:nvPr>
        </p:nvSpPr>
        <p:spPr>
          <a:xfrm>
            <a:off x="9004300" y="6173786"/>
            <a:ext cx="2743200" cy="365125"/>
          </a:xfrm>
        </p:spPr>
        <p:txBody>
          <a:bodyPr/>
          <a:lstStyle/>
          <a:p>
            <a:fld id="{743D3E5A-9F72-4BC2-887C-0019BE105260}" type="slidenum">
              <a:rPr lang="en-GB" smtClean="0"/>
              <a:t>‹#›</a:t>
            </a:fld>
            <a:endParaRPr lang="en-GB" dirty="0"/>
          </a:p>
        </p:txBody>
      </p:sp>
    </p:spTree>
    <p:extLst>
      <p:ext uri="{BB962C8B-B14F-4D97-AF65-F5344CB8AC3E}">
        <p14:creationId xmlns:p14="http://schemas.microsoft.com/office/powerpoint/2010/main" val="14108695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el" panose="02000506030000020004" pitchFamily="2"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latin typeface="Titillium Web" panose="00000500000000000000" pitchFamily="2" charset="0"/>
              </a:defRPr>
            </a:lvl1pPr>
            <a:lvl2pPr>
              <a:defRPr>
                <a:latin typeface="Titillium Web" panose="00000500000000000000" pitchFamily="2" charset="0"/>
              </a:defRPr>
            </a:lvl2pPr>
            <a:lvl3pPr>
              <a:defRPr>
                <a:latin typeface="Titillium Web" panose="00000500000000000000" pitchFamily="2" charset="0"/>
              </a:defRPr>
            </a:lvl3pPr>
            <a:lvl4pPr>
              <a:defRPr>
                <a:latin typeface="Titillium Web" panose="00000500000000000000" pitchFamily="2" charset="0"/>
              </a:defRPr>
            </a:lvl4pPr>
            <a:lvl5pPr>
              <a:defRPr>
                <a:latin typeface="Titillium Web" panose="000005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174549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3872612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218709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4016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92428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469691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5833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el" panose="02000506030000020004" pitchFamily="2"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latin typeface="Titillium Web" panose="00000500000000000000" pitchFamily="2" charset="0"/>
              </a:defRPr>
            </a:lvl1pPr>
            <a:lvl2pPr>
              <a:defRPr>
                <a:latin typeface="Titillium Web" panose="00000500000000000000" pitchFamily="2" charset="0"/>
              </a:defRPr>
            </a:lvl2pPr>
            <a:lvl3pPr>
              <a:defRPr>
                <a:latin typeface="Titillium Web" panose="00000500000000000000" pitchFamily="2" charset="0"/>
              </a:defRPr>
            </a:lvl3pPr>
            <a:lvl4pPr>
              <a:defRPr>
                <a:latin typeface="Titillium Web" panose="00000500000000000000" pitchFamily="2" charset="0"/>
              </a:defRPr>
            </a:lvl4pPr>
            <a:lvl5pPr>
              <a:defRPr>
                <a:latin typeface="Titillium Web" panose="000005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608153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1767934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845097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33268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5097196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5392376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69772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12851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40524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4421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09/11/2016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58806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2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38131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8977651" y="61737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11982-2518-4DEB-9BEF-04FF2D2DE1C7}" type="slidenum">
              <a:rPr lang="en-GB" smtClean="0"/>
              <a:pPr/>
              <a:t>‹#›</a:t>
            </a:fld>
            <a:endParaRPr lang="en-GB" dirty="0"/>
          </a:p>
        </p:txBody>
      </p:sp>
      <p:pic>
        <p:nvPicPr>
          <p:cNvPr id="8" name="Picture 2" descr="Image result for university of mancheste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5575" y="5984651"/>
            <a:ext cx="1762125" cy="743397"/>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userDrawn="1"/>
        </p:nvSpPr>
        <p:spPr>
          <a:xfrm>
            <a:off x="1917701" y="6173785"/>
            <a:ext cx="70599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smtClean="0"/>
              <a:t>Rule-</a:t>
            </a:r>
            <a:r>
              <a:rPr lang="en-GB" baseline="0" dirty="0" smtClean="0"/>
              <a:t>Based Runtime Verification Tool</a:t>
            </a:r>
            <a:endParaRPr lang="en-GB" dirty="0"/>
          </a:p>
        </p:txBody>
      </p:sp>
    </p:spTree>
    <p:extLst>
      <p:ext uri="{BB962C8B-B14F-4D97-AF65-F5344CB8AC3E}">
        <p14:creationId xmlns:p14="http://schemas.microsoft.com/office/powerpoint/2010/main" val="1444300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Abel"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2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38131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8902700" y="61737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D3E5A-9F72-4BC2-887C-0019BE105260}" type="slidenum">
              <a:rPr lang="en-GB" smtClean="0"/>
              <a:t>‹#›</a:t>
            </a:fld>
            <a:endParaRPr lang="en-GB"/>
          </a:p>
        </p:txBody>
      </p:sp>
    </p:spTree>
    <p:extLst>
      <p:ext uri="{BB962C8B-B14F-4D97-AF65-F5344CB8AC3E}">
        <p14:creationId xmlns:p14="http://schemas.microsoft.com/office/powerpoint/2010/main" val="2088644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Abel"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Rule-Based Runtime Verification Tool</a:t>
            </a:r>
            <a:endParaRPr lang="en-GB" dirty="0"/>
          </a:p>
        </p:txBody>
      </p:sp>
      <p:sp>
        <p:nvSpPr>
          <p:cNvPr id="3" name="Subtitle 2"/>
          <p:cNvSpPr>
            <a:spLocks noGrp="1"/>
          </p:cNvSpPr>
          <p:nvPr>
            <p:ph type="subTitle" idx="1"/>
          </p:nvPr>
        </p:nvSpPr>
        <p:spPr>
          <a:xfrm>
            <a:off x="1524000" y="4856812"/>
            <a:ext cx="2853128" cy="445306"/>
          </a:xfrm>
        </p:spPr>
        <p:txBody>
          <a:bodyPr>
            <a:normAutofit/>
          </a:bodyPr>
          <a:lstStyle/>
          <a:p>
            <a:pPr algn="l"/>
            <a:r>
              <a:rPr lang="en-GB" dirty="0" smtClean="0"/>
              <a:t>Mantas Daraciunas</a:t>
            </a:r>
            <a:endParaRPr lang="en-GB" dirty="0"/>
          </a:p>
        </p:txBody>
      </p:sp>
      <p:sp>
        <p:nvSpPr>
          <p:cNvPr id="13" name="Subtitle 2"/>
          <p:cNvSpPr txBox="1">
            <a:spLocks/>
          </p:cNvSpPr>
          <p:nvPr/>
        </p:nvSpPr>
        <p:spPr>
          <a:xfrm>
            <a:off x="7555043" y="4856812"/>
            <a:ext cx="3522688" cy="40098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50000"/>
                    <a:lumOff val="50000"/>
                  </a:schemeClr>
                </a:solidFill>
                <a:latin typeface="Titillium Web" panose="00000500000000000000"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Titillium Web" panose="00000500000000000000"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Titillium Web" panose="00000500000000000000"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Titillium Web" panose="00000500000000000000"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Titillium Web" panose="00000500000000000000"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smtClean="0"/>
              <a:t>Supervised by Giles Reger</a:t>
            </a:r>
            <a:endParaRPr lang="en-GB" dirty="0"/>
          </a:p>
        </p:txBody>
      </p:sp>
    </p:spTree>
    <p:extLst>
      <p:ext uri="{BB962C8B-B14F-4D97-AF65-F5344CB8AC3E}">
        <p14:creationId xmlns:p14="http://schemas.microsoft.com/office/powerpoint/2010/main" val="2392230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407891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010262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Expected Result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6431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a:t>
            </a:r>
            <a:endParaRPr lang="en-GB" dirty="0"/>
          </a:p>
        </p:txBody>
      </p:sp>
      <p:sp>
        <p:nvSpPr>
          <p:cNvPr id="3" name="Content Placeholder 2"/>
          <p:cNvSpPr>
            <a:spLocks noGrp="1"/>
          </p:cNvSpPr>
          <p:nvPr>
            <p:ph idx="1"/>
          </p:nvPr>
        </p:nvSpPr>
        <p:spPr>
          <a:xfrm>
            <a:off x="838200" y="2125014"/>
            <a:ext cx="10515600" cy="3513786"/>
          </a:xfrm>
        </p:spPr>
        <p:txBody>
          <a:bodyPr/>
          <a:lstStyle/>
          <a:p>
            <a:r>
              <a:rPr lang="en-GB" dirty="0" smtClean="0"/>
              <a:t>most common way of testing - input-output testing</a:t>
            </a:r>
          </a:p>
          <a:p>
            <a:endParaRPr lang="en-GB" dirty="0" smtClean="0"/>
          </a:p>
          <a:p>
            <a:r>
              <a:rPr lang="en-GB" dirty="0" smtClean="0"/>
              <a:t>increase confidence, but not 100%</a:t>
            </a:r>
          </a:p>
          <a:p>
            <a:endParaRPr lang="en-GB" dirty="0" smtClean="0"/>
          </a:p>
          <a:p>
            <a:r>
              <a:rPr lang="en-GB" dirty="0"/>
              <a:t>t</a:t>
            </a:r>
            <a:r>
              <a:rPr lang="en-GB" dirty="0" smtClean="0"/>
              <a:t>akes  lots of time to test and find a bug</a:t>
            </a:r>
            <a:r>
              <a:rPr lang="en-GB" dirty="0" smtClean="0"/>
              <a:t> </a:t>
            </a:r>
            <a:endParaRPr lang="en-GB" dirty="0"/>
          </a:p>
        </p:txBody>
      </p:sp>
    </p:spTree>
    <p:extLst>
      <p:ext uri="{BB962C8B-B14F-4D97-AF65-F5344CB8AC3E}">
        <p14:creationId xmlns:p14="http://schemas.microsoft.com/office/powerpoint/2010/main" val="142527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Verification</a:t>
            </a:r>
            <a:endParaRPr lang="en-GB" dirty="0"/>
          </a:p>
        </p:txBody>
      </p:sp>
      <p:sp>
        <p:nvSpPr>
          <p:cNvPr id="3" name="Content Placeholder 2"/>
          <p:cNvSpPr>
            <a:spLocks noGrp="1"/>
          </p:cNvSpPr>
          <p:nvPr>
            <p:ph idx="1"/>
          </p:nvPr>
        </p:nvSpPr>
        <p:spPr/>
        <p:txBody>
          <a:bodyPr/>
          <a:lstStyle/>
          <a:p>
            <a:r>
              <a:rPr lang="en-GB" dirty="0"/>
              <a:t>u</a:t>
            </a:r>
            <a:r>
              <a:rPr lang="en-GB" dirty="0" smtClean="0"/>
              <a:t>nusual way of testing</a:t>
            </a:r>
            <a:endParaRPr lang="en-GB" dirty="0"/>
          </a:p>
          <a:p>
            <a:endParaRPr lang="en-GB" dirty="0"/>
          </a:p>
          <a:p>
            <a:r>
              <a:rPr lang="en-GB" dirty="0"/>
              <a:t>p</a:t>
            </a:r>
            <a:r>
              <a:rPr lang="en-GB" dirty="0" smtClean="0"/>
              <a:t>rogram Model</a:t>
            </a:r>
            <a:endParaRPr lang="en-GB" dirty="0"/>
          </a:p>
          <a:p>
            <a:endParaRPr lang="en-GB" dirty="0"/>
          </a:p>
          <a:p>
            <a:r>
              <a:rPr lang="en-GB" dirty="0"/>
              <a:t>i</a:t>
            </a:r>
            <a:r>
              <a:rPr lang="en-GB" dirty="0" smtClean="0"/>
              <a:t>s program acting according my specifications?</a:t>
            </a:r>
            <a:endParaRPr lang="en-GB" dirty="0"/>
          </a:p>
          <a:p>
            <a:endParaRPr lang="en-GB" dirty="0"/>
          </a:p>
        </p:txBody>
      </p:sp>
    </p:spTree>
    <p:extLst>
      <p:ext uri="{BB962C8B-B14F-4D97-AF65-F5344CB8AC3E}">
        <p14:creationId xmlns:p14="http://schemas.microsoft.com/office/powerpoint/2010/main" val="488747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of existing Runtime Verification tools</a:t>
            </a:r>
            <a:br>
              <a:rPr lang="en-GB" dirty="0" smtClean="0"/>
            </a:br>
            <a:r>
              <a:rPr lang="en-GB" dirty="0" smtClean="0"/>
              <a:t>or History…</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79537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RuleR</a:t>
            </a:r>
            <a:endParaRPr lang="en-GB" dirty="0"/>
          </a:p>
        </p:txBody>
      </p:sp>
      <p:sp>
        <p:nvSpPr>
          <p:cNvPr id="3" name="Content Placeholder 2"/>
          <p:cNvSpPr>
            <a:spLocks noGrp="1"/>
          </p:cNvSpPr>
          <p:nvPr>
            <p:ph idx="1"/>
          </p:nvPr>
        </p:nvSpPr>
        <p:spPr/>
        <p:txBody>
          <a:bodyPr/>
          <a:lstStyle/>
          <a:p>
            <a:r>
              <a:rPr lang="en-GB" dirty="0" smtClean="0"/>
              <a:t>rule-based runtime verification tool</a:t>
            </a:r>
          </a:p>
          <a:p>
            <a:endParaRPr lang="en-GB" dirty="0"/>
          </a:p>
          <a:p>
            <a:r>
              <a:rPr lang="en-GB" dirty="0"/>
              <a:t>c</a:t>
            </a:r>
            <a:r>
              <a:rPr lang="en-GB" dirty="0" smtClean="0"/>
              <a:t>onsist of specification language and algorithm </a:t>
            </a:r>
          </a:p>
          <a:p>
            <a:endParaRPr lang="en-GB" dirty="0"/>
          </a:p>
          <a:p>
            <a:r>
              <a:rPr lang="en-GB" dirty="0"/>
              <a:t>c</a:t>
            </a:r>
            <a:r>
              <a:rPr lang="en-GB" dirty="0" smtClean="0"/>
              <a:t>reated by Howard </a:t>
            </a:r>
            <a:r>
              <a:rPr lang="en-GB" dirty="0" err="1"/>
              <a:t>Barringer</a:t>
            </a:r>
            <a:r>
              <a:rPr lang="en-GB" dirty="0"/>
              <a:t> , David </a:t>
            </a:r>
            <a:r>
              <a:rPr lang="en-GB" dirty="0" err="1"/>
              <a:t>Rydeheard</a:t>
            </a:r>
            <a:r>
              <a:rPr lang="en-GB" dirty="0"/>
              <a:t>, and Klaus </a:t>
            </a:r>
            <a:r>
              <a:rPr lang="en-GB" dirty="0" err="1" smtClean="0"/>
              <a:t>Havelund</a:t>
            </a:r>
            <a:r>
              <a:rPr lang="en-GB" dirty="0" smtClean="0"/>
              <a:t> at University of Manchester</a:t>
            </a:r>
            <a:endParaRPr lang="en-GB" dirty="0"/>
          </a:p>
        </p:txBody>
      </p:sp>
    </p:spTree>
    <p:extLst>
      <p:ext uri="{BB962C8B-B14F-4D97-AF65-F5344CB8AC3E}">
        <p14:creationId xmlns:p14="http://schemas.microsoft.com/office/powerpoint/2010/main" val="428294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a:t>
            </a:r>
            <a:endParaRPr lang="en-GB" dirty="0"/>
          </a:p>
        </p:txBody>
      </p:sp>
      <p:sp>
        <p:nvSpPr>
          <p:cNvPr id="3" name="Content Placeholder 2"/>
          <p:cNvSpPr>
            <a:spLocks noGrp="1"/>
          </p:cNvSpPr>
          <p:nvPr>
            <p:ph idx="1"/>
          </p:nvPr>
        </p:nvSpPr>
        <p:spPr/>
        <p:txBody>
          <a:bodyPr/>
          <a:lstStyle/>
          <a:p>
            <a:r>
              <a:rPr lang="en-GB" dirty="0"/>
              <a:t>s</a:t>
            </a:r>
            <a:r>
              <a:rPr lang="en-GB" dirty="0" smtClean="0"/>
              <a:t>tored in Rule System</a:t>
            </a:r>
          </a:p>
          <a:p>
            <a:endParaRPr lang="en-GB" dirty="0" smtClean="0"/>
          </a:p>
          <a:p>
            <a:r>
              <a:rPr lang="en-GB" dirty="0"/>
              <a:t>r</a:t>
            </a:r>
            <a:r>
              <a:rPr lang="en-GB" dirty="0" smtClean="0"/>
              <a:t>ule_name </a:t>
            </a:r>
            <a:r>
              <a:rPr lang="en-GB" dirty="0"/>
              <a:t>: </a:t>
            </a:r>
            <a:r>
              <a:rPr lang="en-GB" dirty="0" smtClean="0"/>
              <a:t>{ antecedent </a:t>
            </a:r>
            <a:r>
              <a:rPr lang="en-GB" dirty="0"/>
              <a:t>→ </a:t>
            </a:r>
            <a:r>
              <a:rPr lang="en-GB" dirty="0" smtClean="0"/>
              <a:t>consequent; … }</a:t>
            </a:r>
          </a:p>
          <a:p>
            <a:endParaRPr lang="en-GB" dirty="0"/>
          </a:p>
          <a:p>
            <a:r>
              <a:rPr lang="en-GB" dirty="0"/>
              <a:t>m</a:t>
            </a:r>
            <a:r>
              <a:rPr lang="en-GB" dirty="0" smtClean="0"/>
              <a:t>odifier {Always, State, Step}</a:t>
            </a:r>
          </a:p>
          <a:p>
            <a:endParaRPr lang="en-GB" dirty="0"/>
          </a:p>
          <a:p>
            <a:r>
              <a:rPr lang="en-GB" dirty="0"/>
              <a:t>e</a:t>
            </a:r>
            <a:r>
              <a:rPr lang="en-GB" dirty="0" smtClean="0"/>
              <a:t>xtra modifier {Start, Assert, Forbidden}</a:t>
            </a:r>
            <a:endParaRPr lang="en-GB" dirty="0"/>
          </a:p>
        </p:txBody>
      </p:sp>
    </p:spTree>
    <p:extLst>
      <p:ext uri="{BB962C8B-B14F-4D97-AF65-F5344CB8AC3E}">
        <p14:creationId xmlns:p14="http://schemas.microsoft.com/office/powerpoint/2010/main" val="4073408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GB" dirty="0"/>
          </a:p>
        </p:txBody>
      </p:sp>
      <p:sp>
        <p:nvSpPr>
          <p:cNvPr id="3" name="Content Placeholder 2"/>
          <p:cNvSpPr>
            <a:spLocks noGrp="1"/>
          </p:cNvSpPr>
          <p:nvPr>
            <p:ph idx="1"/>
          </p:nvPr>
        </p:nvSpPr>
        <p:spPr/>
        <p:txBody>
          <a:bodyPr/>
          <a:lstStyle/>
          <a:p>
            <a:r>
              <a:rPr lang="en-GB" dirty="0" smtClean="0"/>
              <a:t>Results {True, Still_True, False, Still_False, Unknown}</a:t>
            </a:r>
            <a:endParaRPr lang="en-GB" dirty="0"/>
          </a:p>
        </p:txBody>
      </p:sp>
    </p:spTree>
    <p:extLst>
      <p:ext uri="{BB962C8B-B14F-4D97-AF65-F5344CB8AC3E}">
        <p14:creationId xmlns:p14="http://schemas.microsoft.com/office/powerpoint/2010/main" val="148501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a:xfrm>
            <a:off x="838200" y="1825625"/>
            <a:ext cx="4093029" cy="3813175"/>
          </a:xfrm>
        </p:spPr>
        <p:txBody>
          <a:bodyPr>
            <a:normAutofit fontScale="85000" lnSpcReduction="20000"/>
          </a:bodyPr>
          <a:lstStyle/>
          <a:p>
            <a:pPr marL="0" indent="0">
              <a:buNone/>
            </a:pPr>
            <a:r>
              <a:rPr lang="en-GB" dirty="0" smtClean="0"/>
              <a:t>  </a:t>
            </a:r>
            <a:r>
              <a:rPr lang="en-GB" u="sng" dirty="0" smtClean="0"/>
              <a:t>Rule System</a:t>
            </a:r>
          </a:p>
          <a:p>
            <a:pPr marL="0" indent="0">
              <a:buNone/>
            </a:pPr>
            <a:r>
              <a:rPr lang="en-GB" dirty="0"/>
              <a:t> </a:t>
            </a:r>
            <a:r>
              <a:rPr lang="en-GB" dirty="0" smtClean="0"/>
              <a:t> </a:t>
            </a:r>
            <a:r>
              <a:rPr lang="en-GB" dirty="0" smtClean="0"/>
              <a:t>Always Open {</a:t>
            </a:r>
          </a:p>
          <a:p>
            <a:pPr marL="0" indent="0">
              <a:buNone/>
            </a:pPr>
            <a:r>
              <a:rPr lang="en-GB" dirty="0"/>
              <a:t>	</a:t>
            </a:r>
            <a:r>
              <a:rPr lang="en-GB" dirty="0" smtClean="0"/>
              <a:t>open(f) -&gt; Close(f)</a:t>
            </a:r>
          </a:p>
          <a:p>
            <a:pPr marL="0" indent="0">
              <a:buNone/>
            </a:pPr>
            <a:r>
              <a:rPr lang="en-GB" dirty="0"/>
              <a:t>	</a:t>
            </a:r>
            <a:r>
              <a:rPr lang="en-GB" dirty="0" smtClean="0"/>
              <a:t>close(f) -&gt; Fail</a:t>
            </a:r>
            <a:endParaRPr lang="en-GB" dirty="0"/>
          </a:p>
          <a:p>
            <a:pPr marL="0" indent="0">
              <a:buNone/>
            </a:pPr>
            <a:r>
              <a:rPr lang="en-GB" dirty="0" smtClean="0"/>
              <a:t>  }</a:t>
            </a:r>
          </a:p>
          <a:p>
            <a:endParaRPr lang="en-GB" dirty="0"/>
          </a:p>
          <a:p>
            <a:pPr marL="0" indent="0">
              <a:buNone/>
            </a:pPr>
            <a:r>
              <a:rPr lang="en-GB" dirty="0" smtClean="0"/>
              <a:t>  State Close(f) {</a:t>
            </a:r>
          </a:p>
          <a:p>
            <a:pPr marL="0" indent="0">
              <a:buNone/>
            </a:pPr>
            <a:r>
              <a:rPr lang="en-GB" dirty="0"/>
              <a:t>	</a:t>
            </a:r>
            <a:r>
              <a:rPr lang="en-GB" dirty="0" smtClean="0"/>
              <a:t>close(f) -&gt; OK;</a:t>
            </a:r>
          </a:p>
          <a:p>
            <a:pPr marL="0" indent="0">
              <a:buNone/>
            </a:pPr>
            <a:r>
              <a:rPr lang="en-GB" dirty="0"/>
              <a:t>	</a:t>
            </a:r>
            <a:r>
              <a:rPr lang="en-GB" dirty="0" smtClean="0"/>
              <a:t>open(f) -&gt; Fail;</a:t>
            </a:r>
            <a:endParaRPr lang="en-GB" dirty="0"/>
          </a:p>
          <a:p>
            <a:pPr marL="0" indent="0">
              <a:buNone/>
            </a:pPr>
            <a:r>
              <a:rPr lang="en-GB" dirty="0" smtClean="0"/>
              <a:t>  }</a:t>
            </a:r>
            <a:endParaRPr lang="en-GB" dirty="0"/>
          </a:p>
        </p:txBody>
      </p:sp>
      <p:sp>
        <p:nvSpPr>
          <p:cNvPr id="4" name="Content Placeholder 2"/>
          <p:cNvSpPr txBox="1">
            <a:spLocks/>
          </p:cNvSpPr>
          <p:nvPr/>
        </p:nvSpPr>
        <p:spPr>
          <a:xfrm>
            <a:off x="4931228" y="1690688"/>
            <a:ext cx="7260771" cy="381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u="sng" dirty="0" smtClean="0"/>
              <a:t>Programs</a:t>
            </a:r>
            <a:r>
              <a:rPr lang="en-GB" dirty="0" smtClean="0"/>
              <a:t>  </a:t>
            </a:r>
          </a:p>
          <a:p>
            <a:r>
              <a:rPr lang="en-GB" dirty="0" smtClean="0"/>
              <a:t>open(“file.txt”).close(“file.txt”)</a:t>
            </a:r>
          </a:p>
          <a:p>
            <a:pPr marL="0" indent="0">
              <a:buFont typeface="Arial" panose="020B0604020202020204" pitchFamily="34" charset="0"/>
              <a:buNone/>
            </a:pPr>
            <a:endParaRPr lang="en-GB" dirty="0"/>
          </a:p>
          <a:p>
            <a:r>
              <a:rPr lang="en-GB" dirty="0"/>
              <a:t>open(“file.txt</a:t>
            </a:r>
            <a:r>
              <a:rPr lang="en-GB" dirty="0" smtClean="0"/>
              <a:t>”).open</a:t>
            </a:r>
            <a:r>
              <a:rPr lang="en-GB" dirty="0"/>
              <a:t>(“</a:t>
            </a:r>
            <a:r>
              <a:rPr lang="en-GB" dirty="0" smtClean="0"/>
              <a:t>file2.txt”).close</a:t>
            </a:r>
            <a:r>
              <a:rPr lang="en-GB" dirty="0"/>
              <a:t>(“file.txt”)</a:t>
            </a:r>
          </a:p>
          <a:p>
            <a:pPr marL="0" indent="0">
              <a:buFont typeface="Arial" panose="020B0604020202020204" pitchFamily="34" charset="0"/>
              <a:buNone/>
            </a:pPr>
            <a:endParaRPr lang="en-GB" dirty="0" smtClean="0"/>
          </a:p>
          <a:p>
            <a:r>
              <a:rPr lang="en-GB" dirty="0" smtClean="0"/>
              <a:t>close</a:t>
            </a:r>
            <a:r>
              <a:rPr lang="en-GB" dirty="0"/>
              <a:t>(“file.txt”)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42105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a:t>
            </a:r>
            <a:endParaRPr lang="en-GB" dirty="0"/>
          </a:p>
        </p:txBody>
      </p:sp>
      <p:sp>
        <p:nvSpPr>
          <p:cNvPr id="3" name="Content Placeholder 2"/>
          <p:cNvSpPr>
            <a:spLocks noGrp="1"/>
          </p:cNvSpPr>
          <p:nvPr>
            <p:ph idx="1"/>
          </p:nvPr>
        </p:nvSpPr>
        <p:spPr/>
        <p:txBody>
          <a:bodyPr/>
          <a:lstStyle/>
          <a:p>
            <a:r>
              <a:rPr lang="en-GB" dirty="0" smtClean="0"/>
              <a:t>Scalability </a:t>
            </a:r>
          </a:p>
          <a:p>
            <a:endParaRPr lang="en-GB" dirty="0"/>
          </a:p>
          <a:p>
            <a:endParaRPr lang="en-GB" dirty="0"/>
          </a:p>
        </p:txBody>
      </p:sp>
    </p:spTree>
    <p:extLst>
      <p:ext uri="{BB962C8B-B14F-4D97-AF65-F5344CB8AC3E}">
        <p14:creationId xmlns:p14="http://schemas.microsoft.com/office/powerpoint/2010/main" val="430266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488</Words>
  <Application>Microsoft Office PowerPoint</Application>
  <PresentationFormat>Widescreen</PresentationFormat>
  <Paragraphs>63</Paragraphs>
  <Slides>12</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Abel</vt:lpstr>
      <vt:lpstr>Arial</vt:lpstr>
      <vt:lpstr>Calibri</vt:lpstr>
      <vt:lpstr>Titillium Web</vt:lpstr>
      <vt:lpstr>Office Theme</vt:lpstr>
      <vt:lpstr>1_Office Theme</vt:lpstr>
      <vt:lpstr>Rule-Based Runtime Verification Tool</vt:lpstr>
      <vt:lpstr>Motivation</vt:lpstr>
      <vt:lpstr>Runtime Verification</vt:lpstr>
      <vt:lpstr>Some of existing Runtime Verification tools or History…</vt:lpstr>
      <vt:lpstr>RuleR</vt:lpstr>
      <vt:lpstr>Rule</vt:lpstr>
      <vt:lpstr>Algorithm</vt:lpstr>
      <vt:lpstr>Example</vt:lpstr>
      <vt:lpstr>Problems</vt:lpstr>
      <vt:lpstr>Goal</vt:lpstr>
      <vt:lpstr>Plan</vt:lpstr>
      <vt:lpstr>Expected 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Rule-Based Runtime Verification Tool</dc:title>
  <dc:creator>Mantas Daraciunas</dc:creator>
  <cp:lastModifiedBy>Mantas Daraciunas</cp:lastModifiedBy>
  <cp:revision>14</cp:revision>
  <dcterms:created xsi:type="dcterms:W3CDTF">2016-11-08T16:38:37Z</dcterms:created>
  <dcterms:modified xsi:type="dcterms:W3CDTF">2016-11-09T13:07:02Z</dcterms:modified>
</cp:coreProperties>
</file>