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9" r:id="rId5"/>
    <p:sldId id="258" r:id="rId6"/>
    <p:sldId id="265" r:id="rId7"/>
    <p:sldId id="267" r:id="rId8"/>
    <p:sldId id="268" r:id="rId9"/>
    <p:sldId id="262" r:id="rId10"/>
    <p:sldId id="269" r:id="rId11"/>
    <p:sldId id="260" r:id="rId12"/>
    <p:sldId id="261"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tas Daraciunas" initials="MD" lastIdx="1" clrIdx="0">
    <p:extLst>
      <p:ext uri="{19B8F6BF-5375-455C-9EA6-DF929625EA0E}">
        <p15:presenceInfo xmlns:p15="http://schemas.microsoft.com/office/powerpoint/2012/main" userId="970b901a88c259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74506" autoAdjust="0"/>
  </p:normalViewPr>
  <p:slideViewPr>
    <p:cSldViewPr snapToGrid="0">
      <p:cViewPr varScale="1">
        <p:scale>
          <a:sx n="55" d="100"/>
          <a:sy n="55" d="100"/>
        </p:scale>
        <p:origin x="11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6D5AA-3C35-4905-9DFE-AD97A8218592}" type="datetimeFigureOut">
              <a:rPr lang="en-GB" smtClean="0"/>
              <a:t>16/11/2016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28444-63B1-4301-AC3C-CE9B26C204F0}" type="slidenum">
              <a:rPr lang="en-GB" smtClean="0"/>
              <a:t>‹#›</a:t>
            </a:fld>
            <a:endParaRPr lang="en-GB"/>
          </a:p>
        </p:txBody>
      </p:sp>
    </p:spTree>
    <p:extLst>
      <p:ext uri="{BB962C8B-B14F-4D97-AF65-F5344CB8AC3E}">
        <p14:creationId xmlns:p14="http://schemas.microsoft.com/office/powerpoint/2010/main" val="388101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create algorithms, software and hardware to solve problems. Before we can use our computerised solution to actually solve problem, we need to test it. By Testing, most of us imagine simple, most popular way - by giving some input to the program we expect a solution to be correct! </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However, there might be and usually are bugs, which are noticed only after some period of time, and only applying some specific data. The bug in a software means that something in the logic of the algorithm went wrong than expected. But what? Usually we go back and we spend a lot of time (depending on the size of the program) while we find that this behaviour of the software is wrong, or this not closed file causing a lot of problems later on.  </a:t>
            </a: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2</a:t>
            </a:fld>
            <a:endParaRPr lang="en-GB"/>
          </a:p>
        </p:txBody>
      </p:sp>
    </p:spTree>
    <p:extLst>
      <p:ext uri="{BB962C8B-B14F-4D97-AF65-F5344CB8AC3E}">
        <p14:creationId xmlns:p14="http://schemas.microsoft.com/office/powerpoint/2010/main" val="37264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There is another way of testing software. It is a run time verification. In the simplest way, it is when you put algorithm in a monitored system and watch every step your code does. Every step of the code you compare with the Model and if something does not match you flag it and you know at which point something went wrong. Runtime Verification</a:t>
            </a:r>
            <a:r>
              <a:rPr lang="en-GB" sz="1200" kern="1200" baseline="0" dirty="0" smtClean="0">
                <a:solidFill>
                  <a:schemeClr val="tx1"/>
                </a:solidFill>
                <a:effectLst/>
                <a:latin typeface="+mn-lt"/>
                <a:ea typeface="+mn-ea"/>
                <a:cs typeface="+mn-cs"/>
              </a:rPr>
              <a:t> is a model checking – automated process to check if program meets given specific requirements</a:t>
            </a:r>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3</a:t>
            </a:fld>
            <a:endParaRPr lang="en-GB"/>
          </a:p>
        </p:txBody>
      </p:sp>
    </p:spTree>
    <p:extLst>
      <p:ext uri="{BB962C8B-B14F-4D97-AF65-F5344CB8AC3E}">
        <p14:creationId xmlns:p14="http://schemas.microsoft.com/office/powerpoint/2010/main" val="418301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Beep</a:t>
            </a:r>
            <a:r>
              <a:rPr lang="en-GB" baseline="0" dirty="0" err="1" smtClean="0"/>
              <a:t>Beep</a:t>
            </a:r>
            <a:r>
              <a:rPr lang="en-GB" baseline="0" dirty="0" smtClean="0"/>
              <a:t> – gaming testing</a:t>
            </a:r>
          </a:p>
          <a:p>
            <a:r>
              <a:rPr lang="en-GB" baseline="0" dirty="0" smtClean="0"/>
              <a:t>Larva – financial services</a:t>
            </a:r>
          </a:p>
          <a:p>
            <a:r>
              <a:rPr lang="en-GB" baseline="0" dirty="0" err="1" smtClean="0"/>
              <a:t>Mufin</a:t>
            </a:r>
            <a:r>
              <a:rPr lang="en-GB" baseline="0" dirty="0" smtClean="0"/>
              <a:t> – </a:t>
            </a:r>
            <a:r>
              <a:rPr lang="en-GB" baseline="0" dirty="0" err="1" smtClean="0"/>
              <a:t>medicen</a:t>
            </a:r>
            <a:r>
              <a:rPr lang="en-GB" baseline="0" dirty="0" smtClean="0"/>
              <a:t> </a:t>
            </a:r>
          </a:p>
          <a:p>
            <a:r>
              <a:rPr lang="en-GB" baseline="0" dirty="0" smtClean="0"/>
              <a:t>E-</a:t>
            </a:r>
            <a:r>
              <a:rPr lang="en-GB" baseline="0" dirty="0" err="1" smtClean="0"/>
              <a:t>acsl</a:t>
            </a:r>
            <a:r>
              <a:rPr lang="en-GB" baseline="0" dirty="0" smtClean="0"/>
              <a:t> </a:t>
            </a:r>
            <a:r>
              <a:rPr lang="en-GB" baseline="0" dirty="0" err="1" smtClean="0"/>
              <a:t>javaMop</a:t>
            </a:r>
            <a:r>
              <a:rPr lang="en-GB" baseline="0" dirty="0" smtClean="0"/>
              <a:t>, </a:t>
            </a:r>
            <a:r>
              <a:rPr lang="en-GB" baseline="0" dirty="0" err="1" smtClean="0"/>
              <a:t>MarQ</a:t>
            </a:r>
            <a:r>
              <a:rPr lang="en-GB" baseline="0" dirty="0" smtClean="0"/>
              <a:t> - software</a:t>
            </a:r>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4</a:t>
            </a:fld>
            <a:endParaRPr lang="en-GB"/>
          </a:p>
        </p:txBody>
      </p:sp>
    </p:spTree>
    <p:extLst>
      <p:ext uri="{BB962C8B-B14F-4D97-AF65-F5344CB8AC3E}">
        <p14:creationId xmlns:p14="http://schemas.microsoft.com/office/powerpoint/2010/main" val="259914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RuleR is a rule-based runtime veriﬁcation tool. It consists of a speciﬁcation language and an algorithm. The RuleR language allows the user to deﬁne properties in terms of parameterised conditional rules. The language is very powerful and complex. Howard </a:t>
            </a:r>
            <a:r>
              <a:rPr lang="en-GB" sz="1200" kern="1200" dirty="0" err="1" smtClean="0">
                <a:solidFill>
                  <a:schemeClr val="tx1"/>
                </a:solidFill>
                <a:effectLst/>
                <a:latin typeface="+mn-lt"/>
                <a:ea typeface="+mn-ea"/>
                <a:cs typeface="+mn-cs"/>
              </a:rPr>
              <a:t>Barringer</a:t>
            </a:r>
            <a:r>
              <a:rPr lang="en-GB" sz="1200" kern="1200" dirty="0" smtClean="0">
                <a:solidFill>
                  <a:schemeClr val="tx1"/>
                </a:solidFill>
                <a:effectLst/>
                <a:latin typeface="+mn-lt"/>
                <a:ea typeface="+mn-ea"/>
                <a:cs typeface="+mn-cs"/>
              </a:rPr>
              <a:t> , David </a:t>
            </a:r>
            <a:r>
              <a:rPr lang="en-GB" sz="1200" kern="1200" dirty="0" err="1" smtClean="0">
                <a:solidFill>
                  <a:schemeClr val="tx1"/>
                </a:solidFill>
                <a:effectLst/>
                <a:latin typeface="+mn-lt"/>
                <a:ea typeface="+mn-ea"/>
                <a:cs typeface="+mn-cs"/>
              </a:rPr>
              <a:t>Rydeheard</a:t>
            </a:r>
            <a:r>
              <a:rPr lang="en-GB" sz="1200" kern="1200" dirty="0" smtClean="0">
                <a:solidFill>
                  <a:schemeClr val="tx1"/>
                </a:solidFill>
                <a:effectLst/>
                <a:latin typeface="+mn-lt"/>
                <a:ea typeface="+mn-ea"/>
                <a:cs typeface="+mn-cs"/>
              </a:rPr>
              <a:t>, and Klaus </a:t>
            </a:r>
            <a:r>
              <a:rPr lang="en-GB" sz="1200" kern="1200" dirty="0" err="1" smtClean="0">
                <a:solidFill>
                  <a:schemeClr val="tx1"/>
                </a:solidFill>
                <a:effectLst/>
                <a:latin typeface="+mn-lt"/>
                <a:ea typeface="+mn-ea"/>
                <a:cs typeface="+mn-cs"/>
              </a:rPr>
              <a:t>Havelund</a:t>
            </a:r>
            <a:r>
              <a:rPr lang="en-GB" sz="1200" kern="1200" dirty="0" smtClean="0">
                <a:solidFill>
                  <a:schemeClr val="tx1"/>
                </a:solidFill>
                <a:effectLst/>
                <a:latin typeface="+mn-lt"/>
                <a:ea typeface="+mn-ea"/>
                <a:cs typeface="+mn-cs"/>
              </a:rPr>
              <a:t> created this language instead of trying to improve EAGLE language.</a:t>
            </a: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5</a:t>
            </a:fld>
            <a:endParaRPr lang="en-GB"/>
          </a:p>
        </p:txBody>
      </p:sp>
    </p:spTree>
    <p:extLst>
      <p:ext uri="{BB962C8B-B14F-4D97-AF65-F5344CB8AC3E}">
        <p14:creationId xmlns:p14="http://schemas.microsoft.com/office/powerpoint/2010/main" val="140791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core of a RULER rule system is a collection of named rules. A rule is formed from a condition part (antecedent) and a body part (consequent). A rule gets activated for the next evaluation step, then gets used and automatically deactivated. Rules have modifiers and extra modifiers.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Always</a:t>
            </a:r>
            <a:r>
              <a:rPr lang="en-GB" sz="1200" kern="1200" baseline="0" dirty="0" smtClean="0">
                <a:solidFill>
                  <a:schemeClr val="tx1"/>
                </a:solidFill>
                <a:effectLst/>
                <a:latin typeface="+mn-lt"/>
                <a:ea typeface="+mn-ea"/>
                <a:cs typeface="+mn-cs"/>
              </a:rPr>
              <a:t> – states that this rule will be active all the time, State – tells system that this rule will be active only one time and will be deleted after it was fired, while Step – is a rule which will be deleted after any step in program no matter if this was fired or not.</a:t>
            </a:r>
            <a:br>
              <a:rPr lang="en-GB" sz="1200" kern="1200" baseline="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Start - ? , Assert – syntactic sugar, which helps to write specifications easier. If the rule is not triggered then it will return false, Forbidden – you can forbid system to finish inside that state(rule)</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6</a:t>
            </a:fld>
            <a:endParaRPr lang="en-GB"/>
          </a:p>
        </p:txBody>
      </p:sp>
    </p:spTree>
    <p:extLst>
      <p:ext uri="{BB962C8B-B14F-4D97-AF65-F5344CB8AC3E}">
        <p14:creationId xmlns:p14="http://schemas.microsoft.com/office/powerpoint/2010/main" val="1123228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Decision can</a:t>
            </a:r>
            <a:r>
              <a:rPr lang="en-GB" baseline="0" dirty="0" smtClean="0"/>
              <a:t> be {true, false, still true, still false}</a:t>
            </a:r>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7</a:t>
            </a:fld>
            <a:endParaRPr lang="en-GB"/>
          </a:p>
        </p:txBody>
      </p:sp>
    </p:spTree>
    <p:extLst>
      <p:ext uri="{BB962C8B-B14F-4D97-AF65-F5344CB8AC3E}">
        <p14:creationId xmlns:p14="http://schemas.microsoft.com/office/powerpoint/2010/main" val="379275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Interfacing with the outside world.</a:t>
            </a:r>
            <a:r>
              <a:rPr lang="en-GB" sz="1200" kern="1200" dirty="0" smtClean="0">
                <a:solidFill>
                  <a:schemeClr val="tx1"/>
                </a:solidFill>
                <a:effectLst/>
                <a:latin typeface="+mn-lt"/>
                <a:ea typeface="+mn-ea"/>
                <a:cs typeface="+mn-cs"/>
              </a:rPr>
              <a:t> A monitoring tool needs to take as input both a specification and some observations about a monitored system. For the specification it needs to provide usable parsing for RuleR specifications. For the observations it will need to interface with instrumentation techniques (such as AspectJ) and parse log files for offline monitoring. </a:t>
            </a:r>
            <a:r>
              <a:rPr lang="en-GB" sz="1200" b="1" kern="1200" dirty="0" smtClean="0">
                <a:solidFill>
                  <a:schemeClr val="tx1"/>
                </a:solidFill>
                <a:effectLst/>
                <a:latin typeface="+mn-lt"/>
                <a:ea typeface="+mn-ea"/>
                <a:cs typeface="+mn-cs"/>
              </a:rPr>
              <a:t>Making it go fast. </a:t>
            </a:r>
            <a:r>
              <a:rPr lang="en-GB" sz="1200" kern="1200" dirty="0" smtClean="0">
                <a:solidFill>
                  <a:schemeClr val="tx1"/>
                </a:solidFill>
                <a:effectLst/>
                <a:latin typeface="+mn-lt"/>
                <a:ea typeface="+mn-ea"/>
                <a:cs typeface="+mn-cs"/>
              </a:rPr>
              <a:t>The algorithm needs to identify which rules to fire. Naively this can be implemented as a linear search but it is likely that more efficient indexing solutions exist. Additionally, the fact database can be stored in a simple set or list data structure, however this may also be non-optimal for traversal and fact deletion operations. There are then further possible optimisations related to garbage collection and other certain special cases that could be explored. </a:t>
            </a:r>
            <a:r>
              <a:rPr lang="en-GB" sz="1200" b="1" kern="1200" dirty="0" smtClean="0">
                <a:solidFill>
                  <a:schemeClr val="tx1"/>
                </a:solidFill>
                <a:effectLst/>
                <a:latin typeface="+mn-lt"/>
                <a:ea typeface="+mn-ea"/>
                <a:cs typeface="+mn-cs"/>
              </a:rPr>
              <a:t>Making it more powerful. </a:t>
            </a:r>
            <a:r>
              <a:rPr lang="en-GB" sz="1200" kern="1200" dirty="0" smtClean="0">
                <a:solidFill>
                  <a:schemeClr val="tx1"/>
                </a:solidFill>
                <a:effectLst/>
                <a:latin typeface="+mn-lt"/>
                <a:ea typeface="+mn-ea"/>
                <a:cs typeface="+mn-cs"/>
              </a:rPr>
              <a:t>There are possible extensions to the RuleR language that could be supported by extensions to the monitoring algorithm. For example, using arithmetic or data structures within rules. This part would look at the (theoretical) language extension and how to extend the monitoring algorithm.</a:t>
            </a:r>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11</a:t>
            </a:fld>
            <a:endParaRPr lang="en-GB"/>
          </a:p>
        </p:txBody>
      </p:sp>
    </p:spTree>
    <p:extLst>
      <p:ext uri="{BB962C8B-B14F-4D97-AF65-F5344CB8AC3E}">
        <p14:creationId xmlns:p14="http://schemas.microsoft.com/office/powerpoint/2010/main" val="2303108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13</a:t>
            </a:fld>
            <a:endParaRPr lang="en-GB"/>
          </a:p>
        </p:txBody>
      </p:sp>
    </p:spTree>
    <p:extLst>
      <p:ext uri="{BB962C8B-B14F-4D97-AF65-F5344CB8AC3E}">
        <p14:creationId xmlns:p14="http://schemas.microsoft.com/office/powerpoint/2010/main" val="137703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bel" panose="02000506030000020004" pitchFamily="2"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tillium Web"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Slide Number Placeholder 5"/>
          <p:cNvSpPr>
            <a:spLocks noGrp="1"/>
          </p:cNvSpPr>
          <p:nvPr>
            <p:ph type="sldNum" sz="quarter" idx="12"/>
          </p:nvPr>
        </p:nvSpPr>
        <p:spPr>
          <a:xfrm>
            <a:off x="9004300" y="6173786"/>
            <a:ext cx="2743200" cy="365125"/>
          </a:xfrm>
        </p:spPr>
        <p:txBody>
          <a:bodyPr/>
          <a:lstStyle/>
          <a:p>
            <a:fld id="{743D3E5A-9F72-4BC2-887C-0019BE105260}" type="slidenum">
              <a:rPr lang="en-GB" smtClean="0"/>
              <a:t>‹#›</a:t>
            </a:fld>
            <a:endParaRPr lang="en-GB" dirty="0"/>
          </a:p>
        </p:txBody>
      </p:sp>
    </p:spTree>
    <p:extLst>
      <p:ext uri="{BB962C8B-B14F-4D97-AF65-F5344CB8AC3E}">
        <p14:creationId xmlns:p14="http://schemas.microsoft.com/office/powerpoint/2010/main" val="35218649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2ECD95E-B1E0-4EAA-A84E-A1C8C13579BF}" type="datetime1">
              <a:rPr lang="en-GB" smtClean="0"/>
              <a:t>16/11/2016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600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2455C49-564D-4E05-A4B4-FC6BD59C7F66}" type="datetime1">
              <a:rPr lang="en-GB" smtClean="0"/>
              <a:t>16/11/2016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507309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bel" panose="02000506030000020004" pitchFamily="2"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tillium Web"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Slide Number Placeholder 5"/>
          <p:cNvSpPr>
            <a:spLocks noGrp="1"/>
          </p:cNvSpPr>
          <p:nvPr>
            <p:ph type="sldNum" sz="quarter" idx="12"/>
          </p:nvPr>
        </p:nvSpPr>
        <p:spPr>
          <a:xfrm>
            <a:off x="9004300" y="6173786"/>
            <a:ext cx="2743200" cy="365125"/>
          </a:xfrm>
        </p:spPr>
        <p:txBody>
          <a:bodyPr/>
          <a:lstStyle/>
          <a:p>
            <a:fld id="{743D3E5A-9F72-4BC2-887C-0019BE105260}" type="slidenum">
              <a:rPr lang="en-GB" smtClean="0"/>
              <a:t>‹#›</a:t>
            </a:fld>
            <a:endParaRPr lang="en-GB" dirty="0"/>
          </a:p>
        </p:txBody>
      </p:sp>
    </p:spTree>
    <p:extLst>
      <p:ext uri="{BB962C8B-B14F-4D97-AF65-F5344CB8AC3E}">
        <p14:creationId xmlns:p14="http://schemas.microsoft.com/office/powerpoint/2010/main" val="14108695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el" panose="02000506030000020004" pitchFamily="2"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latin typeface="Titillium Web" panose="00000500000000000000" pitchFamily="2" charset="0"/>
              </a:defRPr>
            </a:lvl1pPr>
            <a:lvl2pPr>
              <a:defRPr>
                <a:latin typeface="Titillium Web" panose="00000500000000000000" pitchFamily="2" charset="0"/>
              </a:defRPr>
            </a:lvl2pPr>
            <a:lvl3pPr>
              <a:defRPr>
                <a:latin typeface="Titillium Web" panose="00000500000000000000" pitchFamily="2" charset="0"/>
              </a:defRPr>
            </a:lvl3pPr>
            <a:lvl4pPr>
              <a:defRPr>
                <a:latin typeface="Titillium Web" panose="00000500000000000000" pitchFamily="2" charset="0"/>
              </a:defRPr>
            </a:lvl4pPr>
            <a:lvl5pPr>
              <a:defRPr>
                <a:latin typeface="Titillium Web" panose="000005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D0D46F0-4F97-434B-B8C5-9F39F7B3FEED}" type="datetime1">
              <a:rPr lang="en-GB" smtClean="0"/>
              <a:t>16/11/2016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174549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A165E1E-BDDB-4460-9B53-776BDADD548E}" type="datetime1">
              <a:rPr lang="en-GB" smtClean="0"/>
              <a:t>16/11/2016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3872612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57BCD2F-D1EA-417D-B3CB-1A64DFD78F3E}" type="datetime1">
              <a:rPr lang="en-GB" smtClean="0"/>
              <a:t>16/11/2016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218709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569AA89C-E233-4F2B-8646-5EC4F9D604F7}" type="datetime1">
              <a:rPr lang="en-GB" smtClean="0"/>
              <a:t>16/11/2016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4016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AE39B410-F4DE-47BE-9034-D5BD54EA4FF8}" type="datetime1">
              <a:rPr lang="en-GB" smtClean="0"/>
              <a:t>16/11/2016</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92428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5B10D95-610A-4152-A991-A2389886793B}" type="datetime1">
              <a:rPr lang="en-GB" smtClean="0"/>
              <a:t>16/11/2016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469691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3304CFD-7DD6-417E-99E0-3AF64560F105}" type="datetime1">
              <a:rPr lang="en-GB" smtClean="0"/>
              <a:t>16/11/2016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5833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el" panose="02000506030000020004" pitchFamily="2"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latin typeface="Titillium Web" panose="00000500000000000000" pitchFamily="2" charset="0"/>
              </a:defRPr>
            </a:lvl1pPr>
            <a:lvl2pPr>
              <a:defRPr>
                <a:latin typeface="Titillium Web" panose="00000500000000000000" pitchFamily="2" charset="0"/>
              </a:defRPr>
            </a:lvl2pPr>
            <a:lvl3pPr>
              <a:defRPr>
                <a:latin typeface="Titillium Web" panose="00000500000000000000" pitchFamily="2" charset="0"/>
              </a:defRPr>
            </a:lvl3pPr>
            <a:lvl4pPr>
              <a:defRPr>
                <a:latin typeface="Titillium Web" panose="00000500000000000000" pitchFamily="2" charset="0"/>
              </a:defRPr>
            </a:lvl4pPr>
            <a:lvl5pPr>
              <a:defRPr>
                <a:latin typeface="Titillium Web" panose="000005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3834078-3FA5-4411-B1F4-AEF4B3D81D94}" type="datetime1">
              <a:rPr lang="en-GB" smtClean="0"/>
              <a:t>16/11/2016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608153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E920659-5C54-480C-8C04-581074B1319B}" type="datetime1">
              <a:rPr lang="en-GB" smtClean="0"/>
              <a:t>16/11/2016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1767934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51E541-9FE9-46E3-93EC-ECE78401A3B7}" type="datetime1">
              <a:rPr lang="en-GB" smtClean="0"/>
              <a:t>16/11/2016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845097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DC4CEEF-1C34-4653-A7BF-356FD6D3C029}" type="datetime1">
              <a:rPr lang="en-GB" smtClean="0"/>
              <a:t>16/11/2016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33268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3DC3CD5-4408-40BC-8711-CE34875BEBD9}" type="datetime1">
              <a:rPr lang="en-GB" smtClean="0"/>
              <a:t>16/11/2016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5097196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084F040-B3DE-4E96-B0AB-F50A27EE71E4}" type="datetime1">
              <a:rPr lang="en-GB" smtClean="0"/>
              <a:t>16/11/2016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5392376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CE8AC9F-CB53-4F60-9E4E-1DD400E9BF75}" type="datetime1">
              <a:rPr lang="en-GB" smtClean="0"/>
              <a:t>16/11/2016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69772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BD147D9-EA8B-4E31-9555-19B22397C236}" type="datetime1">
              <a:rPr lang="en-GB" smtClean="0"/>
              <a:t>16/11/2016</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12851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E3167C7-8965-4AD9-B7F4-FC763C65AE60}" type="datetime1">
              <a:rPr lang="en-GB" smtClean="0"/>
              <a:t>16/11/2016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40524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4A35732-0D4A-41B0-AF00-C984732312C2}" type="datetime1">
              <a:rPr lang="en-GB" smtClean="0"/>
              <a:t>16/11/2016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4421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D69A1A8-A846-4D7E-ADA0-FE1FD63A5553}" type="datetime1">
              <a:rPr lang="en-GB" smtClean="0"/>
              <a:t>16/11/2016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58806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2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38131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8977651" y="61737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GB" dirty="0"/>
          </a:p>
        </p:txBody>
      </p:sp>
      <p:pic>
        <p:nvPicPr>
          <p:cNvPr id="8" name="Picture 2" descr="Image result for university of mancheste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5575" y="5984651"/>
            <a:ext cx="1762125" cy="743397"/>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userDrawn="1"/>
        </p:nvSpPr>
        <p:spPr>
          <a:xfrm>
            <a:off x="1917701" y="6173785"/>
            <a:ext cx="70599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smtClean="0"/>
              <a:t>Rule-</a:t>
            </a:r>
            <a:r>
              <a:rPr lang="en-GB" baseline="0" dirty="0" smtClean="0"/>
              <a:t>Based Runtime Verification Tool</a:t>
            </a:r>
            <a:endParaRPr lang="en-GB" dirty="0"/>
          </a:p>
        </p:txBody>
      </p:sp>
    </p:spTree>
    <p:extLst>
      <p:ext uri="{BB962C8B-B14F-4D97-AF65-F5344CB8AC3E}">
        <p14:creationId xmlns:p14="http://schemas.microsoft.com/office/powerpoint/2010/main" val="1444300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Abel"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2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38131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8902700" y="61737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D3E5A-9F72-4BC2-887C-0019BE105260}" type="slidenum">
              <a:rPr lang="en-GB" smtClean="0"/>
              <a:t>‹#›</a:t>
            </a:fld>
            <a:endParaRPr lang="en-GB"/>
          </a:p>
        </p:txBody>
      </p:sp>
    </p:spTree>
    <p:extLst>
      <p:ext uri="{BB962C8B-B14F-4D97-AF65-F5344CB8AC3E}">
        <p14:creationId xmlns:p14="http://schemas.microsoft.com/office/powerpoint/2010/main" val="2088644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Abel"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Rule-Based Runtime Verification Tool</a:t>
            </a:r>
            <a:endParaRPr lang="en-GB" dirty="0"/>
          </a:p>
        </p:txBody>
      </p:sp>
      <p:sp>
        <p:nvSpPr>
          <p:cNvPr id="3" name="Subtitle 2"/>
          <p:cNvSpPr>
            <a:spLocks noGrp="1"/>
          </p:cNvSpPr>
          <p:nvPr>
            <p:ph type="subTitle" idx="1"/>
          </p:nvPr>
        </p:nvSpPr>
        <p:spPr>
          <a:xfrm>
            <a:off x="1524000" y="4856812"/>
            <a:ext cx="2853128" cy="445306"/>
          </a:xfrm>
        </p:spPr>
        <p:txBody>
          <a:bodyPr>
            <a:normAutofit/>
          </a:bodyPr>
          <a:lstStyle/>
          <a:p>
            <a:pPr algn="l"/>
            <a:r>
              <a:rPr lang="en-GB" dirty="0" smtClean="0"/>
              <a:t>Mantas Daraciunas</a:t>
            </a:r>
            <a:endParaRPr lang="en-GB" dirty="0"/>
          </a:p>
        </p:txBody>
      </p:sp>
      <p:sp>
        <p:nvSpPr>
          <p:cNvPr id="13" name="Subtitle 2"/>
          <p:cNvSpPr txBox="1">
            <a:spLocks/>
          </p:cNvSpPr>
          <p:nvPr/>
        </p:nvSpPr>
        <p:spPr>
          <a:xfrm>
            <a:off x="7555043" y="4856812"/>
            <a:ext cx="3522688" cy="40098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50000"/>
                    <a:lumOff val="50000"/>
                  </a:schemeClr>
                </a:solidFill>
                <a:latin typeface="Titillium Web" panose="00000500000000000000"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Titillium Web" panose="00000500000000000000"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Titillium Web" panose="00000500000000000000"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Titillium Web" panose="00000500000000000000"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Titillium Web" panose="00000500000000000000"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smtClean="0"/>
              <a:t>Supervised by Giles Reger</a:t>
            </a:r>
            <a:endParaRPr lang="en-GB" dirty="0"/>
          </a:p>
        </p:txBody>
      </p:sp>
    </p:spTree>
    <p:extLst>
      <p:ext uri="{BB962C8B-B14F-4D97-AF65-F5344CB8AC3E}">
        <p14:creationId xmlns:p14="http://schemas.microsoft.com/office/powerpoint/2010/main" val="2392230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a:t>
            </a:r>
            <a:endParaRPr lang="en-GB" dirty="0"/>
          </a:p>
        </p:txBody>
      </p:sp>
      <p:sp>
        <p:nvSpPr>
          <p:cNvPr id="3" name="Content Placeholder 2"/>
          <p:cNvSpPr>
            <a:spLocks noGrp="1"/>
          </p:cNvSpPr>
          <p:nvPr>
            <p:ph idx="1"/>
          </p:nvPr>
        </p:nvSpPr>
        <p:spPr>
          <a:xfrm>
            <a:off x="838200" y="2490952"/>
            <a:ext cx="10515600" cy="3147848"/>
          </a:xfrm>
        </p:spPr>
        <p:txBody>
          <a:bodyPr/>
          <a:lstStyle/>
          <a:p>
            <a:r>
              <a:rPr lang="en-GB" dirty="0" smtClean="0"/>
              <a:t>Scalability because of Linear Search</a:t>
            </a:r>
          </a:p>
          <a:p>
            <a:endParaRPr lang="en-GB" dirty="0"/>
          </a:p>
          <a:p>
            <a:r>
              <a:rPr lang="en-GB" dirty="0" smtClean="0"/>
              <a:t>Redundancy of no longer needed </a:t>
            </a:r>
            <a:r>
              <a:rPr lang="en-GB" dirty="0" smtClean="0"/>
              <a:t>Rule Activations</a:t>
            </a:r>
            <a:endParaRPr lang="en-GB" dirty="0" smtClean="0"/>
          </a:p>
          <a:p>
            <a:endParaRPr lang="en-GB" dirty="0"/>
          </a:p>
          <a:p>
            <a:endParaRPr lang="en-GB" dirty="0"/>
          </a:p>
        </p:txBody>
      </p:sp>
      <p:sp>
        <p:nvSpPr>
          <p:cNvPr id="4" name="Slide Number Placeholder 3"/>
          <p:cNvSpPr>
            <a:spLocks noGrp="1"/>
          </p:cNvSpPr>
          <p:nvPr>
            <p:ph type="sldNum" sz="quarter" idx="12"/>
          </p:nvPr>
        </p:nvSpPr>
        <p:spPr/>
        <p:txBody>
          <a:bodyPr/>
          <a:lstStyle/>
          <a:p>
            <a:fld id="{743D3E5A-9F72-4BC2-887C-0019BE105260}" type="slidenum">
              <a:rPr lang="en-GB" smtClean="0"/>
              <a:t>10</a:t>
            </a:fld>
            <a:r>
              <a:rPr lang="en-GB" dirty="0" smtClean="0"/>
              <a:t>/13</a:t>
            </a:r>
            <a:endParaRPr lang="en-GB" dirty="0"/>
          </a:p>
        </p:txBody>
      </p:sp>
    </p:spTree>
    <p:extLst>
      <p:ext uri="{BB962C8B-B14F-4D97-AF65-F5344CB8AC3E}">
        <p14:creationId xmlns:p14="http://schemas.microsoft.com/office/powerpoint/2010/main" val="430266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a:t>
            </a:r>
            <a:endParaRPr lang="en-GB" dirty="0"/>
          </a:p>
        </p:txBody>
      </p:sp>
      <p:sp>
        <p:nvSpPr>
          <p:cNvPr id="3" name="Content Placeholder 2"/>
          <p:cNvSpPr>
            <a:spLocks noGrp="1"/>
          </p:cNvSpPr>
          <p:nvPr>
            <p:ph idx="1"/>
          </p:nvPr>
        </p:nvSpPr>
        <p:spPr/>
        <p:txBody>
          <a:bodyPr>
            <a:normAutofit/>
          </a:bodyPr>
          <a:lstStyle/>
          <a:p>
            <a:r>
              <a:rPr lang="en-GB" dirty="0" smtClean="0"/>
              <a:t>interface </a:t>
            </a:r>
            <a:r>
              <a:rPr lang="en-GB" dirty="0"/>
              <a:t>with the outside </a:t>
            </a:r>
            <a:r>
              <a:rPr lang="en-GB" dirty="0" smtClean="0"/>
              <a:t>world</a:t>
            </a:r>
          </a:p>
          <a:p>
            <a:endParaRPr lang="en-GB" dirty="0"/>
          </a:p>
          <a:p>
            <a:r>
              <a:rPr lang="en-GB" dirty="0"/>
              <a:t>m</a:t>
            </a:r>
            <a:r>
              <a:rPr lang="en-GB" dirty="0" smtClean="0"/>
              <a:t>ake it </a:t>
            </a:r>
            <a:r>
              <a:rPr lang="en-GB" dirty="0"/>
              <a:t>go </a:t>
            </a:r>
            <a:r>
              <a:rPr lang="en-GB" dirty="0" smtClean="0"/>
              <a:t>fast</a:t>
            </a:r>
          </a:p>
          <a:p>
            <a:endParaRPr lang="en-GB" dirty="0"/>
          </a:p>
          <a:p>
            <a:r>
              <a:rPr lang="en-GB" dirty="0"/>
              <a:t>b</a:t>
            </a:r>
            <a:r>
              <a:rPr lang="en-GB" dirty="0" smtClean="0"/>
              <a:t>ring RuleR to the community</a:t>
            </a:r>
          </a:p>
        </p:txBody>
      </p:sp>
      <p:sp>
        <p:nvSpPr>
          <p:cNvPr id="4" name="Slide Number Placeholder 3"/>
          <p:cNvSpPr>
            <a:spLocks noGrp="1"/>
          </p:cNvSpPr>
          <p:nvPr>
            <p:ph type="sldNum" sz="quarter" idx="12"/>
          </p:nvPr>
        </p:nvSpPr>
        <p:spPr/>
        <p:txBody>
          <a:bodyPr/>
          <a:lstStyle/>
          <a:p>
            <a:fld id="{743D3E5A-9F72-4BC2-887C-0019BE105260}" type="slidenum">
              <a:rPr lang="en-GB" smtClean="0"/>
              <a:t>11</a:t>
            </a:fld>
            <a:r>
              <a:rPr lang="en-GB" dirty="0" smtClean="0"/>
              <a:t>/13</a:t>
            </a:r>
            <a:endParaRPr lang="en-GB" dirty="0"/>
          </a:p>
        </p:txBody>
      </p:sp>
    </p:spTree>
    <p:extLst>
      <p:ext uri="{BB962C8B-B14F-4D97-AF65-F5344CB8AC3E}">
        <p14:creationId xmlns:p14="http://schemas.microsoft.com/office/powerpoint/2010/main" val="1407891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1388" t="1425" r="416" b="438"/>
          <a:stretch/>
        </p:blipFill>
        <p:spPr>
          <a:xfrm>
            <a:off x="520260" y="449263"/>
            <a:ext cx="11147425" cy="6069012"/>
          </a:xfrm>
        </p:spPr>
      </p:pic>
      <p:sp>
        <p:nvSpPr>
          <p:cNvPr id="2" name="Title 1"/>
          <p:cNvSpPr>
            <a:spLocks noGrp="1"/>
          </p:cNvSpPr>
          <p:nvPr>
            <p:ph type="title" idx="4294967295"/>
          </p:nvPr>
        </p:nvSpPr>
        <p:spPr>
          <a:xfrm>
            <a:off x="551798" y="46038"/>
            <a:ext cx="10515600" cy="804862"/>
          </a:xfrm>
        </p:spPr>
        <p:txBody>
          <a:bodyPr/>
          <a:lstStyle/>
          <a:p>
            <a:r>
              <a:rPr lang="en-GB" dirty="0" smtClean="0"/>
              <a:t>Plan</a:t>
            </a:r>
            <a:endParaRPr lang="en-GB" dirty="0"/>
          </a:p>
        </p:txBody>
      </p:sp>
    </p:spTree>
    <p:extLst>
      <p:ext uri="{BB962C8B-B14F-4D97-AF65-F5344CB8AC3E}">
        <p14:creationId xmlns:p14="http://schemas.microsoft.com/office/powerpoint/2010/main" val="201026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Measuring Success</a:t>
            </a:r>
            <a:endParaRPr lang="en-GB" dirty="0"/>
          </a:p>
        </p:txBody>
      </p:sp>
      <p:sp>
        <p:nvSpPr>
          <p:cNvPr id="3" name="Content Placeholder 2"/>
          <p:cNvSpPr>
            <a:spLocks noGrp="1"/>
          </p:cNvSpPr>
          <p:nvPr>
            <p:ph idx="1"/>
          </p:nvPr>
        </p:nvSpPr>
        <p:spPr/>
        <p:txBody>
          <a:bodyPr/>
          <a:lstStyle/>
          <a:p>
            <a:r>
              <a:rPr lang="en-GB" dirty="0" smtClean="0"/>
              <a:t>create working product</a:t>
            </a:r>
          </a:p>
          <a:p>
            <a:endParaRPr lang="en-GB" dirty="0"/>
          </a:p>
          <a:p>
            <a:r>
              <a:rPr lang="en-GB" dirty="0"/>
              <a:t>basic implementation versus optimised </a:t>
            </a:r>
            <a:r>
              <a:rPr lang="en-GB" dirty="0" smtClean="0"/>
              <a:t>implementation</a:t>
            </a:r>
          </a:p>
          <a:p>
            <a:endParaRPr lang="en-GB" dirty="0"/>
          </a:p>
          <a:p>
            <a:r>
              <a:rPr lang="en-GB" dirty="0" smtClean="0"/>
              <a:t>benchmark </a:t>
            </a:r>
            <a:r>
              <a:rPr lang="en-GB" dirty="0"/>
              <a:t>a</a:t>
            </a:r>
            <a:r>
              <a:rPr lang="en-GB" dirty="0" smtClean="0"/>
              <a:t>gainst other tools in competition</a:t>
            </a:r>
          </a:p>
          <a:p>
            <a:pPr marL="0" indent="0">
              <a:buNone/>
            </a:pPr>
            <a:endParaRPr lang="en-GB" dirty="0"/>
          </a:p>
        </p:txBody>
      </p:sp>
      <p:sp>
        <p:nvSpPr>
          <p:cNvPr id="4" name="Slide Number Placeholder 3"/>
          <p:cNvSpPr>
            <a:spLocks noGrp="1"/>
          </p:cNvSpPr>
          <p:nvPr>
            <p:ph type="sldNum" sz="quarter" idx="12"/>
          </p:nvPr>
        </p:nvSpPr>
        <p:spPr/>
        <p:txBody>
          <a:bodyPr/>
          <a:lstStyle/>
          <a:p>
            <a:r>
              <a:rPr lang="en-GB" dirty="0" smtClean="0"/>
              <a:t>13/</a:t>
            </a:r>
            <a:fld id="{743D3E5A-9F72-4BC2-887C-0019BE105260}" type="slidenum">
              <a:rPr lang="en-GB" smtClean="0"/>
              <a:t>13</a:t>
            </a:fld>
            <a:endParaRPr lang="en-GB" dirty="0"/>
          </a:p>
        </p:txBody>
      </p:sp>
    </p:spTree>
    <p:extLst>
      <p:ext uri="{BB962C8B-B14F-4D97-AF65-F5344CB8AC3E}">
        <p14:creationId xmlns:p14="http://schemas.microsoft.com/office/powerpoint/2010/main" val="16431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a:t>
            </a:r>
            <a:endParaRPr lang="en-GB" dirty="0"/>
          </a:p>
        </p:txBody>
      </p:sp>
      <p:sp>
        <p:nvSpPr>
          <p:cNvPr id="3" name="Content Placeholder 2"/>
          <p:cNvSpPr>
            <a:spLocks noGrp="1"/>
          </p:cNvSpPr>
          <p:nvPr>
            <p:ph idx="1"/>
          </p:nvPr>
        </p:nvSpPr>
        <p:spPr>
          <a:xfrm>
            <a:off x="838200" y="2125014"/>
            <a:ext cx="10515600" cy="3513786"/>
          </a:xfrm>
        </p:spPr>
        <p:txBody>
          <a:bodyPr/>
          <a:lstStyle/>
          <a:p>
            <a:r>
              <a:rPr lang="en-GB" dirty="0" smtClean="0"/>
              <a:t>most common way of testing - input-output testing</a:t>
            </a:r>
          </a:p>
          <a:p>
            <a:endParaRPr lang="en-GB" dirty="0" smtClean="0"/>
          </a:p>
          <a:p>
            <a:r>
              <a:rPr lang="en-GB" dirty="0" smtClean="0"/>
              <a:t>increase confidence, but not 100%</a:t>
            </a:r>
          </a:p>
          <a:p>
            <a:endParaRPr lang="en-GB" dirty="0" smtClean="0"/>
          </a:p>
          <a:p>
            <a:r>
              <a:rPr lang="en-GB" dirty="0"/>
              <a:t>t</a:t>
            </a:r>
            <a:r>
              <a:rPr lang="en-GB" dirty="0" smtClean="0"/>
              <a:t>akes  lots of time to test and find a bug </a:t>
            </a:r>
            <a:endParaRPr lang="en-GB" dirty="0"/>
          </a:p>
        </p:txBody>
      </p:sp>
      <p:sp>
        <p:nvSpPr>
          <p:cNvPr id="4" name="Slide Number Placeholder 3"/>
          <p:cNvSpPr>
            <a:spLocks noGrp="1"/>
          </p:cNvSpPr>
          <p:nvPr>
            <p:ph type="sldNum" sz="quarter" idx="12"/>
          </p:nvPr>
        </p:nvSpPr>
        <p:spPr/>
        <p:txBody>
          <a:bodyPr/>
          <a:lstStyle/>
          <a:p>
            <a:fld id="{743D3E5A-9F72-4BC2-887C-0019BE105260}" type="slidenum">
              <a:rPr lang="en-GB" smtClean="0"/>
              <a:t>2</a:t>
            </a:fld>
            <a:r>
              <a:rPr lang="en-GB" dirty="0" smtClean="0"/>
              <a:t>/13</a:t>
            </a:r>
            <a:endParaRPr lang="en-GB" dirty="0"/>
          </a:p>
        </p:txBody>
      </p:sp>
    </p:spTree>
    <p:extLst>
      <p:ext uri="{BB962C8B-B14F-4D97-AF65-F5344CB8AC3E}">
        <p14:creationId xmlns:p14="http://schemas.microsoft.com/office/powerpoint/2010/main" val="142527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Verification</a:t>
            </a:r>
            <a:endParaRPr lang="en-GB" dirty="0"/>
          </a:p>
        </p:txBody>
      </p:sp>
      <p:sp>
        <p:nvSpPr>
          <p:cNvPr id="3" name="Content Placeholder 2"/>
          <p:cNvSpPr>
            <a:spLocks noGrp="1"/>
          </p:cNvSpPr>
          <p:nvPr>
            <p:ph idx="1"/>
          </p:nvPr>
        </p:nvSpPr>
        <p:spPr/>
        <p:txBody>
          <a:bodyPr/>
          <a:lstStyle/>
          <a:p>
            <a:r>
              <a:rPr lang="en-GB" dirty="0"/>
              <a:t>u</a:t>
            </a:r>
            <a:r>
              <a:rPr lang="en-GB" dirty="0" smtClean="0"/>
              <a:t>nusual way of testing</a:t>
            </a:r>
            <a:endParaRPr lang="en-GB" dirty="0"/>
          </a:p>
          <a:p>
            <a:endParaRPr lang="en-GB" dirty="0"/>
          </a:p>
          <a:p>
            <a:r>
              <a:rPr lang="en-GB" dirty="0"/>
              <a:t>p</a:t>
            </a:r>
            <a:r>
              <a:rPr lang="en-GB" dirty="0" smtClean="0"/>
              <a:t>rogram Model</a:t>
            </a:r>
            <a:endParaRPr lang="en-GB" dirty="0"/>
          </a:p>
          <a:p>
            <a:endParaRPr lang="en-GB" dirty="0"/>
          </a:p>
          <a:p>
            <a:r>
              <a:rPr lang="en-GB" dirty="0"/>
              <a:t>i</a:t>
            </a:r>
            <a:r>
              <a:rPr lang="en-GB" dirty="0" smtClean="0"/>
              <a:t>s program acting according my specifications?</a:t>
            </a:r>
            <a:endParaRPr lang="en-GB" dirty="0"/>
          </a:p>
          <a:p>
            <a:endParaRPr lang="en-GB" dirty="0"/>
          </a:p>
        </p:txBody>
      </p:sp>
      <p:sp>
        <p:nvSpPr>
          <p:cNvPr id="4" name="Slide Number Placeholder 3"/>
          <p:cNvSpPr>
            <a:spLocks noGrp="1"/>
          </p:cNvSpPr>
          <p:nvPr>
            <p:ph type="sldNum" sz="quarter" idx="12"/>
          </p:nvPr>
        </p:nvSpPr>
        <p:spPr/>
        <p:txBody>
          <a:bodyPr/>
          <a:lstStyle/>
          <a:p>
            <a:fld id="{743D3E5A-9F72-4BC2-887C-0019BE105260}" type="slidenum">
              <a:rPr lang="en-GB" smtClean="0"/>
              <a:t>3</a:t>
            </a:fld>
            <a:r>
              <a:rPr lang="en-GB" dirty="0" smtClean="0"/>
              <a:t>/13</a:t>
            </a:r>
            <a:endParaRPr lang="en-GB" dirty="0"/>
          </a:p>
        </p:txBody>
      </p:sp>
    </p:spTree>
    <p:extLst>
      <p:ext uri="{BB962C8B-B14F-4D97-AF65-F5344CB8AC3E}">
        <p14:creationId xmlns:p14="http://schemas.microsoft.com/office/powerpoint/2010/main" val="488747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Verification </a:t>
            </a:r>
            <a:r>
              <a:rPr lang="en-GB" dirty="0"/>
              <a:t>T</a:t>
            </a:r>
            <a:r>
              <a:rPr lang="en-GB" dirty="0" smtClean="0"/>
              <a:t>ools</a:t>
            </a:r>
            <a:endParaRPr lang="en-GB" dirty="0"/>
          </a:p>
        </p:txBody>
      </p:sp>
      <p:sp>
        <p:nvSpPr>
          <p:cNvPr id="3" name="Content Placeholder 2"/>
          <p:cNvSpPr>
            <a:spLocks noGrp="1"/>
          </p:cNvSpPr>
          <p:nvPr>
            <p:ph idx="1"/>
          </p:nvPr>
        </p:nvSpPr>
        <p:spPr>
          <a:xfrm>
            <a:off x="838200" y="1825625"/>
            <a:ext cx="10515600" cy="3813175"/>
          </a:xfrm>
        </p:spPr>
        <p:txBody>
          <a:bodyPr>
            <a:normAutofit/>
          </a:bodyPr>
          <a:lstStyle/>
          <a:p>
            <a:r>
              <a:rPr lang="en-GB" dirty="0" smtClean="0"/>
              <a:t>The field started in 2000</a:t>
            </a:r>
          </a:p>
          <a:p>
            <a:r>
              <a:rPr lang="en-GB" dirty="0" smtClean="0"/>
              <a:t>Early developments: </a:t>
            </a:r>
            <a:r>
              <a:rPr lang="en-GB" dirty="0" err="1" smtClean="0"/>
              <a:t>JavaMAC</a:t>
            </a:r>
            <a:r>
              <a:rPr lang="en-GB" dirty="0" smtClean="0"/>
              <a:t> and Eagle</a:t>
            </a:r>
          </a:p>
          <a:p>
            <a:r>
              <a:rPr lang="en-GB" dirty="0" smtClean="0"/>
              <a:t>Early tools included RuleR </a:t>
            </a:r>
            <a:r>
              <a:rPr lang="en-GB" sz="2000" dirty="0" smtClean="0"/>
              <a:t>(Manchester) </a:t>
            </a:r>
            <a:r>
              <a:rPr lang="en-GB" dirty="0" smtClean="0"/>
              <a:t>and </a:t>
            </a:r>
            <a:r>
              <a:rPr lang="en-GB" dirty="0" err="1" smtClean="0"/>
              <a:t>JavaMOP</a:t>
            </a:r>
            <a:r>
              <a:rPr lang="en-GB" dirty="0" smtClean="0"/>
              <a:t> </a:t>
            </a:r>
            <a:r>
              <a:rPr lang="en-GB" sz="2000" dirty="0" smtClean="0"/>
              <a:t>(US)</a:t>
            </a:r>
            <a:endParaRPr lang="en-GB" dirty="0" smtClean="0"/>
          </a:p>
          <a:p>
            <a:r>
              <a:rPr lang="en-GB" dirty="0" err="1" smtClean="0"/>
              <a:t>MarQ</a:t>
            </a:r>
            <a:r>
              <a:rPr lang="en-GB" dirty="0" smtClean="0"/>
              <a:t> </a:t>
            </a:r>
            <a:r>
              <a:rPr lang="en-GB" sz="2000" dirty="0" smtClean="0"/>
              <a:t>(Manchester) </a:t>
            </a:r>
            <a:r>
              <a:rPr lang="en-GB" dirty="0" err="1" smtClean="0"/>
              <a:t>LogFire</a:t>
            </a:r>
            <a:r>
              <a:rPr lang="en-GB" dirty="0" smtClean="0"/>
              <a:t> and </a:t>
            </a:r>
            <a:r>
              <a:rPr lang="en-GB" dirty="0" err="1" smtClean="0"/>
              <a:t>TraceContract</a:t>
            </a:r>
            <a:r>
              <a:rPr lang="en-GB" dirty="0" smtClean="0"/>
              <a:t> </a:t>
            </a:r>
            <a:r>
              <a:rPr lang="en-GB" sz="2000" dirty="0" smtClean="0"/>
              <a:t>(NASA)</a:t>
            </a:r>
          </a:p>
          <a:p>
            <a:r>
              <a:rPr lang="en-GB" dirty="0"/>
              <a:t>f</a:t>
            </a:r>
            <a:r>
              <a:rPr lang="en-GB" dirty="0" smtClean="0"/>
              <a:t>or financial service - Larva </a:t>
            </a:r>
            <a:r>
              <a:rPr lang="en-GB" sz="2000" dirty="0" smtClean="0"/>
              <a:t>(Malta)</a:t>
            </a:r>
            <a:r>
              <a:rPr lang="en-GB" dirty="0" smtClean="0"/>
              <a:t>, </a:t>
            </a:r>
          </a:p>
          <a:p>
            <a:r>
              <a:rPr lang="en-GB" dirty="0" smtClean="0"/>
              <a:t>for </a:t>
            </a:r>
            <a:r>
              <a:rPr lang="en-GB" dirty="0" err="1" smtClean="0"/>
              <a:t>medice</a:t>
            </a:r>
            <a:r>
              <a:rPr lang="en-GB" dirty="0" smtClean="0"/>
              <a:t> software testing - </a:t>
            </a:r>
            <a:r>
              <a:rPr lang="en-GB" dirty="0" err="1" smtClean="0"/>
              <a:t>Mufin</a:t>
            </a:r>
            <a:r>
              <a:rPr lang="en-GB" dirty="0" smtClean="0"/>
              <a:t> </a:t>
            </a:r>
            <a:r>
              <a:rPr lang="en-GB" sz="2000" dirty="0" smtClean="0"/>
              <a:t>(Germany)</a:t>
            </a:r>
            <a:r>
              <a:rPr lang="en-GB" dirty="0" smtClean="0"/>
              <a:t>,  </a:t>
            </a:r>
          </a:p>
          <a:p>
            <a:r>
              <a:rPr lang="en-GB" dirty="0" smtClean="0"/>
              <a:t>E-ACSL </a:t>
            </a:r>
            <a:r>
              <a:rPr lang="en-GB" sz="2000" dirty="0" smtClean="0"/>
              <a:t>(France), </a:t>
            </a:r>
            <a:r>
              <a:rPr lang="en-GB" dirty="0" err="1" smtClean="0"/>
              <a:t>BeepBeep</a:t>
            </a:r>
            <a:r>
              <a:rPr lang="en-GB" dirty="0" smtClean="0"/>
              <a:t> and </a:t>
            </a:r>
            <a:r>
              <a:rPr lang="en-GB" dirty="0" err="1" smtClean="0"/>
              <a:t>RiTHM</a:t>
            </a:r>
            <a:r>
              <a:rPr lang="en-GB" dirty="0" smtClean="0"/>
              <a:t> </a:t>
            </a:r>
            <a:r>
              <a:rPr lang="en-GB" sz="2000" dirty="0" smtClean="0"/>
              <a:t>(Canada)</a:t>
            </a:r>
            <a:endParaRPr lang="en-GB" sz="2000" dirty="0"/>
          </a:p>
        </p:txBody>
      </p:sp>
      <p:sp>
        <p:nvSpPr>
          <p:cNvPr id="4" name="Slide Number Placeholder 3"/>
          <p:cNvSpPr>
            <a:spLocks noGrp="1"/>
          </p:cNvSpPr>
          <p:nvPr>
            <p:ph type="sldNum" sz="quarter" idx="12"/>
          </p:nvPr>
        </p:nvSpPr>
        <p:spPr/>
        <p:txBody>
          <a:bodyPr/>
          <a:lstStyle/>
          <a:p>
            <a:fld id="{743D3E5A-9F72-4BC2-887C-0019BE105260}" type="slidenum">
              <a:rPr lang="en-GB" smtClean="0"/>
              <a:t>4</a:t>
            </a:fld>
            <a:r>
              <a:rPr lang="en-GB" dirty="0" smtClean="0"/>
              <a:t>/13</a:t>
            </a:r>
            <a:endParaRPr lang="en-GB" dirty="0"/>
          </a:p>
        </p:txBody>
      </p:sp>
    </p:spTree>
    <p:extLst>
      <p:ext uri="{BB962C8B-B14F-4D97-AF65-F5344CB8AC3E}">
        <p14:creationId xmlns:p14="http://schemas.microsoft.com/office/powerpoint/2010/main" val="3079537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RuleR</a:t>
            </a:r>
            <a:endParaRPr lang="en-GB" dirty="0"/>
          </a:p>
        </p:txBody>
      </p:sp>
      <p:sp>
        <p:nvSpPr>
          <p:cNvPr id="3" name="Content Placeholder 2"/>
          <p:cNvSpPr>
            <a:spLocks noGrp="1"/>
          </p:cNvSpPr>
          <p:nvPr>
            <p:ph idx="1"/>
          </p:nvPr>
        </p:nvSpPr>
        <p:spPr/>
        <p:txBody>
          <a:bodyPr/>
          <a:lstStyle/>
          <a:p>
            <a:r>
              <a:rPr lang="en-GB" dirty="0" smtClean="0"/>
              <a:t>rule-based runtime verification tool</a:t>
            </a:r>
          </a:p>
          <a:p>
            <a:endParaRPr lang="en-GB" dirty="0"/>
          </a:p>
          <a:p>
            <a:r>
              <a:rPr lang="en-GB" dirty="0"/>
              <a:t>c</a:t>
            </a:r>
            <a:r>
              <a:rPr lang="en-GB" dirty="0" smtClean="0"/>
              <a:t>onsist of specification language and algorithm </a:t>
            </a:r>
          </a:p>
          <a:p>
            <a:endParaRPr lang="en-GB" dirty="0"/>
          </a:p>
          <a:p>
            <a:r>
              <a:rPr lang="en-GB" dirty="0"/>
              <a:t>c</a:t>
            </a:r>
            <a:r>
              <a:rPr lang="en-GB" dirty="0" smtClean="0"/>
              <a:t>reated by Howard </a:t>
            </a:r>
            <a:r>
              <a:rPr lang="en-GB" dirty="0" err="1"/>
              <a:t>Barringer</a:t>
            </a:r>
            <a:r>
              <a:rPr lang="en-GB" dirty="0"/>
              <a:t> , David </a:t>
            </a:r>
            <a:r>
              <a:rPr lang="en-GB" dirty="0" err="1" smtClean="0"/>
              <a:t>Rydeheard</a:t>
            </a:r>
            <a:r>
              <a:rPr lang="en-GB" dirty="0"/>
              <a:t> (</a:t>
            </a:r>
            <a:r>
              <a:rPr lang="en-GB" dirty="0" smtClean="0"/>
              <a:t>University </a:t>
            </a:r>
            <a:r>
              <a:rPr lang="en-GB" dirty="0"/>
              <a:t>of </a:t>
            </a:r>
            <a:r>
              <a:rPr lang="en-GB" dirty="0" smtClean="0"/>
              <a:t>Manchester), </a:t>
            </a:r>
            <a:r>
              <a:rPr lang="en-GB" dirty="0"/>
              <a:t>and Klaus </a:t>
            </a:r>
            <a:r>
              <a:rPr lang="en-GB" dirty="0" err="1" smtClean="0"/>
              <a:t>Havelund</a:t>
            </a:r>
            <a:r>
              <a:rPr lang="en-GB" dirty="0" smtClean="0"/>
              <a:t> (NASA)</a:t>
            </a:r>
            <a:endParaRPr lang="en-GB" dirty="0"/>
          </a:p>
        </p:txBody>
      </p:sp>
      <p:sp>
        <p:nvSpPr>
          <p:cNvPr id="4" name="Slide Number Placeholder 3"/>
          <p:cNvSpPr>
            <a:spLocks noGrp="1"/>
          </p:cNvSpPr>
          <p:nvPr>
            <p:ph type="sldNum" sz="quarter" idx="12"/>
          </p:nvPr>
        </p:nvSpPr>
        <p:spPr/>
        <p:txBody>
          <a:bodyPr/>
          <a:lstStyle/>
          <a:p>
            <a:fld id="{743D3E5A-9F72-4BC2-887C-0019BE105260}" type="slidenum">
              <a:rPr lang="en-GB" smtClean="0"/>
              <a:t>5</a:t>
            </a:fld>
            <a:r>
              <a:rPr lang="en-GB" dirty="0" smtClean="0"/>
              <a:t>/13</a:t>
            </a:r>
            <a:endParaRPr lang="en-GB" dirty="0"/>
          </a:p>
        </p:txBody>
      </p:sp>
    </p:spTree>
    <p:extLst>
      <p:ext uri="{BB962C8B-B14F-4D97-AF65-F5344CB8AC3E}">
        <p14:creationId xmlns:p14="http://schemas.microsoft.com/office/powerpoint/2010/main" val="428294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a:t>
            </a:r>
            <a:endParaRPr lang="en-GB" dirty="0"/>
          </a:p>
        </p:txBody>
      </p:sp>
      <p:sp>
        <p:nvSpPr>
          <p:cNvPr id="3" name="Content Placeholder 2"/>
          <p:cNvSpPr>
            <a:spLocks noGrp="1"/>
          </p:cNvSpPr>
          <p:nvPr>
            <p:ph idx="1"/>
          </p:nvPr>
        </p:nvSpPr>
        <p:spPr/>
        <p:txBody>
          <a:bodyPr/>
          <a:lstStyle/>
          <a:p>
            <a:r>
              <a:rPr lang="en-GB" dirty="0"/>
              <a:t>s</a:t>
            </a:r>
            <a:r>
              <a:rPr lang="en-GB" dirty="0" smtClean="0"/>
              <a:t>tored in Rule System</a:t>
            </a:r>
          </a:p>
          <a:p>
            <a:endParaRPr lang="en-GB" dirty="0" smtClean="0"/>
          </a:p>
          <a:p>
            <a:r>
              <a:rPr lang="en-GB" dirty="0"/>
              <a:t>r</a:t>
            </a:r>
            <a:r>
              <a:rPr lang="en-GB" dirty="0" smtClean="0"/>
              <a:t>ule_name </a:t>
            </a:r>
            <a:r>
              <a:rPr lang="en-GB" dirty="0"/>
              <a:t>: </a:t>
            </a:r>
            <a:r>
              <a:rPr lang="en-GB" dirty="0" smtClean="0"/>
              <a:t>{ antecedent </a:t>
            </a:r>
            <a:r>
              <a:rPr lang="en-GB" dirty="0"/>
              <a:t>→ </a:t>
            </a:r>
            <a:r>
              <a:rPr lang="en-GB" dirty="0" smtClean="0"/>
              <a:t>consequent; … }</a:t>
            </a:r>
          </a:p>
          <a:p>
            <a:endParaRPr lang="en-GB" dirty="0"/>
          </a:p>
          <a:p>
            <a:r>
              <a:rPr lang="en-GB" dirty="0"/>
              <a:t>m</a:t>
            </a:r>
            <a:r>
              <a:rPr lang="en-GB" dirty="0" smtClean="0"/>
              <a:t>odifier {Always, State, Step}</a:t>
            </a:r>
          </a:p>
          <a:p>
            <a:endParaRPr lang="en-GB" dirty="0"/>
          </a:p>
          <a:p>
            <a:r>
              <a:rPr lang="en-GB" dirty="0"/>
              <a:t>e</a:t>
            </a:r>
            <a:r>
              <a:rPr lang="en-GB" dirty="0" smtClean="0"/>
              <a:t>xtra modifier {Start, Assert, Forbidden}</a:t>
            </a:r>
            <a:endParaRPr lang="en-GB" dirty="0"/>
          </a:p>
        </p:txBody>
      </p:sp>
      <p:sp>
        <p:nvSpPr>
          <p:cNvPr id="4" name="Slide Number Placeholder 3"/>
          <p:cNvSpPr>
            <a:spLocks noGrp="1"/>
          </p:cNvSpPr>
          <p:nvPr>
            <p:ph type="sldNum" sz="quarter" idx="12"/>
          </p:nvPr>
        </p:nvSpPr>
        <p:spPr/>
        <p:txBody>
          <a:bodyPr/>
          <a:lstStyle/>
          <a:p>
            <a:fld id="{743D3E5A-9F72-4BC2-887C-0019BE105260}" type="slidenum">
              <a:rPr lang="en-GB" smtClean="0"/>
              <a:t>6</a:t>
            </a:fld>
            <a:r>
              <a:rPr lang="en-GB" dirty="0" smtClean="0"/>
              <a:t>/13</a:t>
            </a:r>
            <a:endParaRPr lang="en-GB" dirty="0"/>
          </a:p>
        </p:txBody>
      </p:sp>
    </p:spTree>
    <p:extLst>
      <p:ext uri="{BB962C8B-B14F-4D97-AF65-F5344CB8AC3E}">
        <p14:creationId xmlns:p14="http://schemas.microsoft.com/office/powerpoint/2010/main" val="4073408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Process</a:t>
            </a:r>
            <a:endParaRPr lang="en-GB" dirty="0"/>
          </a:p>
        </p:txBody>
      </p:sp>
      <p:sp>
        <p:nvSpPr>
          <p:cNvPr id="3" name="Content Placeholder 2"/>
          <p:cNvSpPr>
            <a:spLocks noGrp="1"/>
          </p:cNvSpPr>
          <p:nvPr>
            <p:ph idx="1"/>
          </p:nvPr>
        </p:nvSpPr>
        <p:spPr/>
        <p:txBody>
          <a:bodyPr/>
          <a:lstStyle/>
          <a:p>
            <a:r>
              <a:rPr lang="en-GB" dirty="0" smtClean="0"/>
              <a:t>Results {True, Still_True, False, Still_False, Unknown}</a:t>
            </a:r>
          </a:p>
          <a:p>
            <a:pPr marL="0" indent="0">
              <a:buNone/>
            </a:pPr>
            <a:endParaRPr lang="en-GB" dirty="0"/>
          </a:p>
        </p:txBody>
      </p:sp>
      <p:sp>
        <p:nvSpPr>
          <p:cNvPr id="5" name="Slide Number Placeholder 4"/>
          <p:cNvSpPr>
            <a:spLocks noGrp="1"/>
          </p:cNvSpPr>
          <p:nvPr>
            <p:ph type="sldNum" sz="quarter" idx="12"/>
          </p:nvPr>
        </p:nvSpPr>
        <p:spPr/>
        <p:txBody>
          <a:bodyPr/>
          <a:lstStyle/>
          <a:p>
            <a:fld id="{743D3E5A-9F72-4BC2-887C-0019BE105260}" type="slidenum">
              <a:rPr lang="en-GB" smtClean="0"/>
              <a:t>7</a:t>
            </a:fld>
            <a:r>
              <a:rPr lang="en-GB" dirty="0" smtClean="0"/>
              <a:t>/13</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204" t="17882" r="5673" b="27787"/>
          <a:stretch/>
        </p:blipFill>
        <p:spPr>
          <a:xfrm>
            <a:off x="901263" y="1381058"/>
            <a:ext cx="10040006" cy="4584743"/>
          </a:xfrm>
          <a:prstGeom prst="rect">
            <a:avLst/>
          </a:prstGeom>
        </p:spPr>
      </p:pic>
      <p:sp>
        <p:nvSpPr>
          <p:cNvPr id="6" name="TextBox 5"/>
          <p:cNvSpPr txBox="1"/>
          <p:nvPr/>
        </p:nvSpPr>
        <p:spPr>
          <a:xfrm>
            <a:off x="3925614" y="5249917"/>
            <a:ext cx="1198179" cy="369332"/>
          </a:xfrm>
          <a:prstGeom prst="rect">
            <a:avLst/>
          </a:prstGeom>
          <a:solidFill>
            <a:schemeClr val="bg1"/>
          </a:solidFill>
        </p:spPr>
        <p:txBody>
          <a:bodyPr wrap="square" rtlCol="0">
            <a:spAutoFit/>
          </a:bodyPr>
          <a:lstStyle/>
          <a:p>
            <a:r>
              <a:rPr lang="en-GB" dirty="0" smtClean="0"/>
              <a:t>Event</a:t>
            </a:r>
            <a:endParaRPr lang="en-GB" dirty="0"/>
          </a:p>
        </p:txBody>
      </p:sp>
    </p:spTree>
    <p:extLst>
      <p:ext uri="{BB962C8B-B14F-4D97-AF65-F5344CB8AC3E}">
        <p14:creationId xmlns:p14="http://schemas.microsoft.com/office/powerpoint/2010/main" val="148501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a:xfrm>
            <a:off x="838200" y="1825625"/>
            <a:ext cx="4093029" cy="3813175"/>
          </a:xfrm>
        </p:spPr>
        <p:txBody>
          <a:bodyPr>
            <a:normAutofit fontScale="85000" lnSpcReduction="20000"/>
          </a:bodyPr>
          <a:lstStyle/>
          <a:p>
            <a:pPr marL="0" indent="0">
              <a:buNone/>
            </a:pPr>
            <a:r>
              <a:rPr lang="en-GB" dirty="0" smtClean="0"/>
              <a:t>  </a:t>
            </a:r>
            <a:r>
              <a:rPr lang="en-GB" u="sng" dirty="0" smtClean="0"/>
              <a:t>Rule System</a:t>
            </a:r>
          </a:p>
          <a:p>
            <a:pPr marL="0" indent="0">
              <a:buNone/>
            </a:pPr>
            <a:r>
              <a:rPr lang="en-GB" dirty="0"/>
              <a:t> </a:t>
            </a:r>
            <a:r>
              <a:rPr lang="en-GB" dirty="0" smtClean="0"/>
              <a:t> Always Open {</a:t>
            </a:r>
          </a:p>
          <a:p>
            <a:pPr marL="0" indent="0">
              <a:buNone/>
            </a:pPr>
            <a:r>
              <a:rPr lang="en-GB" dirty="0"/>
              <a:t>	</a:t>
            </a:r>
            <a:r>
              <a:rPr lang="en-GB" dirty="0" smtClean="0"/>
              <a:t>open(f) -&gt; Close(f)</a:t>
            </a:r>
          </a:p>
          <a:p>
            <a:pPr marL="0" indent="0">
              <a:buNone/>
            </a:pPr>
            <a:r>
              <a:rPr lang="en-GB" dirty="0"/>
              <a:t>	</a:t>
            </a:r>
            <a:r>
              <a:rPr lang="en-GB" dirty="0" smtClean="0"/>
              <a:t>close(f) -&gt; Fail</a:t>
            </a:r>
            <a:endParaRPr lang="en-GB" dirty="0"/>
          </a:p>
          <a:p>
            <a:pPr marL="0" indent="0">
              <a:buNone/>
            </a:pPr>
            <a:r>
              <a:rPr lang="en-GB" dirty="0" smtClean="0"/>
              <a:t>  }</a:t>
            </a:r>
          </a:p>
          <a:p>
            <a:endParaRPr lang="en-GB" dirty="0"/>
          </a:p>
          <a:p>
            <a:pPr marL="0" indent="0">
              <a:buNone/>
            </a:pPr>
            <a:r>
              <a:rPr lang="en-GB" dirty="0" smtClean="0"/>
              <a:t>  State Close(f) {</a:t>
            </a:r>
          </a:p>
          <a:p>
            <a:pPr marL="0" indent="0">
              <a:buNone/>
            </a:pPr>
            <a:r>
              <a:rPr lang="en-GB" dirty="0"/>
              <a:t>	</a:t>
            </a:r>
            <a:r>
              <a:rPr lang="en-GB" dirty="0" smtClean="0"/>
              <a:t>close(f) -&gt; OK;</a:t>
            </a:r>
          </a:p>
          <a:p>
            <a:pPr marL="0" indent="0">
              <a:buNone/>
            </a:pPr>
            <a:r>
              <a:rPr lang="en-GB" dirty="0"/>
              <a:t>	</a:t>
            </a:r>
            <a:r>
              <a:rPr lang="en-GB" dirty="0" smtClean="0"/>
              <a:t>open(f) -&gt; Fail;</a:t>
            </a:r>
            <a:endParaRPr lang="en-GB" dirty="0"/>
          </a:p>
          <a:p>
            <a:pPr marL="0" indent="0">
              <a:buNone/>
            </a:pPr>
            <a:r>
              <a:rPr lang="en-GB" dirty="0" smtClean="0"/>
              <a:t>  }</a:t>
            </a:r>
            <a:endParaRPr lang="en-GB" dirty="0"/>
          </a:p>
        </p:txBody>
      </p:sp>
      <p:sp>
        <p:nvSpPr>
          <p:cNvPr id="4" name="Content Placeholder 2"/>
          <p:cNvSpPr txBox="1">
            <a:spLocks/>
          </p:cNvSpPr>
          <p:nvPr/>
        </p:nvSpPr>
        <p:spPr>
          <a:xfrm>
            <a:off x="4931228" y="1690688"/>
            <a:ext cx="7260771" cy="381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u="sng" dirty="0" smtClean="0"/>
              <a:t>Programs</a:t>
            </a:r>
            <a:r>
              <a:rPr lang="en-GB" dirty="0" smtClean="0"/>
              <a:t>  </a:t>
            </a:r>
          </a:p>
          <a:p>
            <a:r>
              <a:rPr lang="en-GB" dirty="0" smtClean="0"/>
              <a:t>open(“file.txt”).close(“file.txt”)</a:t>
            </a:r>
          </a:p>
          <a:p>
            <a:pPr marL="0" indent="0">
              <a:buFont typeface="Arial" panose="020B0604020202020204" pitchFamily="34" charset="0"/>
              <a:buNone/>
            </a:pPr>
            <a:endParaRPr lang="en-GB" dirty="0"/>
          </a:p>
          <a:p>
            <a:r>
              <a:rPr lang="en-GB" dirty="0"/>
              <a:t>open(“file.txt</a:t>
            </a:r>
            <a:r>
              <a:rPr lang="en-GB" dirty="0" smtClean="0"/>
              <a:t>”).open</a:t>
            </a:r>
            <a:r>
              <a:rPr lang="en-GB" dirty="0"/>
              <a:t>(“</a:t>
            </a:r>
            <a:r>
              <a:rPr lang="en-GB" dirty="0" smtClean="0"/>
              <a:t>file2.txt”).close</a:t>
            </a:r>
            <a:r>
              <a:rPr lang="en-GB" dirty="0"/>
              <a:t>(“file.txt”)</a:t>
            </a:r>
          </a:p>
          <a:p>
            <a:pPr marL="0" indent="0">
              <a:buFont typeface="Arial" panose="020B0604020202020204" pitchFamily="34" charset="0"/>
              <a:buNone/>
            </a:pPr>
            <a:endParaRPr lang="en-GB" dirty="0" smtClean="0"/>
          </a:p>
          <a:p>
            <a:r>
              <a:rPr lang="en-GB" dirty="0" smtClean="0"/>
              <a:t>close</a:t>
            </a:r>
            <a:r>
              <a:rPr lang="en-GB" dirty="0"/>
              <a:t>(“file.txt”)</a:t>
            </a:r>
          </a:p>
          <a:p>
            <a:pPr marL="0" indent="0">
              <a:buFont typeface="Arial" panose="020B0604020202020204" pitchFamily="34" charset="0"/>
              <a:buNone/>
            </a:pPr>
            <a:endParaRPr lang="en-GB" dirty="0"/>
          </a:p>
        </p:txBody>
      </p:sp>
      <p:sp>
        <p:nvSpPr>
          <p:cNvPr id="5" name="Slide Number Placeholder 4"/>
          <p:cNvSpPr>
            <a:spLocks noGrp="1"/>
          </p:cNvSpPr>
          <p:nvPr>
            <p:ph type="sldNum" sz="quarter" idx="12"/>
          </p:nvPr>
        </p:nvSpPr>
        <p:spPr/>
        <p:txBody>
          <a:bodyPr/>
          <a:lstStyle/>
          <a:p>
            <a:fld id="{743D3E5A-9F72-4BC2-887C-0019BE105260}" type="slidenum">
              <a:rPr lang="en-GB" smtClean="0"/>
              <a:t>8</a:t>
            </a:fld>
            <a:r>
              <a:rPr lang="en-GB" dirty="0" smtClean="0"/>
              <a:t>/13</a:t>
            </a:r>
            <a:endParaRPr lang="en-GB" dirty="0"/>
          </a:p>
        </p:txBody>
      </p:sp>
    </p:spTree>
    <p:extLst>
      <p:ext uri="{BB962C8B-B14F-4D97-AF65-F5344CB8AC3E}">
        <p14:creationId xmlns:p14="http://schemas.microsoft.com/office/powerpoint/2010/main" val="142105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494"/>
            <a:ext cx="10515600" cy="1325563"/>
          </a:xfrm>
        </p:spPr>
        <p:txBody>
          <a:bodyPr/>
          <a:lstStyle/>
          <a:p>
            <a:r>
              <a:rPr lang="en-GB" dirty="0" smtClean="0"/>
              <a:t>More complex example</a:t>
            </a:r>
            <a:endParaRPr lang="en-GB" dirty="0"/>
          </a:p>
        </p:txBody>
      </p:sp>
      <p:sp>
        <p:nvSpPr>
          <p:cNvPr id="6" name="Content Placeholder 2"/>
          <p:cNvSpPr>
            <a:spLocks noGrp="1"/>
          </p:cNvSpPr>
          <p:nvPr>
            <p:ph idx="1"/>
          </p:nvPr>
        </p:nvSpPr>
        <p:spPr>
          <a:xfrm>
            <a:off x="838200" y="709448"/>
            <a:ext cx="5940972" cy="6148552"/>
          </a:xfrm>
        </p:spPr>
        <p:txBody>
          <a:bodyPr>
            <a:noAutofit/>
          </a:bodyPr>
          <a:lstStyle/>
          <a:p>
            <a:pPr marL="0" indent="0">
              <a:buNone/>
            </a:pPr>
            <a:r>
              <a:rPr lang="en-GB" sz="1400" dirty="0" smtClean="0"/>
              <a:t>  Always Spin {</a:t>
            </a:r>
          </a:p>
          <a:p>
            <a:pPr marL="0" indent="0">
              <a:buNone/>
            </a:pPr>
            <a:r>
              <a:rPr lang="en-GB" sz="1400" dirty="0"/>
              <a:t>	</a:t>
            </a:r>
            <a:r>
              <a:rPr lang="en-GB" sz="1400" dirty="0" err="1" smtClean="0"/>
              <a:t>getNumber</a:t>
            </a:r>
            <a:r>
              <a:rPr lang="en-GB" sz="1400" dirty="0" smtClean="0"/>
              <a:t>(n), &lt;Compare(n),Take(a),Pay(a)&gt; -&gt; Fail;</a:t>
            </a:r>
          </a:p>
          <a:p>
            <a:pPr marL="0" indent="0">
              <a:buNone/>
            </a:pPr>
            <a:r>
              <a:rPr lang="en-GB" sz="1400" dirty="0"/>
              <a:t>	</a:t>
            </a:r>
            <a:r>
              <a:rPr lang="en-GB" sz="1400" dirty="0" smtClean="0"/>
              <a:t>compare(</a:t>
            </a:r>
            <a:r>
              <a:rPr lang="en-GB" sz="1400" dirty="0" err="1" smtClean="0"/>
              <a:t>account,n</a:t>
            </a:r>
            <a:r>
              <a:rPr lang="en-GB" sz="1400" dirty="0" smtClean="0"/>
              <a:t>) &lt;!Compare(n)&gt; -&gt; FAIL;</a:t>
            </a:r>
          </a:p>
          <a:p>
            <a:pPr marL="0" indent="0">
              <a:buNone/>
            </a:pPr>
            <a:r>
              <a:rPr lang="en-GB" sz="1400" dirty="0" smtClean="0"/>
              <a:t>	pay(</a:t>
            </a:r>
            <a:r>
              <a:rPr lang="en-GB" sz="1400" dirty="0" err="1" smtClean="0"/>
              <a:t>account,a</a:t>
            </a:r>
            <a:r>
              <a:rPr lang="en-GB" sz="1400" dirty="0" smtClean="0"/>
              <a:t>) &lt;!Win(</a:t>
            </a:r>
            <a:r>
              <a:rPr lang="en-GB" sz="1400" dirty="0" err="1" smtClean="0"/>
              <a:t>acc,a</a:t>
            </a:r>
            <a:r>
              <a:rPr lang="en-GB" sz="1400" dirty="0" smtClean="0"/>
              <a:t>)&gt; -&gt; FAIL;</a:t>
            </a:r>
          </a:p>
          <a:p>
            <a:pPr marL="0" indent="0">
              <a:buNone/>
            </a:pPr>
            <a:r>
              <a:rPr lang="en-GB" sz="1400" dirty="0"/>
              <a:t>	</a:t>
            </a:r>
            <a:r>
              <a:rPr lang="en-GB" sz="1400" dirty="0" smtClean="0"/>
              <a:t>take(</a:t>
            </a:r>
            <a:r>
              <a:rPr lang="en-GB" sz="1400" dirty="0" err="1" smtClean="0"/>
              <a:t>account,a</a:t>
            </a:r>
            <a:r>
              <a:rPr lang="en-GB" sz="1400" dirty="0" smtClean="0"/>
              <a:t>) &lt;!Lose(</a:t>
            </a:r>
            <a:r>
              <a:rPr lang="en-GB" sz="1400" dirty="0" err="1" smtClean="0"/>
              <a:t>acc,a</a:t>
            </a:r>
            <a:r>
              <a:rPr lang="en-GB" sz="1400" dirty="0" smtClean="0"/>
              <a:t>)&gt; -&gt; FAIL;</a:t>
            </a:r>
          </a:p>
          <a:p>
            <a:pPr marL="0" indent="0">
              <a:buNone/>
            </a:pPr>
            <a:r>
              <a:rPr lang="en-GB" sz="1400" dirty="0"/>
              <a:t>	</a:t>
            </a:r>
            <a:r>
              <a:rPr lang="en-GB" sz="1400" dirty="0" err="1" smtClean="0"/>
              <a:t>getNumber</a:t>
            </a:r>
            <a:r>
              <a:rPr lang="en-GB" sz="1400" dirty="0" smtClean="0"/>
              <a:t>(n)  -&gt; Compare(n);</a:t>
            </a:r>
          </a:p>
          <a:p>
            <a:pPr marL="0" indent="0">
              <a:buNone/>
            </a:pPr>
            <a:r>
              <a:rPr lang="en-GB" sz="1400" dirty="0" smtClean="0"/>
              <a:t> }</a:t>
            </a:r>
            <a:endParaRPr lang="en-GB" sz="1400" dirty="0"/>
          </a:p>
          <a:p>
            <a:pPr marL="0" indent="0">
              <a:buNone/>
            </a:pPr>
            <a:r>
              <a:rPr lang="en-GB" sz="1400" dirty="0" smtClean="0"/>
              <a:t>  State Compare(n) {</a:t>
            </a:r>
          </a:p>
          <a:p>
            <a:pPr marL="0" indent="0">
              <a:buNone/>
            </a:pPr>
            <a:r>
              <a:rPr lang="en-GB" sz="1400" dirty="0"/>
              <a:t>	</a:t>
            </a:r>
            <a:r>
              <a:rPr lang="en-GB" sz="1400" dirty="0" smtClean="0"/>
              <a:t>compare(</a:t>
            </a:r>
            <a:r>
              <a:rPr lang="en-GB" sz="1400" dirty="0" err="1" smtClean="0"/>
              <a:t>account,m</a:t>
            </a:r>
            <a:r>
              <a:rPr lang="en-GB" sz="1400" dirty="0" smtClean="0"/>
              <a:t>), &lt; m &gt; n &gt; -&gt; Win(account,m+1);</a:t>
            </a:r>
          </a:p>
          <a:p>
            <a:pPr marL="0" indent="0">
              <a:buNone/>
            </a:pPr>
            <a:r>
              <a:rPr lang="en-GB" sz="1400" dirty="0" smtClean="0"/>
              <a:t>	compare(</a:t>
            </a:r>
            <a:r>
              <a:rPr lang="en-GB" sz="1400" dirty="0" err="1" smtClean="0"/>
              <a:t>account,m</a:t>
            </a:r>
            <a:r>
              <a:rPr lang="en-GB" sz="1400" dirty="0"/>
              <a:t>), &lt; m </a:t>
            </a:r>
            <a:r>
              <a:rPr lang="en-GB" sz="1400" dirty="0" smtClean="0"/>
              <a:t>&lt;= </a:t>
            </a:r>
            <a:r>
              <a:rPr lang="en-GB" sz="1400" dirty="0"/>
              <a:t>n &gt; -&gt; </a:t>
            </a:r>
            <a:r>
              <a:rPr lang="en-GB" sz="1400" dirty="0" smtClean="0"/>
              <a:t>Lose(account,n+1);</a:t>
            </a:r>
          </a:p>
          <a:p>
            <a:pPr marL="0" indent="0">
              <a:buNone/>
            </a:pPr>
            <a:r>
              <a:rPr lang="en-GB" sz="1400" dirty="0" smtClean="0"/>
              <a:t> }</a:t>
            </a:r>
          </a:p>
          <a:p>
            <a:pPr marL="0" indent="0">
              <a:buNone/>
            </a:pPr>
            <a:r>
              <a:rPr lang="en-GB" sz="1400" dirty="0" smtClean="0"/>
              <a:t>State Lose(</a:t>
            </a:r>
            <a:r>
              <a:rPr lang="en-GB" sz="1400" dirty="0" err="1" smtClean="0"/>
              <a:t>acc,a</a:t>
            </a:r>
            <a:r>
              <a:rPr lang="en-GB" sz="1400" dirty="0" smtClean="0"/>
              <a:t>){</a:t>
            </a:r>
          </a:p>
          <a:p>
            <a:pPr marL="0" indent="0">
              <a:buNone/>
            </a:pPr>
            <a:r>
              <a:rPr lang="en-GB" sz="1400" dirty="0"/>
              <a:t>	</a:t>
            </a:r>
            <a:r>
              <a:rPr lang="en-GB" sz="1400" dirty="0" smtClean="0"/>
              <a:t>take(account, amount) &lt;a = amount, account = </a:t>
            </a:r>
            <a:r>
              <a:rPr lang="en-GB" sz="1400" dirty="0" err="1" smtClean="0"/>
              <a:t>acc</a:t>
            </a:r>
            <a:r>
              <a:rPr lang="en-GB" sz="1400" dirty="0" smtClean="0"/>
              <a:t>&gt; -&gt; OK;</a:t>
            </a:r>
          </a:p>
          <a:p>
            <a:pPr marL="0" indent="0">
              <a:buNone/>
            </a:pPr>
            <a:r>
              <a:rPr lang="en-GB" sz="1400" dirty="0" smtClean="0"/>
              <a:t>	take(account</a:t>
            </a:r>
            <a:r>
              <a:rPr lang="en-GB" sz="1400" dirty="0"/>
              <a:t>, amount) &lt;a </a:t>
            </a:r>
            <a:r>
              <a:rPr lang="en-GB" sz="1400" dirty="0" smtClean="0"/>
              <a:t>!= </a:t>
            </a:r>
            <a:r>
              <a:rPr lang="en-GB" sz="1400" dirty="0"/>
              <a:t>amount, account </a:t>
            </a:r>
            <a:r>
              <a:rPr lang="en-GB" sz="1400" dirty="0" smtClean="0"/>
              <a:t>!= </a:t>
            </a:r>
            <a:r>
              <a:rPr lang="en-GB" sz="1400" dirty="0" err="1"/>
              <a:t>acc</a:t>
            </a:r>
            <a:r>
              <a:rPr lang="en-GB" sz="1400" dirty="0"/>
              <a:t>&gt; -&gt; </a:t>
            </a:r>
            <a:r>
              <a:rPr lang="en-GB" sz="1400" dirty="0" smtClean="0"/>
              <a:t>FAIL;</a:t>
            </a:r>
          </a:p>
          <a:p>
            <a:pPr marL="0" indent="0">
              <a:buNone/>
            </a:pPr>
            <a:r>
              <a:rPr lang="en-GB" sz="1400" dirty="0" smtClean="0"/>
              <a:t>}</a:t>
            </a:r>
          </a:p>
          <a:p>
            <a:pPr marL="0" indent="0">
              <a:buNone/>
            </a:pPr>
            <a:r>
              <a:rPr lang="en-GB" sz="1400" dirty="0"/>
              <a:t>State </a:t>
            </a:r>
            <a:r>
              <a:rPr lang="en-GB" sz="1400" dirty="0" smtClean="0"/>
              <a:t>Win(</a:t>
            </a:r>
            <a:r>
              <a:rPr lang="en-GB" sz="1400" dirty="0" err="1" smtClean="0"/>
              <a:t>acc,a</a:t>
            </a:r>
            <a:r>
              <a:rPr lang="en-GB" sz="1400" dirty="0"/>
              <a:t>){</a:t>
            </a:r>
          </a:p>
          <a:p>
            <a:pPr marL="0" indent="0">
              <a:buNone/>
            </a:pPr>
            <a:r>
              <a:rPr lang="en-GB" sz="1400" dirty="0"/>
              <a:t>	</a:t>
            </a:r>
            <a:r>
              <a:rPr lang="en-GB" sz="1400" dirty="0" smtClean="0"/>
              <a:t>pay(account</a:t>
            </a:r>
            <a:r>
              <a:rPr lang="en-GB" sz="1400" dirty="0"/>
              <a:t>, amount) &lt;a = amount, account = </a:t>
            </a:r>
            <a:r>
              <a:rPr lang="en-GB" sz="1400" dirty="0" err="1"/>
              <a:t>acc</a:t>
            </a:r>
            <a:r>
              <a:rPr lang="en-GB" sz="1400" dirty="0"/>
              <a:t>&gt; -&gt; </a:t>
            </a:r>
            <a:r>
              <a:rPr lang="en-GB" sz="1400" dirty="0" smtClean="0"/>
              <a:t>OK;</a:t>
            </a:r>
            <a:endParaRPr lang="en-GB" sz="1400" dirty="0"/>
          </a:p>
          <a:p>
            <a:pPr marL="0" indent="0">
              <a:buNone/>
            </a:pPr>
            <a:r>
              <a:rPr lang="en-GB" sz="1400" dirty="0"/>
              <a:t>	</a:t>
            </a:r>
            <a:r>
              <a:rPr lang="en-GB" sz="1400" dirty="0" smtClean="0"/>
              <a:t>pay(account</a:t>
            </a:r>
            <a:r>
              <a:rPr lang="en-GB" sz="1400" dirty="0"/>
              <a:t>, amount) &lt;a </a:t>
            </a:r>
            <a:r>
              <a:rPr lang="en-GB" sz="1400" dirty="0" smtClean="0"/>
              <a:t>!= </a:t>
            </a:r>
            <a:r>
              <a:rPr lang="en-GB" sz="1400" dirty="0"/>
              <a:t>amount, account </a:t>
            </a:r>
            <a:r>
              <a:rPr lang="en-GB" sz="1400" dirty="0" smtClean="0"/>
              <a:t>!= </a:t>
            </a:r>
            <a:r>
              <a:rPr lang="en-GB" sz="1400" dirty="0" err="1"/>
              <a:t>acc</a:t>
            </a:r>
            <a:r>
              <a:rPr lang="en-GB" sz="1400" dirty="0"/>
              <a:t>&gt; -&gt; </a:t>
            </a:r>
            <a:r>
              <a:rPr lang="en-GB" sz="1400" dirty="0" smtClean="0"/>
              <a:t>FAIL;</a:t>
            </a:r>
            <a:endParaRPr lang="en-GB" sz="1400" dirty="0"/>
          </a:p>
          <a:p>
            <a:pPr marL="0" indent="0">
              <a:buNone/>
            </a:pPr>
            <a:r>
              <a:rPr lang="en-GB" sz="1400" dirty="0"/>
              <a:t>}</a:t>
            </a:r>
          </a:p>
          <a:p>
            <a:pPr marL="0" indent="0">
              <a:buNone/>
            </a:pPr>
            <a:endParaRPr lang="en-GB" sz="1400" dirty="0"/>
          </a:p>
        </p:txBody>
      </p:sp>
      <p:sp>
        <p:nvSpPr>
          <p:cNvPr id="3" name="Slide Number Placeholder 2"/>
          <p:cNvSpPr>
            <a:spLocks noGrp="1"/>
          </p:cNvSpPr>
          <p:nvPr>
            <p:ph type="sldNum" sz="quarter" idx="12"/>
          </p:nvPr>
        </p:nvSpPr>
        <p:spPr/>
        <p:txBody>
          <a:bodyPr/>
          <a:lstStyle/>
          <a:p>
            <a:fld id="{743D3E5A-9F72-4BC2-887C-0019BE105260}" type="slidenum">
              <a:rPr lang="en-GB" smtClean="0"/>
              <a:t>9</a:t>
            </a:fld>
            <a:r>
              <a:rPr lang="en-GB" dirty="0" smtClean="0"/>
              <a:t>/13</a:t>
            </a:r>
            <a:endParaRPr lang="en-GB" dirty="0"/>
          </a:p>
        </p:txBody>
      </p:sp>
      <p:sp>
        <p:nvSpPr>
          <p:cNvPr id="7" name="Content Placeholder 2"/>
          <p:cNvSpPr txBox="1">
            <a:spLocks/>
          </p:cNvSpPr>
          <p:nvPr/>
        </p:nvSpPr>
        <p:spPr>
          <a:xfrm>
            <a:off x="6779172" y="1383587"/>
            <a:ext cx="5940972" cy="51553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err="1" smtClean="0"/>
              <a:t>getNumber</a:t>
            </a:r>
            <a:r>
              <a:rPr lang="en-GB" sz="1400" dirty="0" smtClean="0"/>
              <a:t>(1).compare(JohnAccount,2).pay(JohnAccount,3)</a:t>
            </a:r>
          </a:p>
          <a:p>
            <a:pPr marL="0" indent="0">
              <a:buFont typeface="Arial" panose="020B0604020202020204" pitchFamily="34" charset="0"/>
              <a:buNone/>
            </a:pPr>
            <a:endParaRPr lang="en-GB" sz="1400" dirty="0" smtClean="0"/>
          </a:p>
          <a:p>
            <a:pPr marL="0" indent="0">
              <a:buNone/>
            </a:pPr>
            <a:r>
              <a:rPr lang="en-GB" sz="1400" dirty="0" err="1" smtClean="0"/>
              <a:t>getNumber</a:t>
            </a:r>
            <a:r>
              <a:rPr lang="en-GB" sz="1400" dirty="0" smtClean="0"/>
              <a:t>(2).compare(JohnAccount,2).take(JohnAccount,3)</a:t>
            </a:r>
          </a:p>
          <a:p>
            <a:pPr marL="0" indent="0">
              <a:buNone/>
            </a:pPr>
            <a:endParaRPr lang="en-GB" sz="1400" dirty="0"/>
          </a:p>
          <a:p>
            <a:pPr marL="0" indent="0">
              <a:buNone/>
            </a:pPr>
            <a:r>
              <a:rPr lang="en-GB" sz="1400" dirty="0" err="1" smtClean="0"/>
              <a:t>getNumber</a:t>
            </a:r>
            <a:r>
              <a:rPr lang="en-GB" sz="1400" dirty="0" smtClean="0"/>
              <a:t>(10)</a:t>
            </a:r>
          </a:p>
          <a:p>
            <a:pPr marL="0" indent="0">
              <a:buNone/>
            </a:pPr>
            <a:endParaRPr lang="en-GB" sz="1400" dirty="0"/>
          </a:p>
          <a:p>
            <a:pPr marL="0" indent="0">
              <a:buNone/>
            </a:pPr>
            <a:r>
              <a:rPr lang="en-GB" sz="1400" dirty="0" err="1" smtClean="0"/>
              <a:t>getNumber</a:t>
            </a:r>
            <a:r>
              <a:rPr lang="en-GB" sz="1400" dirty="0" smtClean="0"/>
              <a:t>(5).pay(MantasAccount,10)</a:t>
            </a:r>
          </a:p>
          <a:p>
            <a:pPr marL="0" indent="0">
              <a:buNone/>
            </a:pPr>
            <a:endParaRPr lang="en-GB" sz="1400" dirty="0"/>
          </a:p>
          <a:p>
            <a:pPr marL="0" indent="0">
              <a:buNone/>
            </a:pPr>
            <a:r>
              <a:rPr lang="en-GB" sz="1400" dirty="0" smtClean="0"/>
              <a:t>compare(</a:t>
            </a:r>
            <a:r>
              <a:rPr lang="en-GB" sz="1400" dirty="0" err="1" smtClean="0"/>
              <a:t>MantasAccount</a:t>
            </a:r>
            <a:r>
              <a:rPr lang="en-GB" sz="1400" dirty="0" smtClean="0"/>
              <a:t>, 4)</a:t>
            </a:r>
          </a:p>
          <a:p>
            <a:pPr marL="0" indent="0">
              <a:buNone/>
            </a:pPr>
            <a:endParaRPr lang="en-GB" sz="1400" dirty="0"/>
          </a:p>
          <a:p>
            <a:pPr marL="0" indent="0">
              <a:buNone/>
            </a:pPr>
            <a:r>
              <a:rPr lang="en-GB" sz="1400" dirty="0" err="1"/>
              <a:t>getNumber</a:t>
            </a:r>
            <a:r>
              <a:rPr lang="en-GB" sz="1400" dirty="0"/>
              <a:t>(1).compare(JohnAccount,2).</a:t>
            </a:r>
            <a:r>
              <a:rPr lang="en-GB" sz="1400" dirty="0" smtClean="0"/>
              <a:t>pay(MantasAccount,6)</a:t>
            </a:r>
            <a:endParaRPr lang="en-GB" sz="1400" dirty="0"/>
          </a:p>
          <a:p>
            <a:pPr marL="0" indent="0">
              <a:buNone/>
            </a:pPr>
            <a:endParaRPr lang="en-GB" sz="1400" dirty="0"/>
          </a:p>
        </p:txBody>
      </p:sp>
    </p:spTree>
    <p:extLst>
      <p:ext uri="{BB962C8B-B14F-4D97-AF65-F5344CB8AC3E}">
        <p14:creationId xmlns:p14="http://schemas.microsoft.com/office/powerpoint/2010/main" val="1657566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676</Words>
  <Application>Microsoft Office PowerPoint</Application>
  <PresentationFormat>Widescreen</PresentationFormat>
  <Paragraphs>135</Paragraphs>
  <Slides>13</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Abel</vt:lpstr>
      <vt:lpstr>Arial</vt:lpstr>
      <vt:lpstr>Calibri</vt:lpstr>
      <vt:lpstr>Titillium Web</vt:lpstr>
      <vt:lpstr>Office Theme</vt:lpstr>
      <vt:lpstr>1_Office Theme</vt:lpstr>
      <vt:lpstr>Rule-Based Runtime Verification Tool</vt:lpstr>
      <vt:lpstr>Motivation</vt:lpstr>
      <vt:lpstr>Runtime Verification</vt:lpstr>
      <vt:lpstr>Runtime Verification Tools</vt:lpstr>
      <vt:lpstr>RuleR</vt:lpstr>
      <vt:lpstr>Rule</vt:lpstr>
      <vt:lpstr>The Process</vt:lpstr>
      <vt:lpstr>Example</vt:lpstr>
      <vt:lpstr>More complex example</vt:lpstr>
      <vt:lpstr>Problems</vt:lpstr>
      <vt:lpstr>Goal</vt:lpstr>
      <vt:lpstr>Plan</vt:lpstr>
      <vt:lpstr>Measuring Success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Rule-Based Runtime Verification Tool</dc:title>
  <dc:creator>Mantas Daraciunas</dc:creator>
  <cp:lastModifiedBy>Mantas Daraciunas</cp:lastModifiedBy>
  <cp:revision>29</cp:revision>
  <dcterms:created xsi:type="dcterms:W3CDTF">2016-11-08T16:38:37Z</dcterms:created>
  <dcterms:modified xsi:type="dcterms:W3CDTF">2016-11-16T22:57:03Z</dcterms:modified>
</cp:coreProperties>
</file>