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6" r:id="rId3"/>
    <p:sldMasterId id="2147483714" r:id="rId4"/>
  </p:sldMasterIdLst>
  <p:notesMasterIdLst>
    <p:notesMasterId r:id="rId23"/>
  </p:notesMasterIdLst>
  <p:sldIdLst>
    <p:sldId id="256" r:id="rId5"/>
    <p:sldId id="270" r:id="rId6"/>
    <p:sldId id="257" r:id="rId7"/>
    <p:sldId id="271" r:id="rId8"/>
    <p:sldId id="258" r:id="rId9"/>
    <p:sldId id="259" r:id="rId10"/>
    <p:sldId id="260" r:id="rId11"/>
    <p:sldId id="261" r:id="rId12"/>
    <p:sldId id="274" r:id="rId13"/>
    <p:sldId id="262" r:id="rId14"/>
    <p:sldId id="263" r:id="rId15"/>
    <p:sldId id="264" r:id="rId16"/>
    <p:sldId id="265" r:id="rId17"/>
    <p:sldId id="266" r:id="rId18"/>
    <p:sldId id="267" r:id="rId19"/>
    <p:sldId id="268" r:id="rId20"/>
    <p:sldId id="27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558D8F-7103-4EA7-BF5C-2F9D28F8F749}" type="datetimeFigureOut">
              <a:rPr lang="en-US" smtClean="0"/>
              <a:pPr/>
              <a:t>11/2/2021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590403-4326-4B15-AF05-5E1E35ED4D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7"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41"/>
            <a:ext cx="8144135"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12/7/2020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7" y="2750337"/>
            <a:ext cx="1171888" cy="1356442"/>
          </a:xfrm>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0" name="Rectangle 9"/>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4711618"/>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3" y="609599"/>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5"/>
            <a:ext cx="9613863"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7" y="4711311"/>
            <a:ext cx="1154151" cy="1090789"/>
          </a:xfrm>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0" name="Rectangle 9"/>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3" y="4711617"/>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7" y="4711617"/>
            <a:ext cx="1154151" cy="1090789"/>
          </a:xfrm>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4" name="Rectangle 13"/>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600"/>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9"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3" y="4711617"/>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7" y="4709927"/>
            <a:ext cx="1154151" cy="1090789"/>
          </a:xfrm>
        </p:spPr>
        <p:txBody>
          <a:bodyPr/>
          <a:lstStyle/>
          <a:p>
            <a:fld id="{7FC36501-A2D2-4E70-843F-C5E5D5A7B5CD}"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1" name="Rectangle 10"/>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7"/>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1" y="5300151"/>
            <a:ext cx="9613863"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7" y="4709927"/>
            <a:ext cx="1154151" cy="1090789"/>
          </a:xfrm>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6" name="Rectangle 15"/>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5"/>
            <a:ext cx="3049703"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1" y="3022675"/>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7"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7" y="3022675"/>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12/7/2020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7" name="Rectangle 16"/>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0"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20"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20"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8"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80"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8"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12/7/2020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9" name="Rectangle 8"/>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6"/>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3" y="5372404"/>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9"/>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89"/>
            <a:ext cx="2743200" cy="365125"/>
          </a:xfrm>
        </p:spPr>
        <p:txBody>
          <a:bodyPr/>
          <a:lstStyle/>
          <a:p>
            <a:r>
              <a:rPr lang="en-US"/>
              <a:t>12/7/2020</a:t>
            </a:r>
          </a:p>
        </p:txBody>
      </p:sp>
      <p:sp>
        <p:nvSpPr>
          <p:cNvPr id="5" name="Footer Placeholder 4"/>
          <p:cNvSpPr>
            <a:spLocks noGrp="1"/>
          </p:cNvSpPr>
          <p:nvPr>
            <p:ph type="ftr" sz="quarter" idx="11"/>
          </p:nvPr>
        </p:nvSpPr>
        <p:spPr>
          <a:xfrm>
            <a:off x="680322" y="5936190"/>
            <a:ext cx="6126805" cy="365125"/>
          </a:xfrm>
        </p:spPr>
        <p:txBody>
          <a:bodyPr/>
          <a:lstStyle/>
          <a:p>
            <a:endParaRPr lang="en-US"/>
          </a:p>
        </p:txBody>
      </p:sp>
      <p:sp>
        <p:nvSpPr>
          <p:cNvPr id="6" name="Slide Number Placeholder 5"/>
          <p:cNvSpPr>
            <a:spLocks noGrp="1"/>
          </p:cNvSpPr>
          <p:nvPr>
            <p:ph type="sldNum" sz="quarter" idx="12"/>
          </p:nvPr>
        </p:nvSpPr>
        <p:spPr>
          <a:xfrm>
            <a:off x="10097551" y="5398635"/>
            <a:ext cx="1154151" cy="1090789"/>
          </a:xfrm>
        </p:spPr>
        <p:txBody>
          <a:bodyPr anchor="t"/>
          <a:lstStyle>
            <a:lvl1pPr algn="ctr">
              <a:defRPr/>
            </a:lvl1pPr>
          </a:lstStyle>
          <a:p>
            <a:fld id="{7FC36501-A2D2-4E70-843F-C5E5D5A7B5CD}" type="slidenum">
              <a:rPr lang="en-US" smtClean="0"/>
              <a:pPr/>
              <a:t>‹#›</a:t>
            </a:fld>
            <a:endParaRPr lang="en-US"/>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5"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5" y="4394045"/>
            <a:ext cx="8144135"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7" y="2750337"/>
            <a:ext cx="1171888"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7" name="Rectangle 16"/>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3" y="4232177"/>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9" y="2869901"/>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3" y="2336873"/>
            <a:ext cx="46983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5" y="2336873"/>
            <a:ext cx="47000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angle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35"/>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4" y="2336879"/>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5" y="3030014"/>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5" y="3030014"/>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12/7/2020</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angle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angle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r>
              <a:rPr lang="en-US"/>
              <a:t>12/7/2020</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9"/>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5" y="2336878"/>
            <a:ext cx="379007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8"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7"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9"/>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4711622"/>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5" y="609603"/>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2" y="5169589"/>
            <a:ext cx="9613863"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9" y="471131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5" y="4711621"/>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9" y="4711621"/>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angle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604"/>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9"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5" y="4711621"/>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9" y="4709931"/>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6"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3" y="4232173"/>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12/7/2020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7" y="2869897"/>
            <a:ext cx="1154151" cy="1090789"/>
          </a:xfrm>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angle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21"/>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3" y="5300155"/>
            <a:ext cx="9613863"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9" y="4709931"/>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angle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5" y="3022679"/>
            <a:ext cx="3049703"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1" y="3022679"/>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60"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60" y="3022679"/>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2"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22"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22"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21"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82"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81"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angle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400"/>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6" y="5372408"/>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3"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603"/>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93"/>
            <a:ext cx="2743200" cy="365125"/>
          </a:xfrm>
        </p:spPr>
        <p:txBody>
          <a:bodyPr/>
          <a:lstStyle/>
          <a:p>
            <a:r>
              <a:rPr lang="en-US"/>
              <a:t>12/7/2020</a:t>
            </a:r>
            <a:endParaRPr lang="en-US" dirty="0"/>
          </a:p>
        </p:txBody>
      </p:sp>
      <p:sp>
        <p:nvSpPr>
          <p:cNvPr id="5" name="Footer Placeholder 4"/>
          <p:cNvSpPr>
            <a:spLocks noGrp="1"/>
          </p:cNvSpPr>
          <p:nvPr>
            <p:ph type="ftr" sz="quarter" idx="11"/>
          </p:nvPr>
        </p:nvSpPr>
        <p:spPr>
          <a:xfrm>
            <a:off x="680324" y="5936194"/>
            <a:ext cx="6126805" cy="365125"/>
          </a:xfrm>
        </p:spPr>
        <p:txBody>
          <a:bodyPr/>
          <a:lstStyle/>
          <a:p>
            <a:endParaRPr lang="en-US" dirty="0"/>
          </a:p>
        </p:txBody>
      </p:sp>
      <p:sp>
        <p:nvSpPr>
          <p:cNvPr id="6" name="Slide Number Placeholder 5"/>
          <p:cNvSpPr>
            <a:spLocks noGrp="1"/>
          </p:cNvSpPr>
          <p:nvPr>
            <p:ph type="sldNum" sz="quarter" idx="12"/>
          </p:nvPr>
        </p:nvSpPr>
        <p:spPr>
          <a:xfrm>
            <a:off x="10097554" y="5398639"/>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6"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6" y="4394047"/>
            <a:ext cx="8144135"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7"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3" y="4232179"/>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61" y="2869903"/>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5" y="2336873"/>
            <a:ext cx="46983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5" y="2336873"/>
            <a:ext cx="47000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angle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753237"/>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5" y="2336881"/>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5" y="3030016"/>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5" y="3030016"/>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12/7/2020</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angle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1" y="2336873"/>
            <a:ext cx="46983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12/7/2020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angle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angle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r>
              <a:rPr lang="en-US"/>
              <a:t>12/7/2020</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80"/>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6" y="2336878"/>
            <a:ext cx="379007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9"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8"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9"/>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4711624"/>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5" y="609605"/>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5169591"/>
            <a:ext cx="9613863"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11317"/>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5" y="4711623"/>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11623"/>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angle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606"/>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9"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5" y="4711623"/>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09933"/>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angle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4711623"/>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5" y="5300157"/>
            <a:ext cx="9613863"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1" y="4709933"/>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angle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6" y="3022681"/>
            <a:ext cx="3049703"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1" y="3022681"/>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61"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61" y="3022681"/>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4"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24"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24"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22"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84"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82"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2" name="Rectangle 11"/>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31"/>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1" y="2336875"/>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3" y="3030010"/>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4" y="3030010"/>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12/7/2020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angle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402"/>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7" y="5372410"/>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3"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605"/>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95"/>
            <a:ext cx="2743200" cy="365125"/>
          </a:xfrm>
        </p:spPr>
        <p:txBody>
          <a:bodyPr/>
          <a:lstStyle/>
          <a:p>
            <a:r>
              <a:rPr lang="en-US"/>
              <a:t>12/7/2020</a:t>
            </a:r>
            <a:endParaRPr lang="en-US" dirty="0"/>
          </a:p>
        </p:txBody>
      </p:sp>
      <p:sp>
        <p:nvSpPr>
          <p:cNvPr id="5" name="Footer Placeholder 4"/>
          <p:cNvSpPr>
            <a:spLocks noGrp="1"/>
          </p:cNvSpPr>
          <p:nvPr>
            <p:ph type="ftr" sz="quarter" idx="11"/>
          </p:nvPr>
        </p:nvSpPr>
        <p:spPr>
          <a:xfrm>
            <a:off x="680324" y="5936196"/>
            <a:ext cx="6126805" cy="365125"/>
          </a:xfrm>
        </p:spPr>
        <p:txBody>
          <a:bodyPr/>
          <a:lstStyle/>
          <a:p>
            <a:endParaRPr lang="en-US" dirty="0"/>
          </a:p>
        </p:txBody>
      </p:sp>
      <p:sp>
        <p:nvSpPr>
          <p:cNvPr id="6" name="Slide Number Placeholder 5"/>
          <p:cNvSpPr>
            <a:spLocks noGrp="1"/>
          </p:cNvSpPr>
          <p:nvPr>
            <p:ph type="sldNum" sz="quarter" idx="12"/>
          </p:nvPr>
        </p:nvSpPr>
        <p:spPr>
          <a:xfrm>
            <a:off x="10097555" y="5398641"/>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7"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7" y="4394049"/>
            <a:ext cx="8144135"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7"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3" y="423218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62" y="286990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6" y="2336873"/>
            <a:ext cx="46983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5" y="2336873"/>
            <a:ext cx="47000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angle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6" y="75323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7" y="233688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5" y="303001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5" y="303001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12/7/2020</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angle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angle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r>
              <a:rPr lang="en-US"/>
              <a:t>12/7/2020</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80"/>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7" y="2336878"/>
            <a:ext cx="379007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8" name="Rectangle 7"/>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12/7/2020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30"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40"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9"/>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471162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5" y="60960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5" y="5169593"/>
            <a:ext cx="9613863"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2" y="471131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5" y="471162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2" y="47116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angle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60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9"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5" y="471162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2" y="470993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angle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4711625"/>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6" y="5300159"/>
            <a:ext cx="9613863"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62" y="470993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angle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7" y="3022683"/>
            <a:ext cx="3049703"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1" y="302268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62"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62" y="302268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5"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25"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25"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24"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85"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84"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12/7/2020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angle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404"/>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8" y="5372412"/>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3"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60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5" y="5936197"/>
            <a:ext cx="2743200" cy="365125"/>
          </a:xfrm>
        </p:spPr>
        <p:txBody>
          <a:bodyPr/>
          <a:lstStyle/>
          <a:p>
            <a:r>
              <a:rPr lang="en-US"/>
              <a:t>12/7/2020</a:t>
            </a:r>
            <a:endParaRPr lang="en-US" dirty="0"/>
          </a:p>
        </p:txBody>
      </p:sp>
      <p:sp>
        <p:nvSpPr>
          <p:cNvPr id="5" name="Footer Placeholder 4"/>
          <p:cNvSpPr>
            <a:spLocks noGrp="1"/>
          </p:cNvSpPr>
          <p:nvPr>
            <p:ph type="ftr" sz="quarter" idx="11"/>
          </p:nvPr>
        </p:nvSpPr>
        <p:spPr>
          <a:xfrm>
            <a:off x="680324" y="5936198"/>
            <a:ext cx="6126805" cy="365125"/>
          </a:xfrm>
        </p:spPr>
        <p:txBody>
          <a:bodyPr/>
          <a:lstStyle/>
          <a:p>
            <a:endParaRPr lang="en-US" dirty="0"/>
          </a:p>
        </p:txBody>
      </p:sp>
      <p:sp>
        <p:nvSpPr>
          <p:cNvPr id="6" name="Slide Number Placeholder 5"/>
          <p:cNvSpPr>
            <a:spLocks noGrp="1"/>
          </p:cNvSpPr>
          <p:nvPr>
            <p:ph type="sldNum" sz="quarter" idx="12"/>
          </p:nvPr>
        </p:nvSpPr>
        <p:spPr>
          <a:xfrm>
            <a:off x="10097557" y="539864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6" name="Rectangle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r>
              <a:rPr lang="en-US"/>
              <a:t>12/7/2020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angle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5"/>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4"/>
            <a:ext cx="379007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angle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4"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5"/>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12/7/2020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36501-A2D2-4E70-843F-C5E5D5A7B5CD}" type="slidenum">
              <a:rPr lang="en-US" smtClean="0"/>
              <a:pPr/>
              <a:t>‹#›</a:t>
            </a:fld>
            <a:endParaRPr lang="en-US"/>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2"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2"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9"/>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12/7/2020</a:t>
            </a:r>
          </a:p>
        </p:txBody>
      </p:sp>
      <p:sp>
        <p:nvSpPr>
          <p:cNvPr id="5" name="Footer Placeholder 4"/>
          <p:cNvSpPr>
            <a:spLocks noGrp="1"/>
          </p:cNvSpPr>
          <p:nvPr>
            <p:ph type="ftr" sz="quarter" idx="3"/>
          </p:nvPr>
        </p:nvSpPr>
        <p:spPr>
          <a:xfrm>
            <a:off x="680322" y="5936190"/>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7" y="753229"/>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FC36501-A2D2-4E70-843F-C5E5D5A7B5CD}" type="slidenum">
              <a:rPr lang="en-US" smtClean="0"/>
              <a:pPr/>
              <a:t>‹#›</a:t>
            </a:fld>
            <a:endParaRPr lang="en-US"/>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3"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3"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91"/>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12/7/2020</a:t>
            </a:r>
            <a:endParaRPr lang="en-US" dirty="0"/>
          </a:p>
        </p:txBody>
      </p:sp>
      <p:sp>
        <p:nvSpPr>
          <p:cNvPr id="5" name="Footer Placeholder 4"/>
          <p:cNvSpPr>
            <a:spLocks noGrp="1"/>
          </p:cNvSpPr>
          <p:nvPr>
            <p:ph type="ftr" sz="quarter" idx="3"/>
          </p:nvPr>
        </p:nvSpPr>
        <p:spPr>
          <a:xfrm>
            <a:off x="680323" y="5936192"/>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8" y="753231"/>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4"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4"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93"/>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12/7/2020</a:t>
            </a:r>
            <a:endParaRPr lang="en-US" dirty="0"/>
          </a:p>
        </p:txBody>
      </p:sp>
      <p:sp>
        <p:nvSpPr>
          <p:cNvPr id="5" name="Footer Placeholder 4"/>
          <p:cNvSpPr>
            <a:spLocks noGrp="1"/>
          </p:cNvSpPr>
          <p:nvPr>
            <p:ph type="ftr" sz="quarter" idx="3"/>
          </p:nvPr>
        </p:nvSpPr>
        <p:spPr>
          <a:xfrm>
            <a:off x="680323" y="5936194"/>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9" y="753233"/>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4"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4"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95"/>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12/7/2020</a:t>
            </a:r>
            <a:endParaRPr lang="en-US" dirty="0"/>
          </a:p>
        </p:txBody>
      </p:sp>
      <p:sp>
        <p:nvSpPr>
          <p:cNvPr id="5" name="Footer Placeholder 4"/>
          <p:cNvSpPr>
            <a:spLocks noGrp="1"/>
          </p:cNvSpPr>
          <p:nvPr>
            <p:ph type="ftr" sz="quarter" idx="3"/>
          </p:nvPr>
        </p:nvSpPr>
        <p:spPr>
          <a:xfrm>
            <a:off x="680323" y="5936196"/>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61" y="753235"/>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4245" y="152401"/>
            <a:ext cx="6108101" cy="3954379"/>
          </a:xfrm>
        </p:spPr>
        <p:txBody>
          <a:bodyPr/>
          <a:lstStyle/>
          <a:p>
            <a:pPr algn="ctr"/>
            <a:r>
              <a:rPr lang="en-US" sz="4000" dirty="0">
                <a:solidFill>
                  <a:schemeClr val="bg1"/>
                </a:solidFill>
              </a:rPr>
              <a:t>City University</a:t>
            </a:r>
            <a:br>
              <a:rPr lang="en-US" sz="3200" dirty="0"/>
            </a:br>
            <a:r>
              <a:rPr lang="en-US" sz="3200" dirty="0"/>
              <a:t>Presentation</a:t>
            </a:r>
            <a:br>
              <a:rPr lang="en-US" sz="3200" dirty="0"/>
            </a:br>
            <a:r>
              <a:rPr lang="en-US" sz="3200" dirty="0"/>
              <a:t>on</a:t>
            </a:r>
            <a:br>
              <a:rPr lang="en-US" sz="3200" dirty="0"/>
            </a:br>
            <a:r>
              <a:rPr lang="en-US" sz="3200" b="1" dirty="0"/>
              <a:t> </a:t>
            </a:r>
            <a:r>
              <a:rPr lang="en-US" sz="3200" dirty="0"/>
              <a:t>Network Design of BASIS</a:t>
            </a:r>
            <a:br>
              <a:rPr lang="en-US" sz="3200" dirty="0"/>
            </a:br>
            <a:br>
              <a:rPr lang="en-US" sz="3200" dirty="0"/>
            </a:br>
            <a:r>
              <a:rPr lang="en-US" sz="3200" dirty="0"/>
              <a:t>Course Title : Computer Networks Laboratory</a:t>
            </a:r>
            <a:br>
              <a:rPr lang="en-US" sz="3200" dirty="0"/>
            </a:br>
            <a:r>
              <a:rPr lang="en-US" sz="3200" dirty="0"/>
              <a:t>Course Code : CSE 318</a:t>
            </a:r>
          </a:p>
        </p:txBody>
      </p:sp>
      <p:sp>
        <p:nvSpPr>
          <p:cNvPr id="3" name="Subtitle 2"/>
          <p:cNvSpPr>
            <a:spLocks noGrp="1"/>
          </p:cNvSpPr>
          <p:nvPr>
            <p:ph type="subTitle" idx="1"/>
          </p:nvPr>
        </p:nvSpPr>
        <p:spPr>
          <a:xfrm>
            <a:off x="838200" y="4267200"/>
            <a:ext cx="8991599" cy="2590800"/>
          </a:xfrm>
        </p:spPr>
        <p:txBody>
          <a:bodyPr>
            <a:normAutofit fontScale="55000" lnSpcReduction="20000"/>
          </a:bodyPr>
          <a:lstStyle/>
          <a:p>
            <a:pPr algn="l"/>
            <a:r>
              <a:rPr lang="en-US" sz="2600" b="1" u="sng" dirty="0">
                <a:latin typeface="Times New Roman" panose="02020603050405020304" pitchFamily="18" charset="0"/>
                <a:cs typeface="Times New Roman" panose="02020603050405020304" pitchFamily="18" charset="0"/>
              </a:rPr>
              <a:t>Submitted To</a:t>
            </a:r>
          </a:p>
          <a:p>
            <a:pPr algn="l"/>
            <a:r>
              <a:rPr lang="en-US" sz="2600" dirty="0">
                <a:latin typeface="Times New Roman" panose="02020603050405020304" pitchFamily="18" charset="0"/>
                <a:cs typeface="Times New Roman" panose="02020603050405020304" pitchFamily="18" charset="0"/>
              </a:rPr>
              <a:t>Pranab Bandhu Nath</a:t>
            </a:r>
          </a:p>
          <a:p>
            <a:pPr algn="l"/>
            <a:r>
              <a:rPr lang="en-US" sz="2600" dirty="0">
                <a:latin typeface="Times New Roman" panose="02020603050405020304" pitchFamily="18" charset="0"/>
                <a:cs typeface="Times New Roman" panose="02020603050405020304" pitchFamily="18" charset="0"/>
              </a:rPr>
              <a:t>Senior Lecturer,</a:t>
            </a:r>
          </a:p>
          <a:p>
            <a:pPr algn="l"/>
            <a:r>
              <a:rPr lang="en-US" sz="2600" dirty="0">
                <a:latin typeface="Times New Roman" panose="02020603050405020304" pitchFamily="18" charset="0"/>
                <a:cs typeface="Times New Roman" panose="02020603050405020304" pitchFamily="18" charset="0"/>
              </a:rPr>
              <a:t>Department of CSE</a:t>
            </a:r>
          </a:p>
          <a:p>
            <a:pPr algn="l"/>
            <a:r>
              <a:rPr lang="en-US" sz="2600" dirty="0">
                <a:latin typeface="Times New Roman" panose="02020603050405020304" pitchFamily="18" charset="0"/>
                <a:cs typeface="Times New Roman" panose="02020603050405020304" pitchFamily="18" charset="0"/>
              </a:rPr>
              <a:t>City University.</a:t>
            </a:r>
          </a:p>
          <a:p>
            <a:r>
              <a:rPr lang="en-US" sz="2600" u="sng" dirty="0">
                <a:latin typeface="Times New Roman" panose="02020603050405020304" pitchFamily="18" charset="0"/>
                <a:cs typeface="Times New Roman" panose="02020603050405020304" pitchFamily="18" charset="0"/>
              </a:rPr>
              <a:t>Submitted By</a:t>
            </a:r>
          </a:p>
          <a:p>
            <a:r>
              <a:rPr lang="en-US" sz="2600" dirty="0">
                <a:latin typeface="Times New Roman" panose="02020603050405020304" pitchFamily="18" charset="0"/>
                <a:cs typeface="Times New Roman" panose="02020603050405020304" pitchFamily="18" charset="0"/>
              </a:rPr>
              <a:t>Md Selim Hossain</a:t>
            </a:r>
          </a:p>
          <a:p>
            <a:r>
              <a:rPr lang="en-US" sz="2600" dirty="0">
                <a:latin typeface="Times New Roman" panose="02020603050405020304" pitchFamily="18" charset="0"/>
                <a:cs typeface="Times New Roman" panose="02020603050405020304" pitchFamily="18" charset="0"/>
              </a:rPr>
              <a:t>181472561</a:t>
            </a:r>
          </a:p>
          <a:p>
            <a:r>
              <a:rPr lang="en-US" sz="2600" dirty="0">
                <a:latin typeface="Times New Roman" panose="02020603050405020304" pitchFamily="18" charset="0"/>
                <a:cs typeface="Times New Roman" panose="02020603050405020304" pitchFamily="18" charset="0"/>
              </a:rPr>
              <a:t>47</a:t>
            </a:r>
            <a:r>
              <a:rPr lang="en-US" sz="2600" baseline="30000" dirty="0">
                <a:latin typeface="Times New Roman" panose="02020603050405020304" pitchFamily="18" charset="0"/>
                <a:cs typeface="Times New Roman" panose="02020603050405020304" pitchFamily="18" charset="0"/>
              </a:rPr>
              <a:t>th</a:t>
            </a:r>
            <a:r>
              <a:rPr lang="en-US" sz="2600" dirty="0">
                <a:latin typeface="Times New Roman" panose="02020603050405020304" pitchFamily="18" charset="0"/>
                <a:cs typeface="Times New Roman" panose="02020603050405020304" pitchFamily="18" charset="0"/>
              </a:rPr>
              <a:t> Batch</a:t>
            </a:r>
          </a:p>
          <a:p>
            <a:pPr algn="l"/>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a:t>
            </a:fld>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used in the project :</a:t>
            </a:r>
          </a:p>
        </p:txBody>
      </p:sp>
      <p:sp>
        <p:nvSpPr>
          <p:cNvPr id="3" name="Content Placeholder 2"/>
          <p:cNvSpPr>
            <a:spLocks noGrp="1"/>
          </p:cNvSpPr>
          <p:nvPr>
            <p:ph idx="1"/>
          </p:nvPr>
        </p:nvSpPr>
        <p:spPr/>
        <p:txBody>
          <a:bodyPr/>
          <a:lstStyle/>
          <a:p>
            <a:pPr>
              <a:buNone/>
            </a:pPr>
            <a:r>
              <a:rPr lang="en-US" dirty="0"/>
              <a:t>As it is a project purely based on networking so we have used all the basic components related to it. which includes –</a:t>
            </a:r>
          </a:p>
          <a:p>
            <a:pPr>
              <a:buFont typeface="Wingdings" pitchFamily="2" charset="2"/>
              <a:buChar char="§"/>
            </a:pPr>
            <a:r>
              <a:rPr lang="en-US" dirty="0"/>
              <a:t>Router </a:t>
            </a:r>
          </a:p>
          <a:p>
            <a:pPr>
              <a:buFont typeface="Wingdings" pitchFamily="2" charset="2"/>
              <a:buChar char="§"/>
            </a:pPr>
            <a:r>
              <a:rPr lang="en-US" dirty="0"/>
              <a:t>Switches </a:t>
            </a:r>
          </a:p>
          <a:p>
            <a:pPr>
              <a:buFont typeface="Wingdings" pitchFamily="2" charset="2"/>
              <a:buChar char="§"/>
            </a:pPr>
            <a:r>
              <a:rPr lang="en-US" dirty="0"/>
              <a:t>Connecting cables </a:t>
            </a:r>
          </a:p>
          <a:p>
            <a:pPr>
              <a:buFont typeface="Wingdings" pitchFamily="2" charset="2"/>
              <a:buChar char="§"/>
            </a:pPr>
            <a:r>
              <a:rPr lang="en-US" dirty="0"/>
              <a:t>Printer, Servers </a:t>
            </a:r>
          </a:p>
          <a:p>
            <a:pPr>
              <a:buFont typeface="Wingdings" pitchFamily="2" charset="2"/>
              <a:buChar char="§"/>
            </a:pPr>
            <a:r>
              <a:rPr lang="en-US" dirty="0"/>
              <a:t>End devices (laptops and computers).</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Cost:</a:t>
            </a:r>
          </a:p>
        </p:txBody>
      </p:sp>
      <p:sp>
        <p:nvSpPr>
          <p:cNvPr id="3" name="Content Placeholder 2"/>
          <p:cNvSpPr>
            <a:spLocks noGrp="1"/>
          </p:cNvSpPr>
          <p:nvPr>
            <p:ph idx="1"/>
          </p:nvPr>
        </p:nvSpPr>
        <p:spPr/>
        <p:txBody>
          <a:bodyPr>
            <a:normAutofit/>
          </a:bodyPr>
          <a:lstStyle/>
          <a:p>
            <a:pPr>
              <a:buNone/>
            </a:pPr>
            <a:r>
              <a:rPr lang="en-US" dirty="0"/>
              <a:t> </a:t>
            </a:r>
          </a:p>
          <a:p>
            <a:pPr>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11</a:t>
            </a:fld>
            <a:endParaRPr lang="en-US" dirty="0"/>
          </a:p>
        </p:txBody>
      </p:sp>
      <p:pic>
        <p:nvPicPr>
          <p:cNvPr id="7" name="Picture 6">
            <a:extLst>
              <a:ext uri="{FF2B5EF4-FFF2-40B4-BE49-F238E27FC236}">
                <a16:creationId xmlns:a16="http://schemas.microsoft.com/office/drawing/2014/main" id="{5069D127-90FC-4081-9070-9A3811C55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2" y="2209800"/>
            <a:ext cx="9378077" cy="4343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Cost:</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12</a:t>
            </a:fld>
            <a:endParaRPr lang="en-US" dirty="0"/>
          </a:p>
        </p:txBody>
      </p:sp>
      <p:pic>
        <p:nvPicPr>
          <p:cNvPr id="7" name="Content Placeholder 6">
            <a:extLst>
              <a:ext uri="{FF2B5EF4-FFF2-40B4-BE49-F238E27FC236}">
                <a16:creationId xmlns:a16="http://schemas.microsoft.com/office/drawing/2014/main" id="{07761BA4-2192-4658-80F2-250E6C635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2" y="2133600"/>
            <a:ext cx="9378077" cy="44196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security:</a:t>
            </a:r>
          </a:p>
        </p:txBody>
      </p:sp>
      <p:sp>
        <p:nvSpPr>
          <p:cNvPr id="3" name="Content Placeholder 2"/>
          <p:cNvSpPr>
            <a:spLocks noGrp="1"/>
          </p:cNvSpPr>
          <p:nvPr>
            <p:ph idx="1"/>
          </p:nvPr>
        </p:nvSpPr>
        <p:spPr>
          <a:xfrm>
            <a:off x="2034243" y="2336873"/>
            <a:ext cx="7210396" cy="4140127"/>
          </a:xfrm>
        </p:spPr>
        <p:txBody>
          <a:bodyPr>
            <a:normAutofit/>
          </a:bodyPr>
          <a:lstStyle/>
          <a:p>
            <a:pPr>
              <a:buNone/>
            </a:pPr>
            <a:r>
              <a:rPr lang="en-US" dirty="0"/>
              <a:t>The first level of security in any computer network is physical security. Physical security is important for workstations but vital for servers. We have to take some step to make security strong. They are</a:t>
            </a:r>
          </a:p>
          <a:p>
            <a:pPr lvl="0">
              <a:buFont typeface="Wingdings" pitchFamily="2" charset="2"/>
              <a:buChar char="§"/>
            </a:pPr>
            <a:r>
              <a:rPr lang="en-US" dirty="0"/>
              <a:t>Lock the computer room.</a:t>
            </a:r>
          </a:p>
          <a:p>
            <a:pPr lvl="0">
              <a:buFont typeface="Wingdings" pitchFamily="2" charset="2"/>
              <a:buChar char="§"/>
            </a:pPr>
            <a:r>
              <a:rPr lang="en-US" dirty="0"/>
              <a:t>Give the keys only to people you trust.</a:t>
            </a:r>
          </a:p>
          <a:p>
            <a:pPr lvl="0">
              <a:buFont typeface="Wingdings" pitchFamily="2" charset="2"/>
              <a:buChar char="§"/>
            </a:pPr>
            <a:r>
              <a:rPr lang="en-US" dirty="0"/>
              <a:t>Keep track of who has the keys.</a:t>
            </a:r>
          </a:p>
          <a:p>
            <a:pPr lvl="0">
              <a:buFont typeface="Wingdings" pitchFamily="2" charset="2"/>
              <a:buChar char="§"/>
            </a:pPr>
            <a:r>
              <a:rPr lang="en-US" dirty="0"/>
              <a:t>Mount the servers on cases or racks that have locks.</a:t>
            </a:r>
          </a:p>
          <a:p>
            <a:pPr lvl="0">
              <a:buFont typeface="Wingdings" pitchFamily="2" charset="2"/>
              <a:buChar char="§"/>
            </a:pPr>
            <a:r>
              <a:rPr lang="en-US" dirty="0"/>
              <a:t>Disable the floppy drive on the server.</a:t>
            </a:r>
          </a:p>
          <a:p>
            <a:pPr>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Network design:</a:t>
            </a:r>
          </a:p>
        </p:txBody>
      </p:sp>
      <p:sp>
        <p:nvSpPr>
          <p:cNvPr id="3" name="Content Placeholder 2"/>
          <p:cNvSpPr>
            <a:spLocks noGrp="1"/>
          </p:cNvSpPr>
          <p:nvPr>
            <p:ph idx="1"/>
          </p:nvPr>
        </p:nvSpPr>
        <p:spPr/>
        <p:txBody>
          <a:bodyPr/>
          <a:lstStyle/>
          <a:p>
            <a:pPr lvl="0">
              <a:buFont typeface="Wingdings" pitchFamily="2" charset="2"/>
              <a:buChar char="§"/>
            </a:pPr>
            <a:r>
              <a:rPr lang="en-US" dirty="0"/>
              <a:t>Efficient Network Performance.</a:t>
            </a:r>
          </a:p>
          <a:p>
            <a:pPr lvl="0">
              <a:buFont typeface="Wingdings" pitchFamily="2" charset="2"/>
              <a:buChar char="§"/>
            </a:pPr>
            <a:r>
              <a:rPr lang="en-US" dirty="0"/>
              <a:t>Allows Resilience.</a:t>
            </a:r>
          </a:p>
          <a:p>
            <a:pPr lvl="0">
              <a:buFont typeface="Wingdings" pitchFamily="2" charset="2"/>
              <a:buChar char="§"/>
            </a:pPr>
            <a:r>
              <a:rPr lang="en-US" dirty="0"/>
              <a:t>Makes Room for Scalability.</a:t>
            </a:r>
          </a:p>
          <a:p>
            <a:pPr lvl="0">
              <a:buFont typeface="Wingdings" pitchFamily="2" charset="2"/>
              <a:buChar char="§"/>
            </a:pPr>
            <a:r>
              <a:rPr lang="en-US" dirty="0"/>
              <a:t>Work Collaboration Made Easier.</a:t>
            </a:r>
          </a:p>
          <a:p>
            <a:pPr lvl="0">
              <a:buFont typeface="Wingdings" pitchFamily="2" charset="2"/>
              <a:buChar char="§"/>
            </a:pPr>
            <a:r>
              <a:rPr lang="en-US" dirty="0"/>
              <a:t>Speed Increase.</a:t>
            </a:r>
          </a:p>
          <a:p>
            <a:pPr>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Network design:</a:t>
            </a:r>
          </a:p>
        </p:txBody>
      </p:sp>
      <p:sp>
        <p:nvSpPr>
          <p:cNvPr id="3" name="Content Placeholder 2"/>
          <p:cNvSpPr>
            <a:spLocks noGrp="1"/>
          </p:cNvSpPr>
          <p:nvPr>
            <p:ph idx="1"/>
          </p:nvPr>
        </p:nvSpPr>
        <p:spPr/>
        <p:txBody>
          <a:bodyPr/>
          <a:lstStyle/>
          <a:p>
            <a:pPr algn="just">
              <a:buFont typeface="Wingdings" pitchFamily="2" charset="2"/>
              <a:buChar char="§"/>
            </a:pPr>
            <a:r>
              <a:rPr lang="en-US" dirty="0"/>
              <a:t>The approach may not take all necessary applications and services into consideration, leading to a design that ultimately may not meet the needs of an organization, and may need to be redesigned in the future.</a:t>
            </a:r>
          </a:p>
          <a:p>
            <a:pPr>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gn="just">
              <a:buNone/>
            </a:pPr>
            <a:r>
              <a:rPr lang="en-US" dirty="0">
                <a:effectLst/>
              </a:rPr>
              <a:t>A secure network diagram needs to be created for network design. Because the success of an organization depends on its network security. It has been used to logically group clients on the network, and with the aid of a router and switch configurations, data packets routed from one device to another. It is also noteworthy that, the configuration and specifications are for the initial prototype and can further be developed and additional functionality can be added to increase support and overage. The procedures provide a veritable approach for the design of LANs for end-to-end IP network connectivity.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Assemble Screen Shot:</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17</a:t>
            </a:fld>
            <a:endParaRPr lang="en-US" dirty="0"/>
          </a:p>
        </p:txBody>
      </p:sp>
      <p:pic>
        <p:nvPicPr>
          <p:cNvPr id="3" name="Picture 2">
            <a:extLst>
              <a:ext uri="{FF2B5EF4-FFF2-40B4-BE49-F238E27FC236}">
                <a16:creationId xmlns:a16="http://schemas.microsoft.com/office/drawing/2014/main" id="{AD2379EF-CFF3-4B11-9D66-3D244B15F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9829800" cy="463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18</a:t>
            </a:fld>
            <a:endParaRPr lang="en-US" dirty="0"/>
          </a:p>
        </p:txBody>
      </p:sp>
      <p:sp>
        <p:nvSpPr>
          <p:cNvPr id="1025" name="Rectangle 1"/>
          <p:cNvSpPr>
            <a:spLocks noChangeArrowheads="1"/>
          </p:cNvSpPr>
          <p:nvPr/>
        </p:nvSpPr>
        <p:spPr bwMode="auto">
          <a:xfrm>
            <a:off x="1524000" y="2895601"/>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7200" dirty="0">
                <a:latin typeface="Calibri" pitchFamily="34" charset="0"/>
                <a:cs typeface="Times New Roman" pitchFamily="18" charset="0"/>
              </a:rPr>
              <a:t>Thank You</a:t>
            </a:r>
            <a:endParaRPr lang="en-US" sz="72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2034243" y="2057400"/>
            <a:ext cx="7210396" cy="464820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Project Plan</a:t>
            </a:r>
          </a:p>
          <a:p>
            <a:r>
              <a:rPr lang="en-US" dirty="0">
                <a:latin typeface="Times New Roman" panose="02020603050405020304" pitchFamily="18" charset="0"/>
                <a:cs typeface="Times New Roman" panose="02020603050405020304" pitchFamily="18" charset="0"/>
              </a:rPr>
              <a:t>Logical Diagram , BASIS Floor-01</a:t>
            </a:r>
          </a:p>
          <a:p>
            <a:r>
              <a:rPr lang="en-US" dirty="0">
                <a:latin typeface="Times New Roman" panose="02020603050405020304" pitchFamily="18" charset="0"/>
                <a:cs typeface="Times New Roman" panose="02020603050405020304" pitchFamily="18" charset="0"/>
              </a:rPr>
              <a:t>Physical Diagram</a:t>
            </a:r>
          </a:p>
          <a:p>
            <a:r>
              <a:rPr lang="en-US" dirty="0">
                <a:latin typeface="Times New Roman" panose="02020603050405020304" pitchFamily="18" charset="0"/>
                <a:cs typeface="Times New Roman" panose="02020603050405020304" pitchFamily="18" charset="0"/>
              </a:rPr>
              <a:t>Logical Diagram, BITM Floor-02</a:t>
            </a:r>
          </a:p>
          <a:p>
            <a:r>
              <a:rPr lang="en-US" dirty="0">
                <a:latin typeface="Times New Roman" panose="02020603050405020304" pitchFamily="18" charset="0"/>
                <a:cs typeface="Times New Roman" panose="02020603050405020304" pitchFamily="18" charset="0"/>
              </a:rPr>
              <a:t>Physical Diagram</a:t>
            </a:r>
          </a:p>
          <a:p>
            <a:r>
              <a:rPr lang="en-US" dirty="0">
                <a:latin typeface="Times New Roman" panose="02020603050405020304" pitchFamily="18" charset="0"/>
                <a:cs typeface="Times New Roman" panose="02020603050405020304" pitchFamily="18" charset="0"/>
              </a:rPr>
              <a:t>Components used in the project</a:t>
            </a:r>
          </a:p>
          <a:p>
            <a:r>
              <a:rPr lang="en-US" dirty="0">
                <a:latin typeface="Times New Roman" panose="02020603050405020304" pitchFamily="18" charset="0"/>
                <a:cs typeface="Times New Roman" panose="02020603050405020304" pitchFamily="18" charset="0"/>
              </a:rPr>
              <a:t>Device Cost</a:t>
            </a:r>
          </a:p>
          <a:p>
            <a:r>
              <a:rPr lang="en-US" dirty="0">
                <a:latin typeface="Times New Roman" panose="02020603050405020304" pitchFamily="18" charset="0"/>
                <a:cs typeface="Times New Roman" panose="02020603050405020304" pitchFamily="18" charset="0"/>
              </a:rPr>
              <a:t>physical security</a:t>
            </a:r>
          </a:p>
          <a:p>
            <a:r>
              <a:rPr lang="en-US" dirty="0">
                <a:latin typeface="Times New Roman" panose="02020603050405020304" pitchFamily="18" charset="0"/>
                <a:cs typeface="Times New Roman" panose="02020603050405020304" pitchFamily="18" charset="0"/>
              </a:rPr>
              <a:t>Advantage of Network design</a:t>
            </a:r>
          </a:p>
          <a:p>
            <a:r>
              <a:rPr lang="en-US" dirty="0">
                <a:latin typeface="Times New Roman" panose="02020603050405020304" pitchFamily="18" charset="0"/>
                <a:cs typeface="Times New Roman" panose="02020603050405020304" pitchFamily="18" charset="0"/>
              </a:rPr>
              <a:t>Disadvantage of Network design</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Assemble Screen Shot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buNone/>
            </a:pPr>
            <a:r>
              <a:rPr lang="en-US" dirty="0">
                <a:latin typeface="Times New Roman" panose="02020603050405020304" pitchFamily="18" charset="0"/>
                <a:cs typeface="Times New Roman" panose="02020603050405020304" pitchFamily="18" charset="0"/>
              </a:rPr>
              <a:t>Extensive planning should go into a network implementation. Just like any project, need is identified and then a plan outlines is process from beginning to end. A good project plan will help identify any strengths, weaknesses, opportunities, or threats. The plan should clearly define the tasks, and the order in which tasks are completed. In this project I have tried to draw a schematic Working model of an office. </a:t>
            </a:r>
          </a:p>
          <a:p>
            <a:pPr>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3" name="Content Placeholder 2"/>
          <p:cNvSpPr>
            <a:spLocks noGrp="1"/>
          </p:cNvSpPr>
          <p:nvPr>
            <p:ph idx="1"/>
          </p:nvPr>
        </p:nvSpPr>
        <p:spPr>
          <a:xfrm>
            <a:off x="533400" y="2057401"/>
            <a:ext cx="9906000" cy="4571999"/>
          </a:xfrm>
        </p:spPr>
        <p:txBody>
          <a:bodyPr>
            <a:normAutofit/>
          </a:bodyPr>
          <a:lstStyle/>
          <a:p>
            <a:pPr algn="just">
              <a:buNone/>
            </a:pPr>
            <a:r>
              <a:rPr lang="en-US" dirty="0">
                <a:latin typeface="Times New Roman" panose="02020603050405020304" pitchFamily="18" charset="0"/>
                <a:cs typeface="Times New Roman" panose="02020603050405020304" pitchFamily="18" charset="0"/>
              </a:rPr>
              <a:t>It is important to have a formal planning procedure for any nontrivial project. Before creating a project, we need to determine what we will use the project for. After that the components have to be determined according to the work. Every task from start to finish has to be completed step by step. All the PCs that we will use in this project will be able to communicate with each other. The PCs will be connected via CAT-6 UTP cable and switch. We will use 2 servers here. Web server and DNS server. I will use the web server to communicate between the client and the server using HTTP and the computers will have a DNS server to communicate with each other by translating the numeric IP addresses.</a:t>
            </a:r>
          </a:p>
        </p:txBody>
      </p:sp>
      <p:sp>
        <p:nvSpPr>
          <p:cNvPr id="4" name="Slide Number Placeholder 3"/>
          <p:cNvSpPr>
            <a:spLocks noGrp="1"/>
          </p:cNvSpPr>
          <p:nvPr>
            <p:ph type="sldNum" sz="quarter" idx="12"/>
          </p:nvPr>
        </p:nvSpPr>
        <p:spPr/>
        <p:txBody>
          <a:bodyPr/>
          <a:lstStyle/>
          <a:p>
            <a:fld id="{6D22F896-40B5-4ADD-8801-0D06FADFA095}" type="slidenum">
              <a:rPr lang="en-US" smtClean="0"/>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Diagram</a:t>
            </a:r>
            <a:br>
              <a:rPr lang="en-US" dirty="0"/>
            </a:br>
            <a:r>
              <a:rPr lang="en-US" dirty="0"/>
              <a:t>BASIS Floor: 01</a:t>
            </a:r>
          </a:p>
        </p:txBody>
      </p:sp>
      <p:sp>
        <p:nvSpPr>
          <p:cNvPr id="5" name="Slide Number Placeholder 4"/>
          <p:cNvSpPr>
            <a:spLocks noGrp="1"/>
          </p:cNvSpPr>
          <p:nvPr>
            <p:ph type="sldNum" sz="quarter" idx="12"/>
          </p:nvPr>
        </p:nvSpPr>
        <p:spPr/>
        <p:txBody>
          <a:bodyPr/>
          <a:lstStyle/>
          <a:p>
            <a:fld id="{6D22F896-40B5-4ADD-8801-0D06FADFA095}" type="slidenum">
              <a:rPr lang="en-US" smtClean="0"/>
              <a:pPr/>
              <a:t>5</a:t>
            </a:fld>
            <a:endParaRPr lang="en-US" dirty="0"/>
          </a:p>
        </p:txBody>
      </p:sp>
      <p:pic>
        <p:nvPicPr>
          <p:cNvPr id="8" name="Content Placeholder 7">
            <a:extLst>
              <a:ext uri="{FF2B5EF4-FFF2-40B4-BE49-F238E27FC236}">
                <a16:creationId xmlns:a16="http://schemas.microsoft.com/office/drawing/2014/main" id="{3649D783-DEE9-4256-8C17-ECDEE1340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336800"/>
            <a:ext cx="7954848" cy="40640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Diagram:</a:t>
            </a:r>
          </a:p>
        </p:txBody>
      </p:sp>
      <p:sp>
        <p:nvSpPr>
          <p:cNvPr id="5" name="Slide Number Placeholder 4"/>
          <p:cNvSpPr>
            <a:spLocks noGrp="1"/>
          </p:cNvSpPr>
          <p:nvPr>
            <p:ph type="sldNum" sz="quarter" idx="12"/>
          </p:nvPr>
        </p:nvSpPr>
        <p:spPr/>
        <p:txBody>
          <a:bodyPr/>
          <a:lstStyle/>
          <a:p>
            <a:fld id="{6D22F896-40B5-4ADD-8801-0D06FADFA095}" type="slidenum">
              <a:rPr lang="en-US" smtClean="0"/>
              <a:pPr/>
              <a:t>6</a:t>
            </a:fld>
            <a:endParaRPr lang="en-US" dirty="0"/>
          </a:p>
        </p:txBody>
      </p:sp>
      <p:pic>
        <p:nvPicPr>
          <p:cNvPr id="8" name="Content Placeholder 7">
            <a:extLst>
              <a:ext uri="{FF2B5EF4-FFF2-40B4-BE49-F238E27FC236}">
                <a16:creationId xmlns:a16="http://schemas.microsoft.com/office/drawing/2014/main" id="{1DDB702D-E61F-405D-A8E8-7AF083846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336800"/>
            <a:ext cx="8314603" cy="40640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Logical Diagram</a:t>
            </a:r>
            <a:br>
              <a:rPr lang="en-US" dirty="0"/>
            </a:br>
            <a:r>
              <a:rPr lang="en-US" dirty="0"/>
              <a:t>BITM </a:t>
            </a:r>
            <a:r>
              <a:rPr lang="en-US" b="1" dirty="0"/>
              <a:t>Floor: 02</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7</a:t>
            </a:fld>
            <a:endParaRPr lang="en-US" dirty="0"/>
          </a:p>
        </p:txBody>
      </p:sp>
      <p:pic>
        <p:nvPicPr>
          <p:cNvPr id="12" name="Content Placeholder 11">
            <a:extLst>
              <a:ext uri="{FF2B5EF4-FFF2-40B4-BE49-F238E27FC236}">
                <a16:creationId xmlns:a16="http://schemas.microsoft.com/office/drawing/2014/main" id="{25586A5D-EB8E-4082-A606-9631DB8ECF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2336800"/>
            <a:ext cx="9379782" cy="42926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Diagram:</a:t>
            </a:r>
          </a:p>
        </p:txBody>
      </p:sp>
      <p:sp>
        <p:nvSpPr>
          <p:cNvPr id="5" name="Slide Number Placeholder 4"/>
          <p:cNvSpPr>
            <a:spLocks noGrp="1"/>
          </p:cNvSpPr>
          <p:nvPr>
            <p:ph type="sldNum" sz="quarter" idx="12"/>
          </p:nvPr>
        </p:nvSpPr>
        <p:spPr/>
        <p:txBody>
          <a:bodyPr/>
          <a:lstStyle/>
          <a:p>
            <a:fld id="{6D22F896-40B5-4ADD-8801-0D06FADFA095}" type="slidenum">
              <a:rPr lang="en-US" smtClean="0"/>
              <a:pPr/>
              <a:t>8</a:t>
            </a:fld>
            <a:endParaRPr lang="en-US" dirty="0"/>
          </a:p>
        </p:txBody>
      </p:sp>
      <p:pic>
        <p:nvPicPr>
          <p:cNvPr id="8" name="Content Placeholder 7">
            <a:extLst>
              <a:ext uri="{FF2B5EF4-FFF2-40B4-BE49-F238E27FC236}">
                <a16:creationId xmlns:a16="http://schemas.microsoft.com/office/drawing/2014/main" id="{6290D1C1-6339-4DA8-B152-C739F0130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133600"/>
            <a:ext cx="8740234" cy="43434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Overview</a:t>
            </a:r>
          </a:p>
        </p:txBody>
      </p:sp>
      <p:sp>
        <p:nvSpPr>
          <p:cNvPr id="4" name="Slide Number Placeholder 3"/>
          <p:cNvSpPr>
            <a:spLocks noGrp="1"/>
          </p:cNvSpPr>
          <p:nvPr>
            <p:ph type="sldNum" sz="quarter" idx="12"/>
          </p:nvPr>
        </p:nvSpPr>
        <p:spPr/>
        <p:txBody>
          <a:bodyPr/>
          <a:lstStyle/>
          <a:p>
            <a:fld id="{6D22F896-40B5-4ADD-8801-0D06FADFA095}" type="slidenum">
              <a:rPr lang="en-US" smtClean="0"/>
              <a:pPr/>
              <a:t>9</a:t>
            </a:fld>
            <a:endParaRPr lang="en-US" dirty="0"/>
          </a:p>
        </p:txBody>
      </p:sp>
      <p:pic>
        <p:nvPicPr>
          <p:cNvPr id="8" name="Content Placeholder 7">
            <a:extLst>
              <a:ext uri="{FF2B5EF4-FFF2-40B4-BE49-F238E27FC236}">
                <a16:creationId xmlns:a16="http://schemas.microsoft.com/office/drawing/2014/main" id="{33EFD6AD-4968-412B-91B0-2D8B4C588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7400"/>
            <a:ext cx="8991599" cy="46482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tf00001054</Template>
  <TotalTime>148</TotalTime>
  <Words>663</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18</vt:i4>
      </vt:variant>
    </vt:vector>
  </HeadingPairs>
  <TitlesOfParts>
    <vt:vector size="27" baseType="lpstr">
      <vt:lpstr>Arial</vt:lpstr>
      <vt:lpstr>Calibri</vt:lpstr>
      <vt:lpstr>Times New Roman</vt:lpstr>
      <vt:lpstr>Trebuchet MS</vt:lpstr>
      <vt:lpstr>Wingdings</vt:lpstr>
      <vt:lpstr>1_Berlin</vt:lpstr>
      <vt:lpstr>Berlin</vt:lpstr>
      <vt:lpstr>2_Berlin</vt:lpstr>
      <vt:lpstr>3_Berlin</vt:lpstr>
      <vt:lpstr>City University Presentation on  Network Design of BASIS  Course Title : Computer Networks Laboratory Course Code : CSE 318</vt:lpstr>
      <vt:lpstr>Overview:</vt:lpstr>
      <vt:lpstr>Introduction:</vt:lpstr>
      <vt:lpstr>Project Plan:</vt:lpstr>
      <vt:lpstr>Logical Diagram BASIS Floor: 01</vt:lpstr>
      <vt:lpstr>Physical Diagram:</vt:lpstr>
      <vt:lpstr>Logical Diagram BITM Floor: 02</vt:lpstr>
      <vt:lpstr>Physical Diagram:</vt:lpstr>
      <vt:lpstr>Full Overview</vt:lpstr>
      <vt:lpstr>Components used in the project :</vt:lpstr>
      <vt:lpstr>Device Cost:</vt:lpstr>
      <vt:lpstr>Device Cost:</vt:lpstr>
      <vt:lpstr>physical security:</vt:lpstr>
      <vt:lpstr>Advantage of Network design:</vt:lpstr>
      <vt:lpstr>Disadvantage of Network design:</vt:lpstr>
      <vt:lpstr>Conclusion:</vt:lpstr>
      <vt:lpstr>Assemble Screen 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ismail - [2010]</cp:lastModifiedBy>
  <cp:revision>19</cp:revision>
  <dcterms:created xsi:type="dcterms:W3CDTF">2020-12-07T12:14:17Z</dcterms:created>
  <dcterms:modified xsi:type="dcterms:W3CDTF">2021-11-02T06:37:27Z</dcterms:modified>
</cp:coreProperties>
</file>