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64" r:id="rId1"/>
  </p:sldMasterIdLst>
  <p:notesMasterIdLst>
    <p:notesMasterId r:id="rId23"/>
  </p:notesMasterIdLst>
  <p:sldIdLst>
    <p:sldId id="256" r:id="rId2"/>
    <p:sldId id="257" r:id="rId3"/>
    <p:sldId id="259" r:id="rId4"/>
    <p:sldId id="281" r:id="rId5"/>
    <p:sldId id="279" r:id="rId6"/>
    <p:sldId id="260" r:id="rId7"/>
    <p:sldId id="299" r:id="rId8"/>
    <p:sldId id="288" r:id="rId9"/>
    <p:sldId id="301" r:id="rId10"/>
    <p:sldId id="302" r:id="rId11"/>
    <p:sldId id="300" r:id="rId12"/>
    <p:sldId id="290" r:id="rId13"/>
    <p:sldId id="291" r:id="rId14"/>
    <p:sldId id="292" r:id="rId15"/>
    <p:sldId id="293" r:id="rId16"/>
    <p:sldId id="297" r:id="rId17"/>
    <p:sldId id="303" r:id="rId18"/>
    <p:sldId id="294" r:id="rId19"/>
    <p:sldId id="295" r:id="rId20"/>
    <p:sldId id="296" r:id="rId21"/>
    <p:sldId id="298" r:id="rId2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0000"/>
    <a:srgbClr val="C03232"/>
    <a:srgbClr val="8259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033" autoAdjust="0"/>
  </p:normalViewPr>
  <p:slideViewPr>
    <p:cSldViewPr snapToGrid="0">
      <p:cViewPr varScale="1">
        <p:scale>
          <a:sx n="109" d="100"/>
          <a:sy n="109" d="100"/>
        </p:scale>
        <p:origin x="706"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3e6f13c6a2_0_6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3e6f13c6a2_0_6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1c5f28efe7_0_1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1c5f28efe7_0_1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3e6f13c6a2_0_6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3e6f13c6a2_0_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45128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&lt;a </a:t>
            </a:r>
            <a:r>
              <a:rPr lang="en-US" dirty="0" err="1"/>
              <a:t>href</a:t>
            </a:r>
            <a:r>
              <a:rPr lang="en-US" dirty="0"/>
              <a:t>="https://www.freepik.com/free-photos-vectors/business"&gt;Business vector created by </a:t>
            </a:r>
            <a:r>
              <a:rPr lang="en-US" dirty="0" err="1"/>
              <a:t>freepik</a:t>
            </a:r>
            <a:r>
              <a:rPr lang="en-US" dirty="0"/>
              <a:t> - www.freepik.com&lt;/a&gt;</a:t>
            </a:r>
          </a:p>
        </p:txBody>
      </p:sp>
      <p:sp>
        <p:nvSpPr>
          <p:cNvPr id="4" name="Slide Number Placeholder 3"/>
          <p:cNvSpPr>
            <a:spLocks noGrp="1"/>
          </p:cNvSpPr>
          <p:nvPr>
            <p:ph type="sldNum" sz="quarter" idx="5"/>
          </p:nvPr>
        </p:nvSpPr>
        <p:spPr/>
        <p:txBody>
          <a:bodyPr/>
          <a:lstStyle/>
          <a:p>
            <a:fld id="{E0F6E5E3-5634-4CA9-A145-258F414D5F0F}" type="slidenum">
              <a:rPr lang="en-US" smtClean="0"/>
              <a:t>5</a:t>
            </a:fld>
            <a:endParaRPr lang="en-US"/>
          </a:p>
        </p:txBody>
      </p:sp>
    </p:spTree>
    <p:extLst>
      <p:ext uri="{BB962C8B-B14F-4D97-AF65-F5344CB8AC3E}">
        <p14:creationId xmlns:p14="http://schemas.microsoft.com/office/powerpoint/2010/main" val="510727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3e6f13c6a2_0_6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3e6f13c6a2_0_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smtClean="0"/>
              <a:t>4/27/2025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ar" smtClean="0"/>
              <a:t>‹#›</a:t>
            </a:fld>
            <a:endParaRPr lang="ar"/>
          </a:p>
        </p:txBody>
      </p:sp>
    </p:spTree>
    <p:extLst>
      <p:ext uri="{BB962C8B-B14F-4D97-AF65-F5344CB8AC3E}">
        <p14:creationId xmlns:p14="http://schemas.microsoft.com/office/powerpoint/2010/main" val="297542176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pPr/>
              <a:t>4/27/2025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ar" smtClean="0"/>
              <a:t>‹#›</a:t>
            </a:fld>
            <a:endParaRPr lang="ar"/>
          </a:p>
        </p:txBody>
      </p:sp>
    </p:spTree>
    <p:extLst>
      <p:ext uri="{BB962C8B-B14F-4D97-AF65-F5344CB8AC3E}">
        <p14:creationId xmlns:p14="http://schemas.microsoft.com/office/powerpoint/2010/main" val="351140384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pPr/>
              <a:t>4/27/2025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ar" smtClean="0"/>
              <a:t>‹#›</a:t>
            </a:fld>
            <a:endParaRPr lang="ar"/>
          </a:p>
        </p:txBody>
      </p:sp>
    </p:spTree>
    <p:extLst>
      <p:ext uri="{BB962C8B-B14F-4D97-AF65-F5344CB8AC3E}">
        <p14:creationId xmlns:p14="http://schemas.microsoft.com/office/powerpoint/2010/main" val="36799209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pPr/>
              <a:t>4/27/2025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ar" smtClean="0"/>
              <a:t>‹#›</a:t>
            </a:fld>
            <a:endParaRPr lang="ar"/>
          </a:p>
        </p:txBody>
      </p:sp>
    </p:spTree>
    <p:extLst>
      <p:ext uri="{BB962C8B-B14F-4D97-AF65-F5344CB8AC3E}">
        <p14:creationId xmlns:p14="http://schemas.microsoft.com/office/powerpoint/2010/main" val="247360293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ar" smtClean="0"/>
              <a:t>‹#›</a:t>
            </a:fld>
            <a:endParaRPr lang="ar"/>
          </a:p>
        </p:txBody>
      </p:sp>
    </p:spTree>
    <p:extLst>
      <p:ext uri="{BB962C8B-B14F-4D97-AF65-F5344CB8AC3E}">
        <p14:creationId xmlns:p14="http://schemas.microsoft.com/office/powerpoint/2010/main" val="26202468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smtClean="0"/>
              <a:pPr/>
              <a:t>4/27/2025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ar" smtClean="0"/>
              <a:t>‹#›</a:t>
            </a:fld>
            <a:endParaRPr lang="ar"/>
          </a:p>
        </p:txBody>
      </p:sp>
    </p:spTree>
    <p:extLst>
      <p:ext uri="{BB962C8B-B14F-4D97-AF65-F5344CB8AC3E}">
        <p14:creationId xmlns:p14="http://schemas.microsoft.com/office/powerpoint/2010/main" val="84740591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smtClean="0"/>
              <a:pPr/>
              <a:t>4/27/2025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ar" smtClean="0"/>
              <a:t>‹#›</a:t>
            </a:fld>
            <a:endParaRPr lang="ar"/>
          </a:p>
        </p:txBody>
      </p:sp>
    </p:spTree>
    <p:extLst>
      <p:ext uri="{BB962C8B-B14F-4D97-AF65-F5344CB8AC3E}">
        <p14:creationId xmlns:p14="http://schemas.microsoft.com/office/powerpoint/2010/main" val="258022496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smtClean="0"/>
              <a:t>4/27/2025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ar" smtClean="0"/>
              <a:t>‹#›</a:t>
            </a:fld>
            <a:endParaRPr lang="ar"/>
          </a:p>
        </p:txBody>
      </p:sp>
    </p:spTree>
    <p:extLst>
      <p:ext uri="{BB962C8B-B14F-4D97-AF65-F5344CB8AC3E}">
        <p14:creationId xmlns:p14="http://schemas.microsoft.com/office/powerpoint/2010/main" val="310081785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4/27/2025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ar" smtClean="0"/>
              <a:t>‹#›</a:t>
            </a:fld>
            <a:endParaRPr lang="ar"/>
          </a:p>
        </p:txBody>
      </p:sp>
    </p:spTree>
    <p:extLst>
      <p:ext uri="{BB962C8B-B14F-4D97-AF65-F5344CB8AC3E}">
        <p14:creationId xmlns:p14="http://schemas.microsoft.com/office/powerpoint/2010/main" val="1144984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ar" smtClean="0"/>
              <a:t>‹#›</a:t>
            </a:fld>
            <a:endParaRPr lang="ar"/>
          </a:p>
        </p:txBody>
      </p:sp>
    </p:spTree>
    <p:extLst>
      <p:ext uri="{BB962C8B-B14F-4D97-AF65-F5344CB8AC3E}">
        <p14:creationId xmlns:p14="http://schemas.microsoft.com/office/powerpoint/2010/main" val="293292973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ar" smtClean="0"/>
              <a:t>‹#›</a:t>
            </a:fld>
            <a:endParaRPr lang="ar"/>
          </a:p>
        </p:txBody>
      </p:sp>
    </p:spTree>
    <p:extLst>
      <p:ext uri="{BB962C8B-B14F-4D97-AF65-F5344CB8AC3E}">
        <p14:creationId xmlns:p14="http://schemas.microsoft.com/office/powerpoint/2010/main" val="199402015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48A87A34-81AB-432B-8DAE-1953F412C126}" type="datetimeFigureOut">
              <a:rPr lang="en-US" smtClean="0"/>
              <a:pPr/>
              <a:t>4/27/2025</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ar" smtClean="0"/>
              <a:t>‹#›</a:t>
            </a:fld>
            <a:endParaRPr lang="ar"/>
          </a:p>
        </p:txBody>
      </p:sp>
    </p:spTree>
    <p:extLst>
      <p:ext uri="{BB962C8B-B14F-4D97-AF65-F5344CB8AC3E}">
        <p14:creationId xmlns:p14="http://schemas.microsoft.com/office/powerpoint/2010/main" val="2355006141"/>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759146" y="2824388"/>
            <a:ext cx="7804800" cy="854314"/>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sz="4400" b="1" dirty="0">
                <a:solidFill>
                  <a:srgbClr val="C00000"/>
                </a:solidFill>
                <a:latin typeface="Calibri" panose="020F0502020204030204" pitchFamily="34" charset="0"/>
                <a:ea typeface="Calibri" panose="020F0502020204030204" pitchFamily="34" charset="0"/>
                <a:cs typeface="Calibri" panose="020F0502020204030204" pitchFamily="34" charset="0"/>
              </a:rPr>
              <a:t>DEPI</a:t>
            </a:r>
            <a:r>
              <a:rPr lang="ar" sz="4400" b="1" dirty="0">
                <a:solidFill>
                  <a:srgbClr val="C00000"/>
                </a:solidFill>
                <a:latin typeface="Calibri" panose="020F0502020204030204" pitchFamily="34" charset="0"/>
                <a:ea typeface="Calibri" panose="020F0502020204030204" pitchFamily="34" charset="0"/>
                <a:cs typeface="Calibri" panose="020F0502020204030204" pitchFamily="34" charset="0"/>
              </a:rPr>
              <a:t> </a:t>
            </a:r>
            <a:r>
              <a:rPr lang="en-US" sz="4400" b="1" dirty="0">
                <a:solidFill>
                  <a:srgbClr val="C00000"/>
                </a:solidFill>
                <a:latin typeface="Calibri" panose="020F0502020204030204" pitchFamily="34" charset="0"/>
                <a:ea typeface="Calibri" panose="020F0502020204030204" pitchFamily="34" charset="0"/>
                <a:cs typeface="Calibri" panose="020F0502020204030204" pitchFamily="34" charset="0"/>
              </a:rPr>
              <a:t>Graduation</a:t>
            </a:r>
            <a:r>
              <a:rPr lang="ar" sz="4400" b="1" dirty="0">
                <a:solidFill>
                  <a:srgbClr val="C00000"/>
                </a:solidFill>
                <a:latin typeface="Calibri" panose="020F0502020204030204" pitchFamily="34" charset="0"/>
                <a:ea typeface="Calibri" panose="020F0502020204030204" pitchFamily="34" charset="0"/>
                <a:cs typeface="Calibri" panose="020F0502020204030204" pitchFamily="34" charset="0"/>
              </a:rPr>
              <a:t> Project</a:t>
            </a:r>
            <a:endParaRPr sz="4400" b="1" dirty="0">
              <a:solidFill>
                <a:srgbClr val="C00000"/>
              </a:solidFill>
              <a:latin typeface="Calibri" panose="020F0502020204030204" pitchFamily="34" charset="0"/>
              <a:ea typeface="Calibri" panose="020F0502020204030204" pitchFamily="34" charset="0"/>
              <a:cs typeface="Calibri" panose="020F0502020204030204" pitchFamily="34" charset="0"/>
            </a:endParaRPr>
          </a:p>
        </p:txBody>
      </p:sp>
      <p:sp>
        <p:nvSpPr>
          <p:cNvPr id="4" name="Google Shape;54;p13"/>
          <p:cNvSpPr txBox="1">
            <a:spLocks/>
          </p:cNvSpPr>
          <p:nvPr/>
        </p:nvSpPr>
        <p:spPr>
          <a:xfrm>
            <a:off x="759146" y="1254144"/>
            <a:ext cx="7547572" cy="1072003"/>
          </a:xfrm>
          <a:prstGeom prst="rect">
            <a:avLst/>
          </a:prstGeom>
        </p:spPr>
        <p:txBody>
          <a:bodyPr spcFirstLastPara="1" vert="horz" wrap="square" lIns="91425" tIns="91425" rIns="91425" bIns="91425" rtlCol="0" anchor="b" anchorCtr="0">
            <a:normAutofit lnSpcReduction="10000"/>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spcBef>
                <a:spcPts val="0"/>
              </a:spcBef>
            </a:pPr>
            <a:r>
              <a:rPr lang="en-US" sz="7200" b="1" dirty="0">
                <a:solidFill>
                  <a:srgbClr val="C00000"/>
                </a:solidFill>
                <a:latin typeface="Calibri" panose="020F0502020204030204" pitchFamily="34" charset="0"/>
                <a:ea typeface="Calibri" panose="020F0502020204030204" pitchFamily="34" charset="0"/>
                <a:cs typeface="Calibri" panose="020F0502020204030204" pitchFamily="34" charset="0"/>
              </a:rPr>
              <a:t>   Super Store Sales</a:t>
            </a:r>
          </a:p>
        </p:txBody>
      </p:sp>
      <p:pic>
        <p:nvPicPr>
          <p:cNvPr id="3" name="Picture 2" descr="A logo of a globe with a graduation cap&#10;&#10;AI-generated content may be incorrect.">
            <a:extLst>
              <a:ext uri="{FF2B5EF4-FFF2-40B4-BE49-F238E27FC236}">
                <a16:creationId xmlns:a16="http://schemas.microsoft.com/office/drawing/2014/main" id="{0FA8DB89-DCD7-6730-C5E0-054BB6199FC6}"/>
              </a:ext>
            </a:extLst>
          </p:cNvPr>
          <p:cNvPicPr>
            <a:picLocks noChangeAspect="1"/>
          </p:cNvPicPr>
          <p:nvPr/>
        </p:nvPicPr>
        <p:blipFill>
          <a:blip r:embed="rId3"/>
          <a:stretch>
            <a:fillRect/>
          </a:stretch>
        </p:blipFill>
        <p:spPr>
          <a:xfrm>
            <a:off x="98489" y="65438"/>
            <a:ext cx="1188706" cy="1188706"/>
          </a:xfrm>
          <a:prstGeom prst="rect">
            <a:avLst/>
          </a:prstGeom>
        </p:spPr>
      </p:pic>
      <p:pic>
        <p:nvPicPr>
          <p:cNvPr id="6" name="Picture 5" descr="A black background with white text&#10;&#10;AI-generated content may be incorrect.">
            <a:extLst>
              <a:ext uri="{FF2B5EF4-FFF2-40B4-BE49-F238E27FC236}">
                <a16:creationId xmlns:a16="http://schemas.microsoft.com/office/drawing/2014/main" id="{3C08DD0D-5FC4-EAA9-A22A-B011F6F96397}"/>
              </a:ext>
            </a:extLst>
          </p:cNvPr>
          <p:cNvPicPr>
            <a:picLocks noChangeAspect="1"/>
          </p:cNvPicPr>
          <p:nvPr/>
        </p:nvPicPr>
        <p:blipFill>
          <a:blip r:embed="rId4"/>
          <a:stretch>
            <a:fillRect/>
          </a:stretch>
        </p:blipFill>
        <p:spPr>
          <a:xfrm>
            <a:off x="6810838" y="0"/>
            <a:ext cx="2234674" cy="125700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a:extLst>
            <a:ext uri="{FF2B5EF4-FFF2-40B4-BE49-F238E27FC236}">
              <a16:creationId xmlns:a16="http://schemas.microsoft.com/office/drawing/2014/main" id="{F07C8949-B30E-6476-39D2-62ED48230B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DCD3AB-1253-F95B-104E-7740730222DB}"/>
              </a:ext>
            </a:extLst>
          </p:cNvPr>
          <p:cNvSpPr>
            <a:spLocks noGrp="1"/>
          </p:cNvSpPr>
          <p:nvPr>
            <p:ph type="title"/>
          </p:nvPr>
        </p:nvSpPr>
        <p:spPr>
          <a:xfrm>
            <a:off x="628650" y="140677"/>
            <a:ext cx="7886700" cy="689317"/>
          </a:xfrm>
        </p:spPr>
        <p:txBody>
          <a:bodyPr>
            <a:noAutofit/>
          </a:bodyPr>
          <a:lstStyle/>
          <a:p>
            <a:r>
              <a:rPr lang="en-US" sz="4800" b="1">
                <a:solidFill>
                  <a:srgbClr val="C00000"/>
                </a:solidFill>
                <a:latin typeface="Arabic Typesetting" panose="03020402040406030203" pitchFamily="66" charset="-78"/>
                <a:cs typeface="Arabic Typesetting" panose="03020402040406030203" pitchFamily="66" charset="-78"/>
              </a:rPr>
              <a:t>Extract – Transform - Load</a:t>
            </a:r>
            <a:endParaRPr lang="en-US" sz="4800" b="1" dirty="0">
              <a:solidFill>
                <a:srgbClr val="C00000"/>
              </a:solidFill>
              <a:latin typeface="Arabic Typesetting" panose="03020402040406030203" pitchFamily="66" charset="-78"/>
              <a:cs typeface="Arabic Typesetting" panose="03020402040406030203" pitchFamily="66" charset="-78"/>
            </a:endParaRPr>
          </a:p>
        </p:txBody>
      </p:sp>
      <p:pic>
        <p:nvPicPr>
          <p:cNvPr id="7" name="Content Placeholder 6" descr="A screenshot of a computer&#10;&#10;AI-generated content may be incorrect.">
            <a:extLst>
              <a:ext uri="{FF2B5EF4-FFF2-40B4-BE49-F238E27FC236}">
                <a16:creationId xmlns:a16="http://schemas.microsoft.com/office/drawing/2014/main" id="{EB25B7AC-76FA-0D59-0B97-D549CF3203AC}"/>
              </a:ext>
            </a:extLst>
          </p:cNvPr>
          <p:cNvPicPr>
            <a:picLocks noGrp="1" noChangeAspect="1"/>
          </p:cNvPicPr>
          <p:nvPr>
            <p:ph idx="1"/>
          </p:nvPr>
        </p:nvPicPr>
        <p:blipFill>
          <a:blip r:embed="rId2"/>
          <a:stretch>
            <a:fillRect/>
          </a:stretch>
        </p:blipFill>
        <p:spPr>
          <a:xfrm>
            <a:off x="4719711" y="668215"/>
            <a:ext cx="4339883" cy="4334608"/>
          </a:xfrm>
        </p:spPr>
      </p:pic>
      <p:pic>
        <p:nvPicPr>
          <p:cNvPr id="10" name="Picture 9" descr="A screenshot of a computer&#10;&#10;AI-generated content may be incorrect.">
            <a:extLst>
              <a:ext uri="{FF2B5EF4-FFF2-40B4-BE49-F238E27FC236}">
                <a16:creationId xmlns:a16="http://schemas.microsoft.com/office/drawing/2014/main" id="{26CAEBDD-560F-7873-2877-D30160ACE21C}"/>
              </a:ext>
            </a:extLst>
          </p:cNvPr>
          <p:cNvPicPr>
            <a:picLocks noChangeAspect="1"/>
          </p:cNvPicPr>
          <p:nvPr/>
        </p:nvPicPr>
        <p:blipFill>
          <a:blip r:embed="rId3"/>
          <a:stretch>
            <a:fillRect/>
          </a:stretch>
        </p:blipFill>
        <p:spPr>
          <a:xfrm>
            <a:off x="84406" y="668216"/>
            <a:ext cx="4487594" cy="4334607"/>
          </a:xfrm>
          <a:prstGeom prst="rect">
            <a:avLst/>
          </a:prstGeom>
        </p:spPr>
      </p:pic>
    </p:spTree>
    <p:extLst>
      <p:ext uri="{BB962C8B-B14F-4D97-AF65-F5344CB8AC3E}">
        <p14:creationId xmlns:p14="http://schemas.microsoft.com/office/powerpoint/2010/main" val="986653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a:extLst>
            <a:ext uri="{FF2B5EF4-FFF2-40B4-BE49-F238E27FC236}">
              <a16:creationId xmlns:a16="http://schemas.microsoft.com/office/drawing/2014/main" id="{137DBE20-4F45-3E2D-2C39-635257DA7C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37E679-CF16-75D8-A466-B7452F1A1932}"/>
              </a:ext>
            </a:extLst>
          </p:cNvPr>
          <p:cNvSpPr>
            <a:spLocks noGrp="1"/>
          </p:cNvSpPr>
          <p:nvPr>
            <p:ph type="title"/>
          </p:nvPr>
        </p:nvSpPr>
        <p:spPr>
          <a:xfrm>
            <a:off x="628650" y="140677"/>
            <a:ext cx="7886700" cy="689317"/>
          </a:xfrm>
        </p:spPr>
        <p:txBody>
          <a:bodyPr>
            <a:noAutofit/>
          </a:bodyPr>
          <a:lstStyle/>
          <a:p>
            <a:pPr algn="ctr"/>
            <a:r>
              <a:rPr lang="en-US" sz="4800" b="1" dirty="0">
                <a:solidFill>
                  <a:srgbClr val="C00000"/>
                </a:solidFill>
                <a:latin typeface="Arabic Typesetting" panose="03020402040406030203" pitchFamily="66" charset="-78"/>
                <a:cs typeface="Arabic Typesetting" panose="03020402040406030203" pitchFamily="66" charset="-78"/>
              </a:rPr>
              <a:t>Mapping</a:t>
            </a:r>
          </a:p>
        </p:txBody>
      </p:sp>
      <p:sp>
        <p:nvSpPr>
          <p:cNvPr id="4" name="Content Placeholder 3">
            <a:extLst>
              <a:ext uri="{FF2B5EF4-FFF2-40B4-BE49-F238E27FC236}">
                <a16:creationId xmlns:a16="http://schemas.microsoft.com/office/drawing/2014/main" id="{1BA1C106-F202-C301-E670-A1386727ECD8}"/>
              </a:ext>
            </a:extLst>
          </p:cNvPr>
          <p:cNvSpPr>
            <a:spLocks noGrp="1"/>
          </p:cNvSpPr>
          <p:nvPr>
            <p:ph idx="1"/>
          </p:nvPr>
        </p:nvSpPr>
        <p:spPr/>
        <p:txBody>
          <a:bodyPr/>
          <a:lstStyle/>
          <a:p>
            <a:endParaRPr lang="en-GB"/>
          </a:p>
        </p:txBody>
      </p:sp>
      <p:pic>
        <p:nvPicPr>
          <p:cNvPr id="7" name="Picture 6">
            <a:extLst>
              <a:ext uri="{FF2B5EF4-FFF2-40B4-BE49-F238E27FC236}">
                <a16:creationId xmlns:a16="http://schemas.microsoft.com/office/drawing/2014/main" id="{69A8DBBC-2356-E1A7-3F14-F36029EE1F8F}"/>
              </a:ext>
            </a:extLst>
          </p:cNvPr>
          <p:cNvPicPr>
            <a:picLocks noChangeAspect="1"/>
          </p:cNvPicPr>
          <p:nvPr/>
        </p:nvPicPr>
        <p:blipFill>
          <a:blip r:embed="rId2"/>
          <a:stretch>
            <a:fillRect/>
          </a:stretch>
        </p:blipFill>
        <p:spPr>
          <a:xfrm>
            <a:off x="0" y="984738"/>
            <a:ext cx="9144000" cy="4072596"/>
          </a:xfrm>
          <a:prstGeom prst="rect">
            <a:avLst/>
          </a:prstGeom>
        </p:spPr>
      </p:pic>
    </p:spTree>
    <p:extLst>
      <p:ext uri="{BB962C8B-B14F-4D97-AF65-F5344CB8AC3E}">
        <p14:creationId xmlns:p14="http://schemas.microsoft.com/office/powerpoint/2010/main" val="2729606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850BB-9B3C-F3B9-FF68-7DE2391556F3}"/>
              </a:ext>
            </a:extLst>
          </p:cNvPr>
          <p:cNvSpPr>
            <a:spLocks noGrp="1"/>
          </p:cNvSpPr>
          <p:nvPr>
            <p:ph type="title"/>
          </p:nvPr>
        </p:nvSpPr>
        <p:spPr>
          <a:xfrm>
            <a:off x="628650" y="152658"/>
            <a:ext cx="7886700" cy="464286"/>
          </a:xfrm>
        </p:spPr>
        <p:txBody>
          <a:bodyPr>
            <a:noAutofit/>
          </a:bodyPr>
          <a:lstStyle/>
          <a:p>
            <a:pPr algn="ctr"/>
            <a:r>
              <a:rPr lang="en-US" sz="4000" b="1" dirty="0">
                <a:solidFill>
                  <a:srgbClr val="C00000"/>
                </a:solidFill>
                <a:latin typeface="Arabic Typesetting" panose="03020402040406030203" pitchFamily="66" charset="-78"/>
                <a:cs typeface="Arabic Typesetting" panose="03020402040406030203" pitchFamily="66" charset="-78"/>
              </a:rPr>
              <a:t>Measures</a:t>
            </a:r>
            <a:endParaRPr lang="en-US" sz="4000" dirty="0">
              <a:solidFill>
                <a:srgbClr val="C00000"/>
              </a:solidFill>
            </a:endParaRPr>
          </a:p>
        </p:txBody>
      </p:sp>
      <p:sp>
        <p:nvSpPr>
          <p:cNvPr id="3" name="Content Placeholder 2">
            <a:extLst>
              <a:ext uri="{FF2B5EF4-FFF2-40B4-BE49-F238E27FC236}">
                <a16:creationId xmlns:a16="http://schemas.microsoft.com/office/drawing/2014/main" id="{91F3C129-5177-DFA5-C9D8-18194177D77F}"/>
              </a:ext>
            </a:extLst>
          </p:cNvPr>
          <p:cNvSpPr>
            <a:spLocks noGrp="1"/>
          </p:cNvSpPr>
          <p:nvPr>
            <p:ph idx="1"/>
          </p:nvPr>
        </p:nvSpPr>
        <p:spPr>
          <a:xfrm>
            <a:off x="297455" y="675248"/>
            <a:ext cx="8736375" cy="4468251"/>
          </a:xfrm>
        </p:spPr>
        <p:txBody>
          <a:bodyPr>
            <a:noAutofit/>
          </a:bodyPr>
          <a:lstStyle/>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Best Sales Product</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DAX Formula:</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Best Sales Product = CALCULATE([Total Sales], 'Dim Product'[Sub-Category] = "Phones")</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Function: It helps analyze how much revenue is being generated specifically by phones, even when viewing overall sales in reports or visualizations.</a:t>
            </a:r>
          </a:p>
          <a:p>
            <a:r>
              <a:rPr lang="en-US" sz="2000" dirty="0">
                <a:latin typeface="Calibri" panose="020F0502020204030204" pitchFamily="34" charset="0"/>
                <a:ea typeface="Calibri" panose="020F0502020204030204" pitchFamily="34" charset="0"/>
                <a:cs typeface="Calibri" panose="020F0502020204030204" pitchFamily="34" charset="0"/>
              </a:rPr>
              <a:t>Using DISTINCTCOUNT </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for customers to tells us how many distinct customers are represented in the dataset ,</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for Location to tell us how many different postal regions the sales come from — essentially a geographic spread indicator, </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for products; to tells us how many different products are part of the sales transactions.  </a:t>
            </a:r>
          </a:p>
        </p:txBody>
      </p:sp>
    </p:spTree>
    <p:extLst>
      <p:ext uri="{BB962C8B-B14F-4D97-AF65-F5344CB8AC3E}">
        <p14:creationId xmlns:p14="http://schemas.microsoft.com/office/powerpoint/2010/main" val="1062878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5DBBB2-73D6-D512-E5A4-B7B6D8D9E316}"/>
              </a:ext>
            </a:extLst>
          </p:cNvPr>
          <p:cNvSpPr>
            <a:spLocks noGrp="1"/>
          </p:cNvSpPr>
          <p:nvPr>
            <p:ph idx="1"/>
          </p:nvPr>
        </p:nvSpPr>
        <p:spPr>
          <a:xfrm>
            <a:off x="99152" y="220336"/>
            <a:ext cx="9044848" cy="4923163"/>
          </a:xfrm>
        </p:spPr>
        <p:txBody>
          <a:bodyPr>
            <a:normAutofit/>
          </a:bodyPr>
          <a:lstStyle/>
          <a:p>
            <a:pPr marL="0" indent="0">
              <a:lnSpc>
                <a:spcPct val="100000"/>
              </a:lnSpc>
              <a:spcBef>
                <a:spcPts val="0"/>
              </a:spcBef>
              <a:buNone/>
            </a:pPr>
            <a:r>
              <a:rPr lang="en-US" sz="2200" dirty="0">
                <a:latin typeface="Calibri" panose="020F0502020204030204" pitchFamily="34" charset="0"/>
                <a:ea typeface="Calibri" panose="020F0502020204030204" pitchFamily="34" charset="0"/>
                <a:cs typeface="Calibri" panose="020F0502020204030204" pitchFamily="34" charset="0"/>
              </a:rPr>
              <a:t>📌  Orders</a:t>
            </a:r>
          </a:p>
          <a:p>
            <a:pPr marL="0" indent="0">
              <a:lnSpc>
                <a:spcPct val="100000"/>
              </a:lnSpc>
              <a:spcBef>
                <a:spcPts val="0"/>
              </a:spcBef>
              <a:buNone/>
            </a:pPr>
            <a:r>
              <a:rPr lang="en-US" sz="2200" dirty="0">
                <a:latin typeface="Calibri" panose="020F0502020204030204" pitchFamily="34" charset="0"/>
                <a:ea typeface="Calibri" panose="020F0502020204030204" pitchFamily="34" charset="0"/>
                <a:cs typeface="Calibri" panose="020F0502020204030204" pitchFamily="34" charset="0"/>
              </a:rPr>
              <a:t>🧮 DAX Formula:</a:t>
            </a:r>
          </a:p>
          <a:p>
            <a:pPr marL="0" indent="0">
              <a:lnSpc>
                <a:spcPct val="100000"/>
              </a:lnSpc>
              <a:spcBef>
                <a:spcPts val="0"/>
              </a:spcBef>
              <a:buNone/>
            </a:pPr>
            <a:r>
              <a:rPr lang="en-US" sz="2200" dirty="0">
                <a:latin typeface="Calibri" panose="020F0502020204030204" pitchFamily="34" charset="0"/>
                <a:ea typeface="Calibri" panose="020F0502020204030204" pitchFamily="34" charset="0"/>
                <a:cs typeface="Calibri" panose="020F0502020204030204" pitchFamily="34" charset="0"/>
              </a:rPr>
              <a:t>Orders = COUNT('Superstore Sales Dataset'[Order ID])🔍</a:t>
            </a:r>
          </a:p>
          <a:p>
            <a:pPr marL="0" indent="0">
              <a:lnSpc>
                <a:spcPct val="100000"/>
              </a:lnSpc>
              <a:spcBef>
                <a:spcPts val="0"/>
              </a:spcBef>
              <a:buNone/>
            </a:pPr>
            <a:r>
              <a:rPr lang="en-US" sz="2200" dirty="0">
                <a:latin typeface="Calibri" panose="020F0502020204030204" pitchFamily="34" charset="0"/>
                <a:ea typeface="Calibri" panose="020F0502020204030204" pitchFamily="34" charset="0"/>
                <a:cs typeface="Calibri" panose="020F0502020204030204" pitchFamily="34" charset="0"/>
              </a:rPr>
              <a:t>🎯 Function</a:t>
            </a:r>
          </a:p>
          <a:p>
            <a:pPr marL="0" indent="0">
              <a:lnSpc>
                <a:spcPct val="100000"/>
              </a:lnSpc>
              <a:spcBef>
                <a:spcPts val="0"/>
              </a:spcBef>
              <a:buNone/>
            </a:pPr>
            <a:r>
              <a:rPr lang="en-US" sz="2200" dirty="0">
                <a:latin typeface="Calibri" panose="020F0502020204030204" pitchFamily="34" charset="0"/>
                <a:ea typeface="Calibri" panose="020F0502020204030204" pitchFamily="34" charset="0"/>
                <a:cs typeface="Calibri" panose="020F0502020204030204" pitchFamily="34" charset="0"/>
              </a:rPr>
              <a:t>Shows the total number of orders placed</a:t>
            </a:r>
          </a:p>
          <a:p>
            <a:pPr marL="0" indent="0">
              <a:lnSpc>
                <a:spcPct val="100000"/>
              </a:lnSpc>
              <a:spcBef>
                <a:spcPts val="0"/>
              </a:spcBef>
              <a:buNone/>
            </a:pPr>
            <a:r>
              <a:rPr lang="en-US" sz="2200" dirty="0">
                <a:latin typeface="Calibri" panose="020F0502020204030204" pitchFamily="34" charset="0"/>
                <a:ea typeface="Calibri" panose="020F0502020204030204" pitchFamily="34" charset="0"/>
                <a:cs typeface="Calibri" panose="020F0502020204030204" pitchFamily="34" charset="0"/>
              </a:rPr>
              <a:t>Sales 2015,2016,2017,2018</a:t>
            </a:r>
          </a:p>
          <a:p>
            <a:pPr marL="0" indent="0">
              <a:lnSpc>
                <a:spcPct val="100000"/>
              </a:lnSpc>
              <a:spcBef>
                <a:spcPts val="0"/>
              </a:spcBef>
              <a:buNone/>
            </a:pPr>
            <a:r>
              <a:rPr lang="en-US" sz="2200" dirty="0">
                <a:latin typeface="Calibri" panose="020F0502020204030204" pitchFamily="34" charset="0"/>
                <a:ea typeface="Calibri" panose="020F0502020204030204" pitchFamily="34" charset="0"/>
                <a:cs typeface="Calibri" panose="020F0502020204030204" pitchFamily="34" charset="0"/>
              </a:rPr>
              <a:t>🧮 DAX Formula:</a:t>
            </a:r>
          </a:p>
          <a:p>
            <a:pPr marL="0" indent="0">
              <a:lnSpc>
                <a:spcPct val="100000"/>
              </a:lnSpc>
              <a:spcBef>
                <a:spcPts val="0"/>
              </a:spcBef>
              <a:buNone/>
            </a:pPr>
            <a:r>
              <a:rPr lang="en-US" sz="2200" dirty="0">
                <a:latin typeface="Calibri" panose="020F0502020204030204" pitchFamily="34" charset="0"/>
                <a:ea typeface="Calibri" panose="020F0502020204030204" pitchFamily="34" charset="0"/>
                <a:cs typeface="Calibri" panose="020F0502020204030204" pitchFamily="34" charset="0"/>
              </a:rPr>
              <a:t>Sales 2015 = CALCULATE([Total Sales], 'Dim Date'[Year] = 2015)</a:t>
            </a:r>
          </a:p>
          <a:p>
            <a:pPr marL="0" indent="0">
              <a:lnSpc>
                <a:spcPct val="100000"/>
              </a:lnSpc>
              <a:spcBef>
                <a:spcPts val="0"/>
              </a:spcBef>
              <a:buNone/>
            </a:pPr>
            <a:r>
              <a:rPr lang="en-US" sz="2200" dirty="0">
                <a:latin typeface="Calibri" panose="020F0502020204030204" pitchFamily="34" charset="0"/>
                <a:ea typeface="Calibri" panose="020F0502020204030204" pitchFamily="34" charset="0"/>
                <a:cs typeface="Calibri" panose="020F0502020204030204" pitchFamily="34" charset="0"/>
              </a:rPr>
              <a:t>Sales 2016 = CALCULATE([Total Sales], 'Dim Date'[Year] = 2016)</a:t>
            </a:r>
          </a:p>
          <a:p>
            <a:pPr marL="0" indent="0">
              <a:lnSpc>
                <a:spcPct val="100000"/>
              </a:lnSpc>
              <a:spcBef>
                <a:spcPts val="0"/>
              </a:spcBef>
              <a:buNone/>
            </a:pPr>
            <a:r>
              <a:rPr lang="en-US" sz="2200" dirty="0">
                <a:latin typeface="Calibri" panose="020F0502020204030204" pitchFamily="34" charset="0"/>
                <a:ea typeface="Calibri" panose="020F0502020204030204" pitchFamily="34" charset="0"/>
                <a:cs typeface="Calibri" panose="020F0502020204030204" pitchFamily="34" charset="0"/>
              </a:rPr>
              <a:t>Sales 2017 = CALCULATE([Total Sales], 'Dim Date'[Year] = 2017)</a:t>
            </a:r>
          </a:p>
          <a:p>
            <a:pPr marL="0" indent="0">
              <a:lnSpc>
                <a:spcPct val="110000"/>
              </a:lnSpc>
              <a:spcBef>
                <a:spcPts val="0"/>
              </a:spcBef>
              <a:buNone/>
            </a:pPr>
            <a:r>
              <a:rPr lang="en-US" sz="2200" dirty="0">
                <a:latin typeface="Calibri" panose="020F0502020204030204" pitchFamily="34" charset="0"/>
                <a:ea typeface="Calibri" panose="020F0502020204030204" pitchFamily="34" charset="0"/>
                <a:cs typeface="Calibri" panose="020F0502020204030204" pitchFamily="34" charset="0"/>
              </a:rPr>
              <a:t>Sales 2018 = CALCULATE([Total Sales], 'Dim Date'[Year] = 2018)</a:t>
            </a:r>
          </a:p>
          <a:p>
            <a:pPr>
              <a:lnSpc>
                <a:spcPct val="110000"/>
              </a:lnSpc>
              <a:spcBef>
                <a:spcPts val="0"/>
              </a:spcBef>
              <a:buNone/>
            </a:pPr>
            <a:r>
              <a:rPr lang="en-US" sz="2200" dirty="0">
                <a:latin typeface="Calibri" panose="020F0502020204030204" pitchFamily="34" charset="0"/>
                <a:ea typeface="Calibri" panose="020F0502020204030204" pitchFamily="34" charset="0"/>
                <a:cs typeface="Calibri" panose="020F0502020204030204" pitchFamily="34" charset="0"/>
              </a:rPr>
              <a:t>🎯 Function:</a:t>
            </a:r>
          </a:p>
          <a:p>
            <a:pPr marL="0" indent="0">
              <a:lnSpc>
                <a:spcPct val="110000"/>
              </a:lnSpc>
              <a:spcBef>
                <a:spcPts val="0"/>
              </a:spcBef>
              <a:buNone/>
            </a:pPr>
            <a:r>
              <a:rPr lang="en-US" sz="2200" dirty="0">
                <a:latin typeface="Calibri" panose="020F0502020204030204" pitchFamily="34" charset="0"/>
                <a:ea typeface="Calibri" panose="020F0502020204030204" pitchFamily="34" charset="0"/>
                <a:cs typeface="Calibri" panose="020F0502020204030204" pitchFamily="34" charset="0"/>
              </a:rPr>
              <a:t>Returns the total sales figure for the year 2015,2016,2017,2018</a:t>
            </a:r>
          </a:p>
          <a:p>
            <a:pPr marL="0" indent="0">
              <a:buNone/>
            </a:pPr>
            <a:endParaRPr lang="en-US" sz="2400" b="1" dirty="0">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111399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988787-4D15-67BB-6E16-F2600934DE0E}"/>
              </a:ext>
            </a:extLst>
          </p:cNvPr>
          <p:cNvSpPr>
            <a:spLocks noGrp="1"/>
          </p:cNvSpPr>
          <p:nvPr>
            <p:ph idx="1"/>
          </p:nvPr>
        </p:nvSpPr>
        <p:spPr>
          <a:xfrm>
            <a:off x="154235" y="187287"/>
            <a:ext cx="8802477" cy="4825388"/>
          </a:xfrm>
        </p:spPr>
        <p:txBody>
          <a:bodyPr>
            <a:normAutofit fontScale="92500"/>
          </a:bodyPr>
          <a:lstStyle/>
          <a:p>
            <a:pPr marL="0" indent="0">
              <a:buNone/>
            </a:pPr>
            <a:r>
              <a:rPr lang="en-US" sz="2200" dirty="0">
                <a:latin typeface="Calibri" panose="020F0502020204030204" pitchFamily="34" charset="0"/>
                <a:ea typeface="Calibri" panose="020F0502020204030204" pitchFamily="34" charset="0"/>
                <a:cs typeface="Calibri" panose="020F0502020204030204" pitchFamily="34" charset="0"/>
              </a:rPr>
              <a:t>📌 Total Sales</a:t>
            </a:r>
          </a:p>
          <a:p>
            <a:pPr marL="0" indent="0">
              <a:buNone/>
            </a:pPr>
            <a:r>
              <a:rPr lang="en-US" sz="2200" dirty="0">
                <a:latin typeface="Calibri" panose="020F0502020204030204" pitchFamily="34" charset="0"/>
                <a:ea typeface="Calibri" panose="020F0502020204030204" pitchFamily="34" charset="0"/>
                <a:cs typeface="Calibri" panose="020F0502020204030204" pitchFamily="34" charset="0"/>
              </a:rPr>
              <a:t>🧮 DAX Formula</a:t>
            </a:r>
          </a:p>
          <a:p>
            <a:pPr marL="0" indent="0">
              <a:buNone/>
            </a:pPr>
            <a:r>
              <a:rPr lang="en-US" sz="2200" dirty="0">
                <a:latin typeface="Calibri" panose="020F0502020204030204" pitchFamily="34" charset="0"/>
                <a:ea typeface="Calibri" panose="020F0502020204030204" pitchFamily="34" charset="0"/>
                <a:cs typeface="Calibri" panose="020F0502020204030204" pitchFamily="34" charset="0"/>
              </a:rPr>
              <a:t>Total Sales = SUM('Superstore Sales Dataset'[Sales])</a:t>
            </a:r>
          </a:p>
          <a:p>
            <a:pPr marL="0" indent="0">
              <a:buNone/>
            </a:pPr>
            <a:r>
              <a:rPr lang="en-US" sz="2200" dirty="0">
                <a:latin typeface="Calibri" panose="020F0502020204030204" pitchFamily="34" charset="0"/>
                <a:ea typeface="Calibri" panose="020F0502020204030204" pitchFamily="34" charset="0"/>
                <a:cs typeface="Calibri" panose="020F0502020204030204" pitchFamily="34" charset="0"/>
              </a:rPr>
              <a:t>🎯 Function: it shows the total sales</a:t>
            </a:r>
          </a:p>
          <a:p>
            <a:pPr marL="0" indent="0">
              <a:buNone/>
            </a:pPr>
            <a:r>
              <a:rPr lang="en-US" sz="2200" dirty="0">
                <a:latin typeface="Calibri" panose="020F0502020204030204" pitchFamily="34" charset="0"/>
                <a:ea typeface="Calibri" panose="020F0502020204030204" pitchFamily="34" charset="0"/>
                <a:cs typeface="Calibri" panose="020F0502020204030204" pitchFamily="34" charset="0"/>
              </a:rPr>
              <a:t>📌 YOY color (2015,2016) (2016,2017) (2017,2018)</a:t>
            </a:r>
          </a:p>
          <a:p>
            <a:pPr marL="0" indent="0">
              <a:buNone/>
            </a:pPr>
            <a:r>
              <a:rPr lang="en-US" sz="2200" dirty="0">
                <a:latin typeface="Calibri" panose="020F0502020204030204" pitchFamily="34" charset="0"/>
                <a:ea typeface="Calibri" panose="020F0502020204030204" pitchFamily="34" charset="0"/>
                <a:cs typeface="Calibri" panose="020F0502020204030204" pitchFamily="34" charset="0"/>
              </a:rPr>
              <a:t>🧮 DAX Formula</a:t>
            </a:r>
          </a:p>
          <a:p>
            <a:pPr marL="0" indent="0">
              <a:buNone/>
            </a:pPr>
            <a:r>
              <a:rPr lang="en-US" sz="2200" dirty="0">
                <a:latin typeface="Calibri" panose="020F0502020204030204" pitchFamily="34" charset="0"/>
                <a:ea typeface="Calibri" panose="020F0502020204030204" pitchFamily="34" charset="0"/>
                <a:cs typeface="Calibri" panose="020F0502020204030204" pitchFamily="34" charset="0"/>
              </a:rPr>
              <a:t>YOY Color (2015,2016) = IF([YOY Total Profit (2015,2016) %]&gt;0,"#00B050","Red")</a:t>
            </a:r>
          </a:p>
          <a:p>
            <a:pPr marL="0" indent="0">
              <a:buNone/>
            </a:pPr>
            <a:r>
              <a:rPr lang="en-US" sz="2200" dirty="0">
                <a:latin typeface="Calibri" panose="020F0502020204030204" pitchFamily="34" charset="0"/>
                <a:ea typeface="Calibri" panose="020F0502020204030204" pitchFamily="34" charset="0"/>
                <a:cs typeface="Calibri" panose="020F0502020204030204" pitchFamily="34" charset="0"/>
              </a:rPr>
              <a:t>YOY Color (2016,2017) = IF([YOY Total Profit (2016,2017) %]&gt;0,"#00B050","red")</a:t>
            </a:r>
          </a:p>
          <a:p>
            <a:pPr marL="0" indent="0">
              <a:buNone/>
            </a:pPr>
            <a:r>
              <a:rPr lang="en-US" sz="2200" dirty="0">
                <a:latin typeface="Calibri" panose="020F0502020204030204" pitchFamily="34" charset="0"/>
                <a:ea typeface="Calibri" panose="020F0502020204030204" pitchFamily="34" charset="0"/>
                <a:cs typeface="Calibri" panose="020F0502020204030204" pitchFamily="34" charset="0"/>
              </a:rPr>
              <a:t>YOY Color (2017,2018) = IF([YOY Total Profit (2017,2018) %]&gt;0,"#00B050","red")</a:t>
            </a:r>
          </a:p>
          <a:p>
            <a:pPr marL="0" indent="0">
              <a:buNone/>
            </a:pPr>
            <a:r>
              <a:rPr lang="en-US" sz="2200" dirty="0">
                <a:latin typeface="Calibri" panose="020F0502020204030204" pitchFamily="34" charset="0"/>
                <a:ea typeface="Calibri" panose="020F0502020204030204" pitchFamily="34" charset="0"/>
                <a:cs typeface="Calibri" panose="020F0502020204030204" pitchFamily="34" charset="0"/>
              </a:rPr>
              <a:t>🎯 Function: it shows the Year-Over-Year (YOY) total profit percentage for the years. And the percentage change in profit from 2015 to 2016 for example.</a:t>
            </a:r>
          </a:p>
          <a:p>
            <a:pPr marL="0" indent="0">
              <a:buNone/>
            </a:pPr>
            <a:endParaRPr lang="en-US" sz="2400" dirty="0">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239260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78176A-1831-30D3-7112-343065080DCF}"/>
              </a:ext>
            </a:extLst>
          </p:cNvPr>
          <p:cNvSpPr>
            <a:spLocks noGrp="1"/>
          </p:cNvSpPr>
          <p:nvPr>
            <p:ph idx="1"/>
          </p:nvPr>
        </p:nvSpPr>
        <p:spPr>
          <a:xfrm>
            <a:off x="198304" y="330506"/>
            <a:ext cx="8317046" cy="4616067"/>
          </a:xfrm>
        </p:spPr>
        <p:txBody>
          <a:bodyPr>
            <a:noAutofit/>
          </a:bodyPr>
          <a:lstStyle/>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📌YOY Total Profit</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DAX Formula</a:t>
            </a:r>
          </a:p>
          <a:p>
            <a:r>
              <a:rPr lang="en-US" sz="2000" dirty="0">
                <a:latin typeface="Calibri" panose="020F0502020204030204" pitchFamily="34" charset="0"/>
                <a:ea typeface="Calibri" panose="020F0502020204030204" pitchFamily="34" charset="0"/>
                <a:cs typeface="Calibri" panose="020F0502020204030204" pitchFamily="34" charset="0"/>
              </a:rPr>
              <a:t>YOY Total Profit (2015,2016) = [Sales 2016]-[Sales 2015]</a:t>
            </a:r>
          </a:p>
          <a:p>
            <a:r>
              <a:rPr lang="en-US" sz="2000" dirty="0">
                <a:latin typeface="Calibri" panose="020F0502020204030204" pitchFamily="34" charset="0"/>
                <a:ea typeface="Calibri" panose="020F0502020204030204" pitchFamily="34" charset="0"/>
                <a:cs typeface="Calibri" panose="020F0502020204030204" pitchFamily="34" charset="0"/>
              </a:rPr>
              <a:t>YOY Total Profit (2015,2016) % = DIVIDE( ([Sales 2016]-[Sales 2015]),[Sales 2015])</a:t>
            </a:r>
          </a:p>
          <a:p>
            <a:r>
              <a:rPr lang="en-US" sz="2000" dirty="0">
                <a:latin typeface="Calibri" panose="020F0502020204030204" pitchFamily="34" charset="0"/>
                <a:ea typeface="Calibri" panose="020F0502020204030204" pitchFamily="34" charset="0"/>
                <a:cs typeface="Calibri" panose="020F0502020204030204" pitchFamily="34" charset="0"/>
              </a:rPr>
              <a:t>YOY Total Profit (2016,2017) = [Sales 2017]-[Sales 2016]</a:t>
            </a:r>
          </a:p>
          <a:p>
            <a:r>
              <a:rPr lang="en-US" sz="2000" dirty="0">
                <a:latin typeface="Calibri" panose="020F0502020204030204" pitchFamily="34" charset="0"/>
                <a:ea typeface="Calibri" panose="020F0502020204030204" pitchFamily="34" charset="0"/>
                <a:cs typeface="Calibri" panose="020F0502020204030204" pitchFamily="34" charset="0"/>
              </a:rPr>
              <a:t>YOY Total Profit (2016,2017) % = DIVIDE( [Sales 2017]-[Sales 2016] ,[Sales 2016])</a:t>
            </a:r>
          </a:p>
          <a:p>
            <a:r>
              <a:rPr lang="en-US" sz="2000" dirty="0">
                <a:latin typeface="Calibri" panose="020F0502020204030204" pitchFamily="34" charset="0"/>
                <a:ea typeface="Calibri" panose="020F0502020204030204" pitchFamily="34" charset="0"/>
                <a:cs typeface="Calibri" panose="020F0502020204030204" pitchFamily="34" charset="0"/>
              </a:rPr>
              <a:t>YOY Total Profit (2017,2018) = [Sales 2018]-[Sales 2017]</a:t>
            </a:r>
          </a:p>
          <a:p>
            <a:r>
              <a:rPr lang="en-US" sz="2000" dirty="0">
                <a:latin typeface="Calibri" panose="020F0502020204030204" pitchFamily="34" charset="0"/>
                <a:ea typeface="Calibri" panose="020F0502020204030204" pitchFamily="34" charset="0"/>
                <a:cs typeface="Calibri" panose="020F0502020204030204" pitchFamily="34" charset="0"/>
              </a:rPr>
              <a:t>YOY Total Profit (2017,2018) % = DIVIDE([Sales 2018]-[Sales 2017],[Sales 2017])</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Function:</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It shows the change in profit between two consecutive years (2015 and 2016). It identifies growth trends or declines in sales over the year.</a:t>
            </a:r>
          </a:p>
        </p:txBody>
      </p:sp>
    </p:spTree>
    <p:extLst>
      <p:ext uri="{BB962C8B-B14F-4D97-AF65-F5344CB8AC3E}">
        <p14:creationId xmlns:p14="http://schemas.microsoft.com/office/powerpoint/2010/main" val="3991927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CC3A41-4AB5-D0FE-4520-896DE2481C8F}"/>
              </a:ext>
            </a:extLst>
          </p:cNvPr>
          <p:cNvSpPr>
            <a:spLocks noGrp="1"/>
          </p:cNvSpPr>
          <p:nvPr>
            <p:ph idx="1"/>
          </p:nvPr>
        </p:nvSpPr>
        <p:spPr>
          <a:xfrm>
            <a:off x="0" y="1"/>
            <a:ext cx="8901629" cy="5012676"/>
          </a:xfrm>
        </p:spPr>
        <p:txBody>
          <a:bodyPr>
            <a:normAutofit/>
          </a:bodyPr>
          <a:lstStyle/>
          <a:p>
            <a:pPr marL="0" indent="0">
              <a:buNone/>
            </a:pPr>
            <a:r>
              <a:rPr lang="en-US" sz="4000" b="1" dirty="0">
                <a:solidFill>
                  <a:srgbClr val="C00000"/>
                </a:solidFill>
                <a:latin typeface="Arabic Typesetting" panose="03020402040406030203" pitchFamily="66" charset="-78"/>
                <a:cs typeface="Arabic Typesetting" panose="03020402040406030203" pitchFamily="66" charset="-78"/>
              </a:rPr>
              <a:t>                                  Dashboards </a:t>
            </a:r>
          </a:p>
          <a:p>
            <a:r>
              <a:rPr lang="en-US" sz="4000" b="1" dirty="0">
                <a:solidFill>
                  <a:srgbClr val="C00000"/>
                </a:solidFill>
                <a:latin typeface="Arabic Typesetting" panose="03020402040406030203" pitchFamily="66" charset="-78"/>
                <a:cs typeface="Arabic Typesetting" panose="03020402040406030203" pitchFamily="66" charset="-78"/>
              </a:rPr>
              <a:t>cover</a:t>
            </a:r>
          </a:p>
        </p:txBody>
      </p:sp>
      <p:pic>
        <p:nvPicPr>
          <p:cNvPr id="4" name="Picture 3">
            <a:extLst>
              <a:ext uri="{FF2B5EF4-FFF2-40B4-BE49-F238E27FC236}">
                <a16:creationId xmlns:a16="http://schemas.microsoft.com/office/drawing/2014/main" id="{992F8432-2E22-1FA8-72A6-5B2E914B732C}"/>
              </a:ext>
            </a:extLst>
          </p:cNvPr>
          <p:cNvPicPr>
            <a:picLocks noChangeAspect="1"/>
          </p:cNvPicPr>
          <p:nvPr/>
        </p:nvPicPr>
        <p:blipFill>
          <a:blip r:embed="rId2"/>
          <a:stretch>
            <a:fillRect/>
          </a:stretch>
        </p:blipFill>
        <p:spPr>
          <a:xfrm>
            <a:off x="105507" y="1153552"/>
            <a:ext cx="8901629" cy="3910817"/>
          </a:xfrm>
          <a:prstGeom prst="rect">
            <a:avLst/>
          </a:prstGeom>
        </p:spPr>
      </p:pic>
    </p:spTree>
    <p:extLst>
      <p:ext uri="{BB962C8B-B14F-4D97-AF65-F5344CB8AC3E}">
        <p14:creationId xmlns:p14="http://schemas.microsoft.com/office/powerpoint/2010/main" val="3212187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a:extLst>
            <a:ext uri="{FF2B5EF4-FFF2-40B4-BE49-F238E27FC236}">
              <a16:creationId xmlns:a16="http://schemas.microsoft.com/office/drawing/2014/main" id="{195635D1-192B-E41D-EA8E-D2197033561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7980D1-8BAC-6565-460C-149FA28312D3}"/>
              </a:ext>
            </a:extLst>
          </p:cNvPr>
          <p:cNvSpPr>
            <a:spLocks noGrp="1"/>
          </p:cNvSpPr>
          <p:nvPr>
            <p:ph idx="1"/>
          </p:nvPr>
        </p:nvSpPr>
        <p:spPr>
          <a:xfrm>
            <a:off x="105508" y="63306"/>
            <a:ext cx="8796121" cy="4949370"/>
          </a:xfrm>
        </p:spPr>
        <p:txBody>
          <a:bodyPr>
            <a:normAutofit/>
          </a:bodyPr>
          <a:lstStyle/>
          <a:p>
            <a:pPr marL="0" indent="0">
              <a:buNone/>
            </a:pPr>
            <a:r>
              <a:rPr lang="en-US" sz="4000" b="1" dirty="0">
                <a:solidFill>
                  <a:srgbClr val="C00000"/>
                </a:solidFill>
                <a:latin typeface="Arabic Typesetting" panose="03020402040406030203" pitchFamily="66" charset="-78"/>
                <a:cs typeface="Arabic Typesetting" panose="03020402040406030203" pitchFamily="66" charset="-78"/>
              </a:rPr>
              <a:t>                                       Sales</a:t>
            </a:r>
          </a:p>
        </p:txBody>
      </p:sp>
      <p:pic>
        <p:nvPicPr>
          <p:cNvPr id="4" name="Picture 3">
            <a:extLst>
              <a:ext uri="{FF2B5EF4-FFF2-40B4-BE49-F238E27FC236}">
                <a16:creationId xmlns:a16="http://schemas.microsoft.com/office/drawing/2014/main" id="{9B23DF4B-039B-4385-1EF9-EE25CE5B4698}"/>
              </a:ext>
            </a:extLst>
          </p:cNvPr>
          <p:cNvPicPr>
            <a:picLocks noChangeAspect="1"/>
          </p:cNvPicPr>
          <p:nvPr/>
        </p:nvPicPr>
        <p:blipFill>
          <a:blip r:embed="rId2"/>
          <a:stretch>
            <a:fillRect/>
          </a:stretch>
        </p:blipFill>
        <p:spPr>
          <a:xfrm>
            <a:off x="81086" y="710418"/>
            <a:ext cx="8981828" cy="4369776"/>
          </a:xfrm>
          <a:prstGeom prst="rect">
            <a:avLst/>
          </a:prstGeom>
        </p:spPr>
      </p:pic>
    </p:spTree>
    <p:extLst>
      <p:ext uri="{BB962C8B-B14F-4D97-AF65-F5344CB8AC3E}">
        <p14:creationId xmlns:p14="http://schemas.microsoft.com/office/powerpoint/2010/main" val="1109764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E71FB-5888-B639-1D49-4092C769DFE8}"/>
              </a:ext>
            </a:extLst>
          </p:cNvPr>
          <p:cNvSpPr>
            <a:spLocks noGrp="1"/>
          </p:cNvSpPr>
          <p:nvPr>
            <p:ph type="title"/>
          </p:nvPr>
        </p:nvSpPr>
        <p:spPr>
          <a:xfrm>
            <a:off x="308471" y="218049"/>
            <a:ext cx="8593157" cy="527540"/>
          </a:xfrm>
        </p:spPr>
        <p:txBody>
          <a:bodyPr>
            <a:normAutofit fontScale="90000"/>
          </a:bodyPr>
          <a:lstStyle/>
          <a:p>
            <a:pPr algn="ctr"/>
            <a:r>
              <a:rPr lang="en-US" sz="4000" b="1" dirty="0">
                <a:solidFill>
                  <a:srgbClr val="C00000"/>
                </a:solidFill>
                <a:latin typeface="Calibri" panose="020F0502020204030204" pitchFamily="34" charset="0"/>
                <a:ea typeface="Calibri" panose="020F0502020204030204" pitchFamily="34" charset="0"/>
                <a:cs typeface="Calibri" panose="020F0502020204030204" pitchFamily="34" charset="0"/>
              </a:rPr>
              <a:t>Customer</a:t>
            </a:r>
            <a:r>
              <a:rPr lang="en-US" sz="3600" b="1" dirty="0">
                <a:solidFill>
                  <a:srgbClr val="FF0000"/>
                </a:solidFill>
                <a:latin typeface="Arabic Typesetting" panose="03020402040406030203" pitchFamily="66" charset="-78"/>
                <a:cs typeface="Arabic Typesetting" panose="03020402040406030203" pitchFamily="66" charset="-78"/>
              </a:rPr>
              <a:t> </a:t>
            </a:r>
            <a:br>
              <a:rPr lang="en-US" sz="3600" b="1" dirty="0">
                <a:solidFill>
                  <a:srgbClr val="FF0000"/>
                </a:solidFill>
                <a:latin typeface="Arabic Typesetting" panose="03020402040406030203" pitchFamily="66" charset="-78"/>
                <a:cs typeface="Arabic Typesetting" panose="03020402040406030203" pitchFamily="66" charset="-78"/>
              </a:rPr>
            </a:br>
            <a:endParaRPr lang="en-US" sz="4000" b="1" dirty="0">
              <a:solidFill>
                <a:srgbClr val="C00000"/>
              </a:solidFill>
              <a:latin typeface="Arabic Typesetting" panose="03020402040406030203" pitchFamily="66" charset="-78"/>
              <a:cs typeface="Arabic Typesetting" panose="03020402040406030203" pitchFamily="66" charset="-78"/>
            </a:endParaRPr>
          </a:p>
        </p:txBody>
      </p:sp>
      <p:sp>
        <p:nvSpPr>
          <p:cNvPr id="3" name="Content Placeholder 2">
            <a:extLst>
              <a:ext uri="{FF2B5EF4-FFF2-40B4-BE49-F238E27FC236}">
                <a16:creationId xmlns:a16="http://schemas.microsoft.com/office/drawing/2014/main" id="{DBEAE8EF-ED64-5340-FDD3-52963A3D5369}"/>
              </a:ext>
            </a:extLst>
          </p:cNvPr>
          <p:cNvSpPr>
            <a:spLocks noGrp="1"/>
          </p:cNvSpPr>
          <p:nvPr>
            <p:ph idx="1"/>
          </p:nvPr>
        </p:nvSpPr>
        <p:spPr>
          <a:xfrm>
            <a:off x="88137" y="471268"/>
            <a:ext cx="8967728" cy="4509275"/>
          </a:xfrm>
        </p:spPr>
        <p:txBody>
          <a:bodyPr/>
          <a:lstStyle/>
          <a:p>
            <a:pPr marL="0" indent="0">
              <a:buNone/>
            </a:pPr>
            <a:endParaRPr lang="en-US" dirty="0"/>
          </a:p>
        </p:txBody>
      </p:sp>
      <p:pic>
        <p:nvPicPr>
          <p:cNvPr id="6" name="Picture 5">
            <a:extLst>
              <a:ext uri="{FF2B5EF4-FFF2-40B4-BE49-F238E27FC236}">
                <a16:creationId xmlns:a16="http://schemas.microsoft.com/office/drawing/2014/main" id="{A11B767F-F54C-9787-8719-21EF2854DF6B}"/>
              </a:ext>
            </a:extLst>
          </p:cNvPr>
          <p:cNvPicPr>
            <a:picLocks noChangeAspect="1"/>
          </p:cNvPicPr>
          <p:nvPr/>
        </p:nvPicPr>
        <p:blipFill>
          <a:blip r:embed="rId2"/>
          <a:stretch>
            <a:fillRect/>
          </a:stretch>
        </p:blipFill>
        <p:spPr>
          <a:xfrm>
            <a:off x="93306" y="471268"/>
            <a:ext cx="8957388" cy="4608927"/>
          </a:xfrm>
          <a:prstGeom prst="rect">
            <a:avLst/>
          </a:prstGeom>
        </p:spPr>
      </p:pic>
    </p:spTree>
    <p:extLst>
      <p:ext uri="{BB962C8B-B14F-4D97-AF65-F5344CB8AC3E}">
        <p14:creationId xmlns:p14="http://schemas.microsoft.com/office/powerpoint/2010/main" val="716537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77B506-5FD8-780B-CC9A-A0B00011259D}"/>
              </a:ext>
            </a:extLst>
          </p:cNvPr>
          <p:cNvSpPr>
            <a:spLocks noGrp="1"/>
          </p:cNvSpPr>
          <p:nvPr>
            <p:ph idx="1"/>
          </p:nvPr>
        </p:nvSpPr>
        <p:spPr>
          <a:xfrm>
            <a:off x="88135" y="147712"/>
            <a:ext cx="8427215" cy="4485012"/>
          </a:xfrm>
        </p:spPr>
        <p:txBody>
          <a:bodyPr>
            <a:normAutofit/>
          </a:bodyPr>
          <a:lstStyle/>
          <a:p>
            <a:pPr marL="0" indent="0">
              <a:buNone/>
            </a:pPr>
            <a:r>
              <a:rPr lang="en-US" sz="3200" b="1" dirty="0">
                <a:solidFill>
                  <a:srgbClr val="C00000"/>
                </a:solidFill>
                <a:latin typeface="Arabic Typesetting" panose="03020402040406030203" pitchFamily="66" charset="-78"/>
                <a:cs typeface="Arabic Typesetting" panose="03020402040406030203" pitchFamily="66" charset="-78"/>
              </a:rPr>
              <a:t>                                            </a:t>
            </a:r>
            <a:r>
              <a:rPr lang="en-US" sz="3200" b="1" dirty="0">
                <a:solidFill>
                  <a:srgbClr val="C00000"/>
                </a:solidFill>
                <a:latin typeface="Calibri" panose="020F0502020204030204" pitchFamily="34" charset="0"/>
                <a:ea typeface="Calibri" panose="020F0502020204030204" pitchFamily="34" charset="0"/>
                <a:cs typeface="Calibri" panose="020F0502020204030204" pitchFamily="34" charset="0"/>
              </a:rPr>
              <a:t>Location</a:t>
            </a:r>
            <a:r>
              <a:rPr lang="en-US" sz="3200" b="1" dirty="0">
                <a:solidFill>
                  <a:srgbClr val="FF0000"/>
                </a:solidFill>
                <a:latin typeface="Arabic Typesetting" panose="03020402040406030203" pitchFamily="66" charset="-78"/>
                <a:cs typeface="Arabic Typesetting" panose="03020402040406030203" pitchFamily="66" charset="-78"/>
              </a:rPr>
              <a:t> </a:t>
            </a:r>
          </a:p>
          <a:p>
            <a:pPr marL="0" indent="0">
              <a:buNone/>
            </a:pPr>
            <a:endParaRPr lang="en-US" sz="3200" b="1" dirty="0">
              <a:latin typeface="Arabic Typesetting" panose="03020402040406030203" pitchFamily="66" charset="-78"/>
              <a:cs typeface="Arabic Typesetting" panose="03020402040406030203" pitchFamily="66" charset="-78"/>
            </a:endParaRPr>
          </a:p>
        </p:txBody>
      </p:sp>
      <p:pic>
        <p:nvPicPr>
          <p:cNvPr id="7" name="Picture 6">
            <a:extLst>
              <a:ext uri="{FF2B5EF4-FFF2-40B4-BE49-F238E27FC236}">
                <a16:creationId xmlns:a16="http://schemas.microsoft.com/office/drawing/2014/main" id="{2512B53B-6C95-CF64-0EBC-31DDEBBA742E}"/>
              </a:ext>
            </a:extLst>
          </p:cNvPr>
          <p:cNvPicPr>
            <a:picLocks noChangeAspect="1"/>
          </p:cNvPicPr>
          <p:nvPr/>
        </p:nvPicPr>
        <p:blipFill>
          <a:blip r:embed="rId2"/>
          <a:stretch>
            <a:fillRect/>
          </a:stretch>
        </p:blipFill>
        <p:spPr>
          <a:xfrm>
            <a:off x="88135" y="731520"/>
            <a:ext cx="8967730" cy="4360985"/>
          </a:xfrm>
          <a:prstGeom prst="rect">
            <a:avLst/>
          </a:prstGeom>
        </p:spPr>
      </p:pic>
    </p:spTree>
    <p:extLst>
      <p:ext uri="{BB962C8B-B14F-4D97-AF65-F5344CB8AC3E}">
        <p14:creationId xmlns:p14="http://schemas.microsoft.com/office/powerpoint/2010/main" val="4235707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Shape 60"/>
        <p:cNvGrpSpPr/>
        <p:nvPr/>
      </p:nvGrpSpPr>
      <p:grpSpPr>
        <a:xfrm>
          <a:off x="0" y="0"/>
          <a:ext cx="0" cy="0"/>
          <a:chOff x="0" y="0"/>
          <a:chExt cx="0" cy="0"/>
        </a:xfrm>
      </p:grpSpPr>
      <p:sp>
        <p:nvSpPr>
          <p:cNvPr id="62" name="Google Shape;62;p14"/>
          <p:cNvSpPr txBox="1">
            <a:spLocks noGrp="1"/>
          </p:cNvSpPr>
          <p:nvPr>
            <p:ph type="subTitle" idx="1"/>
          </p:nvPr>
        </p:nvSpPr>
        <p:spPr>
          <a:xfrm>
            <a:off x="307975" y="590297"/>
            <a:ext cx="4953342" cy="3641700"/>
          </a:xfrm>
          <a:prstGeom prst="rect">
            <a:avLst/>
          </a:prstGeom>
        </p:spPr>
        <p:txBody>
          <a:bodyPr spcFirstLastPara="1" wrap="square" lIns="91425" tIns="91425" rIns="91425" bIns="91425" anchor="t" anchorCtr="0">
            <a:normAutofit fontScale="85000" lnSpcReduction="10000"/>
          </a:bodyPr>
          <a:lstStyle/>
          <a:p>
            <a:pPr marL="0" lvl="0" indent="0" algn="l" rtl="0">
              <a:lnSpc>
                <a:spcPct val="115000"/>
              </a:lnSpc>
              <a:spcBef>
                <a:spcPts val="0"/>
              </a:spcBef>
              <a:spcAft>
                <a:spcPts val="0"/>
              </a:spcAft>
              <a:buNone/>
            </a:pPr>
            <a:r>
              <a:rPr lang="ar" sz="3600" b="1" u="sng" dirty="0">
                <a:solidFill>
                  <a:srgbClr val="C00000"/>
                </a:solidFill>
                <a:latin typeface="Calibri" panose="020F0502020204030204" pitchFamily="34" charset="0"/>
                <a:ea typeface="Calibri" panose="020F0502020204030204" pitchFamily="34" charset="0"/>
                <a:cs typeface="Calibri" panose="020F0502020204030204" pitchFamily="34" charset="0"/>
                <a:sym typeface="Arial"/>
              </a:rPr>
              <a:t>PRESENTED BY:</a:t>
            </a:r>
            <a:endParaRPr sz="3600" b="1" u="sng" dirty="0">
              <a:solidFill>
                <a:srgbClr val="C00000"/>
              </a:solidFill>
              <a:latin typeface="Calibri" panose="020F0502020204030204" pitchFamily="34" charset="0"/>
              <a:ea typeface="Calibri" panose="020F0502020204030204" pitchFamily="34" charset="0"/>
              <a:cs typeface="Calibri" panose="020F0502020204030204" pitchFamily="34" charset="0"/>
              <a:sym typeface="Arial"/>
            </a:endParaRPr>
          </a:p>
          <a:p>
            <a:pPr marL="342900" lvl="0" indent="-342900" algn="l" rtl="0">
              <a:lnSpc>
                <a:spcPct val="115000"/>
              </a:lnSpc>
              <a:spcBef>
                <a:spcPts val="0"/>
              </a:spcBef>
              <a:spcAft>
                <a:spcPts val="0"/>
              </a:spcAft>
              <a:buFont typeface="Wingdings" panose="05000000000000000000" pitchFamily="2" charset="2"/>
              <a:buChar char="§"/>
            </a:pPr>
            <a:endParaRPr sz="2000" b="1" u="sng" dirty="0">
              <a:solidFill>
                <a:srgbClr val="0B5394"/>
              </a:solidFill>
              <a:latin typeface="Arial"/>
              <a:ea typeface="Arial"/>
              <a:cs typeface="Arial"/>
              <a:sym typeface="Arial"/>
            </a:endParaRPr>
          </a:p>
          <a:p>
            <a:pPr marL="342900" lvl="0" indent="-342900" algn="l" rtl="0">
              <a:lnSpc>
                <a:spcPct val="115000"/>
              </a:lnSpc>
              <a:spcBef>
                <a:spcPts val="0"/>
              </a:spcBef>
              <a:spcAft>
                <a:spcPts val="0"/>
              </a:spcAft>
              <a:buFont typeface="Wingdings" panose="05000000000000000000" pitchFamily="2" charset="2"/>
              <a:buChar char="§"/>
            </a:pPr>
            <a:r>
              <a:rPr lang="en-US" sz="3200" dirty="0">
                <a:latin typeface="Calibri" panose="020F0502020204030204" pitchFamily="34" charset="0"/>
                <a:ea typeface="Calibri" panose="020F0502020204030204" pitchFamily="34" charset="0"/>
                <a:cs typeface="Calibri" panose="020F0502020204030204" pitchFamily="34" charset="0"/>
              </a:rPr>
              <a:t>Mohamed Mohamed Elsayed</a:t>
            </a:r>
            <a:endParaRPr sz="3200" dirty="0">
              <a:latin typeface="Calibri" panose="020F0502020204030204" pitchFamily="34" charset="0"/>
              <a:ea typeface="Calibri" panose="020F0502020204030204" pitchFamily="34" charset="0"/>
              <a:cs typeface="Calibri" panose="020F0502020204030204" pitchFamily="34" charset="0"/>
            </a:endParaRPr>
          </a:p>
          <a:p>
            <a:pPr marL="342900" lvl="0" indent="-342900" algn="l" rtl="0">
              <a:lnSpc>
                <a:spcPct val="115000"/>
              </a:lnSpc>
              <a:spcBef>
                <a:spcPts val="0"/>
              </a:spcBef>
              <a:spcAft>
                <a:spcPts val="0"/>
              </a:spcAft>
              <a:buFont typeface="Wingdings" panose="05000000000000000000" pitchFamily="2" charset="2"/>
              <a:buChar char="§"/>
            </a:pPr>
            <a:r>
              <a:rPr lang="ar" sz="3200" dirty="0">
                <a:latin typeface="Calibri" panose="020F0502020204030204" pitchFamily="34" charset="0"/>
                <a:ea typeface="Calibri" panose="020F0502020204030204" pitchFamily="34" charset="0"/>
                <a:cs typeface="Calibri" panose="020F0502020204030204" pitchFamily="34" charset="0"/>
              </a:rPr>
              <a:t>Eslam Mohamed</a:t>
            </a:r>
            <a:r>
              <a:rPr lang="en-US" sz="3200" dirty="0">
                <a:latin typeface="Calibri" panose="020F0502020204030204" pitchFamily="34" charset="0"/>
                <a:ea typeface="Calibri" panose="020F0502020204030204" pitchFamily="34" charset="0"/>
                <a:cs typeface="Calibri" panose="020F0502020204030204" pitchFamily="34" charset="0"/>
              </a:rPr>
              <a:t> Abdelmawgod</a:t>
            </a:r>
            <a:endParaRPr sz="3200" dirty="0">
              <a:latin typeface="Calibri" panose="020F0502020204030204" pitchFamily="34" charset="0"/>
              <a:ea typeface="Calibri" panose="020F0502020204030204" pitchFamily="34" charset="0"/>
              <a:cs typeface="Calibri" panose="020F0502020204030204" pitchFamily="34" charset="0"/>
            </a:endParaRPr>
          </a:p>
          <a:p>
            <a:pPr marL="342900" lvl="0" indent="-342900" algn="l" rtl="0">
              <a:lnSpc>
                <a:spcPct val="115000"/>
              </a:lnSpc>
              <a:spcBef>
                <a:spcPts val="0"/>
              </a:spcBef>
              <a:spcAft>
                <a:spcPts val="0"/>
              </a:spcAft>
              <a:buFont typeface="Wingdings" panose="05000000000000000000" pitchFamily="2" charset="2"/>
              <a:buChar char="§"/>
            </a:pPr>
            <a:r>
              <a:rPr lang="en-US" sz="3200" dirty="0">
                <a:latin typeface="Calibri" panose="020F0502020204030204" pitchFamily="34" charset="0"/>
                <a:ea typeface="Calibri" panose="020F0502020204030204" pitchFamily="34" charset="0"/>
                <a:cs typeface="Calibri" panose="020F0502020204030204" pitchFamily="34" charset="0"/>
              </a:rPr>
              <a:t>Mohamed Mahmoud Yousef</a:t>
            </a:r>
            <a:endParaRPr sz="3200" dirty="0">
              <a:latin typeface="Calibri" panose="020F0502020204030204" pitchFamily="34" charset="0"/>
              <a:ea typeface="Calibri" panose="020F0502020204030204" pitchFamily="34" charset="0"/>
              <a:cs typeface="Calibri" panose="020F0502020204030204" pitchFamily="34" charset="0"/>
            </a:endParaRPr>
          </a:p>
          <a:p>
            <a:pPr marL="342900" lvl="0" indent="-342900" algn="l" rtl="0">
              <a:lnSpc>
                <a:spcPct val="115000"/>
              </a:lnSpc>
              <a:spcBef>
                <a:spcPts val="0"/>
              </a:spcBef>
              <a:spcAft>
                <a:spcPts val="0"/>
              </a:spcAft>
              <a:buFont typeface="Wingdings" panose="05000000000000000000" pitchFamily="2" charset="2"/>
              <a:buChar char="§"/>
            </a:pPr>
            <a:r>
              <a:rPr lang="en-US" sz="3200" dirty="0">
                <a:latin typeface="Calibri" panose="020F0502020204030204" pitchFamily="34" charset="0"/>
                <a:ea typeface="Calibri" panose="020F0502020204030204" pitchFamily="34" charset="0"/>
                <a:cs typeface="Calibri" panose="020F0502020204030204" pitchFamily="34" charset="0"/>
              </a:rPr>
              <a:t>Mohamed Hassan Farshoty</a:t>
            </a:r>
            <a:endParaRPr sz="3200" dirty="0">
              <a:latin typeface="Calibri" panose="020F0502020204030204" pitchFamily="34" charset="0"/>
              <a:ea typeface="Calibri" panose="020F0502020204030204" pitchFamily="34" charset="0"/>
              <a:cs typeface="Calibri" panose="020F0502020204030204" pitchFamily="34" charset="0"/>
            </a:endParaRPr>
          </a:p>
          <a:p>
            <a:pPr marL="342900" lvl="0" indent="-342900" algn="l" rtl="0">
              <a:spcBef>
                <a:spcPts val="0"/>
              </a:spcBef>
              <a:spcAft>
                <a:spcPts val="0"/>
              </a:spcAft>
              <a:buFont typeface="Wingdings" panose="05000000000000000000" pitchFamily="2" charset="2"/>
              <a:buChar char="§"/>
            </a:pPr>
            <a:r>
              <a:rPr lang="en-US" sz="3200" dirty="0">
                <a:latin typeface="Calibri" panose="020F0502020204030204" pitchFamily="34" charset="0"/>
                <a:ea typeface="Calibri" panose="020F0502020204030204" pitchFamily="34" charset="0"/>
                <a:cs typeface="Calibri" panose="020F0502020204030204" pitchFamily="34" charset="0"/>
              </a:rPr>
              <a:t>Marwa Sayed Saleh</a:t>
            </a:r>
            <a:r>
              <a:rPr lang="ar" sz="3200" dirty="0">
                <a:latin typeface="Arabic Typesetting" panose="03020402040406030203" pitchFamily="66" charset="-78"/>
                <a:ea typeface="Arial"/>
                <a:cs typeface="Arabic Typesetting" panose="03020402040406030203" pitchFamily="66" charset="-78"/>
                <a:sym typeface="Arial"/>
              </a:rPr>
              <a:t> </a:t>
            </a:r>
            <a:endParaRPr sz="3200" dirty="0">
              <a:latin typeface="Arabic Typesetting" panose="03020402040406030203" pitchFamily="66" charset="-78"/>
              <a:ea typeface="Arial"/>
              <a:cs typeface="Arabic Typesetting" panose="03020402040406030203" pitchFamily="66" charset="-78"/>
              <a:sym typeface="Arial"/>
            </a:endParaRPr>
          </a:p>
          <a:p>
            <a:pPr marL="342900" lvl="0" indent="-342900" algn="l" rtl="0">
              <a:lnSpc>
                <a:spcPct val="115000"/>
              </a:lnSpc>
              <a:spcBef>
                <a:spcPts val="0"/>
              </a:spcBef>
              <a:spcAft>
                <a:spcPts val="0"/>
              </a:spcAft>
              <a:buFont typeface="Wingdings" panose="05000000000000000000" pitchFamily="2" charset="2"/>
              <a:buChar char="§"/>
            </a:pPr>
            <a:endParaRPr sz="2000" dirty="0">
              <a:solidFill>
                <a:schemeClr val="accent3">
                  <a:lumMod val="50000"/>
                </a:schemeClr>
              </a:solidFill>
              <a:latin typeface="Arial"/>
              <a:ea typeface="Arial"/>
              <a:cs typeface="Arial"/>
              <a:sym typeface="Arial"/>
            </a:endParaRPr>
          </a:p>
          <a:p>
            <a:pPr marL="0" lvl="0" indent="0" algn="ctr" rtl="0">
              <a:spcBef>
                <a:spcPts val="0"/>
              </a:spcBef>
              <a:spcAft>
                <a:spcPts val="0"/>
              </a:spcAft>
              <a:buNone/>
            </a:pPr>
            <a:endParaRPr sz="2200" b="1" dirty="0"/>
          </a:p>
        </p:txBody>
      </p:sp>
      <p:sp>
        <p:nvSpPr>
          <p:cNvPr id="2" name="AutoShape 4" descr="Online Examination System – Helping Educational Institutions Stay Organized  &amp; Bring Brighter Learnings &amp; Assessments - Blo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9075" y="911503"/>
            <a:ext cx="4056128" cy="405612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DBBA7F-8277-EC5D-E6FA-6A60796FB9E1}"/>
              </a:ext>
            </a:extLst>
          </p:cNvPr>
          <p:cNvSpPr>
            <a:spLocks noGrp="1"/>
          </p:cNvSpPr>
          <p:nvPr>
            <p:ph idx="1"/>
          </p:nvPr>
        </p:nvSpPr>
        <p:spPr>
          <a:xfrm>
            <a:off x="77118" y="98474"/>
            <a:ext cx="8438232" cy="4870133"/>
          </a:xfrm>
        </p:spPr>
        <p:txBody>
          <a:bodyPr>
            <a:normAutofit/>
          </a:bodyPr>
          <a:lstStyle/>
          <a:p>
            <a:pPr marL="0" indent="0">
              <a:buNone/>
            </a:pPr>
            <a:r>
              <a:rPr lang="en-US" sz="4000" b="1" dirty="0">
                <a:solidFill>
                  <a:srgbClr val="C00000"/>
                </a:solidFill>
                <a:latin typeface="Arabic Typesetting" panose="03020402040406030203" pitchFamily="66" charset="-78"/>
                <a:cs typeface="Arabic Typesetting" panose="03020402040406030203" pitchFamily="66" charset="-78"/>
              </a:rPr>
              <a:t>                                      Product </a:t>
            </a:r>
          </a:p>
          <a:p>
            <a:endParaRPr lang="en-US" sz="3600" b="1" dirty="0">
              <a:latin typeface="Arabic Typesetting" panose="03020402040406030203" pitchFamily="66" charset="-78"/>
              <a:cs typeface="Arabic Typesetting" panose="03020402040406030203" pitchFamily="66" charset="-78"/>
            </a:endParaRPr>
          </a:p>
        </p:txBody>
      </p:sp>
      <p:pic>
        <p:nvPicPr>
          <p:cNvPr id="4" name="Picture 3" descr="A screenshot of a computer&#10;&#10;AI-generated content may be incorrect.">
            <a:extLst>
              <a:ext uri="{FF2B5EF4-FFF2-40B4-BE49-F238E27FC236}">
                <a16:creationId xmlns:a16="http://schemas.microsoft.com/office/drawing/2014/main" id="{936DC41A-5F84-A07D-93E4-AFDC52C2A8EB}"/>
              </a:ext>
            </a:extLst>
          </p:cNvPr>
          <p:cNvPicPr>
            <a:picLocks noChangeAspect="1"/>
          </p:cNvPicPr>
          <p:nvPr/>
        </p:nvPicPr>
        <p:blipFill>
          <a:blip r:embed="rId2"/>
          <a:stretch>
            <a:fillRect/>
          </a:stretch>
        </p:blipFill>
        <p:spPr>
          <a:xfrm>
            <a:off x="74951" y="661182"/>
            <a:ext cx="8994098" cy="4383844"/>
          </a:xfrm>
          <a:prstGeom prst="rect">
            <a:avLst/>
          </a:prstGeom>
        </p:spPr>
      </p:pic>
    </p:spTree>
    <p:extLst>
      <p:ext uri="{BB962C8B-B14F-4D97-AF65-F5344CB8AC3E}">
        <p14:creationId xmlns:p14="http://schemas.microsoft.com/office/powerpoint/2010/main" val="4157641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E2B42-91A3-02AC-559A-5CAE77A1170F}"/>
              </a:ext>
            </a:extLst>
          </p:cNvPr>
          <p:cNvSpPr>
            <a:spLocks noGrp="1"/>
          </p:cNvSpPr>
          <p:nvPr>
            <p:ph type="title"/>
          </p:nvPr>
        </p:nvSpPr>
        <p:spPr/>
        <p:txBody>
          <a:bodyPr/>
          <a:lstStyle/>
          <a:p>
            <a:pPr algn="ctr"/>
            <a:r>
              <a:rPr lang="en-US" sz="3600" b="1" dirty="0">
                <a:solidFill>
                  <a:srgbClr val="C00000"/>
                </a:solidFill>
                <a:latin typeface="Calibri" panose="020F0502020204030204" pitchFamily="34" charset="0"/>
                <a:ea typeface="Calibri" panose="020F0502020204030204" pitchFamily="34" charset="0"/>
                <a:cs typeface="Calibri" panose="020F0502020204030204" pitchFamily="34" charset="0"/>
              </a:rPr>
              <a:t>Conclusion &amp; Recommendations</a:t>
            </a:r>
            <a:endParaRPr lang="en-US" dirty="0">
              <a:solidFill>
                <a:srgbClr val="C0000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99ED7543-B944-85FC-36F7-1F91C449AD84}"/>
              </a:ext>
            </a:extLst>
          </p:cNvPr>
          <p:cNvSpPr>
            <a:spLocks noGrp="1"/>
          </p:cNvSpPr>
          <p:nvPr>
            <p:ph idx="1"/>
          </p:nvPr>
        </p:nvSpPr>
        <p:spPr>
          <a:xfrm>
            <a:off x="198303" y="1369218"/>
            <a:ext cx="8703325" cy="3610405"/>
          </a:xfrm>
        </p:spPr>
        <p:txBody>
          <a:bodyPr>
            <a:normAutofit fontScale="92500" lnSpcReduction="10000"/>
          </a:bodyPr>
          <a:lstStyle/>
          <a:p>
            <a:pPr algn="just">
              <a:buFont typeface="Arial" panose="020B0604020202020204" pitchFamily="34" charset="0"/>
              <a:buChar char="•"/>
            </a:pPr>
            <a:r>
              <a:rPr lang="en-US" sz="3200" dirty="0">
                <a:latin typeface="Calibri" panose="020F0502020204030204" pitchFamily="34" charset="0"/>
                <a:ea typeface="Calibri" panose="020F0502020204030204" pitchFamily="34" charset="0"/>
                <a:cs typeface="Calibri" panose="020F0502020204030204" pitchFamily="34" charset="0"/>
              </a:rPr>
              <a:t>Focus marketing efforts on Q4 to increase seasonal demand </a:t>
            </a:r>
          </a:p>
          <a:p>
            <a:pPr algn="just">
              <a:buFont typeface="Arial" panose="020B0604020202020204" pitchFamily="34" charset="0"/>
              <a:buChar char="•"/>
            </a:pPr>
            <a:r>
              <a:rPr lang="en-US" sz="3200" dirty="0">
                <a:latin typeface="Calibri" panose="020F0502020204030204" pitchFamily="34" charset="0"/>
                <a:ea typeface="Calibri" panose="020F0502020204030204" pitchFamily="34" charset="0"/>
                <a:cs typeface="Calibri" panose="020F0502020204030204" pitchFamily="34" charset="0"/>
              </a:rPr>
              <a:t>Expand product lines similar to Category A to boost sales volume.</a:t>
            </a:r>
          </a:p>
          <a:p>
            <a:pPr algn="just">
              <a:buFont typeface="Arial" panose="020B0604020202020204" pitchFamily="34" charset="0"/>
              <a:buChar char="•"/>
            </a:pPr>
            <a:r>
              <a:rPr lang="en-US" sz="3200" dirty="0">
                <a:latin typeface="Calibri" panose="020F0502020204030204" pitchFamily="34" charset="0"/>
                <a:ea typeface="Calibri" panose="020F0502020204030204" pitchFamily="34" charset="0"/>
                <a:cs typeface="Calibri" panose="020F0502020204030204" pitchFamily="34" charset="0"/>
              </a:rPr>
              <a:t> Provide tailored marketing to keep valuable clients.</a:t>
            </a:r>
          </a:p>
          <a:p>
            <a:pPr algn="just">
              <a:buFont typeface="Arial" panose="020B0604020202020204" pitchFamily="34" charset="0"/>
              <a:buChar char="•"/>
            </a:pPr>
            <a:r>
              <a:rPr lang="en-US" sz="3200" dirty="0">
                <a:latin typeface="Calibri" panose="020F0502020204030204" pitchFamily="34" charset="0"/>
                <a:ea typeface="Calibri" panose="020F0502020204030204" pitchFamily="34" charset="0"/>
                <a:cs typeface="Calibri" panose="020F0502020204030204" pitchFamily="34" charset="0"/>
              </a:rPr>
              <a:t> Start regional initiatives to improve lagging regions.</a:t>
            </a:r>
          </a:p>
          <a:p>
            <a:pPr algn="just">
              <a:buFont typeface="Arial" panose="020B0604020202020204" pitchFamily="34" charset="0"/>
              <a:buChar char="•"/>
            </a:pPr>
            <a:r>
              <a:rPr lang="en-US" sz="3200" dirty="0">
                <a:latin typeface="Calibri" panose="020F0502020204030204" pitchFamily="34" charset="0"/>
                <a:ea typeface="Calibri" panose="020F0502020204030204" pitchFamily="34" charset="0"/>
                <a:cs typeface="Calibri" panose="020F0502020204030204" pitchFamily="34" charset="0"/>
              </a:rPr>
              <a:t> Review KPIs every month and make proactive strategy adjustments.</a:t>
            </a:r>
          </a:p>
          <a:p>
            <a:pPr marL="0" indent="0">
              <a:buNone/>
            </a:pPr>
            <a:endParaRPr lang="en-US" dirty="0"/>
          </a:p>
        </p:txBody>
      </p:sp>
    </p:spTree>
    <p:extLst>
      <p:ext uri="{BB962C8B-B14F-4D97-AF65-F5344CB8AC3E}">
        <p14:creationId xmlns:p14="http://schemas.microsoft.com/office/powerpoint/2010/main" val="865520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Shape 73"/>
        <p:cNvGrpSpPr/>
        <p:nvPr/>
      </p:nvGrpSpPr>
      <p:grpSpPr>
        <a:xfrm>
          <a:off x="0" y="0"/>
          <a:ext cx="0" cy="0"/>
          <a:chOff x="0" y="0"/>
          <a:chExt cx="0" cy="0"/>
        </a:xfrm>
      </p:grpSpPr>
      <p:sp>
        <p:nvSpPr>
          <p:cNvPr id="74" name="Google Shape;74;p16"/>
          <p:cNvSpPr txBox="1">
            <a:spLocks noGrp="1"/>
          </p:cNvSpPr>
          <p:nvPr>
            <p:ph type="ctrTitle"/>
          </p:nvPr>
        </p:nvSpPr>
        <p:spPr>
          <a:xfrm>
            <a:off x="-9325" y="8538"/>
            <a:ext cx="7804800" cy="87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ar" sz="5400" b="1" dirty="0">
                <a:solidFill>
                  <a:srgbClr val="C00000"/>
                </a:solidFill>
                <a:latin typeface="Calibri" panose="020F0502020204030204" pitchFamily="34" charset="0"/>
                <a:ea typeface="Calibri" panose="020F0502020204030204" pitchFamily="34" charset="0"/>
                <a:cs typeface="Calibri" panose="020F0502020204030204" pitchFamily="34" charset="0"/>
              </a:rPr>
              <a:t>Tools</a:t>
            </a:r>
            <a:endParaRPr sz="5400" b="1" dirty="0">
              <a:solidFill>
                <a:srgbClr val="C00000"/>
              </a:solidFill>
              <a:latin typeface="Calibri" panose="020F0502020204030204" pitchFamily="34" charset="0"/>
              <a:ea typeface="Calibri" panose="020F0502020204030204" pitchFamily="34" charset="0"/>
              <a:cs typeface="Calibri" panose="020F0502020204030204" pitchFamily="34" charset="0"/>
            </a:endParaRPr>
          </a:p>
        </p:txBody>
      </p:sp>
      <p:pic>
        <p:nvPicPr>
          <p:cNvPr id="76" name="Google Shape;76;p16"/>
          <p:cNvPicPr preferRelativeResize="0"/>
          <p:nvPr/>
        </p:nvPicPr>
        <p:blipFill>
          <a:blip r:embed="rId3">
            <a:alphaModFix/>
          </a:blip>
          <a:stretch>
            <a:fillRect/>
          </a:stretch>
        </p:blipFill>
        <p:spPr>
          <a:xfrm>
            <a:off x="1156771" y="1026857"/>
            <a:ext cx="2665965" cy="3258704"/>
          </a:xfrm>
          <a:prstGeom prst="rect">
            <a:avLst/>
          </a:prstGeom>
          <a:noFill/>
          <a:ln>
            <a:noFill/>
          </a:ln>
        </p:spPr>
      </p:pic>
      <p:pic>
        <p:nvPicPr>
          <p:cNvPr id="2" name="Picture 1">
            <a:extLst>
              <a:ext uri="{FF2B5EF4-FFF2-40B4-BE49-F238E27FC236}">
                <a16:creationId xmlns:a16="http://schemas.microsoft.com/office/drawing/2014/main" id="{6DF79FF3-9470-73C7-A724-B6D969588D46}"/>
              </a:ext>
            </a:extLst>
          </p:cNvPr>
          <p:cNvPicPr>
            <a:picLocks noChangeAspect="1"/>
          </p:cNvPicPr>
          <p:nvPr/>
        </p:nvPicPr>
        <p:blipFill>
          <a:blip r:embed="rId4"/>
          <a:stretch>
            <a:fillRect/>
          </a:stretch>
        </p:blipFill>
        <p:spPr>
          <a:xfrm>
            <a:off x="5834121" y="883638"/>
            <a:ext cx="2322034" cy="356717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40000"/>
            <a:lumOff val="60000"/>
          </a:schemeClr>
        </a:solidFill>
        <a:effectLst/>
      </p:bgPr>
    </p:bg>
    <p:spTree>
      <p:nvGrpSpPr>
        <p:cNvPr id="1" name="Shape 170"/>
        <p:cNvGrpSpPr/>
        <p:nvPr/>
      </p:nvGrpSpPr>
      <p:grpSpPr>
        <a:xfrm>
          <a:off x="0" y="0"/>
          <a:ext cx="0" cy="0"/>
          <a:chOff x="0" y="0"/>
          <a:chExt cx="0" cy="0"/>
        </a:xfrm>
      </p:grpSpPr>
      <p:sp>
        <p:nvSpPr>
          <p:cNvPr id="174" name="Google Shape;174;p3"/>
          <p:cNvSpPr/>
          <p:nvPr/>
        </p:nvSpPr>
        <p:spPr>
          <a:xfrm rot="-5400000">
            <a:off x="973240" y="2772945"/>
            <a:ext cx="3155970" cy="1190027"/>
          </a:xfrm>
          <a:custGeom>
            <a:avLst/>
            <a:gdLst/>
            <a:ahLst/>
            <a:cxnLst/>
            <a:rect l="l" t="t" r="r" b="b"/>
            <a:pathLst>
              <a:path w="3735" h="1395" extrusionOk="0">
                <a:moveTo>
                  <a:pt x="2969" y="207"/>
                </a:moveTo>
                <a:cubicBezTo>
                  <a:pt x="2969" y="206"/>
                  <a:pt x="2969" y="206"/>
                  <a:pt x="2969" y="206"/>
                </a:cubicBezTo>
                <a:cubicBezTo>
                  <a:pt x="2969" y="206"/>
                  <a:pt x="2969" y="206"/>
                  <a:pt x="2969" y="206"/>
                </a:cubicBezTo>
                <a:cubicBezTo>
                  <a:pt x="3095" y="206"/>
                  <a:pt x="3221" y="254"/>
                  <a:pt x="3317" y="350"/>
                </a:cubicBezTo>
                <a:cubicBezTo>
                  <a:pt x="3508" y="542"/>
                  <a:pt x="3508" y="853"/>
                  <a:pt x="3317" y="1045"/>
                </a:cubicBezTo>
                <a:cubicBezTo>
                  <a:pt x="3221" y="1141"/>
                  <a:pt x="3095" y="1188"/>
                  <a:pt x="2969" y="1189"/>
                </a:cubicBezTo>
                <a:cubicBezTo>
                  <a:pt x="2844" y="1189"/>
                  <a:pt x="2718" y="1141"/>
                  <a:pt x="2622" y="1045"/>
                </a:cubicBezTo>
                <a:cubicBezTo>
                  <a:pt x="2476" y="1191"/>
                  <a:pt x="2476" y="1191"/>
                  <a:pt x="2476" y="1191"/>
                </a:cubicBezTo>
                <a:cubicBezTo>
                  <a:pt x="2612" y="1327"/>
                  <a:pt x="2791" y="1395"/>
                  <a:pt x="2969" y="1395"/>
                </a:cubicBezTo>
                <a:cubicBezTo>
                  <a:pt x="3148" y="1395"/>
                  <a:pt x="3326" y="1327"/>
                  <a:pt x="3462" y="1191"/>
                </a:cubicBezTo>
                <a:cubicBezTo>
                  <a:pt x="3735" y="918"/>
                  <a:pt x="3735" y="477"/>
                  <a:pt x="3462" y="204"/>
                </a:cubicBezTo>
                <a:cubicBezTo>
                  <a:pt x="3326" y="68"/>
                  <a:pt x="3148" y="0"/>
                  <a:pt x="2969" y="0"/>
                </a:cubicBezTo>
                <a:cubicBezTo>
                  <a:pt x="2969" y="0"/>
                  <a:pt x="2969" y="0"/>
                  <a:pt x="2969" y="0"/>
                </a:cubicBezTo>
                <a:cubicBezTo>
                  <a:pt x="2969" y="0"/>
                  <a:pt x="2969" y="0"/>
                  <a:pt x="2969" y="0"/>
                </a:cubicBezTo>
                <a:cubicBezTo>
                  <a:pt x="0" y="0"/>
                  <a:pt x="0" y="0"/>
                  <a:pt x="0" y="0"/>
                </a:cubicBezTo>
                <a:cubicBezTo>
                  <a:pt x="0" y="207"/>
                  <a:pt x="0" y="207"/>
                  <a:pt x="0" y="207"/>
                </a:cubicBezTo>
                <a:lnTo>
                  <a:pt x="2969" y="207"/>
                </a:lnTo>
                <a:close/>
              </a:path>
            </a:pathLst>
          </a:custGeom>
          <a:solidFill>
            <a:schemeClr val="accent1">
              <a:lumMod val="50000"/>
            </a:schemeClr>
          </a:solidFill>
          <a:ln>
            <a:noFill/>
          </a:ln>
        </p:spPr>
        <p:txBody>
          <a:bodyPr spcFirstLastPara="1" wrap="square" lIns="68569" tIns="34275" rIns="68569" bIns="34275" anchor="t" anchorCtr="0">
            <a:noAutofit/>
          </a:bodyPr>
          <a:lstStyle/>
          <a:p>
            <a:pPr>
              <a:buClr>
                <a:schemeClr val="lt1"/>
              </a:buClr>
              <a:buSzPts val="1800"/>
            </a:pPr>
            <a:endParaRPr sz="1350">
              <a:solidFill>
                <a:srgbClr val="282F39"/>
              </a:solidFill>
              <a:latin typeface="Calibri"/>
              <a:ea typeface="Calibri"/>
              <a:cs typeface="Calibri"/>
              <a:sym typeface="Calibri"/>
            </a:endParaRPr>
          </a:p>
        </p:txBody>
      </p:sp>
      <p:sp>
        <p:nvSpPr>
          <p:cNvPr id="175" name="Google Shape;175;p3"/>
          <p:cNvSpPr/>
          <p:nvPr/>
        </p:nvSpPr>
        <p:spPr>
          <a:xfrm rot="-5400000">
            <a:off x="2735477" y="2610784"/>
            <a:ext cx="1064487" cy="1305107"/>
          </a:xfrm>
          <a:custGeom>
            <a:avLst/>
            <a:gdLst/>
            <a:ahLst/>
            <a:cxnLst/>
            <a:rect l="l" t="t" r="r" b="b"/>
            <a:pathLst>
              <a:path w="1258" h="1530" extrusionOk="0">
                <a:moveTo>
                  <a:pt x="1113" y="1112"/>
                </a:moveTo>
                <a:cubicBezTo>
                  <a:pt x="921" y="1304"/>
                  <a:pt x="610" y="1304"/>
                  <a:pt x="418" y="1112"/>
                </a:cubicBezTo>
                <a:cubicBezTo>
                  <a:pt x="226" y="920"/>
                  <a:pt x="226" y="609"/>
                  <a:pt x="418" y="418"/>
                </a:cubicBezTo>
                <a:cubicBezTo>
                  <a:pt x="610" y="226"/>
                  <a:pt x="921" y="226"/>
                  <a:pt x="1113" y="418"/>
                </a:cubicBezTo>
                <a:cubicBezTo>
                  <a:pt x="1258" y="272"/>
                  <a:pt x="1258" y="272"/>
                  <a:pt x="1258" y="272"/>
                </a:cubicBezTo>
                <a:cubicBezTo>
                  <a:pt x="986" y="0"/>
                  <a:pt x="545" y="0"/>
                  <a:pt x="272" y="272"/>
                </a:cubicBezTo>
                <a:cubicBezTo>
                  <a:pt x="0" y="544"/>
                  <a:pt x="0" y="986"/>
                  <a:pt x="272" y="1258"/>
                </a:cubicBezTo>
                <a:cubicBezTo>
                  <a:pt x="545" y="1530"/>
                  <a:pt x="986" y="1530"/>
                  <a:pt x="1258" y="1258"/>
                </a:cubicBezTo>
                <a:cubicBezTo>
                  <a:pt x="1258" y="1258"/>
                  <a:pt x="1258" y="1258"/>
                  <a:pt x="1258" y="1258"/>
                </a:cubicBezTo>
                <a:cubicBezTo>
                  <a:pt x="1113" y="1112"/>
                  <a:pt x="1113" y="1112"/>
                  <a:pt x="1113" y="1112"/>
                </a:cubicBezTo>
                <a:close/>
              </a:path>
            </a:pathLst>
          </a:custGeom>
          <a:solidFill>
            <a:schemeClr val="accent3"/>
          </a:solidFill>
          <a:ln>
            <a:noFill/>
          </a:ln>
        </p:spPr>
        <p:txBody>
          <a:bodyPr spcFirstLastPara="1" wrap="square" lIns="68569" tIns="34275" rIns="68569" bIns="34275" anchor="t" anchorCtr="0">
            <a:noAutofit/>
          </a:bodyPr>
          <a:lstStyle/>
          <a:p>
            <a:pPr>
              <a:buClr>
                <a:schemeClr val="lt1"/>
              </a:buClr>
              <a:buSzPts val="1800"/>
            </a:pPr>
            <a:endParaRPr sz="1350">
              <a:solidFill>
                <a:srgbClr val="282F39"/>
              </a:solidFill>
              <a:latin typeface="Calibri"/>
              <a:ea typeface="Calibri"/>
              <a:cs typeface="Calibri"/>
              <a:sym typeface="Calibri"/>
            </a:endParaRPr>
          </a:p>
        </p:txBody>
      </p:sp>
      <p:sp>
        <p:nvSpPr>
          <p:cNvPr id="176" name="Google Shape;176;p3"/>
          <p:cNvSpPr/>
          <p:nvPr/>
        </p:nvSpPr>
        <p:spPr>
          <a:xfrm rot="5400000">
            <a:off x="3451978" y="1669663"/>
            <a:ext cx="1064487" cy="1305107"/>
          </a:xfrm>
          <a:custGeom>
            <a:avLst/>
            <a:gdLst/>
            <a:ahLst/>
            <a:cxnLst/>
            <a:rect l="l" t="t" r="r" b="b"/>
            <a:pathLst>
              <a:path w="1258" h="1530" extrusionOk="0">
                <a:moveTo>
                  <a:pt x="1113" y="1112"/>
                </a:moveTo>
                <a:cubicBezTo>
                  <a:pt x="921" y="1304"/>
                  <a:pt x="610" y="1304"/>
                  <a:pt x="418" y="1112"/>
                </a:cubicBezTo>
                <a:cubicBezTo>
                  <a:pt x="226" y="920"/>
                  <a:pt x="226" y="609"/>
                  <a:pt x="418" y="418"/>
                </a:cubicBezTo>
                <a:cubicBezTo>
                  <a:pt x="610" y="226"/>
                  <a:pt x="921" y="226"/>
                  <a:pt x="1113" y="418"/>
                </a:cubicBezTo>
                <a:cubicBezTo>
                  <a:pt x="1258" y="272"/>
                  <a:pt x="1258" y="272"/>
                  <a:pt x="1258" y="272"/>
                </a:cubicBezTo>
                <a:cubicBezTo>
                  <a:pt x="986" y="0"/>
                  <a:pt x="545" y="0"/>
                  <a:pt x="272" y="272"/>
                </a:cubicBezTo>
                <a:cubicBezTo>
                  <a:pt x="0" y="544"/>
                  <a:pt x="0" y="986"/>
                  <a:pt x="272" y="1258"/>
                </a:cubicBezTo>
                <a:cubicBezTo>
                  <a:pt x="545" y="1530"/>
                  <a:pt x="986" y="1530"/>
                  <a:pt x="1258" y="1258"/>
                </a:cubicBezTo>
                <a:cubicBezTo>
                  <a:pt x="1258" y="1258"/>
                  <a:pt x="1258" y="1258"/>
                  <a:pt x="1258" y="1258"/>
                </a:cubicBezTo>
                <a:cubicBezTo>
                  <a:pt x="1113" y="1112"/>
                  <a:pt x="1113" y="1112"/>
                  <a:pt x="1113" y="1112"/>
                </a:cubicBezTo>
                <a:close/>
              </a:path>
            </a:pathLst>
          </a:custGeom>
          <a:solidFill>
            <a:schemeClr val="accent4">
              <a:lumMod val="60000"/>
              <a:lumOff val="40000"/>
            </a:schemeClr>
          </a:solidFill>
          <a:ln>
            <a:noFill/>
          </a:ln>
        </p:spPr>
        <p:txBody>
          <a:bodyPr spcFirstLastPara="1" wrap="square" lIns="68569" tIns="34275" rIns="68569" bIns="34275" anchor="t" anchorCtr="0">
            <a:noAutofit/>
          </a:bodyPr>
          <a:lstStyle/>
          <a:p>
            <a:pPr>
              <a:buClr>
                <a:schemeClr val="lt1"/>
              </a:buClr>
              <a:buSzPts val="1800"/>
            </a:pPr>
            <a:endParaRPr sz="1350">
              <a:solidFill>
                <a:srgbClr val="282F39"/>
              </a:solidFill>
              <a:latin typeface="Calibri"/>
              <a:ea typeface="Calibri"/>
              <a:cs typeface="Calibri"/>
              <a:sym typeface="Calibri"/>
            </a:endParaRPr>
          </a:p>
        </p:txBody>
      </p:sp>
      <p:sp>
        <p:nvSpPr>
          <p:cNvPr id="177" name="Google Shape;177;p3"/>
          <p:cNvSpPr/>
          <p:nvPr/>
        </p:nvSpPr>
        <p:spPr>
          <a:xfrm rot="5400000">
            <a:off x="4575298" y="1614561"/>
            <a:ext cx="3155970" cy="1190027"/>
          </a:xfrm>
          <a:custGeom>
            <a:avLst/>
            <a:gdLst/>
            <a:ahLst/>
            <a:cxnLst/>
            <a:rect l="l" t="t" r="r" b="b"/>
            <a:pathLst>
              <a:path w="3735" h="1395" extrusionOk="0">
                <a:moveTo>
                  <a:pt x="2969" y="207"/>
                </a:moveTo>
                <a:cubicBezTo>
                  <a:pt x="2969" y="206"/>
                  <a:pt x="2969" y="206"/>
                  <a:pt x="2969" y="206"/>
                </a:cubicBezTo>
                <a:cubicBezTo>
                  <a:pt x="2969" y="206"/>
                  <a:pt x="2969" y="206"/>
                  <a:pt x="2969" y="206"/>
                </a:cubicBezTo>
                <a:cubicBezTo>
                  <a:pt x="3095" y="206"/>
                  <a:pt x="3221" y="254"/>
                  <a:pt x="3317" y="350"/>
                </a:cubicBezTo>
                <a:cubicBezTo>
                  <a:pt x="3508" y="542"/>
                  <a:pt x="3508" y="853"/>
                  <a:pt x="3317" y="1045"/>
                </a:cubicBezTo>
                <a:cubicBezTo>
                  <a:pt x="3221" y="1141"/>
                  <a:pt x="3095" y="1188"/>
                  <a:pt x="2969" y="1189"/>
                </a:cubicBezTo>
                <a:cubicBezTo>
                  <a:pt x="2844" y="1189"/>
                  <a:pt x="2718" y="1141"/>
                  <a:pt x="2622" y="1045"/>
                </a:cubicBezTo>
                <a:cubicBezTo>
                  <a:pt x="2476" y="1191"/>
                  <a:pt x="2476" y="1191"/>
                  <a:pt x="2476" y="1191"/>
                </a:cubicBezTo>
                <a:cubicBezTo>
                  <a:pt x="2612" y="1327"/>
                  <a:pt x="2791" y="1395"/>
                  <a:pt x="2969" y="1395"/>
                </a:cubicBezTo>
                <a:cubicBezTo>
                  <a:pt x="3148" y="1395"/>
                  <a:pt x="3326" y="1327"/>
                  <a:pt x="3462" y="1191"/>
                </a:cubicBezTo>
                <a:cubicBezTo>
                  <a:pt x="3735" y="918"/>
                  <a:pt x="3735" y="477"/>
                  <a:pt x="3462" y="204"/>
                </a:cubicBezTo>
                <a:cubicBezTo>
                  <a:pt x="3326" y="68"/>
                  <a:pt x="3148" y="0"/>
                  <a:pt x="2969" y="0"/>
                </a:cubicBezTo>
                <a:cubicBezTo>
                  <a:pt x="2969" y="0"/>
                  <a:pt x="2969" y="0"/>
                  <a:pt x="2969" y="0"/>
                </a:cubicBezTo>
                <a:cubicBezTo>
                  <a:pt x="2969" y="0"/>
                  <a:pt x="2969" y="0"/>
                  <a:pt x="2969" y="0"/>
                </a:cubicBezTo>
                <a:cubicBezTo>
                  <a:pt x="0" y="0"/>
                  <a:pt x="0" y="0"/>
                  <a:pt x="0" y="0"/>
                </a:cubicBezTo>
                <a:cubicBezTo>
                  <a:pt x="0" y="207"/>
                  <a:pt x="0" y="207"/>
                  <a:pt x="0" y="207"/>
                </a:cubicBezTo>
                <a:lnTo>
                  <a:pt x="2969" y="207"/>
                </a:lnTo>
                <a:close/>
              </a:path>
            </a:pathLst>
          </a:custGeom>
          <a:solidFill>
            <a:schemeClr val="accent1">
              <a:lumMod val="50000"/>
            </a:schemeClr>
          </a:solidFill>
          <a:ln>
            <a:noFill/>
          </a:ln>
        </p:spPr>
        <p:txBody>
          <a:bodyPr spcFirstLastPara="1" wrap="square" lIns="68569" tIns="34275" rIns="68569" bIns="34275" anchor="t" anchorCtr="0">
            <a:noAutofit/>
          </a:bodyPr>
          <a:lstStyle/>
          <a:p>
            <a:pPr>
              <a:buClr>
                <a:schemeClr val="lt1"/>
              </a:buClr>
              <a:buSzPts val="1800"/>
            </a:pPr>
            <a:endParaRPr sz="1350">
              <a:solidFill>
                <a:srgbClr val="282F39"/>
              </a:solidFill>
              <a:latin typeface="Calibri"/>
              <a:ea typeface="Calibri"/>
              <a:cs typeface="Calibri"/>
              <a:sym typeface="Calibri"/>
            </a:endParaRPr>
          </a:p>
        </p:txBody>
      </p:sp>
      <p:sp>
        <p:nvSpPr>
          <p:cNvPr id="178" name="Google Shape;178;p3"/>
          <p:cNvSpPr/>
          <p:nvPr/>
        </p:nvSpPr>
        <p:spPr>
          <a:xfrm rot="-5400000">
            <a:off x="4169512" y="2610784"/>
            <a:ext cx="1064487" cy="1305107"/>
          </a:xfrm>
          <a:custGeom>
            <a:avLst/>
            <a:gdLst/>
            <a:ahLst/>
            <a:cxnLst/>
            <a:rect l="l" t="t" r="r" b="b"/>
            <a:pathLst>
              <a:path w="1258" h="1530" extrusionOk="0">
                <a:moveTo>
                  <a:pt x="1113" y="1112"/>
                </a:moveTo>
                <a:cubicBezTo>
                  <a:pt x="921" y="1304"/>
                  <a:pt x="610" y="1304"/>
                  <a:pt x="418" y="1112"/>
                </a:cubicBezTo>
                <a:cubicBezTo>
                  <a:pt x="226" y="920"/>
                  <a:pt x="226" y="609"/>
                  <a:pt x="418" y="418"/>
                </a:cubicBezTo>
                <a:cubicBezTo>
                  <a:pt x="610" y="226"/>
                  <a:pt x="921" y="226"/>
                  <a:pt x="1113" y="418"/>
                </a:cubicBezTo>
                <a:cubicBezTo>
                  <a:pt x="1258" y="272"/>
                  <a:pt x="1258" y="272"/>
                  <a:pt x="1258" y="272"/>
                </a:cubicBezTo>
                <a:cubicBezTo>
                  <a:pt x="986" y="0"/>
                  <a:pt x="545" y="0"/>
                  <a:pt x="272" y="272"/>
                </a:cubicBezTo>
                <a:cubicBezTo>
                  <a:pt x="0" y="544"/>
                  <a:pt x="0" y="986"/>
                  <a:pt x="272" y="1258"/>
                </a:cubicBezTo>
                <a:cubicBezTo>
                  <a:pt x="545" y="1530"/>
                  <a:pt x="986" y="1530"/>
                  <a:pt x="1258" y="1258"/>
                </a:cubicBezTo>
                <a:cubicBezTo>
                  <a:pt x="1258" y="1258"/>
                  <a:pt x="1258" y="1258"/>
                  <a:pt x="1258" y="1258"/>
                </a:cubicBezTo>
                <a:cubicBezTo>
                  <a:pt x="1113" y="1112"/>
                  <a:pt x="1113" y="1112"/>
                  <a:pt x="1113" y="1112"/>
                </a:cubicBezTo>
                <a:close/>
              </a:path>
            </a:pathLst>
          </a:custGeom>
          <a:solidFill>
            <a:schemeClr val="accent6">
              <a:lumMod val="60000"/>
              <a:lumOff val="40000"/>
            </a:schemeClr>
          </a:solidFill>
          <a:ln>
            <a:noFill/>
          </a:ln>
        </p:spPr>
        <p:txBody>
          <a:bodyPr spcFirstLastPara="1" wrap="square" lIns="68569" tIns="34275" rIns="68569" bIns="34275" anchor="t" anchorCtr="0">
            <a:noAutofit/>
          </a:bodyPr>
          <a:lstStyle/>
          <a:p>
            <a:pPr>
              <a:buClr>
                <a:schemeClr val="lt1"/>
              </a:buClr>
              <a:buSzPts val="1800"/>
            </a:pPr>
            <a:endParaRPr sz="1350">
              <a:solidFill>
                <a:srgbClr val="282F39"/>
              </a:solidFill>
              <a:latin typeface="Calibri"/>
              <a:ea typeface="Calibri"/>
              <a:cs typeface="Calibri"/>
              <a:sym typeface="Calibri"/>
            </a:endParaRPr>
          </a:p>
        </p:txBody>
      </p:sp>
      <p:sp>
        <p:nvSpPr>
          <p:cNvPr id="179" name="Google Shape;179;p3"/>
          <p:cNvSpPr/>
          <p:nvPr/>
        </p:nvSpPr>
        <p:spPr>
          <a:xfrm rot="5400000">
            <a:off x="4887046" y="1669663"/>
            <a:ext cx="1064487" cy="1305107"/>
          </a:xfrm>
          <a:custGeom>
            <a:avLst/>
            <a:gdLst/>
            <a:ahLst/>
            <a:cxnLst/>
            <a:rect l="l" t="t" r="r" b="b"/>
            <a:pathLst>
              <a:path w="1258" h="1530" extrusionOk="0">
                <a:moveTo>
                  <a:pt x="1113" y="1112"/>
                </a:moveTo>
                <a:cubicBezTo>
                  <a:pt x="921" y="1304"/>
                  <a:pt x="610" y="1304"/>
                  <a:pt x="418" y="1112"/>
                </a:cubicBezTo>
                <a:cubicBezTo>
                  <a:pt x="226" y="920"/>
                  <a:pt x="226" y="609"/>
                  <a:pt x="418" y="418"/>
                </a:cubicBezTo>
                <a:cubicBezTo>
                  <a:pt x="610" y="226"/>
                  <a:pt x="921" y="226"/>
                  <a:pt x="1113" y="418"/>
                </a:cubicBezTo>
                <a:cubicBezTo>
                  <a:pt x="1258" y="272"/>
                  <a:pt x="1258" y="272"/>
                  <a:pt x="1258" y="272"/>
                </a:cubicBezTo>
                <a:cubicBezTo>
                  <a:pt x="986" y="0"/>
                  <a:pt x="545" y="0"/>
                  <a:pt x="272" y="272"/>
                </a:cubicBezTo>
                <a:cubicBezTo>
                  <a:pt x="0" y="544"/>
                  <a:pt x="0" y="986"/>
                  <a:pt x="272" y="1258"/>
                </a:cubicBezTo>
                <a:cubicBezTo>
                  <a:pt x="545" y="1530"/>
                  <a:pt x="986" y="1530"/>
                  <a:pt x="1258" y="1258"/>
                </a:cubicBezTo>
                <a:cubicBezTo>
                  <a:pt x="1258" y="1258"/>
                  <a:pt x="1258" y="1258"/>
                  <a:pt x="1258" y="1258"/>
                </a:cubicBezTo>
                <a:cubicBezTo>
                  <a:pt x="1113" y="1112"/>
                  <a:pt x="1113" y="1112"/>
                  <a:pt x="1113" y="1112"/>
                </a:cubicBezTo>
                <a:close/>
              </a:path>
            </a:pathLst>
          </a:custGeom>
          <a:solidFill>
            <a:srgbClr val="825954"/>
          </a:solidFill>
          <a:ln>
            <a:noFill/>
          </a:ln>
        </p:spPr>
        <p:txBody>
          <a:bodyPr spcFirstLastPara="1" wrap="square" lIns="68569" tIns="34275" rIns="68569" bIns="34275" anchor="t" anchorCtr="0">
            <a:noAutofit/>
          </a:bodyPr>
          <a:lstStyle/>
          <a:p>
            <a:pPr>
              <a:buClr>
                <a:schemeClr val="lt1"/>
              </a:buClr>
              <a:buSzPts val="1800"/>
            </a:pPr>
            <a:endParaRPr sz="1350">
              <a:solidFill>
                <a:srgbClr val="282F39"/>
              </a:solidFill>
              <a:latin typeface="Calibri"/>
              <a:ea typeface="Calibri"/>
              <a:cs typeface="Calibri"/>
              <a:sym typeface="Calibri"/>
            </a:endParaRPr>
          </a:p>
        </p:txBody>
      </p:sp>
      <p:sp>
        <p:nvSpPr>
          <p:cNvPr id="180" name="Google Shape;180;p3"/>
          <p:cNvSpPr/>
          <p:nvPr/>
        </p:nvSpPr>
        <p:spPr>
          <a:xfrm>
            <a:off x="3690478" y="2148077"/>
            <a:ext cx="586839" cy="586839"/>
          </a:xfrm>
          <a:prstGeom prst="ellipse">
            <a:avLst/>
          </a:prstGeom>
          <a:solidFill>
            <a:schemeClr val="accent1"/>
          </a:solidFill>
          <a:ln>
            <a:noFill/>
          </a:ln>
        </p:spPr>
        <p:txBody>
          <a:bodyPr spcFirstLastPara="1" wrap="square" lIns="68569" tIns="34275" rIns="68569" bIns="34275" anchor="ctr" anchorCtr="0">
            <a:noAutofit/>
          </a:bodyPr>
          <a:lstStyle/>
          <a:p>
            <a:pPr algn="ctr">
              <a:buClr>
                <a:srgbClr val="FFFFFF"/>
              </a:buClr>
              <a:buSzPts val="3000"/>
            </a:pPr>
            <a:r>
              <a:rPr lang="en-US" sz="2250" b="1" dirty="0">
                <a:solidFill>
                  <a:srgbClr val="FFFFFF"/>
                </a:solidFill>
                <a:latin typeface="Arial"/>
                <a:ea typeface="Arial"/>
                <a:cs typeface="Arial"/>
                <a:sym typeface="Arial"/>
              </a:rPr>
              <a:t>3</a:t>
            </a:r>
            <a:endParaRPr sz="1350" dirty="0"/>
          </a:p>
        </p:txBody>
      </p:sp>
      <p:sp>
        <p:nvSpPr>
          <p:cNvPr id="181" name="Google Shape;181;p3"/>
          <p:cNvSpPr/>
          <p:nvPr/>
        </p:nvSpPr>
        <p:spPr>
          <a:xfrm>
            <a:off x="2261728" y="2148077"/>
            <a:ext cx="586839" cy="586839"/>
          </a:xfrm>
          <a:prstGeom prst="ellipse">
            <a:avLst/>
          </a:prstGeom>
          <a:solidFill>
            <a:schemeClr val="accent5">
              <a:lumMod val="40000"/>
              <a:lumOff val="60000"/>
            </a:schemeClr>
          </a:solidFill>
          <a:ln>
            <a:noFill/>
          </a:ln>
        </p:spPr>
        <p:txBody>
          <a:bodyPr spcFirstLastPara="1" wrap="square" lIns="68569" tIns="34275" rIns="68569" bIns="34275" anchor="ctr" anchorCtr="0">
            <a:noAutofit/>
          </a:bodyPr>
          <a:lstStyle/>
          <a:p>
            <a:pPr algn="ctr">
              <a:buClr>
                <a:srgbClr val="FFFFFF"/>
              </a:buClr>
              <a:buSzPts val="3000"/>
            </a:pPr>
            <a:r>
              <a:rPr lang="en-US" sz="2250" b="1" dirty="0">
                <a:solidFill>
                  <a:srgbClr val="FFFFFF"/>
                </a:solidFill>
                <a:latin typeface="Arial"/>
                <a:ea typeface="Arial"/>
                <a:cs typeface="Arial"/>
                <a:sym typeface="Arial"/>
              </a:rPr>
              <a:t>1</a:t>
            </a:r>
            <a:endParaRPr sz="1350" dirty="0"/>
          </a:p>
        </p:txBody>
      </p:sp>
      <p:sp>
        <p:nvSpPr>
          <p:cNvPr id="182" name="Google Shape;182;p3"/>
          <p:cNvSpPr/>
          <p:nvPr/>
        </p:nvSpPr>
        <p:spPr>
          <a:xfrm>
            <a:off x="5119228" y="2148077"/>
            <a:ext cx="586839" cy="586839"/>
          </a:xfrm>
          <a:prstGeom prst="ellipse">
            <a:avLst/>
          </a:prstGeom>
          <a:solidFill>
            <a:schemeClr val="accent5">
              <a:lumMod val="60000"/>
              <a:lumOff val="40000"/>
            </a:schemeClr>
          </a:solidFill>
          <a:ln>
            <a:noFill/>
          </a:ln>
        </p:spPr>
        <p:txBody>
          <a:bodyPr spcFirstLastPara="1" wrap="square" lIns="68569" tIns="34275" rIns="68569" bIns="34275" anchor="ctr" anchorCtr="0">
            <a:noAutofit/>
          </a:bodyPr>
          <a:lstStyle/>
          <a:p>
            <a:pPr algn="ctr">
              <a:buClr>
                <a:srgbClr val="FFFFFF"/>
              </a:buClr>
              <a:buSzPts val="3000"/>
            </a:pPr>
            <a:r>
              <a:rPr lang="en-US" sz="2250" b="1">
                <a:solidFill>
                  <a:srgbClr val="FFFFFF"/>
                </a:solidFill>
                <a:latin typeface="Arial"/>
                <a:ea typeface="Arial"/>
                <a:cs typeface="Arial"/>
                <a:sym typeface="Arial"/>
              </a:rPr>
              <a:t>5</a:t>
            </a:r>
            <a:endParaRPr sz="1350"/>
          </a:p>
        </p:txBody>
      </p:sp>
      <p:sp>
        <p:nvSpPr>
          <p:cNvPr id="183" name="Google Shape;183;p3"/>
          <p:cNvSpPr/>
          <p:nvPr/>
        </p:nvSpPr>
        <p:spPr>
          <a:xfrm>
            <a:off x="2976103" y="2862452"/>
            <a:ext cx="586839" cy="586839"/>
          </a:xfrm>
          <a:prstGeom prst="ellipse">
            <a:avLst/>
          </a:prstGeom>
          <a:solidFill>
            <a:schemeClr val="accent4">
              <a:lumMod val="40000"/>
              <a:lumOff val="60000"/>
            </a:schemeClr>
          </a:solidFill>
          <a:ln>
            <a:noFill/>
          </a:ln>
        </p:spPr>
        <p:txBody>
          <a:bodyPr spcFirstLastPara="1" wrap="square" lIns="68569" tIns="34275" rIns="68569" bIns="34275" anchor="ctr" anchorCtr="0">
            <a:noAutofit/>
          </a:bodyPr>
          <a:lstStyle/>
          <a:p>
            <a:pPr algn="ctr">
              <a:buClr>
                <a:srgbClr val="FFFFFF"/>
              </a:buClr>
              <a:buSzPts val="3000"/>
            </a:pPr>
            <a:r>
              <a:rPr lang="en-US" sz="2250" b="1" dirty="0">
                <a:solidFill>
                  <a:srgbClr val="FFFFFF"/>
                </a:solidFill>
                <a:latin typeface="Arial"/>
                <a:ea typeface="Arial"/>
                <a:cs typeface="Arial"/>
                <a:sym typeface="Arial"/>
              </a:rPr>
              <a:t>2</a:t>
            </a:r>
            <a:endParaRPr sz="1350" dirty="0"/>
          </a:p>
        </p:txBody>
      </p:sp>
      <p:sp>
        <p:nvSpPr>
          <p:cNvPr id="184" name="Google Shape;184;p3"/>
          <p:cNvSpPr/>
          <p:nvPr/>
        </p:nvSpPr>
        <p:spPr>
          <a:xfrm>
            <a:off x="4423903" y="2862452"/>
            <a:ext cx="586839" cy="586839"/>
          </a:xfrm>
          <a:prstGeom prst="ellipse">
            <a:avLst/>
          </a:prstGeom>
          <a:solidFill>
            <a:schemeClr val="accent3">
              <a:lumMod val="60000"/>
              <a:lumOff val="40000"/>
            </a:schemeClr>
          </a:solidFill>
          <a:ln>
            <a:noFill/>
          </a:ln>
        </p:spPr>
        <p:txBody>
          <a:bodyPr spcFirstLastPara="1" wrap="square" lIns="68569" tIns="34275" rIns="68569" bIns="34275" anchor="ctr" anchorCtr="0">
            <a:noAutofit/>
          </a:bodyPr>
          <a:lstStyle/>
          <a:p>
            <a:pPr algn="ctr">
              <a:buClr>
                <a:srgbClr val="FFFFFF"/>
              </a:buClr>
              <a:buSzPts val="3000"/>
            </a:pPr>
            <a:r>
              <a:rPr lang="en-US" sz="2250" b="1" dirty="0">
                <a:solidFill>
                  <a:srgbClr val="FFFFFF"/>
                </a:solidFill>
                <a:latin typeface="Arial"/>
                <a:ea typeface="Arial"/>
                <a:cs typeface="Arial"/>
                <a:sym typeface="Arial"/>
              </a:rPr>
              <a:t>4</a:t>
            </a:r>
            <a:endParaRPr sz="1350" dirty="0"/>
          </a:p>
        </p:txBody>
      </p:sp>
      <p:sp>
        <p:nvSpPr>
          <p:cNvPr id="185" name="Google Shape;185;p3"/>
          <p:cNvSpPr/>
          <p:nvPr/>
        </p:nvSpPr>
        <p:spPr>
          <a:xfrm>
            <a:off x="5812343" y="2854460"/>
            <a:ext cx="586839" cy="586839"/>
          </a:xfrm>
          <a:prstGeom prst="ellipse">
            <a:avLst/>
          </a:prstGeom>
          <a:solidFill>
            <a:schemeClr val="accent2">
              <a:lumMod val="60000"/>
              <a:lumOff val="40000"/>
            </a:schemeClr>
          </a:solidFill>
          <a:ln>
            <a:noFill/>
          </a:ln>
        </p:spPr>
        <p:txBody>
          <a:bodyPr spcFirstLastPara="1" wrap="square" lIns="68569" tIns="34275" rIns="68569" bIns="34275" anchor="ctr" anchorCtr="0">
            <a:noAutofit/>
          </a:bodyPr>
          <a:lstStyle/>
          <a:p>
            <a:pPr algn="ctr">
              <a:buClr>
                <a:srgbClr val="FFFFFF"/>
              </a:buClr>
              <a:buSzPts val="3000"/>
            </a:pPr>
            <a:r>
              <a:rPr lang="en-US" sz="2250" b="1">
                <a:solidFill>
                  <a:srgbClr val="FFFFFF"/>
                </a:solidFill>
                <a:latin typeface="Arial"/>
                <a:ea typeface="Arial"/>
                <a:cs typeface="Arial"/>
                <a:sym typeface="Arial"/>
              </a:rPr>
              <a:t>6</a:t>
            </a:r>
            <a:endParaRPr sz="2250" b="1">
              <a:solidFill>
                <a:srgbClr val="FFFFFF"/>
              </a:solidFill>
              <a:latin typeface="Arial"/>
              <a:ea typeface="Arial"/>
              <a:cs typeface="Arial"/>
              <a:sym typeface="Arial"/>
            </a:endParaRPr>
          </a:p>
        </p:txBody>
      </p:sp>
      <p:sp>
        <p:nvSpPr>
          <p:cNvPr id="186" name="Google Shape;186;p3"/>
          <p:cNvSpPr txBox="1"/>
          <p:nvPr/>
        </p:nvSpPr>
        <p:spPr>
          <a:xfrm>
            <a:off x="1786597" y="1397970"/>
            <a:ext cx="1598688" cy="315441"/>
          </a:xfrm>
          <a:prstGeom prst="rect">
            <a:avLst/>
          </a:prstGeom>
          <a:noFill/>
          <a:ln>
            <a:noFill/>
          </a:ln>
        </p:spPr>
        <p:txBody>
          <a:bodyPr spcFirstLastPara="1" wrap="square" lIns="68569" tIns="34275" rIns="68569" bIns="34275" anchor="t" anchorCtr="0">
            <a:spAutoFit/>
          </a:bodyPr>
          <a:lstStyle/>
          <a:p>
            <a:pPr marL="95250" lvl="0">
              <a:buClr>
                <a:srgbClr val="741B47"/>
              </a:buClr>
              <a:buSzPts val="2100"/>
            </a:pPr>
            <a:r>
              <a:rPr lang="en-US" sz="1600" b="1"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Introduction</a:t>
            </a:r>
          </a:p>
        </p:txBody>
      </p:sp>
      <p:sp>
        <p:nvSpPr>
          <p:cNvPr id="190" name="Google Shape;190;p3"/>
          <p:cNvSpPr txBox="1"/>
          <p:nvPr/>
        </p:nvSpPr>
        <p:spPr>
          <a:xfrm>
            <a:off x="5648178" y="3764709"/>
            <a:ext cx="1190028" cy="315441"/>
          </a:xfrm>
          <a:prstGeom prst="rect">
            <a:avLst/>
          </a:prstGeom>
          <a:noFill/>
          <a:ln>
            <a:noFill/>
          </a:ln>
        </p:spPr>
        <p:txBody>
          <a:bodyPr spcFirstLastPara="1" wrap="square" lIns="68569" tIns="34275" rIns="68569" bIns="34275" anchor="t" anchorCtr="0">
            <a:spAutoFit/>
          </a:bodyPr>
          <a:lstStyle/>
          <a:p>
            <a:pPr algn="ctr">
              <a:buClr>
                <a:srgbClr val="FFFFFF"/>
              </a:buClr>
              <a:buSzPts val="1500"/>
            </a:pPr>
            <a:r>
              <a:rPr lang="en-US" sz="1600" b="1"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sym typeface="Arial"/>
              </a:rPr>
              <a:t>Reports</a:t>
            </a:r>
            <a:endParaRPr sz="1600" b="1"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sym typeface="Arial"/>
            </a:endParaRPr>
          </a:p>
        </p:txBody>
      </p:sp>
      <p:sp>
        <p:nvSpPr>
          <p:cNvPr id="191" name="Google Shape;191;p3"/>
          <p:cNvSpPr txBox="1"/>
          <p:nvPr/>
        </p:nvSpPr>
        <p:spPr>
          <a:xfrm>
            <a:off x="4235771" y="3807769"/>
            <a:ext cx="1032580" cy="488565"/>
          </a:xfrm>
          <a:prstGeom prst="rect">
            <a:avLst/>
          </a:prstGeom>
          <a:noFill/>
          <a:ln>
            <a:noFill/>
          </a:ln>
        </p:spPr>
        <p:txBody>
          <a:bodyPr spcFirstLastPara="1" wrap="square" lIns="68569" tIns="34275" rIns="68569" bIns="34275" anchor="t" anchorCtr="0">
            <a:spAutoFit/>
          </a:bodyPr>
          <a:lstStyle/>
          <a:p>
            <a:pPr algn="ctr">
              <a:buClr>
                <a:srgbClr val="FFFFFF"/>
              </a:buClr>
              <a:buSzPts val="1500"/>
            </a:pPr>
            <a:r>
              <a:rPr lang="en-US" sz="1600" b="1"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Measures</a:t>
            </a:r>
          </a:p>
          <a:p>
            <a:pPr algn="ctr">
              <a:buClr>
                <a:srgbClr val="FFFFFF"/>
              </a:buClr>
              <a:buSzPts val="1500"/>
            </a:pPr>
            <a:endParaRPr sz="1125" dirty="0">
              <a:solidFill>
                <a:schemeClr val="accent2">
                  <a:lumMod val="75000"/>
                </a:schemeClr>
              </a:solidFill>
              <a:latin typeface="Arial"/>
              <a:ea typeface="Arial"/>
              <a:cs typeface="Arial"/>
              <a:sym typeface="Arial"/>
            </a:endParaRPr>
          </a:p>
        </p:txBody>
      </p:sp>
      <p:sp>
        <p:nvSpPr>
          <p:cNvPr id="192" name="Google Shape;192;p3"/>
          <p:cNvSpPr txBox="1"/>
          <p:nvPr/>
        </p:nvSpPr>
        <p:spPr>
          <a:xfrm>
            <a:off x="4822203" y="1377646"/>
            <a:ext cx="1190029" cy="488565"/>
          </a:xfrm>
          <a:prstGeom prst="rect">
            <a:avLst/>
          </a:prstGeom>
          <a:noFill/>
          <a:ln>
            <a:noFill/>
          </a:ln>
        </p:spPr>
        <p:txBody>
          <a:bodyPr spcFirstLastPara="1" wrap="square" lIns="68569" tIns="34275" rIns="68569" bIns="34275" anchor="t" anchorCtr="0">
            <a:spAutoFit/>
          </a:bodyPr>
          <a:lstStyle/>
          <a:p>
            <a:pPr algn="ctr">
              <a:buClr>
                <a:srgbClr val="FFFFFF"/>
              </a:buClr>
              <a:buSzPts val="1500"/>
            </a:pPr>
            <a:r>
              <a:rPr lang="en-US" sz="1600" b="1"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sym typeface="Arial"/>
              </a:rPr>
              <a:t>Dashboards</a:t>
            </a:r>
          </a:p>
          <a:p>
            <a:pPr algn="ctr">
              <a:buClr>
                <a:srgbClr val="FFFFFF"/>
              </a:buClr>
              <a:buSzPts val="1500"/>
            </a:pPr>
            <a:endParaRPr sz="1125" dirty="0">
              <a:solidFill>
                <a:srgbClr val="FFFFFF"/>
              </a:solidFill>
              <a:latin typeface="Arial"/>
              <a:ea typeface="Arial"/>
              <a:cs typeface="Arial"/>
              <a:sym typeface="Arial"/>
            </a:endParaRPr>
          </a:p>
        </p:txBody>
      </p:sp>
      <p:sp>
        <p:nvSpPr>
          <p:cNvPr id="28" name="Google Shape;188;p3"/>
          <p:cNvSpPr txBox="1"/>
          <p:nvPr/>
        </p:nvSpPr>
        <p:spPr>
          <a:xfrm>
            <a:off x="2550630" y="3853185"/>
            <a:ext cx="1498572" cy="338514"/>
          </a:xfrm>
          <a:prstGeom prst="rect">
            <a:avLst/>
          </a:prstGeom>
          <a:noFill/>
          <a:ln>
            <a:noFill/>
          </a:ln>
        </p:spPr>
        <p:txBody>
          <a:bodyPr spcFirstLastPara="1" wrap="square" lIns="91425" tIns="45700" rIns="91425" bIns="45700" anchor="t" anchorCtr="0">
            <a:spAutoFit/>
          </a:bodyPr>
          <a:lstStyle/>
          <a:p>
            <a:pPr lvl="0" algn="ctr">
              <a:buClr>
                <a:srgbClr val="FFFFFF"/>
              </a:buClr>
              <a:buSzPts val="1500"/>
            </a:pPr>
            <a:r>
              <a:rPr lang="en-GB" sz="1400" b="1" dirty="0">
                <a:solidFill>
                  <a:schemeClr val="accent2">
                    <a:lumMod val="75000"/>
                  </a:schemeClr>
                </a:solidFill>
                <a:latin typeface="Arial" panose="020B0604020202020204" pitchFamily="34" charset="0"/>
                <a:cs typeface="Arial" panose="020B0604020202020204" pitchFamily="34" charset="0"/>
              </a:rPr>
              <a:t> </a:t>
            </a:r>
            <a:r>
              <a:rPr lang="en-GB" sz="1600" b="1"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Data sources</a:t>
            </a:r>
            <a:endParaRPr sz="1600" b="1" i="0" u="none" strike="noStrike" cap="none"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sym typeface="Arial"/>
            </a:endParaRPr>
          </a:p>
        </p:txBody>
      </p:sp>
      <p:sp>
        <p:nvSpPr>
          <p:cNvPr id="31" name="Google Shape;192;p3"/>
          <p:cNvSpPr txBox="1"/>
          <p:nvPr/>
        </p:nvSpPr>
        <p:spPr>
          <a:xfrm>
            <a:off x="3538645" y="1377646"/>
            <a:ext cx="898325" cy="315441"/>
          </a:xfrm>
          <a:prstGeom prst="rect">
            <a:avLst/>
          </a:prstGeom>
          <a:noFill/>
          <a:ln>
            <a:noFill/>
          </a:ln>
        </p:spPr>
        <p:txBody>
          <a:bodyPr spcFirstLastPara="1" wrap="square" lIns="68569" tIns="34275" rIns="68569" bIns="34275" anchor="t" anchorCtr="0">
            <a:spAutoFit/>
          </a:bodyPr>
          <a:lstStyle/>
          <a:p>
            <a:pPr algn="ctr">
              <a:buClr>
                <a:srgbClr val="FFFFFF"/>
              </a:buClr>
              <a:buSzPts val="1500"/>
            </a:pPr>
            <a:r>
              <a:rPr lang="en-US" sz="1600" b="1"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Mapping</a:t>
            </a:r>
          </a:p>
        </p:txBody>
      </p:sp>
      <p:sp>
        <p:nvSpPr>
          <p:cNvPr id="32" name="Google Shape;84;p17"/>
          <p:cNvSpPr txBox="1">
            <a:spLocks noGrp="1"/>
          </p:cNvSpPr>
          <p:nvPr>
            <p:ph type="ctrTitle"/>
          </p:nvPr>
        </p:nvSpPr>
        <p:spPr>
          <a:xfrm>
            <a:off x="129861" y="111170"/>
            <a:ext cx="4105910" cy="12788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b="1" dirty="0">
                <a:solidFill>
                  <a:srgbClr val="C00000"/>
                </a:solidFill>
                <a:latin typeface="Calibri" panose="020F0502020204030204" pitchFamily="34" charset="0"/>
                <a:ea typeface="Calibri" panose="020F0502020204030204" pitchFamily="34" charset="0"/>
                <a:cs typeface="Calibri" panose="020F0502020204030204" pitchFamily="34" charset="0"/>
              </a:rPr>
              <a:t>Agenda</a:t>
            </a:r>
            <a:endParaRPr sz="4000" b="1" dirty="0">
              <a:solidFill>
                <a:srgbClr val="C00000"/>
              </a:solidFill>
              <a:latin typeface="Calibri" panose="020F0502020204030204" pitchFamily="34" charset="0"/>
              <a:ea typeface="Calibri" panose="020F0502020204030204" pitchFamily="34" charset="0"/>
              <a:cs typeface="Calibri" panose="020F0502020204030204" pitchFamily="34" charset="0"/>
            </a:endParaRPr>
          </a:p>
          <a:p>
            <a:pPr marL="0" lvl="0" indent="0" algn="ctr" rtl="0">
              <a:spcBef>
                <a:spcPts val="0"/>
              </a:spcBef>
              <a:spcAft>
                <a:spcPts val="0"/>
              </a:spcAft>
              <a:buNone/>
            </a:pPr>
            <a:endParaRPr sz="3600" b="1" dirty="0">
              <a:solidFill>
                <a:schemeClr val="accent1"/>
              </a:solidFill>
            </a:endParaRPr>
          </a:p>
        </p:txBody>
      </p:sp>
      <p:sp>
        <p:nvSpPr>
          <p:cNvPr id="33" name="Google Shape;187;p3"/>
          <p:cNvSpPr txBox="1"/>
          <p:nvPr/>
        </p:nvSpPr>
        <p:spPr>
          <a:xfrm>
            <a:off x="177800" y="4645892"/>
            <a:ext cx="1517650" cy="315441"/>
          </a:xfrm>
          <a:prstGeom prst="rect">
            <a:avLst/>
          </a:prstGeom>
          <a:noFill/>
          <a:ln>
            <a:noFill/>
          </a:ln>
        </p:spPr>
        <p:txBody>
          <a:bodyPr spcFirstLastPara="1" wrap="square" lIns="68569" tIns="34275" rIns="68569" bIns="34275" anchor="t" anchorCtr="0">
            <a:spAutoFit/>
          </a:bodyPr>
          <a:lstStyle/>
          <a:p>
            <a:pPr>
              <a:spcBef>
                <a:spcPts val="0"/>
              </a:spcBef>
            </a:pPr>
            <a:r>
              <a:rPr lang="en-US" sz="1600" b="1"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Overview</a:t>
            </a:r>
          </a:p>
        </p:txBody>
      </p:sp>
      <p:sp>
        <p:nvSpPr>
          <p:cNvPr id="3" name="TextBox 2">
            <a:extLst>
              <a:ext uri="{FF2B5EF4-FFF2-40B4-BE49-F238E27FC236}">
                <a16:creationId xmlns:a16="http://schemas.microsoft.com/office/drawing/2014/main" id="{AFFB64C7-F738-AA92-6D77-92CABFBB1658}"/>
              </a:ext>
            </a:extLst>
          </p:cNvPr>
          <p:cNvSpPr txBox="1"/>
          <p:nvPr/>
        </p:nvSpPr>
        <p:spPr>
          <a:xfrm>
            <a:off x="6827367" y="288388"/>
            <a:ext cx="1887568" cy="861774"/>
          </a:xfrm>
          <a:prstGeom prst="rect">
            <a:avLst/>
          </a:prstGeom>
          <a:noFill/>
        </p:spPr>
        <p:txBody>
          <a:bodyPr wrap="square">
            <a:spAutoFit/>
          </a:bodyPr>
          <a:lstStyle/>
          <a:p>
            <a:pPr algn="ctr">
              <a:buClr>
                <a:srgbClr val="FFFFFF"/>
              </a:buClr>
              <a:buSzPts val="1500"/>
            </a:pPr>
            <a:r>
              <a:rPr lang="en-US" sz="1600" b="1"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sym typeface="Arial"/>
              </a:rPr>
              <a:t>Conclusion &amp; Recommendations</a:t>
            </a:r>
          </a:p>
          <a:p>
            <a:pPr algn="ctr">
              <a:buClr>
                <a:srgbClr val="FFFFFF"/>
              </a:buClr>
              <a:buSzPts val="1500"/>
            </a:pPr>
            <a:endParaRPr lang="en-US" sz="1800" b="1" dirty="0">
              <a:solidFill>
                <a:schemeClr val="accent2">
                  <a:lumMod val="75000"/>
                </a:schemeClr>
              </a:solidFill>
              <a:latin typeface="Arial"/>
              <a:ea typeface="Arial"/>
              <a:cs typeface="Arial"/>
              <a:sym typeface="Arial"/>
            </a:endParaRPr>
          </a:p>
        </p:txBody>
      </p:sp>
    </p:spTree>
    <p:extLst>
      <p:ext uri="{BB962C8B-B14F-4D97-AF65-F5344CB8AC3E}">
        <p14:creationId xmlns:p14="http://schemas.microsoft.com/office/powerpoint/2010/main" val="2982839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34" name="Rectangle: Rounded Corners 33">
            <a:extLst>
              <a:ext uri="{FF2B5EF4-FFF2-40B4-BE49-F238E27FC236}">
                <a16:creationId xmlns:a16="http://schemas.microsoft.com/office/drawing/2014/main" id="{CDCA2C02-27FB-47DC-BF10-AD5F3DBA250C}"/>
              </a:ext>
            </a:extLst>
          </p:cNvPr>
          <p:cNvSpPr/>
          <p:nvPr/>
        </p:nvSpPr>
        <p:spPr>
          <a:xfrm>
            <a:off x="2400866" y="1509189"/>
            <a:ext cx="4342269" cy="2820809"/>
          </a:xfrm>
          <a:prstGeom prst="roundRect">
            <a:avLst>
              <a:gd name="adj" fmla="val 5717"/>
            </a:avLst>
          </a:prstGeom>
          <a:noFill/>
          <a:ln w="381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 name="Slide Number Placeholder 3">
            <a:extLst>
              <a:ext uri="{FF2B5EF4-FFF2-40B4-BE49-F238E27FC236}">
                <a16:creationId xmlns:a16="http://schemas.microsoft.com/office/drawing/2014/main" id="{3F3B874E-2A87-476D-B2BA-839F6883B4C9}"/>
              </a:ext>
            </a:extLst>
          </p:cNvPr>
          <p:cNvSpPr>
            <a:spLocks noGrp="1"/>
          </p:cNvSpPr>
          <p:nvPr>
            <p:ph type="sldNum" sz="quarter" idx="12"/>
          </p:nvPr>
        </p:nvSpPr>
        <p:spPr/>
        <p:txBody>
          <a:bodyPr/>
          <a:lstStyle/>
          <a:p>
            <a:fld id="{9AD71B9F-3993-4306-BFF8-A983D4BB9097}" type="slidenum">
              <a:rPr lang="en-US" smtClean="0"/>
              <a:pPr/>
              <a:t>5</a:t>
            </a:fld>
            <a:endParaRPr lang="en-US"/>
          </a:p>
        </p:txBody>
      </p:sp>
      <p:sp>
        <p:nvSpPr>
          <p:cNvPr id="36" name="Rectangle: Top Corners Rounded 35">
            <a:extLst>
              <a:ext uri="{FF2B5EF4-FFF2-40B4-BE49-F238E27FC236}">
                <a16:creationId xmlns:a16="http://schemas.microsoft.com/office/drawing/2014/main" id="{0AA84019-D0D7-4792-B478-27927B37C461}"/>
              </a:ext>
            </a:extLst>
          </p:cNvPr>
          <p:cNvSpPr/>
          <p:nvPr/>
        </p:nvSpPr>
        <p:spPr>
          <a:xfrm rot="16200000">
            <a:off x="1790034" y="1662467"/>
            <a:ext cx="583656" cy="638009"/>
          </a:xfrm>
          <a:prstGeom prst="round2SameRect">
            <a:avLst>
              <a:gd name="adj1" fmla="val 50000"/>
              <a:gd name="adj2" fmla="val 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lumMod val="85000"/>
                </a:schemeClr>
              </a:solidFill>
            </a:endParaRPr>
          </a:p>
        </p:txBody>
      </p:sp>
      <p:sp>
        <p:nvSpPr>
          <p:cNvPr id="37" name="TextBox 36">
            <a:extLst>
              <a:ext uri="{FF2B5EF4-FFF2-40B4-BE49-F238E27FC236}">
                <a16:creationId xmlns:a16="http://schemas.microsoft.com/office/drawing/2014/main" id="{E3CE6B4A-9EDB-4E23-B7C8-B109D9FC1527}"/>
              </a:ext>
            </a:extLst>
          </p:cNvPr>
          <p:cNvSpPr txBox="1"/>
          <p:nvPr/>
        </p:nvSpPr>
        <p:spPr>
          <a:xfrm>
            <a:off x="226489" y="1853490"/>
            <a:ext cx="1607786" cy="215444"/>
          </a:xfrm>
          <a:prstGeom prst="rect">
            <a:avLst/>
          </a:prstGeom>
          <a:noFill/>
        </p:spPr>
        <p:txBody>
          <a:bodyPr wrap="square" lIns="0" tIns="0" rIns="0" bIns="0" rtlCol="0" anchor="ctr">
            <a:spAutoFit/>
          </a:bodyPr>
          <a:lstStyle/>
          <a:p>
            <a:r>
              <a:rPr lang="en-US" sz="1400" b="1" dirty="0">
                <a:solidFill>
                  <a:schemeClr val="accent2">
                    <a:lumMod val="75000"/>
                  </a:schemeClr>
                </a:solidFill>
                <a:latin typeface="Arial" panose="020B0604020202020204" pitchFamily="34" charset="0"/>
                <a:cs typeface="Arial" panose="020B0604020202020204" pitchFamily="34" charset="0"/>
              </a:rPr>
              <a:t>Super Store Sales</a:t>
            </a:r>
          </a:p>
        </p:txBody>
      </p:sp>
      <p:sp>
        <p:nvSpPr>
          <p:cNvPr id="45" name="Rectangle 44">
            <a:extLst>
              <a:ext uri="{FF2B5EF4-FFF2-40B4-BE49-F238E27FC236}">
                <a16:creationId xmlns:a16="http://schemas.microsoft.com/office/drawing/2014/main" id="{B504ED3B-87D3-4144-89F8-6EF3AAFFE660}"/>
              </a:ext>
            </a:extLst>
          </p:cNvPr>
          <p:cNvSpPr/>
          <p:nvPr/>
        </p:nvSpPr>
        <p:spPr>
          <a:xfrm>
            <a:off x="2534181" y="1800981"/>
            <a:ext cx="683806" cy="415498"/>
          </a:xfrm>
          <a:prstGeom prst="rect">
            <a:avLst/>
          </a:prstGeom>
        </p:spPr>
        <p:txBody>
          <a:bodyPr wrap="square" lIns="0" tIns="0" rIns="0" bIns="0" anchor="ctr">
            <a:spAutoFit/>
          </a:bodyPr>
          <a:lstStyle/>
          <a:p>
            <a:pPr algn="ctr"/>
            <a:r>
              <a:rPr lang="en-ID" sz="1350" b="1" dirty="0">
                <a:solidFill>
                  <a:schemeClr val="accent5"/>
                </a:solidFill>
                <a:latin typeface="Century Gothic" panose="020B0502020202020204" pitchFamily="34" charset="0"/>
              </a:rPr>
              <a:t>Project Name</a:t>
            </a:r>
          </a:p>
        </p:txBody>
      </p:sp>
      <p:sp>
        <p:nvSpPr>
          <p:cNvPr id="50" name="Rectangle: Top Corners Rounded 49">
            <a:extLst>
              <a:ext uri="{FF2B5EF4-FFF2-40B4-BE49-F238E27FC236}">
                <a16:creationId xmlns:a16="http://schemas.microsoft.com/office/drawing/2014/main" id="{FCD3F70D-6510-4BAE-AD52-2542C74336FF}"/>
              </a:ext>
            </a:extLst>
          </p:cNvPr>
          <p:cNvSpPr/>
          <p:nvPr/>
        </p:nvSpPr>
        <p:spPr>
          <a:xfrm rot="16200000">
            <a:off x="1762774" y="2600590"/>
            <a:ext cx="638175" cy="638009"/>
          </a:xfrm>
          <a:prstGeom prst="round2SameRect">
            <a:avLst>
              <a:gd name="adj1" fmla="val 50000"/>
              <a:gd name="adj2" fmla="val 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1" name="TextBox 50">
            <a:extLst>
              <a:ext uri="{FF2B5EF4-FFF2-40B4-BE49-F238E27FC236}">
                <a16:creationId xmlns:a16="http://schemas.microsoft.com/office/drawing/2014/main" id="{11DCABCD-72BB-4F49-A7E3-018AA52DD60A}"/>
              </a:ext>
            </a:extLst>
          </p:cNvPr>
          <p:cNvSpPr txBox="1"/>
          <p:nvPr/>
        </p:nvSpPr>
        <p:spPr>
          <a:xfrm>
            <a:off x="451659" y="2779815"/>
            <a:ext cx="1199837" cy="246221"/>
          </a:xfrm>
          <a:prstGeom prst="rect">
            <a:avLst/>
          </a:prstGeom>
          <a:noFill/>
        </p:spPr>
        <p:txBody>
          <a:bodyPr wrap="square" lIns="0" tIns="0" rIns="0" bIns="0" rtlCol="0" anchor="ctr">
            <a:spAutoFit/>
          </a:bodyPr>
          <a:lstStyle/>
          <a:p>
            <a:pPr algn="ctr"/>
            <a:r>
              <a:rPr lang="en-US" sz="1600" b="1" dirty="0">
                <a:solidFill>
                  <a:schemeClr val="accent2">
                    <a:lumMod val="75000"/>
                  </a:schemeClr>
                </a:solidFill>
                <a:latin typeface="Arial" panose="020B0604020202020204" pitchFamily="34" charset="0"/>
                <a:cs typeface="Arial" panose="020B0604020202020204" pitchFamily="34" charset="0"/>
              </a:rPr>
              <a:t>commerce</a:t>
            </a:r>
          </a:p>
        </p:txBody>
      </p:sp>
      <p:sp>
        <p:nvSpPr>
          <p:cNvPr id="49" name="Rectangle 48">
            <a:extLst>
              <a:ext uri="{FF2B5EF4-FFF2-40B4-BE49-F238E27FC236}">
                <a16:creationId xmlns:a16="http://schemas.microsoft.com/office/drawing/2014/main" id="{B1B7929A-6EBD-482F-B7C5-7FA29DEEDA71}"/>
              </a:ext>
            </a:extLst>
          </p:cNvPr>
          <p:cNvSpPr/>
          <p:nvPr/>
        </p:nvSpPr>
        <p:spPr>
          <a:xfrm>
            <a:off x="2534181" y="2711846"/>
            <a:ext cx="683806" cy="415498"/>
          </a:xfrm>
          <a:prstGeom prst="rect">
            <a:avLst/>
          </a:prstGeom>
        </p:spPr>
        <p:txBody>
          <a:bodyPr wrap="square" lIns="0" tIns="0" rIns="0" bIns="0" anchor="ctr">
            <a:spAutoFit/>
          </a:bodyPr>
          <a:lstStyle/>
          <a:p>
            <a:pPr algn="ctr"/>
            <a:r>
              <a:rPr lang="en-ID" sz="1350" b="1" dirty="0">
                <a:solidFill>
                  <a:schemeClr val="accent5"/>
                </a:solidFill>
                <a:latin typeface="Arial" panose="020B0604020202020204" pitchFamily="34" charset="0"/>
                <a:cs typeface="Arial" panose="020B0604020202020204" pitchFamily="34" charset="0"/>
              </a:rPr>
              <a:t>Project industry</a:t>
            </a:r>
          </a:p>
        </p:txBody>
      </p:sp>
      <p:sp>
        <p:nvSpPr>
          <p:cNvPr id="55" name="Rectangle: Top Corners Rounded 54">
            <a:extLst>
              <a:ext uri="{FF2B5EF4-FFF2-40B4-BE49-F238E27FC236}">
                <a16:creationId xmlns:a16="http://schemas.microsoft.com/office/drawing/2014/main" id="{45D0B87A-58F0-4D4A-AC9B-A5AA5AA1002E}"/>
              </a:ext>
            </a:extLst>
          </p:cNvPr>
          <p:cNvSpPr/>
          <p:nvPr/>
        </p:nvSpPr>
        <p:spPr>
          <a:xfrm rot="16200000">
            <a:off x="1762774" y="3511453"/>
            <a:ext cx="638175" cy="638009"/>
          </a:xfrm>
          <a:prstGeom prst="round2SameRect">
            <a:avLst>
              <a:gd name="adj1" fmla="val 50000"/>
              <a:gd name="adj2" fmla="val 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6" name="TextBox 55">
            <a:extLst>
              <a:ext uri="{FF2B5EF4-FFF2-40B4-BE49-F238E27FC236}">
                <a16:creationId xmlns:a16="http://schemas.microsoft.com/office/drawing/2014/main" id="{584CA7BF-0031-4938-A79F-4FD5472F86C1}"/>
              </a:ext>
            </a:extLst>
          </p:cNvPr>
          <p:cNvSpPr txBox="1"/>
          <p:nvPr/>
        </p:nvSpPr>
        <p:spPr>
          <a:xfrm>
            <a:off x="104308" y="3129295"/>
            <a:ext cx="1916136" cy="1261884"/>
          </a:xfrm>
          <a:prstGeom prst="rect">
            <a:avLst/>
          </a:prstGeom>
          <a:noFill/>
        </p:spPr>
        <p:txBody>
          <a:bodyPr wrap="square" lIns="0" tIns="0" rIns="0" bIns="0" rtlCol="0" anchor="ctr">
            <a:spAutoFit/>
          </a:bodyPr>
          <a:lstStyle/>
          <a:p>
            <a:pPr algn="just"/>
            <a:endParaRPr lang="ar-EG" sz="1200" dirty="0">
              <a:latin typeface="Arial" panose="020B0604020202020204" pitchFamily="34" charset="0"/>
              <a:cs typeface="Arial" panose="020B0604020202020204" pitchFamily="34" charset="0"/>
            </a:endParaRPr>
          </a:p>
          <a:p>
            <a:pPr algn="just"/>
            <a:endParaRPr lang="en-US" sz="1400" b="1" dirty="0">
              <a:solidFill>
                <a:schemeClr val="accent2">
                  <a:lumMod val="75000"/>
                </a:schemeClr>
              </a:solidFill>
              <a:latin typeface="Arial" panose="020B0604020202020204" pitchFamily="34" charset="0"/>
              <a:cs typeface="Arial" panose="020B0604020202020204" pitchFamily="34" charset="0"/>
            </a:endParaRPr>
          </a:p>
          <a:p>
            <a:pPr marL="214313" indent="-214313" algn="just">
              <a:buFont typeface="Arial" pitchFamily="34" charset="0"/>
              <a:buChar char="•"/>
            </a:pPr>
            <a:r>
              <a:rPr lang="en-US" sz="1400" b="1" dirty="0">
                <a:solidFill>
                  <a:schemeClr val="accent2">
                    <a:lumMod val="75000"/>
                  </a:schemeClr>
                </a:solidFill>
                <a:latin typeface="Arial" panose="020B0604020202020204" pitchFamily="34" charset="0"/>
                <a:cs typeface="Arial" panose="020B0604020202020204" pitchFamily="34" charset="0"/>
              </a:rPr>
              <a:t>System Analysis </a:t>
            </a:r>
          </a:p>
          <a:p>
            <a:pPr marL="214313" indent="-214313" algn="just">
              <a:buFont typeface="Arial" pitchFamily="34" charset="0"/>
              <a:buChar char="•"/>
            </a:pPr>
            <a:r>
              <a:rPr lang="en-GB" sz="1400" b="1" dirty="0">
                <a:solidFill>
                  <a:schemeClr val="accent2">
                    <a:lumMod val="75000"/>
                  </a:schemeClr>
                </a:solidFill>
                <a:latin typeface="Arial" panose="020B0604020202020204" pitchFamily="34" charset="0"/>
                <a:cs typeface="Arial" panose="020B0604020202020204" pitchFamily="34" charset="0"/>
              </a:rPr>
              <a:t>Data Source</a:t>
            </a:r>
            <a:endParaRPr lang="en-US" sz="1400" b="1" dirty="0">
              <a:solidFill>
                <a:schemeClr val="accent2">
                  <a:lumMod val="75000"/>
                </a:schemeClr>
              </a:solidFill>
              <a:latin typeface="Arial" panose="020B0604020202020204" pitchFamily="34" charset="0"/>
              <a:cs typeface="Arial" panose="020B0604020202020204" pitchFamily="34" charset="0"/>
            </a:endParaRPr>
          </a:p>
          <a:p>
            <a:pPr marL="214313" indent="-214313" algn="just">
              <a:buFont typeface="Arial" pitchFamily="34" charset="0"/>
              <a:buChar char="•"/>
            </a:pPr>
            <a:r>
              <a:rPr lang="en-US" sz="1400" b="1" dirty="0">
                <a:solidFill>
                  <a:schemeClr val="accent2">
                    <a:lumMod val="75000"/>
                  </a:schemeClr>
                </a:solidFill>
                <a:latin typeface="Arial" panose="020B0604020202020204" pitchFamily="34" charset="0"/>
                <a:cs typeface="Arial" panose="020B0604020202020204" pitchFamily="34" charset="0"/>
              </a:rPr>
              <a:t>Dashboard</a:t>
            </a:r>
          </a:p>
          <a:p>
            <a:pPr marL="214313" indent="-214313" algn="just">
              <a:buFont typeface="Arial" pitchFamily="34" charset="0"/>
              <a:buChar char="•"/>
            </a:pPr>
            <a:r>
              <a:rPr lang="en-US" sz="1400" b="1" dirty="0">
                <a:solidFill>
                  <a:schemeClr val="accent2">
                    <a:lumMod val="75000"/>
                  </a:schemeClr>
                </a:solidFill>
                <a:latin typeface="Arial" panose="020B0604020202020204" pitchFamily="34" charset="0"/>
                <a:cs typeface="Arial" panose="020B0604020202020204" pitchFamily="34" charset="0"/>
              </a:rPr>
              <a:t>Reports</a:t>
            </a:r>
          </a:p>
        </p:txBody>
      </p:sp>
      <p:sp>
        <p:nvSpPr>
          <p:cNvPr id="54" name="Rectangle 53">
            <a:extLst>
              <a:ext uri="{FF2B5EF4-FFF2-40B4-BE49-F238E27FC236}">
                <a16:creationId xmlns:a16="http://schemas.microsoft.com/office/drawing/2014/main" id="{237AC70C-F8E9-475B-A8EC-16E2B1DBFCD2}"/>
              </a:ext>
            </a:extLst>
          </p:cNvPr>
          <p:cNvSpPr/>
          <p:nvPr/>
        </p:nvSpPr>
        <p:spPr>
          <a:xfrm>
            <a:off x="2534181" y="3599625"/>
            <a:ext cx="683806" cy="461665"/>
          </a:xfrm>
          <a:prstGeom prst="rect">
            <a:avLst/>
          </a:prstGeom>
        </p:spPr>
        <p:txBody>
          <a:bodyPr wrap="square" lIns="0" tIns="0" rIns="0" bIns="0" anchor="ctr">
            <a:spAutoFit/>
          </a:bodyPr>
          <a:lstStyle/>
          <a:p>
            <a:pPr algn="ctr"/>
            <a:r>
              <a:rPr lang="en-ID" sz="1500" b="1" dirty="0">
                <a:solidFill>
                  <a:schemeClr val="accent5"/>
                </a:solidFill>
                <a:latin typeface="Arial" panose="020B0604020202020204" pitchFamily="34" charset="0"/>
                <a:cs typeface="Arial" panose="020B0604020202020204" pitchFamily="34" charset="0"/>
              </a:rPr>
              <a:t>Project Outline</a:t>
            </a:r>
          </a:p>
        </p:txBody>
      </p:sp>
      <p:sp>
        <p:nvSpPr>
          <p:cNvPr id="60" name="Rectangle: Top Corners Rounded 59">
            <a:extLst>
              <a:ext uri="{FF2B5EF4-FFF2-40B4-BE49-F238E27FC236}">
                <a16:creationId xmlns:a16="http://schemas.microsoft.com/office/drawing/2014/main" id="{28389740-C07B-4E44-9E5A-28A0C4C8C32F}"/>
              </a:ext>
            </a:extLst>
          </p:cNvPr>
          <p:cNvSpPr/>
          <p:nvPr/>
        </p:nvSpPr>
        <p:spPr>
          <a:xfrm rot="5400000" flipH="1">
            <a:off x="6733529" y="1689727"/>
            <a:ext cx="638175" cy="638009"/>
          </a:xfrm>
          <a:prstGeom prst="round2SameRect">
            <a:avLst>
              <a:gd name="adj1" fmla="val 50000"/>
              <a:gd name="adj2" fmla="val 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a:p>
        </p:txBody>
      </p:sp>
      <p:sp>
        <p:nvSpPr>
          <p:cNvPr id="61" name="TextBox 60">
            <a:extLst>
              <a:ext uri="{FF2B5EF4-FFF2-40B4-BE49-F238E27FC236}">
                <a16:creationId xmlns:a16="http://schemas.microsoft.com/office/drawing/2014/main" id="{B9FDB31F-7D9C-4EDC-B3DC-54EC6FE424DA}"/>
              </a:ext>
            </a:extLst>
          </p:cNvPr>
          <p:cNvSpPr txBox="1"/>
          <p:nvPr/>
        </p:nvSpPr>
        <p:spPr>
          <a:xfrm flipH="1">
            <a:off x="7424937" y="1929854"/>
            <a:ext cx="1612097" cy="215444"/>
          </a:xfrm>
          <a:prstGeom prst="rect">
            <a:avLst/>
          </a:prstGeom>
          <a:noFill/>
        </p:spPr>
        <p:txBody>
          <a:bodyPr wrap="square" lIns="0" tIns="0" rIns="0" bIns="0" rtlCol="0" anchor="ctr">
            <a:spAutoFit/>
          </a:bodyPr>
          <a:lstStyle/>
          <a:p>
            <a:r>
              <a:rPr lang="en-US" sz="1400" b="1" dirty="0">
                <a:solidFill>
                  <a:schemeClr val="accent2">
                    <a:lumMod val="75000"/>
                  </a:schemeClr>
                </a:solidFill>
                <a:latin typeface="Arial" panose="020B0604020202020204" pitchFamily="34" charset="0"/>
                <a:cs typeface="Arial" panose="020B0604020202020204" pitchFamily="34" charset="0"/>
              </a:rPr>
              <a:t>Dashboard</a:t>
            </a:r>
          </a:p>
        </p:txBody>
      </p:sp>
      <p:sp>
        <p:nvSpPr>
          <p:cNvPr id="63" name="Rectangle: Top Corners Rounded 62">
            <a:extLst>
              <a:ext uri="{FF2B5EF4-FFF2-40B4-BE49-F238E27FC236}">
                <a16:creationId xmlns:a16="http://schemas.microsoft.com/office/drawing/2014/main" id="{4737C966-BCA0-41F2-8382-3FAEE6CB5480}"/>
              </a:ext>
            </a:extLst>
          </p:cNvPr>
          <p:cNvSpPr/>
          <p:nvPr/>
        </p:nvSpPr>
        <p:spPr>
          <a:xfrm rot="5400000" flipH="1">
            <a:off x="6733529" y="2600590"/>
            <a:ext cx="638175" cy="638009"/>
          </a:xfrm>
          <a:prstGeom prst="round2SameRect">
            <a:avLst>
              <a:gd name="adj1" fmla="val 50000"/>
              <a:gd name="adj2" fmla="val 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a:p>
        </p:txBody>
      </p:sp>
      <p:sp>
        <p:nvSpPr>
          <p:cNvPr id="64" name="TextBox 63">
            <a:extLst>
              <a:ext uri="{FF2B5EF4-FFF2-40B4-BE49-F238E27FC236}">
                <a16:creationId xmlns:a16="http://schemas.microsoft.com/office/drawing/2014/main" id="{A26A36B6-CB6C-406B-85A9-9FA567DED99F}"/>
              </a:ext>
            </a:extLst>
          </p:cNvPr>
          <p:cNvSpPr txBox="1"/>
          <p:nvPr/>
        </p:nvSpPr>
        <p:spPr>
          <a:xfrm flipH="1">
            <a:off x="7441870" y="2762997"/>
            <a:ext cx="1733011" cy="369332"/>
          </a:xfrm>
          <a:prstGeom prst="rect">
            <a:avLst/>
          </a:prstGeom>
          <a:noFill/>
        </p:spPr>
        <p:txBody>
          <a:bodyPr wrap="square" lIns="0" tIns="0" rIns="0" bIns="0" rtlCol="0" anchor="ctr">
            <a:spAutoFit/>
          </a:bodyPr>
          <a:lstStyle/>
          <a:p>
            <a:r>
              <a:rPr lang="en-US" sz="1200" b="1" dirty="0">
                <a:solidFill>
                  <a:schemeClr val="accent2">
                    <a:lumMod val="75000"/>
                  </a:schemeClr>
                </a:solidFill>
                <a:latin typeface="Arial" panose="020B0604020202020204" pitchFamily="34" charset="0"/>
                <a:cs typeface="Arial" panose="020B0604020202020204" pitchFamily="34" charset="0"/>
              </a:rPr>
              <a:t>Indicate sales company </a:t>
            </a:r>
          </a:p>
          <a:p>
            <a:r>
              <a:rPr lang="en-US" sz="1200" b="1" dirty="0">
                <a:solidFill>
                  <a:schemeClr val="accent2">
                    <a:lumMod val="75000"/>
                  </a:schemeClr>
                </a:solidFill>
                <a:latin typeface="Arial" panose="020B0604020202020204" pitchFamily="34" charset="0"/>
                <a:cs typeface="Arial" panose="020B0604020202020204" pitchFamily="34" charset="0"/>
              </a:rPr>
              <a:t>As a Dashboard </a:t>
            </a:r>
          </a:p>
        </p:txBody>
      </p:sp>
      <p:sp>
        <p:nvSpPr>
          <p:cNvPr id="66" name="Rectangle: Top Corners Rounded 65">
            <a:extLst>
              <a:ext uri="{FF2B5EF4-FFF2-40B4-BE49-F238E27FC236}">
                <a16:creationId xmlns:a16="http://schemas.microsoft.com/office/drawing/2014/main" id="{8603BCC1-95B2-4090-88EA-6C187C5A8CF6}"/>
              </a:ext>
            </a:extLst>
          </p:cNvPr>
          <p:cNvSpPr/>
          <p:nvPr/>
        </p:nvSpPr>
        <p:spPr>
          <a:xfrm rot="5400000" flipH="1">
            <a:off x="6733529" y="3511453"/>
            <a:ext cx="638175" cy="638009"/>
          </a:xfrm>
          <a:prstGeom prst="round2SameRect">
            <a:avLst>
              <a:gd name="adj1" fmla="val 50000"/>
              <a:gd name="adj2" fmla="val 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a:p>
        </p:txBody>
      </p:sp>
      <p:sp>
        <p:nvSpPr>
          <p:cNvPr id="67" name="TextBox 66">
            <a:extLst>
              <a:ext uri="{FF2B5EF4-FFF2-40B4-BE49-F238E27FC236}">
                <a16:creationId xmlns:a16="http://schemas.microsoft.com/office/drawing/2014/main" id="{C2620002-D801-4527-BDDB-03F42E61D426}"/>
              </a:ext>
            </a:extLst>
          </p:cNvPr>
          <p:cNvSpPr txBox="1"/>
          <p:nvPr/>
        </p:nvSpPr>
        <p:spPr>
          <a:xfrm flipH="1">
            <a:off x="7439435" y="3688185"/>
            <a:ext cx="1672455" cy="400110"/>
          </a:xfrm>
          <a:prstGeom prst="rect">
            <a:avLst/>
          </a:prstGeom>
          <a:noFill/>
        </p:spPr>
        <p:txBody>
          <a:bodyPr wrap="square" lIns="0" tIns="0" rIns="0" bIns="0" rtlCol="0" anchor="ctr">
            <a:spAutoFit/>
          </a:bodyPr>
          <a:lstStyle/>
          <a:p>
            <a:pPr algn="ctr"/>
            <a:r>
              <a:rPr lang="en-US" sz="1200" b="1" dirty="0">
                <a:solidFill>
                  <a:schemeClr val="accent2">
                    <a:lumMod val="75000"/>
                  </a:schemeClr>
                </a:solidFill>
                <a:latin typeface="Arial" panose="020B0604020202020204" pitchFamily="34" charset="0"/>
                <a:cs typeface="Arial" panose="020B0604020202020204" pitchFamily="34" charset="0"/>
              </a:rPr>
              <a:t>MLE (Medium and Large </a:t>
            </a:r>
            <a:r>
              <a:rPr lang="en-US" sz="1400" b="1" dirty="0">
                <a:solidFill>
                  <a:schemeClr val="accent2">
                    <a:lumMod val="75000"/>
                  </a:schemeClr>
                </a:solidFill>
                <a:latin typeface="Arial" panose="020B0604020202020204" pitchFamily="34" charset="0"/>
                <a:cs typeface="Arial" panose="020B0604020202020204" pitchFamily="34" charset="0"/>
              </a:rPr>
              <a:t>Enterprises</a:t>
            </a:r>
            <a:r>
              <a:rPr lang="en-US" sz="1200" b="1" dirty="0">
                <a:solidFill>
                  <a:schemeClr val="accent2">
                    <a:lumMod val="75000"/>
                  </a:schemeClr>
                </a:solidFill>
                <a:latin typeface="Arial" panose="020B0604020202020204" pitchFamily="34" charset="0"/>
                <a:cs typeface="Arial" panose="020B0604020202020204" pitchFamily="34" charset="0"/>
              </a:rPr>
              <a:t>)</a:t>
            </a:r>
          </a:p>
        </p:txBody>
      </p:sp>
      <p:sp>
        <p:nvSpPr>
          <p:cNvPr id="68" name="Rectangle 67">
            <a:extLst>
              <a:ext uri="{FF2B5EF4-FFF2-40B4-BE49-F238E27FC236}">
                <a16:creationId xmlns:a16="http://schemas.microsoft.com/office/drawing/2014/main" id="{3FD6CE78-6101-492B-8AAC-1AB258A73470}"/>
              </a:ext>
            </a:extLst>
          </p:cNvPr>
          <p:cNvSpPr/>
          <p:nvPr/>
        </p:nvSpPr>
        <p:spPr>
          <a:xfrm>
            <a:off x="5953261" y="1800981"/>
            <a:ext cx="683806" cy="415498"/>
          </a:xfrm>
          <a:prstGeom prst="rect">
            <a:avLst/>
          </a:prstGeom>
        </p:spPr>
        <p:txBody>
          <a:bodyPr wrap="square" lIns="0" tIns="0" rIns="0" bIns="0" anchor="ctr">
            <a:spAutoFit/>
          </a:bodyPr>
          <a:lstStyle/>
          <a:p>
            <a:pPr algn="ctr"/>
            <a:r>
              <a:rPr lang="en-ID" sz="1350" b="1" dirty="0">
                <a:solidFill>
                  <a:schemeClr val="accent5"/>
                </a:solidFill>
                <a:latin typeface="Arial" panose="020B0604020202020204" pitchFamily="34" charset="0"/>
                <a:cs typeface="Arial" panose="020B0604020202020204" pitchFamily="34" charset="0"/>
              </a:rPr>
              <a:t>Project Type</a:t>
            </a:r>
          </a:p>
        </p:txBody>
      </p:sp>
      <p:sp>
        <p:nvSpPr>
          <p:cNvPr id="69" name="Rectangle 68">
            <a:extLst>
              <a:ext uri="{FF2B5EF4-FFF2-40B4-BE49-F238E27FC236}">
                <a16:creationId xmlns:a16="http://schemas.microsoft.com/office/drawing/2014/main" id="{7628CCB8-2EAF-4291-972C-6B0ECE8B2898}"/>
              </a:ext>
            </a:extLst>
          </p:cNvPr>
          <p:cNvSpPr/>
          <p:nvPr/>
        </p:nvSpPr>
        <p:spPr>
          <a:xfrm>
            <a:off x="5953261" y="2711845"/>
            <a:ext cx="683806" cy="415498"/>
          </a:xfrm>
          <a:prstGeom prst="rect">
            <a:avLst/>
          </a:prstGeom>
        </p:spPr>
        <p:txBody>
          <a:bodyPr wrap="square" lIns="0" tIns="0" rIns="0" bIns="0" anchor="ctr">
            <a:spAutoFit/>
          </a:bodyPr>
          <a:lstStyle/>
          <a:p>
            <a:pPr algn="ctr"/>
            <a:r>
              <a:rPr lang="en-ID" sz="1350" b="1" dirty="0">
                <a:solidFill>
                  <a:schemeClr val="accent5"/>
                </a:solidFill>
                <a:latin typeface="Arial" panose="020B0604020202020204" pitchFamily="34" charset="0"/>
                <a:cs typeface="Arial" panose="020B0604020202020204" pitchFamily="34" charset="0"/>
              </a:rPr>
              <a:t>Project Idea</a:t>
            </a:r>
          </a:p>
        </p:txBody>
      </p:sp>
      <p:sp>
        <p:nvSpPr>
          <p:cNvPr id="70" name="Rectangle 69">
            <a:extLst>
              <a:ext uri="{FF2B5EF4-FFF2-40B4-BE49-F238E27FC236}">
                <a16:creationId xmlns:a16="http://schemas.microsoft.com/office/drawing/2014/main" id="{ACC10906-5457-4917-8AB6-65E2F685A630}"/>
              </a:ext>
            </a:extLst>
          </p:cNvPr>
          <p:cNvSpPr/>
          <p:nvPr/>
        </p:nvSpPr>
        <p:spPr>
          <a:xfrm>
            <a:off x="5953261" y="3622708"/>
            <a:ext cx="683806" cy="415498"/>
          </a:xfrm>
          <a:prstGeom prst="rect">
            <a:avLst/>
          </a:prstGeom>
        </p:spPr>
        <p:txBody>
          <a:bodyPr wrap="square" lIns="0" tIns="0" rIns="0" bIns="0" anchor="ctr">
            <a:spAutoFit/>
          </a:bodyPr>
          <a:lstStyle/>
          <a:p>
            <a:pPr algn="ctr"/>
            <a:r>
              <a:rPr lang="en-ID" sz="1350" b="1" dirty="0">
                <a:solidFill>
                  <a:schemeClr val="accent5"/>
                </a:solidFill>
                <a:latin typeface="Century Gothic" panose="020B0502020202020204" pitchFamily="34" charset="0"/>
              </a:rPr>
              <a:t>Project Size</a:t>
            </a:r>
          </a:p>
        </p:txBody>
      </p:sp>
      <p:sp>
        <p:nvSpPr>
          <p:cNvPr id="74" name="Freeform 26">
            <a:extLst>
              <a:ext uri="{FF2B5EF4-FFF2-40B4-BE49-F238E27FC236}">
                <a16:creationId xmlns:a16="http://schemas.microsoft.com/office/drawing/2014/main" id="{B32C383E-81CE-4D81-8C56-3BCA4F389989}"/>
              </a:ext>
            </a:extLst>
          </p:cNvPr>
          <p:cNvSpPr>
            <a:spLocks noEditPoints="1"/>
          </p:cNvSpPr>
          <p:nvPr/>
        </p:nvSpPr>
        <p:spPr bwMode="auto">
          <a:xfrm>
            <a:off x="6919897" y="2783863"/>
            <a:ext cx="265441" cy="271463"/>
          </a:xfrm>
          <a:custGeom>
            <a:avLst/>
            <a:gdLst>
              <a:gd name="T0" fmla="*/ 88 w 94"/>
              <a:gd name="T1" fmla="*/ 31 h 96"/>
              <a:gd name="T2" fmla="*/ 92 w 94"/>
              <a:gd name="T3" fmla="*/ 22 h 96"/>
              <a:gd name="T4" fmla="*/ 93 w 94"/>
              <a:gd name="T5" fmla="*/ 19 h 96"/>
              <a:gd name="T6" fmla="*/ 86 w 94"/>
              <a:gd name="T7" fmla="*/ 8 h 96"/>
              <a:gd name="T8" fmla="*/ 80 w 94"/>
              <a:gd name="T9" fmla="*/ 11 h 96"/>
              <a:gd name="T10" fmla="*/ 74 w 94"/>
              <a:gd name="T11" fmla="*/ 2 h 96"/>
              <a:gd name="T12" fmla="*/ 60 w 94"/>
              <a:gd name="T13" fmla="*/ 0 h 96"/>
              <a:gd name="T14" fmla="*/ 58 w 94"/>
              <a:gd name="T15" fmla="*/ 7 h 96"/>
              <a:gd name="T16" fmla="*/ 48 w 94"/>
              <a:gd name="T17" fmla="*/ 8 h 96"/>
              <a:gd name="T18" fmla="*/ 39 w 94"/>
              <a:gd name="T19" fmla="*/ 19 h 96"/>
              <a:gd name="T20" fmla="*/ 40 w 94"/>
              <a:gd name="T21" fmla="*/ 22 h 96"/>
              <a:gd name="T22" fmla="*/ 44 w 94"/>
              <a:gd name="T23" fmla="*/ 31 h 96"/>
              <a:gd name="T24" fmla="*/ 39 w 94"/>
              <a:gd name="T25" fmla="*/ 35 h 96"/>
              <a:gd name="T26" fmla="*/ 45 w 94"/>
              <a:gd name="T27" fmla="*/ 47 h 96"/>
              <a:gd name="T28" fmla="*/ 42 w 94"/>
              <a:gd name="T29" fmla="*/ 51 h 96"/>
              <a:gd name="T30" fmla="*/ 36 w 94"/>
              <a:gd name="T31" fmla="*/ 42 h 96"/>
              <a:gd name="T32" fmla="*/ 22 w 94"/>
              <a:gd name="T33" fmla="*/ 40 h 96"/>
              <a:gd name="T34" fmla="*/ 20 w 94"/>
              <a:gd name="T35" fmla="*/ 47 h 96"/>
              <a:gd name="T36" fmla="*/ 10 w 94"/>
              <a:gd name="T37" fmla="*/ 48 h 96"/>
              <a:gd name="T38" fmla="*/ 1 w 94"/>
              <a:gd name="T39" fmla="*/ 59 h 96"/>
              <a:gd name="T40" fmla="*/ 2 w 94"/>
              <a:gd name="T41" fmla="*/ 62 h 96"/>
              <a:gd name="T42" fmla="*/ 6 w 94"/>
              <a:gd name="T43" fmla="*/ 71 h 96"/>
              <a:gd name="T44" fmla="*/ 1 w 94"/>
              <a:gd name="T45" fmla="*/ 75 h 96"/>
              <a:gd name="T46" fmla="*/ 7 w 94"/>
              <a:gd name="T47" fmla="*/ 87 h 96"/>
              <a:gd name="T48" fmla="*/ 14 w 94"/>
              <a:gd name="T49" fmla="*/ 85 h 96"/>
              <a:gd name="T50" fmla="*/ 20 w 94"/>
              <a:gd name="T51" fmla="*/ 94 h 96"/>
              <a:gd name="T52" fmla="*/ 34 w 94"/>
              <a:gd name="T53" fmla="*/ 96 h 96"/>
              <a:gd name="T54" fmla="*/ 36 w 94"/>
              <a:gd name="T55" fmla="*/ 88 h 96"/>
              <a:gd name="T56" fmla="*/ 46 w 94"/>
              <a:gd name="T57" fmla="*/ 88 h 96"/>
              <a:gd name="T58" fmla="*/ 49 w 94"/>
              <a:gd name="T59" fmla="*/ 87 h 96"/>
              <a:gd name="T60" fmla="*/ 54 w 94"/>
              <a:gd name="T61" fmla="*/ 74 h 96"/>
              <a:gd name="T62" fmla="*/ 50 w 94"/>
              <a:gd name="T63" fmla="*/ 65 h 96"/>
              <a:gd name="T64" fmla="*/ 55 w 94"/>
              <a:gd name="T65" fmla="*/ 61 h 96"/>
              <a:gd name="T66" fmla="*/ 49 w 94"/>
              <a:gd name="T67" fmla="*/ 49 h 96"/>
              <a:gd name="T68" fmla="*/ 48 w 94"/>
              <a:gd name="T69" fmla="*/ 48 h 96"/>
              <a:gd name="T70" fmla="*/ 58 w 94"/>
              <a:gd name="T71" fmla="*/ 49 h 96"/>
              <a:gd name="T72" fmla="*/ 60 w 94"/>
              <a:gd name="T73" fmla="*/ 56 h 96"/>
              <a:gd name="T74" fmla="*/ 74 w 94"/>
              <a:gd name="T75" fmla="*/ 54 h 96"/>
              <a:gd name="T76" fmla="*/ 80 w 94"/>
              <a:gd name="T77" fmla="*/ 45 h 96"/>
              <a:gd name="T78" fmla="*/ 86 w 94"/>
              <a:gd name="T79" fmla="*/ 48 h 96"/>
              <a:gd name="T80" fmla="*/ 93 w 94"/>
              <a:gd name="T81" fmla="*/ 37 h 96"/>
              <a:gd name="T82" fmla="*/ 28 w 94"/>
              <a:gd name="T83" fmla="*/ 78 h 96"/>
              <a:gd name="T84" fmla="*/ 28 w 94"/>
              <a:gd name="T85" fmla="*/ 58 h 96"/>
              <a:gd name="T86" fmla="*/ 28 w 94"/>
              <a:gd name="T87" fmla="*/ 78 h 96"/>
              <a:gd name="T88" fmla="*/ 56 w 94"/>
              <a:gd name="T89" fmla="*/ 28 h 96"/>
              <a:gd name="T90" fmla="*/ 76 w 94"/>
              <a:gd name="T91" fmla="*/ 2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4" h="96">
                <a:moveTo>
                  <a:pt x="92" y="34"/>
                </a:moveTo>
                <a:cubicBezTo>
                  <a:pt x="88" y="31"/>
                  <a:pt x="88" y="31"/>
                  <a:pt x="88" y="31"/>
                </a:cubicBezTo>
                <a:cubicBezTo>
                  <a:pt x="88" y="29"/>
                  <a:pt x="88" y="27"/>
                  <a:pt x="88" y="25"/>
                </a:cubicBezTo>
                <a:cubicBezTo>
                  <a:pt x="92" y="22"/>
                  <a:pt x="92" y="22"/>
                  <a:pt x="92" y="22"/>
                </a:cubicBezTo>
                <a:cubicBezTo>
                  <a:pt x="93" y="22"/>
                  <a:pt x="93" y="21"/>
                  <a:pt x="93" y="21"/>
                </a:cubicBezTo>
                <a:cubicBezTo>
                  <a:pt x="94" y="20"/>
                  <a:pt x="93" y="20"/>
                  <a:pt x="93" y="19"/>
                </a:cubicBezTo>
                <a:cubicBezTo>
                  <a:pt x="87" y="9"/>
                  <a:pt x="87" y="9"/>
                  <a:pt x="87" y="9"/>
                </a:cubicBezTo>
                <a:cubicBezTo>
                  <a:pt x="87" y="8"/>
                  <a:pt x="87" y="8"/>
                  <a:pt x="86" y="8"/>
                </a:cubicBezTo>
                <a:cubicBezTo>
                  <a:pt x="85" y="8"/>
                  <a:pt x="85" y="8"/>
                  <a:pt x="84" y="8"/>
                </a:cubicBezTo>
                <a:cubicBezTo>
                  <a:pt x="80" y="11"/>
                  <a:pt x="80" y="11"/>
                  <a:pt x="80" y="11"/>
                </a:cubicBezTo>
                <a:cubicBezTo>
                  <a:pt x="78" y="10"/>
                  <a:pt x="77" y="9"/>
                  <a:pt x="74" y="8"/>
                </a:cubicBezTo>
                <a:cubicBezTo>
                  <a:pt x="74" y="2"/>
                  <a:pt x="74" y="2"/>
                  <a:pt x="74" y="2"/>
                </a:cubicBezTo>
                <a:cubicBezTo>
                  <a:pt x="74" y="1"/>
                  <a:pt x="74" y="0"/>
                  <a:pt x="72" y="0"/>
                </a:cubicBezTo>
                <a:cubicBezTo>
                  <a:pt x="60" y="0"/>
                  <a:pt x="60" y="0"/>
                  <a:pt x="60" y="0"/>
                </a:cubicBezTo>
                <a:cubicBezTo>
                  <a:pt x="59" y="0"/>
                  <a:pt x="58" y="1"/>
                  <a:pt x="58" y="2"/>
                </a:cubicBezTo>
                <a:cubicBezTo>
                  <a:pt x="58" y="7"/>
                  <a:pt x="58" y="7"/>
                  <a:pt x="58" y="7"/>
                </a:cubicBezTo>
                <a:cubicBezTo>
                  <a:pt x="56" y="8"/>
                  <a:pt x="54" y="9"/>
                  <a:pt x="52" y="11"/>
                </a:cubicBezTo>
                <a:cubicBezTo>
                  <a:pt x="48" y="8"/>
                  <a:pt x="48" y="8"/>
                  <a:pt x="48" y="8"/>
                </a:cubicBezTo>
                <a:cubicBezTo>
                  <a:pt x="47" y="8"/>
                  <a:pt x="45" y="8"/>
                  <a:pt x="45" y="9"/>
                </a:cubicBezTo>
                <a:cubicBezTo>
                  <a:pt x="39" y="19"/>
                  <a:pt x="39" y="19"/>
                  <a:pt x="39" y="19"/>
                </a:cubicBezTo>
                <a:cubicBezTo>
                  <a:pt x="39" y="20"/>
                  <a:pt x="38" y="20"/>
                  <a:pt x="39" y="21"/>
                </a:cubicBezTo>
                <a:cubicBezTo>
                  <a:pt x="39" y="21"/>
                  <a:pt x="39" y="22"/>
                  <a:pt x="40" y="22"/>
                </a:cubicBezTo>
                <a:cubicBezTo>
                  <a:pt x="44" y="25"/>
                  <a:pt x="44" y="25"/>
                  <a:pt x="44" y="25"/>
                </a:cubicBezTo>
                <a:cubicBezTo>
                  <a:pt x="44" y="27"/>
                  <a:pt x="44" y="29"/>
                  <a:pt x="44" y="31"/>
                </a:cubicBezTo>
                <a:cubicBezTo>
                  <a:pt x="39" y="34"/>
                  <a:pt x="39" y="34"/>
                  <a:pt x="39" y="34"/>
                </a:cubicBezTo>
                <a:cubicBezTo>
                  <a:pt x="39" y="34"/>
                  <a:pt x="39" y="35"/>
                  <a:pt x="39" y="35"/>
                </a:cubicBezTo>
                <a:cubicBezTo>
                  <a:pt x="38" y="36"/>
                  <a:pt x="38" y="36"/>
                  <a:pt x="39" y="37"/>
                </a:cubicBezTo>
                <a:cubicBezTo>
                  <a:pt x="45" y="47"/>
                  <a:pt x="45" y="47"/>
                  <a:pt x="45" y="47"/>
                </a:cubicBezTo>
                <a:cubicBezTo>
                  <a:pt x="45" y="48"/>
                  <a:pt x="46" y="48"/>
                  <a:pt x="46" y="48"/>
                </a:cubicBezTo>
                <a:cubicBezTo>
                  <a:pt x="42" y="51"/>
                  <a:pt x="42" y="51"/>
                  <a:pt x="42" y="51"/>
                </a:cubicBezTo>
                <a:cubicBezTo>
                  <a:pt x="40" y="50"/>
                  <a:pt x="39" y="49"/>
                  <a:pt x="36" y="48"/>
                </a:cubicBezTo>
                <a:cubicBezTo>
                  <a:pt x="36" y="42"/>
                  <a:pt x="36" y="42"/>
                  <a:pt x="36" y="42"/>
                </a:cubicBezTo>
                <a:cubicBezTo>
                  <a:pt x="36" y="41"/>
                  <a:pt x="36" y="40"/>
                  <a:pt x="34" y="40"/>
                </a:cubicBezTo>
                <a:cubicBezTo>
                  <a:pt x="22" y="40"/>
                  <a:pt x="22" y="40"/>
                  <a:pt x="22" y="40"/>
                </a:cubicBezTo>
                <a:cubicBezTo>
                  <a:pt x="21" y="40"/>
                  <a:pt x="20" y="41"/>
                  <a:pt x="20" y="42"/>
                </a:cubicBezTo>
                <a:cubicBezTo>
                  <a:pt x="20" y="47"/>
                  <a:pt x="20" y="47"/>
                  <a:pt x="20" y="47"/>
                </a:cubicBezTo>
                <a:cubicBezTo>
                  <a:pt x="18" y="48"/>
                  <a:pt x="16" y="49"/>
                  <a:pt x="14" y="51"/>
                </a:cubicBezTo>
                <a:cubicBezTo>
                  <a:pt x="10" y="48"/>
                  <a:pt x="10" y="48"/>
                  <a:pt x="10" y="48"/>
                </a:cubicBezTo>
                <a:cubicBezTo>
                  <a:pt x="9" y="48"/>
                  <a:pt x="7" y="48"/>
                  <a:pt x="7" y="49"/>
                </a:cubicBezTo>
                <a:cubicBezTo>
                  <a:pt x="1" y="59"/>
                  <a:pt x="1" y="59"/>
                  <a:pt x="1" y="59"/>
                </a:cubicBezTo>
                <a:cubicBezTo>
                  <a:pt x="1" y="60"/>
                  <a:pt x="0" y="60"/>
                  <a:pt x="1" y="61"/>
                </a:cubicBezTo>
                <a:cubicBezTo>
                  <a:pt x="1" y="61"/>
                  <a:pt x="1" y="62"/>
                  <a:pt x="2" y="62"/>
                </a:cubicBezTo>
                <a:cubicBezTo>
                  <a:pt x="6" y="65"/>
                  <a:pt x="6" y="65"/>
                  <a:pt x="6" y="65"/>
                </a:cubicBezTo>
                <a:cubicBezTo>
                  <a:pt x="6" y="67"/>
                  <a:pt x="6" y="69"/>
                  <a:pt x="6" y="71"/>
                </a:cubicBezTo>
                <a:cubicBezTo>
                  <a:pt x="1" y="74"/>
                  <a:pt x="1" y="74"/>
                  <a:pt x="1" y="74"/>
                </a:cubicBezTo>
                <a:cubicBezTo>
                  <a:pt x="1" y="74"/>
                  <a:pt x="1" y="75"/>
                  <a:pt x="1" y="75"/>
                </a:cubicBezTo>
                <a:cubicBezTo>
                  <a:pt x="0" y="76"/>
                  <a:pt x="0" y="76"/>
                  <a:pt x="1" y="77"/>
                </a:cubicBezTo>
                <a:cubicBezTo>
                  <a:pt x="7" y="87"/>
                  <a:pt x="7" y="87"/>
                  <a:pt x="7" y="87"/>
                </a:cubicBezTo>
                <a:cubicBezTo>
                  <a:pt x="7" y="88"/>
                  <a:pt x="8" y="88"/>
                  <a:pt x="9" y="88"/>
                </a:cubicBezTo>
                <a:cubicBezTo>
                  <a:pt x="14" y="85"/>
                  <a:pt x="14" y="85"/>
                  <a:pt x="14" y="85"/>
                </a:cubicBezTo>
                <a:cubicBezTo>
                  <a:pt x="16" y="87"/>
                  <a:pt x="18" y="88"/>
                  <a:pt x="20" y="89"/>
                </a:cubicBezTo>
                <a:cubicBezTo>
                  <a:pt x="20" y="94"/>
                  <a:pt x="20" y="94"/>
                  <a:pt x="20" y="94"/>
                </a:cubicBezTo>
                <a:cubicBezTo>
                  <a:pt x="20" y="95"/>
                  <a:pt x="21" y="96"/>
                  <a:pt x="22" y="96"/>
                </a:cubicBezTo>
                <a:cubicBezTo>
                  <a:pt x="34" y="96"/>
                  <a:pt x="34" y="96"/>
                  <a:pt x="34" y="96"/>
                </a:cubicBezTo>
                <a:cubicBezTo>
                  <a:pt x="36" y="96"/>
                  <a:pt x="36" y="95"/>
                  <a:pt x="36" y="94"/>
                </a:cubicBezTo>
                <a:cubicBezTo>
                  <a:pt x="36" y="88"/>
                  <a:pt x="36" y="88"/>
                  <a:pt x="36" y="88"/>
                </a:cubicBezTo>
                <a:cubicBezTo>
                  <a:pt x="39" y="87"/>
                  <a:pt x="40" y="86"/>
                  <a:pt x="42" y="85"/>
                </a:cubicBezTo>
                <a:cubicBezTo>
                  <a:pt x="46" y="88"/>
                  <a:pt x="46" y="88"/>
                  <a:pt x="46" y="88"/>
                </a:cubicBezTo>
                <a:cubicBezTo>
                  <a:pt x="47" y="88"/>
                  <a:pt x="47" y="88"/>
                  <a:pt x="48" y="88"/>
                </a:cubicBezTo>
                <a:cubicBezTo>
                  <a:pt x="49" y="88"/>
                  <a:pt x="49" y="88"/>
                  <a:pt x="49" y="87"/>
                </a:cubicBezTo>
                <a:cubicBezTo>
                  <a:pt x="55" y="77"/>
                  <a:pt x="55" y="77"/>
                  <a:pt x="55" y="77"/>
                </a:cubicBezTo>
                <a:cubicBezTo>
                  <a:pt x="56" y="76"/>
                  <a:pt x="55" y="75"/>
                  <a:pt x="54" y="74"/>
                </a:cubicBezTo>
                <a:cubicBezTo>
                  <a:pt x="50" y="71"/>
                  <a:pt x="50" y="71"/>
                  <a:pt x="50" y="71"/>
                </a:cubicBezTo>
                <a:cubicBezTo>
                  <a:pt x="50" y="69"/>
                  <a:pt x="50" y="67"/>
                  <a:pt x="50" y="65"/>
                </a:cubicBezTo>
                <a:cubicBezTo>
                  <a:pt x="54" y="62"/>
                  <a:pt x="54" y="62"/>
                  <a:pt x="54" y="62"/>
                </a:cubicBezTo>
                <a:cubicBezTo>
                  <a:pt x="55" y="62"/>
                  <a:pt x="55" y="61"/>
                  <a:pt x="55" y="61"/>
                </a:cubicBezTo>
                <a:cubicBezTo>
                  <a:pt x="56" y="60"/>
                  <a:pt x="55" y="60"/>
                  <a:pt x="55" y="59"/>
                </a:cubicBezTo>
                <a:cubicBezTo>
                  <a:pt x="49" y="49"/>
                  <a:pt x="49" y="49"/>
                  <a:pt x="49" y="49"/>
                </a:cubicBezTo>
                <a:cubicBezTo>
                  <a:pt x="49" y="48"/>
                  <a:pt x="49" y="48"/>
                  <a:pt x="48" y="48"/>
                </a:cubicBezTo>
                <a:cubicBezTo>
                  <a:pt x="48" y="48"/>
                  <a:pt x="48" y="48"/>
                  <a:pt x="48" y="48"/>
                </a:cubicBezTo>
                <a:cubicBezTo>
                  <a:pt x="52" y="45"/>
                  <a:pt x="52" y="45"/>
                  <a:pt x="52" y="45"/>
                </a:cubicBezTo>
                <a:cubicBezTo>
                  <a:pt x="54" y="47"/>
                  <a:pt x="56" y="48"/>
                  <a:pt x="58" y="49"/>
                </a:cubicBezTo>
                <a:cubicBezTo>
                  <a:pt x="58" y="54"/>
                  <a:pt x="58" y="54"/>
                  <a:pt x="58" y="54"/>
                </a:cubicBezTo>
                <a:cubicBezTo>
                  <a:pt x="58" y="55"/>
                  <a:pt x="59" y="56"/>
                  <a:pt x="60" y="56"/>
                </a:cubicBezTo>
                <a:cubicBezTo>
                  <a:pt x="72" y="56"/>
                  <a:pt x="72" y="56"/>
                  <a:pt x="72" y="56"/>
                </a:cubicBezTo>
                <a:cubicBezTo>
                  <a:pt x="74" y="56"/>
                  <a:pt x="74" y="55"/>
                  <a:pt x="74" y="54"/>
                </a:cubicBezTo>
                <a:cubicBezTo>
                  <a:pt x="74" y="48"/>
                  <a:pt x="74" y="48"/>
                  <a:pt x="74" y="48"/>
                </a:cubicBezTo>
                <a:cubicBezTo>
                  <a:pt x="77" y="47"/>
                  <a:pt x="78" y="46"/>
                  <a:pt x="80" y="45"/>
                </a:cubicBezTo>
                <a:cubicBezTo>
                  <a:pt x="84" y="48"/>
                  <a:pt x="84" y="48"/>
                  <a:pt x="84" y="48"/>
                </a:cubicBezTo>
                <a:cubicBezTo>
                  <a:pt x="85" y="48"/>
                  <a:pt x="85" y="48"/>
                  <a:pt x="86" y="48"/>
                </a:cubicBezTo>
                <a:cubicBezTo>
                  <a:pt x="87" y="48"/>
                  <a:pt x="87" y="48"/>
                  <a:pt x="87" y="47"/>
                </a:cubicBezTo>
                <a:cubicBezTo>
                  <a:pt x="93" y="37"/>
                  <a:pt x="93" y="37"/>
                  <a:pt x="93" y="37"/>
                </a:cubicBezTo>
                <a:cubicBezTo>
                  <a:pt x="94" y="36"/>
                  <a:pt x="93" y="35"/>
                  <a:pt x="92" y="34"/>
                </a:cubicBezTo>
                <a:close/>
                <a:moveTo>
                  <a:pt x="28" y="78"/>
                </a:moveTo>
                <a:cubicBezTo>
                  <a:pt x="22" y="78"/>
                  <a:pt x="18" y="74"/>
                  <a:pt x="18" y="68"/>
                </a:cubicBezTo>
                <a:cubicBezTo>
                  <a:pt x="18" y="62"/>
                  <a:pt x="22" y="58"/>
                  <a:pt x="28" y="58"/>
                </a:cubicBezTo>
                <a:cubicBezTo>
                  <a:pt x="33" y="58"/>
                  <a:pt x="38" y="62"/>
                  <a:pt x="38" y="68"/>
                </a:cubicBezTo>
                <a:cubicBezTo>
                  <a:pt x="38" y="74"/>
                  <a:pt x="33" y="78"/>
                  <a:pt x="28" y="78"/>
                </a:cubicBezTo>
                <a:close/>
                <a:moveTo>
                  <a:pt x="66" y="38"/>
                </a:moveTo>
                <a:cubicBezTo>
                  <a:pt x="60" y="38"/>
                  <a:pt x="56" y="34"/>
                  <a:pt x="56" y="28"/>
                </a:cubicBezTo>
                <a:cubicBezTo>
                  <a:pt x="56" y="22"/>
                  <a:pt x="60" y="18"/>
                  <a:pt x="66" y="18"/>
                </a:cubicBezTo>
                <a:cubicBezTo>
                  <a:pt x="71" y="18"/>
                  <a:pt x="76" y="22"/>
                  <a:pt x="76" y="28"/>
                </a:cubicBezTo>
                <a:cubicBezTo>
                  <a:pt x="76" y="34"/>
                  <a:pt x="71" y="38"/>
                  <a:pt x="66" y="38"/>
                </a:cubicBezTo>
                <a:close/>
              </a:path>
            </a:pathLst>
          </a:custGeom>
          <a:solidFill>
            <a:schemeClr val="bg1"/>
          </a:solidFill>
          <a:ln>
            <a:noFill/>
          </a:ln>
          <a:effectLst>
            <a:outerShdw blurRad="50800" dist="38100" dir="5400000" algn="t" rotWithShape="0">
              <a:prstClr val="black">
                <a:alpha val="17000"/>
              </a:prstClr>
            </a:outerShdw>
          </a:effectLst>
        </p:spPr>
        <p:txBody>
          <a:bodyPr vert="horz" wrap="square" lIns="68580" tIns="34290" rIns="68580" bIns="34290" numCol="1" anchor="t" anchorCtr="0" compatLnSpc="1">
            <a:prstTxWarp prst="textNoShape">
              <a:avLst/>
            </a:prstTxWarp>
          </a:bodyPr>
          <a:lstStyle/>
          <a:p>
            <a:endParaRPr lang="id-ID" sz="1050"/>
          </a:p>
        </p:txBody>
      </p:sp>
      <p:sp>
        <p:nvSpPr>
          <p:cNvPr id="75" name="Freeform 8">
            <a:extLst>
              <a:ext uri="{FF2B5EF4-FFF2-40B4-BE49-F238E27FC236}">
                <a16:creationId xmlns:a16="http://schemas.microsoft.com/office/drawing/2014/main" id="{2AC4B1A7-5C76-4606-9EC8-686118CE6B99}"/>
              </a:ext>
            </a:extLst>
          </p:cNvPr>
          <p:cNvSpPr>
            <a:spLocks/>
          </p:cNvSpPr>
          <p:nvPr/>
        </p:nvSpPr>
        <p:spPr bwMode="auto">
          <a:xfrm>
            <a:off x="6915136" y="1871811"/>
            <a:ext cx="274964" cy="273844"/>
          </a:xfrm>
          <a:custGeom>
            <a:avLst/>
            <a:gdLst>
              <a:gd name="T0" fmla="*/ 91 w 98"/>
              <a:gd name="T1" fmla="*/ 66 h 97"/>
              <a:gd name="T2" fmla="*/ 73 w 98"/>
              <a:gd name="T3" fmla="*/ 62 h 97"/>
              <a:gd name="T4" fmla="*/ 60 w 98"/>
              <a:gd name="T5" fmla="*/ 49 h 97"/>
              <a:gd name="T6" fmla="*/ 73 w 98"/>
              <a:gd name="T7" fmla="*/ 36 h 97"/>
              <a:gd name="T8" fmla="*/ 79 w 98"/>
              <a:gd name="T9" fmla="*/ 37 h 97"/>
              <a:gd name="T10" fmla="*/ 91 w 98"/>
              <a:gd name="T11" fmla="*/ 32 h 97"/>
              <a:gd name="T12" fmla="*/ 95 w 98"/>
              <a:gd name="T13" fmla="*/ 13 h 97"/>
              <a:gd name="T14" fmla="*/ 94 w 98"/>
              <a:gd name="T15" fmla="*/ 11 h 97"/>
              <a:gd name="T16" fmla="*/ 92 w 98"/>
              <a:gd name="T17" fmla="*/ 12 h 97"/>
              <a:gd name="T18" fmla="*/ 85 w 98"/>
              <a:gd name="T19" fmla="*/ 19 h 97"/>
              <a:gd name="T20" fmla="*/ 79 w 98"/>
              <a:gd name="T21" fmla="*/ 19 h 97"/>
              <a:gd name="T22" fmla="*/ 79 w 98"/>
              <a:gd name="T23" fmla="*/ 13 h 97"/>
              <a:gd name="T24" fmla="*/ 86 w 98"/>
              <a:gd name="T25" fmla="*/ 6 h 97"/>
              <a:gd name="T26" fmla="*/ 87 w 98"/>
              <a:gd name="T27" fmla="*/ 4 h 97"/>
              <a:gd name="T28" fmla="*/ 86 w 98"/>
              <a:gd name="T29" fmla="*/ 3 h 97"/>
              <a:gd name="T30" fmla="*/ 79 w 98"/>
              <a:gd name="T31" fmla="*/ 1 h 97"/>
              <a:gd name="T32" fmla="*/ 66 w 98"/>
              <a:gd name="T33" fmla="*/ 7 h 97"/>
              <a:gd name="T34" fmla="*/ 62 w 98"/>
              <a:gd name="T35" fmla="*/ 25 h 97"/>
              <a:gd name="T36" fmla="*/ 49 w 98"/>
              <a:gd name="T37" fmla="*/ 38 h 97"/>
              <a:gd name="T38" fmla="*/ 36 w 98"/>
              <a:gd name="T39" fmla="*/ 25 h 97"/>
              <a:gd name="T40" fmla="*/ 32 w 98"/>
              <a:gd name="T41" fmla="*/ 7 h 97"/>
              <a:gd name="T42" fmla="*/ 13 w 98"/>
              <a:gd name="T43" fmla="*/ 3 h 97"/>
              <a:gd name="T44" fmla="*/ 11 w 98"/>
              <a:gd name="T45" fmla="*/ 4 h 97"/>
              <a:gd name="T46" fmla="*/ 12 w 98"/>
              <a:gd name="T47" fmla="*/ 6 h 97"/>
              <a:gd name="T48" fmla="*/ 19 w 98"/>
              <a:gd name="T49" fmla="*/ 13 h 97"/>
              <a:gd name="T50" fmla="*/ 19 w 98"/>
              <a:gd name="T51" fmla="*/ 19 h 97"/>
              <a:gd name="T52" fmla="*/ 13 w 98"/>
              <a:gd name="T53" fmla="*/ 19 h 97"/>
              <a:gd name="T54" fmla="*/ 6 w 98"/>
              <a:gd name="T55" fmla="*/ 12 h 97"/>
              <a:gd name="T56" fmla="*/ 4 w 98"/>
              <a:gd name="T57" fmla="*/ 11 h 97"/>
              <a:gd name="T58" fmla="*/ 3 w 98"/>
              <a:gd name="T59" fmla="*/ 13 h 97"/>
              <a:gd name="T60" fmla="*/ 7 w 98"/>
              <a:gd name="T61" fmla="*/ 32 h 97"/>
              <a:gd name="T62" fmla="*/ 25 w 98"/>
              <a:gd name="T63" fmla="*/ 36 h 97"/>
              <a:gd name="T64" fmla="*/ 38 w 98"/>
              <a:gd name="T65" fmla="*/ 49 h 97"/>
              <a:gd name="T66" fmla="*/ 25 w 98"/>
              <a:gd name="T67" fmla="*/ 62 h 97"/>
              <a:gd name="T68" fmla="*/ 19 w 98"/>
              <a:gd name="T69" fmla="*/ 61 h 97"/>
              <a:gd name="T70" fmla="*/ 7 w 98"/>
              <a:gd name="T71" fmla="*/ 66 h 97"/>
              <a:gd name="T72" fmla="*/ 3 w 98"/>
              <a:gd name="T73" fmla="*/ 86 h 97"/>
              <a:gd name="T74" fmla="*/ 4 w 98"/>
              <a:gd name="T75" fmla="*/ 87 h 97"/>
              <a:gd name="T76" fmla="*/ 6 w 98"/>
              <a:gd name="T77" fmla="*/ 86 h 97"/>
              <a:gd name="T78" fmla="*/ 13 w 98"/>
              <a:gd name="T79" fmla="*/ 79 h 97"/>
              <a:gd name="T80" fmla="*/ 19 w 98"/>
              <a:gd name="T81" fmla="*/ 79 h 97"/>
              <a:gd name="T82" fmla="*/ 19 w 98"/>
              <a:gd name="T83" fmla="*/ 85 h 97"/>
              <a:gd name="T84" fmla="*/ 12 w 98"/>
              <a:gd name="T85" fmla="*/ 92 h 97"/>
              <a:gd name="T86" fmla="*/ 11 w 98"/>
              <a:gd name="T87" fmla="*/ 94 h 97"/>
              <a:gd name="T88" fmla="*/ 13 w 98"/>
              <a:gd name="T89" fmla="*/ 95 h 97"/>
              <a:gd name="T90" fmla="*/ 20 w 98"/>
              <a:gd name="T91" fmla="*/ 97 h 97"/>
              <a:gd name="T92" fmla="*/ 20 w 98"/>
              <a:gd name="T93" fmla="*/ 97 h 97"/>
              <a:gd name="T94" fmla="*/ 32 w 98"/>
              <a:gd name="T95" fmla="*/ 91 h 97"/>
              <a:gd name="T96" fmla="*/ 36 w 98"/>
              <a:gd name="T97" fmla="*/ 73 h 97"/>
              <a:gd name="T98" fmla="*/ 49 w 98"/>
              <a:gd name="T99" fmla="*/ 60 h 97"/>
              <a:gd name="T100" fmla="*/ 62 w 98"/>
              <a:gd name="T101" fmla="*/ 73 h 97"/>
              <a:gd name="T102" fmla="*/ 66 w 98"/>
              <a:gd name="T103" fmla="*/ 91 h 97"/>
              <a:gd name="T104" fmla="*/ 79 w 98"/>
              <a:gd name="T105" fmla="*/ 97 h 97"/>
              <a:gd name="T106" fmla="*/ 86 w 98"/>
              <a:gd name="T107" fmla="*/ 95 h 97"/>
              <a:gd name="T108" fmla="*/ 87 w 98"/>
              <a:gd name="T109" fmla="*/ 94 h 97"/>
              <a:gd name="T110" fmla="*/ 86 w 98"/>
              <a:gd name="T111" fmla="*/ 92 h 97"/>
              <a:gd name="T112" fmla="*/ 79 w 98"/>
              <a:gd name="T113" fmla="*/ 85 h 97"/>
              <a:gd name="T114" fmla="*/ 79 w 98"/>
              <a:gd name="T115" fmla="*/ 79 h 97"/>
              <a:gd name="T116" fmla="*/ 85 w 98"/>
              <a:gd name="T117" fmla="*/ 79 h 97"/>
              <a:gd name="T118" fmla="*/ 92 w 98"/>
              <a:gd name="T119" fmla="*/ 86 h 97"/>
              <a:gd name="T120" fmla="*/ 94 w 98"/>
              <a:gd name="T121" fmla="*/ 87 h 97"/>
              <a:gd name="T122" fmla="*/ 95 w 98"/>
              <a:gd name="T123" fmla="*/ 86 h 97"/>
              <a:gd name="T124" fmla="*/ 91 w 98"/>
              <a:gd name="T125" fmla="*/ 6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8" h="97">
                <a:moveTo>
                  <a:pt x="91" y="66"/>
                </a:moveTo>
                <a:cubicBezTo>
                  <a:pt x="87" y="61"/>
                  <a:pt x="79" y="59"/>
                  <a:pt x="73" y="62"/>
                </a:cubicBezTo>
                <a:cubicBezTo>
                  <a:pt x="60" y="49"/>
                  <a:pt x="60" y="49"/>
                  <a:pt x="60" y="49"/>
                </a:cubicBezTo>
                <a:cubicBezTo>
                  <a:pt x="73" y="36"/>
                  <a:pt x="73" y="36"/>
                  <a:pt x="73" y="36"/>
                </a:cubicBezTo>
                <a:cubicBezTo>
                  <a:pt x="75" y="37"/>
                  <a:pt x="77" y="37"/>
                  <a:pt x="79" y="37"/>
                </a:cubicBezTo>
                <a:cubicBezTo>
                  <a:pt x="84" y="37"/>
                  <a:pt x="88" y="35"/>
                  <a:pt x="91" y="32"/>
                </a:cubicBezTo>
                <a:cubicBezTo>
                  <a:pt x="97" y="27"/>
                  <a:pt x="98" y="19"/>
                  <a:pt x="95" y="13"/>
                </a:cubicBezTo>
                <a:cubicBezTo>
                  <a:pt x="95" y="12"/>
                  <a:pt x="94" y="11"/>
                  <a:pt x="94" y="11"/>
                </a:cubicBezTo>
                <a:cubicBezTo>
                  <a:pt x="93" y="11"/>
                  <a:pt x="92" y="11"/>
                  <a:pt x="92" y="12"/>
                </a:cubicBezTo>
                <a:cubicBezTo>
                  <a:pt x="85" y="19"/>
                  <a:pt x="85" y="19"/>
                  <a:pt x="85" y="19"/>
                </a:cubicBezTo>
                <a:cubicBezTo>
                  <a:pt x="79" y="19"/>
                  <a:pt x="79" y="19"/>
                  <a:pt x="79" y="19"/>
                </a:cubicBezTo>
                <a:cubicBezTo>
                  <a:pt x="79" y="13"/>
                  <a:pt x="79" y="13"/>
                  <a:pt x="79" y="13"/>
                </a:cubicBezTo>
                <a:cubicBezTo>
                  <a:pt x="86" y="6"/>
                  <a:pt x="86" y="6"/>
                  <a:pt x="86" y="6"/>
                </a:cubicBezTo>
                <a:cubicBezTo>
                  <a:pt x="87" y="5"/>
                  <a:pt x="87" y="5"/>
                  <a:pt x="87" y="4"/>
                </a:cubicBezTo>
                <a:cubicBezTo>
                  <a:pt x="87" y="4"/>
                  <a:pt x="86" y="3"/>
                  <a:pt x="86" y="3"/>
                </a:cubicBezTo>
                <a:cubicBezTo>
                  <a:pt x="83" y="2"/>
                  <a:pt x="81" y="1"/>
                  <a:pt x="79" y="1"/>
                </a:cubicBezTo>
                <a:cubicBezTo>
                  <a:pt x="74" y="1"/>
                  <a:pt x="69" y="3"/>
                  <a:pt x="66" y="7"/>
                </a:cubicBezTo>
                <a:cubicBezTo>
                  <a:pt x="61" y="11"/>
                  <a:pt x="59" y="19"/>
                  <a:pt x="62" y="25"/>
                </a:cubicBezTo>
                <a:cubicBezTo>
                  <a:pt x="49" y="38"/>
                  <a:pt x="49" y="38"/>
                  <a:pt x="49" y="38"/>
                </a:cubicBezTo>
                <a:cubicBezTo>
                  <a:pt x="36" y="25"/>
                  <a:pt x="36" y="25"/>
                  <a:pt x="36" y="25"/>
                </a:cubicBezTo>
                <a:cubicBezTo>
                  <a:pt x="39" y="19"/>
                  <a:pt x="37" y="11"/>
                  <a:pt x="32" y="7"/>
                </a:cubicBezTo>
                <a:cubicBezTo>
                  <a:pt x="27" y="1"/>
                  <a:pt x="19" y="0"/>
                  <a:pt x="13" y="3"/>
                </a:cubicBezTo>
                <a:cubicBezTo>
                  <a:pt x="12" y="3"/>
                  <a:pt x="11" y="4"/>
                  <a:pt x="11" y="4"/>
                </a:cubicBezTo>
                <a:cubicBezTo>
                  <a:pt x="11" y="5"/>
                  <a:pt x="11" y="6"/>
                  <a:pt x="12" y="6"/>
                </a:cubicBezTo>
                <a:cubicBezTo>
                  <a:pt x="19" y="13"/>
                  <a:pt x="19" y="13"/>
                  <a:pt x="19" y="13"/>
                </a:cubicBezTo>
                <a:cubicBezTo>
                  <a:pt x="19" y="19"/>
                  <a:pt x="19" y="19"/>
                  <a:pt x="19" y="19"/>
                </a:cubicBezTo>
                <a:cubicBezTo>
                  <a:pt x="13" y="19"/>
                  <a:pt x="13" y="19"/>
                  <a:pt x="13" y="19"/>
                </a:cubicBezTo>
                <a:cubicBezTo>
                  <a:pt x="6" y="12"/>
                  <a:pt x="6" y="12"/>
                  <a:pt x="6" y="12"/>
                </a:cubicBezTo>
                <a:cubicBezTo>
                  <a:pt x="6" y="11"/>
                  <a:pt x="5" y="11"/>
                  <a:pt x="4" y="11"/>
                </a:cubicBezTo>
                <a:cubicBezTo>
                  <a:pt x="4" y="11"/>
                  <a:pt x="3" y="12"/>
                  <a:pt x="3" y="13"/>
                </a:cubicBezTo>
                <a:cubicBezTo>
                  <a:pt x="0" y="19"/>
                  <a:pt x="1" y="27"/>
                  <a:pt x="7" y="32"/>
                </a:cubicBezTo>
                <a:cubicBezTo>
                  <a:pt x="11" y="37"/>
                  <a:pt x="19" y="39"/>
                  <a:pt x="25" y="36"/>
                </a:cubicBezTo>
                <a:cubicBezTo>
                  <a:pt x="38" y="49"/>
                  <a:pt x="38" y="49"/>
                  <a:pt x="38" y="49"/>
                </a:cubicBezTo>
                <a:cubicBezTo>
                  <a:pt x="25" y="62"/>
                  <a:pt x="25" y="62"/>
                  <a:pt x="25" y="62"/>
                </a:cubicBezTo>
                <a:cubicBezTo>
                  <a:pt x="23" y="61"/>
                  <a:pt x="21" y="61"/>
                  <a:pt x="19" y="61"/>
                </a:cubicBezTo>
                <a:cubicBezTo>
                  <a:pt x="14" y="61"/>
                  <a:pt x="10" y="63"/>
                  <a:pt x="7" y="66"/>
                </a:cubicBezTo>
                <a:cubicBezTo>
                  <a:pt x="1" y="71"/>
                  <a:pt x="0" y="79"/>
                  <a:pt x="3" y="86"/>
                </a:cubicBezTo>
                <a:cubicBezTo>
                  <a:pt x="3" y="86"/>
                  <a:pt x="4" y="87"/>
                  <a:pt x="4" y="87"/>
                </a:cubicBezTo>
                <a:cubicBezTo>
                  <a:pt x="5" y="87"/>
                  <a:pt x="6" y="87"/>
                  <a:pt x="6" y="86"/>
                </a:cubicBezTo>
                <a:cubicBezTo>
                  <a:pt x="13" y="79"/>
                  <a:pt x="13" y="79"/>
                  <a:pt x="13" y="79"/>
                </a:cubicBezTo>
                <a:cubicBezTo>
                  <a:pt x="19" y="79"/>
                  <a:pt x="19" y="79"/>
                  <a:pt x="19" y="79"/>
                </a:cubicBezTo>
                <a:cubicBezTo>
                  <a:pt x="19" y="85"/>
                  <a:pt x="19" y="85"/>
                  <a:pt x="19" y="85"/>
                </a:cubicBezTo>
                <a:cubicBezTo>
                  <a:pt x="12" y="92"/>
                  <a:pt x="12" y="92"/>
                  <a:pt x="12" y="92"/>
                </a:cubicBezTo>
                <a:cubicBezTo>
                  <a:pt x="11" y="92"/>
                  <a:pt x="11" y="93"/>
                  <a:pt x="11" y="94"/>
                </a:cubicBezTo>
                <a:cubicBezTo>
                  <a:pt x="11" y="94"/>
                  <a:pt x="12" y="95"/>
                  <a:pt x="13" y="95"/>
                </a:cubicBezTo>
                <a:cubicBezTo>
                  <a:pt x="15" y="96"/>
                  <a:pt x="17" y="97"/>
                  <a:pt x="20" y="97"/>
                </a:cubicBezTo>
                <a:cubicBezTo>
                  <a:pt x="20" y="97"/>
                  <a:pt x="20" y="97"/>
                  <a:pt x="20" y="97"/>
                </a:cubicBezTo>
                <a:cubicBezTo>
                  <a:pt x="24" y="97"/>
                  <a:pt x="29" y="95"/>
                  <a:pt x="32" y="91"/>
                </a:cubicBezTo>
                <a:cubicBezTo>
                  <a:pt x="37" y="87"/>
                  <a:pt x="39" y="79"/>
                  <a:pt x="36" y="73"/>
                </a:cubicBezTo>
                <a:cubicBezTo>
                  <a:pt x="49" y="60"/>
                  <a:pt x="49" y="60"/>
                  <a:pt x="49" y="60"/>
                </a:cubicBezTo>
                <a:cubicBezTo>
                  <a:pt x="62" y="73"/>
                  <a:pt x="62" y="73"/>
                  <a:pt x="62" y="73"/>
                </a:cubicBezTo>
                <a:cubicBezTo>
                  <a:pt x="59" y="79"/>
                  <a:pt x="61" y="87"/>
                  <a:pt x="66" y="91"/>
                </a:cubicBezTo>
                <a:cubicBezTo>
                  <a:pt x="69" y="95"/>
                  <a:pt x="74" y="97"/>
                  <a:pt x="79" y="97"/>
                </a:cubicBezTo>
                <a:cubicBezTo>
                  <a:pt x="81" y="97"/>
                  <a:pt x="83" y="96"/>
                  <a:pt x="86" y="95"/>
                </a:cubicBezTo>
                <a:cubicBezTo>
                  <a:pt x="86" y="95"/>
                  <a:pt x="87" y="94"/>
                  <a:pt x="87" y="94"/>
                </a:cubicBezTo>
                <a:cubicBezTo>
                  <a:pt x="87" y="93"/>
                  <a:pt x="87" y="92"/>
                  <a:pt x="86" y="92"/>
                </a:cubicBezTo>
                <a:cubicBezTo>
                  <a:pt x="79" y="85"/>
                  <a:pt x="79" y="85"/>
                  <a:pt x="79" y="85"/>
                </a:cubicBezTo>
                <a:cubicBezTo>
                  <a:pt x="79" y="79"/>
                  <a:pt x="79" y="79"/>
                  <a:pt x="79" y="79"/>
                </a:cubicBezTo>
                <a:cubicBezTo>
                  <a:pt x="85" y="79"/>
                  <a:pt x="85" y="79"/>
                  <a:pt x="85" y="79"/>
                </a:cubicBezTo>
                <a:cubicBezTo>
                  <a:pt x="92" y="86"/>
                  <a:pt x="92" y="86"/>
                  <a:pt x="92" y="86"/>
                </a:cubicBezTo>
                <a:cubicBezTo>
                  <a:pt x="92" y="87"/>
                  <a:pt x="93" y="87"/>
                  <a:pt x="94" y="87"/>
                </a:cubicBezTo>
                <a:cubicBezTo>
                  <a:pt x="94" y="87"/>
                  <a:pt x="95" y="86"/>
                  <a:pt x="95" y="86"/>
                </a:cubicBezTo>
                <a:cubicBezTo>
                  <a:pt x="98" y="79"/>
                  <a:pt x="97" y="71"/>
                  <a:pt x="91" y="66"/>
                </a:cubicBezTo>
                <a:close/>
              </a:path>
            </a:pathLst>
          </a:custGeom>
          <a:solidFill>
            <a:schemeClr val="bg1"/>
          </a:solidFill>
          <a:ln>
            <a:noFill/>
          </a:ln>
          <a:effectLst>
            <a:outerShdw blurRad="50800" dist="38100" dir="5400000" algn="t" rotWithShape="0">
              <a:prstClr val="black">
                <a:alpha val="17000"/>
              </a:prstClr>
            </a:outerShdw>
          </a:effectLst>
        </p:spPr>
        <p:txBody>
          <a:bodyPr vert="horz" wrap="square" lIns="68580" tIns="34290" rIns="68580" bIns="34290" numCol="1" anchor="t" anchorCtr="0" compatLnSpc="1">
            <a:prstTxWarp prst="textNoShape">
              <a:avLst/>
            </a:prstTxWarp>
          </a:bodyPr>
          <a:lstStyle/>
          <a:p>
            <a:endParaRPr lang="id-ID" sz="1050"/>
          </a:p>
        </p:txBody>
      </p:sp>
      <p:grpSp>
        <p:nvGrpSpPr>
          <p:cNvPr id="76" name="Group 75">
            <a:extLst>
              <a:ext uri="{FF2B5EF4-FFF2-40B4-BE49-F238E27FC236}">
                <a16:creationId xmlns:a16="http://schemas.microsoft.com/office/drawing/2014/main" id="{EF949A80-EBAB-40AB-95B4-8D10D54229A9}"/>
              </a:ext>
            </a:extLst>
          </p:cNvPr>
          <p:cNvGrpSpPr/>
          <p:nvPr/>
        </p:nvGrpSpPr>
        <p:grpSpPr>
          <a:xfrm>
            <a:off x="1946165" y="2783863"/>
            <a:ext cx="271392" cy="271463"/>
            <a:chOff x="3390900" y="3971925"/>
            <a:chExt cx="361950" cy="361950"/>
          </a:xfrm>
          <a:solidFill>
            <a:schemeClr val="bg1"/>
          </a:solidFill>
          <a:effectLst>
            <a:outerShdw blurRad="50800" dist="38100" dir="5400000" algn="t" rotWithShape="0">
              <a:prstClr val="black">
                <a:alpha val="17000"/>
              </a:prstClr>
            </a:outerShdw>
          </a:effectLst>
        </p:grpSpPr>
        <p:sp>
          <p:nvSpPr>
            <p:cNvPr id="77" name="Freeform 67">
              <a:extLst>
                <a:ext uri="{FF2B5EF4-FFF2-40B4-BE49-F238E27FC236}">
                  <a16:creationId xmlns:a16="http://schemas.microsoft.com/office/drawing/2014/main" id="{60D0AD82-E87B-42A5-86B3-761305956CE7}"/>
                </a:ext>
              </a:extLst>
            </p:cNvPr>
            <p:cNvSpPr>
              <a:spLocks noEditPoints="1"/>
            </p:cNvSpPr>
            <p:nvPr/>
          </p:nvSpPr>
          <p:spPr bwMode="auto">
            <a:xfrm>
              <a:off x="3390900" y="3971925"/>
              <a:ext cx="361950" cy="361950"/>
            </a:xfrm>
            <a:custGeom>
              <a:avLst/>
              <a:gdLst>
                <a:gd name="T0" fmla="*/ 95 w 96"/>
                <a:gd name="T1" fmla="*/ 89 h 96"/>
                <a:gd name="T2" fmla="*/ 74 w 96"/>
                <a:gd name="T3" fmla="*/ 69 h 96"/>
                <a:gd name="T4" fmla="*/ 84 w 96"/>
                <a:gd name="T5" fmla="*/ 42 h 96"/>
                <a:gd name="T6" fmla="*/ 42 w 96"/>
                <a:gd name="T7" fmla="*/ 0 h 96"/>
                <a:gd name="T8" fmla="*/ 0 w 96"/>
                <a:gd name="T9" fmla="*/ 42 h 96"/>
                <a:gd name="T10" fmla="*/ 42 w 96"/>
                <a:gd name="T11" fmla="*/ 84 h 96"/>
                <a:gd name="T12" fmla="*/ 69 w 96"/>
                <a:gd name="T13" fmla="*/ 74 h 96"/>
                <a:gd name="T14" fmla="*/ 89 w 96"/>
                <a:gd name="T15" fmla="*/ 95 h 96"/>
                <a:gd name="T16" fmla="*/ 92 w 96"/>
                <a:gd name="T17" fmla="*/ 96 h 96"/>
                <a:gd name="T18" fmla="*/ 95 w 96"/>
                <a:gd name="T19" fmla="*/ 95 h 96"/>
                <a:gd name="T20" fmla="*/ 95 w 96"/>
                <a:gd name="T21" fmla="*/ 89 h 96"/>
                <a:gd name="T22" fmla="*/ 64 w 96"/>
                <a:gd name="T23" fmla="*/ 45 h 96"/>
                <a:gd name="T24" fmla="*/ 69 w 96"/>
                <a:gd name="T25" fmla="*/ 48 h 96"/>
                <a:gd name="T26" fmla="*/ 69 w 96"/>
                <a:gd name="T27" fmla="*/ 49 h 96"/>
                <a:gd name="T28" fmla="*/ 69 w 96"/>
                <a:gd name="T29" fmla="*/ 51 h 96"/>
                <a:gd name="T30" fmla="*/ 63 w 96"/>
                <a:gd name="T31" fmla="*/ 61 h 96"/>
                <a:gd name="T32" fmla="*/ 62 w 96"/>
                <a:gd name="T33" fmla="*/ 62 h 96"/>
                <a:gd name="T34" fmla="*/ 60 w 96"/>
                <a:gd name="T35" fmla="*/ 62 h 96"/>
                <a:gd name="T36" fmla="*/ 56 w 96"/>
                <a:gd name="T37" fmla="*/ 59 h 96"/>
                <a:gd name="T38" fmla="*/ 50 w 96"/>
                <a:gd name="T39" fmla="*/ 62 h 96"/>
                <a:gd name="T40" fmla="*/ 50 w 96"/>
                <a:gd name="T41" fmla="*/ 68 h 96"/>
                <a:gd name="T42" fmla="*/ 48 w 96"/>
                <a:gd name="T43" fmla="*/ 70 h 96"/>
                <a:gd name="T44" fmla="*/ 36 w 96"/>
                <a:gd name="T45" fmla="*/ 70 h 96"/>
                <a:gd name="T46" fmla="*/ 34 w 96"/>
                <a:gd name="T47" fmla="*/ 68 h 96"/>
                <a:gd name="T48" fmla="*/ 34 w 96"/>
                <a:gd name="T49" fmla="*/ 63 h 96"/>
                <a:gd name="T50" fmla="*/ 28 w 96"/>
                <a:gd name="T51" fmla="*/ 59 h 96"/>
                <a:gd name="T52" fmla="*/ 23 w 96"/>
                <a:gd name="T53" fmla="*/ 62 h 96"/>
                <a:gd name="T54" fmla="*/ 21 w 96"/>
                <a:gd name="T55" fmla="*/ 61 h 96"/>
                <a:gd name="T56" fmla="*/ 15 w 96"/>
                <a:gd name="T57" fmla="*/ 51 h 96"/>
                <a:gd name="T58" fmla="*/ 15 w 96"/>
                <a:gd name="T59" fmla="*/ 49 h 96"/>
                <a:gd name="T60" fmla="*/ 15 w 96"/>
                <a:gd name="T61" fmla="*/ 48 h 96"/>
                <a:gd name="T62" fmla="*/ 20 w 96"/>
                <a:gd name="T63" fmla="*/ 45 h 96"/>
                <a:gd name="T64" fmla="*/ 20 w 96"/>
                <a:gd name="T65" fmla="*/ 39 h 96"/>
                <a:gd name="T66" fmla="*/ 16 w 96"/>
                <a:gd name="T67" fmla="*/ 36 h 96"/>
                <a:gd name="T68" fmla="*/ 15 w 96"/>
                <a:gd name="T69" fmla="*/ 35 h 96"/>
                <a:gd name="T70" fmla="*/ 15 w 96"/>
                <a:gd name="T71" fmla="*/ 33 h 96"/>
                <a:gd name="T72" fmla="*/ 21 w 96"/>
                <a:gd name="T73" fmla="*/ 23 h 96"/>
                <a:gd name="T74" fmla="*/ 24 w 96"/>
                <a:gd name="T75" fmla="*/ 22 h 96"/>
                <a:gd name="T76" fmla="*/ 28 w 96"/>
                <a:gd name="T77" fmla="*/ 25 h 96"/>
                <a:gd name="T78" fmla="*/ 34 w 96"/>
                <a:gd name="T79" fmla="*/ 21 h 96"/>
                <a:gd name="T80" fmla="*/ 34 w 96"/>
                <a:gd name="T81" fmla="*/ 16 h 96"/>
                <a:gd name="T82" fmla="*/ 36 w 96"/>
                <a:gd name="T83" fmla="*/ 14 h 96"/>
                <a:gd name="T84" fmla="*/ 48 w 96"/>
                <a:gd name="T85" fmla="*/ 14 h 96"/>
                <a:gd name="T86" fmla="*/ 50 w 96"/>
                <a:gd name="T87" fmla="*/ 16 h 96"/>
                <a:gd name="T88" fmla="*/ 50 w 96"/>
                <a:gd name="T89" fmla="*/ 22 h 96"/>
                <a:gd name="T90" fmla="*/ 56 w 96"/>
                <a:gd name="T91" fmla="*/ 25 h 96"/>
                <a:gd name="T92" fmla="*/ 60 w 96"/>
                <a:gd name="T93" fmla="*/ 22 h 96"/>
                <a:gd name="T94" fmla="*/ 62 w 96"/>
                <a:gd name="T95" fmla="*/ 22 h 96"/>
                <a:gd name="T96" fmla="*/ 63 w 96"/>
                <a:gd name="T97" fmla="*/ 23 h 96"/>
                <a:gd name="T98" fmla="*/ 69 w 96"/>
                <a:gd name="T99" fmla="*/ 33 h 96"/>
                <a:gd name="T100" fmla="*/ 69 w 96"/>
                <a:gd name="T101" fmla="*/ 35 h 96"/>
                <a:gd name="T102" fmla="*/ 69 w 96"/>
                <a:gd name="T103" fmla="*/ 36 h 96"/>
                <a:gd name="T104" fmla="*/ 64 w 96"/>
                <a:gd name="T105" fmla="*/ 39 h 96"/>
                <a:gd name="T106" fmla="*/ 64 w 96"/>
                <a:gd name="T107" fmla="*/ 4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6" h="96">
                  <a:moveTo>
                    <a:pt x="95" y="89"/>
                  </a:moveTo>
                  <a:cubicBezTo>
                    <a:pt x="74" y="69"/>
                    <a:pt x="74" y="69"/>
                    <a:pt x="74" y="69"/>
                  </a:cubicBezTo>
                  <a:cubicBezTo>
                    <a:pt x="80" y="61"/>
                    <a:pt x="84" y="52"/>
                    <a:pt x="84" y="42"/>
                  </a:cubicBezTo>
                  <a:cubicBezTo>
                    <a:pt x="84" y="19"/>
                    <a:pt x="65" y="0"/>
                    <a:pt x="42" y="0"/>
                  </a:cubicBezTo>
                  <a:cubicBezTo>
                    <a:pt x="19" y="0"/>
                    <a:pt x="0" y="19"/>
                    <a:pt x="0" y="42"/>
                  </a:cubicBezTo>
                  <a:cubicBezTo>
                    <a:pt x="0" y="65"/>
                    <a:pt x="19" y="84"/>
                    <a:pt x="42" y="84"/>
                  </a:cubicBezTo>
                  <a:cubicBezTo>
                    <a:pt x="52" y="84"/>
                    <a:pt x="61" y="80"/>
                    <a:pt x="69" y="74"/>
                  </a:cubicBezTo>
                  <a:cubicBezTo>
                    <a:pt x="89" y="95"/>
                    <a:pt x="89" y="95"/>
                    <a:pt x="89" y="95"/>
                  </a:cubicBezTo>
                  <a:cubicBezTo>
                    <a:pt x="90" y="96"/>
                    <a:pt x="91" y="96"/>
                    <a:pt x="92" y="96"/>
                  </a:cubicBezTo>
                  <a:cubicBezTo>
                    <a:pt x="93" y="96"/>
                    <a:pt x="94" y="96"/>
                    <a:pt x="95" y="95"/>
                  </a:cubicBezTo>
                  <a:cubicBezTo>
                    <a:pt x="96" y="93"/>
                    <a:pt x="96" y="91"/>
                    <a:pt x="95" y="89"/>
                  </a:cubicBezTo>
                  <a:close/>
                  <a:moveTo>
                    <a:pt x="64" y="45"/>
                  </a:moveTo>
                  <a:cubicBezTo>
                    <a:pt x="69" y="48"/>
                    <a:pt x="69" y="48"/>
                    <a:pt x="69" y="48"/>
                  </a:cubicBezTo>
                  <a:cubicBezTo>
                    <a:pt x="69" y="48"/>
                    <a:pt x="69" y="49"/>
                    <a:pt x="69" y="49"/>
                  </a:cubicBezTo>
                  <a:cubicBezTo>
                    <a:pt x="70" y="50"/>
                    <a:pt x="70" y="50"/>
                    <a:pt x="69" y="51"/>
                  </a:cubicBezTo>
                  <a:cubicBezTo>
                    <a:pt x="63" y="61"/>
                    <a:pt x="63" y="61"/>
                    <a:pt x="63" y="61"/>
                  </a:cubicBezTo>
                  <a:cubicBezTo>
                    <a:pt x="63" y="62"/>
                    <a:pt x="63" y="62"/>
                    <a:pt x="62" y="62"/>
                  </a:cubicBezTo>
                  <a:cubicBezTo>
                    <a:pt x="61" y="62"/>
                    <a:pt x="61" y="62"/>
                    <a:pt x="60" y="62"/>
                  </a:cubicBezTo>
                  <a:cubicBezTo>
                    <a:pt x="56" y="59"/>
                    <a:pt x="56" y="59"/>
                    <a:pt x="56" y="59"/>
                  </a:cubicBezTo>
                  <a:cubicBezTo>
                    <a:pt x="55" y="60"/>
                    <a:pt x="53" y="61"/>
                    <a:pt x="50" y="62"/>
                  </a:cubicBezTo>
                  <a:cubicBezTo>
                    <a:pt x="50" y="68"/>
                    <a:pt x="50" y="68"/>
                    <a:pt x="50" y="68"/>
                  </a:cubicBezTo>
                  <a:cubicBezTo>
                    <a:pt x="50" y="69"/>
                    <a:pt x="50" y="70"/>
                    <a:pt x="48" y="70"/>
                  </a:cubicBezTo>
                  <a:cubicBezTo>
                    <a:pt x="36" y="70"/>
                    <a:pt x="36" y="70"/>
                    <a:pt x="36" y="70"/>
                  </a:cubicBezTo>
                  <a:cubicBezTo>
                    <a:pt x="35" y="70"/>
                    <a:pt x="34" y="69"/>
                    <a:pt x="34" y="68"/>
                  </a:cubicBezTo>
                  <a:cubicBezTo>
                    <a:pt x="34" y="63"/>
                    <a:pt x="34" y="63"/>
                    <a:pt x="34" y="63"/>
                  </a:cubicBezTo>
                  <a:cubicBezTo>
                    <a:pt x="32" y="62"/>
                    <a:pt x="30" y="61"/>
                    <a:pt x="28" y="59"/>
                  </a:cubicBezTo>
                  <a:cubicBezTo>
                    <a:pt x="23" y="62"/>
                    <a:pt x="23" y="62"/>
                    <a:pt x="23" y="62"/>
                  </a:cubicBezTo>
                  <a:cubicBezTo>
                    <a:pt x="23" y="62"/>
                    <a:pt x="21" y="62"/>
                    <a:pt x="21" y="61"/>
                  </a:cubicBezTo>
                  <a:cubicBezTo>
                    <a:pt x="15" y="51"/>
                    <a:pt x="15" y="51"/>
                    <a:pt x="15" y="51"/>
                  </a:cubicBezTo>
                  <a:cubicBezTo>
                    <a:pt x="14" y="50"/>
                    <a:pt x="14" y="50"/>
                    <a:pt x="15" y="49"/>
                  </a:cubicBezTo>
                  <a:cubicBezTo>
                    <a:pt x="15" y="49"/>
                    <a:pt x="15" y="48"/>
                    <a:pt x="15" y="48"/>
                  </a:cubicBezTo>
                  <a:cubicBezTo>
                    <a:pt x="20" y="45"/>
                    <a:pt x="20" y="45"/>
                    <a:pt x="20" y="45"/>
                  </a:cubicBezTo>
                  <a:cubicBezTo>
                    <a:pt x="20" y="43"/>
                    <a:pt x="20" y="41"/>
                    <a:pt x="20" y="39"/>
                  </a:cubicBezTo>
                  <a:cubicBezTo>
                    <a:pt x="16" y="36"/>
                    <a:pt x="16" y="36"/>
                    <a:pt x="16" y="36"/>
                  </a:cubicBezTo>
                  <a:cubicBezTo>
                    <a:pt x="15" y="36"/>
                    <a:pt x="15" y="35"/>
                    <a:pt x="15" y="35"/>
                  </a:cubicBezTo>
                  <a:cubicBezTo>
                    <a:pt x="14" y="34"/>
                    <a:pt x="15" y="34"/>
                    <a:pt x="15" y="33"/>
                  </a:cubicBezTo>
                  <a:cubicBezTo>
                    <a:pt x="21" y="23"/>
                    <a:pt x="21" y="23"/>
                    <a:pt x="21" y="23"/>
                  </a:cubicBezTo>
                  <a:cubicBezTo>
                    <a:pt x="21" y="22"/>
                    <a:pt x="23" y="22"/>
                    <a:pt x="24" y="22"/>
                  </a:cubicBezTo>
                  <a:cubicBezTo>
                    <a:pt x="28" y="25"/>
                    <a:pt x="28" y="25"/>
                    <a:pt x="28" y="25"/>
                  </a:cubicBezTo>
                  <a:cubicBezTo>
                    <a:pt x="30" y="23"/>
                    <a:pt x="32" y="22"/>
                    <a:pt x="34" y="21"/>
                  </a:cubicBezTo>
                  <a:cubicBezTo>
                    <a:pt x="34" y="16"/>
                    <a:pt x="34" y="16"/>
                    <a:pt x="34" y="16"/>
                  </a:cubicBezTo>
                  <a:cubicBezTo>
                    <a:pt x="34" y="15"/>
                    <a:pt x="35" y="14"/>
                    <a:pt x="36" y="14"/>
                  </a:cubicBezTo>
                  <a:cubicBezTo>
                    <a:pt x="48" y="14"/>
                    <a:pt x="48" y="14"/>
                    <a:pt x="48" y="14"/>
                  </a:cubicBezTo>
                  <a:cubicBezTo>
                    <a:pt x="50" y="14"/>
                    <a:pt x="50" y="15"/>
                    <a:pt x="50" y="16"/>
                  </a:cubicBezTo>
                  <a:cubicBezTo>
                    <a:pt x="50" y="22"/>
                    <a:pt x="50" y="22"/>
                    <a:pt x="50" y="22"/>
                  </a:cubicBezTo>
                  <a:cubicBezTo>
                    <a:pt x="53" y="23"/>
                    <a:pt x="54" y="24"/>
                    <a:pt x="56" y="25"/>
                  </a:cubicBezTo>
                  <a:cubicBezTo>
                    <a:pt x="60" y="22"/>
                    <a:pt x="60" y="22"/>
                    <a:pt x="60" y="22"/>
                  </a:cubicBezTo>
                  <a:cubicBezTo>
                    <a:pt x="61" y="22"/>
                    <a:pt x="61" y="22"/>
                    <a:pt x="62" y="22"/>
                  </a:cubicBezTo>
                  <a:cubicBezTo>
                    <a:pt x="63" y="22"/>
                    <a:pt x="63" y="22"/>
                    <a:pt x="63" y="23"/>
                  </a:cubicBezTo>
                  <a:cubicBezTo>
                    <a:pt x="69" y="33"/>
                    <a:pt x="69" y="33"/>
                    <a:pt x="69" y="33"/>
                  </a:cubicBezTo>
                  <a:cubicBezTo>
                    <a:pt x="70" y="34"/>
                    <a:pt x="70" y="34"/>
                    <a:pt x="69" y="35"/>
                  </a:cubicBezTo>
                  <a:cubicBezTo>
                    <a:pt x="69" y="35"/>
                    <a:pt x="69" y="36"/>
                    <a:pt x="69" y="36"/>
                  </a:cubicBezTo>
                  <a:cubicBezTo>
                    <a:pt x="64" y="39"/>
                    <a:pt x="64" y="39"/>
                    <a:pt x="64" y="39"/>
                  </a:cubicBezTo>
                  <a:cubicBezTo>
                    <a:pt x="64" y="41"/>
                    <a:pt x="64" y="43"/>
                    <a:pt x="64"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050"/>
            </a:p>
          </p:txBody>
        </p:sp>
        <p:sp>
          <p:nvSpPr>
            <p:cNvPr id="78" name="Oval 77">
              <a:extLst>
                <a:ext uri="{FF2B5EF4-FFF2-40B4-BE49-F238E27FC236}">
                  <a16:creationId xmlns:a16="http://schemas.microsoft.com/office/drawing/2014/main" id="{A52AF9A9-C939-490D-94B7-2D537BFCAF8F}"/>
                </a:ext>
              </a:extLst>
            </p:cNvPr>
            <p:cNvSpPr>
              <a:spLocks noChangeArrowheads="1"/>
            </p:cNvSpPr>
            <p:nvPr/>
          </p:nvSpPr>
          <p:spPr bwMode="auto">
            <a:xfrm>
              <a:off x="3511550" y="4092575"/>
              <a:ext cx="74613" cy="76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050"/>
            </a:p>
          </p:txBody>
        </p:sp>
      </p:grpSp>
      <p:sp>
        <p:nvSpPr>
          <p:cNvPr id="79" name="Freeform 81">
            <a:extLst>
              <a:ext uri="{FF2B5EF4-FFF2-40B4-BE49-F238E27FC236}">
                <a16:creationId xmlns:a16="http://schemas.microsoft.com/office/drawing/2014/main" id="{760ED7B8-EF49-4DBA-9E53-E9B8EDF9E2D3}"/>
              </a:ext>
            </a:extLst>
          </p:cNvPr>
          <p:cNvSpPr>
            <a:spLocks/>
          </p:cNvSpPr>
          <p:nvPr/>
        </p:nvSpPr>
        <p:spPr bwMode="auto">
          <a:xfrm>
            <a:off x="1946762" y="3694726"/>
            <a:ext cx="270202" cy="271463"/>
          </a:xfrm>
          <a:custGeom>
            <a:avLst/>
            <a:gdLst>
              <a:gd name="T0" fmla="*/ 84 w 96"/>
              <a:gd name="T1" fmla="*/ 24 h 96"/>
              <a:gd name="T2" fmla="*/ 84 w 96"/>
              <a:gd name="T3" fmla="*/ 28 h 96"/>
              <a:gd name="T4" fmla="*/ 70 w 96"/>
              <a:gd name="T5" fmla="*/ 28 h 96"/>
              <a:gd name="T6" fmla="*/ 45 w 96"/>
              <a:gd name="T7" fmla="*/ 36 h 96"/>
              <a:gd name="T8" fmla="*/ 45 w 96"/>
              <a:gd name="T9" fmla="*/ 36 h 96"/>
              <a:gd name="T10" fmla="*/ 62 w 96"/>
              <a:gd name="T11" fmla="*/ 18 h 96"/>
              <a:gd name="T12" fmla="*/ 68 w 96"/>
              <a:gd name="T13" fmla="*/ 20 h 96"/>
              <a:gd name="T14" fmla="*/ 78 w 96"/>
              <a:gd name="T15" fmla="*/ 10 h 96"/>
              <a:gd name="T16" fmla="*/ 68 w 96"/>
              <a:gd name="T17" fmla="*/ 0 h 96"/>
              <a:gd name="T18" fmla="*/ 58 w 96"/>
              <a:gd name="T19" fmla="*/ 10 h 96"/>
              <a:gd name="T20" fmla="*/ 59 w 96"/>
              <a:gd name="T21" fmla="*/ 15 h 96"/>
              <a:gd name="T22" fmla="*/ 42 w 96"/>
              <a:gd name="T23" fmla="*/ 33 h 96"/>
              <a:gd name="T24" fmla="*/ 38 w 96"/>
              <a:gd name="T25" fmla="*/ 32 h 96"/>
              <a:gd name="T26" fmla="*/ 30 w 96"/>
              <a:gd name="T27" fmla="*/ 40 h 96"/>
              <a:gd name="T28" fmla="*/ 31 w 96"/>
              <a:gd name="T29" fmla="*/ 44 h 96"/>
              <a:gd name="T30" fmla="*/ 16 w 96"/>
              <a:gd name="T31" fmla="*/ 60 h 96"/>
              <a:gd name="T32" fmla="*/ 10 w 96"/>
              <a:gd name="T33" fmla="*/ 58 h 96"/>
              <a:gd name="T34" fmla="*/ 0 w 96"/>
              <a:gd name="T35" fmla="*/ 68 h 96"/>
              <a:gd name="T36" fmla="*/ 10 w 96"/>
              <a:gd name="T37" fmla="*/ 78 h 96"/>
              <a:gd name="T38" fmla="*/ 20 w 96"/>
              <a:gd name="T39" fmla="*/ 68 h 96"/>
              <a:gd name="T40" fmla="*/ 19 w 96"/>
              <a:gd name="T41" fmla="*/ 63 h 96"/>
              <a:gd name="T42" fmla="*/ 34 w 96"/>
              <a:gd name="T43" fmla="*/ 47 h 96"/>
              <a:gd name="T44" fmla="*/ 35 w 96"/>
              <a:gd name="T45" fmla="*/ 47 h 96"/>
              <a:gd name="T46" fmla="*/ 28 w 96"/>
              <a:gd name="T47" fmla="*/ 70 h 96"/>
              <a:gd name="T48" fmla="*/ 28 w 96"/>
              <a:gd name="T49" fmla="*/ 84 h 96"/>
              <a:gd name="T50" fmla="*/ 24 w 96"/>
              <a:gd name="T51" fmla="*/ 84 h 96"/>
              <a:gd name="T52" fmla="*/ 24 w 96"/>
              <a:gd name="T53" fmla="*/ 96 h 96"/>
              <a:gd name="T54" fmla="*/ 36 w 96"/>
              <a:gd name="T55" fmla="*/ 96 h 96"/>
              <a:gd name="T56" fmla="*/ 36 w 96"/>
              <a:gd name="T57" fmla="*/ 84 h 96"/>
              <a:gd name="T58" fmla="*/ 32 w 96"/>
              <a:gd name="T59" fmla="*/ 84 h 96"/>
              <a:gd name="T60" fmla="*/ 32 w 96"/>
              <a:gd name="T61" fmla="*/ 70 h 96"/>
              <a:gd name="T62" fmla="*/ 39 w 96"/>
              <a:gd name="T63" fmla="*/ 48 h 96"/>
              <a:gd name="T64" fmla="*/ 46 w 96"/>
              <a:gd name="T65" fmla="*/ 41 h 96"/>
              <a:gd name="T66" fmla="*/ 70 w 96"/>
              <a:gd name="T67" fmla="*/ 32 h 96"/>
              <a:gd name="T68" fmla="*/ 84 w 96"/>
              <a:gd name="T69" fmla="*/ 32 h 96"/>
              <a:gd name="T70" fmla="*/ 84 w 96"/>
              <a:gd name="T71" fmla="*/ 36 h 96"/>
              <a:gd name="T72" fmla="*/ 96 w 96"/>
              <a:gd name="T73" fmla="*/ 36 h 96"/>
              <a:gd name="T74" fmla="*/ 96 w 96"/>
              <a:gd name="T75" fmla="*/ 24 h 96"/>
              <a:gd name="T76" fmla="*/ 84 w 96"/>
              <a:gd name="T77" fmla="*/ 2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6" h="96">
                <a:moveTo>
                  <a:pt x="84" y="24"/>
                </a:moveTo>
                <a:cubicBezTo>
                  <a:pt x="84" y="28"/>
                  <a:pt x="84" y="28"/>
                  <a:pt x="84" y="28"/>
                </a:cubicBezTo>
                <a:cubicBezTo>
                  <a:pt x="70" y="28"/>
                  <a:pt x="70" y="28"/>
                  <a:pt x="70" y="28"/>
                </a:cubicBezTo>
                <a:cubicBezTo>
                  <a:pt x="61" y="28"/>
                  <a:pt x="52" y="31"/>
                  <a:pt x="45" y="36"/>
                </a:cubicBezTo>
                <a:cubicBezTo>
                  <a:pt x="45" y="36"/>
                  <a:pt x="45" y="36"/>
                  <a:pt x="45" y="36"/>
                </a:cubicBezTo>
                <a:cubicBezTo>
                  <a:pt x="62" y="18"/>
                  <a:pt x="62" y="18"/>
                  <a:pt x="62" y="18"/>
                </a:cubicBezTo>
                <a:cubicBezTo>
                  <a:pt x="64" y="19"/>
                  <a:pt x="66" y="20"/>
                  <a:pt x="68" y="20"/>
                </a:cubicBezTo>
                <a:cubicBezTo>
                  <a:pt x="74" y="20"/>
                  <a:pt x="78" y="16"/>
                  <a:pt x="78" y="10"/>
                </a:cubicBezTo>
                <a:cubicBezTo>
                  <a:pt x="78" y="4"/>
                  <a:pt x="74" y="0"/>
                  <a:pt x="68" y="0"/>
                </a:cubicBezTo>
                <a:cubicBezTo>
                  <a:pt x="62" y="0"/>
                  <a:pt x="58" y="4"/>
                  <a:pt x="58" y="10"/>
                </a:cubicBezTo>
                <a:cubicBezTo>
                  <a:pt x="58" y="12"/>
                  <a:pt x="59" y="14"/>
                  <a:pt x="59" y="15"/>
                </a:cubicBezTo>
                <a:cubicBezTo>
                  <a:pt x="42" y="33"/>
                  <a:pt x="42" y="33"/>
                  <a:pt x="42" y="33"/>
                </a:cubicBezTo>
                <a:cubicBezTo>
                  <a:pt x="41" y="32"/>
                  <a:pt x="39" y="32"/>
                  <a:pt x="38" y="32"/>
                </a:cubicBezTo>
                <a:cubicBezTo>
                  <a:pt x="34" y="32"/>
                  <a:pt x="30" y="36"/>
                  <a:pt x="30" y="40"/>
                </a:cubicBezTo>
                <a:cubicBezTo>
                  <a:pt x="30" y="42"/>
                  <a:pt x="30" y="43"/>
                  <a:pt x="31" y="44"/>
                </a:cubicBezTo>
                <a:cubicBezTo>
                  <a:pt x="16" y="60"/>
                  <a:pt x="16" y="60"/>
                  <a:pt x="16" y="60"/>
                </a:cubicBezTo>
                <a:cubicBezTo>
                  <a:pt x="14" y="59"/>
                  <a:pt x="12" y="58"/>
                  <a:pt x="10" y="58"/>
                </a:cubicBezTo>
                <a:cubicBezTo>
                  <a:pt x="4" y="58"/>
                  <a:pt x="0" y="62"/>
                  <a:pt x="0" y="68"/>
                </a:cubicBezTo>
                <a:cubicBezTo>
                  <a:pt x="0" y="74"/>
                  <a:pt x="4" y="78"/>
                  <a:pt x="10" y="78"/>
                </a:cubicBezTo>
                <a:cubicBezTo>
                  <a:pt x="16" y="78"/>
                  <a:pt x="20" y="74"/>
                  <a:pt x="20" y="68"/>
                </a:cubicBezTo>
                <a:cubicBezTo>
                  <a:pt x="20" y="66"/>
                  <a:pt x="19" y="64"/>
                  <a:pt x="19" y="63"/>
                </a:cubicBezTo>
                <a:cubicBezTo>
                  <a:pt x="34" y="47"/>
                  <a:pt x="34" y="47"/>
                  <a:pt x="34" y="47"/>
                </a:cubicBezTo>
                <a:cubicBezTo>
                  <a:pt x="34" y="47"/>
                  <a:pt x="34" y="47"/>
                  <a:pt x="35" y="47"/>
                </a:cubicBezTo>
                <a:cubicBezTo>
                  <a:pt x="30" y="54"/>
                  <a:pt x="28" y="62"/>
                  <a:pt x="28" y="70"/>
                </a:cubicBezTo>
                <a:cubicBezTo>
                  <a:pt x="28" y="84"/>
                  <a:pt x="28" y="84"/>
                  <a:pt x="28" y="84"/>
                </a:cubicBezTo>
                <a:cubicBezTo>
                  <a:pt x="24" y="84"/>
                  <a:pt x="24" y="84"/>
                  <a:pt x="24" y="84"/>
                </a:cubicBezTo>
                <a:cubicBezTo>
                  <a:pt x="24" y="96"/>
                  <a:pt x="24" y="96"/>
                  <a:pt x="24" y="96"/>
                </a:cubicBezTo>
                <a:cubicBezTo>
                  <a:pt x="36" y="96"/>
                  <a:pt x="36" y="96"/>
                  <a:pt x="36" y="96"/>
                </a:cubicBezTo>
                <a:cubicBezTo>
                  <a:pt x="36" y="84"/>
                  <a:pt x="36" y="84"/>
                  <a:pt x="36" y="84"/>
                </a:cubicBezTo>
                <a:cubicBezTo>
                  <a:pt x="32" y="84"/>
                  <a:pt x="32" y="84"/>
                  <a:pt x="32" y="84"/>
                </a:cubicBezTo>
                <a:cubicBezTo>
                  <a:pt x="32" y="70"/>
                  <a:pt x="32" y="70"/>
                  <a:pt x="32" y="70"/>
                </a:cubicBezTo>
                <a:cubicBezTo>
                  <a:pt x="32" y="62"/>
                  <a:pt x="35" y="54"/>
                  <a:pt x="39" y="48"/>
                </a:cubicBezTo>
                <a:cubicBezTo>
                  <a:pt x="43" y="47"/>
                  <a:pt x="46" y="44"/>
                  <a:pt x="46" y="41"/>
                </a:cubicBezTo>
                <a:cubicBezTo>
                  <a:pt x="53" y="35"/>
                  <a:pt x="61" y="32"/>
                  <a:pt x="70" y="32"/>
                </a:cubicBezTo>
                <a:cubicBezTo>
                  <a:pt x="84" y="32"/>
                  <a:pt x="84" y="32"/>
                  <a:pt x="84" y="32"/>
                </a:cubicBezTo>
                <a:cubicBezTo>
                  <a:pt x="84" y="36"/>
                  <a:pt x="84" y="36"/>
                  <a:pt x="84" y="36"/>
                </a:cubicBezTo>
                <a:cubicBezTo>
                  <a:pt x="96" y="36"/>
                  <a:pt x="96" y="36"/>
                  <a:pt x="96" y="36"/>
                </a:cubicBezTo>
                <a:cubicBezTo>
                  <a:pt x="96" y="24"/>
                  <a:pt x="96" y="24"/>
                  <a:pt x="96" y="24"/>
                </a:cubicBezTo>
                <a:lnTo>
                  <a:pt x="84" y="24"/>
                </a:lnTo>
                <a:close/>
              </a:path>
            </a:pathLst>
          </a:custGeom>
          <a:solidFill>
            <a:schemeClr val="bg1"/>
          </a:solidFill>
          <a:ln>
            <a:noFill/>
          </a:ln>
          <a:effectLst>
            <a:outerShdw blurRad="50800" dist="38100" dir="5400000" algn="t" rotWithShape="0">
              <a:prstClr val="black">
                <a:alpha val="17000"/>
              </a:prstClr>
            </a:outerShdw>
          </a:effectLst>
        </p:spPr>
        <p:txBody>
          <a:bodyPr vert="horz" wrap="square" lIns="68580" tIns="34290" rIns="68580" bIns="34290" numCol="1" anchor="t" anchorCtr="0" compatLnSpc="1">
            <a:prstTxWarp prst="textNoShape">
              <a:avLst/>
            </a:prstTxWarp>
          </a:bodyPr>
          <a:lstStyle/>
          <a:p>
            <a:endParaRPr lang="id-ID" sz="1050"/>
          </a:p>
        </p:txBody>
      </p:sp>
      <p:grpSp>
        <p:nvGrpSpPr>
          <p:cNvPr id="80" name="Group 79">
            <a:extLst>
              <a:ext uri="{FF2B5EF4-FFF2-40B4-BE49-F238E27FC236}">
                <a16:creationId xmlns:a16="http://schemas.microsoft.com/office/drawing/2014/main" id="{20CE5B5A-5EFD-4FC1-A0C7-F460D2B5EDAF}"/>
              </a:ext>
            </a:extLst>
          </p:cNvPr>
          <p:cNvGrpSpPr/>
          <p:nvPr/>
        </p:nvGrpSpPr>
        <p:grpSpPr>
          <a:xfrm>
            <a:off x="1963425" y="1883121"/>
            <a:ext cx="236873" cy="251222"/>
            <a:chOff x="7750176" y="3625850"/>
            <a:chExt cx="315912" cy="334963"/>
          </a:xfrm>
          <a:solidFill>
            <a:schemeClr val="bg1"/>
          </a:solidFill>
          <a:effectLst>
            <a:outerShdw blurRad="50800" dist="38100" dir="5400000" algn="t" rotWithShape="0">
              <a:prstClr val="black">
                <a:alpha val="17000"/>
              </a:prstClr>
            </a:outerShdw>
          </a:effectLst>
        </p:grpSpPr>
        <p:sp>
          <p:nvSpPr>
            <p:cNvPr id="81" name="Freeform 5">
              <a:extLst>
                <a:ext uri="{FF2B5EF4-FFF2-40B4-BE49-F238E27FC236}">
                  <a16:creationId xmlns:a16="http://schemas.microsoft.com/office/drawing/2014/main" id="{9FBB2C75-96AE-41DB-A18A-BC82FAC0079B}"/>
                </a:ext>
              </a:extLst>
            </p:cNvPr>
            <p:cNvSpPr>
              <a:spLocks/>
            </p:cNvSpPr>
            <p:nvPr/>
          </p:nvSpPr>
          <p:spPr bwMode="auto">
            <a:xfrm>
              <a:off x="7810501" y="3687763"/>
              <a:ext cx="195263" cy="211138"/>
            </a:xfrm>
            <a:custGeom>
              <a:avLst/>
              <a:gdLst>
                <a:gd name="T0" fmla="*/ 26 w 52"/>
                <a:gd name="T1" fmla="*/ 0 h 56"/>
                <a:gd name="T2" fmla="*/ 0 w 52"/>
                <a:gd name="T3" fmla="*/ 26 h 56"/>
                <a:gd name="T4" fmla="*/ 18 w 52"/>
                <a:gd name="T5" fmla="*/ 51 h 56"/>
                <a:gd name="T6" fmla="*/ 18 w 52"/>
                <a:gd name="T7" fmla="*/ 54 h 56"/>
                <a:gd name="T8" fmla="*/ 20 w 52"/>
                <a:gd name="T9" fmla="*/ 56 h 56"/>
                <a:gd name="T10" fmla="*/ 32 w 52"/>
                <a:gd name="T11" fmla="*/ 56 h 56"/>
                <a:gd name="T12" fmla="*/ 34 w 52"/>
                <a:gd name="T13" fmla="*/ 54 h 56"/>
                <a:gd name="T14" fmla="*/ 34 w 52"/>
                <a:gd name="T15" fmla="*/ 51 h 56"/>
                <a:gd name="T16" fmla="*/ 52 w 52"/>
                <a:gd name="T17" fmla="*/ 26 h 56"/>
                <a:gd name="T18" fmla="*/ 26 w 52"/>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6">
                  <a:moveTo>
                    <a:pt x="26" y="0"/>
                  </a:moveTo>
                  <a:cubicBezTo>
                    <a:pt x="12" y="0"/>
                    <a:pt x="0" y="12"/>
                    <a:pt x="0" y="26"/>
                  </a:cubicBezTo>
                  <a:cubicBezTo>
                    <a:pt x="0" y="37"/>
                    <a:pt x="7" y="47"/>
                    <a:pt x="18" y="51"/>
                  </a:cubicBezTo>
                  <a:cubicBezTo>
                    <a:pt x="18" y="54"/>
                    <a:pt x="18" y="54"/>
                    <a:pt x="18" y="54"/>
                  </a:cubicBezTo>
                  <a:cubicBezTo>
                    <a:pt x="18" y="55"/>
                    <a:pt x="19" y="56"/>
                    <a:pt x="20" y="56"/>
                  </a:cubicBezTo>
                  <a:cubicBezTo>
                    <a:pt x="32" y="56"/>
                    <a:pt x="32" y="56"/>
                    <a:pt x="32" y="56"/>
                  </a:cubicBezTo>
                  <a:cubicBezTo>
                    <a:pt x="33" y="56"/>
                    <a:pt x="34" y="55"/>
                    <a:pt x="34" y="54"/>
                  </a:cubicBezTo>
                  <a:cubicBezTo>
                    <a:pt x="34" y="51"/>
                    <a:pt x="34" y="51"/>
                    <a:pt x="34" y="51"/>
                  </a:cubicBezTo>
                  <a:cubicBezTo>
                    <a:pt x="45" y="47"/>
                    <a:pt x="52" y="37"/>
                    <a:pt x="52" y="26"/>
                  </a:cubicBezTo>
                  <a:cubicBezTo>
                    <a:pt x="52" y="12"/>
                    <a:pt x="40" y="0"/>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050"/>
            </a:p>
          </p:txBody>
        </p:sp>
        <p:sp>
          <p:nvSpPr>
            <p:cNvPr id="82" name="Freeform 6">
              <a:extLst>
                <a:ext uri="{FF2B5EF4-FFF2-40B4-BE49-F238E27FC236}">
                  <a16:creationId xmlns:a16="http://schemas.microsoft.com/office/drawing/2014/main" id="{AF69DC08-1C03-41AD-850D-0A700B947AB2}"/>
                </a:ext>
              </a:extLst>
            </p:cNvPr>
            <p:cNvSpPr>
              <a:spLocks/>
            </p:cNvSpPr>
            <p:nvPr/>
          </p:nvSpPr>
          <p:spPr bwMode="auto">
            <a:xfrm>
              <a:off x="7893051" y="3944938"/>
              <a:ext cx="30163" cy="15875"/>
            </a:xfrm>
            <a:custGeom>
              <a:avLst/>
              <a:gdLst>
                <a:gd name="T0" fmla="*/ 6 w 8"/>
                <a:gd name="T1" fmla="*/ 0 h 4"/>
                <a:gd name="T2" fmla="*/ 2 w 8"/>
                <a:gd name="T3" fmla="*/ 0 h 4"/>
                <a:gd name="T4" fmla="*/ 0 w 8"/>
                <a:gd name="T5" fmla="*/ 2 h 4"/>
                <a:gd name="T6" fmla="*/ 2 w 8"/>
                <a:gd name="T7" fmla="*/ 4 h 4"/>
                <a:gd name="T8" fmla="*/ 6 w 8"/>
                <a:gd name="T9" fmla="*/ 4 h 4"/>
                <a:gd name="T10" fmla="*/ 8 w 8"/>
                <a:gd name="T11" fmla="*/ 2 h 4"/>
                <a:gd name="T12" fmla="*/ 6 w 8"/>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 h="4">
                  <a:moveTo>
                    <a:pt x="6" y="0"/>
                  </a:moveTo>
                  <a:cubicBezTo>
                    <a:pt x="2" y="0"/>
                    <a:pt x="2" y="0"/>
                    <a:pt x="2" y="0"/>
                  </a:cubicBezTo>
                  <a:cubicBezTo>
                    <a:pt x="1" y="0"/>
                    <a:pt x="0" y="1"/>
                    <a:pt x="0" y="2"/>
                  </a:cubicBezTo>
                  <a:cubicBezTo>
                    <a:pt x="0" y="3"/>
                    <a:pt x="1" y="4"/>
                    <a:pt x="2" y="4"/>
                  </a:cubicBezTo>
                  <a:cubicBezTo>
                    <a:pt x="6" y="4"/>
                    <a:pt x="6" y="4"/>
                    <a:pt x="6" y="4"/>
                  </a:cubicBezTo>
                  <a:cubicBezTo>
                    <a:pt x="7" y="4"/>
                    <a:pt x="8" y="3"/>
                    <a:pt x="8" y="2"/>
                  </a:cubicBezTo>
                  <a:cubicBezTo>
                    <a:pt x="8" y="1"/>
                    <a:pt x="7"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050"/>
            </a:p>
          </p:txBody>
        </p:sp>
        <p:sp>
          <p:nvSpPr>
            <p:cNvPr id="83" name="Freeform 7">
              <a:extLst>
                <a:ext uri="{FF2B5EF4-FFF2-40B4-BE49-F238E27FC236}">
                  <a16:creationId xmlns:a16="http://schemas.microsoft.com/office/drawing/2014/main" id="{1979CFA1-C728-486E-A650-CCF6A26D30A8}"/>
                </a:ext>
              </a:extLst>
            </p:cNvPr>
            <p:cNvSpPr>
              <a:spLocks/>
            </p:cNvSpPr>
            <p:nvPr/>
          </p:nvSpPr>
          <p:spPr bwMode="auto">
            <a:xfrm>
              <a:off x="7878763" y="3914775"/>
              <a:ext cx="60325" cy="14288"/>
            </a:xfrm>
            <a:custGeom>
              <a:avLst/>
              <a:gdLst>
                <a:gd name="T0" fmla="*/ 14 w 16"/>
                <a:gd name="T1" fmla="*/ 0 h 4"/>
                <a:gd name="T2" fmla="*/ 2 w 16"/>
                <a:gd name="T3" fmla="*/ 0 h 4"/>
                <a:gd name="T4" fmla="*/ 0 w 16"/>
                <a:gd name="T5" fmla="*/ 2 h 4"/>
                <a:gd name="T6" fmla="*/ 2 w 16"/>
                <a:gd name="T7" fmla="*/ 4 h 4"/>
                <a:gd name="T8" fmla="*/ 14 w 16"/>
                <a:gd name="T9" fmla="*/ 4 h 4"/>
                <a:gd name="T10" fmla="*/ 16 w 16"/>
                <a:gd name="T11" fmla="*/ 2 h 4"/>
                <a:gd name="T12" fmla="*/ 14 w 1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4" y="0"/>
                  </a:moveTo>
                  <a:cubicBezTo>
                    <a:pt x="2" y="0"/>
                    <a:pt x="2" y="0"/>
                    <a:pt x="2" y="0"/>
                  </a:cubicBezTo>
                  <a:cubicBezTo>
                    <a:pt x="1" y="0"/>
                    <a:pt x="0" y="1"/>
                    <a:pt x="0" y="2"/>
                  </a:cubicBezTo>
                  <a:cubicBezTo>
                    <a:pt x="0" y="3"/>
                    <a:pt x="1" y="4"/>
                    <a:pt x="2" y="4"/>
                  </a:cubicBezTo>
                  <a:cubicBezTo>
                    <a:pt x="14" y="4"/>
                    <a:pt x="14" y="4"/>
                    <a:pt x="14" y="4"/>
                  </a:cubicBezTo>
                  <a:cubicBezTo>
                    <a:pt x="15" y="4"/>
                    <a:pt x="16" y="3"/>
                    <a:pt x="16" y="2"/>
                  </a:cubicBezTo>
                  <a:cubicBezTo>
                    <a:pt x="16" y="1"/>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050"/>
            </a:p>
          </p:txBody>
        </p:sp>
        <p:sp>
          <p:nvSpPr>
            <p:cNvPr id="84" name="Freeform 8">
              <a:extLst>
                <a:ext uri="{FF2B5EF4-FFF2-40B4-BE49-F238E27FC236}">
                  <a16:creationId xmlns:a16="http://schemas.microsoft.com/office/drawing/2014/main" id="{97940F3C-F1B1-4BBA-95BD-D999DDD37BC1}"/>
                </a:ext>
              </a:extLst>
            </p:cNvPr>
            <p:cNvSpPr>
              <a:spLocks/>
            </p:cNvSpPr>
            <p:nvPr/>
          </p:nvSpPr>
          <p:spPr bwMode="auto">
            <a:xfrm>
              <a:off x="7900988" y="3625850"/>
              <a:ext cx="14288" cy="46038"/>
            </a:xfrm>
            <a:custGeom>
              <a:avLst/>
              <a:gdLst>
                <a:gd name="T0" fmla="*/ 2 w 4"/>
                <a:gd name="T1" fmla="*/ 12 h 12"/>
                <a:gd name="T2" fmla="*/ 4 w 4"/>
                <a:gd name="T3" fmla="*/ 10 h 12"/>
                <a:gd name="T4" fmla="*/ 4 w 4"/>
                <a:gd name="T5" fmla="*/ 2 h 12"/>
                <a:gd name="T6" fmla="*/ 2 w 4"/>
                <a:gd name="T7" fmla="*/ 0 h 12"/>
                <a:gd name="T8" fmla="*/ 0 w 4"/>
                <a:gd name="T9" fmla="*/ 2 h 12"/>
                <a:gd name="T10" fmla="*/ 0 w 4"/>
                <a:gd name="T11" fmla="*/ 10 h 12"/>
                <a:gd name="T12" fmla="*/ 2 w 4"/>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 h="12">
                  <a:moveTo>
                    <a:pt x="2" y="12"/>
                  </a:moveTo>
                  <a:cubicBezTo>
                    <a:pt x="3" y="12"/>
                    <a:pt x="4" y="11"/>
                    <a:pt x="4" y="10"/>
                  </a:cubicBezTo>
                  <a:cubicBezTo>
                    <a:pt x="4" y="2"/>
                    <a:pt x="4" y="2"/>
                    <a:pt x="4" y="2"/>
                  </a:cubicBezTo>
                  <a:cubicBezTo>
                    <a:pt x="4" y="1"/>
                    <a:pt x="3" y="0"/>
                    <a:pt x="2" y="0"/>
                  </a:cubicBezTo>
                  <a:cubicBezTo>
                    <a:pt x="1" y="0"/>
                    <a:pt x="0" y="1"/>
                    <a:pt x="0" y="2"/>
                  </a:cubicBezTo>
                  <a:cubicBezTo>
                    <a:pt x="0" y="10"/>
                    <a:pt x="0" y="10"/>
                    <a:pt x="0" y="10"/>
                  </a:cubicBezTo>
                  <a:cubicBezTo>
                    <a:pt x="0" y="11"/>
                    <a:pt x="1" y="12"/>
                    <a:pt x="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050"/>
            </a:p>
          </p:txBody>
        </p:sp>
        <p:sp>
          <p:nvSpPr>
            <p:cNvPr id="85" name="Freeform 9">
              <a:extLst>
                <a:ext uri="{FF2B5EF4-FFF2-40B4-BE49-F238E27FC236}">
                  <a16:creationId xmlns:a16="http://schemas.microsoft.com/office/drawing/2014/main" id="{CE15B918-958E-4B9E-A7FF-0D0DD70F9621}"/>
                </a:ext>
              </a:extLst>
            </p:cNvPr>
            <p:cNvSpPr>
              <a:spLocks/>
            </p:cNvSpPr>
            <p:nvPr/>
          </p:nvSpPr>
          <p:spPr bwMode="auto">
            <a:xfrm>
              <a:off x="8021638" y="3778250"/>
              <a:ext cx="44450" cy="14288"/>
            </a:xfrm>
            <a:custGeom>
              <a:avLst/>
              <a:gdLst>
                <a:gd name="T0" fmla="*/ 10 w 12"/>
                <a:gd name="T1" fmla="*/ 0 h 4"/>
                <a:gd name="T2" fmla="*/ 2 w 12"/>
                <a:gd name="T3" fmla="*/ 0 h 4"/>
                <a:gd name="T4" fmla="*/ 0 w 12"/>
                <a:gd name="T5" fmla="*/ 2 h 4"/>
                <a:gd name="T6" fmla="*/ 2 w 12"/>
                <a:gd name="T7" fmla="*/ 4 h 4"/>
                <a:gd name="T8" fmla="*/ 10 w 12"/>
                <a:gd name="T9" fmla="*/ 4 h 4"/>
                <a:gd name="T10" fmla="*/ 12 w 12"/>
                <a:gd name="T11" fmla="*/ 2 h 4"/>
                <a:gd name="T12" fmla="*/ 10 w 1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2" h="4">
                  <a:moveTo>
                    <a:pt x="10" y="0"/>
                  </a:moveTo>
                  <a:cubicBezTo>
                    <a:pt x="2" y="0"/>
                    <a:pt x="2" y="0"/>
                    <a:pt x="2" y="0"/>
                  </a:cubicBezTo>
                  <a:cubicBezTo>
                    <a:pt x="1" y="0"/>
                    <a:pt x="0" y="1"/>
                    <a:pt x="0" y="2"/>
                  </a:cubicBezTo>
                  <a:cubicBezTo>
                    <a:pt x="0" y="3"/>
                    <a:pt x="1" y="4"/>
                    <a:pt x="2" y="4"/>
                  </a:cubicBezTo>
                  <a:cubicBezTo>
                    <a:pt x="10" y="4"/>
                    <a:pt x="10" y="4"/>
                    <a:pt x="10" y="4"/>
                  </a:cubicBezTo>
                  <a:cubicBezTo>
                    <a:pt x="11" y="4"/>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050"/>
            </a:p>
          </p:txBody>
        </p:sp>
        <p:sp>
          <p:nvSpPr>
            <p:cNvPr id="86" name="Freeform 10">
              <a:extLst>
                <a:ext uri="{FF2B5EF4-FFF2-40B4-BE49-F238E27FC236}">
                  <a16:creationId xmlns:a16="http://schemas.microsoft.com/office/drawing/2014/main" id="{9CA5EA7B-088A-4DE1-84A5-9D03ED8A2018}"/>
                </a:ext>
              </a:extLst>
            </p:cNvPr>
            <p:cNvSpPr>
              <a:spLocks/>
            </p:cNvSpPr>
            <p:nvPr/>
          </p:nvSpPr>
          <p:spPr bwMode="auto">
            <a:xfrm>
              <a:off x="7750176" y="3778250"/>
              <a:ext cx="46038" cy="14288"/>
            </a:xfrm>
            <a:custGeom>
              <a:avLst/>
              <a:gdLst>
                <a:gd name="T0" fmla="*/ 10 w 12"/>
                <a:gd name="T1" fmla="*/ 0 h 4"/>
                <a:gd name="T2" fmla="*/ 2 w 12"/>
                <a:gd name="T3" fmla="*/ 0 h 4"/>
                <a:gd name="T4" fmla="*/ 0 w 12"/>
                <a:gd name="T5" fmla="*/ 2 h 4"/>
                <a:gd name="T6" fmla="*/ 2 w 12"/>
                <a:gd name="T7" fmla="*/ 4 h 4"/>
                <a:gd name="T8" fmla="*/ 10 w 12"/>
                <a:gd name="T9" fmla="*/ 4 h 4"/>
                <a:gd name="T10" fmla="*/ 12 w 12"/>
                <a:gd name="T11" fmla="*/ 2 h 4"/>
                <a:gd name="T12" fmla="*/ 10 w 1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2" h="4">
                  <a:moveTo>
                    <a:pt x="10" y="0"/>
                  </a:moveTo>
                  <a:cubicBezTo>
                    <a:pt x="2" y="0"/>
                    <a:pt x="2" y="0"/>
                    <a:pt x="2" y="0"/>
                  </a:cubicBezTo>
                  <a:cubicBezTo>
                    <a:pt x="1" y="0"/>
                    <a:pt x="0" y="1"/>
                    <a:pt x="0" y="2"/>
                  </a:cubicBezTo>
                  <a:cubicBezTo>
                    <a:pt x="0" y="3"/>
                    <a:pt x="1" y="4"/>
                    <a:pt x="2" y="4"/>
                  </a:cubicBezTo>
                  <a:cubicBezTo>
                    <a:pt x="10" y="4"/>
                    <a:pt x="10" y="4"/>
                    <a:pt x="10" y="4"/>
                  </a:cubicBezTo>
                  <a:cubicBezTo>
                    <a:pt x="11" y="4"/>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050"/>
            </a:p>
          </p:txBody>
        </p:sp>
        <p:sp>
          <p:nvSpPr>
            <p:cNvPr id="87" name="Freeform 11">
              <a:extLst>
                <a:ext uri="{FF2B5EF4-FFF2-40B4-BE49-F238E27FC236}">
                  <a16:creationId xmlns:a16="http://schemas.microsoft.com/office/drawing/2014/main" id="{B79F7DC1-660C-425A-9E1F-22D7DE580E06}"/>
                </a:ext>
              </a:extLst>
            </p:cNvPr>
            <p:cNvSpPr>
              <a:spLocks/>
            </p:cNvSpPr>
            <p:nvPr/>
          </p:nvSpPr>
          <p:spPr bwMode="auto">
            <a:xfrm>
              <a:off x="7785101" y="3660775"/>
              <a:ext cx="47625" cy="44450"/>
            </a:xfrm>
            <a:custGeom>
              <a:avLst/>
              <a:gdLst>
                <a:gd name="T0" fmla="*/ 9 w 13"/>
                <a:gd name="T1" fmla="*/ 12 h 12"/>
                <a:gd name="T2" fmla="*/ 10 w 13"/>
                <a:gd name="T3" fmla="*/ 12 h 12"/>
                <a:gd name="T4" fmla="*/ 12 w 13"/>
                <a:gd name="T5" fmla="*/ 12 h 12"/>
                <a:gd name="T6" fmla="*/ 12 w 13"/>
                <a:gd name="T7" fmla="*/ 9 h 12"/>
                <a:gd name="T8" fmla="*/ 3 w 13"/>
                <a:gd name="T9" fmla="*/ 1 h 12"/>
                <a:gd name="T10" fmla="*/ 0 w 13"/>
                <a:gd name="T11" fmla="*/ 1 h 12"/>
                <a:gd name="T12" fmla="*/ 0 w 13"/>
                <a:gd name="T13" fmla="*/ 3 h 12"/>
                <a:gd name="T14" fmla="*/ 9 w 13"/>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2">
                  <a:moveTo>
                    <a:pt x="9" y="12"/>
                  </a:moveTo>
                  <a:cubicBezTo>
                    <a:pt x="9" y="12"/>
                    <a:pt x="10" y="12"/>
                    <a:pt x="10" y="12"/>
                  </a:cubicBezTo>
                  <a:cubicBezTo>
                    <a:pt x="11" y="12"/>
                    <a:pt x="11" y="12"/>
                    <a:pt x="12" y="12"/>
                  </a:cubicBezTo>
                  <a:cubicBezTo>
                    <a:pt x="13" y="11"/>
                    <a:pt x="13" y="10"/>
                    <a:pt x="12" y="9"/>
                  </a:cubicBezTo>
                  <a:cubicBezTo>
                    <a:pt x="3" y="1"/>
                    <a:pt x="3" y="1"/>
                    <a:pt x="3" y="1"/>
                  </a:cubicBezTo>
                  <a:cubicBezTo>
                    <a:pt x="3" y="0"/>
                    <a:pt x="1" y="0"/>
                    <a:pt x="0" y="1"/>
                  </a:cubicBezTo>
                  <a:cubicBezTo>
                    <a:pt x="0" y="1"/>
                    <a:pt x="0" y="3"/>
                    <a:pt x="0" y="3"/>
                  </a:cubicBezTo>
                  <a:lnTo>
                    <a:pt x="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050"/>
            </a:p>
          </p:txBody>
        </p:sp>
        <p:sp>
          <p:nvSpPr>
            <p:cNvPr id="88" name="Freeform 12">
              <a:extLst>
                <a:ext uri="{FF2B5EF4-FFF2-40B4-BE49-F238E27FC236}">
                  <a16:creationId xmlns:a16="http://schemas.microsoft.com/office/drawing/2014/main" id="{94A08633-BB48-49FA-8229-0572DACDBA11}"/>
                </a:ext>
              </a:extLst>
            </p:cNvPr>
            <p:cNvSpPr>
              <a:spLocks/>
            </p:cNvSpPr>
            <p:nvPr/>
          </p:nvSpPr>
          <p:spPr bwMode="auto">
            <a:xfrm>
              <a:off x="7983538" y="3660775"/>
              <a:ext cx="49213" cy="44450"/>
            </a:xfrm>
            <a:custGeom>
              <a:avLst/>
              <a:gdLst>
                <a:gd name="T0" fmla="*/ 3 w 13"/>
                <a:gd name="T1" fmla="*/ 12 h 12"/>
                <a:gd name="T2" fmla="*/ 4 w 13"/>
                <a:gd name="T3" fmla="*/ 12 h 12"/>
                <a:gd name="T4" fmla="*/ 13 w 13"/>
                <a:gd name="T5" fmla="*/ 3 h 12"/>
                <a:gd name="T6" fmla="*/ 13 w 13"/>
                <a:gd name="T7" fmla="*/ 1 h 12"/>
                <a:gd name="T8" fmla="*/ 10 w 13"/>
                <a:gd name="T9" fmla="*/ 1 h 12"/>
                <a:gd name="T10" fmla="*/ 1 w 13"/>
                <a:gd name="T11" fmla="*/ 9 h 12"/>
                <a:gd name="T12" fmla="*/ 1 w 13"/>
                <a:gd name="T13" fmla="*/ 12 h 12"/>
                <a:gd name="T14" fmla="*/ 3 w 13"/>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2">
                  <a:moveTo>
                    <a:pt x="3" y="12"/>
                  </a:moveTo>
                  <a:cubicBezTo>
                    <a:pt x="3" y="12"/>
                    <a:pt x="4" y="12"/>
                    <a:pt x="4" y="12"/>
                  </a:cubicBezTo>
                  <a:cubicBezTo>
                    <a:pt x="13" y="3"/>
                    <a:pt x="13" y="3"/>
                    <a:pt x="13" y="3"/>
                  </a:cubicBezTo>
                  <a:cubicBezTo>
                    <a:pt x="13" y="3"/>
                    <a:pt x="13" y="1"/>
                    <a:pt x="13" y="1"/>
                  </a:cubicBezTo>
                  <a:cubicBezTo>
                    <a:pt x="12" y="0"/>
                    <a:pt x="10" y="0"/>
                    <a:pt x="10" y="1"/>
                  </a:cubicBezTo>
                  <a:cubicBezTo>
                    <a:pt x="1" y="9"/>
                    <a:pt x="1" y="9"/>
                    <a:pt x="1" y="9"/>
                  </a:cubicBezTo>
                  <a:cubicBezTo>
                    <a:pt x="0" y="10"/>
                    <a:pt x="0" y="11"/>
                    <a:pt x="1" y="12"/>
                  </a:cubicBezTo>
                  <a:cubicBezTo>
                    <a:pt x="2" y="12"/>
                    <a:pt x="2" y="12"/>
                    <a:pt x="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050"/>
            </a:p>
          </p:txBody>
        </p:sp>
      </p:grpSp>
      <p:grpSp>
        <p:nvGrpSpPr>
          <p:cNvPr id="89" name="Group 88">
            <a:extLst>
              <a:ext uri="{FF2B5EF4-FFF2-40B4-BE49-F238E27FC236}">
                <a16:creationId xmlns:a16="http://schemas.microsoft.com/office/drawing/2014/main" id="{9CF0E197-C54C-46A3-87BE-ACDDBF59FE07}"/>
              </a:ext>
            </a:extLst>
          </p:cNvPr>
          <p:cNvGrpSpPr/>
          <p:nvPr/>
        </p:nvGrpSpPr>
        <p:grpSpPr>
          <a:xfrm>
            <a:off x="6950846" y="3694131"/>
            <a:ext cx="203544" cy="272654"/>
            <a:chOff x="5627688" y="2882900"/>
            <a:chExt cx="271463" cy="363538"/>
          </a:xfrm>
          <a:solidFill>
            <a:schemeClr val="bg1"/>
          </a:solidFill>
          <a:effectLst>
            <a:outerShdw blurRad="50800" dist="38100" dir="5400000" algn="t" rotWithShape="0">
              <a:prstClr val="black">
                <a:alpha val="17000"/>
              </a:prstClr>
            </a:outerShdw>
          </a:effectLst>
        </p:grpSpPr>
        <p:sp>
          <p:nvSpPr>
            <p:cNvPr id="90" name="Freeform 117">
              <a:extLst>
                <a:ext uri="{FF2B5EF4-FFF2-40B4-BE49-F238E27FC236}">
                  <a16:creationId xmlns:a16="http://schemas.microsoft.com/office/drawing/2014/main" id="{6A52BE0D-AD20-4CE0-AD31-6B80A2F15C39}"/>
                </a:ext>
              </a:extLst>
            </p:cNvPr>
            <p:cNvSpPr>
              <a:spLocks noEditPoints="1"/>
            </p:cNvSpPr>
            <p:nvPr/>
          </p:nvSpPr>
          <p:spPr bwMode="auto">
            <a:xfrm>
              <a:off x="5627688" y="2882900"/>
              <a:ext cx="271463" cy="363538"/>
            </a:xfrm>
            <a:custGeom>
              <a:avLst/>
              <a:gdLst>
                <a:gd name="T0" fmla="*/ 62 w 72"/>
                <a:gd name="T1" fmla="*/ 0 h 96"/>
                <a:gd name="T2" fmla="*/ 10 w 72"/>
                <a:gd name="T3" fmla="*/ 0 h 96"/>
                <a:gd name="T4" fmla="*/ 0 w 72"/>
                <a:gd name="T5" fmla="*/ 10 h 96"/>
                <a:gd name="T6" fmla="*/ 0 w 72"/>
                <a:gd name="T7" fmla="*/ 86 h 96"/>
                <a:gd name="T8" fmla="*/ 10 w 72"/>
                <a:gd name="T9" fmla="*/ 96 h 96"/>
                <a:gd name="T10" fmla="*/ 62 w 72"/>
                <a:gd name="T11" fmla="*/ 96 h 96"/>
                <a:gd name="T12" fmla="*/ 72 w 72"/>
                <a:gd name="T13" fmla="*/ 86 h 96"/>
                <a:gd name="T14" fmla="*/ 72 w 72"/>
                <a:gd name="T15" fmla="*/ 10 h 96"/>
                <a:gd name="T16" fmla="*/ 62 w 72"/>
                <a:gd name="T17" fmla="*/ 0 h 96"/>
                <a:gd name="T18" fmla="*/ 36 w 72"/>
                <a:gd name="T19" fmla="*/ 6 h 96"/>
                <a:gd name="T20" fmla="*/ 38 w 72"/>
                <a:gd name="T21" fmla="*/ 8 h 96"/>
                <a:gd name="T22" fmla="*/ 36 w 72"/>
                <a:gd name="T23" fmla="*/ 10 h 96"/>
                <a:gd name="T24" fmla="*/ 34 w 72"/>
                <a:gd name="T25" fmla="*/ 8 h 96"/>
                <a:gd name="T26" fmla="*/ 36 w 72"/>
                <a:gd name="T27" fmla="*/ 6 h 96"/>
                <a:gd name="T28" fmla="*/ 36 w 72"/>
                <a:gd name="T29" fmla="*/ 90 h 96"/>
                <a:gd name="T30" fmla="*/ 32 w 72"/>
                <a:gd name="T31" fmla="*/ 86 h 96"/>
                <a:gd name="T32" fmla="*/ 36 w 72"/>
                <a:gd name="T33" fmla="*/ 82 h 96"/>
                <a:gd name="T34" fmla="*/ 40 w 72"/>
                <a:gd name="T35" fmla="*/ 86 h 96"/>
                <a:gd name="T36" fmla="*/ 36 w 72"/>
                <a:gd name="T37" fmla="*/ 90 h 96"/>
                <a:gd name="T38" fmla="*/ 64 w 72"/>
                <a:gd name="T39" fmla="*/ 78 h 96"/>
                <a:gd name="T40" fmla="*/ 62 w 72"/>
                <a:gd name="T41" fmla="*/ 80 h 96"/>
                <a:gd name="T42" fmla="*/ 10 w 72"/>
                <a:gd name="T43" fmla="*/ 80 h 96"/>
                <a:gd name="T44" fmla="*/ 8 w 72"/>
                <a:gd name="T45" fmla="*/ 78 h 96"/>
                <a:gd name="T46" fmla="*/ 8 w 72"/>
                <a:gd name="T47" fmla="*/ 14 h 96"/>
                <a:gd name="T48" fmla="*/ 10 w 72"/>
                <a:gd name="T49" fmla="*/ 12 h 96"/>
                <a:gd name="T50" fmla="*/ 62 w 72"/>
                <a:gd name="T51" fmla="*/ 12 h 96"/>
                <a:gd name="T52" fmla="*/ 64 w 72"/>
                <a:gd name="T53" fmla="*/ 14 h 96"/>
                <a:gd name="T54" fmla="*/ 64 w 72"/>
                <a:gd name="T55" fmla="*/ 7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 h="96">
                  <a:moveTo>
                    <a:pt x="62" y="0"/>
                  </a:moveTo>
                  <a:cubicBezTo>
                    <a:pt x="10" y="0"/>
                    <a:pt x="10" y="0"/>
                    <a:pt x="10" y="0"/>
                  </a:cubicBezTo>
                  <a:cubicBezTo>
                    <a:pt x="4" y="0"/>
                    <a:pt x="0" y="4"/>
                    <a:pt x="0" y="10"/>
                  </a:cubicBezTo>
                  <a:cubicBezTo>
                    <a:pt x="0" y="86"/>
                    <a:pt x="0" y="86"/>
                    <a:pt x="0" y="86"/>
                  </a:cubicBezTo>
                  <a:cubicBezTo>
                    <a:pt x="0" y="92"/>
                    <a:pt x="4" y="96"/>
                    <a:pt x="10" y="96"/>
                  </a:cubicBezTo>
                  <a:cubicBezTo>
                    <a:pt x="62" y="96"/>
                    <a:pt x="62" y="96"/>
                    <a:pt x="62" y="96"/>
                  </a:cubicBezTo>
                  <a:cubicBezTo>
                    <a:pt x="68" y="96"/>
                    <a:pt x="72" y="92"/>
                    <a:pt x="72" y="86"/>
                  </a:cubicBezTo>
                  <a:cubicBezTo>
                    <a:pt x="72" y="10"/>
                    <a:pt x="72" y="10"/>
                    <a:pt x="72" y="10"/>
                  </a:cubicBezTo>
                  <a:cubicBezTo>
                    <a:pt x="72" y="4"/>
                    <a:pt x="68" y="0"/>
                    <a:pt x="62" y="0"/>
                  </a:cubicBezTo>
                  <a:close/>
                  <a:moveTo>
                    <a:pt x="36" y="6"/>
                  </a:moveTo>
                  <a:cubicBezTo>
                    <a:pt x="37" y="6"/>
                    <a:pt x="38" y="7"/>
                    <a:pt x="38" y="8"/>
                  </a:cubicBezTo>
                  <a:cubicBezTo>
                    <a:pt x="38" y="9"/>
                    <a:pt x="37" y="10"/>
                    <a:pt x="36" y="10"/>
                  </a:cubicBezTo>
                  <a:cubicBezTo>
                    <a:pt x="35" y="10"/>
                    <a:pt x="34" y="9"/>
                    <a:pt x="34" y="8"/>
                  </a:cubicBezTo>
                  <a:cubicBezTo>
                    <a:pt x="34" y="7"/>
                    <a:pt x="35" y="6"/>
                    <a:pt x="36" y="6"/>
                  </a:cubicBezTo>
                  <a:close/>
                  <a:moveTo>
                    <a:pt x="36" y="90"/>
                  </a:moveTo>
                  <a:cubicBezTo>
                    <a:pt x="34" y="90"/>
                    <a:pt x="32" y="88"/>
                    <a:pt x="32" y="86"/>
                  </a:cubicBezTo>
                  <a:cubicBezTo>
                    <a:pt x="32" y="84"/>
                    <a:pt x="34" y="82"/>
                    <a:pt x="36" y="82"/>
                  </a:cubicBezTo>
                  <a:cubicBezTo>
                    <a:pt x="38" y="82"/>
                    <a:pt x="40" y="84"/>
                    <a:pt x="40" y="86"/>
                  </a:cubicBezTo>
                  <a:cubicBezTo>
                    <a:pt x="40" y="88"/>
                    <a:pt x="38" y="90"/>
                    <a:pt x="36" y="90"/>
                  </a:cubicBezTo>
                  <a:close/>
                  <a:moveTo>
                    <a:pt x="64" y="78"/>
                  </a:moveTo>
                  <a:cubicBezTo>
                    <a:pt x="64" y="79"/>
                    <a:pt x="63" y="80"/>
                    <a:pt x="62" y="80"/>
                  </a:cubicBezTo>
                  <a:cubicBezTo>
                    <a:pt x="10" y="80"/>
                    <a:pt x="10" y="80"/>
                    <a:pt x="10" y="80"/>
                  </a:cubicBezTo>
                  <a:cubicBezTo>
                    <a:pt x="9" y="80"/>
                    <a:pt x="8" y="79"/>
                    <a:pt x="8" y="78"/>
                  </a:cubicBezTo>
                  <a:cubicBezTo>
                    <a:pt x="8" y="14"/>
                    <a:pt x="8" y="14"/>
                    <a:pt x="8" y="14"/>
                  </a:cubicBezTo>
                  <a:cubicBezTo>
                    <a:pt x="8" y="13"/>
                    <a:pt x="9" y="12"/>
                    <a:pt x="10" y="12"/>
                  </a:cubicBezTo>
                  <a:cubicBezTo>
                    <a:pt x="62" y="12"/>
                    <a:pt x="62" y="12"/>
                    <a:pt x="62" y="12"/>
                  </a:cubicBezTo>
                  <a:cubicBezTo>
                    <a:pt x="63" y="12"/>
                    <a:pt x="64" y="13"/>
                    <a:pt x="64" y="14"/>
                  </a:cubicBezTo>
                  <a:lnTo>
                    <a:pt x="64"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050"/>
            </a:p>
          </p:txBody>
        </p:sp>
        <p:sp>
          <p:nvSpPr>
            <p:cNvPr id="91" name="Rectangle 118">
              <a:extLst>
                <a:ext uri="{FF2B5EF4-FFF2-40B4-BE49-F238E27FC236}">
                  <a16:creationId xmlns:a16="http://schemas.microsoft.com/office/drawing/2014/main" id="{BCA39FE6-72D5-4F6B-B15C-D313017A21C3}"/>
                </a:ext>
              </a:extLst>
            </p:cNvPr>
            <p:cNvSpPr>
              <a:spLocks noChangeArrowheads="1"/>
            </p:cNvSpPr>
            <p:nvPr/>
          </p:nvSpPr>
          <p:spPr bwMode="auto">
            <a:xfrm>
              <a:off x="5703888" y="2973388"/>
              <a:ext cx="3016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050"/>
            </a:p>
          </p:txBody>
        </p:sp>
        <p:sp>
          <p:nvSpPr>
            <p:cNvPr id="92" name="Rectangle 119">
              <a:extLst>
                <a:ext uri="{FF2B5EF4-FFF2-40B4-BE49-F238E27FC236}">
                  <a16:creationId xmlns:a16="http://schemas.microsoft.com/office/drawing/2014/main" id="{3F5EF41F-070A-4DF3-B78C-F53CD1728192}"/>
                </a:ext>
              </a:extLst>
            </p:cNvPr>
            <p:cNvSpPr>
              <a:spLocks noChangeArrowheads="1"/>
            </p:cNvSpPr>
            <p:nvPr/>
          </p:nvSpPr>
          <p:spPr bwMode="auto">
            <a:xfrm>
              <a:off x="5748338" y="2973388"/>
              <a:ext cx="3016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050"/>
            </a:p>
          </p:txBody>
        </p:sp>
        <p:sp>
          <p:nvSpPr>
            <p:cNvPr id="93" name="Rectangle 120">
              <a:extLst>
                <a:ext uri="{FF2B5EF4-FFF2-40B4-BE49-F238E27FC236}">
                  <a16:creationId xmlns:a16="http://schemas.microsoft.com/office/drawing/2014/main" id="{ED1B041E-6AA9-45DD-BDF4-746EF8DA0F55}"/>
                </a:ext>
              </a:extLst>
            </p:cNvPr>
            <p:cNvSpPr>
              <a:spLocks noChangeArrowheads="1"/>
            </p:cNvSpPr>
            <p:nvPr/>
          </p:nvSpPr>
          <p:spPr bwMode="auto">
            <a:xfrm>
              <a:off x="5794375" y="2973388"/>
              <a:ext cx="2857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050"/>
            </a:p>
          </p:txBody>
        </p:sp>
        <p:sp>
          <p:nvSpPr>
            <p:cNvPr id="94" name="Rectangle 121">
              <a:extLst>
                <a:ext uri="{FF2B5EF4-FFF2-40B4-BE49-F238E27FC236}">
                  <a16:creationId xmlns:a16="http://schemas.microsoft.com/office/drawing/2014/main" id="{2847C622-4A3D-4506-931F-E7F7F47EA124}"/>
                </a:ext>
              </a:extLst>
            </p:cNvPr>
            <p:cNvSpPr>
              <a:spLocks noChangeArrowheads="1"/>
            </p:cNvSpPr>
            <p:nvPr/>
          </p:nvSpPr>
          <p:spPr bwMode="auto">
            <a:xfrm>
              <a:off x="5703888" y="3019425"/>
              <a:ext cx="30163"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050"/>
            </a:p>
          </p:txBody>
        </p:sp>
        <p:sp>
          <p:nvSpPr>
            <p:cNvPr id="95" name="Rectangle 122">
              <a:extLst>
                <a:ext uri="{FF2B5EF4-FFF2-40B4-BE49-F238E27FC236}">
                  <a16:creationId xmlns:a16="http://schemas.microsoft.com/office/drawing/2014/main" id="{B985AF49-ED29-44D1-840A-E87CFA1DB72E}"/>
                </a:ext>
              </a:extLst>
            </p:cNvPr>
            <p:cNvSpPr>
              <a:spLocks noChangeArrowheads="1"/>
            </p:cNvSpPr>
            <p:nvPr/>
          </p:nvSpPr>
          <p:spPr bwMode="auto">
            <a:xfrm>
              <a:off x="5748338" y="3019425"/>
              <a:ext cx="30163"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050"/>
            </a:p>
          </p:txBody>
        </p:sp>
        <p:sp>
          <p:nvSpPr>
            <p:cNvPr id="96" name="Rectangle 123">
              <a:extLst>
                <a:ext uri="{FF2B5EF4-FFF2-40B4-BE49-F238E27FC236}">
                  <a16:creationId xmlns:a16="http://schemas.microsoft.com/office/drawing/2014/main" id="{501A901F-3026-4AC1-9B0A-AE77B3A1219C}"/>
                </a:ext>
              </a:extLst>
            </p:cNvPr>
            <p:cNvSpPr>
              <a:spLocks noChangeArrowheads="1"/>
            </p:cNvSpPr>
            <p:nvPr/>
          </p:nvSpPr>
          <p:spPr bwMode="auto">
            <a:xfrm>
              <a:off x="5794375" y="3019425"/>
              <a:ext cx="2857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050"/>
            </a:p>
          </p:txBody>
        </p:sp>
        <p:sp>
          <p:nvSpPr>
            <p:cNvPr id="97" name="Rectangle 124">
              <a:extLst>
                <a:ext uri="{FF2B5EF4-FFF2-40B4-BE49-F238E27FC236}">
                  <a16:creationId xmlns:a16="http://schemas.microsoft.com/office/drawing/2014/main" id="{78F2D2F6-6B0C-44C0-8698-0876CAC6943F}"/>
                </a:ext>
              </a:extLst>
            </p:cNvPr>
            <p:cNvSpPr>
              <a:spLocks noChangeArrowheads="1"/>
            </p:cNvSpPr>
            <p:nvPr/>
          </p:nvSpPr>
          <p:spPr bwMode="auto">
            <a:xfrm>
              <a:off x="5703888" y="3065463"/>
              <a:ext cx="30163"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050"/>
            </a:p>
          </p:txBody>
        </p:sp>
        <p:sp>
          <p:nvSpPr>
            <p:cNvPr id="98" name="Rectangle 125">
              <a:extLst>
                <a:ext uri="{FF2B5EF4-FFF2-40B4-BE49-F238E27FC236}">
                  <a16:creationId xmlns:a16="http://schemas.microsoft.com/office/drawing/2014/main" id="{7E7D23BB-6533-47F5-9E0B-687556EC6CD3}"/>
                </a:ext>
              </a:extLst>
            </p:cNvPr>
            <p:cNvSpPr>
              <a:spLocks noChangeArrowheads="1"/>
            </p:cNvSpPr>
            <p:nvPr/>
          </p:nvSpPr>
          <p:spPr bwMode="auto">
            <a:xfrm>
              <a:off x="5748338" y="3065463"/>
              <a:ext cx="30163"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050"/>
            </a:p>
          </p:txBody>
        </p:sp>
      </p:grpSp>
      <p:grpSp>
        <p:nvGrpSpPr>
          <p:cNvPr id="65" name="Group 64"/>
          <p:cNvGrpSpPr/>
          <p:nvPr/>
        </p:nvGrpSpPr>
        <p:grpSpPr>
          <a:xfrm>
            <a:off x="3371850" y="1871811"/>
            <a:ext cx="2532087" cy="1920065"/>
            <a:chOff x="3732213" y="2365375"/>
            <a:chExt cx="3917950" cy="3082925"/>
          </a:xfrm>
          <a:effectLst/>
        </p:grpSpPr>
        <p:sp>
          <p:nvSpPr>
            <p:cNvPr id="71" name="Freeform 70"/>
            <p:cNvSpPr>
              <a:spLocks/>
            </p:cNvSpPr>
            <p:nvPr/>
          </p:nvSpPr>
          <p:spPr bwMode="auto">
            <a:xfrm>
              <a:off x="5197475" y="4635500"/>
              <a:ext cx="985837" cy="773113"/>
            </a:xfrm>
            <a:custGeom>
              <a:avLst/>
              <a:gdLst>
                <a:gd name="T0" fmla="*/ 230 w 1241"/>
                <a:gd name="T1" fmla="*/ 0 h 973"/>
                <a:gd name="T2" fmla="*/ 1050 w 1241"/>
                <a:gd name="T3" fmla="*/ 0 h 973"/>
                <a:gd name="T4" fmla="*/ 1074 w 1241"/>
                <a:gd name="T5" fmla="*/ 4 h 973"/>
                <a:gd name="T6" fmla="*/ 1095 w 1241"/>
                <a:gd name="T7" fmla="*/ 15 h 973"/>
                <a:gd name="T8" fmla="*/ 1112 w 1241"/>
                <a:gd name="T9" fmla="*/ 31 h 973"/>
                <a:gd name="T10" fmla="*/ 1122 w 1241"/>
                <a:gd name="T11" fmla="*/ 52 h 973"/>
                <a:gd name="T12" fmla="*/ 1127 w 1241"/>
                <a:gd name="T13" fmla="*/ 76 h 973"/>
                <a:gd name="T14" fmla="*/ 1241 w 1241"/>
                <a:gd name="T15" fmla="*/ 897 h 973"/>
                <a:gd name="T16" fmla="*/ 1238 w 1241"/>
                <a:gd name="T17" fmla="*/ 921 h 973"/>
                <a:gd name="T18" fmla="*/ 1227 w 1241"/>
                <a:gd name="T19" fmla="*/ 942 h 973"/>
                <a:gd name="T20" fmla="*/ 1211 w 1241"/>
                <a:gd name="T21" fmla="*/ 958 h 973"/>
                <a:gd name="T22" fmla="*/ 1188 w 1241"/>
                <a:gd name="T23" fmla="*/ 969 h 973"/>
                <a:gd name="T24" fmla="*/ 1164 w 1241"/>
                <a:gd name="T25" fmla="*/ 973 h 973"/>
                <a:gd name="T26" fmla="*/ 77 w 1241"/>
                <a:gd name="T27" fmla="*/ 973 h 973"/>
                <a:gd name="T28" fmla="*/ 52 w 1241"/>
                <a:gd name="T29" fmla="*/ 969 h 973"/>
                <a:gd name="T30" fmla="*/ 31 w 1241"/>
                <a:gd name="T31" fmla="*/ 958 h 973"/>
                <a:gd name="T32" fmla="*/ 14 w 1241"/>
                <a:gd name="T33" fmla="*/ 942 h 973"/>
                <a:gd name="T34" fmla="*/ 4 w 1241"/>
                <a:gd name="T35" fmla="*/ 921 h 973"/>
                <a:gd name="T36" fmla="*/ 0 w 1241"/>
                <a:gd name="T37" fmla="*/ 897 h 973"/>
                <a:gd name="T38" fmla="*/ 154 w 1241"/>
                <a:gd name="T39" fmla="*/ 76 h 973"/>
                <a:gd name="T40" fmla="*/ 157 w 1241"/>
                <a:gd name="T41" fmla="*/ 52 h 973"/>
                <a:gd name="T42" fmla="*/ 169 w 1241"/>
                <a:gd name="T43" fmla="*/ 31 h 973"/>
                <a:gd name="T44" fmla="*/ 185 w 1241"/>
                <a:gd name="T45" fmla="*/ 15 h 973"/>
                <a:gd name="T46" fmla="*/ 206 w 1241"/>
                <a:gd name="T47" fmla="*/ 4 h 973"/>
                <a:gd name="T48" fmla="*/ 230 w 1241"/>
                <a:gd name="T49" fmla="*/ 0 h 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1" h="973">
                  <a:moveTo>
                    <a:pt x="230" y="0"/>
                  </a:moveTo>
                  <a:lnTo>
                    <a:pt x="1050" y="0"/>
                  </a:lnTo>
                  <a:lnTo>
                    <a:pt x="1074" y="4"/>
                  </a:lnTo>
                  <a:lnTo>
                    <a:pt x="1095" y="15"/>
                  </a:lnTo>
                  <a:lnTo>
                    <a:pt x="1112" y="31"/>
                  </a:lnTo>
                  <a:lnTo>
                    <a:pt x="1122" y="52"/>
                  </a:lnTo>
                  <a:lnTo>
                    <a:pt x="1127" y="76"/>
                  </a:lnTo>
                  <a:lnTo>
                    <a:pt x="1241" y="897"/>
                  </a:lnTo>
                  <a:lnTo>
                    <a:pt x="1238" y="921"/>
                  </a:lnTo>
                  <a:lnTo>
                    <a:pt x="1227" y="942"/>
                  </a:lnTo>
                  <a:lnTo>
                    <a:pt x="1211" y="958"/>
                  </a:lnTo>
                  <a:lnTo>
                    <a:pt x="1188" y="969"/>
                  </a:lnTo>
                  <a:lnTo>
                    <a:pt x="1164" y="973"/>
                  </a:lnTo>
                  <a:lnTo>
                    <a:pt x="77" y="973"/>
                  </a:lnTo>
                  <a:lnTo>
                    <a:pt x="52" y="969"/>
                  </a:lnTo>
                  <a:lnTo>
                    <a:pt x="31" y="958"/>
                  </a:lnTo>
                  <a:lnTo>
                    <a:pt x="14" y="942"/>
                  </a:lnTo>
                  <a:lnTo>
                    <a:pt x="4" y="921"/>
                  </a:lnTo>
                  <a:lnTo>
                    <a:pt x="0" y="897"/>
                  </a:lnTo>
                  <a:lnTo>
                    <a:pt x="154" y="76"/>
                  </a:lnTo>
                  <a:lnTo>
                    <a:pt x="157" y="52"/>
                  </a:lnTo>
                  <a:lnTo>
                    <a:pt x="169" y="31"/>
                  </a:lnTo>
                  <a:lnTo>
                    <a:pt x="185" y="15"/>
                  </a:lnTo>
                  <a:lnTo>
                    <a:pt x="206" y="4"/>
                  </a:lnTo>
                  <a:lnTo>
                    <a:pt x="230" y="0"/>
                  </a:lnTo>
                  <a:close/>
                </a:path>
              </a:pathLst>
            </a:custGeom>
            <a:solidFill>
              <a:schemeClr val="bg1">
                <a:lumMod val="85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IN" sz="1050"/>
            </a:p>
          </p:txBody>
        </p:sp>
        <p:sp>
          <p:nvSpPr>
            <p:cNvPr id="73" name="Freeform 72"/>
            <p:cNvSpPr>
              <a:spLocks/>
            </p:cNvSpPr>
            <p:nvPr/>
          </p:nvSpPr>
          <p:spPr bwMode="auto">
            <a:xfrm>
              <a:off x="5002213" y="5346700"/>
              <a:ext cx="1376362" cy="101600"/>
            </a:xfrm>
            <a:custGeom>
              <a:avLst/>
              <a:gdLst>
                <a:gd name="T0" fmla="*/ 63 w 1734"/>
                <a:gd name="T1" fmla="*/ 0 h 127"/>
                <a:gd name="T2" fmla="*/ 1671 w 1734"/>
                <a:gd name="T3" fmla="*/ 0 h 127"/>
                <a:gd name="T4" fmla="*/ 1690 w 1734"/>
                <a:gd name="T5" fmla="*/ 4 h 127"/>
                <a:gd name="T6" fmla="*/ 1708 w 1734"/>
                <a:gd name="T7" fmla="*/ 13 h 127"/>
                <a:gd name="T8" fmla="*/ 1722 w 1734"/>
                <a:gd name="T9" fmla="*/ 27 h 127"/>
                <a:gd name="T10" fmla="*/ 1731 w 1734"/>
                <a:gd name="T11" fmla="*/ 43 h 127"/>
                <a:gd name="T12" fmla="*/ 1734 w 1734"/>
                <a:gd name="T13" fmla="*/ 64 h 127"/>
                <a:gd name="T14" fmla="*/ 1731 w 1734"/>
                <a:gd name="T15" fmla="*/ 84 h 127"/>
                <a:gd name="T16" fmla="*/ 1722 w 1734"/>
                <a:gd name="T17" fmla="*/ 102 h 127"/>
                <a:gd name="T18" fmla="*/ 1708 w 1734"/>
                <a:gd name="T19" fmla="*/ 115 h 127"/>
                <a:gd name="T20" fmla="*/ 1690 w 1734"/>
                <a:gd name="T21" fmla="*/ 124 h 127"/>
                <a:gd name="T22" fmla="*/ 1671 w 1734"/>
                <a:gd name="T23" fmla="*/ 127 h 127"/>
                <a:gd name="T24" fmla="*/ 63 w 1734"/>
                <a:gd name="T25" fmla="*/ 127 h 127"/>
                <a:gd name="T26" fmla="*/ 43 w 1734"/>
                <a:gd name="T27" fmla="*/ 124 h 127"/>
                <a:gd name="T28" fmla="*/ 25 w 1734"/>
                <a:gd name="T29" fmla="*/ 115 h 127"/>
                <a:gd name="T30" fmla="*/ 12 w 1734"/>
                <a:gd name="T31" fmla="*/ 102 h 127"/>
                <a:gd name="T32" fmla="*/ 3 w 1734"/>
                <a:gd name="T33" fmla="*/ 84 h 127"/>
                <a:gd name="T34" fmla="*/ 0 w 1734"/>
                <a:gd name="T35" fmla="*/ 64 h 127"/>
                <a:gd name="T36" fmla="*/ 3 w 1734"/>
                <a:gd name="T37" fmla="*/ 43 h 127"/>
                <a:gd name="T38" fmla="*/ 12 w 1734"/>
                <a:gd name="T39" fmla="*/ 27 h 127"/>
                <a:gd name="T40" fmla="*/ 25 w 1734"/>
                <a:gd name="T41" fmla="*/ 13 h 127"/>
                <a:gd name="T42" fmla="*/ 43 w 1734"/>
                <a:gd name="T43" fmla="*/ 4 h 127"/>
                <a:gd name="T44" fmla="*/ 63 w 1734"/>
                <a:gd name="T4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34" h="127">
                  <a:moveTo>
                    <a:pt x="63" y="0"/>
                  </a:moveTo>
                  <a:lnTo>
                    <a:pt x="1671" y="0"/>
                  </a:lnTo>
                  <a:lnTo>
                    <a:pt x="1690" y="4"/>
                  </a:lnTo>
                  <a:lnTo>
                    <a:pt x="1708" y="13"/>
                  </a:lnTo>
                  <a:lnTo>
                    <a:pt x="1722" y="27"/>
                  </a:lnTo>
                  <a:lnTo>
                    <a:pt x="1731" y="43"/>
                  </a:lnTo>
                  <a:lnTo>
                    <a:pt x="1734" y="64"/>
                  </a:lnTo>
                  <a:lnTo>
                    <a:pt x="1731" y="84"/>
                  </a:lnTo>
                  <a:lnTo>
                    <a:pt x="1722" y="102"/>
                  </a:lnTo>
                  <a:lnTo>
                    <a:pt x="1708" y="115"/>
                  </a:lnTo>
                  <a:lnTo>
                    <a:pt x="1690" y="124"/>
                  </a:lnTo>
                  <a:lnTo>
                    <a:pt x="1671" y="127"/>
                  </a:lnTo>
                  <a:lnTo>
                    <a:pt x="63" y="127"/>
                  </a:lnTo>
                  <a:lnTo>
                    <a:pt x="43" y="124"/>
                  </a:lnTo>
                  <a:lnTo>
                    <a:pt x="25" y="115"/>
                  </a:lnTo>
                  <a:lnTo>
                    <a:pt x="12" y="102"/>
                  </a:lnTo>
                  <a:lnTo>
                    <a:pt x="3" y="84"/>
                  </a:lnTo>
                  <a:lnTo>
                    <a:pt x="0" y="64"/>
                  </a:lnTo>
                  <a:lnTo>
                    <a:pt x="3" y="43"/>
                  </a:lnTo>
                  <a:lnTo>
                    <a:pt x="12" y="27"/>
                  </a:lnTo>
                  <a:lnTo>
                    <a:pt x="25" y="13"/>
                  </a:lnTo>
                  <a:lnTo>
                    <a:pt x="43" y="4"/>
                  </a:lnTo>
                  <a:lnTo>
                    <a:pt x="63"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IN" sz="1050"/>
            </a:p>
          </p:txBody>
        </p:sp>
        <p:sp>
          <p:nvSpPr>
            <p:cNvPr id="103" name="Freeform 102"/>
            <p:cNvSpPr>
              <a:spLocks/>
            </p:cNvSpPr>
            <p:nvPr/>
          </p:nvSpPr>
          <p:spPr bwMode="auto">
            <a:xfrm>
              <a:off x="5254625" y="4635500"/>
              <a:ext cx="887412" cy="407988"/>
            </a:xfrm>
            <a:custGeom>
              <a:avLst/>
              <a:gdLst>
                <a:gd name="T0" fmla="*/ 159 w 1117"/>
                <a:gd name="T1" fmla="*/ 0 h 514"/>
                <a:gd name="T2" fmla="*/ 979 w 1117"/>
                <a:gd name="T3" fmla="*/ 0 h 514"/>
                <a:gd name="T4" fmla="*/ 1003 w 1117"/>
                <a:gd name="T5" fmla="*/ 4 h 514"/>
                <a:gd name="T6" fmla="*/ 1024 w 1117"/>
                <a:gd name="T7" fmla="*/ 15 h 514"/>
                <a:gd name="T8" fmla="*/ 1041 w 1117"/>
                <a:gd name="T9" fmla="*/ 31 h 514"/>
                <a:gd name="T10" fmla="*/ 1051 w 1117"/>
                <a:gd name="T11" fmla="*/ 52 h 514"/>
                <a:gd name="T12" fmla="*/ 1056 w 1117"/>
                <a:gd name="T13" fmla="*/ 76 h 514"/>
                <a:gd name="T14" fmla="*/ 1117 w 1117"/>
                <a:gd name="T15" fmla="*/ 514 h 514"/>
                <a:gd name="T16" fmla="*/ 0 w 1117"/>
                <a:gd name="T17" fmla="*/ 514 h 514"/>
                <a:gd name="T18" fmla="*/ 83 w 1117"/>
                <a:gd name="T19" fmla="*/ 76 h 514"/>
                <a:gd name="T20" fmla="*/ 86 w 1117"/>
                <a:gd name="T21" fmla="*/ 52 h 514"/>
                <a:gd name="T22" fmla="*/ 98 w 1117"/>
                <a:gd name="T23" fmla="*/ 31 h 514"/>
                <a:gd name="T24" fmla="*/ 114 w 1117"/>
                <a:gd name="T25" fmla="*/ 15 h 514"/>
                <a:gd name="T26" fmla="*/ 135 w 1117"/>
                <a:gd name="T27" fmla="*/ 4 h 514"/>
                <a:gd name="T28" fmla="*/ 159 w 1117"/>
                <a:gd name="T29"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17" h="514">
                  <a:moveTo>
                    <a:pt x="159" y="0"/>
                  </a:moveTo>
                  <a:lnTo>
                    <a:pt x="979" y="0"/>
                  </a:lnTo>
                  <a:lnTo>
                    <a:pt x="1003" y="4"/>
                  </a:lnTo>
                  <a:lnTo>
                    <a:pt x="1024" y="15"/>
                  </a:lnTo>
                  <a:lnTo>
                    <a:pt x="1041" y="31"/>
                  </a:lnTo>
                  <a:lnTo>
                    <a:pt x="1051" y="52"/>
                  </a:lnTo>
                  <a:lnTo>
                    <a:pt x="1056" y="76"/>
                  </a:lnTo>
                  <a:lnTo>
                    <a:pt x="1117" y="514"/>
                  </a:lnTo>
                  <a:lnTo>
                    <a:pt x="0" y="514"/>
                  </a:lnTo>
                  <a:lnTo>
                    <a:pt x="83" y="76"/>
                  </a:lnTo>
                  <a:lnTo>
                    <a:pt x="86" y="52"/>
                  </a:lnTo>
                  <a:lnTo>
                    <a:pt x="98" y="31"/>
                  </a:lnTo>
                  <a:lnTo>
                    <a:pt x="114" y="15"/>
                  </a:lnTo>
                  <a:lnTo>
                    <a:pt x="135" y="4"/>
                  </a:lnTo>
                  <a:lnTo>
                    <a:pt x="159" y="0"/>
                  </a:lnTo>
                  <a:close/>
                </a:path>
              </a:pathLst>
            </a:custGeom>
            <a:solidFill>
              <a:schemeClr val="bg1">
                <a:lumMod val="75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IN" sz="1050"/>
            </a:p>
          </p:txBody>
        </p:sp>
        <p:sp>
          <p:nvSpPr>
            <p:cNvPr id="104" name="Freeform 103"/>
            <p:cNvSpPr>
              <a:spLocks/>
            </p:cNvSpPr>
            <p:nvPr/>
          </p:nvSpPr>
          <p:spPr bwMode="auto">
            <a:xfrm>
              <a:off x="3732213" y="4405313"/>
              <a:ext cx="3917950" cy="460375"/>
            </a:xfrm>
            <a:custGeom>
              <a:avLst/>
              <a:gdLst>
                <a:gd name="T0" fmla="*/ 0 w 4936"/>
                <a:gd name="T1" fmla="*/ 0 h 579"/>
                <a:gd name="T2" fmla="*/ 4936 w 4936"/>
                <a:gd name="T3" fmla="*/ 0 h 579"/>
                <a:gd name="T4" fmla="*/ 4936 w 4936"/>
                <a:gd name="T5" fmla="*/ 482 h 579"/>
                <a:gd name="T6" fmla="*/ 4933 w 4936"/>
                <a:gd name="T7" fmla="*/ 507 h 579"/>
                <a:gd name="T8" fmla="*/ 4922 w 4936"/>
                <a:gd name="T9" fmla="*/ 531 h 579"/>
                <a:gd name="T10" fmla="*/ 4907 w 4936"/>
                <a:gd name="T11" fmla="*/ 551 h 579"/>
                <a:gd name="T12" fmla="*/ 4888 w 4936"/>
                <a:gd name="T13" fmla="*/ 566 h 579"/>
                <a:gd name="T14" fmla="*/ 4864 w 4936"/>
                <a:gd name="T15" fmla="*/ 576 h 579"/>
                <a:gd name="T16" fmla="*/ 4838 w 4936"/>
                <a:gd name="T17" fmla="*/ 579 h 579"/>
                <a:gd name="T18" fmla="*/ 97 w 4936"/>
                <a:gd name="T19" fmla="*/ 579 h 579"/>
                <a:gd name="T20" fmla="*/ 72 w 4936"/>
                <a:gd name="T21" fmla="*/ 576 h 579"/>
                <a:gd name="T22" fmla="*/ 48 w 4936"/>
                <a:gd name="T23" fmla="*/ 566 h 579"/>
                <a:gd name="T24" fmla="*/ 28 w 4936"/>
                <a:gd name="T25" fmla="*/ 551 h 579"/>
                <a:gd name="T26" fmla="*/ 13 w 4936"/>
                <a:gd name="T27" fmla="*/ 531 h 579"/>
                <a:gd name="T28" fmla="*/ 3 w 4936"/>
                <a:gd name="T29" fmla="*/ 507 h 579"/>
                <a:gd name="T30" fmla="*/ 0 w 4936"/>
                <a:gd name="T31" fmla="*/ 482 h 579"/>
                <a:gd name="T32" fmla="*/ 0 w 4936"/>
                <a:gd name="T33" fmla="*/ 0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36" h="579">
                  <a:moveTo>
                    <a:pt x="0" y="0"/>
                  </a:moveTo>
                  <a:lnTo>
                    <a:pt x="4936" y="0"/>
                  </a:lnTo>
                  <a:lnTo>
                    <a:pt x="4936" y="482"/>
                  </a:lnTo>
                  <a:lnTo>
                    <a:pt x="4933" y="507"/>
                  </a:lnTo>
                  <a:lnTo>
                    <a:pt x="4922" y="531"/>
                  </a:lnTo>
                  <a:lnTo>
                    <a:pt x="4907" y="551"/>
                  </a:lnTo>
                  <a:lnTo>
                    <a:pt x="4888" y="566"/>
                  </a:lnTo>
                  <a:lnTo>
                    <a:pt x="4864" y="576"/>
                  </a:lnTo>
                  <a:lnTo>
                    <a:pt x="4838" y="579"/>
                  </a:lnTo>
                  <a:lnTo>
                    <a:pt x="97" y="579"/>
                  </a:lnTo>
                  <a:lnTo>
                    <a:pt x="72" y="576"/>
                  </a:lnTo>
                  <a:lnTo>
                    <a:pt x="48" y="566"/>
                  </a:lnTo>
                  <a:lnTo>
                    <a:pt x="28" y="551"/>
                  </a:lnTo>
                  <a:lnTo>
                    <a:pt x="13" y="531"/>
                  </a:lnTo>
                  <a:lnTo>
                    <a:pt x="3" y="507"/>
                  </a:lnTo>
                  <a:lnTo>
                    <a:pt x="0" y="482"/>
                  </a:lnTo>
                  <a:lnTo>
                    <a:pt x="0"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IN" sz="1050"/>
            </a:p>
          </p:txBody>
        </p:sp>
        <p:sp>
          <p:nvSpPr>
            <p:cNvPr id="105" name="Freeform 104"/>
            <p:cNvSpPr>
              <a:spLocks/>
            </p:cNvSpPr>
            <p:nvPr/>
          </p:nvSpPr>
          <p:spPr bwMode="auto">
            <a:xfrm>
              <a:off x="3732213" y="2365375"/>
              <a:ext cx="3917950" cy="2114550"/>
            </a:xfrm>
            <a:custGeom>
              <a:avLst/>
              <a:gdLst>
                <a:gd name="T0" fmla="*/ 97 w 4936"/>
                <a:gd name="T1" fmla="*/ 0 h 2662"/>
                <a:gd name="T2" fmla="*/ 4838 w 4936"/>
                <a:gd name="T3" fmla="*/ 0 h 2662"/>
                <a:gd name="T4" fmla="*/ 4864 w 4936"/>
                <a:gd name="T5" fmla="*/ 3 h 2662"/>
                <a:gd name="T6" fmla="*/ 4888 w 4936"/>
                <a:gd name="T7" fmla="*/ 13 h 2662"/>
                <a:gd name="T8" fmla="*/ 4907 w 4936"/>
                <a:gd name="T9" fmla="*/ 28 h 2662"/>
                <a:gd name="T10" fmla="*/ 4922 w 4936"/>
                <a:gd name="T11" fmla="*/ 48 h 2662"/>
                <a:gd name="T12" fmla="*/ 4933 w 4936"/>
                <a:gd name="T13" fmla="*/ 72 h 2662"/>
                <a:gd name="T14" fmla="*/ 4936 w 4936"/>
                <a:gd name="T15" fmla="*/ 97 h 2662"/>
                <a:gd name="T16" fmla="*/ 4936 w 4936"/>
                <a:gd name="T17" fmla="*/ 2662 h 2662"/>
                <a:gd name="T18" fmla="*/ 0 w 4936"/>
                <a:gd name="T19" fmla="*/ 2662 h 2662"/>
                <a:gd name="T20" fmla="*/ 0 w 4936"/>
                <a:gd name="T21" fmla="*/ 97 h 2662"/>
                <a:gd name="T22" fmla="*/ 3 w 4936"/>
                <a:gd name="T23" fmla="*/ 72 h 2662"/>
                <a:gd name="T24" fmla="*/ 13 w 4936"/>
                <a:gd name="T25" fmla="*/ 48 h 2662"/>
                <a:gd name="T26" fmla="*/ 28 w 4936"/>
                <a:gd name="T27" fmla="*/ 28 h 2662"/>
                <a:gd name="T28" fmla="*/ 48 w 4936"/>
                <a:gd name="T29" fmla="*/ 13 h 2662"/>
                <a:gd name="T30" fmla="*/ 72 w 4936"/>
                <a:gd name="T31" fmla="*/ 3 h 2662"/>
                <a:gd name="T32" fmla="*/ 97 w 4936"/>
                <a:gd name="T33" fmla="*/ 0 h 2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36" h="2662">
                  <a:moveTo>
                    <a:pt x="97" y="0"/>
                  </a:moveTo>
                  <a:lnTo>
                    <a:pt x="4838" y="0"/>
                  </a:lnTo>
                  <a:lnTo>
                    <a:pt x="4864" y="3"/>
                  </a:lnTo>
                  <a:lnTo>
                    <a:pt x="4888" y="13"/>
                  </a:lnTo>
                  <a:lnTo>
                    <a:pt x="4907" y="28"/>
                  </a:lnTo>
                  <a:lnTo>
                    <a:pt x="4922" y="48"/>
                  </a:lnTo>
                  <a:lnTo>
                    <a:pt x="4933" y="72"/>
                  </a:lnTo>
                  <a:lnTo>
                    <a:pt x="4936" y="97"/>
                  </a:lnTo>
                  <a:lnTo>
                    <a:pt x="4936" y="2662"/>
                  </a:lnTo>
                  <a:lnTo>
                    <a:pt x="0" y="2662"/>
                  </a:lnTo>
                  <a:lnTo>
                    <a:pt x="0" y="97"/>
                  </a:lnTo>
                  <a:lnTo>
                    <a:pt x="3" y="72"/>
                  </a:lnTo>
                  <a:lnTo>
                    <a:pt x="13" y="48"/>
                  </a:lnTo>
                  <a:lnTo>
                    <a:pt x="28" y="28"/>
                  </a:lnTo>
                  <a:lnTo>
                    <a:pt x="48" y="13"/>
                  </a:lnTo>
                  <a:lnTo>
                    <a:pt x="72" y="3"/>
                  </a:lnTo>
                  <a:lnTo>
                    <a:pt x="97" y="0"/>
                  </a:lnTo>
                  <a:close/>
                </a:path>
              </a:pathLst>
            </a:custGeom>
            <a:solidFill>
              <a:schemeClr val="tx1">
                <a:lumMod val="85000"/>
                <a:lumOff val="15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IN" sz="1050"/>
            </a:p>
          </p:txBody>
        </p:sp>
        <p:sp>
          <p:nvSpPr>
            <p:cNvPr id="106" name="Freeform 105"/>
            <p:cNvSpPr>
              <a:spLocks/>
            </p:cNvSpPr>
            <p:nvPr/>
          </p:nvSpPr>
          <p:spPr bwMode="auto">
            <a:xfrm>
              <a:off x="3836988" y="2466975"/>
              <a:ext cx="3708400" cy="2012950"/>
            </a:xfrm>
            <a:custGeom>
              <a:avLst/>
              <a:gdLst>
                <a:gd name="T0" fmla="*/ 99 w 4672"/>
                <a:gd name="T1" fmla="*/ 0 h 2535"/>
                <a:gd name="T2" fmla="*/ 4573 w 4672"/>
                <a:gd name="T3" fmla="*/ 0 h 2535"/>
                <a:gd name="T4" fmla="*/ 4600 w 4672"/>
                <a:gd name="T5" fmla="*/ 3 h 2535"/>
                <a:gd name="T6" fmla="*/ 4622 w 4672"/>
                <a:gd name="T7" fmla="*/ 14 h 2535"/>
                <a:gd name="T8" fmla="*/ 4642 w 4672"/>
                <a:gd name="T9" fmla="*/ 29 h 2535"/>
                <a:gd name="T10" fmla="*/ 4658 w 4672"/>
                <a:gd name="T11" fmla="*/ 48 h 2535"/>
                <a:gd name="T12" fmla="*/ 4667 w 4672"/>
                <a:gd name="T13" fmla="*/ 72 h 2535"/>
                <a:gd name="T14" fmla="*/ 4672 w 4672"/>
                <a:gd name="T15" fmla="*/ 98 h 2535"/>
                <a:gd name="T16" fmla="*/ 4672 w 4672"/>
                <a:gd name="T17" fmla="*/ 2535 h 2535"/>
                <a:gd name="T18" fmla="*/ 0 w 4672"/>
                <a:gd name="T19" fmla="*/ 2535 h 2535"/>
                <a:gd name="T20" fmla="*/ 0 w 4672"/>
                <a:gd name="T21" fmla="*/ 98 h 2535"/>
                <a:gd name="T22" fmla="*/ 4 w 4672"/>
                <a:gd name="T23" fmla="*/ 72 h 2535"/>
                <a:gd name="T24" fmla="*/ 13 w 4672"/>
                <a:gd name="T25" fmla="*/ 48 h 2535"/>
                <a:gd name="T26" fmla="*/ 28 w 4672"/>
                <a:gd name="T27" fmla="*/ 29 h 2535"/>
                <a:gd name="T28" fmla="*/ 49 w 4672"/>
                <a:gd name="T29" fmla="*/ 14 h 2535"/>
                <a:gd name="T30" fmla="*/ 72 w 4672"/>
                <a:gd name="T31" fmla="*/ 3 h 2535"/>
                <a:gd name="T32" fmla="*/ 99 w 4672"/>
                <a:gd name="T33" fmla="*/ 0 h 2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72" h="2535">
                  <a:moveTo>
                    <a:pt x="99" y="0"/>
                  </a:moveTo>
                  <a:lnTo>
                    <a:pt x="4573" y="0"/>
                  </a:lnTo>
                  <a:lnTo>
                    <a:pt x="4600" y="3"/>
                  </a:lnTo>
                  <a:lnTo>
                    <a:pt x="4622" y="14"/>
                  </a:lnTo>
                  <a:lnTo>
                    <a:pt x="4642" y="29"/>
                  </a:lnTo>
                  <a:lnTo>
                    <a:pt x="4658" y="48"/>
                  </a:lnTo>
                  <a:lnTo>
                    <a:pt x="4667" y="72"/>
                  </a:lnTo>
                  <a:lnTo>
                    <a:pt x="4672" y="98"/>
                  </a:lnTo>
                  <a:lnTo>
                    <a:pt x="4672" y="2535"/>
                  </a:lnTo>
                  <a:lnTo>
                    <a:pt x="0" y="2535"/>
                  </a:lnTo>
                  <a:lnTo>
                    <a:pt x="0" y="98"/>
                  </a:lnTo>
                  <a:lnTo>
                    <a:pt x="4" y="72"/>
                  </a:lnTo>
                  <a:lnTo>
                    <a:pt x="13" y="48"/>
                  </a:lnTo>
                  <a:lnTo>
                    <a:pt x="28" y="29"/>
                  </a:lnTo>
                  <a:lnTo>
                    <a:pt x="49" y="14"/>
                  </a:lnTo>
                  <a:lnTo>
                    <a:pt x="72" y="3"/>
                  </a:lnTo>
                  <a:lnTo>
                    <a:pt x="99" y="0"/>
                  </a:lnTo>
                  <a:close/>
                </a:path>
              </a:pathLst>
            </a:custGeom>
            <a:solidFill>
              <a:schemeClr val="bg1">
                <a:alpha val="14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IN" sz="1050"/>
            </a:p>
          </p:txBody>
        </p:sp>
        <p:sp>
          <p:nvSpPr>
            <p:cNvPr id="107" name="Freeform 106"/>
            <p:cNvSpPr>
              <a:spLocks/>
            </p:cNvSpPr>
            <p:nvPr/>
          </p:nvSpPr>
          <p:spPr bwMode="auto">
            <a:xfrm>
              <a:off x="5630863" y="4602163"/>
              <a:ext cx="120650" cy="120650"/>
            </a:xfrm>
            <a:custGeom>
              <a:avLst/>
              <a:gdLst>
                <a:gd name="T0" fmla="*/ 75 w 151"/>
                <a:gd name="T1" fmla="*/ 0 h 153"/>
                <a:gd name="T2" fmla="*/ 100 w 151"/>
                <a:gd name="T3" fmla="*/ 4 h 153"/>
                <a:gd name="T4" fmla="*/ 121 w 151"/>
                <a:gd name="T5" fmla="*/ 15 h 153"/>
                <a:gd name="T6" fmla="*/ 138 w 151"/>
                <a:gd name="T7" fmla="*/ 31 h 153"/>
                <a:gd name="T8" fmla="*/ 148 w 151"/>
                <a:gd name="T9" fmla="*/ 52 h 153"/>
                <a:gd name="T10" fmla="*/ 151 w 151"/>
                <a:gd name="T11" fmla="*/ 76 h 153"/>
                <a:gd name="T12" fmla="*/ 148 w 151"/>
                <a:gd name="T13" fmla="*/ 100 h 153"/>
                <a:gd name="T14" fmla="*/ 138 w 151"/>
                <a:gd name="T15" fmla="*/ 121 h 153"/>
                <a:gd name="T16" fmla="*/ 121 w 151"/>
                <a:gd name="T17" fmla="*/ 138 h 153"/>
                <a:gd name="T18" fmla="*/ 100 w 151"/>
                <a:gd name="T19" fmla="*/ 148 h 153"/>
                <a:gd name="T20" fmla="*/ 75 w 151"/>
                <a:gd name="T21" fmla="*/ 153 h 153"/>
                <a:gd name="T22" fmla="*/ 51 w 151"/>
                <a:gd name="T23" fmla="*/ 148 h 153"/>
                <a:gd name="T24" fmla="*/ 30 w 151"/>
                <a:gd name="T25" fmla="*/ 138 h 153"/>
                <a:gd name="T26" fmla="*/ 14 w 151"/>
                <a:gd name="T27" fmla="*/ 121 h 153"/>
                <a:gd name="T28" fmla="*/ 3 w 151"/>
                <a:gd name="T29" fmla="*/ 100 h 153"/>
                <a:gd name="T30" fmla="*/ 0 w 151"/>
                <a:gd name="T31" fmla="*/ 76 h 153"/>
                <a:gd name="T32" fmla="*/ 3 w 151"/>
                <a:gd name="T33" fmla="*/ 52 h 153"/>
                <a:gd name="T34" fmla="*/ 14 w 151"/>
                <a:gd name="T35" fmla="*/ 31 h 153"/>
                <a:gd name="T36" fmla="*/ 30 w 151"/>
                <a:gd name="T37" fmla="*/ 15 h 153"/>
                <a:gd name="T38" fmla="*/ 51 w 151"/>
                <a:gd name="T39" fmla="*/ 4 h 153"/>
                <a:gd name="T40" fmla="*/ 75 w 151"/>
                <a:gd name="T41"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1" h="153">
                  <a:moveTo>
                    <a:pt x="75" y="0"/>
                  </a:moveTo>
                  <a:lnTo>
                    <a:pt x="100" y="4"/>
                  </a:lnTo>
                  <a:lnTo>
                    <a:pt x="121" y="15"/>
                  </a:lnTo>
                  <a:lnTo>
                    <a:pt x="138" y="31"/>
                  </a:lnTo>
                  <a:lnTo>
                    <a:pt x="148" y="52"/>
                  </a:lnTo>
                  <a:lnTo>
                    <a:pt x="151" y="76"/>
                  </a:lnTo>
                  <a:lnTo>
                    <a:pt x="148" y="100"/>
                  </a:lnTo>
                  <a:lnTo>
                    <a:pt x="138" y="121"/>
                  </a:lnTo>
                  <a:lnTo>
                    <a:pt x="121" y="138"/>
                  </a:lnTo>
                  <a:lnTo>
                    <a:pt x="100" y="148"/>
                  </a:lnTo>
                  <a:lnTo>
                    <a:pt x="75" y="153"/>
                  </a:lnTo>
                  <a:lnTo>
                    <a:pt x="51" y="148"/>
                  </a:lnTo>
                  <a:lnTo>
                    <a:pt x="30" y="138"/>
                  </a:lnTo>
                  <a:lnTo>
                    <a:pt x="14" y="121"/>
                  </a:lnTo>
                  <a:lnTo>
                    <a:pt x="3" y="100"/>
                  </a:lnTo>
                  <a:lnTo>
                    <a:pt x="0" y="76"/>
                  </a:lnTo>
                  <a:lnTo>
                    <a:pt x="3" y="52"/>
                  </a:lnTo>
                  <a:lnTo>
                    <a:pt x="14" y="31"/>
                  </a:lnTo>
                  <a:lnTo>
                    <a:pt x="30" y="15"/>
                  </a:lnTo>
                  <a:lnTo>
                    <a:pt x="51" y="4"/>
                  </a:lnTo>
                  <a:lnTo>
                    <a:pt x="75" y="0"/>
                  </a:lnTo>
                  <a:close/>
                </a:path>
              </a:pathLst>
            </a:custGeom>
            <a:solidFill>
              <a:schemeClr val="bg1">
                <a:lumMod val="85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IN" sz="1050"/>
            </a:p>
          </p:txBody>
        </p:sp>
      </p:grpSp>
      <p:sp>
        <p:nvSpPr>
          <p:cNvPr id="57" name="Google Shape;103;p20"/>
          <p:cNvSpPr txBox="1">
            <a:spLocks/>
          </p:cNvSpPr>
          <p:nvPr/>
        </p:nvSpPr>
        <p:spPr>
          <a:xfrm>
            <a:off x="76084" y="95734"/>
            <a:ext cx="7804800" cy="875100"/>
          </a:xfrm>
          <a:prstGeom prst="rect">
            <a:avLst/>
          </a:prstGeom>
        </p:spPr>
        <p:txBody>
          <a:bodyPr spcFirstLastPara="1" vert="horz" wrap="square" lIns="91425" tIns="91425" rIns="91425" bIns="91425" rtlCol="0" anchor="b" anchorCtr="0">
            <a:normAutofit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spcBef>
                <a:spcPts val="0"/>
              </a:spcBef>
            </a:pPr>
            <a:r>
              <a:rPr lang="en-US" sz="5400" b="1" dirty="0">
                <a:solidFill>
                  <a:srgbClr val="C00000"/>
                </a:solidFill>
                <a:latin typeface="Arabic Typesetting" panose="03020402040406030203" pitchFamily="66" charset="-78"/>
                <a:cs typeface="Arabic Typesetting" panose="03020402040406030203" pitchFamily="66" charset="-78"/>
              </a:rPr>
              <a:t>Overview</a:t>
            </a:r>
          </a:p>
        </p:txBody>
      </p:sp>
    </p:spTree>
    <p:extLst>
      <p:ext uri="{BB962C8B-B14F-4D97-AF65-F5344CB8AC3E}">
        <p14:creationId xmlns:p14="http://schemas.microsoft.com/office/powerpoint/2010/main" val="156038120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1000"/>
                                        <p:tgtEl>
                                          <p:spTgt spid="3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1000"/>
                                        <p:tgtEl>
                                          <p:spTgt spid="4"/>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up)">
                                      <p:cBhvr>
                                        <p:cTn id="13" dur="1000"/>
                                        <p:tgtEl>
                                          <p:spTgt spid="36"/>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up)">
                                      <p:cBhvr>
                                        <p:cTn id="16" dur="1000"/>
                                        <p:tgtEl>
                                          <p:spTgt spid="37"/>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wipe(up)">
                                      <p:cBhvr>
                                        <p:cTn id="19" dur="1000"/>
                                        <p:tgtEl>
                                          <p:spTgt spid="45"/>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wipe(up)">
                                      <p:cBhvr>
                                        <p:cTn id="22" dur="1000"/>
                                        <p:tgtEl>
                                          <p:spTgt spid="50"/>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wipe(up)">
                                      <p:cBhvr>
                                        <p:cTn id="25" dur="1000"/>
                                        <p:tgtEl>
                                          <p:spTgt spid="51"/>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wipe(up)">
                                      <p:cBhvr>
                                        <p:cTn id="28" dur="1000"/>
                                        <p:tgtEl>
                                          <p:spTgt spid="49"/>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55"/>
                                        </p:tgtEl>
                                        <p:attrNameLst>
                                          <p:attrName>style.visibility</p:attrName>
                                        </p:attrNameLst>
                                      </p:cBhvr>
                                      <p:to>
                                        <p:strVal val="visible"/>
                                      </p:to>
                                    </p:set>
                                    <p:animEffect transition="in" filter="wipe(up)">
                                      <p:cBhvr>
                                        <p:cTn id="31" dur="1000"/>
                                        <p:tgtEl>
                                          <p:spTgt spid="55"/>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56"/>
                                        </p:tgtEl>
                                        <p:attrNameLst>
                                          <p:attrName>style.visibility</p:attrName>
                                        </p:attrNameLst>
                                      </p:cBhvr>
                                      <p:to>
                                        <p:strVal val="visible"/>
                                      </p:to>
                                    </p:set>
                                    <p:animEffect transition="in" filter="wipe(up)">
                                      <p:cBhvr>
                                        <p:cTn id="34" dur="1000"/>
                                        <p:tgtEl>
                                          <p:spTgt spid="56"/>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wipe(up)">
                                      <p:cBhvr>
                                        <p:cTn id="37" dur="1000"/>
                                        <p:tgtEl>
                                          <p:spTgt spid="54"/>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60"/>
                                        </p:tgtEl>
                                        <p:attrNameLst>
                                          <p:attrName>style.visibility</p:attrName>
                                        </p:attrNameLst>
                                      </p:cBhvr>
                                      <p:to>
                                        <p:strVal val="visible"/>
                                      </p:to>
                                    </p:set>
                                    <p:animEffect transition="in" filter="wipe(up)">
                                      <p:cBhvr>
                                        <p:cTn id="40" dur="1000"/>
                                        <p:tgtEl>
                                          <p:spTgt spid="60"/>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61"/>
                                        </p:tgtEl>
                                        <p:attrNameLst>
                                          <p:attrName>style.visibility</p:attrName>
                                        </p:attrNameLst>
                                      </p:cBhvr>
                                      <p:to>
                                        <p:strVal val="visible"/>
                                      </p:to>
                                    </p:set>
                                    <p:animEffect transition="in" filter="wipe(up)">
                                      <p:cBhvr>
                                        <p:cTn id="43" dur="1000"/>
                                        <p:tgtEl>
                                          <p:spTgt spid="61"/>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63"/>
                                        </p:tgtEl>
                                        <p:attrNameLst>
                                          <p:attrName>style.visibility</p:attrName>
                                        </p:attrNameLst>
                                      </p:cBhvr>
                                      <p:to>
                                        <p:strVal val="visible"/>
                                      </p:to>
                                    </p:set>
                                    <p:animEffect transition="in" filter="wipe(up)">
                                      <p:cBhvr>
                                        <p:cTn id="46" dur="1000"/>
                                        <p:tgtEl>
                                          <p:spTgt spid="63"/>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64"/>
                                        </p:tgtEl>
                                        <p:attrNameLst>
                                          <p:attrName>style.visibility</p:attrName>
                                        </p:attrNameLst>
                                      </p:cBhvr>
                                      <p:to>
                                        <p:strVal val="visible"/>
                                      </p:to>
                                    </p:set>
                                    <p:animEffect transition="in" filter="wipe(up)">
                                      <p:cBhvr>
                                        <p:cTn id="49" dur="1000"/>
                                        <p:tgtEl>
                                          <p:spTgt spid="64"/>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66"/>
                                        </p:tgtEl>
                                        <p:attrNameLst>
                                          <p:attrName>style.visibility</p:attrName>
                                        </p:attrNameLst>
                                      </p:cBhvr>
                                      <p:to>
                                        <p:strVal val="visible"/>
                                      </p:to>
                                    </p:set>
                                    <p:animEffect transition="in" filter="wipe(up)">
                                      <p:cBhvr>
                                        <p:cTn id="52" dur="1000"/>
                                        <p:tgtEl>
                                          <p:spTgt spid="66"/>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67"/>
                                        </p:tgtEl>
                                        <p:attrNameLst>
                                          <p:attrName>style.visibility</p:attrName>
                                        </p:attrNameLst>
                                      </p:cBhvr>
                                      <p:to>
                                        <p:strVal val="visible"/>
                                      </p:to>
                                    </p:set>
                                    <p:animEffect transition="in" filter="wipe(up)">
                                      <p:cBhvr>
                                        <p:cTn id="55" dur="1000"/>
                                        <p:tgtEl>
                                          <p:spTgt spid="67"/>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68"/>
                                        </p:tgtEl>
                                        <p:attrNameLst>
                                          <p:attrName>style.visibility</p:attrName>
                                        </p:attrNameLst>
                                      </p:cBhvr>
                                      <p:to>
                                        <p:strVal val="visible"/>
                                      </p:to>
                                    </p:set>
                                    <p:animEffect transition="in" filter="wipe(up)">
                                      <p:cBhvr>
                                        <p:cTn id="58" dur="1000"/>
                                        <p:tgtEl>
                                          <p:spTgt spid="68"/>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69"/>
                                        </p:tgtEl>
                                        <p:attrNameLst>
                                          <p:attrName>style.visibility</p:attrName>
                                        </p:attrNameLst>
                                      </p:cBhvr>
                                      <p:to>
                                        <p:strVal val="visible"/>
                                      </p:to>
                                    </p:set>
                                    <p:animEffect transition="in" filter="wipe(up)">
                                      <p:cBhvr>
                                        <p:cTn id="61" dur="1000"/>
                                        <p:tgtEl>
                                          <p:spTgt spid="69"/>
                                        </p:tgtEl>
                                      </p:cBhvr>
                                    </p:animEffect>
                                  </p:childTnLst>
                                </p:cTn>
                              </p:par>
                              <p:par>
                                <p:cTn id="62" presetID="22" presetClass="entr" presetSubtype="1" fill="hold" grpId="0" nodeType="withEffect">
                                  <p:stCondLst>
                                    <p:cond delay="0"/>
                                  </p:stCondLst>
                                  <p:childTnLst>
                                    <p:set>
                                      <p:cBhvr>
                                        <p:cTn id="63" dur="1" fill="hold">
                                          <p:stCondLst>
                                            <p:cond delay="0"/>
                                          </p:stCondLst>
                                        </p:cTn>
                                        <p:tgtEl>
                                          <p:spTgt spid="70"/>
                                        </p:tgtEl>
                                        <p:attrNameLst>
                                          <p:attrName>style.visibility</p:attrName>
                                        </p:attrNameLst>
                                      </p:cBhvr>
                                      <p:to>
                                        <p:strVal val="visible"/>
                                      </p:to>
                                    </p:set>
                                    <p:animEffect transition="in" filter="wipe(up)">
                                      <p:cBhvr>
                                        <p:cTn id="64" dur="1000"/>
                                        <p:tgtEl>
                                          <p:spTgt spid="70"/>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74"/>
                                        </p:tgtEl>
                                        <p:attrNameLst>
                                          <p:attrName>style.visibility</p:attrName>
                                        </p:attrNameLst>
                                      </p:cBhvr>
                                      <p:to>
                                        <p:strVal val="visible"/>
                                      </p:to>
                                    </p:set>
                                    <p:animEffect transition="in" filter="wipe(up)">
                                      <p:cBhvr>
                                        <p:cTn id="67" dur="1000"/>
                                        <p:tgtEl>
                                          <p:spTgt spid="74"/>
                                        </p:tgtEl>
                                      </p:cBhvr>
                                    </p:animEffect>
                                  </p:childTnLst>
                                </p:cTn>
                              </p:par>
                              <p:par>
                                <p:cTn id="68" presetID="22" presetClass="entr" presetSubtype="1" fill="hold" grpId="0" nodeType="withEffect">
                                  <p:stCondLst>
                                    <p:cond delay="0"/>
                                  </p:stCondLst>
                                  <p:childTnLst>
                                    <p:set>
                                      <p:cBhvr>
                                        <p:cTn id="69" dur="1" fill="hold">
                                          <p:stCondLst>
                                            <p:cond delay="0"/>
                                          </p:stCondLst>
                                        </p:cTn>
                                        <p:tgtEl>
                                          <p:spTgt spid="75"/>
                                        </p:tgtEl>
                                        <p:attrNameLst>
                                          <p:attrName>style.visibility</p:attrName>
                                        </p:attrNameLst>
                                      </p:cBhvr>
                                      <p:to>
                                        <p:strVal val="visible"/>
                                      </p:to>
                                    </p:set>
                                    <p:animEffect transition="in" filter="wipe(up)">
                                      <p:cBhvr>
                                        <p:cTn id="70" dur="1000"/>
                                        <p:tgtEl>
                                          <p:spTgt spid="75"/>
                                        </p:tgtEl>
                                      </p:cBhvr>
                                    </p:animEffect>
                                  </p:childTnLst>
                                </p:cTn>
                              </p:par>
                              <p:par>
                                <p:cTn id="71" presetID="22" presetClass="entr" presetSubtype="1" fill="hold" nodeType="withEffect">
                                  <p:stCondLst>
                                    <p:cond delay="0"/>
                                  </p:stCondLst>
                                  <p:childTnLst>
                                    <p:set>
                                      <p:cBhvr>
                                        <p:cTn id="72" dur="1" fill="hold">
                                          <p:stCondLst>
                                            <p:cond delay="0"/>
                                          </p:stCondLst>
                                        </p:cTn>
                                        <p:tgtEl>
                                          <p:spTgt spid="76"/>
                                        </p:tgtEl>
                                        <p:attrNameLst>
                                          <p:attrName>style.visibility</p:attrName>
                                        </p:attrNameLst>
                                      </p:cBhvr>
                                      <p:to>
                                        <p:strVal val="visible"/>
                                      </p:to>
                                    </p:set>
                                    <p:animEffect transition="in" filter="wipe(up)">
                                      <p:cBhvr>
                                        <p:cTn id="73" dur="1000"/>
                                        <p:tgtEl>
                                          <p:spTgt spid="76"/>
                                        </p:tgtEl>
                                      </p:cBhvr>
                                    </p:animEffect>
                                  </p:childTnLst>
                                </p:cTn>
                              </p:par>
                              <p:par>
                                <p:cTn id="74" presetID="22" presetClass="entr" presetSubtype="1" fill="hold" grpId="0" nodeType="withEffect">
                                  <p:stCondLst>
                                    <p:cond delay="0"/>
                                  </p:stCondLst>
                                  <p:childTnLst>
                                    <p:set>
                                      <p:cBhvr>
                                        <p:cTn id="75" dur="1" fill="hold">
                                          <p:stCondLst>
                                            <p:cond delay="0"/>
                                          </p:stCondLst>
                                        </p:cTn>
                                        <p:tgtEl>
                                          <p:spTgt spid="79"/>
                                        </p:tgtEl>
                                        <p:attrNameLst>
                                          <p:attrName>style.visibility</p:attrName>
                                        </p:attrNameLst>
                                      </p:cBhvr>
                                      <p:to>
                                        <p:strVal val="visible"/>
                                      </p:to>
                                    </p:set>
                                    <p:animEffect transition="in" filter="wipe(up)">
                                      <p:cBhvr>
                                        <p:cTn id="76" dur="1000"/>
                                        <p:tgtEl>
                                          <p:spTgt spid="79"/>
                                        </p:tgtEl>
                                      </p:cBhvr>
                                    </p:animEffect>
                                  </p:childTnLst>
                                </p:cTn>
                              </p:par>
                              <p:par>
                                <p:cTn id="77" presetID="22" presetClass="entr" presetSubtype="1" fill="hold" nodeType="withEffect">
                                  <p:stCondLst>
                                    <p:cond delay="0"/>
                                  </p:stCondLst>
                                  <p:childTnLst>
                                    <p:set>
                                      <p:cBhvr>
                                        <p:cTn id="78" dur="1" fill="hold">
                                          <p:stCondLst>
                                            <p:cond delay="0"/>
                                          </p:stCondLst>
                                        </p:cTn>
                                        <p:tgtEl>
                                          <p:spTgt spid="80"/>
                                        </p:tgtEl>
                                        <p:attrNameLst>
                                          <p:attrName>style.visibility</p:attrName>
                                        </p:attrNameLst>
                                      </p:cBhvr>
                                      <p:to>
                                        <p:strVal val="visible"/>
                                      </p:to>
                                    </p:set>
                                    <p:animEffect transition="in" filter="wipe(up)">
                                      <p:cBhvr>
                                        <p:cTn id="79" dur="1000"/>
                                        <p:tgtEl>
                                          <p:spTgt spid="80"/>
                                        </p:tgtEl>
                                      </p:cBhvr>
                                    </p:animEffect>
                                  </p:childTnLst>
                                </p:cTn>
                              </p:par>
                              <p:par>
                                <p:cTn id="80" presetID="22" presetClass="entr" presetSubtype="1" fill="hold" nodeType="withEffect">
                                  <p:stCondLst>
                                    <p:cond delay="0"/>
                                  </p:stCondLst>
                                  <p:childTnLst>
                                    <p:set>
                                      <p:cBhvr>
                                        <p:cTn id="81" dur="1" fill="hold">
                                          <p:stCondLst>
                                            <p:cond delay="0"/>
                                          </p:stCondLst>
                                        </p:cTn>
                                        <p:tgtEl>
                                          <p:spTgt spid="89"/>
                                        </p:tgtEl>
                                        <p:attrNameLst>
                                          <p:attrName>style.visibility</p:attrName>
                                        </p:attrNameLst>
                                      </p:cBhvr>
                                      <p:to>
                                        <p:strVal val="visible"/>
                                      </p:to>
                                    </p:set>
                                    <p:animEffect transition="in" filter="wipe(up)">
                                      <p:cBhvr>
                                        <p:cTn id="82" dur="1000"/>
                                        <p:tgtEl>
                                          <p:spTgt spid="89"/>
                                        </p:tgtEl>
                                      </p:cBhvr>
                                    </p:animEffect>
                                  </p:childTnLst>
                                </p:cTn>
                              </p:par>
                              <p:par>
                                <p:cTn id="83" presetID="22" presetClass="entr" presetSubtype="1" fill="hold" nodeType="withEffect">
                                  <p:stCondLst>
                                    <p:cond delay="0"/>
                                  </p:stCondLst>
                                  <p:childTnLst>
                                    <p:set>
                                      <p:cBhvr>
                                        <p:cTn id="84" dur="1" fill="hold">
                                          <p:stCondLst>
                                            <p:cond delay="0"/>
                                          </p:stCondLst>
                                        </p:cTn>
                                        <p:tgtEl>
                                          <p:spTgt spid="65"/>
                                        </p:tgtEl>
                                        <p:attrNameLst>
                                          <p:attrName>style.visibility</p:attrName>
                                        </p:attrNameLst>
                                      </p:cBhvr>
                                      <p:to>
                                        <p:strVal val="visible"/>
                                      </p:to>
                                    </p:set>
                                    <p:animEffect transition="in" filter="wipe(up)">
                                      <p:cBhvr>
                                        <p:cTn id="85" dur="10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4" grpId="0"/>
      <p:bldP spid="36" grpId="0" animBg="1"/>
      <p:bldP spid="37" grpId="0"/>
      <p:bldP spid="45" grpId="0"/>
      <p:bldP spid="50" grpId="0" animBg="1"/>
      <p:bldP spid="51" grpId="0"/>
      <p:bldP spid="49" grpId="0"/>
      <p:bldP spid="55" grpId="0" animBg="1"/>
      <p:bldP spid="56" grpId="0"/>
      <p:bldP spid="54" grpId="0"/>
      <p:bldP spid="60" grpId="0" animBg="1"/>
      <p:bldP spid="61" grpId="0"/>
      <p:bldP spid="63" grpId="0" animBg="1"/>
      <p:bldP spid="64" grpId="0"/>
      <p:bldP spid="66" grpId="0" animBg="1"/>
      <p:bldP spid="67" grpId="0"/>
      <p:bldP spid="68" grpId="0"/>
      <p:bldP spid="69" grpId="0"/>
      <p:bldP spid="70" grpId="0"/>
      <p:bldP spid="74" grpId="0" animBg="1"/>
      <p:bldP spid="75" grpId="0" animBg="1"/>
      <p:bldP spid="7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Shape 83"/>
        <p:cNvGrpSpPr/>
        <p:nvPr/>
      </p:nvGrpSpPr>
      <p:grpSpPr>
        <a:xfrm>
          <a:off x="0" y="0"/>
          <a:ext cx="0" cy="0"/>
          <a:chOff x="0" y="0"/>
          <a:chExt cx="0" cy="0"/>
        </a:xfrm>
      </p:grpSpPr>
      <p:sp>
        <p:nvSpPr>
          <p:cNvPr id="84" name="Google Shape;84;p17"/>
          <p:cNvSpPr txBox="1">
            <a:spLocks noGrp="1"/>
          </p:cNvSpPr>
          <p:nvPr>
            <p:ph type="ctrTitle"/>
          </p:nvPr>
        </p:nvSpPr>
        <p:spPr>
          <a:xfrm>
            <a:off x="52982" y="141371"/>
            <a:ext cx="8147700" cy="1287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ar" sz="4000" b="1" dirty="0">
                <a:solidFill>
                  <a:srgbClr val="C00000"/>
                </a:solidFill>
                <a:latin typeface="Arabic Typesetting" panose="03020402040406030203" pitchFamily="66" charset="-78"/>
                <a:cs typeface="Arabic Typesetting" panose="03020402040406030203" pitchFamily="66" charset="-78"/>
              </a:rPr>
              <a:t>Introduction</a:t>
            </a:r>
            <a:endParaRPr sz="4000" b="1" dirty="0">
              <a:solidFill>
                <a:srgbClr val="C00000"/>
              </a:solidFill>
              <a:latin typeface="Arabic Typesetting" panose="03020402040406030203" pitchFamily="66" charset="-78"/>
              <a:cs typeface="Arabic Typesetting" panose="03020402040406030203" pitchFamily="66" charset="-78"/>
            </a:endParaRPr>
          </a:p>
          <a:p>
            <a:pPr marL="0" lvl="0" indent="0" algn="ctr" rtl="0">
              <a:spcBef>
                <a:spcPts val="0"/>
              </a:spcBef>
              <a:spcAft>
                <a:spcPts val="0"/>
              </a:spcAft>
              <a:buNone/>
            </a:pPr>
            <a:endParaRPr sz="3600" b="1" dirty="0">
              <a:solidFill>
                <a:schemeClr val="accent1"/>
              </a:solidFill>
            </a:endParaRPr>
          </a:p>
        </p:txBody>
      </p:sp>
      <p:sp>
        <p:nvSpPr>
          <p:cNvPr id="86" name="Google Shape;86;p17"/>
          <p:cNvSpPr txBox="1">
            <a:spLocks noGrp="1"/>
          </p:cNvSpPr>
          <p:nvPr>
            <p:ph type="subTitle" idx="1"/>
          </p:nvPr>
        </p:nvSpPr>
        <p:spPr>
          <a:xfrm>
            <a:off x="-32278" y="951617"/>
            <a:ext cx="5134708" cy="4050512"/>
          </a:xfrm>
          <a:prstGeom prst="rect">
            <a:avLst/>
          </a:prstGeom>
        </p:spPr>
        <p:txBody>
          <a:bodyPr spcFirstLastPara="1" wrap="square" lIns="91425" tIns="91425" rIns="91425" bIns="91425" anchor="t" anchorCtr="0">
            <a:normAutofit/>
          </a:bodyPr>
          <a:lstStyle/>
          <a:p>
            <a:pPr lvl="0" algn="just">
              <a:spcBef>
                <a:spcPts val="0"/>
              </a:spcBef>
            </a:pPr>
            <a:r>
              <a:rPr lang="en-US" sz="2000" dirty="0">
                <a:latin typeface="Calibri" panose="020F0502020204030204" pitchFamily="34" charset="0"/>
                <a:ea typeface="Calibri" panose="020F0502020204030204" pitchFamily="34" charset="0"/>
                <a:cs typeface="Calibri" panose="020F0502020204030204" pitchFamily="34" charset="0"/>
              </a:rPr>
              <a:t>A comprehensive analysis of sales performance across different regions, products, and client categories is provided by this Power BI project.  Through the use of interactive visualizations and dynamic dashboards, the project gives stakeholders practical insights into how the business is run.  The analysis supports strategic business planning by tracking sales growth, identifying revenue drivers, and keeping an eye on customer behavior</a:t>
            </a:r>
            <a:endParaRPr lang="en-GB" sz="2000" dirty="0">
              <a:solidFill>
                <a:schemeClr val="accent3">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colorTemperature colorTemp="5900"/>
                    </a14:imgEffect>
                  </a14:imgLayer>
                </a14:imgProps>
              </a:ext>
              <a:ext uri="{28A0092B-C50C-407E-A947-70E740481C1C}">
                <a14:useLocalDpi xmlns:a14="http://schemas.microsoft.com/office/drawing/2010/main" val="0"/>
              </a:ext>
            </a:extLst>
          </a:blip>
          <a:stretch>
            <a:fillRect/>
          </a:stretch>
        </p:blipFill>
        <p:spPr>
          <a:xfrm>
            <a:off x="5275385" y="588528"/>
            <a:ext cx="3720904" cy="4174958"/>
          </a:xfrm>
          <a:prstGeom prst="rect">
            <a:avLst/>
          </a:prstGeom>
          <a:ln>
            <a:solidFill>
              <a:srgbClr val="C00000"/>
            </a:solid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F6823-653F-A013-5F2B-01D94D001C1C}"/>
              </a:ext>
            </a:extLst>
          </p:cNvPr>
          <p:cNvSpPr>
            <a:spLocks noGrp="1"/>
          </p:cNvSpPr>
          <p:nvPr>
            <p:ph type="title"/>
          </p:nvPr>
        </p:nvSpPr>
        <p:spPr>
          <a:xfrm>
            <a:off x="628650" y="273844"/>
            <a:ext cx="7886700" cy="816402"/>
          </a:xfrm>
        </p:spPr>
        <p:txBody>
          <a:bodyPr/>
          <a:lstStyle/>
          <a:p>
            <a:pPr algn="ctr"/>
            <a:r>
              <a:rPr lang="en-US" sz="3600" b="1" dirty="0">
                <a:solidFill>
                  <a:srgbClr val="CD0000"/>
                </a:solidFill>
                <a:latin typeface="Calibri" panose="020F0502020204030204" pitchFamily="34" charset="0"/>
                <a:ea typeface="Calibri" panose="020F0502020204030204" pitchFamily="34" charset="0"/>
                <a:cs typeface="Calibri" panose="020F0502020204030204" pitchFamily="34" charset="0"/>
              </a:rPr>
              <a:t>Data Sources</a:t>
            </a:r>
            <a:endParaRPr lang="en-US" dirty="0">
              <a:solidFill>
                <a:srgbClr val="CD000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E586C987-6F55-B604-1AE6-EF3F4890823E}"/>
              </a:ext>
            </a:extLst>
          </p:cNvPr>
          <p:cNvSpPr>
            <a:spLocks noGrp="1"/>
          </p:cNvSpPr>
          <p:nvPr>
            <p:ph idx="1"/>
          </p:nvPr>
        </p:nvSpPr>
        <p:spPr>
          <a:xfrm>
            <a:off x="154235" y="1230924"/>
            <a:ext cx="8846545" cy="3825818"/>
          </a:xfrm>
        </p:spPr>
        <p:txBody>
          <a:bodyPr>
            <a:normAutofit fontScale="92500"/>
          </a:bodyPr>
          <a:lstStyle/>
          <a:p>
            <a:pPr marL="0" indent="0">
              <a:buNone/>
            </a:pPr>
            <a:r>
              <a:rPr lang="en-US" sz="2400" dirty="0">
                <a:latin typeface="Calibri" panose="020F0502020204030204" pitchFamily="34" charset="0"/>
                <a:ea typeface="Calibri" panose="020F0502020204030204" pitchFamily="34" charset="0"/>
                <a:cs typeface="Calibri" panose="020F0502020204030204" pitchFamily="34" charset="0"/>
              </a:rPr>
              <a:t>The project integrates data from multiple csv files, including:</a:t>
            </a:r>
          </a:p>
          <a:p>
            <a:r>
              <a:rPr lang="en-US" sz="2400" dirty="0">
                <a:latin typeface="Calibri" panose="020F0502020204030204" pitchFamily="34" charset="0"/>
                <a:ea typeface="Calibri" panose="020F0502020204030204" pitchFamily="34" charset="0"/>
                <a:cs typeface="Calibri" panose="020F0502020204030204" pitchFamily="34" charset="0"/>
              </a:rPr>
              <a:t>Sales Transactions: includes date, product ID, customer ID, region, quantity, and sales amount</a:t>
            </a:r>
          </a:p>
          <a:p>
            <a:r>
              <a:rPr lang="en-US" sz="2400" dirty="0">
                <a:latin typeface="Calibri" panose="020F0502020204030204" pitchFamily="34" charset="0"/>
                <a:ea typeface="Calibri" panose="020F0502020204030204" pitchFamily="34" charset="0"/>
                <a:cs typeface="Calibri" panose="020F0502020204030204" pitchFamily="34" charset="0"/>
              </a:rPr>
              <a:t>Customer Information: includes customer demographics and segmentation</a:t>
            </a:r>
          </a:p>
          <a:p>
            <a:r>
              <a:rPr lang="en-US" sz="2400" dirty="0">
                <a:latin typeface="Calibri" panose="020F0502020204030204" pitchFamily="34" charset="0"/>
                <a:ea typeface="Calibri" panose="020F0502020204030204" pitchFamily="34" charset="0"/>
                <a:cs typeface="Calibri" panose="020F0502020204030204" pitchFamily="34" charset="0"/>
              </a:rPr>
              <a:t> Product Details: includes product categories, subcategories, and pricing</a:t>
            </a:r>
          </a:p>
          <a:p>
            <a:r>
              <a:rPr lang="en-US" sz="2400" dirty="0">
                <a:latin typeface="Calibri" panose="020F0502020204030204" pitchFamily="34" charset="0"/>
                <a:ea typeface="Calibri" panose="020F0502020204030204" pitchFamily="34" charset="0"/>
                <a:cs typeface="Calibri" panose="020F0502020204030204" pitchFamily="34" charset="0"/>
              </a:rPr>
              <a:t> Regional Sales Data: includes regional targets and actual performance</a:t>
            </a:r>
          </a:p>
          <a:p>
            <a:r>
              <a:rPr lang="en-US" sz="2400" dirty="0">
                <a:latin typeface="Calibri" panose="020F0502020204030204" pitchFamily="34" charset="0"/>
                <a:ea typeface="Calibri" panose="020F0502020204030204" pitchFamily="34" charset="0"/>
                <a:cs typeface="Calibri" panose="020F0502020204030204" pitchFamily="34" charset="0"/>
              </a:rPr>
              <a:t>Extract – Transform – Load (ETL)</a:t>
            </a:r>
          </a:p>
          <a:p>
            <a:r>
              <a:rPr lang="en-US" sz="2400" dirty="0">
                <a:latin typeface="Calibri" panose="020F0502020204030204" pitchFamily="34" charset="0"/>
                <a:ea typeface="Calibri" panose="020F0502020204030204" pitchFamily="34" charset="0"/>
                <a:cs typeface="Calibri" panose="020F0502020204030204" pitchFamily="34" charset="0"/>
              </a:rPr>
              <a:t>These datasets were cleaned and transformed using Power Query before being modeled in Power BI. </a:t>
            </a:r>
          </a:p>
          <a:p>
            <a:endParaRPr lang="en-US" dirty="0"/>
          </a:p>
        </p:txBody>
      </p:sp>
    </p:spTree>
    <p:extLst>
      <p:ext uri="{BB962C8B-B14F-4D97-AF65-F5344CB8AC3E}">
        <p14:creationId xmlns:p14="http://schemas.microsoft.com/office/powerpoint/2010/main" val="1272562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41C76-0E3B-4133-C7FA-5069DA8B8278}"/>
              </a:ext>
            </a:extLst>
          </p:cNvPr>
          <p:cNvSpPr>
            <a:spLocks noGrp="1"/>
          </p:cNvSpPr>
          <p:nvPr>
            <p:ph type="title"/>
          </p:nvPr>
        </p:nvSpPr>
        <p:spPr>
          <a:xfrm>
            <a:off x="628650" y="140677"/>
            <a:ext cx="7886700" cy="689317"/>
          </a:xfrm>
        </p:spPr>
        <p:txBody>
          <a:bodyPr>
            <a:noAutofit/>
          </a:bodyPr>
          <a:lstStyle/>
          <a:p>
            <a:r>
              <a:rPr lang="en-US" sz="4800" b="1" dirty="0">
                <a:solidFill>
                  <a:srgbClr val="C00000"/>
                </a:solidFill>
                <a:latin typeface="Arabic Typesetting" panose="03020402040406030203" pitchFamily="66" charset="-78"/>
                <a:cs typeface="Arabic Typesetting" panose="03020402040406030203" pitchFamily="66" charset="-78"/>
              </a:rPr>
              <a:t>Extract – Transform - Load</a:t>
            </a:r>
          </a:p>
        </p:txBody>
      </p:sp>
      <p:pic>
        <p:nvPicPr>
          <p:cNvPr id="9" name="Content Placeholder 8" descr="A screenshot of a computer&#10;&#10;AI-generated content may be incorrect.">
            <a:extLst>
              <a:ext uri="{FF2B5EF4-FFF2-40B4-BE49-F238E27FC236}">
                <a16:creationId xmlns:a16="http://schemas.microsoft.com/office/drawing/2014/main" id="{BF588D07-36B4-519C-5148-376C19159EC0}"/>
              </a:ext>
            </a:extLst>
          </p:cNvPr>
          <p:cNvPicPr>
            <a:picLocks noGrp="1" noChangeAspect="1"/>
          </p:cNvPicPr>
          <p:nvPr>
            <p:ph idx="1"/>
          </p:nvPr>
        </p:nvPicPr>
        <p:blipFill>
          <a:blip r:embed="rId2"/>
          <a:stretch>
            <a:fillRect/>
          </a:stretch>
        </p:blipFill>
        <p:spPr>
          <a:xfrm>
            <a:off x="98473" y="829994"/>
            <a:ext cx="8875141" cy="4241408"/>
          </a:xfrm>
        </p:spPr>
      </p:pic>
    </p:spTree>
    <p:extLst>
      <p:ext uri="{BB962C8B-B14F-4D97-AF65-F5344CB8AC3E}">
        <p14:creationId xmlns:p14="http://schemas.microsoft.com/office/powerpoint/2010/main" val="511155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a:extLst>
            <a:ext uri="{FF2B5EF4-FFF2-40B4-BE49-F238E27FC236}">
              <a16:creationId xmlns:a16="http://schemas.microsoft.com/office/drawing/2014/main" id="{E2E42E1F-50DE-4808-5000-0A830C8CE4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E00E97-E2DA-4FFD-F04D-7CFA7578F845}"/>
              </a:ext>
            </a:extLst>
          </p:cNvPr>
          <p:cNvSpPr>
            <a:spLocks noGrp="1"/>
          </p:cNvSpPr>
          <p:nvPr>
            <p:ph type="title"/>
          </p:nvPr>
        </p:nvSpPr>
        <p:spPr>
          <a:xfrm>
            <a:off x="628650" y="140677"/>
            <a:ext cx="7886700" cy="689317"/>
          </a:xfrm>
        </p:spPr>
        <p:txBody>
          <a:bodyPr>
            <a:noAutofit/>
          </a:bodyPr>
          <a:lstStyle/>
          <a:p>
            <a:r>
              <a:rPr lang="en-US" sz="4800" b="1">
                <a:solidFill>
                  <a:srgbClr val="C00000"/>
                </a:solidFill>
                <a:latin typeface="Arabic Typesetting" panose="03020402040406030203" pitchFamily="66" charset="-78"/>
                <a:cs typeface="Arabic Typesetting" panose="03020402040406030203" pitchFamily="66" charset="-78"/>
              </a:rPr>
              <a:t>Extract – Transform - Load</a:t>
            </a:r>
            <a:endParaRPr lang="en-US" sz="4800" b="1" dirty="0">
              <a:solidFill>
                <a:srgbClr val="C00000"/>
              </a:solidFill>
              <a:latin typeface="Arabic Typesetting" panose="03020402040406030203" pitchFamily="66" charset="-78"/>
              <a:cs typeface="Arabic Typesetting" panose="03020402040406030203" pitchFamily="66" charset="-78"/>
            </a:endParaRPr>
          </a:p>
        </p:txBody>
      </p:sp>
      <p:pic>
        <p:nvPicPr>
          <p:cNvPr id="4" name="Picture 3" descr="A screenshot of a computer&#10;&#10;AI-generated content may be incorrect.">
            <a:extLst>
              <a:ext uri="{FF2B5EF4-FFF2-40B4-BE49-F238E27FC236}">
                <a16:creationId xmlns:a16="http://schemas.microsoft.com/office/drawing/2014/main" id="{7E906BCE-45F4-5934-AECD-513D6BDBDC3E}"/>
              </a:ext>
            </a:extLst>
          </p:cNvPr>
          <p:cNvPicPr>
            <a:picLocks noChangeAspect="1"/>
          </p:cNvPicPr>
          <p:nvPr/>
        </p:nvPicPr>
        <p:blipFill>
          <a:blip r:embed="rId2"/>
          <a:stretch>
            <a:fillRect/>
          </a:stretch>
        </p:blipFill>
        <p:spPr>
          <a:xfrm>
            <a:off x="47257" y="884678"/>
            <a:ext cx="5052281" cy="4179692"/>
          </a:xfrm>
          <a:prstGeom prst="rect">
            <a:avLst/>
          </a:prstGeom>
        </p:spPr>
      </p:pic>
      <p:pic>
        <p:nvPicPr>
          <p:cNvPr id="8" name="Content Placeholder 7" descr="A screenshot of a computer&#10;&#10;AI-generated content may be incorrect.">
            <a:extLst>
              <a:ext uri="{FF2B5EF4-FFF2-40B4-BE49-F238E27FC236}">
                <a16:creationId xmlns:a16="http://schemas.microsoft.com/office/drawing/2014/main" id="{0C163106-D4DE-AAA7-3BF0-E341488DB648}"/>
              </a:ext>
            </a:extLst>
          </p:cNvPr>
          <p:cNvPicPr>
            <a:picLocks noGrp="1" noChangeAspect="1"/>
          </p:cNvPicPr>
          <p:nvPr>
            <p:ph idx="1"/>
          </p:nvPr>
        </p:nvPicPr>
        <p:blipFill>
          <a:blip r:embed="rId3"/>
          <a:stretch>
            <a:fillRect/>
          </a:stretch>
        </p:blipFill>
        <p:spPr>
          <a:xfrm>
            <a:off x="5219114" y="884677"/>
            <a:ext cx="3877628" cy="4179692"/>
          </a:xfrm>
        </p:spPr>
      </p:pic>
    </p:spTree>
    <p:extLst>
      <p:ext uri="{BB962C8B-B14F-4D97-AF65-F5344CB8AC3E}">
        <p14:creationId xmlns:p14="http://schemas.microsoft.com/office/powerpoint/2010/main" val="3646681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1587</TotalTime>
  <Words>842</Words>
  <Application>Microsoft Office PowerPoint</Application>
  <PresentationFormat>On-screen Show (16:9)</PresentationFormat>
  <Paragraphs>116</Paragraphs>
  <Slides>21</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Arabic Typesetting</vt:lpstr>
      <vt:lpstr>Arial</vt:lpstr>
      <vt:lpstr>Calibri</vt:lpstr>
      <vt:lpstr>Calibri Light</vt:lpstr>
      <vt:lpstr>Century Gothic</vt:lpstr>
      <vt:lpstr>Wingdings</vt:lpstr>
      <vt:lpstr>Office Theme</vt:lpstr>
      <vt:lpstr>DEPI Graduation Project</vt:lpstr>
      <vt:lpstr>PowerPoint Presentation</vt:lpstr>
      <vt:lpstr>Tools</vt:lpstr>
      <vt:lpstr>Agenda </vt:lpstr>
      <vt:lpstr>PowerPoint Presentation</vt:lpstr>
      <vt:lpstr>Introduction </vt:lpstr>
      <vt:lpstr>Data Sources</vt:lpstr>
      <vt:lpstr>Extract – Transform - Load</vt:lpstr>
      <vt:lpstr>Extract – Transform - Load</vt:lpstr>
      <vt:lpstr>Extract – Transform - Load</vt:lpstr>
      <vt:lpstr>Mapping</vt:lpstr>
      <vt:lpstr>Measures</vt:lpstr>
      <vt:lpstr>PowerPoint Presentation</vt:lpstr>
      <vt:lpstr>PowerPoint Presentation</vt:lpstr>
      <vt:lpstr>PowerPoint Presentation</vt:lpstr>
      <vt:lpstr>PowerPoint Presentation</vt:lpstr>
      <vt:lpstr>PowerPoint Presentation</vt:lpstr>
      <vt:lpstr>Customer  </vt:lpstr>
      <vt:lpstr>PowerPoint Presentation</vt:lpstr>
      <vt:lpstr>PowerPoint Presentation</vt:lpstr>
      <vt:lpstr>Conclusion &amp;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ITI Final Project</dc:title>
  <dc:creator>master</dc:creator>
  <cp:lastModifiedBy>Eslam Mohamed</cp:lastModifiedBy>
  <cp:revision>84</cp:revision>
  <dcterms:modified xsi:type="dcterms:W3CDTF">2025-04-27T17:55:37Z</dcterms:modified>
</cp:coreProperties>
</file>