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71" r:id="rId2"/>
    <p:sldId id="270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B40F2E6-8173-4640-8844-DE866F0AAA6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498E08-E5DB-8D4B-9639-91509C8D3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038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2E6-8173-4640-8844-DE866F0AAA6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8E08-E5DB-8D4B-9639-91509C8D3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1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2E6-8173-4640-8844-DE866F0AAA6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8E08-E5DB-8D4B-9639-91509C8D3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54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2E6-8173-4640-8844-DE866F0AAA6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8E08-E5DB-8D4B-9639-91509C8D3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59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B40F2E6-8173-4640-8844-DE866F0AAA6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C498E08-E5DB-8D4B-9639-91509C8D3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1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2E6-8173-4640-8844-DE866F0AAA6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8E08-E5DB-8D4B-9639-91509C8D3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2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2E6-8173-4640-8844-DE866F0AAA6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8E08-E5DB-8D4B-9639-91509C8D3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80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2E6-8173-4640-8844-DE866F0AAA6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8E08-E5DB-8D4B-9639-91509C8D3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10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2E6-8173-4640-8844-DE866F0AAA6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8E08-E5DB-8D4B-9639-91509C8D3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06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2E6-8173-4640-8844-DE866F0AAA6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498E08-E5DB-8D4B-9639-91509C8D3F3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44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B40F2E6-8173-4640-8844-DE866F0AAA6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498E08-E5DB-8D4B-9639-91509C8D3F3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30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B40F2E6-8173-4640-8844-DE866F0AAA6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498E08-E5DB-8D4B-9639-91509C8D3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55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CDE33-9408-3802-59B7-C5B7D7C0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04" y="1069967"/>
            <a:ext cx="10058400" cy="3931920"/>
          </a:xfrm>
        </p:spPr>
        <p:txBody>
          <a:bodyPr/>
          <a:lstStyle/>
          <a:p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Avec un vieillissement de la population estim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à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17% en 2052, contre 9% aujourd</a:t>
            </a:r>
            <a:r>
              <a:rPr lang="fr-FR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’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hui, L</a:t>
            </a:r>
            <a:r>
              <a:rPr lang="fr-FR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’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tat de sant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des Fran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ç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ais est une  question  majeure du XXI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è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me si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è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cle</a:t>
            </a:r>
            <a:r>
              <a:rPr lang="fr-FR" dirty="0">
                <a:effectLst/>
              </a:rPr>
              <a:t> 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Le graphique 1 repr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sentant l</a:t>
            </a:r>
            <a:r>
              <a:rPr lang="fr-FR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’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tat de sant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des Fran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ç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ais en 2017 d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montre que celle-ci chute drastiquement au fil des ann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es. 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4B3A80-E5F8-72F2-99D7-2DFCF6D30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03" y="2301504"/>
            <a:ext cx="4787735" cy="254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7875727-4BF7-6D1D-AFE0-584C8308F02F}"/>
              </a:ext>
            </a:extLst>
          </p:cNvPr>
          <p:cNvSpPr txBox="1"/>
          <p:nvPr/>
        </p:nvSpPr>
        <p:spPr>
          <a:xfrm>
            <a:off x="413657" y="5181461"/>
            <a:ext cx="38733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Graphique 1 </a:t>
            </a:r>
            <a:r>
              <a:rPr lang="fr-FR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–</a:t>
            </a:r>
            <a:r>
              <a:rPr lang="fr-FR" sz="1800" i="1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fr-FR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’</a:t>
            </a:r>
            <a:r>
              <a:rPr lang="fr-FR" sz="1800" i="1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i="1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tat de sant</a:t>
            </a:r>
            <a:r>
              <a:rPr lang="fr-FR" sz="1800" i="1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i="1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per</a:t>
            </a:r>
            <a:r>
              <a:rPr lang="fr-FR" sz="1800" i="1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ç</a:t>
            </a:r>
            <a:r>
              <a:rPr lang="fr-FR" sz="1800" i="1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u selon l</a:t>
            </a:r>
            <a:r>
              <a:rPr lang="fr-FR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’</a:t>
            </a:r>
            <a:r>
              <a:rPr lang="fr-FR" sz="1800" i="1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â</a:t>
            </a:r>
            <a:r>
              <a:rPr lang="fr-FR" sz="1800" i="1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ge et le sexe en 2017 </a:t>
            </a:r>
            <a:r>
              <a:rPr lang="fr-FR" sz="1800" i="1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(source : Insee)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fr-FR" sz="1800" i="1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CC72D3-9130-EA74-83DC-6853B5D052B1}"/>
              </a:ext>
            </a:extLst>
          </p:cNvPr>
          <p:cNvSpPr txBox="1"/>
          <p:nvPr/>
        </p:nvSpPr>
        <p:spPr>
          <a:xfrm>
            <a:off x="5216895" y="498051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fr-FR" sz="1800" kern="100" dirty="0">
              <a:effectLst/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8E883E-6C59-2196-965B-98916AE15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44" y="2225304"/>
            <a:ext cx="4536374" cy="3124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C1492F1-0933-09E2-C8FC-B832F8A94FDC}"/>
                  </a:ext>
                </a:extLst>
              </p:cNvPr>
              <p:cNvSpPr txBox="1"/>
              <p:nvPr/>
            </p:nvSpPr>
            <p:spPr>
              <a:xfrm>
                <a:off x="5216895" y="5458460"/>
                <a:ext cx="609797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800" i="1" kern="100" dirty="0">
                    <a:effectLst/>
                    <a:latin typeface="Cambria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Tableau 1 </a:t>
                </a: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fr-FR" sz="1800" i="1" kern="100" dirty="0">
                    <a:effectLst/>
                    <a:latin typeface="Apple Braille" pitchFamily="2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1800" i="1" kern="100" dirty="0">
                    <a:effectLst/>
                    <a:latin typeface="Cambria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fr-FR" sz="1800" i="1" kern="100" dirty="0">
                    <a:effectLst/>
                    <a:latin typeface="Apple Braille" pitchFamily="2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art des personnes d</a:t>
                </a:r>
                <a:r>
                  <a:rPr lang="fr-FR" sz="1800" i="1" kern="100" dirty="0">
                    <a:effectLst/>
                    <a:latin typeface="Cambria" panose="02040503050406030204" pitchFamily="18" charset="0"/>
                    <a:ea typeface="Aptos" panose="020B0004020202020204" pitchFamily="34" charset="0"/>
                    <a:cs typeface="Cambria" panose="02040503050406030204" pitchFamily="18" charset="0"/>
                  </a:rPr>
                  <a:t>é</a:t>
                </a:r>
                <a:r>
                  <a:rPr lang="fr-FR" sz="1800" i="1" kern="100" dirty="0">
                    <a:effectLst/>
                    <a:latin typeface="Apple Braille" pitchFamily="2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clarant une maladie ou un probl</a:t>
                </a:r>
                <a:r>
                  <a:rPr lang="fr-FR" sz="1800" i="1" kern="100" dirty="0">
                    <a:effectLst/>
                    <a:latin typeface="Cambria" panose="02040503050406030204" pitchFamily="18" charset="0"/>
                    <a:ea typeface="Aptos" panose="020B0004020202020204" pitchFamily="34" charset="0"/>
                    <a:cs typeface="Cambria" panose="02040503050406030204" pitchFamily="18" charset="0"/>
                  </a:rPr>
                  <a:t>è</a:t>
                </a:r>
                <a:r>
                  <a:rPr lang="fr-FR" sz="1800" i="1" kern="100" dirty="0">
                    <a:effectLst/>
                    <a:latin typeface="Apple Braille" pitchFamily="2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me de sant</a:t>
                </a:r>
                <a:r>
                  <a:rPr lang="fr-FR" sz="1800" i="1" kern="100" dirty="0">
                    <a:effectLst/>
                    <a:latin typeface="Cambria" panose="02040503050406030204" pitchFamily="18" charset="0"/>
                    <a:ea typeface="Aptos" panose="020B0004020202020204" pitchFamily="34" charset="0"/>
                    <a:cs typeface="Cambria" panose="02040503050406030204" pitchFamily="18" charset="0"/>
                  </a:rPr>
                  <a:t>é</a:t>
                </a:r>
                <a:r>
                  <a:rPr lang="fr-FR" sz="1800" i="1" kern="100" dirty="0">
                    <a:effectLst/>
                    <a:latin typeface="Apple Braille" pitchFamily="2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chronique ou durable selon le sexe et l</a:t>
                </a:r>
                <a:r>
                  <a:rPr lang="fr-FR" sz="1800" i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fr-FR" sz="1800" i="1" kern="100" dirty="0">
                    <a:effectLst/>
                    <a:latin typeface="Cambria" panose="02040503050406030204" pitchFamily="18" charset="0"/>
                    <a:ea typeface="Aptos" panose="020B0004020202020204" pitchFamily="34" charset="0"/>
                    <a:cs typeface="Cambria" panose="02040503050406030204" pitchFamily="18" charset="0"/>
                  </a:rPr>
                  <a:t>â</a:t>
                </a:r>
                <a:r>
                  <a:rPr lang="fr-FR" sz="1800" i="1" kern="100" dirty="0">
                    <a:effectLst/>
                    <a:latin typeface="Apple Braille" pitchFamily="2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ge en 2017 </a:t>
                </a:r>
                <a:r>
                  <a:rPr lang="fr-FR" sz="1800" i="1" kern="100" dirty="0">
                    <a:effectLst/>
                    <a:latin typeface="Cambria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(source : Insee)</a:t>
                </a:r>
                <a:endParaRPr lang="fr-FR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C1492F1-0933-09E2-C8FC-B832F8A94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95" y="5458460"/>
                <a:ext cx="6097978" cy="923330"/>
              </a:xfrm>
              <a:prstGeom prst="rect">
                <a:avLst/>
              </a:prstGeom>
              <a:blipFill>
                <a:blip r:embed="rId4"/>
                <a:stretch>
                  <a:fillRect t="-2703" r="-208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44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E8B29-A60B-7CE3-601A-7D705A4B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1800" dirty="0"/>
              <a:t>Tests pour l’autocorrélation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F569FA2-0F83-AC68-ACCE-02C9A2662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" y="1685766"/>
            <a:ext cx="5494020" cy="47493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FE9200-66FD-CC61-FFF5-9C7E66F3493C}"/>
              </a:ext>
            </a:extLst>
          </p:cNvPr>
          <p:cNvSpPr txBox="1"/>
          <p:nvPr/>
        </p:nvSpPr>
        <p:spPr>
          <a:xfrm>
            <a:off x="6283643" y="1788706"/>
            <a:ext cx="53063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Ces quatre tests nous ont amen</a:t>
            </a:r>
            <a:r>
              <a:rPr lang="fr-FR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à</a:t>
            </a:r>
            <a:r>
              <a:rPr lang="fr-FR" sz="1800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rejeter l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’</a:t>
            </a:r>
            <a:r>
              <a:rPr lang="fr-FR" sz="1800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hypoth</a:t>
            </a:r>
            <a:r>
              <a:rPr lang="fr-FR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è</a:t>
            </a:r>
            <a:r>
              <a:rPr lang="fr-FR" sz="1800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se nulle de non-auto-corr</a:t>
            </a:r>
            <a:r>
              <a:rPr lang="fr-FR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lation des r</a:t>
            </a:r>
            <a:r>
              <a:rPr lang="fr-FR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sidus de notre mod</a:t>
            </a:r>
            <a:r>
              <a:rPr lang="fr-FR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è</a:t>
            </a:r>
            <a:r>
              <a:rPr lang="fr-FR" sz="1800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le</a:t>
            </a:r>
            <a:r>
              <a:rPr lang="fr-FR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 </a:t>
            </a:r>
            <a:r>
              <a:rPr lang="fr-FR" sz="1800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au risque allant de 1 </a:t>
            </a:r>
            <a:r>
              <a:rPr lang="fr-FR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à</a:t>
            </a:r>
            <a:r>
              <a:rPr lang="fr-FR" sz="1800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2% : 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fr-FR" sz="1800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3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FA9E73D-632D-6239-CED5-579993385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34" y="996934"/>
            <a:ext cx="6284026" cy="3931920"/>
          </a:xfrm>
        </p:spPr>
        <p:txBody>
          <a:bodyPr/>
          <a:lstStyle/>
          <a:p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Nous avons appliqu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une correction de l</a:t>
            </a:r>
            <a:r>
              <a:rPr lang="fr-FR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’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autocorr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lation de type Cochrane-</a:t>
            </a:r>
            <a:r>
              <a:rPr lang="fr-FR" sz="1800" dirty="0" err="1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Orcutt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de sorte 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à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avoir le meilleur estimateur lin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aire non-biais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. On trouve gr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â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ce 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à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cette correction 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0EA4589-C6D6-DAE9-0A8D-91F2004C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2" y="2395281"/>
            <a:ext cx="6422654" cy="103371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B4789D2-BFCC-B31A-D63B-220A2FAC281E}"/>
              </a:ext>
            </a:extLst>
          </p:cNvPr>
          <p:cNvSpPr txBox="1"/>
          <p:nvPr/>
        </p:nvSpPr>
        <p:spPr>
          <a:xfrm>
            <a:off x="558058" y="3855761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Cette analyse nous apporte une nouvelle lecture car toutes les p-value ont diminu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180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0FE2C-6249-CA85-CE27-7A81A7C8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Annexes :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98B4415-C224-5F58-3BF0-76C6B6F75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953" y="3429000"/>
            <a:ext cx="4823442" cy="21210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73EFE1A-D6FF-DB56-A474-BCDCBD355D5B}"/>
              </a:ext>
            </a:extLst>
          </p:cNvPr>
          <p:cNvSpPr txBox="1"/>
          <p:nvPr/>
        </p:nvSpPr>
        <p:spPr>
          <a:xfrm>
            <a:off x="516576" y="1798267"/>
            <a:ext cx="6424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Nous avons essayé d’autres régressions avec notre de base de donnée :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7E5CC-E118-5725-4418-E2534E8E04B8}"/>
              </a:ext>
            </a:extLst>
          </p:cNvPr>
          <p:cNvSpPr txBox="1"/>
          <p:nvPr/>
        </p:nvSpPr>
        <p:spPr>
          <a:xfrm>
            <a:off x="843148" y="2968831"/>
            <a:ext cx="396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linéaire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02C933-6F6C-0AD3-BAA6-8FC9C765CEE9}"/>
                  </a:ext>
                </a:extLst>
              </p:cNvPr>
              <p:cNvSpPr txBox="1"/>
              <p:nvPr/>
            </p:nvSpPr>
            <p:spPr>
              <a:xfrm>
                <a:off x="5554685" y="3536239"/>
                <a:ext cx="458684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Nous avons abandonné celle-ci car 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nous semblait trop faible et que l’interprétation des résultats serait difficilement exploitable. 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02C933-6F6C-0AD3-BAA6-8FC9C765C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685" y="3536239"/>
                <a:ext cx="4586843" cy="1200329"/>
              </a:xfrm>
              <a:prstGeom prst="rect">
                <a:avLst/>
              </a:prstGeom>
              <a:blipFill>
                <a:blip r:embed="rId3"/>
                <a:stretch>
                  <a:fillRect l="-1105" t="-2105" b="-73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21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6E15214-E6E4-FBF2-CD6B-12F0A344F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1778000"/>
            <a:ext cx="5765800" cy="1651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A60274-D84E-B417-F5DB-36DF35649D04}"/>
              </a:ext>
            </a:extLst>
          </p:cNvPr>
          <p:cNvSpPr txBox="1"/>
          <p:nvPr/>
        </p:nvSpPr>
        <p:spPr>
          <a:xfrm>
            <a:off x="914400" y="1080655"/>
            <a:ext cx="156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log-linéaire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11821E-6B2A-FDC2-7F85-C5E47D3ABF5E}"/>
              </a:ext>
            </a:extLst>
          </p:cNvPr>
          <p:cNvSpPr txBox="1"/>
          <p:nvPr/>
        </p:nvSpPr>
        <p:spPr>
          <a:xfrm>
            <a:off x="6531429" y="1951672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 nous avons abandonné pour les mêmes raisons et qui présentait une forte hétéroscédasticité. Nous en avons conclu que c’était dû à une mauvais spécification du modèle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D67A87-CD7D-5781-1C80-D3513521B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3942608"/>
            <a:ext cx="5150262" cy="24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7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EB7DA8A-C464-4106-7F75-B21271577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86" y="1650671"/>
            <a:ext cx="5763114" cy="193876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A4127C2-B634-D6BB-2C1D-7E55BEDB1B03}"/>
              </a:ext>
            </a:extLst>
          </p:cNvPr>
          <p:cNvSpPr txBox="1"/>
          <p:nvPr/>
        </p:nvSpPr>
        <p:spPr>
          <a:xfrm>
            <a:off x="1045028" y="106877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log-log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FDEA4A-F54B-B4E7-96D7-FD5C53B15D5A}"/>
              </a:ext>
            </a:extLst>
          </p:cNvPr>
          <p:cNvSpPr txBox="1"/>
          <p:nvPr/>
        </p:nvSpPr>
        <p:spPr>
          <a:xfrm>
            <a:off x="6350331" y="2123152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Nous avons abandonné ce modèle à cause de l’hétéroscédasticité présente (cf. annexe 6) :</a:t>
            </a:r>
          </a:p>
        </p:txBody>
      </p:sp>
    </p:spTree>
    <p:extLst>
      <p:ext uri="{BB962C8B-B14F-4D97-AF65-F5344CB8AC3E}">
        <p14:creationId xmlns:p14="http://schemas.microsoft.com/office/powerpoint/2010/main" val="120447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0D38D-BFB3-00D1-71F6-11C0D575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1800" dirty="0"/>
              <a:t>Conclusion: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CAEEF-D26B-3DD9-E212-33B5E4D7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650670"/>
            <a:ext cx="10293927" cy="43843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6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Notre étude économétrique a mis en évidence des résultats significatifs sur la relation entre la densité de médecins, le nombre d’établissement hospitalier, et le taux de mortalité en France métropolitaine. Nous avons constaté que : </a:t>
            </a:r>
          </a:p>
          <a:p>
            <a:pPr>
              <a:lnSpc>
                <a:spcPct val="106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 : La densité de médecins : une augmentation de 1% du nombre de médecin réduit le taux de mortalité de 230 unités, confirmant leur rôle dans l’amélioration de la santé publique .</a:t>
            </a:r>
          </a:p>
          <a:p>
            <a:pPr>
              <a:lnSpc>
                <a:spcPct val="106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 : Les établissements financiers : Contre toute attente, une augmentation du nombre d’établissement est associée à une hausse du taux de mortalité, reflétant les défis structurels tels que le sous-effectif et les contraintes budgétaires.</a:t>
            </a:r>
          </a:p>
          <a:p>
            <a:pPr>
              <a:lnSpc>
                <a:spcPct val="106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Cependant, des limites comme la corrélation entre variables explicatives, la taille réduite de l’</a:t>
            </a:r>
            <a:r>
              <a:rPr lang="fr-FR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échantillion</a:t>
            </a: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), et l’autocorrélation des résidus ont affecté la robustesse des résultats.</a:t>
            </a:r>
          </a:p>
          <a:p>
            <a:pPr>
              <a:lnSpc>
                <a:spcPct val="106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Perspectives : Pour affiner ces conclusions, il serait nécessaire d’inclure des variables supplémentaires qui les médicament, l’assurances maladie, ou encore le niveau socio-économique) et d’étendre l’analyse à d’autres échelles géographiques.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8409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C3873-5A6E-2FF4-C515-D1FAB13B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1800" dirty="0"/>
              <a:t>problématique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333406-1E53-383B-3A44-781997BF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30" y="2207623"/>
            <a:ext cx="10058400" cy="3931920"/>
          </a:xfrm>
        </p:spPr>
        <p:txBody>
          <a:bodyPr/>
          <a:lstStyle/>
          <a:p>
            <a:r>
              <a:rPr lang="fr-FR" dirty="0"/>
              <a:t>Quelle est l'influence de la densité des médecins et celle du nombre d'établissements hospitaliers par département sur le taux de mortalité de la population en France métropolitaine?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562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8516C-6C83-398A-B777-733A5CD6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18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I. Modèle théorique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sz="1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C8A642-ABFE-9B9F-F169-2DEF0E3E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	En r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alisant cette 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tude nous nous attendons 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à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 trouver une relation n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gative entre le taux brut de mortalit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Aptos" panose="020B0004020202020204" pitchFamily="34" charset="0"/>
              </a:rPr>
              <a:t>et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 le nombre de m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decins par d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partement 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Aptos" panose="020B0004020202020204" pitchFamily="34" charset="0"/>
              </a:rPr>
              <a:t>et 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le nombre d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’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tablissements hospitaliers par d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partements. Afin de mener 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à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 bien notre 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tude, nous nous sommes servi des donn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es de l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’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INSEE afin de cr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er une base de donn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es recensant le nombre de m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decins par d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partements 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Aptos" panose="020B0004020202020204" pitchFamily="34" charset="0"/>
              </a:rPr>
              <a:t>et le nombre d’établissements de santé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05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7D8E706-8723-AC9D-EF4A-40956DE61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8116" y="420624"/>
                <a:ext cx="9850374" cy="568299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endParaRPr lang="fr-FR" sz="180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ptos" panose="020F0502020204030204" pitchFamily="34" charset="0"/>
                </a:endParaRPr>
              </a:p>
              <a:p>
                <a:pPr marL="0" indent="0" algn="just">
                  <a:buNone/>
                </a:pP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F0502020204030204" pitchFamily="34" charset="0"/>
                  </a:rPr>
                  <a:t> Dans le but de r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F0502020204030204" pitchFamily="34" charset="0"/>
                  </a:rPr>
                  <a:t>pondre 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à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F0502020204030204" pitchFamily="34" charset="0"/>
                  </a:rPr>
                  <a:t> notre probl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matique, nous avons d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cid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 d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</a:rPr>
                  <a:t>’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valuer l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</a:rPr>
                  <a:t>’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tat de sant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 des   Fran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ç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ais. Nous avons choisi de mesurer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 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:</a:t>
                </a:r>
                <a:endParaRPr lang="fr-FR" sz="2100" dirty="0">
                  <a:effectLst/>
                  <a:latin typeface="Apple Braille" pitchFamily="2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buFont typeface="Symbol" pitchFamily="2" charset="2"/>
                  <a:buChar char=""/>
                </a:pP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le taux de mortalit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 par d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partements par 100 000 habitants (</a:t>
                </a:r>
                <a:r>
                  <a:rPr lang="fr-FR" sz="2100" i="1" dirty="0">
                    <a:solidFill>
                      <a:srgbClr val="595959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unité </a:t>
                </a:r>
                <a14:m>
                  <m:oMath xmlns:m="http://schemas.openxmlformats.org/officeDocument/2006/math"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: </m:t>
                    </m:r>
                    <m:r>
                      <a:rPr lang="fr-FR" sz="2100" i="1" baseline="-25000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𝑚𝑜𝑟𝑡𝑠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/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𝑑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é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𝑝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/100000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h𝑎𝑏</m:t>
                    </m:r>
                  </m:oMath>
                </a14:m>
                <a:r>
                  <a:rPr lang="fr-FR" sz="2100" dirty="0">
                    <a:solidFill>
                      <a:srgbClr val="595959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 ; </a:t>
                </a:r>
                <a:r>
                  <a:rPr lang="fr-FR" sz="2100" i="1" dirty="0">
                    <a:solidFill>
                      <a:srgbClr val="595959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Base de donn</a:t>
                </a:r>
                <a:r>
                  <a:rPr lang="fr-FR" sz="2100" i="1" dirty="0">
                    <a:solidFill>
                      <a:srgbClr val="595959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i="1" dirty="0">
                    <a:solidFill>
                      <a:srgbClr val="595959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es Taux de mortalit</a:t>
                </a:r>
                <a:r>
                  <a:rPr lang="fr-FR" sz="2100" i="1" dirty="0">
                    <a:solidFill>
                      <a:srgbClr val="595959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i="1" dirty="0">
                    <a:solidFill>
                      <a:srgbClr val="595959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 chez les hommes et chez les femmes en fonction du type de maladie par d</a:t>
                </a:r>
                <a:r>
                  <a:rPr lang="fr-FR" sz="2100" i="1" dirty="0">
                    <a:solidFill>
                      <a:srgbClr val="595959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i="1" dirty="0">
                    <a:solidFill>
                      <a:srgbClr val="595959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partement en 2021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) pour lequel nous avons 94 observations.</a:t>
                </a:r>
                <a:endParaRPr lang="fr-FR" sz="2100" dirty="0">
                  <a:effectLst/>
                  <a:latin typeface="Apple Braille" pitchFamily="2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buFont typeface="Symbol" pitchFamily="2" charset="2"/>
                  <a:buChar char=""/>
                </a:pP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En fonction du nombre de m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decins par d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partement par 100 000 habitants (</a:t>
                </a:r>
                <a:r>
                  <a:rPr lang="fr-FR" sz="2100" i="1" dirty="0">
                    <a:solidFill>
                      <a:srgbClr val="595959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unité </a:t>
                </a:r>
                <a14:m>
                  <m:oMath xmlns:m="http://schemas.openxmlformats.org/officeDocument/2006/math"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: 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𝑛𝑏𝑚</m:t>
                    </m:r>
                    <m:r>
                      <a:rPr lang="fr-FR" sz="2100" i="1" baseline="-25000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é</m:t>
                    </m:r>
                    <m:r>
                      <a:rPr lang="fr-FR" sz="2100" i="1" baseline="-25000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𝑑𝑒𝑐𝑖𝑛𝑠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/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𝑑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é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𝑝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/100000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h𝑎𝑏</m:t>
                    </m:r>
                  </m:oMath>
                </a14:m>
                <a:r>
                  <a:rPr lang="fr-FR" sz="2100" i="1" dirty="0">
                    <a:solidFill>
                      <a:srgbClr val="595959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 ; Base de données Médecins en France par départements d’exercice au 1</a:t>
                </a:r>
                <a:r>
                  <a:rPr lang="fr-FR" sz="2100" i="1" baseline="30000" dirty="0">
                    <a:solidFill>
                      <a:srgbClr val="595959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er</a:t>
                </a:r>
                <a:r>
                  <a:rPr lang="fr-FR" sz="2100" i="1" dirty="0">
                    <a:solidFill>
                      <a:srgbClr val="595959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 janvier 2023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) au 1</a:t>
                </a:r>
                <a:r>
                  <a:rPr lang="fr-FR" sz="2100" baseline="300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er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 janvier 2023 pour lequel nous avons 94 observations.</a:t>
                </a:r>
                <a:endParaRPr lang="fr-FR" sz="2100" dirty="0">
                  <a:effectLst/>
                  <a:latin typeface="Apple Braille" pitchFamily="2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buFont typeface="Symbol" pitchFamily="2" charset="2"/>
                  <a:buChar char=""/>
                </a:pP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Et en fonction du nombre d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</a:rPr>
                  <a:t>’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tablissements hospitaliers par d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partement (</a:t>
                </a:r>
                <a:r>
                  <a:rPr lang="fr-FR" sz="2100" dirty="0">
                    <a:solidFill>
                      <a:srgbClr val="595959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unité : </a:t>
                </a:r>
                <a14:m>
                  <m:oMath xmlns:m="http://schemas.openxmlformats.org/officeDocument/2006/math"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𝑛𝑏</m:t>
                    </m:r>
                    <m:r>
                      <a:rPr lang="fr-FR" sz="2100" i="1" baseline="-25000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é</m:t>
                    </m:r>
                    <m:r>
                      <a:rPr lang="fr-FR" sz="2100" i="1" baseline="-25000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𝑡𝑎𝑏𝑙𝑖𝑠𝑠𝑒𝑚𝑒𝑛𝑡𝑠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/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𝑑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é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𝑝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/100000</m:t>
                    </m:r>
                    <m:r>
                      <a:rPr lang="fr-FR" sz="2100" i="1">
                        <a:solidFill>
                          <a:srgbClr val="595959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tos" panose="020B0004020202020204" pitchFamily="34" charset="0"/>
                      </a:rPr>
                      <m:t>h𝑎𝑏</m:t>
                    </m:r>
                  </m:oMath>
                </a14:m>
                <a:r>
                  <a:rPr lang="fr-FR" sz="2100" dirty="0">
                    <a:solidFill>
                      <a:srgbClr val="595959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 ; Base de données Établissement de santé par département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) sur la p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riode allant de 2023 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à</a:t>
                </a:r>
                <a:r>
                  <a:rPr lang="fr-FR" sz="2100" dirty="0">
                    <a:solidFill>
                      <a:srgbClr val="000000"/>
                    </a:solidFill>
                    <a:effectLst/>
                    <a:latin typeface="Apple Braille" pitchFamily="2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 2024 pour lequel nous avons 94 observations.</a:t>
                </a:r>
                <a:endParaRPr lang="fr-FR" sz="2100" dirty="0">
                  <a:effectLst/>
                  <a:latin typeface="Apple Braille" pitchFamily="2" charset="0"/>
                  <a:ea typeface="Times New Roman" panose="02020603050405020304" pitchFamily="18" charset="0"/>
                </a:endParaRPr>
              </a:p>
              <a:p>
                <a:endParaRPr lang="fr-FR" sz="2100" dirty="0">
                  <a:latin typeface="Apple Braille" pitchFamily="2" charset="0"/>
                </a:endParaRPr>
              </a:p>
              <a:p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Aptos" panose="020B0004020202020204" pitchFamily="34" charset="0"/>
                  </a:rPr>
                  <a:t>Nous aurons deux variables explicatives dans notre mod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Cambria" panose="02040503050406030204" pitchFamily="18" charset="0"/>
                  </a:rPr>
                  <a:t>è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Aptos" panose="020B0004020202020204" pitchFamily="34" charset="0"/>
                  </a:rPr>
                  <a:t>le. Ces deux variables cr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Cambria" panose="02040503050406030204" pitchFamily="18" charset="0"/>
                  </a:rPr>
                  <a:t>éé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Aptos" panose="020B0004020202020204" pitchFamily="34" charset="0"/>
                  </a:rPr>
                  <a:t>es gr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Cambria" panose="02040503050406030204" pitchFamily="18" charset="0"/>
                  </a:rPr>
                  <a:t>â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Aptos" panose="020B0004020202020204" pitchFamily="34" charset="0"/>
                  </a:rPr>
                  <a:t>ce aux données issues de l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Aptos" panose="020B0004020202020204" pitchFamily="34" charset="0"/>
                  </a:rPr>
                  <a:t>INSEE pour les m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Aptos" panose="020B0004020202020204" pitchFamily="34" charset="0"/>
                  </a:rPr>
                  <a:t>decins et du site officiel du gouvernement fran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Cambria" panose="02040503050406030204" pitchFamily="18" charset="0"/>
                  </a:rPr>
                  <a:t>ç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Aptos" panose="020B0004020202020204" pitchFamily="34" charset="0"/>
                  </a:rPr>
                  <a:t>ais pour les 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Aptos" panose="020B0004020202020204" pitchFamily="34" charset="0"/>
                  </a:rPr>
                  <a:t>tablissements hospitaliers publics sont toutes deux cens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Aptos" panose="020B0004020202020204" pitchFamily="34" charset="0"/>
                  </a:rPr>
                  <a:t>es th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Aptos" panose="020B0004020202020204" pitchFamily="34" charset="0"/>
                  </a:rPr>
                  <a:t>oriquement influencer n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Aptos" panose="020B0004020202020204" pitchFamily="34" charset="0"/>
                  </a:rPr>
                  <a:t>gativement notre variable expliqu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Cambria" panose="02040503050406030204" pitchFamily="18" charset="0"/>
                  </a:rPr>
                  <a:t>é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Aptos" panose="020B0004020202020204" pitchFamily="34" charset="0"/>
                  </a:rPr>
                  <a:t>e qui est le taux de mortalit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Cambria" panose="02040503050406030204" pitchFamily="18" charset="0"/>
                  </a:rPr>
                  <a:t>é en France par département</a:t>
                </a:r>
                <a:r>
                  <a:rPr lang="fr-FR" sz="2100" dirty="0">
                    <a:effectLst/>
                    <a:latin typeface="Apple Braille" pitchFamily="2" charset="0"/>
                    <a:ea typeface="Aptos" panose="020B0004020202020204" pitchFamily="34" charset="0"/>
                    <a:cs typeface="Aptos" panose="020B0004020202020204" pitchFamily="34" charset="0"/>
                  </a:rPr>
                  <a:t>. 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7D8E706-8723-AC9D-EF4A-40956DE61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116" y="420624"/>
                <a:ext cx="9850374" cy="5682996"/>
              </a:xfrm>
              <a:blipFill>
                <a:blip r:embed="rId2"/>
                <a:stretch>
                  <a:fillRect l="-515" r="-515" b="-6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7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2584635-AA3E-ED77-340B-EBBB3A1E6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0990" y="49974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342900" lvl="0" indent="-342900" algn="ctr">
                  <a:buFont typeface="+mj-lt"/>
                  <a:buAutoNum type="romanUcPeriod"/>
                </a:pPr>
                <a:endParaRPr lang="fr-FR" sz="1900" u="sng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lvl="0" indent="0" algn="ctr">
                  <a:buNone/>
                </a:pPr>
                <a:r>
                  <a:rPr lang="fr-FR" sz="1900" u="sng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II. Spécification du modèle</a:t>
                </a:r>
                <a:endParaRPr lang="fr-FR" sz="19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19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</m:ctrlPr>
                      </m:sSubPr>
                      <m:e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𝑖</m:t>
                        </m:r>
                      </m:sub>
                    </m:sSub>
                    <m:r>
                      <a:rPr lang="fr-FR" sz="19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ptos" panose="020B0004020202020204" pitchFamily="34" charset="0"/>
                      </a:rPr>
                      <m:t>=</m:t>
                    </m:r>
                    <m:sSub>
                      <m:sSubPr>
                        <m:ctrlP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</m:ctrlPr>
                      </m:sSubPr>
                      <m:e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0</m:t>
                        </m:r>
                      </m:sub>
                    </m:sSub>
                    <m:r>
                      <a:rPr lang="fr-FR" sz="19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ptos" panose="020B00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</m:ctrlPr>
                      </m:sSubPr>
                      <m:e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</m:ctrlPr>
                      </m:sSubPr>
                      <m:e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1,</m:t>
                        </m:r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𝑖</m:t>
                        </m:r>
                      </m:sub>
                    </m:sSub>
                    <m:r>
                      <a:rPr lang="fr-FR" sz="19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ptos" panose="020B00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</m:ctrlPr>
                      </m:sSubPr>
                      <m:e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2,</m:t>
                        </m:r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</m:ctrlPr>
                      </m:sSubPr>
                      <m:e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2,</m:t>
                        </m:r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𝑖</m:t>
                        </m:r>
                      </m:sub>
                    </m:sSub>
                    <m:r>
                      <a:rPr lang="fr-FR" sz="19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ptos" panose="020B00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</m:ctrlPr>
                      </m:sSubPr>
                      <m:e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𝜖</m:t>
                        </m:r>
                      </m:e>
                      <m:sub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9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 </a:t>
                </a:r>
                <a:endParaRPr lang="fr-FR" sz="19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fr-FR" sz="19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 Avec :</a:t>
                </a:r>
                <a:endParaRPr lang="fr-FR" sz="19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Symbol" pitchFamily="2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</m:ctrlPr>
                      </m:sSubPr>
                      <m:e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9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 la variable dépendante ; l’état de santé des résidents.</a:t>
                </a:r>
                <a:endParaRPr lang="fr-FR" sz="19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Symbol" pitchFamily="2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</m:ctrlPr>
                      </m:sSubPr>
                      <m:e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1,</m:t>
                        </m:r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9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 la disponibilité des ressources médicales .</a:t>
                </a:r>
                <a:endParaRPr lang="fr-FR" sz="19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Symbol" pitchFamily="2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</m:ctrlPr>
                      </m:sSubPr>
                      <m:e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2,</m:t>
                        </m:r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9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 la densité du personnel de soins.</a:t>
                </a:r>
                <a:endParaRPr lang="fr-FR" sz="19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Symbol" pitchFamily="2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</m:ctrlPr>
                      </m:sSubPr>
                      <m:e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𝜖</m:t>
                        </m:r>
                      </m:e>
                      <m:sub>
                        <m:r>
                          <a:rPr lang="fr-FR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ptos" panose="020B00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9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Aptos" panose="020B0004020202020204" pitchFamily="34" charset="0"/>
                  </a:rPr>
                  <a:t> un aléa dont on suppose l’espérance de moyenne nulle.</a:t>
                </a:r>
                <a:endParaRPr lang="fr-FR" sz="19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2584635-AA3E-ED77-340B-EBBB3A1E6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990" y="499745"/>
                <a:ext cx="10515600" cy="4351338"/>
              </a:xfrm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22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5E33A7A-8597-6697-A18E-1BAC43CB0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810" y="740700"/>
            <a:ext cx="10504170" cy="5397210"/>
          </a:xfrm>
        </p:spPr>
      </p:pic>
    </p:spTree>
    <p:extLst>
      <p:ext uri="{BB962C8B-B14F-4D97-AF65-F5344CB8AC3E}">
        <p14:creationId xmlns:p14="http://schemas.microsoft.com/office/powerpoint/2010/main" val="412034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A07BD-BBB3-FE87-BD99-9A1DD54E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686" y="221600"/>
            <a:ext cx="7729728" cy="1188720"/>
          </a:xfrm>
        </p:spPr>
        <p:txBody>
          <a:bodyPr/>
          <a:lstStyle/>
          <a:p>
            <a:pPr algn="ctr"/>
            <a:r>
              <a:rPr lang="fr-FR" sz="1800" u="sng" kern="100" dirty="0"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VII-</a:t>
            </a:r>
            <a:r>
              <a:rPr lang="fr-FR" sz="1800" u="sng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fr-FR" sz="1800" u="sng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u="sng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sultats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4D6F17E-E4D8-E27E-B704-BC64B09CE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70" y="1068128"/>
            <a:ext cx="7729728" cy="30720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339D261-E14D-2CF2-C460-C1FB62D0F94B}"/>
              </a:ext>
            </a:extLst>
          </p:cNvPr>
          <p:cNvSpPr txBox="1"/>
          <p:nvPr/>
        </p:nvSpPr>
        <p:spPr>
          <a:xfrm>
            <a:off x="377190" y="4415194"/>
            <a:ext cx="1082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Tout d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’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abord, ce qu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 montre 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notre r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gression est un effet attendu. En effet, on 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Aptos" panose="020B0004020202020204" pitchFamily="34" charset="0"/>
              </a:rPr>
              <a:t>remarque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 que notre variable explicative </a:t>
            </a:r>
            <a:r>
              <a:rPr lang="fr-FR" sz="1800" i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Aptos" panose="020B0004020202020204" pitchFamily="34" charset="0"/>
              </a:rPr>
              <a:t>«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r>
              <a:rPr lang="fr-FR" sz="1800" i="1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nombre de m</a:t>
            </a:r>
            <a:r>
              <a:rPr lang="fr-FR" sz="1800" i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i="1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decins</a:t>
            </a:r>
            <a:r>
              <a:rPr lang="fr-FR" sz="1800" i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Aptos" panose="020B0004020202020204" pitchFamily="34" charset="0"/>
              </a:rPr>
              <a:t> »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 explique tr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è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s bien le mod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è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Aptos" panose="020B0004020202020204" pitchFamily="34" charset="0"/>
              </a:rPr>
              <a:t>le</a:t>
            </a:r>
            <a:r>
              <a:rPr lang="fr-FR" dirty="0">
                <a:latin typeface="Cambria" panose="02040503050406030204" pitchFamily="18" charset="0"/>
                <a:ea typeface="Aptos" panose="020B0004020202020204" pitchFamily="34" charset="0"/>
                <a:cs typeface="Aptos" panose="020B0004020202020204" pitchFamily="34" charset="0"/>
              </a:rPr>
              <a:t>. 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. De plus on s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aper</a:t>
            </a:r>
            <a:r>
              <a:rPr lang="fr-FR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ç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oit que celle-ci est n</a:t>
            </a:r>
            <a:r>
              <a:rPr lang="fr-FR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gative par rapport </a:t>
            </a:r>
            <a:r>
              <a:rPr lang="fr-FR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à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 notre variable expliqu</a:t>
            </a:r>
            <a:r>
              <a:rPr lang="fr-FR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e. En interpr</a:t>
            </a:r>
            <a:r>
              <a:rPr lang="fr-FR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tant donc les valeurs obtenues pour notre mod</a:t>
            </a:r>
            <a:r>
              <a:rPr lang="fr-FR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è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le lin</a:t>
            </a:r>
            <a:r>
              <a:rPr lang="fr-FR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aire-log (</a:t>
            </a:r>
            <a:r>
              <a:rPr lang="fr-FR" sz="180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cf. annexe</a:t>
            </a:r>
            <a:r>
              <a:rPr lang="fr-FR" sz="1800" i="1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 1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),</a:t>
            </a:r>
            <a:r>
              <a:rPr lang="fr-FR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 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on comprend donc que lorsque le nombre de m</a:t>
            </a:r>
            <a:r>
              <a:rPr lang="fr-FR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decins augmente de 1%</a:t>
            </a:r>
            <a:r>
              <a:rPr lang="fr-FR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,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 le taux de mortalit</a:t>
            </a:r>
            <a:r>
              <a:rPr lang="fr-FR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 baisse de 230.54. Un indicateur de l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impact du nombre de m</a:t>
            </a:r>
            <a:r>
              <a:rPr lang="fr-FR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decin sur notre variable expliqu</a:t>
            </a:r>
            <a:r>
              <a:rPr lang="fr-FR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e est l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obtention d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un P-value faible, accept</a:t>
            </a:r>
            <a:r>
              <a:rPr lang="fr-FR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 pour un test d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hypoth</a:t>
            </a:r>
            <a:r>
              <a:rPr lang="fr-FR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è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se de l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fr-FR" sz="1800" dirty="0">
                <a:solidFill>
                  <a:srgbClr val="000000"/>
                </a:solidFill>
                <a:effectLst/>
                <a:latin typeface="Apple Braille" pitchFamily="2" charset="0"/>
                <a:ea typeface="Times New Roman" panose="02020603050405020304" pitchFamily="18" charset="0"/>
                <a:cs typeface="Aptos" panose="020B0004020202020204" pitchFamily="34" charset="0"/>
              </a:rPr>
              <a:t>ordre de 1%. 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343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FBD21-ACB1-4EA9-0E2F-651CDE2F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1800" u="sng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Probl</a:t>
            </a:r>
            <a:r>
              <a:rPr lang="fr-FR" sz="1800" u="sng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è</a:t>
            </a:r>
            <a:r>
              <a:rPr lang="fr-FR" sz="1800" u="sng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mes </a:t>
            </a:r>
            <a:r>
              <a:rPr lang="fr-FR" sz="1800" u="sng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u="sng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conom</a:t>
            </a:r>
            <a:r>
              <a:rPr lang="fr-FR" sz="1800" u="sng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u="sng" kern="1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triques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4BE846-A19A-9F65-963C-B3D21F877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Une des hypoth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è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ses de Gauss-Markov a 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viol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e, en effet les variables explicatives 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 sont pas indépendantes entre elles ce qui pose un problème d’endogénéité </a:t>
            </a:r>
          </a:p>
          <a:p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 taille de notre échantillon ne convient pas non plus à une étude pertinente. En effet, 94 observations sur une étude économétrique peuvent conduire à un manque de représentativité qui peuvent conduire à des estimations biaisées et des conclusions erronées sur la population mère</a:t>
            </a:r>
            <a:r>
              <a:rPr lang="fr-FR" dirty="0">
                <a:effectLst/>
              </a:rPr>
              <a:t> </a:t>
            </a:r>
          </a:p>
          <a:p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Nous avons également rencontré un problème d’autocorrélation des résidus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742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2C8AD-C550-54CC-206F-F0760B6E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1800" dirty="0"/>
              <a:t>Tests pour l’hétéroscédasticité :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7996780-B2E8-D2AD-0A9D-21BD0DD4A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" y="1737598"/>
            <a:ext cx="5189220" cy="21898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B4AECC-D575-8A05-7748-8D12BC04181E}"/>
              </a:ext>
            </a:extLst>
          </p:cNvPr>
          <p:cNvSpPr txBox="1"/>
          <p:nvPr/>
        </p:nvSpPr>
        <p:spPr>
          <a:xfrm>
            <a:off x="5935980" y="2014194"/>
            <a:ext cx="518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Nous avons ici remarqu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qu</a:t>
            </a:r>
            <a:r>
              <a:rPr lang="fr-FR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’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il ne semblait pas y avoir d</a:t>
            </a:r>
            <a:r>
              <a:rPr lang="fr-FR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’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rosc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dasticit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3C6AF9-4ED2-E6D6-026A-128874B4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" y="4025594"/>
            <a:ext cx="5189220" cy="218981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D61752E-23CD-A642-82F5-78020A576A3B}"/>
              </a:ext>
            </a:extLst>
          </p:cNvPr>
          <p:cNvSpPr txBox="1"/>
          <p:nvPr/>
        </p:nvSpPr>
        <p:spPr>
          <a:xfrm>
            <a:off x="5935980" y="4197476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Ces r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sultats nous ont conduit 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à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ne pas rejeter l</a:t>
            </a:r>
            <a:r>
              <a:rPr lang="fr-FR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’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hypoth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è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se nulle d</a:t>
            </a:r>
            <a:r>
              <a:rPr lang="fr-FR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’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homosc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sz="1800" dirty="0">
                <a:effectLst/>
                <a:latin typeface="Apple Braille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dasticit</a:t>
            </a:r>
            <a:r>
              <a:rPr lang="fr-FR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Cambria" panose="02040503050406030204" pitchFamily="18" charset="0"/>
              </a:rPr>
              <a:t>é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9253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{0019699E-B269-2E4C-AF4A-6862138412B7}tf10001067</Template>
  <TotalTime>110</TotalTime>
  <Words>1050</Words>
  <Application>Microsoft Macintosh PowerPoint</Application>
  <PresentationFormat>Grand écran</PresentationFormat>
  <Paragraphs>53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Apple Braille</vt:lpstr>
      <vt:lpstr>Aptos</vt:lpstr>
      <vt:lpstr>Calibri</vt:lpstr>
      <vt:lpstr>Cambria</vt:lpstr>
      <vt:lpstr>Cambria Math</vt:lpstr>
      <vt:lpstr>Century Gothic</vt:lpstr>
      <vt:lpstr>Garamond</vt:lpstr>
      <vt:lpstr>Symbol</vt:lpstr>
      <vt:lpstr>Times New Roman</vt:lpstr>
      <vt:lpstr>Savon</vt:lpstr>
      <vt:lpstr>Présentation PowerPoint</vt:lpstr>
      <vt:lpstr>problématique : </vt:lpstr>
      <vt:lpstr>I. Modèle théorique </vt:lpstr>
      <vt:lpstr>Présentation PowerPoint</vt:lpstr>
      <vt:lpstr>Présentation PowerPoint</vt:lpstr>
      <vt:lpstr>Présentation PowerPoint</vt:lpstr>
      <vt:lpstr>VII-Résultats </vt:lpstr>
      <vt:lpstr>Problèmes économétriques </vt:lpstr>
      <vt:lpstr>Tests pour l’hétéroscédasticité :</vt:lpstr>
      <vt:lpstr>Tests pour l’autocorrélation </vt:lpstr>
      <vt:lpstr>Présentation PowerPoint</vt:lpstr>
      <vt:lpstr>Annexes : </vt:lpstr>
      <vt:lpstr>Présentation PowerPoint</vt:lpstr>
      <vt:lpstr>Présentation PowerPoint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Modèle théorique </dc:title>
  <dc:creator>Microsoft Office User</dc:creator>
  <cp:lastModifiedBy>Microsoft Office User</cp:lastModifiedBy>
  <cp:revision>7</cp:revision>
  <dcterms:created xsi:type="dcterms:W3CDTF">2024-12-18T16:15:30Z</dcterms:created>
  <dcterms:modified xsi:type="dcterms:W3CDTF">2025-05-27T16:02:44Z</dcterms:modified>
</cp:coreProperties>
</file>