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28" name="Shape 28"/>
        <p:cNvGrpSpPr/>
        <p:nvPr/>
      </p:nvGrpSpPr>
      <p:grpSpPr>
        <a:xfrm>
          <a:off x="0" y="0"/>
          <a:ext cx="0" cy="0"/>
          <a:chOff x="0" y="0"/>
          <a:chExt cx="0" cy="0"/>
        </a:xfrm>
      </p:grpSpPr>
      <p:sp>
        <p:nvSpPr>
          <p:cNvPr id="29" name="Google Shape;29;p2"/>
          <p:cNvSpPr/>
          <p:nvPr/>
        </p:nvSpPr>
        <p:spPr>
          <a:xfrm flipH="1" rot="10800000">
            <a:off x="7213577" y="3810001"/>
            <a:ext cx="4978425"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2"/>
          <p:cNvSpPr/>
          <p:nvPr/>
        </p:nvSpPr>
        <p:spPr>
          <a:xfrm flipH="1" rot="10800000">
            <a:off x="7213601" y="3897010"/>
            <a:ext cx="49784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 name="Google Shape;31;p2"/>
          <p:cNvSpPr/>
          <p:nvPr/>
        </p:nvSpPr>
        <p:spPr>
          <a:xfrm flipH="1" rot="10800000">
            <a:off x="7213601" y="4115167"/>
            <a:ext cx="49784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2" name="Google Shape;32;p2"/>
          <p:cNvSpPr/>
          <p:nvPr/>
        </p:nvSpPr>
        <p:spPr>
          <a:xfrm flipH="1" rot="10800000">
            <a:off x="7213600" y="4164403"/>
            <a:ext cx="262128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2"/>
          <p:cNvSpPr/>
          <p:nvPr/>
        </p:nvSpPr>
        <p:spPr>
          <a:xfrm flipH="1" rot="10800000">
            <a:off x="7213600" y="4199572"/>
            <a:ext cx="262128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2"/>
          <p:cNvSpPr/>
          <p:nvPr/>
        </p:nvSpPr>
        <p:spPr>
          <a:xfrm>
            <a:off x="7213600" y="3962400"/>
            <a:ext cx="408432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2"/>
          <p:cNvSpPr/>
          <p:nvPr/>
        </p:nvSpPr>
        <p:spPr>
          <a:xfrm>
            <a:off x="9835343" y="4060983"/>
            <a:ext cx="21336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2"/>
          <p:cNvSpPr/>
          <p:nvPr/>
        </p:nvSpPr>
        <p:spPr>
          <a:xfrm>
            <a:off x="1" y="3649662"/>
            <a:ext cx="12192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2"/>
          <p:cNvSpPr/>
          <p:nvPr/>
        </p:nvSpPr>
        <p:spPr>
          <a:xfrm>
            <a:off x="1" y="3675528"/>
            <a:ext cx="12192000"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2"/>
          <p:cNvSpPr/>
          <p:nvPr/>
        </p:nvSpPr>
        <p:spPr>
          <a:xfrm flipH="1" rot="10800000">
            <a:off x="8552068" y="3643090"/>
            <a:ext cx="3639933"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2"/>
          <p:cNvSpPr/>
          <p:nvPr/>
        </p:nvSpPr>
        <p:spPr>
          <a:xfrm>
            <a:off x="0" y="0"/>
            <a:ext cx="12192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2"/>
          <p:cNvSpPr txBox="1"/>
          <p:nvPr>
            <p:ph type="ctrTitle"/>
          </p:nvPr>
        </p:nvSpPr>
        <p:spPr>
          <a:xfrm>
            <a:off x="609600" y="2401888"/>
            <a:ext cx="11277600" cy="1470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400"/>
              <a:buFont typeface="Century Gothic"/>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
          <p:cNvSpPr txBox="1"/>
          <p:nvPr>
            <p:ph idx="1" type="subTitle"/>
          </p:nvPr>
        </p:nvSpPr>
        <p:spPr>
          <a:xfrm>
            <a:off x="609600" y="3899938"/>
            <a:ext cx="6604000" cy="1752600"/>
          </a:xfrm>
          <a:prstGeom prst="rect">
            <a:avLst/>
          </a:prstGeom>
          <a:noFill/>
          <a:ln>
            <a:noFill/>
          </a:ln>
        </p:spPr>
        <p:txBody>
          <a:bodyPr anchorCtr="0" anchor="t" bIns="45700" lIns="91425" spcFirstLastPara="1" rIns="91425" wrap="square" tIns="45700">
            <a:no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42" name="Google Shape;42;p2"/>
          <p:cNvSpPr txBox="1"/>
          <p:nvPr>
            <p:ph idx="10" type="dt"/>
          </p:nvPr>
        </p:nvSpPr>
        <p:spPr>
          <a:xfrm>
            <a:off x="8940800" y="4206240"/>
            <a:ext cx="128016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txBox="1"/>
          <p:nvPr>
            <p:ph idx="11" type="ftr"/>
          </p:nvPr>
        </p:nvSpPr>
        <p:spPr>
          <a:xfrm>
            <a:off x="7213600" y="4205288"/>
            <a:ext cx="17272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2" type="sldNum"/>
          </p:nvPr>
        </p:nvSpPr>
        <p:spPr>
          <a:xfrm>
            <a:off x="11093451" y="1136"/>
            <a:ext cx="996949"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Century Gothic"/>
                <a:ea typeface="Century Gothic"/>
                <a:cs typeface="Century Gothic"/>
                <a:sym typeface="Century Gothic"/>
              </a:defRPr>
            </a:lvl1pPr>
            <a:lvl2pPr indent="0" lvl="1" marL="0" algn="r">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0" algn="r">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0" algn="r">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0" algn="r">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0" algn="r">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0" algn="r">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0" algn="r">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0" algn="r">
              <a:spcBef>
                <a:spcPts val="0"/>
              </a:spcBef>
              <a:buNone/>
              <a:defRPr b="0" i="0" sz="1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96" name="Shape 96"/>
        <p:cNvGrpSpPr/>
        <p:nvPr/>
      </p:nvGrpSpPr>
      <p:grpSpPr>
        <a:xfrm>
          <a:off x="0" y="0"/>
          <a:ext cx="0" cy="0"/>
          <a:chOff x="0" y="0"/>
          <a:chExt cx="0" cy="0"/>
        </a:xfrm>
      </p:grpSpPr>
      <p:sp>
        <p:nvSpPr>
          <p:cNvPr id="97" name="Google Shape;97;p11"/>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txBox="1"/>
          <p:nvPr>
            <p:ph idx="1" type="body"/>
          </p:nvPr>
        </p:nvSpPr>
        <p:spPr>
          <a:xfrm rot="5400000">
            <a:off x="3933444" y="-1074420"/>
            <a:ext cx="4325112"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9" name="Google Shape;99;p11"/>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02" name="Shape 102"/>
        <p:cNvGrpSpPr/>
        <p:nvPr/>
      </p:nvGrpSpPr>
      <p:grpSpPr>
        <a:xfrm>
          <a:off x="0" y="0"/>
          <a:ext cx="0" cy="0"/>
          <a:chOff x="0" y="0"/>
          <a:chExt cx="0" cy="0"/>
        </a:xfrm>
      </p:grpSpPr>
      <p:sp>
        <p:nvSpPr>
          <p:cNvPr id="103" name="Google Shape;103;p12"/>
          <p:cNvSpPr txBox="1"/>
          <p:nvPr>
            <p:ph type="title"/>
          </p:nvPr>
        </p:nvSpPr>
        <p:spPr>
          <a:xfrm rot="5400000">
            <a:off x="7569200" y="2616200"/>
            <a:ext cx="5486400" cy="2540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2"/>
          <p:cNvSpPr txBox="1"/>
          <p:nvPr>
            <p:ph idx="1" type="body"/>
          </p:nvPr>
        </p:nvSpPr>
        <p:spPr>
          <a:xfrm rot="5400000">
            <a:off x="2032000" y="-279400"/>
            <a:ext cx="5486400" cy="8331200"/>
          </a:xfrm>
          <a:prstGeom prst="rect">
            <a:avLst/>
          </a:prstGeom>
          <a:noFill/>
          <a:ln>
            <a:noFill/>
          </a:ln>
        </p:spPr>
        <p:txBody>
          <a:bodyPr anchorCtr="0" anchor="t" bIns="45700" lIns="91425" spcFirstLastPara="1" rIns="91425" wrap="square" tIns="45700">
            <a:no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5" name="Google Shape;105;p12"/>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3"/>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1" name="Shape 51"/>
        <p:cNvGrpSpPr/>
        <p:nvPr/>
      </p:nvGrpSpPr>
      <p:grpSpPr>
        <a:xfrm>
          <a:off x="0" y="0"/>
          <a:ext cx="0" cy="0"/>
          <a:chOff x="0" y="0"/>
          <a:chExt cx="0" cy="0"/>
        </a:xfrm>
      </p:grpSpPr>
      <p:sp>
        <p:nvSpPr>
          <p:cNvPr id="52" name="Google Shape;52;p4"/>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55" name="Shape 55"/>
        <p:cNvGrpSpPr/>
        <p:nvPr/>
      </p:nvGrpSpPr>
      <p:grpSpPr>
        <a:xfrm>
          <a:off x="0" y="0"/>
          <a:ext cx="0" cy="0"/>
          <a:chOff x="0" y="0"/>
          <a:chExt cx="0" cy="0"/>
        </a:xfrm>
      </p:grpSpPr>
      <p:sp>
        <p:nvSpPr>
          <p:cNvPr id="56" name="Google Shape;56;p5"/>
          <p:cNvSpPr txBox="1"/>
          <p:nvPr>
            <p:ph type="title"/>
          </p:nvPr>
        </p:nvSpPr>
        <p:spPr>
          <a:xfrm>
            <a:off x="963084" y="1981201"/>
            <a:ext cx="103632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Century Gothic"/>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body"/>
          </p:nvPr>
        </p:nvSpPr>
        <p:spPr>
          <a:xfrm>
            <a:off x="963084" y="3367088"/>
            <a:ext cx="10363200" cy="1509712"/>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8" name="Google Shape;58;p5"/>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609600" y="2249425"/>
            <a:ext cx="5384800" cy="4525963"/>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4" name="Google Shape;64;p6"/>
          <p:cNvSpPr txBox="1"/>
          <p:nvPr>
            <p:ph idx="2" type="body"/>
          </p:nvPr>
        </p:nvSpPr>
        <p:spPr>
          <a:xfrm>
            <a:off x="6197600" y="2249425"/>
            <a:ext cx="5384800" cy="4525963"/>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5" name="Google Shape;65;p6"/>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508000" y="1143000"/>
            <a:ext cx="11176000" cy="10698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000"/>
              <a:buFont typeface="Century Gothic"/>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
          <p:cNvSpPr txBox="1"/>
          <p:nvPr>
            <p:ph idx="1" type="body"/>
          </p:nvPr>
        </p:nvSpPr>
        <p:spPr>
          <a:xfrm>
            <a:off x="508000" y="2244970"/>
            <a:ext cx="5388864"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1" name="Google Shape;71;p7"/>
          <p:cNvSpPr txBox="1"/>
          <p:nvPr>
            <p:ph idx="2" type="body"/>
          </p:nvPr>
        </p:nvSpPr>
        <p:spPr>
          <a:xfrm>
            <a:off x="6294968" y="2244970"/>
            <a:ext cx="5389033"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2" name="Google Shape;72;p7"/>
          <p:cNvSpPr txBox="1"/>
          <p:nvPr>
            <p:ph idx="3" type="body"/>
          </p:nvPr>
        </p:nvSpPr>
        <p:spPr>
          <a:xfrm>
            <a:off x="508000" y="2708519"/>
            <a:ext cx="5388864" cy="3886200"/>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3" name="Google Shape;73;p7"/>
          <p:cNvSpPr txBox="1"/>
          <p:nvPr>
            <p:ph idx="4" type="body"/>
          </p:nvPr>
        </p:nvSpPr>
        <p:spPr>
          <a:xfrm>
            <a:off x="6291073" y="2708519"/>
            <a:ext cx="5389033" cy="3886200"/>
          </a:xfrm>
          <a:prstGeom prst="rect">
            <a:avLst/>
          </a:prstGeom>
          <a:noFill/>
          <a:ln>
            <a:noFill/>
          </a:ln>
        </p:spPr>
        <p:txBody>
          <a:bodyPr anchorCtr="0" anchor="t" bIns="45700" lIns="91425" spcFirstLastPara="1" rIns="91425" wrap="square" tIns="45700">
            <a:no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4" name="Google Shape;74;p7"/>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76" name="Google Shape;76;p7"/>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77" name="Shape 77"/>
        <p:cNvGrpSpPr/>
        <p:nvPr/>
      </p:nvGrpSpPr>
      <p:grpSpPr>
        <a:xfrm>
          <a:off x="0" y="0"/>
          <a:ext cx="0" cy="0"/>
          <a:chOff x="0" y="0"/>
          <a:chExt cx="0" cy="0"/>
        </a:xfrm>
      </p:grpSpPr>
      <p:sp>
        <p:nvSpPr>
          <p:cNvPr id="78" name="Google Shape;78;p8"/>
          <p:cNvSpPr txBox="1"/>
          <p:nvPr>
            <p:ph type="title"/>
          </p:nvPr>
        </p:nvSpPr>
        <p:spPr>
          <a:xfrm>
            <a:off x="609600" y="1143000"/>
            <a:ext cx="10972800" cy="10698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000"/>
              <a:buFont typeface="Century Gothic"/>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0" type="dt"/>
          </p:nvPr>
        </p:nvSpPr>
        <p:spPr>
          <a:xfrm>
            <a:off x="8778240"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82" name="Shape 82"/>
        <p:cNvGrpSpPr/>
        <p:nvPr/>
      </p:nvGrpSpPr>
      <p:grpSpPr>
        <a:xfrm>
          <a:off x="0" y="0"/>
          <a:ext cx="0" cy="0"/>
          <a:chOff x="0" y="0"/>
          <a:chExt cx="0" cy="0"/>
        </a:xfrm>
      </p:grpSpPr>
      <p:sp>
        <p:nvSpPr>
          <p:cNvPr id="83" name="Google Shape;83;p9"/>
          <p:cNvSpPr txBox="1"/>
          <p:nvPr>
            <p:ph type="title"/>
          </p:nvPr>
        </p:nvSpPr>
        <p:spPr>
          <a:xfrm>
            <a:off x="7137995" y="1101970"/>
            <a:ext cx="4511040" cy="87782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Font typeface="Century Gothic"/>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7137995" y="2010727"/>
            <a:ext cx="4511040" cy="4617720"/>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5" name="Google Shape;85;p9"/>
          <p:cNvSpPr txBox="1"/>
          <p:nvPr>
            <p:ph idx="2" type="body"/>
          </p:nvPr>
        </p:nvSpPr>
        <p:spPr>
          <a:xfrm>
            <a:off x="203200" y="776287"/>
            <a:ext cx="6803136" cy="5852160"/>
          </a:xfrm>
          <a:prstGeom prst="rect">
            <a:avLst/>
          </a:prstGeom>
          <a:noFill/>
          <a:ln>
            <a:noFill/>
          </a:ln>
        </p:spPr>
        <p:txBody>
          <a:bodyPr anchorCtr="0" anchor="t" bIns="45700" lIns="91425" spcFirstLastPara="1" rIns="91425" wrap="square" tIns="45700">
            <a:no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9"/>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89" name="Shape 89"/>
        <p:cNvGrpSpPr/>
        <p:nvPr/>
      </p:nvGrpSpPr>
      <p:grpSpPr>
        <a:xfrm>
          <a:off x="0" y="0"/>
          <a:ext cx="0" cy="0"/>
          <a:chOff x="0" y="0"/>
          <a:chExt cx="0" cy="0"/>
        </a:xfrm>
      </p:grpSpPr>
      <p:sp>
        <p:nvSpPr>
          <p:cNvPr id="90" name="Google Shape;90;p10"/>
          <p:cNvSpPr txBox="1"/>
          <p:nvPr>
            <p:ph type="title"/>
          </p:nvPr>
        </p:nvSpPr>
        <p:spPr>
          <a:xfrm rot="-5400000">
            <a:off x="5304297" y="3058778"/>
            <a:ext cx="4681637" cy="782404"/>
          </a:xfrm>
          <a:prstGeom prst="rect">
            <a:avLst/>
          </a:prstGeom>
          <a:noFill/>
          <a:ln>
            <a:noFill/>
          </a:ln>
        </p:spPr>
        <p:txBody>
          <a:bodyPr anchorCtr="0" anchor="t" bIns="45700" lIns="45700" spcFirstLastPara="1" rIns="45700" wrap="square" tIns="0">
            <a:noAutofit/>
          </a:bodyPr>
          <a:lstStyle>
            <a:lvl1pPr lvl="0" algn="ctr">
              <a:spcBef>
                <a:spcPts val="0"/>
              </a:spcBef>
              <a:spcAft>
                <a:spcPts val="0"/>
              </a:spcAft>
              <a:buClr>
                <a:schemeClr val="dk2"/>
              </a:buClr>
              <a:buSzPts val="2000"/>
              <a:buFont typeface="Century Gothic"/>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p:nvPr>
            <p:ph idx="2" type="pic"/>
          </p:nvPr>
        </p:nvSpPr>
        <p:spPr>
          <a:xfrm>
            <a:off x="538228" y="1143000"/>
            <a:ext cx="6096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txBody>
          <a:bodyPr anchorCtr="0" anchor="t" bIns="45700" lIns="91425" spcFirstLastPara="1" rIns="91425" wrap="square" tIns="45700">
            <a:noAutofit/>
          </a:bodyPr>
          <a:lstStyle>
            <a:lvl1pPr lvl="0" marR="0" rtl="0" algn="l">
              <a:spcBef>
                <a:spcPts val="300"/>
              </a:spcBef>
              <a:spcAft>
                <a:spcPts val="0"/>
              </a:spcAft>
              <a:buClr>
                <a:schemeClr val="accent3"/>
              </a:buClr>
              <a:buSzPts val="3200"/>
              <a:buFont typeface="Georgia"/>
              <a:buNone/>
              <a:defRPr b="0" i="0" sz="3200" u="none" cap="none" strike="noStrike">
                <a:solidFill>
                  <a:schemeClr val="dk1"/>
                </a:solidFill>
                <a:latin typeface="Century Gothic"/>
                <a:ea typeface="Century Gothic"/>
                <a:cs typeface="Century Gothic"/>
                <a:sym typeface="Century Gothic"/>
              </a:defRPr>
            </a:lvl1pPr>
            <a:lvl2pPr lvl="1" marR="0" rtl="0" algn="l">
              <a:spcBef>
                <a:spcPts val="300"/>
              </a:spcBef>
              <a:spcAft>
                <a:spcPts val="0"/>
              </a:spcAft>
              <a:buClr>
                <a:schemeClr val="accent2"/>
              </a:buClr>
              <a:buSzPts val="2600"/>
              <a:buFont typeface="Georgia"/>
              <a:buChar char="▫"/>
              <a:defRPr b="0" i="0" sz="2600" u="none" cap="none" strike="noStrike">
                <a:solidFill>
                  <a:schemeClr val="accent2"/>
                </a:solidFill>
                <a:latin typeface="Century Gothic"/>
                <a:ea typeface="Century Gothic"/>
                <a:cs typeface="Century Gothic"/>
                <a:sym typeface="Century Gothic"/>
              </a:defRPr>
            </a:lvl2pPr>
            <a:lvl3pPr lvl="2"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Century Gothic"/>
                <a:ea typeface="Century Gothic"/>
                <a:cs typeface="Century Gothic"/>
                <a:sym typeface="Century Gothic"/>
              </a:defRPr>
            </a:lvl3pPr>
            <a:lvl4pPr lvl="3"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Century Gothic"/>
                <a:ea typeface="Century Gothic"/>
                <a:cs typeface="Century Gothic"/>
                <a:sym typeface="Century Gothic"/>
              </a:defRPr>
            </a:lvl4pPr>
            <a:lvl5pPr lvl="4" marR="0" rtl="0" algn="l">
              <a:spcBef>
                <a:spcPts val="300"/>
              </a:spcBef>
              <a:spcAft>
                <a:spcPts val="0"/>
              </a:spcAft>
              <a:buClr>
                <a:schemeClr val="accent3"/>
              </a:buClr>
              <a:buSzPts val="2000"/>
              <a:buFont typeface="Georgia"/>
              <a:buChar char="▫"/>
              <a:defRPr b="0" i="0" sz="2000" u="none" cap="none" strike="noStrike">
                <a:solidFill>
                  <a:schemeClr val="accent3"/>
                </a:solidFill>
                <a:latin typeface="Century Gothic"/>
                <a:ea typeface="Century Gothic"/>
                <a:cs typeface="Century Gothic"/>
                <a:sym typeface="Century Gothic"/>
              </a:defRPr>
            </a:lvl5pPr>
            <a:lvl6pPr lvl="5" marR="0" rtl="0" algn="l">
              <a:spcBef>
                <a:spcPts val="300"/>
              </a:spcBef>
              <a:spcAft>
                <a:spcPts val="0"/>
              </a:spcAft>
              <a:buClr>
                <a:schemeClr val="accent3"/>
              </a:buClr>
              <a:buSzPts val="1800"/>
              <a:buFont typeface="Georgia"/>
              <a:buChar char="▫"/>
              <a:defRPr b="0" i="0" sz="1800" u="none" cap="none" strike="noStrike">
                <a:solidFill>
                  <a:schemeClr val="accent3"/>
                </a:solidFill>
                <a:latin typeface="Century Gothic"/>
                <a:ea typeface="Century Gothic"/>
                <a:cs typeface="Century Gothic"/>
                <a:sym typeface="Century Gothic"/>
              </a:defRPr>
            </a:lvl6pPr>
            <a:lvl7pPr lvl="6" marR="0" rtl="0" algn="l">
              <a:spcBef>
                <a:spcPts val="300"/>
              </a:spcBef>
              <a:spcAft>
                <a:spcPts val="0"/>
              </a:spcAft>
              <a:buClr>
                <a:schemeClr val="accent3"/>
              </a:buClr>
              <a:buSzPts val="1600"/>
              <a:buFont typeface="Georgia"/>
              <a:buChar char="▫"/>
              <a:defRPr b="0" i="0" sz="1600" u="none" cap="none" strike="noStrike">
                <a:solidFill>
                  <a:schemeClr val="accent3"/>
                </a:solidFill>
                <a:latin typeface="Century Gothic"/>
                <a:ea typeface="Century Gothic"/>
                <a:cs typeface="Century Gothic"/>
                <a:sym typeface="Century Gothic"/>
              </a:defRPr>
            </a:lvl7pPr>
            <a:lvl8pPr lvl="7" marR="0" rtl="0" algn="l">
              <a:spcBef>
                <a:spcPts val="300"/>
              </a:spcBef>
              <a:spcAft>
                <a:spcPts val="0"/>
              </a:spcAft>
              <a:buClr>
                <a:schemeClr val="accent3"/>
              </a:buClr>
              <a:buSzPts val="1500"/>
              <a:buFont typeface="Georgia"/>
              <a:buChar char="◦"/>
              <a:defRPr b="0" i="0" sz="1500" u="none" cap="none" strike="noStrike">
                <a:solidFill>
                  <a:schemeClr val="accent3"/>
                </a:solidFill>
                <a:latin typeface="Century Gothic"/>
                <a:ea typeface="Century Gothic"/>
                <a:cs typeface="Century Gothic"/>
                <a:sym typeface="Century Gothic"/>
              </a:defRPr>
            </a:lvl8pPr>
            <a:lvl9pPr lvl="8" marR="0" rtl="0" algn="l">
              <a:spcBef>
                <a:spcPts val="300"/>
              </a:spcBef>
              <a:spcAft>
                <a:spcPts val="0"/>
              </a:spcAft>
              <a:buClr>
                <a:schemeClr val="accent3"/>
              </a:buClr>
              <a:buSzPts val="1400"/>
              <a:buFont typeface="Georgia"/>
              <a:buChar char="◦"/>
              <a:defRPr b="0" i="0" sz="1400" u="none" cap="none" strike="noStrike">
                <a:solidFill>
                  <a:schemeClr val="accent3"/>
                </a:solidFill>
                <a:latin typeface="Century Gothic"/>
                <a:ea typeface="Century Gothic"/>
                <a:cs typeface="Century Gothic"/>
                <a:sym typeface="Century Gothic"/>
              </a:defRPr>
            </a:lvl9pPr>
          </a:lstStyle>
          <a:p/>
        </p:txBody>
      </p:sp>
      <p:sp>
        <p:nvSpPr>
          <p:cNvPr id="92" name="Google Shape;92;p10"/>
          <p:cNvSpPr txBox="1"/>
          <p:nvPr>
            <p:ph idx="1" type="body"/>
          </p:nvPr>
        </p:nvSpPr>
        <p:spPr>
          <a:xfrm>
            <a:off x="8117924" y="3274309"/>
            <a:ext cx="3454400" cy="2516489"/>
          </a:xfrm>
          <a:prstGeom prst="rect">
            <a:avLst/>
          </a:prstGeom>
          <a:noFill/>
          <a:ln>
            <a:noFill/>
          </a:ln>
        </p:spPr>
        <p:txBody>
          <a:bodyPr anchorCtr="0" anchor="t" bIns="45700" lIns="0" spcFirstLastPara="1" rIns="45700" wrap="square" tIns="0">
            <a:noAutofit/>
          </a:bodyPr>
          <a:lstStyle>
            <a:lvl1pPr indent="-228600" lvl="0" marL="457200" algn="l">
              <a:lnSpc>
                <a:spcPct val="100000"/>
              </a:lnSpc>
              <a:spcBef>
                <a:spcPts val="0"/>
              </a:spcBef>
              <a:spcAft>
                <a:spcPts val="0"/>
              </a:spcAft>
              <a:buSzPts val="1300"/>
              <a:buFont typeface="Century Gothic"/>
              <a:buNone/>
              <a:defRPr sz="1300"/>
            </a:lvl1pPr>
            <a:lvl2pPr indent="-228600" lvl="1" marL="914400" algn="l">
              <a:spcBef>
                <a:spcPts val="300"/>
              </a:spcBef>
              <a:spcAft>
                <a:spcPts val="0"/>
              </a:spcAft>
              <a:buSzPts val="1200"/>
              <a:buFont typeface="Century Gothic"/>
              <a:buNone/>
              <a:defRPr sz="1200"/>
            </a:lvl2pPr>
            <a:lvl3pPr indent="-228600" lvl="2" marL="1371600" algn="l">
              <a:spcBef>
                <a:spcPts val="300"/>
              </a:spcBef>
              <a:spcAft>
                <a:spcPts val="0"/>
              </a:spcAft>
              <a:buSzPts val="1000"/>
              <a:buFont typeface="Century Gothic"/>
              <a:buNone/>
              <a:defRPr sz="1000"/>
            </a:lvl3pPr>
            <a:lvl4pPr indent="-228600" lvl="3" marL="1828800" algn="l">
              <a:spcBef>
                <a:spcPts val="300"/>
              </a:spcBef>
              <a:spcAft>
                <a:spcPts val="0"/>
              </a:spcAft>
              <a:buSzPts val="900"/>
              <a:buFont typeface="Century Gothic"/>
              <a:buNone/>
              <a:defRPr sz="900"/>
            </a:lvl4pPr>
            <a:lvl5pPr indent="-228600" lvl="4" marL="2286000" algn="l">
              <a:spcBef>
                <a:spcPts val="300"/>
              </a:spcBef>
              <a:spcAft>
                <a:spcPts val="0"/>
              </a:spcAft>
              <a:buSzPts val="900"/>
              <a:buFont typeface="Century Gothic"/>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3" name="Google Shape;93;p10"/>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366819"/>
            <a:ext cx="12192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1"/>
          <p:cNvSpPr/>
          <p:nvPr/>
        </p:nvSpPr>
        <p:spPr>
          <a:xfrm>
            <a:off x="0" y="-1"/>
            <a:ext cx="12192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 name="Google Shape;12;p1"/>
          <p:cNvSpPr/>
          <p:nvPr/>
        </p:nvSpPr>
        <p:spPr>
          <a:xfrm>
            <a:off x="1" y="308277"/>
            <a:ext cx="12192000"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 name="Google Shape;13;p1"/>
          <p:cNvSpPr/>
          <p:nvPr/>
        </p:nvSpPr>
        <p:spPr>
          <a:xfrm flipH="1" rot="10800000">
            <a:off x="7213577" y="360247"/>
            <a:ext cx="4978425"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1"/>
          <p:cNvSpPr/>
          <p:nvPr/>
        </p:nvSpPr>
        <p:spPr>
          <a:xfrm flipH="1" rot="10800000">
            <a:off x="7213601" y="440113"/>
            <a:ext cx="49784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1"/>
          <p:cNvSpPr/>
          <p:nvPr/>
        </p:nvSpPr>
        <p:spPr>
          <a:xfrm>
            <a:off x="7209785" y="497504"/>
            <a:ext cx="408432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 name="Google Shape;16;p1"/>
          <p:cNvSpPr/>
          <p:nvPr/>
        </p:nvSpPr>
        <p:spPr>
          <a:xfrm>
            <a:off x="9831528" y="588943"/>
            <a:ext cx="21336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1"/>
          <p:cNvSpPr/>
          <p:nvPr/>
        </p:nvSpPr>
        <p:spPr>
          <a:xfrm>
            <a:off x="12113288" y="-2001"/>
            <a:ext cx="76835"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1"/>
          <p:cNvSpPr/>
          <p:nvPr/>
        </p:nvSpPr>
        <p:spPr>
          <a:xfrm>
            <a:off x="12059308" y="-2001"/>
            <a:ext cx="3657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1"/>
          <p:cNvSpPr/>
          <p:nvPr/>
        </p:nvSpPr>
        <p:spPr>
          <a:xfrm>
            <a:off x="12033904" y="-2001"/>
            <a:ext cx="12192"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 name="Google Shape;20;p1"/>
          <p:cNvSpPr/>
          <p:nvPr/>
        </p:nvSpPr>
        <p:spPr>
          <a:xfrm>
            <a:off x="11967231" y="-2001"/>
            <a:ext cx="36576"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1"/>
          <p:cNvSpPr/>
          <p:nvPr/>
        </p:nvSpPr>
        <p:spPr>
          <a:xfrm>
            <a:off x="11887569" y="380"/>
            <a:ext cx="73152"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1"/>
          <p:cNvSpPr/>
          <p:nvPr/>
        </p:nvSpPr>
        <p:spPr>
          <a:xfrm>
            <a:off x="11831300" y="380"/>
            <a:ext cx="12192"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Google Shape;23;p1"/>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000"/>
              <a:buFont typeface="Century Gothic"/>
              <a:buNone/>
              <a:defRPr b="0" i="0" sz="40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Century Gothic"/>
                <a:ea typeface="Century Gothic"/>
                <a:cs typeface="Century Gothic"/>
                <a:sym typeface="Century Gothic"/>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Century Gothic"/>
                <a:ea typeface="Century Gothic"/>
                <a:cs typeface="Century Gothic"/>
                <a:sym typeface="Century Gothic"/>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Century Gothic"/>
                <a:ea typeface="Century Gothic"/>
                <a:cs typeface="Century Gothic"/>
                <a:sym typeface="Century Gothic"/>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Century Gothic"/>
                <a:ea typeface="Century Gothic"/>
                <a:cs typeface="Century Gothic"/>
                <a:sym typeface="Century Gothic"/>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Century Gothic"/>
                <a:ea typeface="Century Gothic"/>
                <a:cs typeface="Century Gothic"/>
                <a:sym typeface="Century Gothic"/>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Century Gothic"/>
                <a:ea typeface="Century Gothic"/>
                <a:cs typeface="Century Gothic"/>
                <a:sym typeface="Century Gothic"/>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Century Gothic"/>
                <a:ea typeface="Century Gothic"/>
                <a:cs typeface="Century Gothic"/>
                <a:sym typeface="Century Gothic"/>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Century Gothic"/>
                <a:ea typeface="Century Gothic"/>
                <a:cs typeface="Century Gothic"/>
                <a:sym typeface="Century Gothic"/>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Century Gothic"/>
                <a:ea typeface="Century Gothic"/>
                <a:cs typeface="Century Gothic"/>
                <a:sym typeface="Century Gothic"/>
              </a:defRPr>
            </a:lvl9pPr>
          </a:lstStyle>
          <a:p/>
        </p:txBody>
      </p:sp>
      <p:sp>
        <p:nvSpPr>
          <p:cNvPr id="25" name="Google Shape;25;p1"/>
          <p:cNvSpPr txBox="1"/>
          <p:nvPr>
            <p:ph idx="10" type="dt"/>
          </p:nvPr>
        </p:nvSpPr>
        <p:spPr>
          <a:xfrm>
            <a:off x="8782048" y="612648"/>
            <a:ext cx="1276352"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6" name="Google Shape;26;p1"/>
          <p:cNvSpPr txBox="1"/>
          <p:nvPr>
            <p:ph idx="11" type="ftr"/>
          </p:nvPr>
        </p:nvSpPr>
        <p:spPr>
          <a:xfrm>
            <a:off x="7010400" y="612648"/>
            <a:ext cx="176784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7" name="Google Shape;27;p1"/>
          <p:cNvSpPr txBox="1"/>
          <p:nvPr>
            <p:ph idx="12" type="sldNum"/>
          </p:nvPr>
        </p:nvSpPr>
        <p:spPr>
          <a:xfrm>
            <a:off x="10899648" y="2272"/>
            <a:ext cx="1016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Century Gothic"/>
                <a:ea typeface="Century Gothic"/>
                <a:cs typeface="Century Gothic"/>
                <a:sym typeface="Century Gothic"/>
              </a:defRPr>
            </a:lvl1pPr>
            <a:lvl2pPr indent="0" lvl="1" marL="0" marR="0" rtl="0" algn="r">
              <a:spcBef>
                <a:spcPts val="0"/>
              </a:spcBef>
              <a:buNone/>
              <a:defRPr b="0" i="0" sz="1800" u="none" cap="none" strike="noStrike">
                <a:solidFill>
                  <a:srgbClr val="FFFFFF"/>
                </a:solidFill>
                <a:latin typeface="Century Gothic"/>
                <a:ea typeface="Century Gothic"/>
                <a:cs typeface="Century Gothic"/>
                <a:sym typeface="Century Gothic"/>
              </a:defRPr>
            </a:lvl2pPr>
            <a:lvl3pPr indent="0" lvl="2" marL="0" marR="0" rtl="0" algn="r">
              <a:spcBef>
                <a:spcPts val="0"/>
              </a:spcBef>
              <a:buNone/>
              <a:defRPr b="0" i="0" sz="1800" u="none" cap="none" strike="noStrike">
                <a:solidFill>
                  <a:srgbClr val="FFFFFF"/>
                </a:solidFill>
                <a:latin typeface="Century Gothic"/>
                <a:ea typeface="Century Gothic"/>
                <a:cs typeface="Century Gothic"/>
                <a:sym typeface="Century Gothic"/>
              </a:defRPr>
            </a:lvl3pPr>
            <a:lvl4pPr indent="0" lvl="3" marL="0" marR="0" rtl="0" algn="r">
              <a:spcBef>
                <a:spcPts val="0"/>
              </a:spcBef>
              <a:buNone/>
              <a:defRPr b="0" i="0" sz="1800" u="none" cap="none" strike="noStrike">
                <a:solidFill>
                  <a:srgbClr val="FFFFFF"/>
                </a:solidFill>
                <a:latin typeface="Century Gothic"/>
                <a:ea typeface="Century Gothic"/>
                <a:cs typeface="Century Gothic"/>
                <a:sym typeface="Century Gothic"/>
              </a:defRPr>
            </a:lvl4pPr>
            <a:lvl5pPr indent="0" lvl="4" marL="0" marR="0" rtl="0" algn="r">
              <a:spcBef>
                <a:spcPts val="0"/>
              </a:spcBef>
              <a:buNone/>
              <a:defRPr b="0" i="0" sz="1800" u="none" cap="none" strike="noStrike">
                <a:solidFill>
                  <a:srgbClr val="FFFFFF"/>
                </a:solidFill>
                <a:latin typeface="Century Gothic"/>
                <a:ea typeface="Century Gothic"/>
                <a:cs typeface="Century Gothic"/>
                <a:sym typeface="Century Gothic"/>
              </a:defRPr>
            </a:lvl5pPr>
            <a:lvl6pPr indent="0" lvl="5" marL="0" marR="0" rtl="0" algn="r">
              <a:spcBef>
                <a:spcPts val="0"/>
              </a:spcBef>
              <a:buNone/>
              <a:defRPr b="0" i="0" sz="1800" u="none" cap="none" strike="noStrike">
                <a:solidFill>
                  <a:srgbClr val="FFFFFF"/>
                </a:solidFill>
                <a:latin typeface="Century Gothic"/>
                <a:ea typeface="Century Gothic"/>
                <a:cs typeface="Century Gothic"/>
                <a:sym typeface="Century Gothic"/>
              </a:defRPr>
            </a:lvl6pPr>
            <a:lvl7pPr indent="0" lvl="6" marL="0" marR="0" rtl="0" algn="r">
              <a:spcBef>
                <a:spcPts val="0"/>
              </a:spcBef>
              <a:buNone/>
              <a:defRPr b="0" i="0" sz="1800" u="none" cap="none" strike="noStrike">
                <a:solidFill>
                  <a:srgbClr val="FFFFFF"/>
                </a:solidFill>
                <a:latin typeface="Century Gothic"/>
                <a:ea typeface="Century Gothic"/>
                <a:cs typeface="Century Gothic"/>
                <a:sym typeface="Century Gothic"/>
              </a:defRPr>
            </a:lvl7pPr>
            <a:lvl8pPr indent="0" lvl="7" marL="0" marR="0" rtl="0" algn="r">
              <a:spcBef>
                <a:spcPts val="0"/>
              </a:spcBef>
              <a:buNone/>
              <a:defRPr b="0" i="0" sz="1800" u="none" cap="none" strike="noStrike">
                <a:solidFill>
                  <a:srgbClr val="FFFFFF"/>
                </a:solidFill>
                <a:latin typeface="Century Gothic"/>
                <a:ea typeface="Century Gothic"/>
                <a:cs typeface="Century Gothic"/>
                <a:sym typeface="Century Gothic"/>
              </a:defRPr>
            </a:lvl8pPr>
            <a:lvl9pPr indent="0" lvl="8" marL="0" marR="0" rtl="0" algn="r">
              <a:spcBef>
                <a:spcPts val="0"/>
              </a:spcBef>
              <a:buNone/>
              <a:defRPr b="0" i="0" sz="18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type="ctrTitle"/>
          </p:nvPr>
        </p:nvSpPr>
        <p:spPr>
          <a:xfrm>
            <a:off x="1157665" y="679270"/>
            <a:ext cx="10058400" cy="259950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7200"/>
              <a:buFont typeface="Aharoni"/>
              <a:buNone/>
            </a:pPr>
            <a:r>
              <a:rPr b="1" i="1" lang="tr-TR" sz="7200">
                <a:latin typeface="Aharoni"/>
                <a:ea typeface="Aharoni"/>
                <a:cs typeface="Aharoni"/>
                <a:sym typeface="Aharoni"/>
              </a:rPr>
              <a:t>SENKRON JENARATÖRLER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SENKRON MAKİNELERDE FREKANS VE HIZ</a:t>
            </a:r>
            <a:endParaRPr/>
          </a:p>
        </p:txBody>
      </p:sp>
      <p:sp>
        <p:nvSpPr>
          <p:cNvPr id="172" name="Google Shape;172;p22"/>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lnSpc>
                <a:spcPct val="90000"/>
              </a:lnSpc>
              <a:spcBef>
                <a:spcPts val="0"/>
              </a:spcBef>
              <a:spcAft>
                <a:spcPts val="0"/>
              </a:spcAft>
              <a:buSzPts val="2590"/>
              <a:buChar char="•"/>
            </a:pPr>
            <a:r>
              <a:rPr lang="tr-TR" sz="2590"/>
              <a:t>Statorda meydana gelen kutupların dönüş hızına senkron hız denir. Senkron hız, motorun kutup sayısı ile ters orantılı, frekans ile doğru orantılı değişen bir büyüklüktür.</a:t>
            </a:r>
            <a:endParaRPr/>
          </a:p>
          <a:p>
            <a:pPr indent="-256032" lvl="0" marL="365760" rtl="0" algn="l">
              <a:lnSpc>
                <a:spcPct val="90000"/>
              </a:lnSpc>
              <a:spcBef>
                <a:spcPts val="300"/>
              </a:spcBef>
              <a:spcAft>
                <a:spcPts val="0"/>
              </a:spcAft>
              <a:buSzPts val="2590"/>
              <a:buChar char="•"/>
            </a:pPr>
            <a:r>
              <a:rPr lang="tr-TR" sz="2590"/>
              <a:t>Ns : Senkron hız (döner manyetik alanın hızı), d/dk</a:t>
            </a:r>
            <a:endParaRPr sz="2590"/>
          </a:p>
          <a:p>
            <a:pPr indent="-256032" lvl="0" marL="365760" rtl="0" algn="l">
              <a:lnSpc>
                <a:spcPct val="90000"/>
              </a:lnSpc>
              <a:spcBef>
                <a:spcPts val="300"/>
              </a:spcBef>
              <a:spcAft>
                <a:spcPts val="0"/>
              </a:spcAft>
              <a:buSzPts val="2590"/>
              <a:buChar char="•"/>
            </a:pPr>
            <a:r>
              <a:rPr lang="tr-TR" sz="2590"/>
              <a:t>f : Frekans (stator akımlarındaki),Hz</a:t>
            </a:r>
            <a:endParaRPr/>
          </a:p>
          <a:p>
            <a:pPr indent="-256032" lvl="0" marL="365760" rtl="0" algn="l">
              <a:lnSpc>
                <a:spcPct val="90000"/>
              </a:lnSpc>
              <a:spcBef>
                <a:spcPts val="300"/>
              </a:spcBef>
              <a:spcAft>
                <a:spcPts val="0"/>
              </a:spcAft>
              <a:buSzPts val="2590"/>
              <a:buChar char="•"/>
            </a:pPr>
            <a:r>
              <a:rPr lang="tr-TR" sz="2590"/>
              <a:t>p : Kutup sayısı</a:t>
            </a:r>
            <a:endParaRPr/>
          </a:p>
          <a:p>
            <a:pPr indent="-91566" lvl="0" marL="365760" rtl="0" algn="l">
              <a:lnSpc>
                <a:spcPct val="90000"/>
              </a:lnSpc>
              <a:spcBef>
                <a:spcPts val="300"/>
              </a:spcBef>
              <a:spcAft>
                <a:spcPts val="0"/>
              </a:spcAft>
              <a:buSzPts val="2590"/>
              <a:buNone/>
            </a:pPr>
            <a:r>
              <a:t/>
            </a:r>
            <a:endParaRPr sz="2590"/>
          </a:p>
          <a:p>
            <a:pPr indent="-256032" lvl="0" marL="365760" rtl="0" algn="l">
              <a:lnSpc>
                <a:spcPct val="90000"/>
              </a:lnSpc>
              <a:spcBef>
                <a:spcPts val="300"/>
              </a:spcBef>
              <a:spcAft>
                <a:spcPts val="0"/>
              </a:spcAft>
              <a:buSzPts val="2590"/>
              <a:buChar char="•"/>
            </a:pPr>
            <a:r>
              <a:rPr lang="tr-TR" sz="2590"/>
              <a:t>Senkron makineler çok büyük güçlü olarak yapılmaktadır. Bu makinelerin güçlerini sınırlayan iki büyük faktör vardır:</a:t>
            </a:r>
            <a:endParaRPr/>
          </a:p>
          <a:p>
            <a:pPr indent="-256032" lvl="0" marL="365760" rtl="0" algn="l">
              <a:lnSpc>
                <a:spcPct val="90000"/>
              </a:lnSpc>
              <a:spcBef>
                <a:spcPts val="300"/>
              </a:spcBef>
              <a:spcAft>
                <a:spcPts val="0"/>
              </a:spcAft>
              <a:buSzPts val="2590"/>
              <a:buChar char="•"/>
            </a:pPr>
            <a:r>
              <a:rPr lang="tr-TR" sz="2590"/>
              <a:t>• Isınma</a:t>
            </a:r>
            <a:endParaRPr/>
          </a:p>
          <a:p>
            <a:pPr indent="-256032" lvl="0" marL="365760" rtl="0" algn="l">
              <a:lnSpc>
                <a:spcPct val="90000"/>
              </a:lnSpc>
              <a:spcBef>
                <a:spcPts val="300"/>
              </a:spcBef>
              <a:spcAft>
                <a:spcPts val="0"/>
              </a:spcAft>
              <a:buSzPts val="2590"/>
              <a:buChar char="•"/>
            </a:pPr>
            <a:r>
              <a:rPr lang="tr-TR" sz="2590"/>
              <a:t>•Rotor çevresel hızı</a:t>
            </a:r>
            <a:endParaRPr/>
          </a:p>
        </p:txBody>
      </p:sp>
      <p:pic>
        <p:nvPicPr>
          <p:cNvPr id="173" name="Google Shape;173;p22"/>
          <p:cNvPicPr preferRelativeResize="0"/>
          <p:nvPr/>
        </p:nvPicPr>
        <p:blipFill rotWithShape="1">
          <a:blip r:embed="rId3">
            <a:alphaModFix/>
          </a:blip>
          <a:srcRect b="0" l="0" r="0" t="0"/>
          <a:stretch/>
        </p:blipFill>
        <p:spPr>
          <a:xfrm>
            <a:off x="9423209" y="3582696"/>
            <a:ext cx="2041299" cy="12526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00891" y="600892"/>
            <a:ext cx="11479237" cy="108421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1222B"/>
              </a:buClr>
              <a:buSzPts val="3600"/>
              <a:buFont typeface="Century Gothic"/>
              <a:buNone/>
            </a:pPr>
            <a:r>
              <a:rPr lang="tr-TR" sz="3600">
                <a:solidFill>
                  <a:srgbClr val="21222B"/>
                </a:solidFill>
              </a:rPr>
              <a:t>ALTERNATÖRLERİN ÇALIŞMASI VE GERİLİM REGÜLASYONU</a:t>
            </a:r>
            <a:endParaRPr/>
          </a:p>
        </p:txBody>
      </p:sp>
      <p:sp>
        <p:nvSpPr>
          <p:cNvPr id="179" name="Google Shape;179;p23"/>
          <p:cNvSpPr txBox="1"/>
          <p:nvPr>
            <p:ph idx="1" type="body"/>
          </p:nvPr>
        </p:nvSpPr>
        <p:spPr>
          <a:xfrm>
            <a:off x="797585" y="1793632"/>
            <a:ext cx="10657787" cy="44062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tr-TR" sz="1400"/>
              <a:t>Alternatörler kendisine verilen mekanik enerjiyi elektrik enerjisine dönüştüren bir elektrik makinasıdır. Çalışması bir doğru akım jeneratörünün çalışmasına benzer. Ancak kollektör kaldırılmış yerine bilezikler konulmuştur. Manyetik alan içinde dönen bir iletkende indüksiyon yolu ile bir EMK oluşması prensibine göre çalışırlar. Alternatörlerde endüklenen gerlimin sinüsoidal olması istenir, çünkü alternatif akımla çalışan makinaların çalışması düzgün ve ölçümler kolay olur. Endüklenen gerilimin AC olması için alternatörde bazı düzenlemeler yapılır. </a:t>
            </a:r>
            <a:r>
              <a:rPr b="1" lang="tr-TR" sz="1400"/>
              <a:t>Bunlar:</a:t>
            </a:r>
            <a:endParaRPr/>
          </a:p>
          <a:p>
            <a:pPr indent="0" lvl="0" marL="0" rtl="0" algn="l">
              <a:spcBef>
                <a:spcPts val="300"/>
              </a:spcBef>
              <a:spcAft>
                <a:spcPts val="0"/>
              </a:spcAft>
              <a:buSzPts val="1400"/>
              <a:buNone/>
            </a:pPr>
            <a:r>
              <a:rPr lang="tr-TR" sz="1400"/>
              <a:t>1) Manyetik akıyı sinüsoidal yapmak.</a:t>
            </a:r>
            <a:endParaRPr/>
          </a:p>
          <a:p>
            <a:pPr indent="0" lvl="0" marL="0" rtl="0" algn="l">
              <a:spcBef>
                <a:spcPts val="300"/>
              </a:spcBef>
              <a:spcAft>
                <a:spcPts val="0"/>
              </a:spcAft>
              <a:buSzPts val="1400"/>
              <a:buNone/>
            </a:pPr>
            <a:r>
              <a:rPr lang="tr-TR" sz="1400"/>
              <a:t>2) Endüvi sargılarını kısa adımlı yapmak.</a:t>
            </a:r>
            <a:endParaRPr/>
          </a:p>
          <a:p>
            <a:pPr indent="0" lvl="0" marL="0" rtl="0" algn="l">
              <a:spcBef>
                <a:spcPts val="300"/>
              </a:spcBef>
              <a:spcAft>
                <a:spcPts val="0"/>
              </a:spcAft>
              <a:buSzPts val="1400"/>
              <a:buNone/>
            </a:pPr>
            <a:r>
              <a:rPr lang="tr-TR" sz="1400"/>
              <a:t>3) Endüvi sargılarını oluklara dağıtmak.</a:t>
            </a:r>
            <a:endParaRPr/>
          </a:p>
          <a:p>
            <a:pPr indent="0" lvl="0" marL="0" rtl="0" algn="l">
              <a:spcBef>
                <a:spcPts val="300"/>
              </a:spcBef>
              <a:spcAft>
                <a:spcPts val="0"/>
              </a:spcAft>
              <a:buSzPts val="1400"/>
              <a:buNone/>
            </a:pPr>
            <a:r>
              <a:rPr lang="tr-TR" sz="1400"/>
              <a:t>4) Yuvarlak rotorlu alternatörlerde rotor sargılarını kademeli olarak sarmak.</a:t>
            </a:r>
            <a:endParaRPr/>
          </a:p>
          <a:p>
            <a:pPr indent="0" lvl="0" marL="0" rtl="0" algn="l">
              <a:spcBef>
                <a:spcPts val="300"/>
              </a:spcBef>
              <a:spcAft>
                <a:spcPts val="0"/>
              </a:spcAft>
              <a:buSzPts val="1400"/>
              <a:buNone/>
            </a:pPr>
            <a:r>
              <a:rPr lang="tr-TR" sz="1400"/>
              <a:t>5) Rotor yüzeyinin 2/3’ünü kullanmak.</a:t>
            </a:r>
            <a:endParaRPr/>
          </a:p>
          <a:p>
            <a:pPr indent="0" lvl="0" marL="0" rtl="0" algn="l">
              <a:spcBef>
                <a:spcPts val="300"/>
              </a:spcBef>
              <a:spcAft>
                <a:spcPts val="0"/>
              </a:spcAft>
              <a:buSzPts val="1400"/>
              <a:buNone/>
            </a:pPr>
            <a:r>
              <a:rPr lang="tr-TR" sz="1400"/>
              <a:t>6) Alternatör bağlantısını yıldız yapmak.</a:t>
            </a:r>
            <a:endParaRPr/>
          </a:p>
          <a:p>
            <a:pPr indent="0" lvl="0" marL="0" rtl="0" algn="l">
              <a:spcBef>
                <a:spcPts val="300"/>
              </a:spcBef>
              <a:spcAft>
                <a:spcPts val="0"/>
              </a:spcAft>
              <a:buSzPts val="1400"/>
              <a:buNone/>
            </a:pPr>
            <a:r>
              <a:rPr b="1" lang="tr-TR" sz="1400"/>
              <a:t>Yıldız Bağlantının üçgen bağlantıya göre üstünlükleri:</a:t>
            </a:r>
            <a:endParaRPr/>
          </a:p>
          <a:p>
            <a:pPr indent="0" lvl="0" marL="0" rtl="0" algn="l">
              <a:spcBef>
                <a:spcPts val="300"/>
              </a:spcBef>
              <a:spcAft>
                <a:spcPts val="0"/>
              </a:spcAft>
              <a:buSzPts val="1400"/>
              <a:buNone/>
            </a:pPr>
            <a:r>
              <a:rPr lang="tr-TR" sz="1400"/>
              <a:t>1-Aynı uç gerilimini elde etmek için daha az sargı yeterli olabilir.</a:t>
            </a:r>
            <a:endParaRPr/>
          </a:p>
          <a:p>
            <a:pPr indent="0" lvl="0" marL="0" rtl="0" algn="l">
              <a:spcBef>
                <a:spcPts val="300"/>
              </a:spcBef>
              <a:spcAft>
                <a:spcPts val="0"/>
              </a:spcAft>
              <a:buSzPts val="1400"/>
              <a:buNone/>
            </a:pPr>
            <a:r>
              <a:rPr lang="tr-TR" sz="1400"/>
              <a:t>2-Yıldız bağlantıda sıfır noktasından bir uç alarak iki farklı gerilim elde edilir.</a:t>
            </a:r>
            <a:endParaRPr/>
          </a:p>
          <a:p>
            <a:pPr indent="0" lvl="0" marL="0" rtl="0" algn="l">
              <a:spcBef>
                <a:spcPts val="300"/>
              </a:spcBef>
              <a:spcAft>
                <a:spcPts val="0"/>
              </a:spcAft>
              <a:buSzPts val="1400"/>
              <a:buNone/>
            </a:pPr>
            <a:r>
              <a:rPr lang="tr-TR" sz="1400"/>
              <a:t>3-Yıldız bağlantıda topraklama daha kolaydır.</a:t>
            </a:r>
            <a:endParaRPr/>
          </a:p>
          <a:p>
            <a:pPr indent="0" lvl="0" marL="0" rtl="0" algn="l">
              <a:spcBef>
                <a:spcPts val="300"/>
              </a:spcBef>
              <a:spcAft>
                <a:spcPts val="0"/>
              </a:spcAft>
              <a:buSzPts val="1400"/>
              <a:buNone/>
            </a:pPr>
            <a:r>
              <a:rPr lang="tr-TR" sz="1400"/>
              <a:t>4-Fazlar arası çıkış gerilimi daha sinüstür.</a:t>
            </a:r>
            <a:endParaRPr/>
          </a:p>
          <a:p>
            <a:pPr indent="0" lvl="0" marL="0" rtl="0" algn="l">
              <a:spcBef>
                <a:spcPts val="300"/>
              </a:spcBef>
              <a:spcAft>
                <a:spcPts val="0"/>
              </a:spcAft>
              <a:buSzPts val="1200"/>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Alternatörlerin Frekans – Aktif Güç ve Gerilim Reaktif Güç İlişkileri </a:t>
            </a:r>
            <a:endParaRPr/>
          </a:p>
        </p:txBody>
      </p:sp>
      <p:sp>
        <p:nvSpPr>
          <p:cNvPr id="185" name="Google Shape;185;p24"/>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2590"/>
              <a:buNone/>
            </a:pPr>
            <a:r>
              <a:rPr lang="tr-TR" sz="2590"/>
              <a:t>    Alternatörlerin mekanik güç girişini sağlayan sistemler; dizel motorları, su türbinleri, gaz türbinleri veya rüzgar türbinleri olabilir. Bu sistemlerden herhangi birisi ile çalıştırılan alternatör yüklendikçe, alternatörün devir sayısı (hızı) bu yüze bağlı olarak azalacaktır. Hız ile yük arasındaki bu ilişki lineer değildir. Ancak türbin ile alternatör arasına yerleştirilen özel mekanizma ile bu bağıntı lineer yapılabilmektedir. Alternatörün hızı ile frekansı arasındaki bağıntı aşağıdaki gibidir.</a:t>
            </a:r>
            <a:endParaRPr/>
          </a:p>
          <a:p>
            <a:pPr indent="-256032" lvl="0" marL="365760" rtl="0" algn="l">
              <a:lnSpc>
                <a:spcPct val="80000"/>
              </a:lnSpc>
              <a:spcBef>
                <a:spcPts val="300"/>
              </a:spcBef>
              <a:spcAft>
                <a:spcPts val="0"/>
              </a:spcAft>
              <a:buSzPts val="2590"/>
              <a:buNone/>
            </a:pPr>
            <a:r>
              <a:rPr lang="tr-TR" sz="2590"/>
              <a:t>  𝒏𝒎 =𝟏𝟐𝟎.𝒇𝒆 𝟐𝑷 dir. </a:t>
            </a:r>
            <a:endParaRPr/>
          </a:p>
          <a:p>
            <a:pPr indent="-91566" lvl="0" marL="365760" rtl="0" algn="l">
              <a:lnSpc>
                <a:spcPct val="80000"/>
              </a:lnSpc>
              <a:spcBef>
                <a:spcPts val="300"/>
              </a:spcBef>
              <a:spcAft>
                <a:spcPts val="0"/>
              </a:spcAft>
              <a:buSzPts val="2590"/>
              <a:buNone/>
            </a:pPr>
            <a:r>
              <a:t/>
            </a:r>
            <a:endParaRPr sz="2590"/>
          </a:p>
          <a:p>
            <a:pPr indent="-256032" lvl="0" marL="365760" rtl="0" algn="l">
              <a:lnSpc>
                <a:spcPct val="80000"/>
              </a:lnSpc>
              <a:spcBef>
                <a:spcPts val="300"/>
              </a:spcBef>
              <a:spcAft>
                <a:spcPts val="0"/>
              </a:spcAft>
              <a:buSzPts val="2590"/>
              <a:buNone/>
            </a:pPr>
            <a:r>
              <a:rPr lang="tr-TR" sz="2590"/>
              <a:t>  Burada nm; Milin mekanik hızı (d/d) fe; Elektrik frekansı (Hz) 2P;Alternatörün kutup sayısı</a:t>
            </a:r>
            <a:endParaRPr/>
          </a:p>
          <a:p>
            <a:pPr indent="-91566" lvl="0" marL="365760" rtl="0" algn="l">
              <a:lnSpc>
                <a:spcPct val="80000"/>
              </a:lnSpc>
              <a:spcBef>
                <a:spcPts val="300"/>
              </a:spcBef>
              <a:spcAft>
                <a:spcPts val="0"/>
              </a:spcAft>
              <a:buSzPts val="2590"/>
              <a:buNone/>
            </a:pPr>
            <a:r>
              <a:t/>
            </a:r>
            <a:endParaRPr sz="259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ALTERNATÖRLERİN UYARTILMASI</a:t>
            </a:r>
            <a:endParaRPr/>
          </a:p>
        </p:txBody>
      </p:sp>
      <p:sp>
        <p:nvSpPr>
          <p:cNvPr id="191" name="Google Shape;191;p25"/>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1750"/>
              <a:buChar char="•"/>
            </a:pPr>
            <a:r>
              <a:rPr lang="tr-TR" sz="1750"/>
              <a:t>Şebekeleri besleyen alternatörlerin yükleri günün her saatinde aynı değildir. Alternatörlerin</a:t>
            </a:r>
            <a:endParaRPr/>
          </a:p>
          <a:p>
            <a:pPr indent="-256032" lvl="0" marL="365760" rtl="0" algn="l">
              <a:lnSpc>
                <a:spcPct val="80000"/>
              </a:lnSpc>
              <a:spcBef>
                <a:spcPts val="300"/>
              </a:spcBef>
              <a:spcAft>
                <a:spcPts val="0"/>
              </a:spcAft>
              <a:buSzPts val="1750"/>
              <a:buChar char="•"/>
            </a:pPr>
            <a:r>
              <a:rPr lang="tr-TR" sz="1750"/>
              <a:t>yüklü çalışma durumlarında (özellikle endüktif yükte) uç gerilimlerinde düşmeler olurken</a:t>
            </a:r>
            <a:endParaRPr/>
          </a:p>
          <a:p>
            <a:pPr indent="-256032" lvl="0" marL="365760" rtl="0" algn="l">
              <a:lnSpc>
                <a:spcPct val="80000"/>
              </a:lnSpc>
              <a:spcBef>
                <a:spcPts val="300"/>
              </a:spcBef>
              <a:spcAft>
                <a:spcPts val="0"/>
              </a:spcAft>
              <a:buSzPts val="1750"/>
              <a:buChar char="•"/>
            </a:pPr>
            <a:r>
              <a:rPr lang="tr-TR" sz="1750"/>
              <a:t>üzerindeki yükü kalkan (boş çalışan) alternatörün uç geriliminde yükselmeler olur. Ancak</a:t>
            </a:r>
            <a:endParaRPr/>
          </a:p>
          <a:p>
            <a:pPr indent="-256032" lvl="0" marL="365760" rtl="0" algn="l">
              <a:lnSpc>
                <a:spcPct val="80000"/>
              </a:lnSpc>
              <a:spcBef>
                <a:spcPts val="300"/>
              </a:spcBef>
              <a:spcAft>
                <a:spcPts val="0"/>
              </a:spcAft>
              <a:buSzPts val="1750"/>
              <a:buChar char="•"/>
            </a:pPr>
            <a:r>
              <a:rPr lang="tr-TR" sz="1750"/>
              <a:t>elektrik şebekelerinde yüke göre değişken bir gerilim değil sabit bir gerilim istenir. Bu da</a:t>
            </a:r>
            <a:endParaRPr/>
          </a:p>
          <a:p>
            <a:pPr indent="-256032" lvl="0" marL="365760" rtl="0" algn="l">
              <a:lnSpc>
                <a:spcPct val="80000"/>
              </a:lnSpc>
              <a:spcBef>
                <a:spcPts val="300"/>
              </a:spcBef>
              <a:spcAft>
                <a:spcPts val="0"/>
              </a:spcAft>
              <a:buSzPts val="1750"/>
              <a:buChar char="•"/>
            </a:pPr>
            <a:r>
              <a:rPr lang="tr-TR" sz="1750"/>
              <a:t>değişik yük durumlarına göre alternatörlerin uç gerilimlerini ayarlamakla sağlanır. Bilindiği</a:t>
            </a:r>
            <a:endParaRPr/>
          </a:p>
          <a:p>
            <a:pPr indent="-256032" lvl="0" marL="365760" rtl="0" algn="l">
              <a:lnSpc>
                <a:spcPct val="80000"/>
              </a:lnSpc>
              <a:spcBef>
                <a:spcPts val="300"/>
              </a:spcBef>
              <a:spcAft>
                <a:spcPts val="0"/>
              </a:spcAft>
              <a:buSzPts val="1750"/>
              <a:buChar char="•"/>
            </a:pPr>
            <a:r>
              <a:rPr lang="tr-TR" sz="1750"/>
              <a:t>gibi alternatörlerde gerilim devir sayısı ve kutuplardaki manyetik akı gibi değişkenlere</a:t>
            </a:r>
            <a:endParaRPr/>
          </a:p>
          <a:p>
            <a:pPr indent="-256032" lvl="0" marL="365760" rtl="0" algn="l">
              <a:lnSpc>
                <a:spcPct val="80000"/>
              </a:lnSpc>
              <a:spcBef>
                <a:spcPts val="300"/>
              </a:spcBef>
              <a:spcAft>
                <a:spcPts val="0"/>
              </a:spcAft>
              <a:buSzPts val="1750"/>
              <a:buChar char="•"/>
            </a:pPr>
            <a:r>
              <a:rPr lang="tr-TR" sz="1750"/>
              <a:t>bağlıdır.</a:t>
            </a:r>
            <a:endParaRPr/>
          </a:p>
          <a:p>
            <a:pPr indent="-256032" lvl="0" marL="365760" rtl="0" algn="l">
              <a:lnSpc>
                <a:spcPct val="80000"/>
              </a:lnSpc>
              <a:spcBef>
                <a:spcPts val="300"/>
              </a:spcBef>
              <a:spcAft>
                <a:spcPts val="0"/>
              </a:spcAft>
              <a:buSzPts val="1750"/>
              <a:buChar char="•"/>
            </a:pPr>
            <a:r>
              <a:rPr lang="tr-TR" sz="1750"/>
              <a:t>Alternatörün uyartımı doğru akımla yapılır. Alternatörlerin uyartım akımı başlıca üç şekilde</a:t>
            </a:r>
            <a:endParaRPr/>
          </a:p>
          <a:p>
            <a:pPr indent="-256032" lvl="0" marL="365760" rtl="0" algn="l">
              <a:lnSpc>
                <a:spcPct val="80000"/>
              </a:lnSpc>
              <a:spcBef>
                <a:spcPts val="300"/>
              </a:spcBef>
              <a:spcAft>
                <a:spcPts val="0"/>
              </a:spcAft>
              <a:buSzPts val="1750"/>
              <a:buChar char="•"/>
            </a:pPr>
            <a:r>
              <a:rPr lang="tr-TR" sz="1750"/>
              <a:t>sağlanır:</a:t>
            </a:r>
            <a:endParaRPr/>
          </a:p>
          <a:p>
            <a:pPr indent="-256032" lvl="0" marL="365760" rtl="0" algn="l">
              <a:lnSpc>
                <a:spcPct val="80000"/>
              </a:lnSpc>
              <a:spcBef>
                <a:spcPts val="300"/>
              </a:spcBef>
              <a:spcAft>
                <a:spcPts val="0"/>
              </a:spcAft>
              <a:buSzPts val="1750"/>
              <a:buChar char="•"/>
            </a:pPr>
            <a:r>
              <a:rPr lang="tr-TR" sz="1750"/>
              <a:t>a) Serbest uyartım b) Özel uyartım c) Kendi kendine uyartım</a:t>
            </a:r>
            <a:endParaRPr/>
          </a:p>
          <a:p>
            <a:pPr indent="-144907" lvl="0" marL="365760" rtl="0" algn="l">
              <a:lnSpc>
                <a:spcPct val="80000"/>
              </a:lnSpc>
              <a:spcBef>
                <a:spcPts val="300"/>
              </a:spcBef>
              <a:spcAft>
                <a:spcPts val="0"/>
              </a:spcAft>
              <a:buSzPts val="1750"/>
              <a:buNone/>
            </a:pPr>
            <a:r>
              <a:t/>
            </a:r>
            <a:endParaRPr sz="1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Alternatörlerin Uyartılması </a:t>
            </a:r>
            <a:br>
              <a:rPr lang="tr-TR" sz="3600">
                <a:solidFill>
                  <a:srgbClr val="21222B"/>
                </a:solidFill>
              </a:rPr>
            </a:br>
            <a:r>
              <a:rPr lang="tr-TR" sz="3240">
                <a:solidFill>
                  <a:srgbClr val="21222B"/>
                </a:solidFill>
              </a:rPr>
              <a:t>-Serbest uyarım</a:t>
            </a:r>
            <a:endParaRPr/>
          </a:p>
        </p:txBody>
      </p:sp>
      <p:sp>
        <p:nvSpPr>
          <p:cNvPr id="197" name="Google Shape;197;p26"/>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Char char="•"/>
            </a:pPr>
            <a:r>
              <a:rPr lang="tr-TR"/>
              <a:t> Uyartım makinası, ana makinadan tamamen ayrıdır. Arada yalnız elektriksel bir bağlantı vardır. Serbest uyartımda enerji bir akümülatör bataryasından veya doğru akım dinamosundan sağlanır. Bu enerjiyle santralde bulunan diğer makinalarda uyartılabilir.</a:t>
            </a:r>
            <a:endParaRPr/>
          </a:p>
          <a:p>
            <a:pPr indent="-78232" lvl="0" marL="365760" rtl="0" algn="l">
              <a:spcBef>
                <a:spcPts val="300"/>
              </a:spcBef>
              <a:spcAft>
                <a:spcPts val="0"/>
              </a:spcAft>
              <a:buSzPts val="2800"/>
              <a:buNone/>
            </a:pPr>
            <a:r>
              <a:t/>
            </a:r>
            <a:endParaRPr/>
          </a:p>
        </p:txBody>
      </p:sp>
      <p:pic>
        <p:nvPicPr>
          <p:cNvPr id="198" name="Google Shape;198;p26"/>
          <p:cNvPicPr preferRelativeResize="0"/>
          <p:nvPr/>
        </p:nvPicPr>
        <p:blipFill rotWithShape="1">
          <a:blip r:embed="rId3">
            <a:alphaModFix/>
          </a:blip>
          <a:srcRect b="0" l="0" r="0" t="0"/>
          <a:stretch/>
        </p:blipFill>
        <p:spPr>
          <a:xfrm>
            <a:off x="1148047" y="4677601"/>
            <a:ext cx="9619513" cy="20747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Alternatörlerin Uyartılması </a:t>
            </a:r>
            <a:br>
              <a:rPr lang="tr-TR" sz="3600">
                <a:solidFill>
                  <a:srgbClr val="21222B"/>
                </a:solidFill>
              </a:rPr>
            </a:br>
            <a:r>
              <a:rPr lang="tr-TR" sz="3240">
                <a:solidFill>
                  <a:srgbClr val="21222B"/>
                </a:solidFill>
              </a:rPr>
              <a:t>-Özel uyartım</a:t>
            </a:r>
            <a:endParaRPr/>
          </a:p>
        </p:txBody>
      </p:sp>
      <p:sp>
        <p:nvSpPr>
          <p:cNvPr id="204" name="Google Shape;204;p27"/>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Char char="•"/>
            </a:pPr>
            <a:r>
              <a:rPr lang="tr-TR"/>
              <a:t> </a:t>
            </a:r>
            <a:r>
              <a:rPr lang="tr-TR" sz="2000"/>
              <a:t>Bu sistemde senkron makinanın miline bir uyartım dinamosu yerleştirilmiştir. Böylece gerekli uyartım akımı sağlanır. Uyartım akımı sağlayan dinamonun gücü, senkron makinanın gücünün en çok % 5 i kadardır. Örneğin 250 kVA’ lık bir alternatör için 10- 12,5 kW uyartım dinamosu yeterlidir. Bazı alternatörlerde iyi bir gerilim ayarı ve kararlı çalışma için çift dinamo kullanılır. Bunlardan ikincisi, uyartım dinamosunun kutuplarını uyarmak içindir.</a:t>
            </a:r>
            <a:endParaRPr/>
          </a:p>
        </p:txBody>
      </p:sp>
      <p:pic>
        <p:nvPicPr>
          <p:cNvPr id="205" name="Google Shape;205;p27"/>
          <p:cNvPicPr preferRelativeResize="0"/>
          <p:nvPr/>
        </p:nvPicPr>
        <p:blipFill rotWithShape="1">
          <a:blip r:embed="rId3">
            <a:alphaModFix/>
          </a:blip>
          <a:srcRect b="0" l="0" r="0" t="0"/>
          <a:stretch/>
        </p:blipFill>
        <p:spPr>
          <a:xfrm>
            <a:off x="1104938" y="4484389"/>
            <a:ext cx="9963656" cy="18860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Alternatörlerin Uyartılması </a:t>
            </a:r>
            <a:br>
              <a:rPr lang="tr-TR" sz="3600">
                <a:solidFill>
                  <a:srgbClr val="21222B"/>
                </a:solidFill>
              </a:rPr>
            </a:br>
            <a:r>
              <a:rPr lang="tr-TR" sz="3240">
                <a:solidFill>
                  <a:srgbClr val="21222B"/>
                </a:solidFill>
              </a:rPr>
              <a:t>-Kendi kendine uyartım</a:t>
            </a:r>
            <a:endParaRPr/>
          </a:p>
        </p:txBody>
      </p:sp>
      <p:sp>
        <p:nvSpPr>
          <p:cNvPr id="211" name="Google Shape;211;p28"/>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000"/>
              <a:buChar char="•"/>
            </a:pPr>
            <a:r>
              <a:rPr lang="tr-TR" sz="2000"/>
              <a:t>Bu sistemde kendi kendine uyartımlı dinamolarda olduğu gibi alternatörün artık manyetik alanından yararlanılır. Alternatörün ürettiği alternatif gerilim, doğrultmaçlar aracılığı ile doğrultulur ve kutuplar uyartılır.</a:t>
            </a:r>
            <a:endParaRPr/>
          </a:p>
        </p:txBody>
      </p:sp>
      <p:pic>
        <p:nvPicPr>
          <p:cNvPr id="212" name="Google Shape;212;p28"/>
          <p:cNvPicPr preferRelativeResize="0"/>
          <p:nvPr/>
        </p:nvPicPr>
        <p:blipFill rotWithShape="1">
          <a:blip r:embed="rId3">
            <a:alphaModFix/>
          </a:blip>
          <a:srcRect b="0" l="0" r="0" t="0"/>
          <a:stretch/>
        </p:blipFill>
        <p:spPr>
          <a:xfrm>
            <a:off x="2464740" y="3592564"/>
            <a:ext cx="6095569" cy="2925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40080" y="600891"/>
            <a:ext cx="11551920" cy="12448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SENKRON JENARATÖRLERİN PARALEL BAĞLANMASI</a:t>
            </a:r>
            <a:endParaRPr/>
          </a:p>
        </p:txBody>
      </p:sp>
      <p:sp>
        <p:nvSpPr>
          <p:cNvPr id="218" name="Google Shape;218;p29"/>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2170"/>
              <a:buNone/>
            </a:pPr>
            <a:r>
              <a:rPr lang="tr-TR" sz="2170"/>
              <a:t>• Elektrik santralleri şebekelerin güç ihtiyaçlarını karşılamak için başka santrallerle paralel bağlanır. </a:t>
            </a:r>
            <a:endParaRPr/>
          </a:p>
          <a:p>
            <a:pPr indent="-256032" lvl="0" marL="365760" rtl="0" algn="l">
              <a:lnSpc>
                <a:spcPct val="80000"/>
              </a:lnSpc>
              <a:spcBef>
                <a:spcPts val="300"/>
              </a:spcBef>
              <a:spcAft>
                <a:spcPts val="0"/>
              </a:spcAft>
              <a:buSzPts val="2170"/>
              <a:buNone/>
            </a:pPr>
            <a:r>
              <a:rPr lang="tr-TR" sz="2170"/>
              <a:t>• Güç ihtiyacı günün her saatinde değişiklik gösterdiği gibi, mevsimlere göre de değişiklik gösterir. Bazı durumlarda güç ihtiyacının bir alternatör taralından karşılanması yerine birkaç alternatör tarafından karşılanması, verimi yükseltir. Çünkü büyük güçlü bir alternatörün, yükün az olduğu zamanda çalıştırılması, alternatör verimini azaltır. </a:t>
            </a:r>
            <a:endParaRPr/>
          </a:p>
          <a:p>
            <a:pPr indent="-256032" lvl="0" marL="365760" rtl="0" algn="l">
              <a:lnSpc>
                <a:spcPct val="80000"/>
              </a:lnSpc>
              <a:spcBef>
                <a:spcPts val="300"/>
              </a:spcBef>
              <a:spcAft>
                <a:spcPts val="0"/>
              </a:spcAft>
              <a:buSzPts val="2170"/>
              <a:buNone/>
            </a:pPr>
            <a:r>
              <a:rPr lang="tr-TR" sz="2170"/>
              <a:t>• Şebekelerin artan güç ihtiyaçları karşısında santralde bulunan birkaç alternatör paralel bağlandığı gibi, başka santrallerle da paralel bağlanabilir.</a:t>
            </a:r>
            <a:endParaRPr/>
          </a:p>
          <a:p>
            <a:pPr indent="0" lvl="0" marL="0" rtl="0" algn="l">
              <a:lnSpc>
                <a:spcPct val="80000"/>
              </a:lnSpc>
              <a:spcBef>
                <a:spcPts val="300"/>
              </a:spcBef>
              <a:spcAft>
                <a:spcPts val="0"/>
              </a:spcAft>
              <a:buSzPts val="2170"/>
              <a:buNone/>
            </a:pPr>
            <a:r>
              <a:rPr lang="tr-TR" sz="2170"/>
              <a:t> • Elektrik santrallerinde alternatörlerin bakımları sırasında abonelerin enerjisiz kalmaması için birden fazla alternatör bulundurmak ve bakımdan sonra da gerektiğinde paralel bağlamak alternatör ömrünü ve verimi arttıran faktörlerdir. </a:t>
            </a:r>
            <a:endParaRPr/>
          </a:p>
          <a:p>
            <a:pPr indent="0" lvl="0" marL="0" rtl="0" algn="l">
              <a:lnSpc>
                <a:spcPct val="80000"/>
              </a:lnSpc>
              <a:spcBef>
                <a:spcPts val="300"/>
              </a:spcBef>
              <a:spcAft>
                <a:spcPts val="0"/>
              </a:spcAft>
              <a:buSzPts val="2170"/>
              <a:buNone/>
            </a:pPr>
            <a:r>
              <a:rPr lang="tr-TR" sz="2170"/>
              <a:t> • Günümüzde tüm alıcıların ihtiyaçlarını karşılayabilecek güçte alternatör üretilemediğinden birden fazla küçük güçlü alternatör kendi aralarında paralel bağlanarak büyük güçlü alıcıları beslerler.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613953" y="613954"/>
            <a:ext cx="11168744" cy="99277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Alternatörlerin paralel bağlanmalarını gerektiren nedenler:</a:t>
            </a:r>
            <a:endParaRPr/>
          </a:p>
        </p:txBody>
      </p:sp>
      <p:sp>
        <p:nvSpPr>
          <p:cNvPr id="224" name="Google Shape;224;p30"/>
          <p:cNvSpPr txBox="1"/>
          <p:nvPr>
            <p:ph idx="1" type="body"/>
          </p:nvPr>
        </p:nvSpPr>
        <p:spPr>
          <a:xfrm>
            <a:off x="1097280" y="1854442"/>
            <a:ext cx="10058400" cy="4023360"/>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2170"/>
              <a:buNone/>
            </a:pPr>
            <a:r>
              <a:rPr lang="tr-TR" sz="2170"/>
              <a:t>• Tek alternatöre göre çok alternatör daha fazla güçteki yükleri besleyebilirler. </a:t>
            </a:r>
            <a:endParaRPr/>
          </a:p>
          <a:p>
            <a:pPr indent="-256032" lvl="0" marL="365760" rtl="0" algn="l">
              <a:lnSpc>
                <a:spcPct val="80000"/>
              </a:lnSpc>
              <a:spcBef>
                <a:spcPts val="300"/>
              </a:spcBef>
              <a:spcAft>
                <a:spcPts val="0"/>
              </a:spcAft>
              <a:buSzPts val="2170"/>
              <a:buNone/>
            </a:pPr>
            <a:r>
              <a:rPr lang="tr-TR" sz="2170"/>
              <a:t>• Birden fazla alternatörün paralel bağlanarak yükü beslemesi sistemin güvenirliliğini arttırır. Alternatörlerden birisinin arızalanması durumunda yük enerjisiz kalmaz. </a:t>
            </a:r>
            <a:endParaRPr/>
          </a:p>
          <a:p>
            <a:pPr indent="-256032" lvl="0" marL="365760" rtl="0" algn="l">
              <a:lnSpc>
                <a:spcPct val="80000"/>
              </a:lnSpc>
              <a:spcBef>
                <a:spcPts val="300"/>
              </a:spcBef>
              <a:spcAft>
                <a:spcPts val="0"/>
              </a:spcAft>
              <a:buSzPts val="2170"/>
              <a:buNone/>
            </a:pPr>
            <a:r>
              <a:rPr lang="tr-TR" sz="2170"/>
              <a:t>• Paralel bağlı alternatörlerden bakıma ihtiyacı olanlar devre dışı alınabilir. Bu durumda yükü paralel bağlı diğer alternatörler beslerler. </a:t>
            </a:r>
            <a:endParaRPr/>
          </a:p>
          <a:p>
            <a:pPr indent="-256032" lvl="0" marL="365760" rtl="0" algn="l">
              <a:lnSpc>
                <a:spcPct val="80000"/>
              </a:lnSpc>
              <a:spcBef>
                <a:spcPts val="300"/>
              </a:spcBef>
              <a:spcAft>
                <a:spcPts val="0"/>
              </a:spcAft>
              <a:buSzPts val="2170"/>
              <a:buNone/>
            </a:pPr>
            <a:r>
              <a:rPr lang="tr-TR" sz="2170"/>
              <a:t>• Belirli güçteki yükü tek alternatör besliyor ise yük miktarı azaldığında alternatör tam yükünde çalışmayacağından verimliliği düşer. Fakat aynı güçteki yükü birden fazla küçük güçlü alternatörler besliyorsa, yükün azalması durumunda azalan yük miktarı kadar alternatör devre dışı yapılarak diğer alternatörlerin daha verimli çalışmasını sağlar.</a:t>
            </a:r>
            <a:endParaRPr/>
          </a:p>
          <a:p>
            <a:pPr indent="-118236" lvl="0" marL="365760" rtl="0" algn="l">
              <a:lnSpc>
                <a:spcPct val="80000"/>
              </a:lnSpc>
              <a:spcBef>
                <a:spcPts val="300"/>
              </a:spcBef>
              <a:spcAft>
                <a:spcPts val="0"/>
              </a:spcAft>
              <a:buSzPts val="2170"/>
              <a:buNone/>
            </a:pPr>
            <a:r>
              <a:t/>
            </a:r>
            <a:endParaRPr sz="217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1097280" y="286603"/>
            <a:ext cx="10058400" cy="136802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Alternatörlerin Paralel Bağlanma Şartları</a:t>
            </a:r>
            <a:endParaRPr/>
          </a:p>
        </p:txBody>
      </p:sp>
      <p:sp>
        <p:nvSpPr>
          <p:cNvPr id="230" name="Google Shape;230;p31"/>
          <p:cNvSpPr txBox="1"/>
          <p:nvPr>
            <p:ph idx="1" type="body"/>
          </p:nvPr>
        </p:nvSpPr>
        <p:spPr>
          <a:xfrm>
            <a:off x="478972" y="1397727"/>
            <a:ext cx="10676709" cy="496824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Clr>
                <a:schemeClr val="dk1"/>
              </a:buClr>
              <a:buSzPts val="3360"/>
              <a:buFont typeface="Arial"/>
              <a:buChar char="•"/>
            </a:pPr>
            <a:r>
              <a:rPr lang="tr-TR"/>
              <a:t> </a:t>
            </a:r>
            <a:r>
              <a:rPr lang="tr-TR" sz="2000"/>
              <a:t>Paralel bağlanacak alternatörlerin gerilimleri mutlaka birbirlerine eşit olmalıdır. (E1=E2). Gerilim eşitliği şekildeki gibi çift voltmetreler ile gözlenir </a:t>
            </a:r>
            <a:endParaRPr/>
          </a:p>
          <a:p>
            <a:pPr indent="-78232" lvl="0" marL="365760" rtl="0" algn="l">
              <a:spcBef>
                <a:spcPts val="300"/>
              </a:spcBef>
              <a:spcAft>
                <a:spcPts val="0"/>
              </a:spcAft>
              <a:buSzPts val="2800"/>
              <a:buNone/>
            </a:pPr>
            <a:r>
              <a:t/>
            </a:r>
            <a:endParaRPr/>
          </a:p>
          <a:p>
            <a:pPr indent="-78232" lvl="0" marL="365760" rtl="0" algn="l">
              <a:spcBef>
                <a:spcPts val="300"/>
              </a:spcBef>
              <a:spcAft>
                <a:spcPts val="0"/>
              </a:spcAft>
              <a:buSzPts val="2800"/>
              <a:buNone/>
            </a:pPr>
            <a:r>
              <a:t/>
            </a:r>
            <a:endParaRPr/>
          </a:p>
          <a:p>
            <a:pPr indent="-78232" lvl="0" marL="365760" rtl="0" algn="l">
              <a:spcBef>
                <a:spcPts val="300"/>
              </a:spcBef>
              <a:spcAft>
                <a:spcPts val="0"/>
              </a:spcAft>
              <a:buSzPts val="2800"/>
              <a:buNone/>
            </a:pPr>
            <a:r>
              <a:t/>
            </a:r>
            <a:endParaRPr/>
          </a:p>
          <a:p>
            <a:pPr indent="-256032" lvl="0" marL="365760" rtl="0" algn="l">
              <a:spcBef>
                <a:spcPts val="300"/>
              </a:spcBef>
              <a:spcAft>
                <a:spcPts val="0"/>
              </a:spcAft>
              <a:buClr>
                <a:schemeClr val="dk1"/>
              </a:buClr>
              <a:buSzPts val="3360"/>
              <a:buFont typeface="Arial"/>
              <a:buChar char="•"/>
            </a:pPr>
            <a:r>
              <a:rPr lang="tr-TR"/>
              <a:t> </a:t>
            </a:r>
            <a:r>
              <a:rPr lang="tr-TR" sz="2000"/>
              <a:t>Paralel bağlantı için ikinci koşul frekans eşitliğinin sağlanmasıdır (F1=F2). Frekans eşitliği çift frekans metreler ile gözlenir. Bu aletler de çift voltmetreler gibi özel olarak alternatörlerin paralel bağlanmalarında kullanılırlar.</a:t>
            </a:r>
            <a:endParaRPr/>
          </a:p>
          <a:p>
            <a:pPr indent="-42672" lvl="0" marL="365760" rtl="0" algn="l">
              <a:spcBef>
                <a:spcPts val="300"/>
              </a:spcBef>
              <a:spcAft>
                <a:spcPts val="0"/>
              </a:spcAft>
              <a:buClr>
                <a:schemeClr val="dk1"/>
              </a:buClr>
              <a:buSzPts val="3360"/>
              <a:buFont typeface="Arial"/>
              <a:buNone/>
            </a:pPr>
            <a:r>
              <a:t/>
            </a:r>
            <a:endParaRPr/>
          </a:p>
          <a:p>
            <a:pPr indent="-78232" lvl="0" marL="365760" rtl="0" algn="l">
              <a:spcBef>
                <a:spcPts val="300"/>
              </a:spcBef>
              <a:spcAft>
                <a:spcPts val="0"/>
              </a:spcAft>
              <a:buSzPts val="2800"/>
              <a:buNone/>
            </a:pPr>
            <a:r>
              <a:t/>
            </a:r>
            <a:endParaRPr/>
          </a:p>
        </p:txBody>
      </p:sp>
      <p:pic>
        <p:nvPicPr>
          <p:cNvPr id="231" name="Google Shape;231;p31"/>
          <p:cNvPicPr preferRelativeResize="0"/>
          <p:nvPr/>
        </p:nvPicPr>
        <p:blipFill rotWithShape="1">
          <a:blip r:embed="rId3">
            <a:alphaModFix/>
          </a:blip>
          <a:srcRect b="0" l="0" r="0" t="0"/>
          <a:stretch/>
        </p:blipFill>
        <p:spPr>
          <a:xfrm>
            <a:off x="3248843" y="2295798"/>
            <a:ext cx="5006340" cy="1203960"/>
          </a:xfrm>
          <a:prstGeom prst="rect">
            <a:avLst/>
          </a:prstGeom>
          <a:noFill/>
          <a:ln>
            <a:noFill/>
          </a:ln>
        </p:spPr>
      </p:pic>
      <p:pic>
        <p:nvPicPr>
          <p:cNvPr id="232" name="Google Shape;232;p31"/>
          <p:cNvPicPr preferRelativeResize="0"/>
          <p:nvPr/>
        </p:nvPicPr>
        <p:blipFill rotWithShape="1">
          <a:blip r:embed="rId4">
            <a:alphaModFix/>
          </a:blip>
          <a:srcRect b="0" l="0" r="0" t="0"/>
          <a:stretch/>
        </p:blipFill>
        <p:spPr>
          <a:xfrm>
            <a:off x="3006634" y="4738552"/>
            <a:ext cx="5370819" cy="13748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1097280" y="993969"/>
            <a:ext cx="10058400" cy="145075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92945"/>
              </a:buClr>
              <a:buSzPts val="5400"/>
              <a:buFont typeface="Century Gothic"/>
              <a:buNone/>
            </a:pPr>
            <a:r>
              <a:rPr lang="tr-TR" sz="5400">
                <a:solidFill>
                  <a:srgbClr val="292945"/>
                </a:solidFill>
              </a:rPr>
              <a:t>KONULAR</a:t>
            </a:r>
            <a:br>
              <a:rPr lang="tr-TR" sz="5400"/>
            </a:br>
            <a:endParaRPr sz="5400"/>
          </a:p>
        </p:txBody>
      </p:sp>
      <p:sp>
        <p:nvSpPr>
          <p:cNvPr id="118" name="Google Shape;118;p14"/>
          <p:cNvSpPr txBox="1"/>
          <p:nvPr>
            <p:ph idx="1" type="body"/>
          </p:nvPr>
        </p:nvSpPr>
        <p:spPr>
          <a:xfrm>
            <a:off x="1097280" y="2251175"/>
            <a:ext cx="10058400" cy="402336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tr-TR" sz="2800"/>
              <a:t>1. Senkron </a:t>
            </a:r>
            <a:r>
              <a:rPr lang="tr-TR"/>
              <a:t>J</a:t>
            </a:r>
            <a:r>
              <a:rPr lang="tr-TR" sz="2800"/>
              <a:t>eneratörler ve Genel Yapıları</a:t>
            </a:r>
            <a:endParaRPr/>
          </a:p>
          <a:p>
            <a:pPr indent="-256032" lvl="0" marL="365760" rtl="0" algn="l">
              <a:spcBef>
                <a:spcPts val="300"/>
              </a:spcBef>
              <a:spcAft>
                <a:spcPts val="0"/>
              </a:spcAft>
              <a:buSzPts val="2800"/>
              <a:buNone/>
            </a:pPr>
            <a:r>
              <a:rPr lang="tr-TR" sz="2800"/>
              <a:t>2. Alternatörlerin Çalışması ve Gerilim Regülasyonu</a:t>
            </a:r>
            <a:endParaRPr/>
          </a:p>
          <a:p>
            <a:pPr indent="-256032" lvl="0" marL="365760" rtl="0" algn="l">
              <a:spcBef>
                <a:spcPts val="300"/>
              </a:spcBef>
              <a:spcAft>
                <a:spcPts val="0"/>
              </a:spcAft>
              <a:buSzPts val="2800"/>
              <a:buNone/>
            </a:pPr>
            <a:r>
              <a:rPr lang="tr-TR" sz="2800"/>
              <a:t>3. Alternatörlerin Uyartılması</a:t>
            </a:r>
            <a:endParaRPr/>
          </a:p>
          <a:p>
            <a:pPr indent="-256032" lvl="0" marL="365760" rtl="0" algn="l">
              <a:spcBef>
                <a:spcPts val="300"/>
              </a:spcBef>
              <a:spcAft>
                <a:spcPts val="0"/>
              </a:spcAft>
              <a:buSzPts val="2800"/>
              <a:buNone/>
            </a:pPr>
            <a:r>
              <a:rPr lang="tr-TR" sz="2800"/>
              <a:t>4. Senkron </a:t>
            </a:r>
            <a:r>
              <a:rPr lang="tr-TR"/>
              <a:t>J</a:t>
            </a:r>
            <a:r>
              <a:rPr lang="tr-TR" sz="2800"/>
              <a:t>eneratörlerin Paralel Bağlanması</a:t>
            </a:r>
            <a:endParaRPr/>
          </a:p>
          <a:p>
            <a:pPr indent="-256032" lvl="0" marL="365760" rtl="0" algn="l">
              <a:spcBef>
                <a:spcPts val="300"/>
              </a:spcBef>
              <a:spcAft>
                <a:spcPts val="0"/>
              </a:spcAft>
              <a:buSzPts val="2800"/>
              <a:buNone/>
            </a:pPr>
            <a:r>
              <a:rPr lang="tr-TR" sz="2800"/>
              <a:t>5. Sorular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nvSpPr>
        <p:spPr>
          <a:xfrm>
            <a:off x="1645920" y="1088571"/>
            <a:ext cx="7820299" cy="193899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200"/>
              <a:buFont typeface="Arial"/>
              <a:buChar char="•"/>
            </a:pPr>
            <a:r>
              <a:rPr lang="tr-TR" sz="2000">
                <a:solidFill>
                  <a:schemeClr val="dk1"/>
                </a:solidFill>
                <a:latin typeface="Century Gothic"/>
                <a:ea typeface="Century Gothic"/>
                <a:cs typeface="Century Gothic"/>
                <a:sym typeface="Century Gothic"/>
              </a:rPr>
              <a:t>Paralel bağlantı için diğer bir koşul ise faz sıralarının aynı olması koşuludur.Bu aynı zamanda aynı adlı uçların kendi aralarında (R1, R2 ile S1, S2 ile) bağlanması anlamına da gelir. Bu koşulun kontrolü faz sırası göstericisi(SENKRONOSKOP) denilen aletle yapılır. Aynı amaçla küçük güçlü bir asenkron motor da kullanılır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SORULAR </a:t>
            </a:r>
            <a:endParaRPr/>
          </a:p>
        </p:txBody>
      </p:sp>
      <p:sp>
        <p:nvSpPr>
          <p:cNvPr id="243" name="Google Shape;243;p33"/>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lnSpc>
                <a:spcPct val="150000"/>
              </a:lnSpc>
              <a:spcBef>
                <a:spcPts val="0"/>
              </a:spcBef>
              <a:spcAft>
                <a:spcPts val="0"/>
              </a:spcAft>
              <a:buSzPts val="1800"/>
              <a:buNone/>
            </a:pPr>
            <a:r>
              <a:rPr lang="tr-TR" sz="1800"/>
              <a:t>SORU 1. Paralel bağlanacak alternatörlerde aşağıdakilerden hangi şart gerekli değildir?</a:t>
            </a:r>
            <a:endParaRPr/>
          </a:p>
          <a:p>
            <a:pPr indent="-256032" lvl="0" marL="365760" rtl="0" algn="l">
              <a:lnSpc>
                <a:spcPct val="150000"/>
              </a:lnSpc>
              <a:spcBef>
                <a:spcPts val="300"/>
              </a:spcBef>
              <a:spcAft>
                <a:spcPts val="0"/>
              </a:spcAft>
              <a:buSzPts val="1800"/>
              <a:buNone/>
            </a:pPr>
            <a:r>
              <a:rPr lang="tr-TR" sz="1800"/>
              <a:t> a. Gerilim Eşitliği</a:t>
            </a:r>
            <a:endParaRPr/>
          </a:p>
          <a:p>
            <a:pPr indent="-256032" lvl="0" marL="365760" rtl="0" algn="l">
              <a:lnSpc>
                <a:spcPct val="150000"/>
              </a:lnSpc>
              <a:spcBef>
                <a:spcPts val="300"/>
              </a:spcBef>
              <a:spcAft>
                <a:spcPts val="0"/>
              </a:spcAft>
              <a:buSzPts val="1800"/>
              <a:buNone/>
            </a:pPr>
            <a:r>
              <a:rPr lang="tr-TR" sz="1800"/>
              <a:t> b. Frekans eşitliği</a:t>
            </a:r>
            <a:endParaRPr/>
          </a:p>
          <a:p>
            <a:pPr indent="-256032" lvl="0" marL="365760" rtl="0" algn="l">
              <a:lnSpc>
                <a:spcPct val="150000"/>
              </a:lnSpc>
              <a:spcBef>
                <a:spcPts val="300"/>
              </a:spcBef>
              <a:spcAft>
                <a:spcPts val="0"/>
              </a:spcAft>
              <a:buSzPts val="1800"/>
              <a:buNone/>
            </a:pPr>
            <a:r>
              <a:rPr lang="tr-TR" sz="1800"/>
              <a:t> c. Faz sıralarının aynı olması</a:t>
            </a:r>
            <a:endParaRPr/>
          </a:p>
          <a:p>
            <a:pPr indent="-256032" lvl="0" marL="365760" rtl="0" algn="l">
              <a:lnSpc>
                <a:spcPct val="150000"/>
              </a:lnSpc>
              <a:spcBef>
                <a:spcPts val="300"/>
              </a:spcBef>
              <a:spcAft>
                <a:spcPts val="0"/>
              </a:spcAft>
              <a:buSzPts val="1800"/>
              <a:buNone/>
            </a:pPr>
            <a:r>
              <a:rPr lang="tr-TR" sz="1800"/>
              <a:t>d. Güçlerinin eşit olması</a:t>
            </a:r>
            <a:endParaRPr/>
          </a:p>
          <a:p>
            <a:pPr indent="-78232" lvl="0" marL="365760" rtl="0" algn="l">
              <a:spcBef>
                <a:spcPts val="300"/>
              </a:spcBef>
              <a:spcAft>
                <a:spcPts val="0"/>
              </a:spcAft>
              <a:buSzPts val="2800"/>
              <a:buNone/>
            </a:pPr>
            <a:r>
              <a:t/>
            </a:r>
            <a:endParaRPr/>
          </a:p>
        </p:txBody>
      </p:sp>
      <p:sp>
        <p:nvSpPr>
          <p:cNvPr id="244" name="Google Shape;244;p33"/>
          <p:cNvSpPr/>
          <p:nvPr/>
        </p:nvSpPr>
        <p:spPr>
          <a:xfrm>
            <a:off x="748145" y="4241431"/>
            <a:ext cx="277091" cy="205878"/>
          </a:xfrm>
          <a:prstGeom prst="ellipse">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p:nvPr/>
        </p:nvSpPr>
        <p:spPr>
          <a:xfrm>
            <a:off x="1166950" y="2760617"/>
            <a:ext cx="322217" cy="296092"/>
          </a:xfrm>
          <a:prstGeom prst="ellipse">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0" name="Google Shape;250;p34"/>
          <p:cNvSpPr txBox="1"/>
          <p:nvPr/>
        </p:nvSpPr>
        <p:spPr>
          <a:xfrm>
            <a:off x="1149530" y="840379"/>
            <a:ext cx="9135292" cy="286232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tr-TR" sz="2000">
                <a:solidFill>
                  <a:schemeClr val="dk1"/>
                </a:solidFill>
                <a:latin typeface="Century Gothic"/>
                <a:ea typeface="Century Gothic"/>
                <a:cs typeface="Century Gothic"/>
                <a:sym typeface="Century Gothic"/>
              </a:rPr>
              <a:t>SORU 2. Alternatörlerin uyartımı aşağıdaki seçeneklerin hangisi ile yapılmaz?</a:t>
            </a:r>
            <a:endParaRPr/>
          </a:p>
          <a:p>
            <a:pPr indent="0" lvl="0" marL="0" marR="0" rtl="0" algn="l">
              <a:lnSpc>
                <a:spcPct val="150000"/>
              </a:lnSpc>
              <a:spcBef>
                <a:spcPts val="0"/>
              </a:spcBef>
              <a:spcAft>
                <a:spcPts val="0"/>
              </a:spcAft>
              <a:buNone/>
            </a:pPr>
            <a:r>
              <a:rPr lang="tr-TR" sz="2000">
                <a:solidFill>
                  <a:schemeClr val="dk1"/>
                </a:solidFill>
                <a:latin typeface="Century Gothic"/>
                <a:ea typeface="Century Gothic"/>
                <a:cs typeface="Century Gothic"/>
                <a:sym typeface="Century Gothic"/>
              </a:rPr>
              <a:t> a. Serbest uyartım</a:t>
            </a:r>
            <a:endParaRPr/>
          </a:p>
          <a:p>
            <a:pPr indent="0" lvl="0" marL="0" marR="0" rtl="0" algn="l">
              <a:lnSpc>
                <a:spcPct val="150000"/>
              </a:lnSpc>
              <a:spcBef>
                <a:spcPts val="0"/>
              </a:spcBef>
              <a:spcAft>
                <a:spcPts val="0"/>
              </a:spcAft>
              <a:buNone/>
            </a:pPr>
            <a:r>
              <a:rPr lang="tr-TR" sz="2000">
                <a:solidFill>
                  <a:schemeClr val="dk1"/>
                </a:solidFill>
                <a:latin typeface="Century Gothic"/>
                <a:ea typeface="Century Gothic"/>
                <a:cs typeface="Century Gothic"/>
                <a:sym typeface="Century Gothic"/>
              </a:rPr>
              <a:t> b. Kendi kendine uyartım</a:t>
            </a:r>
            <a:endParaRPr/>
          </a:p>
          <a:p>
            <a:pPr indent="0" lvl="0" marL="0" marR="0" rtl="0" algn="l">
              <a:lnSpc>
                <a:spcPct val="150000"/>
              </a:lnSpc>
              <a:spcBef>
                <a:spcPts val="0"/>
              </a:spcBef>
              <a:spcAft>
                <a:spcPts val="0"/>
              </a:spcAft>
              <a:buNone/>
            </a:pPr>
            <a:r>
              <a:rPr lang="tr-TR" sz="2000">
                <a:solidFill>
                  <a:schemeClr val="dk1"/>
                </a:solidFill>
                <a:latin typeface="Century Gothic"/>
                <a:ea typeface="Century Gothic"/>
                <a:cs typeface="Century Gothic"/>
                <a:sym typeface="Century Gothic"/>
              </a:rPr>
              <a:t> c. AA ile uyartım</a:t>
            </a:r>
            <a:endParaRPr/>
          </a:p>
          <a:p>
            <a:pPr indent="0" lvl="0" marL="0" marR="0" rtl="0" algn="l">
              <a:lnSpc>
                <a:spcPct val="150000"/>
              </a:lnSpc>
              <a:spcBef>
                <a:spcPts val="0"/>
              </a:spcBef>
              <a:spcAft>
                <a:spcPts val="0"/>
              </a:spcAft>
              <a:buNone/>
            </a:pPr>
            <a:r>
              <a:rPr lang="tr-TR" sz="2000">
                <a:solidFill>
                  <a:schemeClr val="dk1"/>
                </a:solidFill>
                <a:latin typeface="Century Gothic"/>
                <a:ea typeface="Century Gothic"/>
                <a:cs typeface="Century Gothic"/>
                <a:sym typeface="Century Gothic"/>
              </a:rPr>
              <a:t> d. Özel uyartım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44137" y="2005149"/>
            <a:ext cx="11046823" cy="2939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Font typeface="Century Gothic"/>
              <a:buNone/>
            </a:pPr>
            <a:r>
              <a:rPr lang="tr-TR" sz="2400"/>
              <a:t>SORU 3</a:t>
            </a:r>
            <a:endParaRPr/>
          </a:p>
        </p:txBody>
      </p:sp>
      <p:pic>
        <p:nvPicPr>
          <p:cNvPr descr="SORUUU.jpg" id="256" name="Google Shape;256;p35"/>
          <p:cNvPicPr preferRelativeResize="0"/>
          <p:nvPr>
            <p:ph idx="1" type="body"/>
          </p:nvPr>
        </p:nvPicPr>
        <p:blipFill rotWithShape="1">
          <a:blip r:embed="rId3">
            <a:alphaModFix/>
          </a:blip>
          <a:srcRect b="0" l="0" r="0" t="0"/>
          <a:stretch/>
        </p:blipFill>
        <p:spPr>
          <a:xfrm>
            <a:off x="613953" y="2346996"/>
            <a:ext cx="10208601" cy="38447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400"/>
              <a:buNone/>
            </a:pPr>
            <a:r>
              <a:rPr lang="tr-TR" sz="2400"/>
              <a:t>SORU 4. Alternatörler aşağıdakilerden hangi enerjiyi üretir?</a:t>
            </a:r>
            <a:endParaRPr/>
          </a:p>
          <a:p>
            <a:pPr indent="-256032" lvl="0" marL="365760" rtl="0" algn="l">
              <a:spcBef>
                <a:spcPts val="300"/>
              </a:spcBef>
              <a:spcAft>
                <a:spcPts val="0"/>
              </a:spcAft>
              <a:buSzPts val="2400"/>
              <a:buNone/>
            </a:pPr>
            <a:r>
              <a:rPr lang="tr-TR" sz="2400"/>
              <a:t>a. AA Elektrik enerjisi</a:t>
            </a:r>
            <a:endParaRPr sz="2400"/>
          </a:p>
          <a:p>
            <a:pPr indent="-256032" lvl="0" marL="365760" rtl="0" algn="l">
              <a:spcBef>
                <a:spcPts val="300"/>
              </a:spcBef>
              <a:spcAft>
                <a:spcPts val="0"/>
              </a:spcAft>
              <a:buSzPts val="2400"/>
              <a:buNone/>
            </a:pPr>
            <a:r>
              <a:rPr lang="tr-TR" sz="2400"/>
              <a:t>b. DA Elektrik enerjisi</a:t>
            </a:r>
            <a:endParaRPr sz="2400"/>
          </a:p>
          <a:p>
            <a:pPr indent="-256032" lvl="0" marL="365760" rtl="0" algn="l">
              <a:spcBef>
                <a:spcPts val="300"/>
              </a:spcBef>
              <a:spcAft>
                <a:spcPts val="0"/>
              </a:spcAft>
              <a:buSzPts val="2400"/>
              <a:buNone/>
            </a:pPr>
            <a:r>
              <a:rPr lang="tr-TR" sz="2400"/>
              <a:t>c. Mekanik enerji</a:t>
            </a:r>
            <a:endParaRPr sz="2400"/>
          </a:p>
          <a:p>
            <a:pPr indent="-256032" lvl="0" marL="365760" rtl="0" algn="l">
              <a:spcBef>
                <a:spcPts val="300"/>
              </a:spcBef>
              <a:spcAft>
                <a:spcPts val="0"/>
              </a:spcAft>
              <a:buSzPts val="2400"/>
              <a:buNone/>
            </a:pPr>
            <a:r>
              <a:rPr lang="tr-TR" sz="2400"/>
              <a:t>d. Kimyasal enerji</a:t>
            </a:r>
            <a:endParaRPr sz="2400"/>
          </a:p>
          <a:p>
            <a:pPr indent="-78232" lvl="0" marL="365760" rtl="0" algn="l">
              <a:spcBef>
                <a:spcPts val="300"/>
              </a:spcBef>
              <a:spcAft>
                <a:spcPts val="0"/>
              </a:spcAft>
              <a:buSzPts val="2800"/>
              <a:buNone/>
            </a:pPr>
            <a:r>
              <a:t/>
            </a:r>
            <a:endParaRPr/>
          </a:p>
        </p:txBody>
      </p:sp>
      <p:sp>
        <p:nvSpPr>
          <p:cNvPr id="262" name="Google Shape;262;p36"/>
          <p:cNvSpPr/>
          <p:nvPr/>
        </p:nvSpPr>
        <p:spPr>
          <a:xfrm>
            <a:off x="666206" y="2808514"/>
            <a:ext cx="431074" cy="287383"/>
          </a:xfrm>
          <a:prstGeom prst="ellipse">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tr-TR"/>
              <a:t>SORU 5. Aşağıdakilerden hangisi ile Faz sırasının kontrolü yapılır?</a:t>
            </a:r>
            <a:endParaRPr/>
          </a:p>
          <a:p>
            <a:pPr indent="-256032" lvl="0" marL="365760" rtl="0" algn="l">
              <a:spcBef>
                <a:spcPts val="300"/>
              </a:spcBef>
              <a:spcAft>
                <a:spcPts val="0"/>
              </a:spcAft>
              <a:buSzPts val="2800"/>
              <a:buNone/>
            </a:pPr>
            <a:r>
              <a:rPr lang="tr-TR"/>
              <a:t>a. Frekansmetre ile</a:t>
            </a:r>
            <a:endParaRPr/>
          </a:p>
          <a:p>
            <a:pPr indent="-256032" lvl="0" marL="365760" rtl="0" algn="l">
              <a:spcBef>
                <a:spcPts val="300"/>
              </a:spcBef>
              <a:spcAft>
                <a:spcPts val="0"/>
              </a:spcAft>
              <a:buSzPts val="2800"/>
              <a:buNone/>
            </a:pPr>
            <a:r>
              <a:rPr lang="tr-TR"/>
              <a:t>b. Ohmmetre ile</a:t>
            </a:r>
            <a:endParaRPr/>
          </a:p>
          <a:p>
            <a:pPr indent="-256032" lvl="0" marL="365760" rtl="0" algn="l">
              <a:spcBef>
                <a:spcPts val="300"/>
              </a:spcBef>
              <a:spcAft>
                <a:spcPts val="0"/>
              </a:spcAft>
              <a:buSzPts val="2800"/>
              <a:buNone/>
            </a:pPr>
            <a:r>
              <a:rPr lang="tr-TR"/>
              <a:t>c. Senkronoskop ile</a:t>
            </a:r>
            <a:endParaRPr/>
          </a:p>
          <a:p>
            <a:pPr indent="-256032" lvl="0" marL="365760" rtl="0" algn="l">
              <a:spcBef>
                <a:spcPts val="300"/>
              </a:spcBef>
              <a:spcAft>
                <a:spcPts val="0"/>
              </a:spcAft>
              <a:buSzPts val="2800"/>
              <a:buNone/>
            </a:pPr>
            <a:r>
              <a:rPr lang="tr-TR"/>
              <a:t>d. Voltmetre ile</a:t>
            </a:r>
            <a:endParaRPr/>
          </a:p>
        </p:txBody>
      </p:sp>
      <p:sp>
        <p:nvSpPr>
          <p:cNvPr id="268" name="Google Shape;268;p37"/>
          <p:cNvSpPr/>
          <p:nvPr/>
        </p:nvSpPr>
        <p:spPr>
          <a:xfrm>
            <a:off x="783771" y="4271554"/>
            <a:ext cx="287383" cy="222069"/>
          </a:xfrm>
          <a:prstGeom prst="ellipse">
            <a:avLst/>
          </a:prstGeom>
          <a:solidFill>
            <a:srgbClr val="FF0000"/>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KAYNAKÇA</a:t>
            </a:r>
            <a:endParaRPr/>
          </a:p>
        </p:txBody>
      </p:sp>
      <p:sp>
        <p:nvSpPr>
          <p:cNvPr id="274" name="Google Shape;274;p38"/>
          <p:cNvSpPr txBox="1"/>
          <p:nvPr>
            <p:ph idx="1" type="body"/>
          </p:nvPr>
        </p:nvSpPr>
        <p:spPr>
          <a:xfrm>
            <a:off x="609600" y="2249424"/>
            <a:ext cx="10972800" cy="4325112"/>
          </a:xfrm>
          <a:prstGeom prst="rect">
            <a:avLst/>
          </a:prstGeom>
          <a:noFill/>
          <a:ln>
            <a:noFill/>
          </a:ln>
        </p:spPr>
        <p:txBody>
          <a:bodyPr anchorCtr="0" anchor="t" bIns="45700" lIns="91425" spcFirstLastPara="1" rIns="91425" wrap="square" tIns="45700">
            <a:noAutofit/>
          </a:bodyPr>
          <a:lstStyle/>
          <a:p>
            <a:pPr indent="-256032" lvl="0" marL="365760" rtl="0" algn="l">
              <a:lnSpc>
                <a:spcPct val="80000"/>
              </a:lnSpc>
              <a:spcBef>
                <a:spcPts val="0"/>
              </a:spcBef>
              <a:spcAft>
                <a:spcPts val="0"/>
              </a:spcAft>
              <a:buSzPts val="2380"/>
              <a:buNone/>
            </a:pPr>
            <a:r>
              <a:rPr lang="tr-TR" sz="2380"/>
              <a:t>• SAÇKAN, A. Hamdi; Elektrik Makineleri III </a:t>
            </a:r>
            <a:endParaRPr/>
          </a:p>
          <a:p>
            <a:pPr indent="-256032" lvl="0" marL="365760" rtl="0" algn="l">
              <a:lnSpc>
                <a:spcPct val="80000"/>
              </a:lnSpc>
              <a:spcBef>
                <a:spcPts val="300"/>
              </a:spcBef>
              <a:spcAft>
                <a:spcPts val="0"/>
              </a:spcAft>
              <a:buSzPts val="2380"/>
              <a:buNone/>
            </a:pPr>
            <a:r>
              <a:rPr lang="tr-TR" sz="2380"/>
              <a:t>• ALTUNSAÇLI, Adem; ALACALI, Mahmut; Elektrik Makineleri II </a:t>
            </a:r>
            <a:endParaRPr/>
          </a:p>
          <a:p>
            <a:pPr indent="-256032" lvl="0" marL="365760" rtl="0" algn="l">
              <a:lnSpc>
                <a:spcPct val="80000"/>
              </a:lnSpc>
              <a:spcBef>
                <a:spcPts val="300"/>
              </a:spcBef>
              <a:spcAft>
                <a:spcPts val="0"/>
              </a:spcAft>
              <a:buSzPts val="2380"/>
              <a:buNone/>
            </a:pPr>
            <a:r>
              <a:rPr lang="tr-TR" sz="2380"/>
              <a:t>• ÇOLAK, İlhami; Asenkron Motorlar </a:t>
            </a:r>
            <a:endParaRPr/>
          </a:p>
          <a:p>
            <a:pPr indent="-256032" lvl="0" marL="365760" rtl="0" algn="l">
              <a:lnSpc>
                <a:spcPct val="80000"/>
              </a:lnSpc>
              <a:spcBef>
                <a:spcPts val="300"/>
              </a:spcBef>
              <a:spcAft>
                <a:spcPts val="0"/>
              </a:spcAft>
              <a:buSzPts val="2380"/>
              <a:buNone/>
            </a:pPr>
            <a:r>
              <a:rPr lang="tr-TR" sz="2380"/>
              <a:t>• BAL, Güngör; Özel Elektrik Motorları </a:t>
            </a:r>
            <a:endParaRPr/>
          </a:p>
          <a:p>
            <a:pPr indent="-256032" lvl="0" marL="365760" rtl="0" algn="l">
              <a:lnSpc>
                <a:spcPct val="80000"/>
              </a:lnSpc>
              <a:spcBef>
                <a:spcPts val="300"/>
              </a:spcBef>
              <a:spcAft>
                <a:spcPts val="0"/>
              </a:spcAft>
              <a:buSzPts val="2380"/>
              <a:buNone/>
            </a:pPr>
            <a:r>
              <a:rPr lang="tr-TR" sz="2380"/>
              <a:t>• ÇOLAK, İlhami; Senkron Motorlar</a:t>
            </a:r>
            <a:endParaRPr/>
          </a:p>
          <a:p>
            <a:pPr indent="0" lvl="0" marL="0" rtl="0" algn="l">
              <a:lnSpc>
                <a:spcPct val="80000"/>
              </a:lnSpc>
              <a:spcBef>
                <a:spcPts val="300"/>
              </a:spcBef>
              <a:spcAft>
                <a:spcPts val="0"/>
              </a:spcAft>
              <a:buSzPts val="2380"/>
              <a:buNone/>
            </a:pPr>
            <a:r>
              <a:rPr lang="tr-TR" sz="2380"/>
              <a:t> • CHAPMAN, Stephen J.; Electrıc Machinery Fundamentaly 4.Edition </a:t>
            </a:r>
            <a:endParaRPr/>
          </a:p>
          <a:p>
            <a:pPr indent="0" lvl="0" marL="0" rtl="0" algn="l">
              <a:lnSpc>
                <a:spcPct val="80000"/>
              </a:lnSpc>
              <a:spcBef>
                <a:spcPts val="300"/>
              </a:spcBef>
              <a:spcAft>
                <a:spcPts val="0"/>
              </a:spcAft>
              <a:buSzPts val="2380"/>
              <a:buNone/>
            </a:pPr>
            <a:r>
              <a:rPr lang="tr-TR" sz="2380"/>
              <a:t>• FITZGERALD, A. E.; KINGSLEY, Charles Jr.; UMANS, Stephen D.; Electric Machinery Sixth Edition </a:t>
            </a:r>
            <a:endParaRPr/>
          </a:p>
          <a:p>
            <a:pPr indent="0" lvl="0" marL="0" rtl="0" algn="l">
              <a:lnSpc>
                <a:spcPct val="80000"/>
              </a:lnSpc>
              <a:spcBef>
                <a:spcPts val="300"/>
              </a:spcBef>
              <a:spcAft>
                <a:spcPts val="0"/>
              </a:spcAft>
              <a:buSzPts val="2380"/>
              <a:buNone/>
            </a:pPr>
            <a:r>
              <a:rPr lang="tr-TR" sz="2380"/>
              <a:t>• PAREKH, Rakesh; AC Induction Motor Fundamentals; Microchip Technology Inc., MicrochipAN887 </a:t>
            </a:r>
            <a:endParaRPr/>
          </a:p>
          <a:p>
            <a:pPr indent="0" lvl="0" marL="0" rtl="0" algn="l">
              <a:lnSpc>
                <a:spcPct val="80000"/>
              </a:lnSpc>
              <a:spcBef>
                <a:spcPts val="300"/>
              </a:spcBef>
              <a:spcAft>
                <a:spcPts val="0"/>
              </a:spcAft>
              <a:buSzPts val="2380"/>
              <a:buNone/>
            </a:pPr>
            <a:r>
              <a:rPr lang="tr-TR" sz="2380"/>
              <a:t>• Three-phaseAsynchronous Motors, Generalities andABB proposals for the coordination of protective devices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HAZIRLAYANLAR</a:t>
            </a:r>
            <a:endParaRPr/>
          </a:p>
        </p:txBody>
      </p:sp>
      <p:sp>
        <p:nvSpPr>
          <p:cNvPr id="280" name="Google Shape;280;p39"/>
          <p:cNvSpPr txBox="1"/>
          <p:nvPr>
            <p:ph idx="1" type="body"/>
          </p:nvPr>
        </p:nvSpPr>
        <p:spPr>
          <a:xfrm>
            <a:off x="313510" y="2351314"/>
            <a:ext cx="11011988" cy="3853545"/>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tr-TR"/>
              <a:t>2014010226089 Serkan YAZICIOĞLU</a:t>
            </a:r>
            <a:endParaRPr/>
          </a:p>
          <a:p>
            <a:pPr indent="-256032" lvl="0" marL="365760" rtl="0" algn="l">
              <a:spcBef>
                <a:spcPts val="300"/>
              </a:spcBef>
              <a:spcAft>
                <a:spcPts val="0"/>
              </a:spcAft>
              <a:buSzPts val="2800"/>
              <a:buNone/>
            </a:pPr>
            <a:r>
              <a:rPr lang="tr-TR"/>
              <a:t>2014010226090	Yuşa Abdullah AYAR</a:t>
            </a:r>
            <a:endParaRPr/>
          </a:p>
          <a:p>
            <a:pPr indent="0" lvl="0" marL="0" rtl="0" algn="l">
              <a:spcBef>
                <a:spcPts val="300"/>
              </a:spcBef>
              <a:spcAft>
                <a:spcPts val="0"/>
              </a:spcAft>
              <a:buSzPts val="2800"/>
              <a:buNone/>
            </a:pPr>
            <a:r>
              <a:rPr lang="tr-TR"/>
              <a:t> 2014010226040 Yasin Murat ÖNAL	</a:t>
            </a:r>
            <a:endParaRPr/>
          </a:p>
          <a:p>
            <a:pPr indent="0" lvl="0" marL="0" rtl="0" algn="l">
              <a:spcBef>
                <a:spcPts val="300"/>
              </a:spcBef>
              <a:spcAft>
                <a:spcPts val="0"/>
              </a:spcAft>
              <a:buSzPts val="2800"/>
              <a:buNone/>
            </a:pPr>
            <a:r>
              <a:rPr lang="tr-TR"/>
              <a:t> 2015010226033 Hatice Hilal ÇELİK</a:t>
            </a:r>
            <a:endParaRPr/>
          </a:p>
          <a:p>
            <a:pPr indent="-256032" lvl="0" marL="365760" rtl="0" algn="l">
              <a:spcBef>
                <a:spcPts val="30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5"/>
          <p:cNvPicPr preferRelativeResize="0"/>
          <p:nvPr/>
        </p:nvPicPr>
        <p:blipFill rotWithShape="1">
          <a:blip r:embed="rId3">
            <a:alphaModFix/>
          </a:blip>
          <a:srcRect b="17756" l="-2473" r="-2472" t="-934"/>
          <a:stretch/>
        </p:blipFill>
        <p:spPr>
          <a:xfrm>
            <a:off x="5295481" y="3416440"/>
            <a:ext cx="6630361" cy="2913136"/>
          </a:xfrm>
          <a:prstGeom prst="rect">
            <a:avLst/>
          </a:prstGeom>
          <a:noFill/>
          <a:ln>
            <a:noFill/>
          </a:ln>
        </p:spPr>
      </p:pic>
      <p:sp>
        <p:nvSpPr>
          <p:cNvPr id="124" name="Google Shape;124;p15"/>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92945"/>
              </a:buClr>
              <a:buSzPts val="4000"/>
              <a:buFont typeface="Century Gothic"/>
              <a:buNone/>
            </a:pPr>
            <a:r>
              <a:rPr b="1" lang="tr-TR">
                <a:solidFill>
                  <a:srgbClr val="292945"/>
                </a:solidFill>
              </a:rPr>
              <a:t>SENKRON JENARATÖR NEDİR?</a:t>
            </a:r>
            <a:endParaRPr/>
          </a:p>
        </p:txBody>
      </p:sp>
      <p:sp>
        <p:nvSpPr>
          <p:cNvPr id="125" name="Google Shape;125;p15"/>
          <p:cNvSpPr txBox="1"/>
          <p:nvPr>
            <p:ph idx="1" type="body"/>
          </p:nvPr>
        </p:nvSpPr>
        <p:spPr>
          <a:xfrm>
            <a:off x="321548" y="2039815"/>
            <a:ext cx="8048731" cy="438108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tr-TR"/>
              <a:t>    Girişine uygulanan mekanik enerjiyi elektrik enerjisine dönüştüren elektrik makinalarına senkron jeneratör (alternatör) denir. Jenaratörler mekanik enerjiyi alternatif gerilime dönüştürürler. Alternatif akım senkron jeneratörlerle üretilir. Milinden aldığı mekanik enerjiyi, gerek 1 fazlı gerekse 3 fazlı alternatif gerilime dönüştüren veya alternatif gerilim üreten makineler alternatör olarak tanımlanır.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6"/>
          <p:cNvPicPr preferRelativeResize="0"/>
          <p:nvPr/>
        </p:nvPicPr>
        <p:blipFill rotWithShape="1">
          <a:blip r:embed="rId3">
            <a:alphaModFix/>
          </a:blip>
          <a:srcRect b="0" l="0" r="0" t="0"/>
          <a:stretch/>
        </p:blipFill>
        <p:spPr>
          <a:xfrm>
            <a:off x="2451089" y="3850151"/>
            <a:ext cx="7272404" cy="2776736"/>
          </a:xfrm>
          <a:prstGeom prst="rect">
            <a:avLst/>
          </a:prstGeom>
          <a:noFill/>
          <a:ln>
            <a:noFill/>
          </a:ln>
        </p:spPr>
      </p:pic>
      <p:sp>
        <p:nvSpPr>
          <p:cNvPr id="131" name="Google Shape;131;p16"/>
          <p:cNvSpPr txBox="1"/>
          <p:nvPr>
            <p:ph type="title"/>
          </p:nvPr>
        </p:nvSpPr>
        <p:spPr>
          <a:xfrm>
            <a:off x="609600" y="718458"/>
            <a:ext cx="10972800" cy="112340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92945"/>
              </a:buClr>
              <a:buSzPts val="3959"/>
              <a:buFont typeface="Century Gothic"/>
              <a:buNone/>
            </a:pPr>
            <a:r>
              <a:rPr lang="tr-TR" sz="3959">
                <a:solidFill>
                  <a:srgbClr val="292945"/>
                </a:solidFill>
              </a:rPr>
              <a:t>SENKRON MOTOR VE ALTERNATÖRÜN FARKI</a:t>
            </a:r>
            <a:endParaRPr/>
          </a:p>
        </p:txBody>
      </p:sp>
      <p:sp>
        <p:nvSpPr>
          <p:cNvPr id="132" name="Google Shape;132;p16"/>
          <p:cNvSpPr txBox="1"/>
          <p:nvPr>
            <p:ph idx="1" type="body"/>
          </p:nvPr>
        </p:nvSpPr>
        <p:spPr>
          <a:xfrm>
            <a:off x="609600" y="1802674"/>
            <a:ext cx="10972800" cy="477186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tr-TR"/>
              <a:t>    Senkron makineye mekanik enerji verilip elektrik enerjisi alınırsa alternatör; elektrik enerjisi verilip mekanik enerji alınırsa senkron motor olur.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idx="1" type="body"/>
          </p:nvPr>
        </p:nvSpPr>
        <p:spPr>
          <a:xfrm>
            <a:off x="974689" y="1939332"/>
            <a:ext cx="10118691" cy="4421274"/>
          </a:xfrm>
          <a:prstGeom prst="rect">
            <a:avLst/>
          </a:prstGeom>
          <a:noFill/>
          <a:ln>
            <a:noFill/>
          </a:ln>
        </p:spPr>
        <p:txBody>
          <a:bodyPr anchorCtr="0" anchor="t" bIns="45700" lIns="91425" spcFirstLastPara="1" rIns="91425" wrap="square" tIns="45700">
            <a:noAutofit/>
          </a:bodyPr>
          <a:lstStyle/>
          <a:p>
            <a:pPr indent="0" lvl="1" marL="201168" rtl="0" algn="l">
              <a:spcBef>
                <a:spcPts val="0"/>
              </a:spcBef>
              <a:spcAft>
                <a:spcPts val="0"/>
              </a:spcAft>
              <a:buSzPts val="2400"/>
              <a:buNone/>
            </a:pPr>
            <a:r>
              <a:rPr lang="tr-TR" sz="2400"/>
              <a:t>1)Endüvi (stator)</a:t>
            </a:r>
            <a:endParaRPr/>
          </a:p>
          <a:p>
            <a:pPr indent="0" lvl="1" marL="201168" rtl="0" algn="l">
              <a:spcBef>
                <a:spcPts val="300"/>
              </a:spcBef>
              <a:spcAft>
                <a:spcPts val="0"/>
              </a:spcAft>
              <a:buSzPts val="2400"/>
              <a:buNone/>
            </a:pPr>
            <a:r>
              <a:rPr lang="tr-TR" sz="2400"/>
              <a:t>2)Endüktör (rotor)</a:t>
            </a:r>
            <a:endParaRPr/>
          </a:p>
          <a:p>
            <a:pPr indent="-78232" lvl="0" marL="365760" rtl="0" algn="l">
              <a:spcBef>
                <a:spcPts val="300"/>
              </a:spcBef>
              <a:spcAft>
                <a:spcPts val="0"/>
              </a:spcAft>
              <a:buSzPts val="2800"/>
              <a:buNone/>
            </a:pPr>
            <a:r>
              <a:t/>
            </a:r>
            <a:endParaRPr/>
          </a:p>
        </p:txBody>
      </p:sp>
      <p:pic>
        <p:nvPicPr>
          <p:cNvPr id="138" name="Google Shape;138;p17"/>
          <p:cNvPicPr preferRelativeResize="0"/>
          <p:nvPr/>
        </p:nvPicPr>
        <p:blipFill rotWithShape="1">
          <a:blip r:embed="rId3">
            <a:alphaModFix/>
          </a:blip>
          <a:srcRect b="0" l="0" r="0" t="0"/>
          <a:stretch/>
        </p:blipFill>
        <p:spPr>
          <a:xfrm>
            <a:off x="2334112" y="2744079"/>
            <a:ext cx="6455299" cy="3415560"/>
          </a:xfrm>
          <a:prstGeom prst="rect">
            <a:avLst/>
          </a:prstGeom>
          <a:noFill/>
          <a:ln>
            <a:noFill/>
          </a:ln>
        </p:spPr>
      </p:pic>
      <p:sp>
        <p:nvSpPr>
          <p:cNvPr id="139" name="Google Shape;139;p17"/>
          <p:cNvSpPr txBox="1"/>
          <p:nvPr/>
        </p:nvSpPr>
        <p:spPr>
          <a:xfrm>
            <a:off x="974690" y="904354"/>
            <a:ext cx="917414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3200" u="none" cap="none" strike="noStrike">
                <a:solidFill>
                  <a:srgbClr val="21222B"/>
                </a:solidFill>
                <a:latin typeface="Century Gothic"/>
                <a:ea typeface="Century Gothic"/>
                <a:cs typeface="Century Gothic"/>
                <a:sym typeface="Century Gothic"/>
              </a:rPr>
              <a:t>Senkron Jeneratörler İki Kısımdan Oluşur. Bunlar;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ENDÜVİ:</a:t>
            </a:r>
            <a:endParaRPr/>
          </a:p>
        </p:txBody>
      </p:sp>
      <p:sp>
        <p:nvSpPr>
          <p:cNvPr id="145" name="Google Shape;145;p18"/>
          <p:cNvSpPr txBox="1"/>
          <p:nvPr>
            <p:ph idx="1" type="body"/>
          </p:nvPr>
        </p:nvSpPr>
        <p:spPr>
          <a:xfrm>
            <a:off x="1097280" y="2160396"/>
            <a:ext cx="10058400" cy="4010149"/>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2800"/>
              <a:buNone/>
            </a:pPr>
            <a:r>
              <a:rPr lang="tr-TR"/>
              <a:t>    Senkron jeneratörlerin duran kısmına (stator) endüvi denir. Endüvi sactan yapılmış olup içinde endüvi sargılarının yerleştirilmesinden oluşur. Senkron jeneratörün endüvi sargıları, asenkron makinaların stator sargılarına benzer. Yani senkron jenaratör endüvi sargıları da 3 çeşit sarılabilir. Bunlar kalıp sargıları, el sargısı, seri sargılardır. Endüvi sargıları üçgen yada yıldız bağlanırlar.</a:t>
            </a:r>
            <a:endParaRPr/>
          </a:p>
          <a:p>
            <a:pPr indent="-78232" lvl="0" marL="365760" rtl="0" algn="l">
              <a:spcBef>
                <a:spcPts val="300"/>
              </a:spcBef>
              <a:spcAft>
                <a:spcPts val="0"/>
              </a:spcAft>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609600" y="1143000"/>
            <a:ext cx="10972800" cy="1066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4000"/>
              <a:buFont typeface="Century Gothic"/>
              <a:buNone/>
            </a:pPr>
            <a:r>
              <a:rPr lang="tr-TR">
                <a:solidFill>
                  <a:srgbClr val="21222B"/>
                </a:solidFill>
              </a:rPr>
              <a:t>ENDÜKTÖR</a:t>
            </a:r>
            <a:endParaRPr/>
          </a:p>
        </p:txBody>
      </p:sp>
      <p:sp>
        <p:nvSpPr>
          <p:cNvPr id="151" name="Google Shape;151;p19"/>
          <p:cNvSpPr txBox="1"/>
          <p:nvPr>
            <p:ph idx="1" type="body"/>
          </p:nvPr>
        </p:nvSpPr>
        <p:spPr>
          <a:xfrm>
            <a:off x="1097280" y="2086894"/>
            <a:ext cx="10058400" cy="402336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170"/>
              <a:buNone/>
            </a:pPr>
            <a:r>
              <a:rPr lang="tr-TR" sz="2170"/>
              <a:t> Büyük güçlü senkron  jeneratörlerin dönen kısmına endüktör ( rotor) denir. Endüktörü oluşturan kutuplar jeneratörün devir sayılarına göre 2 şekilde yapılır. </a:t>
            </a:r>
            <a:endParaRPr/>
          </a:p>
          <a:p>
            <a:pPr indent="-256032" lvl="0" marL="365760" rtl="0" algn="l">
              <a:lnSpc>
                <a:spcPct val="80000"/>
              </a:lnSpc>
              <a:spcBef>
                <a:spcPts val="300"/>
              </a:spcBef>
              <a:spcAft>
                <a:spcPts val="0"/>
              </a:spcAft>
              <a:buSzPts val="2170"/>
              <a:buNone/>
            </a:pPr>
            <a:r>
              <a:rPr lang="tr-TR" sz="2170"/>
              <a:t>1)Çıkıntılı kutuplu jeneratörler</a:t>
            </a:r>
            <a:endParaRPr/>
          </a:p>
          <a:p>
            <a:pPr indent="-256032" lvl="0" marL="365760" rtl="0" algn="l">
              <a:lnSpc>
                <a:spcPct val="80000"/>
              </a:lnSpc>
              <a:spcBef>
                <a:spcPts val="300"/>
              </a:spcBef>
              <a:spcAft>
                <a:spcPts val="0"/>
              </a:spcAft>
              <a:buSzPts val="2170"/>
              <a:buNone/>
            </a:pPr>
            <a:r>
              <a:rPr lang="tr-TR" sz="2170"/>
              <a:t>2)Silindirik kutuplu jeneratörler</a:t>
            </a:r>
            <a:endParaRPr/>
          </a:p>
          <a:p>
            <a:pPr indent="-118236" lvl="0" marL="365760" rtl="0" algn="l">
              <a:lnSpc>
                <a:spcPct val="80000"/>
              </a:lnSpc>
              <a:spcBef>
                <a:spcPts val="300"/>
              </a:spcBef>
              <a:spcAft>
                <a:spcPts val="0"/>
              </a:spcAft>
              <a:buSzPts val="2170"/>
              <a:buNone/>
            </a:pPr>
            <a:r>
              <a:t/>
            </a:r>
            <a:endParaRPr sz="2170"/>
          </a:p>
          <a:p>
            <a:pPr indent="-256032" lvl="0" marL="365760" rtl="0" algn="l">
              <a:lnSpc>
                <a:spcPct val="80000"/>
              </a:lnSpc>
              <a:spcBef>
                <a:spcPts val="300"/>
              </a:spcBef>
              <a:spcAft>
                <a:spcPts val="0"/>
              </a:spcAft>
              <a:buSzPts val="2170"/>
              <a:buNone/>
            </a:pPr>
            <a:r>
              <a:rPr lang="tr-TR" sz="2170"/>
              <a:t>Çıkıntılı kutuplu jeneratörler genellikle düşük devirli gereken yerlerde kulanılırlar. Çok kutuplu olarak yapılırlar. Yüksek devirde kullanıldığı zaman yüksek gürültü ve rüzgar kayıplarına neden olurlar.</a:t>
            </a:r>
            <a:endParaRPr/>
          </a:p>
          <a:p>
            <a:pPr indent="-256032" lvl="0" marL="365760" rtl="0" algn="l">
              <a:lnSpc>
                <a:spcPct val="80000"/>
              </a:lnSpc>
              <a:spcBef>
                <a:spcPts val="300"/>
              </a:spcBef>
              <a:spcAft>
                <a:spcPts val="0"/>
              </a:spcAft>
              <a:buSzPts val="2170"/>
              <a:buNone/>
            </a:pPr>
            <a:r>
              <a:rPr lang="tr-TR" sz="2170"/>
              <a:t>Silindirik kutuplu jenaratörler ise 2 ve 4  kutuplu olarak yapılırlar. Yüksek devirin gerektiği yerlerde kullanılırlar.Rüzgar kayıpları çok düşüktür.</a:t>
            </a:r>
            <a:endParaRPr/>
          </a:p>
          <a:p>
            <a:pPr indent="-118236" lvl="0" marL="365760" rtl="0" algn="l">
              <a:lnSpc>
                <a:spcPct val="80000"/>
              </a:lnSpc>
              <a:spcBef>
                <a:spcPts val="300"/>
              </a:spcBef>
              <a:spcAft>
                <a:spcPts val="0"/>
              </a:spcAft>
              <a:buSzPts val="2170"/>
              <a:buNone/>
            </a:pPr>
            <a:r>
              <a:t/>
            </a:r>
            <a:endParaRPr sz="2170"/>
          </a:p>
          <a:p>
            <a:pPr indent="-118236" lvl="0" marL="365760" rtl="0" algn="l">
              <a:lnSpc>
                <a:spcPct val="80000"/>
              </a:lnSpc>
              <a:spcBef>
                <a:spcPts val="300"/>
              </a:spcBef>
              <a:spcAft>
                <a:spcPts val="0"/>
              </a:spcAft>
              <a:buSzPts val="2170"/>
              <a:buNone/>
            </a:pPr>
            <a:r>
              <a:t/>
            </a:r>
            <a:endParaRPr sz="217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914400" y="783771"/>
            <a:ext cx="10241280" cy="117565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Font typeface="Century Gothic"/>
              <a:buNone/>
            </a:pPr>
            <a:r>
              <a:rPr lang="tr-TR" sz="3600"/>
              <a:t> </a:t>
            </a:r>
            <a:r>
              <a:rPr lang="tr-TR" sz="3600">
                <a:solidFill>
                  <a:srgbClr val="21222B"/>
                </a:solidFill>
              </a:rPr>
              <a:t>Senkron Makinelerin Endüvi Yapılarına Göre    Çeşitleri</a:t>
            </a:r>
            <a:br>
              <a:rPr lang="tr-TR" sz="3600"/>
            </a:br>
            <a:endParaRPr sz="3600"/>
          </a:p>
        </p:txBody>
      </p:sp>
      <p:pic>
        <p:nvPicPr>
          <p:cNvPr id="157" name="Google Shape;157;p20"/>
          <p:cNvPicPr preferRelativeResize="0"/>
          <p:nvPr>
            <p:ph idx="1" type="body"/>
          </p:nvPr>
        </p:nvPicPr>
        <p:blipFill rotWithShape="1">
          <a:blip r:embed="rId3">
            <a:alphaModFix/>
          </a:blip>
          <a:srcRect b="0" l="0" r="0" t="0"/>
          <a:stretch/>
        </p:blipFill>
        <p:spPr>
          <a:xfrm>
            <a:off x="574765" y="3361394"/>
            <a:ext cx="4608547" cy="2956079"/>
          </a:xfrm>
          <a:prstGeom prst="rect">
            <a:avLst/>
          </a:prstGeom>
          <a:noFill/>
          <a:ln>
            <a:noFill/>
          </a:ln>
        </p:spPr>
      </p:pic>
      <p:pic>
        <p:nvPicPr>
          <p:cNvPr id="158" name="Google Shape;158;p20"/>
          <p:cNvPicPr preferRelativeResize="0"/>
          <p:nvPr/>
        </p:nvPicPr>
        <p:blipFill rotWithShape="1">
          <a:blip r:embed="rId4">
            <a:alphaModFix/>
          </a:blip>
          <a:srcRect b="0" l="0" r="0" t="0"/>
          <a:stretch/>
        </p:blipFill>
        <p:spPr>
          <a:xfrm>
            <a:off x="6631955" y="3396562"/>
            <a:ext cx="3980651" cy="2885740"/>
          </a:xfrm>
          <a:prstGeom prst="rect">
            <a:avLst/>
          </a:prstGeom>
          <a:noFill/>
          <a:ln>
            <a:noFill/>
          </a:ln>
        </p:spPr>
      </p:pic>
      <p:sp>
        <p:nvSpPr>
          <p:cNvPr id="159" name="Google Shape;159;p20"/>
          <p:cNvSpPr txBox="1"/>
          <p:nvPr/>
        </p:nvSpPr>
        <p:spPr>
          <a:xfrm>
            <a:off x="1097280" y="1919235"/>
            <a:ext cx="10058400" cy="14773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tr-TR" sz="1800">
                <a:solidFill>
                  <a:schemeClr val="dk1"/>
                </a:solidFill>
                <a:latin typeface="Century Gothic"/>
                <a:ea typeface="Century Gothic"/>
                <a:cs typeface="Century Gothic"/>
                <a:sym typeface="Century Gothic"/>
              </a:rPr>
              <a:t>Döner endüvili alternatörler küçük güçte, duran endüvili alternatörler büyük güçte yapılırlar.Çünkü dönen endüviden akım, bileziklere sürtünen fırçalarla alındığından, büyük akımlar için bilezikleri ve fırçaları büyütmek gerekir. Bu da belirli bir sınıra kadar yapılabilir. Döner endüvili alternatörler yüksek gerilimli olarak yapılamazlar. Dönen endüviyi ve bilezikleri izole etmek zordur. Endüvi oluklarına yerleştirilen iletkenler santrifüj kuvvet etkisi ile zorlamalara maruz kaldıklarından izolasyonun ömrü kısalır.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1097280" y="627017"/>
            <a:ext cx="10058400" cy="96665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1222B"/>
              </a:buClr>
              <a:buSzPts val="3600"/>
              <a:buFont typeface="Century Gothic"/>
              <a:buNone/>
            </a:pPr>
            <a:r>
              <a:rPr lang="tr-TR" sz="3600">
                <a:solidFill>
                  <a:srgbClr val="21222B"/>
                </a:solidFill>
              </a:rPr>
              <a:t>Senkron Makinelerin Rotor Cinsine Göre Çeşitleri</a:t>
            </a:r>
            <a:endParaRPr sz="3600">
              <a:solidFill>
                <a:srgbClr val="21222B"/>
              </a:solidFill>
            </a:endParaRPr>
          </a:p>
        </p:txBody>
      </p:sp>
      <p:sp>
        <p:nvSpPr>
          <p:cNvPr id="165" name="Google Shape;165;p21"/>
          <p:cNvSpPr txBox="1"/>
          <p:nvPr>
            <p:ph idx="1" type="body"/>
          </p:nvPr>
        </p:nvSpPr>
        <p:spPr>
          <a:xfrm>
            <a:off x="120580" y="1868994"/>
            <a:ext cx="6451043" cy="4402314"/>
          </a:xfrm>
          <a:prstGeom prst="rect">
            <a:avLst/>
          </a:prstGeom>
          <a:noFill/>
          <a:ln>
            <a:noFill/>
          </a:ln>
        </p:spPr>
        <p:txBody>
          <a:bodyPr anchorCtr="0" anchor="t" bIns="45700" lIns="91425" spcFirstLastPara="1" rIns="91425" wrap="square" tIns="45700">
            <a:noAutofit/>
          </a:bodyPr>
          <a:lstStyle/>
          <a:p>
            <a:pPr indent="-256032" lvl="0" marL="365760" rtl="0" algn="just">
              <a:spcBef>
                <a:spcPts val="0"/>
              </a:spcBef>
              <a:spcAft>
                <a:spcPts val="0"/>
              </a:spcAft>
              <a:buSzPts val="1400"/>
              <a:buChar char="•"/>
            </a:pPr>
            <a:r>
              <a:rPr lang="tr-TR" sz="1400"/>
              <a:t>Çıkıntılı kutuplu alternatörler su türbinleri veya düşük devirli dizellerle döndürülür. Bu kutuplar aynen bir doğru akım makinasının kutupları gibidir. Kutup başları birer yüzleri yalıtılmış özel saç paketlerinden yapılır. Kutup ayakları ise, demirden yapılabilir. Çıkıntılı kutuplu senkron jeneratörler çok kutuplu olarak yapılırlar.Örneğin 72 kutuplu 260 MVA gücünde yapılabilirler. Rotor çapları büyük, rotor uzunlukları ise kısadır. Çıkıntılı kutuplar yüksek devirli alternatörlerde hem santrifüj (genellikle elektrikli bir motor yardımıyla sabit eksenli, dairesel dönme hareketi gerçekleştiren bir laboratuvar aletidir) etki oluştururlar, hem de büyük gürültü ve rüzgar kayıplarına neden olurlar. Kutupların üst kısımlarına, gerilimde ortaya çıkan salınımları önlemek amacıyla kısa devre çubukları konur.</a:t>
            </a:r>
            <a:endParaRPr/>
          </a:p>
          <a:p>
            <a:pPr indent="-256032" lvl="0" marL="365760" rtl="0" algn="just">
              <a:spcBef>
                <a:spcPts val="300"/>
              </a:spcBef>
              <a:spcAft>
                <a:spcPts val="0"/>
              </a:spcAft>
              <a:buSzPts val="1400"/>
              <a:buChar char="•"/>
            </a:pPr>
            <a:r>
              <a:rPr lang="tr-TR" sz="1400"/>
              <a:t>Düz kutuplu senkron jeneratörlere (yuvarlak rotorlu) turbo jeneratörler de denir. Bunların senkron hızları yüksektir. Rotor çapları küçük, rotor uzunlukları çok büyüktür. Kutup sayıları 2, 4, 6 olarak yapılırlar. Yüksek devirli türbinlerde (buhar türbinleri) kullanılırlar. Sargılar mile paralel olarak açılan oluklara yerleştirilir ve uçları rotordaki bileziklere bağlanır. Bu alternatörlerde rüzgar kaybı çok azdır. Büyük çıkıntılı kutuplu alternatörlerde çevre hızı 80m/sn, turbo alternatörlerde ise 200m/sn’ye kadar çıkar. Çıkıntılı kutuplu alternatörler düşey milli, turbo alternatörler ise yatay milli olarak çalışırlar.</a:t>
            </a:r>
            <a:endParaRPr/>
          </a:p>
          <a:p>
            <a:pPr indent="-167131" lvl="0" marL="365760" rtl="0" algn="just">
              <a:spcBef>
                <a:spcPts val="300"/>
              </a:spcBef>
              <a:spcAft>
                <a:spcPts val="0"/>
              </a:spcAft>
              <a:buSzPts val="1400"/>
              <a:buNone/>
            </a:pPr>
            <a:r>
              <a:t/>
            </a:r>
            <a:endParaRPr sz="1400"/>
          </a:p>
        </p:txBody>
      </p:sp>
      <p:pic>
        <p:nvPicPr>
          <p:cNvPr id="166" name="Google Shape;166;p21"/>
          <p:cNvPicPr preferRelativeResize="0"/>
          <p:nvPr/>
        </p:nvPicPr>
        <p:blipFill rotWithShape="1">
          <a:blip r:embed="rId3">
            <a:alphaModFix/>
          </a:blip>
          <a:srcRect b="0" l="0" r="0" t="0"/>
          <a:stretch/>
        </p:blipFill>
        <p:spPr>
          <a:xfrm>
            <a:off x="6571623" y="2734874"/>
            <a:ext cx="5637836" cy="26705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Şehir Hayatı">
  <a:themeElements>
    <a:clrScheme name="Şehir Hayatı">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