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Constanti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nstantia-bold.fntdata"/><Relationship Id="rId12" Type="http://schemas.openxmlformats.org/officeDocument/2006/relationships/slide" Target="slides/slide6.xml"/><Relationship Id="rId34" Type="http://schemas.openxmlformats.org/officeDocument/2006/relationships/font" Target="fonts/Constantia-regular.fntdata"/><Relationship Id="rId15" Type="http://schemas.openxmlformats.org/officeDocument/2006/relationships/slide" Target="slides/slide9.xml"/><Relationship Id="rId37" Type="http://schemas.openxmlformats.org/officeDocument/2006/relationships/font" Target="fonts/Constantia-boldItalic.fntdata"/><Relationship Id="rId14" Type="http://schemas.openxmlformats.org/officeDocument/2006/relationships/slide" Target="slides/slide8.xml"/><Relationship Id="rId36" Type="http://schemas.openxmlformats.org/officeDocument/2006/relationships/font" Target="fonts/Constantia-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tr-TR"/>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tr-TR"/>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p>
            <a:pPr indent="0" lvl="0" marL="0" rtl="0" algn="r">
              <a:spcBef>
                <a:spcPts val="0"/>
              </a:spcBef>
              <a:spcAft>
                <a:spcPts val="0"/>
              </a:spcAft>
              <a:buClr>
                <a:srgbClr val="4CE0EA"/>
              </a:buClr>
              <a:buSzPts val="5600"/>
              <a:buFont typeface="Calibri"/>
              <a:buNone/>
            </a:pPr>
            <a:r>
              <a:rPr lang="tr-TR"/>
              <a:t>Senkron Jeneratörler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0" l="0" r="0" t="0"/>
          <a:stretch/>
        </p:blipFill>
        <p:spPr>
          <a:xfrm>
            <a:off x="1139135" y="908720"/>
            <a:ext cx="6848475" cy="2609850"/>
          </a:xfrm>
          <a:prstGeom prst="rect">
            <a:avLst/>
          </a:prstGeom>
          <a:noFill/>
          <a:ln>
            <a:noFill/>
          </a:ln>
        </p:spPr>
      </p:pic>
      <p:pic>
        <p:nvPicPr>
          <p:cNvPr id="161" name="Google Shape;161;p24"/>
          <p:cNvPicPr preferRelativeResize="0"/>
          <p:nvPr/>
        </p:nvPicPr>
        <p:blipFill rotWithShape="1">
          <a:blip r:embed="rId4">
            <a:alphaModFix/>
          </a:blip>
          <a:srcRect b="0" l="0" r="0" t="0"/>
          <a:stretch/>
        </p:blipFill>
        <p:spPr>
          <a:xfrm>
            <a:off x="2483768" y="3518569"/>
            <a:ext cx="4464496" cy="328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457200" y="1196752"/>
            <a:ext cx="8229600" cy="512784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5"/>
              <a:buChar char="⚫"/>
            </a:pPr>
            <a:r>
              <a:rPr lang="tr-TR" sz="2405"/>
              <a:t>Rotor oluklarında bulunan sargılar kendi aralarında N-S-N-S kutupları oluşturacak şekilde bağlanır. Çıkıntılı kutuplu alternatorler cok kutuplu olarak yapılır.</a:t>
            </a:r>
            <a:endParaRPr/>
          </a:p>
          <a:p>
            <a:pPr indent="-274320" lvl="0" marL="274320" rtl="0" algn="l">
              <a:spcBef>
                <a:spcPts val="481"/>
              </a:spcBef>
              <a:spcAft>
                <a:spcPts val="0"/>
              </a:spcAft>
              <a:buSzPts val="2285"/>
              <a:buChar char="⚫"/>
            </a:pPr>
            <a:r>
              <a:rPr lang="tr-TR" sz="2405"/>
              <a:t>Bunların rotor capları buyuk, rotor uzunlukları ise kucuktur. Bu alternatorler yuksek devirde kullanılmazlar.</a:t>
            </a:r>
            <a:endParaRPr/>
          </a:p>
          <a:p>
            <a:pPr indent="-274320" lvl="0" marL="274320" rtl="0" algn="l">
              <a:spcBef>
                <a:spcPts val="481"/>
              </a:spcBef>
              <a:spcAft>
                <a:spcPts val="0"/>
              </a:spcAft>
              <a:buSzPts val="2285"/>
              <a:buChar char="⚫"/>
            </a:pPr>
            <a:r>
              <a:rPr lang="tr-TR" sz="2405"/>
              <a:t>Cunku rotorun yapım şeklinden kaynaklanan santrifuj etki ile buyuk gurultu ve ruzgar kayıplarının onune gecilemez. Rotor montaj şekilleri de ceşitli olabilir.</a:t>
            </a:r>
            <a:endParaRPr/>
          </a:p>
          <a:p>
            <a:pPr indent="-274320" lvl="0" marL="274320" rtl="0" algn="l">
              <a:spcBef>
                <a:spcPts val="481"/>
              </a:spcBef>
              <a:spcAft>
                <a:spcPts val="0"/>
              </a:spcAft>
              <a:buSzPts val="2285"/>
              <a:buChar char="⚫"/>
            </a:pPr>
            <a:r>
              <a:rPr lang="tr-TR" sz="2405"/>
              <a:t>Mekanik enerjisini kaplan turbununden sağlayan alternatorlerde şemsiye tipi dik eksenli, Francis turbunu ile uyartılan dikey eksenli, Pelton turbini ile uyarılan alternatorlerde yatay eksenli montaj şekilleri uygulanmaktadır.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7544" y="908720"/>
            <a:ext cx="8363272" cy="578328"/>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b="1" lang="tr-TR" sz="3200"/>
              <a:t>Yuvarlak Kutuplu Rotoru Olan Senkron Makineler</a:t>
            </a:r>
            <a:endParaRPr sz="3200"/>
          </a:p>
        </p:txBody>
      </p:sp>
      <p:sp>
        <p:nvSpPr>
          <p:cNvPr id="172" name="Google Shape;172;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Yuvarlak (silindirik) kutuplu senkron makineler, yuksek devirli turbinlerde (</a:t>
            </a:r>
            <a:r>
              <a:rPr i="1" lang="tr-TR"/>
              <a:t>buhar türbinlerinde) </a:t>
            </a:r>
            <a:r>
              <a:rPr lang="tr-TR"/>
              <a:t>kullanılır. Genel olarak silindirik enduktorlerin boyları uzun, capları kucuktur. Bu tur alternatorlere turbo alternator de denir.</a:t>
            </a:r>
            <a:endParaRPr/>
          </a:p>
          <a:p>
            <a:pPr indent="-274320" lvl="0" marL="274320" rtl="0" algn="l">
              <a:spcBef>
                <a:spcPts val="520"/>
              </a:spcBef>
              <a:spcAft>
                <a:spcPts val="0"/>
              </a:spcAft>
              <a:buSzPts val="2470"/>
              <a:buChar char="⚫"/>
            </a:pPr>
            <a:r>
              <a:rPr lang="tr-TR"/>
              <a:t>Silindirik enduktorlerde kutup sargıları, mile paralel acılan oluklara yerleştirilmiştir. Kutup sargısı ucları, rotor mili uzerinde bulunan bileziklere bağlanır. Bu tur alternatorlerde ruzgar kayıpları cok azdır. 2 veya 4 kutuplu olarak yapılırlar</a:t>
            </a:r>
            <a:r>
              <a:rPr i="1" lang="tr-TR"/>
              <a:t>. </a:t>
            </a:r>
            <a:r>
              <a:rPr lang="tr-TR"/>
              <a:t>Yatay milli olarak calışırlar.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467544" y="980728"/>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Yuvarlak kutuplu senkron makinelerin rotordaki alan sargıları cıkıntılı kutuplu rotorlarda olduğu gibi kutuplar uzerine sarılmayıp oyuklar icerisine yerleştirilmiştir. Ucları ise rotordaki bileziklere bağlanmıştır. Buyuk guclu makinelerde iletkenler, kılıclamasına bukulmuş bakır lamalardır. Boylece daha iyi soğutma ve mekanik dayanıklılık sağlanır.</a:t>
            </a:r>
            <a:endParaRPr/>
          </a:p>
        </p:txBody>
      </p:sp>
      <p:pic>
        <p:nvPicPr>
          <p:cNvPr id="178" name="Google Shape;178;p27"/>
          <p:cNvPicPr preferRelativeResize="0"/>
          <p:nvPr/>
        </p:nvPicPr>
        <p:blipFill rotWithShape="1">
          <a:blip r:embed="rId3">
            <a:alphaModFix/>
          </a:blip>
          <a:srcRect b="0" l="0" r="0" t="0"/>
          <a:stretch/>
        </p:blipFill>
        <p:spPr>
          <a:xfrm>
            <a:off x="1328192" y="3861046"/>
            <a:ext cx="6448425"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67544" y="18864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b="1" lang="tr-TR" sz="2800"/>
              <a:t>Senkron Makinelerin Endüvi Yapılarına Göre Çeşitleri</a:t>
            </a:r>
            <a:endParaRPr sz="2800"/>
          </a:p>
        </p:txBody>
      </p:sp>
      <p:sp>
        <p:nvSpPr>
          <p:cNvPr id="184" name="Google Shape;184;p28"/>
          <p:cNvSpPr txBox="1"/>
          <p:nvPr>
            <p:ph idx="1" type="body"/>
          </p:nvPr>
        </p:nvSpPr>
        <p:spPr>
          <a:xfrm>
            <a:off x="395536" y="1412776"/>
            <a:ext cx="8229600" cy="438912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470"/>
              <a:buAutoNum type="arabicPeriod"/>
            </a:pPr>
            <a:r>
              <a:rPr lang="tr-TR">
                <a:solidFill>
                  <a:srgbClr val="089CA2"/>
                </a:solidFill>
              </a:rPr>
              <a:t>Dönen Endüvili Senkron Makineler</a:t>
            </a:r>
            <a:endParaRPr/>
          </a:p>
          <a:p>
            <a:pPr indent="-274320" lvl="0" marL="274320" rtl="0" algn="l">
              <a:spcBef>
                <a:spcPts val="520"/>
              </a:spcBef>
              <a:spcAft>
                <a:spcPts val="0"/>
              </a:spcAft>
              <a:buSzPts val="2470"/>
              <a:buChar char="⚫"/>
            </a:pPr>
            <a:r>
              <a:rPr lang="tr-TR"/>
              <a:t>Donen enduvili senkron makineler yapılış bakımından doğru akım makinelerine benzer. Bu benzeyişin nedeni her iki makinenin Enduvi cevresine yayılmış ve alternatif olarak yon değiştiren kutupları ile (Bu kutuplar doğru akımla uyarıldığı gibi, cok kucuk makinelerde daimi mıknatıslardan da yapılabilmektedir.) uzerlerinde alternatif gerilimler induklenen Enduvi bobinlerinin bulunmasıdır.</a:t>
            </a:r>
            <a:endParaRPr>
              <a:solidFill>
                <a:srgbClr val="089CA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i="1" lang="tr-TR" sz="3600"/>
              <a:t>Dönen Endüvili Senkron Makinelerin Yapısı</a:t>
            </a:r>
            <a:endParaRPr sz="3600"/>
          </a:p>
        </p:txBody>
      </p:sp>
      <p:sp>
        <p:nvSpPr>
          <p:cNvPr id="190" name="Google Shape;190;p29"/>
          <p:cNvSpPr txBox="1"/>
          <p:nvPr>
            <p:ph idx="1" type="body"/>
          </p:nvPr>
        </p:nvSpPr>
        <p:spPr>
          <a:xfrm>
            <a:off x="457200" y="1935480"/>
            <a:ext cx="4186808" cy="257364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Stator</a:t>
            </a:r>
            <a:endParaRPr/>
          </a:p>
          <a:p>
            <a:pPr indent="-274320" lvl="0" marL="274320" rtl="0" algn="l">
              <a:spcBef>
                <a:spcPts val="520"/>
              </a:spcBef>
              <a:spcAft>
                <a:spcPts val="0"/>
              </a:spcAft>
              <a:buSzPts val="2470"/>
              <a:buChar char="⚫"/>
            </a:pPr>
            <a:r>
              <a:rPr lang="tr-TR"/>
              <a:t>Rotor</a:t>
            </a:r>
            <a:endParaRPr/>
          </a:p>
          <a:p>
            <a:pPr indent="-274320" lvl="0" marL="274320" rtl="0" algn="l">
              <a:spcBef>
                <a:spcPts val="520"/>
              </a:spcBef>
              <a:spcAft>
                <a:spcPts val="0"/>
              </a:spcAft>
              <a:buSzPts val="2470"/>
              <a:buChar char="⚫"/>
            </a:pPr>
            <a:r>
              <a:rPr lang="tr-TR"/>
              <a:t>Bilezikler</a:t>
            </a:r>
            <a:endParaRPr/>
          </a:p>
          <a:p>
            <a:pPr indent="-274320" lvl="0" marL="274320" rtl="0" algn="l">
              <a:spcBef>
                <a:spcPts val="520"/>
              </a:spcBef>
              <a:spcAft>
                <a:spcPts val="0"/>
              </a:spcAft>
              <a:buSzPts val="2470"/>
              <a:buChar char="⚫"/>
            </a:pPr>
            <a:r>
              <a:rPr lang="tr-TR"/>
              <a:t>Fırcalar</a:t>
            </a:r>
            <a:endParaRPr/>
          </a:p>
          <a:p>
            <a:pPr indent="-274320" lvl="0" marL="274320" rtl="0" algn="l">
              <a:spcBef>
                <a:spcPts val="520"/>
              </a:spcBef>
              <a:spcAft>
                <a:spcPts val="0"/>
              </a:spcAft>
              <a:buSzPts val="2470"/>
              <a:buChar char="⚫"/>
            </a:pPr>
            <a:r>
              <a:rPr lang="tr-TR"/>
              <a:t>Yataklar ve diğer parcaları</a:t>
            </a:r>
            <a:endParaRPr/>
          </a:p>
        </p:txBody>
      </p:sp>
      <p:pic>
        <p:nvPicPr>
          <p:cNvPr id="191" name="Google Shape;191;p29"/>
          <p:cNvPicPr preferRelativeResize="0"/>
          <p:nvPr/>
        </p:nvPicPr>
        <p:blipFill rotWithShape="1">
          <a:blip r:embed="rId3">
            <a:alphaModFix/>
          </a:blip>
          <a:srcRect b="0" l="0" r="0" t="0"/>
          <a:stretch/>
        </p:blipFill>
        <p:spPr>
          <a:xfrm>
            <a:off x="5796136" y="2060848"/>
            <a:ext cx="2304256" cy="20958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idx="1" type="body"/>
          </p:nvPr>
        </p:nvSpPr>
        <p:spPr>
          <a:xfrm>
            <a:off x="467544" y="1196752"/>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i="1" lang="tr-TR">
                <a:solidFill>
                  <a:srgbClr val="089CA2"/>
                </a:solidFill>
              </a:rPr>
              <a:t>Rotor (endüktör):</a:t>
            </a:r>
            <a:endParaRPr/>
          </a:p>
          <a:p>
            <a:pPr indent="-274320" lvl="0" marL="274320" rtl="0" algn="l">
              <a:spcBef>
                <a:spcPts val="520"/>
              </a:spcBef>
              <a:spcAft>
                <a:spcPts val="0"/>
              </a:spcAft>
              <a:buSzPts val="2470"/>
              <a:buChar char="⚫"/>
            </a:pPr>
            <a:r>
              <a:rPr lang="tr-TR"/>
              <a:t>Kutup sargılarının sarıldığı kısımdır. Silisli sacların paketlenmesi ve uzerine sargıların sarılması ile meydana gelir. Bu kutuplar aynen doğru akım makinelerinin kutupları gibidir. Kutup bobinleri dışardan bir doğru akım guc kaynağı ile beslenir.</a:t>
            </a:r>
            <a:endParaRPr/>
          </a:p>
          <a:p>
            <a:pPr indent="-274320" lvl="0" marL="274320" rtl="0" algn="l">
              <a:spcBef>
                <a:spcPts val="520"/>
              </a:spcBef>
              <a:spcAft>
                <a:spcPts val="0"/>
              </a:spcAft>
              <a:buSzPts val="2470"/>
              <a:buChar char="⚫"/>
            </a:pPr>
            <a:r>
              <a:rPr i="1" lang="tr-TR">
                <a:solidFill>
                  <a:srgbClr val="089CA2"/>
                </a:solidFill>
              </a:rPr>
              <a:t>Stator (endüvi):</a:t>
            </a:r>
            <a:endParaRPr/>
          </a:p>
          <a:p>
            <a:pPr indent="-274320" lvl="0" marL="274320" rtl="0" algn="l">
              <a:spcBef>
                <a:spcPts val="520"/>
              </a:spcBef>
              <a:spcAft>
                <a:spcPts val="0"/>
              </a:spcAft>
              <a:buSzPts val="2470"/>
              <a:buChar char="⚫"/>
            </a:pPr>
            <a:r>
              <a:rPr lang="tr-TR"/>
              <a:t>Silisli sacların paketlenmesiyle ve uzerine alternatif akım sargıların sarılmasıyla meydana gelir. Bu kısım doğru akım makinelerinin (enduvisi) gibidir.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 type="body"/>
          </p:nvPr>
        </p:nvSpPr>
        <p:spPr>
          <a:xfrm>
            <a:off x="467544" y="1124744"/>
            <a:ext cx="8229600" cy="525658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i="1" lang="tr-TR" sz="2405">
                <a:solidFill>
                  <a:srgbClr val="089CA2"/>
                </a:solidFill>
              </a:rPr>
              <a:t>Bilezikler:</a:t>
            </a:r>
            <a:endParaRPr/>
          </a:p>
          <a:p>
            <a:pPr indent="-274320" lvl="0" marL="274320" rtl="0" algn="l">
              <a:lnSpc>
                <a:spcPct val="90000"/>
              </a:lnSpc>
              <a:spcBef>
                <a:spcPts val="481"/>
              </a:spcBef>
              <a:spcAft>
                <a:spcPts val="0"/>
              </a:spcAft>
              <a:buSzPts val="2285"/>
              <a:buChar char="⚫"/>
            </a:pPr>
            <a:r>
              <a:rPr lang="tr-TR" sz="2405"/>
              <a:t>Enduvide enduklenen alternatif gerilimin, alternatif gerilim olarak dış devreye fırcalar yardımıyla alınmasını sağlar. Ayrıca dış devreden rotora gerilim uygulamasına imkan verir.</a:t>
            </a:r>
            <a:endParaRPr/>
          </a:p>
          <a:p>
            <a:pPr indent="-274320" lvl="0" marL="274320" rtl="0" algn="l">
              <a:lnSpc>
                <a:spcPct val="90000"/>
              </a:lnSpc>
              <a:spcBef>
                <a:spcPts val="481"/>
              </a:spcBef>
              <a:spcAft>
                <a:spcPts val="0"/>
              </a:spcAft>
              <a:buSzPts val="2285"/>
              <a:buChar char="⚫"/>
            </a:pPr>
            <a:r>
              <a:rPr i="1" lang="tr-TR" sz="2405">
                <a:solidFill>
                  <a:srgbClr val="089CA2"/>
                </a:solidFill>
              </a:rPr>
              <a:t>Fırçalar:</a:t>
            </a:r>
            <a:endParaRPr/>
          </a:p>
          <a:p>
            <a:pPr indent="-274320" lvl="0" marL="274320" rtl="0" algn="l">
              <a:lnSpc>
                <a:spcPct val="90000"/>
              </a:lnSpc>
              <a:spcBef>
                <a:spcPts val="481"/>
              </a:spcBef>
              <a:spcAft>
                <a:spcPts val="0"/>
              </a:spcAft>
              <a:buSzPts val="2285"/>
              <a:buChar char="⚫"/>
            </a:pPr>
            <a:r>
              <a:rPr lang="tr-TR" sz="2405"/>
              <a:t>Enduvide enduklenen alternatif gerilimi bilezikler yardımıyla dış devreye almaya veya dış devreden rotora gerilimin uygulanmasını sağlar. Fırcalar, karbon veya karbon alaşımdan yapılır.</a:t>
            </a:r>
            <a:endParaRPr/>
          </a:p>
          <a:p>
            <a:pPr indent="-274320" lvl="0" marL="274320" rtl="0" algn="l">
              <a:lnSpc>
                <a:spcPct val="90000"/>
              </a:lnSpc>
              <a:spcBef>
                <a:spcPts val="481"/>
              </a:spcBef>
              <a:spcAft>
                <a:spcPts val="0"/>
              </a:spcAft>
              <a:buSzPts val="2285"/>
              <a:buChar char="⚫"/>
            </a:pPr>
            <a:r>
              <a:rPr i="1" lang="tr-TR" sz="2405">
                <a:solidFill>
                  <a:srgbClr val="089CA2"/>
                </a:solidFill>
              </a:rPr>
              <a:t>Yataklar ve diğer parçalar</a:t>
            </a:r>
            <a:r>
              <a:rPr lang="tr-TR" sz="2405">
                <a:solidFill>
                  <a:srgbClr val="089CA2"/>
                </a:solidFill>
              </a:rPr>
              <a:t>:</a:t>
            </a:r>
            <a:endParaRPr/>
          </a:p>
          <a:p>
            <a:pPr indent="-274320" lvl="0" marL="274320" rtl="0" algn="l">
              <a:lnSpc>
                <a:spcPct val="90000"/>
              </a:lnSpc>
              <a:spcBef>
                <a:spcPts val="481"/>
              </a:spcBef>
              <a:spcAft>
                <a:spcPts val="0"/>
              </a:spcAft>
              <a:buSzPts val="2285"/>
              <a:buChar char="⚫"/>
            </a:pPr>
            <a:r>
              <a:rPr lang="tr-TR" sz="2405"/>
              <a:t>Rotorun rahatca donmesini sağlar. Diğer parcalar olarak mil, vantilator, klemens kutusu gibi parcalar bulunmaktadır.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539552" y="836712"/>
            <a:ext cx="8229600" cy="43891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i="1" lang="tr-TR">
                <a:solidFill>
                  <a:srgbClr val="089CA2"/>
                </a:solidFill>
              </a:rPr>
              <a:t>2. Duran Endüvili Senkron Makineler</a:t>
            </a:r>
            <a:endParaRPr/>
          </a:p>
          <a:p>
            <a:pPr indent="-274320" lvl="0" marL="274320" rtl="0" algn="l">
              <a:spcBef>
                <a:spcPts val="520"/>
              </a:spcBef>
              <a:spcAft>
                <a:spcPts val="0"/>
              </a:spcAft>
              <a:buSzPts val="2470"/>
              <a:buChar char="⚫"/>
            </a:pPr>
            <a:r>
              <a:rPr lang="tr-TR"/>
              <a:t>Bu senkron makinelerde statoruna gerilim induklenen sargılar yerleştirilmiştir. Rotoruna ise kutup sargıları sarılmıştır. Bu tip senkron makineler orta ve buyuk guclu olarak imal edilir. Rotoru kutup sargılı senkron makine Şekilde gosterilmiştir. Rotoru kutup sargılı senkron makinedeki başlıca parcalar şunlardır: Stator, rotor, bilezikler, fırcalar, yataklar ve diğer parcalar</a:t>
            </a:r>
            <a:endParaRPr>
              <a:solidFill>
                <a:srgbClr val="089CA2"/>
              </a:solidFill>
            </a:endParaRPr>
          </a:p>
        </p:txBody>
      </p:sp>
      <p:pic>
        <p:nvPicPr>
          <p:cNvPr id="207" name="Google Shape;207;p32"/>
          <p:cNvPicPr preferRelativeResize="0"/>
          <p:nvPr/>
        </p:nvPicPr>
        <p:blipFill rotWithShape="1">
          <a:blip r:embed="rId3">
            <a:alphaModFix/>
          </a:blip>
          <a:srcRect b="0" l="0" r="0" t="0"/>
          <a:stretch/>
        </p:blipFill>
        <p:spPr>
          <a:xfrm>
            <a:off x="2987824" y="4252827"/>
            <a:ext cx="3152328" cy="23312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67544" y="26064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b="1" lang="tr-TR" sz="3600"/>
              <a:t>Senkron Makinelerin Çalışma Yöntemleri</a:t>
            </a:r>
            <a:endParaRPr sz="3600"/>
          </a:p>
        </p:txBody>
      </p:sp>
      <p:sp>
        <p:nvSpPr>
          <p:cNvPr id="213" name="Google Shape;213;p33"/>
          <p:cNvSpPr txBox="1"/>
          <p:nvPr>
            <p:ph idx="1" type="body"/>
          </p:nvPr>
        </p:nvSpPr>
        <p:spPr>
          <a:xfrm>
            <a:off x="467544" y="1484784"/>
            <a:ext cx="8229600" cy="438912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280"/>
              <a:buNone/>
            </a:pPr>
            <a:r>
              <a:rPr b="1" lang="tr-TR" sz="2400">
                <a:solidFill>
                  <a:srgbClr val="089CA2"/>
                </a:solidFill>
              </a:rPr>
              <a:t>1. Senkron Makinelerin Generatör Olarak Çalıştırılması</a:t>
            </a:r>
            <a:endParaRPr/>
          </a:p>
          <a:p>
            <a:pPr indent="-274320" lvl="0" marL="274320" rtl="0" algn="l">
              <a:spcBef>
                <a:spcPts val="480"/>
              </a:spcBef>
              <a:spcAft>
                <a:spcPts val="0"/>
              </a:spcAft>
              <a:buSzPts val="2280"/>
              <a:buChar char="⚫"/>
            </a:pPr>
            <a:r>
              <a:rPr lang="tr-TR" sz="2400"/>
              <a:t>Alternatif akımın uretilmesinde kullanılan elektrik makinelerine senkron generator (alternator) denir. Diğer bir deyişle mekanik enerjiyi alternatif akım (A.C.) elektrik enerjisine donuşturen makinelerdir. Elektrik enerjisinin uretimi, iletilmesi ve dağıtılmasında alternatif akımın kullanılması buyuk kolaylıklar sağlamaktadır. Alternatif akımın uretilmesinde generatorler kullanıldığı icin senkron generatorlerin (alternatorlerin ) onemi buyuktur.</a:t>
            </a:r>
            <a:endParaRPr b="1" sz="2400">
              <a:solidFill>
                <a:srgbClr val="089CA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tr-TR"/>
              <a:t>Senkron Jeneratörler Nedir?</a:t>
            </a:r>
            <a:endParaRPr/>
          </a:p>
        </p:txBody>
      </p:sp>
      <p:sp>
        <p:nvSpPr>
          <p:cNvPr id="116" name="Google Shape;116;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Senkron, kelime olarak eşit zamanlı anlamına gelmektedir. Bu kelime ilk kez elektrik makineleri uzerinde araştırmalar yapan fizikci Steinmetz tarafından kullanılmıştır.</a:t>
            </a:r>
            <a:endParaRPr/>
          </a:p>
          <a:p>
            <a:pPr indent="-274320" lvl="0" marL="274320" rtl="0" algn="l">
              <a:spcBef>
                <a:spcPts val="520"/>
              </a:spcBef>
              <a:spcAft>
                <a:spcPts val="0"/>
              </a:spcAft>
              <a:buSzPts val="2470"/>
              <a:buChar char="⚫"/>
            </a:pPr>
            <a:r>
              <a:rPr lang="tr-TR"/>
              <a:t>Senkron makineler grubuna, alternatorler (generatorler), senkron motorlar ve senkron konvertorler girer. Senkron motor ile alternator arasında yapı bakımından bir fark yoktur.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55576" y="33265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i="1" lang="tr-TR" sz="3600"/>
              <a:t>1.1 Dönen endüvili senkron generatörler</a:t>
            </a:r>
            <a:endParaRPr sz="3600"/>
          </a:p>
        </p:txBody>
      </p:sp>
      <p:sp>
        <p:nvSpPr>
          <p:cNvPr id="219" name="Google Shape;219;p34"/>
          <p:cNvSpPr txBox="1"/>
          <p:nvPr>
            <p:ph idx="1" type="body"/>
          </p:nvPr>
        </p:nvSpPr>
        <p:spPr>
          <a:xfrm>
            <a:off x="467544" y="162880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2400"/>
              <a:t>Bu tip senkron generatorler, Sabit kutuplar icerisinde dondurulen iletkenlerde Faraday Kanununa gore bir gerilim induklenir.</a:t>
            </a:r>
            <a:endParaRPr/>
          </a:p>
          <a:p>
            <a:pPr indent="-274320" lvl="0" marL="274320" rtl="0" algn="l">
              <a:spcBef>
                <a:spcPts val="480"/>
              </a:spcBef>
              <a:spcAft>
                <a:spcPts val="0"/>
              </a:spcAft>
              <a:buSzPts val="2280"/>
              <a:buChar char="⚫"/>
            </a:pPr>
            <a:r>
              <a:rPr lang="tr-TR" sz="2400"/>
              <a:t>Dinamolarda kullanmış olduğumuz induksiyon prensibi induklenen gerilimi kollektor ve fırca yardımıyla doğru akım olarak alıyoruz. Senkron generatorler de ise induklenen gerilimi bilezikler ve fırca yardımıyla alternatif akım olarak alıyoruz.</a:t>
            </a:r>
            <a:endParaRPr sz="2400"/>
          </a:p>
        </p:txBody>
      </p:sp>
      <p:pic>
        <p:nvPicPr>
          <p:cNvPr id="220" name="Google Shape;220;p34"/>
          <p:cNvPicPr preferRelativeResize="0"/>
          <p:nvPr/>
        </p:nvPicPr>
        <p:blipFill rotWithShape="1">
          <a:blip r:embed="rId3">
            <a:alphaModFix/>
          </a:blip>
          <a:srcRect b="0" l="0" r="0" t="0"/>
          <a:stretch/>
        </p:blipFill>
        <p:spPr>
          <a:xfrm>
            <a:off x="179512" y="4725144"/>
            <a:ext cx="4320480" cy="1965218"/>
          </a:xfrm>
          <a:prstGeom prst="rect">
            <a:avLst/>
          </a:prstGeom>
          <a:noFill/>
          <a:ln>
            <a:noFill/>
          </a:ln>
        </p:spPr>
      </p:pic>
      <p:pic>
        <p:nvPicPr>
          <p:cNvPr id="221" name="Google Shape;221;p34"/>
          <p:cNvPicPr preferRelativeResize="0"/>
          <p:nvPr/>
        </p:nvPicPr>
        <p:blipFill rotWithShape="1">
          <a:blip r:embed="rId4">
            <a:alphaModFix/>
          </a:blip>
          <a:srcRect b="0" l="0" r="0" t="0"/>
          <a:stretch/>
        </p:blipFill>
        <p:spPr>
          <a:xfrm>
            <a:off x="4642133" y="4846191"/>
            <a:ext cx="4178340" cy="18441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67544" y="3077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959"/>
              <a:buFont typeface="Calibri"/>
              <a:buNone/>
            </a:pPr>
            <a:r>
              <a:rPr i="1" lang="tr-TR" sz="3959"/>
              <a:t>1.2 Duran endüvili senkron generatörler</a:t>
            </a:r>
            <a:endParaRPr sz="3959"/>
          </a:p>
        </p:txBody>
      </p:sp>
      <p:sp>
        <p:nvSpPr>
          <p:cNvPr id="227" name="Google Shape;227;p35"/>
          <p:cNvSpPr txBox="1"/>
          <p:nvPr>
            <p:ph idx="1" type="body"/>
          </p:nvPr>
        </p:nvSpPr>
        <p:spPr>
          <a:xfrm>
            <a:off x="395536" y="1340768"/>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470"/>
              <a:buChar char="⚫"/>
            </a:pPr>
            <a:r>
              <a:rPr lang="tr-TR"/>
              <a:t>Genellikle buyuk guclu senkron generatorler bu tipte imal edilmektedir. Senkron makinenin kutuplarındaki uyartım bobinleri doğru akım ile beslenir. Bu doğru akım bobinleri bir manyetik alan meydana getirir. Senkron generatorun senkron devir (ns) sayısı ile tahrik edilmesi sonucunda enduvi (rotor) cevresinde bu senkron hız ile doner. Dışardan tahrik sureti ile dondurulen bu doner alan stator sargısında değişik fazlarda gerilim indukleyecektir. Statorda induklenen gerilim bilezik ve fırcaya gerek kalmadan direkt dış devreye alınmaktadır.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539552" y="908720"/>
            <a:ext cx="8229600" cy="43891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tr-TR" sz="2210">
                <a:solidFill>
                  <a:srgbClr val="089CA2"/>
                </a:solidFill>
              </a:rPr>
              <a:t>2. Senkron Makinelerin Motor Olarak Çalıştırılması</a:t>
            </a:r>
            <a:endParaRPr sz="2210">
              <a:solidFill>
                <a:srgbClr val="089CA2"/>
              </a:solidFill>
            </a:endParaRPr>
          </a:p>
          <a:p>
            <a:pPr indent="-274320" lvl="0" marL="274320" rtl="0" algn="l">
              <a:lnSpc>
                <a:spcPct val="90000"/>
              </a:lnSpc>
              <a:spcBef>
                <a:spcPts val="442"/>
              </a:spcBef>
              <a:spcAft>
                <a:spcPts val="0"/>
              </a:spcAft>
              <a:buSzPts val="2100"/>
              <a:buChar char="⚫"/>
            </a:pPr>
            <a:r>
              <a:rPr lang="tr-TR" sz="2210"/>
              <a:t>Senkron makineler motor olarak calışırken stator sargılarına alternatif akım, rotor sargılarına da doğru akım uygulandığında Lorenz Kanununa gore sabit bir hızla donerek motor milinden mekanik guc alınır. Doğru akım makineleri hem dinamo hem de motor olarak nasıl calışıyor ve aralarında yapı bakımından bir fark yoksa alternatorler de senkron motor olarak calışır. Paralel calışmakta olan iki alternatorden birisinin milinden uygulanan mekanik enerji kesilirse alternator bu sefer senkron motor olarak calışmasına devam eder ve kayıplarını karşılayacak kadar diğer alternatorden guc ceker. Bu durum senkron motor ile alternator arasında bir yapısal farklılık olmadığını gosterir. Senkron motorlar senkron devirle doner. Motor devir sayısı (N), frekans (f) ve kutup sayısına (P) bağlıdır.</a:t>
            </a:r>
            <a:endParaRPr sz="2210">
              <a:solidFill>
                <a:srgbClr val="089CA2"/>
              </a:solidFill>
            </a:endParaRPr>
          </a:p>
        </p:txBody>
      </p:sp>
      <p:pic>
        <p:nvPicPr>
          <p:cNvPr id="233" name="Google Shape;233;p36"/>
          <p:cNvPicPr preferRelativeResize="0"/>
          <p:nvPr/>
        </p:nvPicPr>
        <p:blipFill rotWithShape="1">
          <a:blip r:embed="rId3">
            <a:alphaModFix/>
          </a:blip>
          <a:srcRect b="0" l="0" r="0" t="0"/>
          <a:stretch/>
        </p:blipFill>
        <p:spPr>
          <a:xfrm>
            <a:off x="2267744" y="5283935"/>
            <a:ext cx="4608512" cy="15740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b="1" lang="tr-TR"/>
              <a:t>Alternatörleri Paralel Bağlama</a:t>
            </a:r>
            <a:endParaRPr/>
          </a:p>
        </p:txBody>
      </p:sp>
      <p:sp>
        <p:nvSpPr>
          <p:cNvPr id="239" name="Google Shape;239;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100"/>
              <a:buChar char="⚫"/>
            </a:pPr>
            <a:r>
              <a:rPr lang="tr-TR" sz="2210"/>
              <a:t>Alternatorleri paralel bağlamak ve yuk aktarımını sağlamak.</a:t>
            </a:r>
            <a:endParaRPr/>
          </a:p>
          <a:p>
            <a:pPr indent="-274320" lvl="0" marL="274320" rtl="0" algn="l">
              <a:lnSpc>
                <a:spcPct val="80000"/>
              </a:lnSpc>
              <a:spcBef>
                <a:spcPts val="442"/>
              </a:spcBef>
              <a:spcAft>
                <a:spcPts val="0"/>
              </a:spcAft>
              <a:buSzPts val="2100"/>
              <a:buChar char="⚫"/>
            </a:pPr>
            <a:r>
              <a:rPr lang="tr-TR" sz="2210"/>
              <a:t>Dinamoları (D.A. generatorlerini ) paralel bağlamak icin bunların gerilim ve polaritelerinin aynı olması gerekir. Buna karşılık senkron generatorleri paralel bağlarken cıkış gerilimlerinin, gerek genliğinin gerekse polaritelerinin belli bir frekansta devamlı değiştiği unutulmamalıdır. Bu sebepten, alternatorler paralel bağlarken aşağıdaki şartlar mutlaka sağlanmalıdır:</a:t>
            </a:r>
            <a:endParaRPr/>
          </a:p>
          <a:p>
            <a:pPr indent="0" lvl="0" marL="0" rtl="0" algn="l">
              <a:lnSpc>
                <a:spcPct val="80000"/>
              </a:lnSpc>
              <a:spcBef>
                <a:spcPts val="442"/>
              </a:spcBef>
              <a:spcAft>
                <a:spcPts val="0"/>
              </a:spcAft>
              <a:buSzPts val="2100"/>
              <a:buNone/>
            </a:pPr>
            <a:r>
              <a:rPr lang="tr-TR" sz="2210"/>
              <a:t>     • Cıkış gerilimleri eşit olmalıdır.</a:t>
            </a:r>
            <a:endParaRPr/>
          </a:p>
          <a:p>
            <a:pPr indent="0" lvl="0" marL="0" rtl="0" algn="l">
              <a:lnSpc>
                <a:spcPct val="80000"/>
              </a:lnSpc>
              <a:spcBef>
                <a:spcPts val="442"/>
              </a:spcBef>
              <a:spcAft>
                <a:spcPts val="0"/>
              </a:spcAft>
              <a:buSzPts val="2100"/>
              <a:buNone/>
            </a:pPr>
            <a:r>
              <a:rPr lang="tr-TR" sz="2210"/>
              <a:t>     • Frekansları eşit olmalıdır.</a:t>
            </a:r>
            <a:endParaRPr/>
          </a:p>
          <a:p>
            <a:pPr indent="0" lvl="0" marL="0" rtl="0" algn="l">
              <a:lnSpc>
                <a:spcPct val="80000"/>
              </a:lnSpc>
              <a:spcBef>
                <a:spcPts val="442"/>
              </a:spcBef>
              <a:spcAft>
                <a:spcPts val="0"/>
              </a:spcAft>
              <a:buSzPts val="2100"/>
              <a:buNone/>
            </a:pPr>
            <a:r>
              <a:rPr lang="tr-TR" sz="2210"/>
              <a:t>     • Cıkış gerilimleri aynı fazda olmalıdır.</a:t>
            </a:r>
            <a:endParaRPr/>
          </a:p>
          <a:p>
            <a:pPr indent="-274320" lvl="0" marL="274320" rtl="0" algn="l">
              <a:lnSpc>
                <a:spcPct val="80000"/>
              </a:lnSpc>
              <a:spcBef>
                <a:spcPts val="442"/>
              </a:spcBef>
              <a:spcAft>
                <a:spcPts val="0"/>
              </a:spcAft>
              <a:buSzPts val="2100"/>
              <a:buChar char="⚫"/>
            </a:pPr>
            <a:r>
              <a:rPr lang="tr-TR" sz="2210"/>
              <a:t>Bu şartlar sağlandığında, alternatorler senkronize edilmiş demektir. Uc fazlı iki alternatoru senkronize etmek icin yapılması gereken işlemler aşağıda sırasıyla anlatılmıştır.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457200" y="836712"/>
            <a:ext cx="8229600" cy="54878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lang="tr-TR"/>
              <a:t>1 .Dönen endüvili senkron makinelerin yapısında aşağıdakilerden hangisi bulunmaz?</a:t>
            </a:r>
            <a:endParaRPr/>
          </a:p>
          <a:p>
            <a:pPr indent="0" lvl="0" marL="0" rtl="0" algn="l">
              <a:spcBef>
                <a:spcPts val="520"/>
              </a:spcBef>
              <a:spcAft>
                <a:spcPts val="0"/>
              </a:spcAft>
              <a:buSzPts val="2470"/>
              <a:buNone/>
            </a:pPr>
            <a:r>
              <a:rPr lang="tr-TR"/>
              <a:t>a-)Stator b-)Rotor c-)Bilezikler d-)Fırçalar </a:t>
            </a:r>
            <a:r>
              <a:rPr lang="tr-TR">
                <a:solidFill>
                  <a:srgbClr val="C00000"/>
                </a:solidFill>
              </a:rPr>
              <a:t>e-)Kapasitör</a:t>
            </a:r>
            <a:endParaRPr/>
          </a:p>
          <a:p>
            <a:pPr indent="0" lvl="0" marL="0" rtl="0" algn="l">
              <a:spcBef>
                <a:spcPts val="520"/>
              </a:spcBef>
              <a:spcAft>
                <a:spcPts val="0"/>
              </a:spcAft>
              <a:buSzPts val="2470"/>
              <a:buNone/>
            </a:pPr>
            <a:r>
              <a:t/>
            </a:r>
            <a:endParaRPr/>
          </a:p>
          <a:p>
            <a:pPr indent="0" lvl="0" marL="0" rtl="0" algn="l">
              <a:spcBef>
                <a:spcPts val="520"/>
              </a:spcBef>
              <a:spcAft>
                <a:spcPts val="0"/>
              </a:spcAft>
              <a:buSzPts val="2470"/>
              <a:buNone/>
            </a:pPr>
            <a:r>
              <a:rPr lang="tr-TR"/>
              <a:t>2. Senkron Makinenin stator akımlarındaki frenkansı f=50hz. Ve makinenin kutup sayısı p=8 ise makinenin senkron hızını bulunuz (ns=?)</a:t>
            </a:r>
            <a:endParaRPr/>
          </a:p>
          <a:p>
            <a:pPr indent="0" lvl="0" marL="0" rtl="0" algn="l">
              <a:spcBef>
                <a:spcPts val="520"/>
              </a:spcBef>
              <a:spcAft>
                <a:spcPts val="0"/>
              </a:spcAft>
              <a:buSzPts val="2470"/>
              <a:buNone/>
            </a:pPr>
            <a:r>
              <a:rPr lang="tr-TR"/>
              <a:t>F=50hz ve p=8 ise</a:t>
            </a:r>
            <a:endParaRPr/>
          </a:p>
          <a:p>
            <a:pPr indent="0" lvl="0" marL="0" rtl="0" algn="l">
              <a:spcBef>
                <a:spcPts val="520"/>
              </a:spcBef>
              <a:spcAft>
                <a:spcPts val="0"/>
              </a:spcAft>
              <a:buSzPts val="2470"/>
              <a:buNone/>
            </a:pPr>
            <a:r>
              <a:rPr lang="tr-TR"/>
              <a:t>Ns =120f / p </a:t>
            </a:r>
            <a:endParaRPr/>
          </a:p>
          <a:p>
            <a:pPr indent="0" lvl="0" marL="0" rtl="0" algn="l">
              <a:spcBef>
                <a:spcPts val="520"/>
              </a:spcBef>
              <a:spcAft>
                <a:spcPts val="0"/>
              </a:spcAft>
              <a:buSzPts val="2470"/>
              <a:buNone/>
            </a:pPr>
            <a:r>
              <a:rPr lang="tr-TR"/>
              <a:t> 120 x 50 /4 = 1500d/d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457200" y="836712"/>
            <a:ext cx="8229600" cy="54878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lang="tr-TR"/>
              <a:t>3. Aşağıdakilerden hangisi senkron jeneratörlerin kullanım alanlarından değildir?</a:t>
            </a:r>
            <a:endParaRPr/>
          </a:p>
          <a:p>
            <a:pPr indent="0" lvl="0" marL="0" rtl="0" algn="l">
              <a:spcBef>
                <a:spcPts val="520"/>
              </a:spcBef>
              <a:spcAft>
                <a:spcPts val="0"/>
              </a:spcAft>
              <a:buSzPts val="2470"/>
              <a:buNone/>
            </a:pPr>
            <a:r>
              <a:rPr lang="tr-TR"/>
              <a:t>a)su türbinlernin tahrik etmesi ile elektrik enerjisi üretmek </a:t>
            </a:r>
            <a:endParaRPr/>
          </a:p>
          <a:p>
            <a:pPr indent="0" lvl="0" marL="0" rtl="0" algn="l">
              <a:spcBef>
                <a:spcPts val="520"/>
              </a:spcBef>
              <a:spcAft>
                <a:spcPts val="0"/>
              </a:spcAft>
              <a:buSzPts val="2470"/>
              <a:buNone/>
            </a:pPr>
            <a:r>
              <a:rPr lang="tr-TR"/>
              <a:t>b)Devir sayıları yüksek olduğundan buhar türbinlerinde kullanılır.</a:t>
            </a:r>
            <a:endParaRPr/>
          </a:p>
          <a:p>
            <a:pPr indent="0" lvl="0" marL="0" rtl="0" algn="l">
              <a:spcBef>
                <a:spcPts val="520"/>
              </a:spcBef>
              <a:spcAft>
                <a:spcPts val="0"/>
              </a:spcAft>
              <a:buSzPts val="2470"/>
              <a:buNone/>
            </a:pPr>
            <a:r>
              <a:rPr lang="tr-TR"/>
              <a:t>c)Otomobillerde sarj dinamosu olarak kullanılır</a:t>
            </a:r>
            <a:endParaRPr/>
          </a:p>
          <a:p>
            <a:pPr indent="0" lvl="0" marL="0" rtl="0" algn="l">
              <a:spcBef>
                <a:spcPts val="520"/>
              </a:spcBef>
              <a:spcAft>
                <a:spcPts val="0"/>
              </a:spcAft>
              <a:buSzPts val="2470"/>
              <a:buNone/>
            </a:pPr>
            <a:r>
              <a:rPr lang="tr-TR">
                <a:solidFill>
                  <a:srgbClr val="C00000"/>
                </a:solidFill>
              </a:rPr>
              <a:t>d)Hızın sabit tutulması istenen durumlarda kullanılır</a:t>
            </a:r>
            <a:endParaRPr>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idx="1" type="body"/>
          </p:nvPr>
        </p:nvSpPr>
        <p:spPr>
          <a:xfrm>
            <a:off x="467544" y="908720"/>
            <a:ext cx="8229600" cy="48245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70"/>
              <a:buNone/>
            </a:pPr>
            <a:r>
              <a:rPr lang="tr-TR"/>
              <a:t>4. Aşağıdakilerden hangisi alternatörleri paralel bağlarken sağlanması geren şartlardan birisi değildir?</a:t>
            </a:r>
            <a:endParaRPr/>
          </a:p>
          <a:p>
            <a:pPr indent="0" lvl="0" marL="0" rtl="0" algn="l">
              <a:lnSpc>
                <a:spcPct val="90000"/>
              </a:lnSpc>
              <a:spcBef>
                <a:spcPts val="520"/>
              </a:spcBef>
              <a:spcAft>
                <a:spcPts val="0"/>
              </a:spcAft>
              <a:buSzPts val="2470"/>
              <a:buNone/>
            </a:pPr>
            <a:r>
              <a:rPr lang="tr-TR"/>
              <a:t>a)Çıkış Gerilimleri Eşit Olmalıdır.</a:t>
            </a:r>
            <a:endParaRPr/>
          </a:p>
          <a:p>
            <a:pPr indent="0" lvl="0" marL="0" rtl="0" algn="l">
              <a:lnSpc>
                <a:spcPct val="90000"/>
              </a:lnSpc>
              <a:spcBef>
                <a:spcPts val="520"/>
              </a:spcBef>
              <a:spcAft>
                <a:spcPts val="0"/>
              </a:spcAft>
              <a:buSzPts val="2470"/>
              <a:buNone/>
            </a:pPr>
            <a:r>
              <a:rPr lang="tr-TR"/>
              <a:t>b)Frekansları Eşit Olmalıdır.</a:t>
            </a:r>
            <a:endParaRPr/>
          </a:p>
          <a:p>
            <a:pPr indent="0" lvl="0" marL="0" rtl="0" algn="l">
              <a:lnSpc>
                <a:spcPct val="90000"/>
              </a:lnSpc>
              <a:spcBef>
                <a:spcPts val="520"/>
              </a:spcBef>
              <a:spcAft>
                <a:spcPts val="0"/>
              </a:spcAft>
              <a:buSzPts val="2470"/>
              <a:buNone/>
            </a:pPr>
            <a:r>
              <a:rPr lang="tr-TR">
                <a:solidFill>
                  <a:srgbClr val="C00000"/>
                </a:solidFill>
              </a:rPr>
              <a:t>c)gerilim ve polaritenin farklı olması gerekir</a:t>
            </a:r>
            <a:endParaRPr/>
          </a:p>
          <a:p>
            <a:pPr indent="0" lvl="0" marL="0" rtl="0" algn="l">
              <a:lnSpc>
                <a:spcPct val="90000"/>
              </a:lnSpc>
              <a:spcBef>
                <a:spcPts val="520"/>
              </a:spcBef>
              <a:spcAft>
                <a:spcPts val="0"/>
              </a:spcAft>
              <a:buSzPts val="2470"/>
              <a:buNone/>
            </a:pPr>
            <a:r>
              <a:rPr lang="tr-TR"/>
              <a:t>d)Çıkış gerilimleri aynı fazda olmalıdır.</a:t>
            </a:r>
            <a:endParaRPr/>
          </a:p>
          <a:p>
            <a:pPr indent="0" lvl="0" marL="0" rtl="0" algn="l">
              <a:lnSpc>
                <a:spcPct val="90000"/>
              </a:lnSpc>
              <a:spcBef>
                <a:spcPts val="520"/>
              </a:spcBef>
              <a:spcAft>
                <a:spcPts val="0"/>
              </a:spcAft>
              <a:buSzPts val="2470"/>
              <a:buNone/>
            </a:pPr>
            <a:r>
              <a:rPr lang="tr-TR"/>
              <a:t>5. Alternatorler aşağıdakilerden hangi enerjiyi uretir?</a:t>
            </a:r>
            <a:endParaRPr/>
          </a:p>
          <a:p>
            <a:pPr indent="0" lvl="0" marL="0" rtl="0" algn="l">
              <a:lnSpc>
                <a:spcPct val="90000"/>
              </a:lnSpc>
              <a:spcBef>
                <a:spcPts val="520"/>
              </a:spcBef>
              <a:spcAft>
                <a:spcPts val="0"/>
              </a:spcAft>
              <a:buSzPts val="2470"/>
              <a:buNone/>
            </a:pPr>
            <a:r>
              <a:rPr lang="tr-TR">
                <a:solidFill>
                  <a:srgbClr val="FF0000"/>
                </a:solidFill>
              </a:rPr>
              <a:t>a. AA Elektrik enerjisi</a:t>
            </a:r>
            <a:endParaRPr/>
          </a:p>
          <a:p>
            <a:pPr indent="0" lvl="0" marL="0" rtl="0" algn="l">
              <a:lnSpc>
                <a:spcPct val="90000"/>
              </a:lnSpc>
              <a:spcBef>
                <a:spcPts val="520"/>
              </a:spcBef>
              <a:spcAft>
                <a:spcPts val="0"/>
              </a:spcAft>
              <a:buSzPts val="2470"/>
              <a:buNone/>
            </a:pPr>
            <a:r>
              <a:rPr lang="tr-TR"/>
              <a:t>b. DA Elektrik enerjisi</a:t>
            </a:r>
            <a:endParaRPr/>
          </a:p>
          <a:p>
            <a:pPr indent="0" lvl="0" marL="0" rtl="0" algn="l">
              <a:lnSpc>
                <a:spcPct val="90000"/>
              </a:lnSpc>
              <a:spcBef>
                <a:spcPts val="520"/>
              </a:spcBef>
              <a:spcAft>
                <a:spcPts val="0"/>
              </a:spcAft>
              <a:buSzPts val="2470"/>
              <a:buNone/>
            </a:pPr>
            <a:r>
              <a:rPr lang="tr-TR"/>
              <a:t>c. Mekanik enerji</a:t>
            </a:r>
            <a:endParaRPr/>
          </a:p>
          <a:p>
            <a:pPr indent="0" lvl="0" marL="0" rtl="0" algn="l">
              <a:lnSpc>
                <a:spcPct val="90000"/>
              </a:lnSpc>
              <a:spcBef>
                <a:spcPts val="520"/>
              </a:spcBef>
              <a:spcAft>
                <a:spcPts val="0"/>
              </a:spcAft>
              <a:buSzPts val="2470"/>
              <a:buNone/>
            </a:pPr>
            <a:r>
              <a:rPr lang="tr-TR"/>
              <a:t>d. Kimyasal enerji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tr-TR"/>
              <a:t>HAZIRLAYANLAR</a:t>
            </a:r>
            <a:endParaRPr/>
          </a:p>
        </p:txBody>
      </p:sp>
      <p:sp>
        <p:nvSpPr>
          <p:cNvPr id="260" name="Google Shape;260;p4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ATAKAN DEMİRKESEN 2016010225041</a:t>
            </a:r>
            <a:endParaRPr/>
          </a:p>
          <a:p>
            <a:pPr indent="-274320" lvl="0" marL="274320" rtl="0" algn="l">
              <a:spcBef>
                <a:spcPts val="520"/>
              </a:spcBef>
              <a:spcAft>
                <a:spcPts val="0"/>
              </a:spcAft>
              <a:buSzPts val="2470"/>
              <a:buChar char="⚫"/>
            </a:pPr>
            <a:r>
              <a:rPr lang="tr-TR"/>
              <a:t>ALP EREN USTA  2016010225045</a:t>
            </a:r>
            <a:endParaRPr/>
          </a:p>
          <a:p>
            <a:pPr indent="-274320" lvl="0" marL="274320" rtl="0" algn="l">
              <a:spcBef>
                <a:spcPts val="520"/>
              </a:spcBef>
              <a:spcAft>
                <a:spcPts val="0"/>
              </a:spcAft>
              <a:buSzPts val="2470"/>
              <a:buChar char="⚫"/>
            </a:pPr>
            <a:r>
              <a:rPr lang="tr-TR"/>
              <a:t>VEYSEL KÜCÜKZOROGLU 2016010225030</a:t>
            </a:r>
            <a:endParaRPr/>
          </a:p>
          <a:p>
            <a:pPr indent="-274320" lvl="0" marL="274320" rtl="0" algn="l">
              <a:spcBef>
                <a:spcPts val="520"/>
              </a:spcBef>
              <a:spcAft>
                <a:spcPts val="0"/>
              </a:spcAft>
              <a:buSzPts val="2470"/>
              <a:buChar char="⚫"/>
            </a:pPr>
            <a:r>
              <a:rPr lang="tr-TR"/>
              <a:t>ÖZGÜR ÖZBOGANLI  2016010225005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539552" y="1052736"/>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Rotor devri ile stator devri eşit olan makinelerdir. </a:t>
            </a:r>
            <a:endParaRPr/>
          </a:p>
          <a:p>
            <a:pPr indent="-274320" lvl="0" marL="274320" rtl="0" algn="l">
              <a:spcBef>
                <a:spcPts val="520"/>
              </a:spcBef>
              <a:spcAft>
                <a:spcPts val="0"/>
              </a:spcAft>
              <a:buSzPts val="2470"/>
              <a:buChar char="⚫"/>
            </a:pPr>
            <a:r>
              <a:rPr lang="tr-TR"/>
              <a:t>Senkron makineye mekanik enerji verilip elektrik enerjisi alınırsa alternator; elektrik enerjisi verilip mekanik enerji alınırsa senkron motor olur.</a:t>
            </a:r>
            <a:endParaRPr/>
          </a:p>
          <a:p>
            <a:pPr indent="-274320" lvl="0" marL="274320" rtl="0" algn="l">
              <a:spcBef>
                <a:spcPts val="520"/>
              </a:spcBef>
              <a:spcAft>
                <a:spcPts val="0"/>
              </a:spcAft>
              <a:buSzPts val="2470"/>
              <a:buChar char="⚫"/>
            </a:pPr>
            <a:r>
              <a:rPr lang="tr-TR"/>
              <a:t> Bir başka tanımlamayla senkron makine; stator sargılarında alternatif akım, rotor sargılarında ise doğru akım bulunan ve rotor hızı senkron devirle donen veya dondurulen makinelerdir.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b="0" l="0" r="0" t="0"/>
          <a:stretch/>
        </p:blipFill>
        <p:spPr>
          <a:xfrm>
            <a:off x="1673994" y="836712"/>
            <a:ext cx="5760640" cy="3991082"/>
          </a:xfrm>
          <a:prstGeom prst="rect">
            <a:avLst/>
          </a:prstGeom>
          <a:noFill/>
          <a:ln>
            <a:noFill/>
          </a:ln>
        </p:spPr>
      </p:pic>
      <p:pic>
        <p:nvPicPr>
          <p:cNvPr id="127" name="Google Shape;127;p18"/>
          <p:cNvPicPr preferRelativeResize="0"/>
          <p:nvPr/>
        </p:nvPicPr>
        <p:blipFill rotWithShape="1">
          <a:blip r:embed="rId4">
            <a:alphaModFix/>
          </a:blip>
          <a:srcRect b="0" l="0" r="0" t="0"/>
          <a:stretch/>
        </p:blipFill>
        <p:spPr>
          <a:xfrm>
            <a:off x="2339752" y="4889197"/>
            <a:ext cx="4429125" cy="14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7544" y="18864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lang="tr-TR" sz="3600"/>
              <a:t>Senkron Jeneratörlerin Kullanım Alanları</a:t>
            </a:r>
            <a:endParaRPr sz="3600"/>
          </a:p>
        </p:txBody>
      </p:sp>
      <p:sp>
        <p:nvSpPr>
          <p:cNvPr id="133" name="Google Shape;133;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Çıkık Kutuplu senkron generatörler  düşük devirlerinden dolayı hidroelektrik santrallerinde su türbinlernin tahrik etmesi ile elektrik enerjisi üretmek veya rüzgar enerjisinden elektrik enerjisi üretmek amacı ile kullanılırlar.Silindirik rotorlu senkron jeneratörler devir  sayıları yüksek olduğundan genellikle buhar türbinlerinde tercih edilirler. Küçük güçlü senkron jeneratörler otomobillerde sarj dinamosu olarakta kullanılmaktadır.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tr-TR" sz="4000"/>
              <a:t>Senkron Jeneratörler ve Genel Yapıları</a:t>
            </a:r>
            <a:endParaRPr sz="4000"/>
          </a:p>
        </p:txBody>
      </p:sp>
      <p:sp>
        <p:nvSpPr>
          <p:cNvPr id="139" name="Google Shape;139;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lang="tr-TR" sz="2405"/>
              <a:t>Yapıları</a:t>
            </a:r>
            <a:r>
              <a:rPr b="1" lang="tr-TR" sz="2405"/>
              <a:t> </a:t>
            </a:r>
            <a:r>
              <a:rPr lang="tr-TR" sz="2405"/>
              <a:t>Alternatif akım senkron generatorlerle uretilir. Bu makinelere kısaca alternatorler de denir. O halde, milinden aldığı mekanik enerjiyi, gerek 1 fazlı gerekse 3 fazlı alternatif gerilime donuşturen veya alternatif gerilim ureten makineleri alternator diye tanımlayabiliriz. </a:t>
            </a:r>
            <a:endParaRPr sz="2405"/>
          </a:p>
          <a:p>
            <a:pPr indent="-274320" lvl="0" marL="274320" rtl="0" algn="l">
              <a:lnSpc>
                <a:spcPct val="90000"/>
              </a:lnSpc>
              <a:spcBef>
                <a:spcPts val="481"/>
              </a:spcBef>
              <a:spcAft>
                <a:spcPts val="0"/>
              </a:spcAft>
              <a:buSzPts val="2285"/>
              <a:buChar char="⚫"/>
            </a:pPr>
            <a:r>
              <a:rPr lang="tr-TR" sz="2405"/>
              <a:t>Genel olarak uc fazlı olarak karşılaşılan alternatorlerden gunumuzde elde edilen maksimum guc 1500 MVA ulaşmıştır (</a:t>
            </a:r>
            <a:r>
              <a:rPr i="1" lang="tr-TR" sz="2405"/>
              <a:t>nükleer santraller için turbo alternatörler</a:t>
            </a:r>
            <a:r>
              <a:rPr lang="tr-TR" sz="2405"/>
              <a:t>). Bugunku imkanlarla 4 kutuplu 2500 MVA’lık turbo generatorlerin yapımı mumkun olmaktadır.</a:t>
            </a:r>
            <a:endParaRPr/>
          </a:p>
          <a:p>
            <a:pPr indent="-274320" lvl="0" marL="274320" rtl="0" algn="l">
              <a:lnSpc>
                <a:spcPct val="90000"/>
              </a:lnSpc>
              <a:spcBef>
                <a:spcPts val="481"/>
              </a:spcBef>
              <a:spcAft>
                <a:spcPts val="0"/>
              </a:spcAft>
              <a:buSzPts val="2285"/>
              <a:buChar char="⚫"/>
            </a:pPr>
            <a:r>
              <a:rPr lang="tr-TR" sz="2405"/>
              <a:t>Alternatorler başlıca iki ana bolumden oluşurlar: Enduvi (stator) ve enduktor (rotor).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457200" y="980728"/>
            <a:ext cx="8229600" cy="5343872"/>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lang="tr-TR" sz="2405"/>
              <a:t>Endüvi, alternatörlerde alternatif gerilimin elde edildiği kısma denir. Birer yüzeyleri yalıtılmış silisli saçların paketlenmesinden yapılmışlardır. Endüvi yapısına göre duran endüvili ve dönen endüvili olmak üzere iki kısma ayrılır. </a:t>
            </a:r>
            <a:endParaRPr sz="2405"/>
          </a:p>
          <a:p>
            <a:pPr indent="-274320" lvl="0" marL="274320" rtl="0" algn="l">
              <a:lnSpc>
                <a:spcPct val="90000"/>
              </a:lnSpc>
              <a:spcBef>
                <a:spcPts val="481"/>
              </a:spcBef>
              <a:spcAft>
                <a:spcPts val="0"/>
              </a:spcAft>
              <a:buSzPts val="2285"/>
              <a:buChar char="⚫"/>
            </a:pPr>
            <a:r>
              <a:rPr lang="tr-TR" sz="2405"/>
              <a:t>Dönen endüvili alternatörün endüktörü sabittir. Duran endüvili alternatörün endüktörü ise hareketlidir.</a:t>
            </a:r>
            <a:endParaRPr/>
          </a:p>
          <a:p>
            <a:pPr indent="-274320" lvl="0" marL="274320" rtl="0" algn="l">
              <a:lnSpc>
                <a:spcPct val="90000"/>
              </a:lnSpc>
              <a:spcBef>
                <a:spcPts val="481"/>
              </a:spcBef>
              <a:spcAft>
                <a:spcPts val="0"/>
              </a:spcAft>
              <a:buSzPts val="2285"/>
              <a:buChar char="⚫"/>
            </a:pPr>
            <a:r>
              <a:rPr lang="tr-TR" sz="2405"/>
              <a:t>Alternatör ister dönen endüvili olsun ,isterse duran endüvili olsun Endüvi üzerinde daima alternatif gerilimin üretildiği sargılar bulunur. </a:t>
            </a:r>
            <a:endParaRPr sz="2405"/>
          </a:p>
          <a:p>
            <a:pPr indent="-274320" lvl="0" marL="274320" rtl="0" algn="l">
              <a:lnSpc>
                <a:spcPct val="90000"/>
              </a:lnSpc>
              <a:spcBef>
                <a:spcPts val="481"/>
              </a:spcBef>
              <a:spcAft>
                <a:spcPts val="0"/>
              </a:spcAft>
              <a:buSzPts val="2285"/>
              <a:buChar char="⚫"/>
            </a:pPr>
            <a:r>
              <a:rPr lang="tr-TR" sz="2405"/>
              <a:t>Endüktör üzerinde ise daima kutup (doğru akım) sargıları bulunur. Genelde Endüvi, küçük güçlü alternatörlerde dönen kısımda bulunur. Büyük güçlü alternatörlerde ise duran kısımdadır.</a:t>
            </a:r>
            <a:endParaRPr sz="240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467544" y="162880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Endüktör (kutuplar), manyetik alanın meydana geldiği uyartım (kutup) sargılarını taşıyan büyük güçlü makinelerde dönen kısımdır. Endüktör bu yüzden rotor olarak da isimlendirilir.</a:t>
            </a:r>
            <a:endParaRPr/>
          </a:p>
          <a:p>
            <a:pPr indent="-274320" lvl="0" marL="274320" rtl="0" algn="l">
              <a:spcBef>
                <a:spcPts val="520"/>
              </a:spcBef>
              <a:spcAft>
                <a:spcPts val="0"/>
              </a:spcAft>
              <a:buSzPts val="2470"/>
              <a:buChar char="⚫"/>
            </a:pPr>
            <a:r>
              <a:rPr lang="tr-TR"/>
              <a:t>Senkron makineler rotor cinsine göre iki şekilde incelenir:</a:t>
            </a:r>
            <a:endParaRPr/>
          </a:p>
          <a:p>
            <a:pPr indent="0" lvl="0" marL="0" rtl="0" algn="l">
              <a:spcBef>
                <a:spcPts val="520"/>
              </a:spcBef>
              <a:spcAft>
                <a:spcPts val="0"/>
              </a:spcAft>
              <a:buSzPts val="2470"/>
              <a:buNone/>
            </a:pPr>
            <a:r>
              <a:rPr lang="tr-TR"/>
              <a:t>• Çıkık kutuplu rotor içeren senkron makineler</a:t>
            </a:r>
            <a:endParaRPr/>
          </a:p>
          <a:p>
            <a:pPr indent="0" lvl="0" marL="0" rtl="0" algn="l">
              <a:spcBef>
                <a:spcPts val="520"/>
              </a:spcBef>
              <a:spcAft>
                <a:spcPts val="0"/>
              </a:spcAft>
              <a:buSzPts val="2470"/>
              <a:buNone/>
            </a:pPr>
            <a:r>
              <a:rPr lang="tr-TR"/>
              <a:t>• Yuvarlak kutuplu rotor içeren senkron makineler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83568" y="692696"/>
            <a:ext cx="8229600" cy="650336"/>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b="1" lang="tr-TR" sz="3200"/>
              <a:t>Çıkık Kutuplu Rotoru Olan Senkron Makineler</a:t>
            </a:r>
            <a:endParaRPr sz="3200"/>
          </a:p>
        </p:txBody>
      </p:sp>
      <p:sp>
        <p:nvSpPr>
          <p:cNvPr id="155" name="Google Shape;155;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Çıkıntılı kutuplu senkron makineler, su türbinleri veya düşük devirli dizel makinelerinde döndürülür. </a:t>
            </a:r>
            <a:endParaRPr/>
          </a:p>
          <a:p>
            <a:pPr indent="-274320" lvl="0" marL="274320" rtl="0" algn="l">
              <a:spcBef>
                <a:spcPts val="520"/>
              </a:spcBef>
              <a:spcAft>
                <a:spcPts val="0"/>
              </a:spcAft>
              <a:buSzPts val="2470"/>
              <a:buChar char="⚫"/>
            </a:pPr>
            <a:r>
              <a:rPr lang="tr-TR"/>
              <a:t>Kutup başları birer yüzeyleri yalıtılmış saç levhaların paketlenmesinden yapılır. Kutup ayakları ise dökme demirden yapılabilir.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kış">
  <a:themeElements>
    <a:clrScheme name="Akış">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kış">
  <a:themeElements>
    <a:clrScheme name="Akış">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