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y="6858000" cx="9144000"/>
  <p:notesSz cx="9144000" cy="6858000"/>
  <p:embeddedFontLst>
    <p:embeddedFont>
      <p:font typeface="Noto Sans Symbols"/>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04E7D3-C266-4262-9FC0-182E5B5260AA}">
  <a:tblStyle styleId="{AF04E7D3-C266-4262-9FC0-182E5B5260A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NotoSansSymbols-regular.fntdata"/><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NotoSansSymbols-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spTree>
      <p:nvGrpSpPr>
        <p:cNvPr id="11" name="Shape 11"/>
        <p:cNvGrpSpPr/>
        <p:nvPr/>
      </p:nvGrpSpPr>
      <p:grpSpPr>
        <a:xfrm>
          <a:off x="0" y="0"/>
          <a:ext cx="0" cy="0"/>
          <a:chOff x="0" y="0"/>
          <a:chExt cx="0" cy="0"/>
        </a:xfrm>
      </p:grpSpPr>
      <p:sp>
        <p:nvSpPr>
          <p:cNvPr id="12" name="Google Shape;12;p2"/>
          <p:cNvSpPr/>
          <p:nvPr/>
        </p:nvSpPr>
        <p:spPr>
          <a:xfrm>
            <a:off x="287337" y="765175"/>
            <a:ext cx="2133600" cy="2155825"/>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
          <p:cNvSpPr/>
          <p:nvPr/>
        </p:nvSpPr>
        <p:spPr>
          <a:xfrm>
            <a:off x="2719387" y="1190625"/>
            <a:ext cx="4391000" cy="53165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u="none" cap="none" strike="noStrike">
                <a:solidFill>
                  <a:schemeClr val="dk1"/>
                </a:solidFill>
                <a:latin typeface="Arial"/>
                <a:ea typeface="Arial"/>
                <a:cs typeface="Arial"/>
                <a:sym typeface="Arial"/>
              </a:defRPr>
            </a:lvl1pPr>
            <a:lvl2pPr indent="0" lvl="1" marL="25400" marR="0" algn="l">
              <a:lnSpc>
                <a:spcPct val="117499"/>
              </a:lnSpc>
              <a:spcBef>
                <a:spcPts val="0"/>
              </a:spcBef>
              <a:buNone/>
              <a:defRPr b="0" i="0" sz="1400" u="none" cap="none" strike="noStrike">
                <a:solidFill>
                  <a:schemeClr val="dk1"/>
                </a:solidFill>
                <a:latin typeface="Arial"/>
                <a:ea typeface="Arial"/>
                <a:cs typeface="Arial"/>
                <a:sym typeface="Arial"/>
              </a:defRPr>
            </a:lvl2pPr>
            <a:lvl3pPr indent="0" lvl="2" marL="25400" marR="0" algn="l">
              <a:lnSpc>
                <a:spcPct val="117499"/>
              </a:lnSpc>
              <a:spcBef>
                <a:spcPts val="0"/>
              </a:spcBef>
              <a:buNone/>
              <a:defRPr b="0" i="0" sz="1400" u="none" cap="none" strike="noStrike">
                <a:solidFill>
                  <a:schemeClr val="dk1"/>
                </a:solidFill>
                <a:latin typeface="Arial"/>
                <a:ea typeface="Arial"/>
                <a:cs typeface="Arial"/>
                <a:sym typeface="Arial"/>
              </a:defRPr>
            </a:lvl3pPr>
            <a:lvl4pPr indent="0" lvl="3" marL="25400" marR="0" algn="l">
              <a:lnSpc>
                <a:spcPct val="117499"/>
              </a:lnSpc>
              <a:spcBef>
                <a:spcPts val="0"/>
              </a:spcBef>
              <a:buNone/>
              <a:defRPr b="0" i="0" sz="1400" u="none" cap="none" strike="noStrike">
                <a:solidFill>
                  <a:schemeClr val="dk1"/>
                </a:solidFill>
                <a:latin typeface="Arial"/>
                <a:ea typeface="Arial"/>
                <a:cs typeface="Arial"/>
                <a:sym typeface="Arial"/>
              </a:defRPr>
            </a:lvl4pPr>
            <a:lvl5pPr indent="0" lvl="4" marL="25400" marR="0" algn="l">
              <a:lnSpc>
                <a:spcPct val="117499"/>
              </a:lnSpc>
              <a:spcBef>
                <a:spcPts val="0"/>
              </a:spcBef>
              <a:buNone/>
              <a:defRPr b="0" i="0" sz="1400" u="none" cap="none" strike="noStrike">
                <a:solidFill>
                  <a:schemeClr val="dk1"/>
                </a:solidFill>
                <a:latin typeface="Arial"/>
                <a:ea typeface="Arial"/>
                <a:cs typeface="Arial"/>
                <a:sym typeface="Arial"/>
              </a:defRPr>
            </a:lvl5pPr>
            <a:lvl6pPr indent="0" lvl="5" marL="25400" marR="0" algn="l">
              <a:lnSpc>
                <a:spcPct val="117499"/>
              </a:lnSpc>
              <a:spcBef>
                <a:spcPts val="0"/>
              </a:spcBef>
              <a:buNone/>
              <a:defRPr b="0" i="0" sz="1400" u="none" cap="none" strike="noStrike">
                <a:solidFill>
                  <a:schemeClr val="dk1"/>
                </a:solidFill>
                <a:latin typeface="Arial"/>
                <a:ea typeface="Arial"/>
                <a:cs typeface="Arial"/>
                <a:sym typeface="Arial"/>
              </a:defRPr>
            </a:lvl6pPr>
            <a:lvl7pPr indent="0" lvl="6" marL="25400" marR="0" algn="l">
              <a:lnSpc>
                <a:spcPct val="117499"/>
              </a:lnSpc>
              <a:spcBef>
                <a:spcPts val="0"/>
              </a:spcBef>
              <a:buNone/>
              <a:defRPr b="0" i="0" sz="1400" u="none" cap="none" strike="noStrike">
                <a:solidFill>
                  <a:schemeClr val="dk1"/>
                </a:solidFill>
                <a:latin typeface="Arial"/>
                <a:ea typeface="Arial"/>
                <a:cs typeface="Arial"/>
                <a:sym typeface="Arial"/>
              </a:defRPr>
            </a:lvl7pPr>
            <a:lvl8pPr indent="0" lvl="7" marL="25400" marR="0" algn="l">
              <a:lnSpc>
                <a:spcPct val="117499"/>
              </a:lnSpc>
              <a:spcBef>
                <a:spcPts val="0"/>
              </a:spcBef>
              <a:buNone/>
              <a:defRPr b="0" i="0" sz="1400" u="none" cap="none" strike="noStrike">
                <a:solidFill>
                  <a:schemeClr val="dk1"/>
                </a:solidFill>
                <a:latin typeface="Arial"/>
                <a:ea typeface="Arial"/>
                <a:cs typeface="Arial"/>
                <a:sym typeface="Arial"/>
              </a:defRPr>
            </a:lvl8pPr>
            <a:lvl9pPr indent="0" lvl="8" marL="25400" marR="0" algn="l">
              <a:lnSpc>
                <a:spcPct val="117499"/>
              </a:lnSpc>
              <a:spcBef>
                <a:spcPts val="0"/>
              </a:spcBef>
              <a:buNone/>
              <a:defRPr b="0" i="0" sz="1400" u="none" cap="none" strike="noStrike">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75" name="Shape 75"/>
        <p:cNvGrpSpPr/>
        <p:nvPr/>
      </p:nvGrpSpPr>
      <p:grpSpPr>
        <a:xfrm>
          <a:off x="0" y="0"/>
          <a:ext cx="0" cy="0"/>
          <a:chOff x="0" y="0"/>
          <a:chExt cx="0" cy="0"/>
        </a:xfrm>
      </p:grpSpPr>
      <p:sp>
        <p:nvSpPr>
          <p:cNvPr id="76" name="Google Shape;76;p12"/>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37515" y="2818765"/>
            <a:ext cx="8375015" cy="3566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4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24" name="Shape 24"/>
        <p:cNvGrpSpPr/>
        <p:nvPr/>
      </p:nvGrpSpPr>
      <p:grpSpPr>
        <a:xfrm>
          <a:off x="0" y="0"/>
          <a:ext cx="0" cy="0"/>
          <a:chOff x="0" y="0"/>
          <a:chExt cx="0" cy="0"/>
        </a:xfrm>
      </p:grpSpPr>
      <p:sp>
        <p:nvSpPr>
          <p:cNvPr id="25" name="Google Shape;25;p4"/>
          <p:cNvSpPr/>
          <p:nvPr/>
        </p:nvSpPr>
        <p:spPr>
          <a:xfrm>
            <a:off x="2987675" y="1881187"/>
            <a:ext cx="5038209" cy="4598987"/>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4"/>
          <p:cNvSpPr/>
          <p:nvPr/>
        </p:nvSpPr>
        <p:spPr>
          <a:xfrm>
            <a:off x="971550" y="944562"/>
            <a:ext cx="3482975" cy="2284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 name="Google Shape;27;p4"/>
          <p:cNvSpPr/>
          <p:nvPr/>
        </p:nvSpPr>
        <p:spPr>
          <a:xfrm>
            <a:off x="5631230" y="5801902"/>
            <a:ext cx="2506345" cy="942340"/>
          </a:xfrm>
          <a:custGeom>
            <a:rect b="b" l="l" r="r" t="t"/>
            <a:pathLst>
              <a:path extrusionOk="0" h="942340" w="2506345">
                <a:moveTo>
                  <a:pt x="2414168" y="0"/>
                </a:moveTo>
                <a:lnTo>
                  <a:pt x="0" y="450635"/>
                </a:lnTo>
                <a:lnTo>
                  <a:pt x="91757" y="942208"/>
                </a:lnTo>
                <a:lnTo>
                  <a:pt x="2505925" y="491572"/>
                </a:lnTo>
                <a:lnTo>
                  <a:pt x="24141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4"/>
          <p:cNvSpPr/>
          <p:nvPr/>
        </p:nvSpPr>
        <p:spPr>
          <a:xfrm>
            <a:off x="6959816" y="5611985"/>
            <a:ext cx="1420495" cy="1168400"/>
          </a:xfrm>
          <a:custGeom>
            <a:rect b="b" l="l" r="r" t="t"/>
            <a:pathLst>
              <a:path extrusionOk="0" h="1168400" w="1420495">
                <a:moveTo>
                  <a:pt x="1129931" y="0"/>
                </a:moveTo>
                <a:lnTo>
                  <a:pt x="0" y="470456"/>
                </a:lnTo>
                <a:lnTo>
                  <a:pt x="290448" y="1168055"/>
                </a:lnTo>
                <a:lnTo>
                  <a:pt x="1420380" y="697599"/>
                </a:lnTo>
                <a:lnTo>
                  <a:pt x="11299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4"/>
          <p:cNvSpPr/>
          <p:nvPr/>
        </p:nvSpPr>
        <p:spPr>
          <a:xfrm>
            <a:off x="7307706" y="1411274"/>
            <a:ext cx="1082040" cy="903605"/>
          </a:xfrm>
          <a:custGeom>
            <a:rect b="b" l="l" r="r" t="t"/>
            <a:pathLst>
              <a:path extrusionOk="0" h="903605" w="1082040">
                <a:moveTo>
                  <a:pt x="177076" y="0"/>
                </a:moveTo>
                <a:lnTo>
                  <a:pt x="0" y="660907"/>
                </a:lnTo>
                <a:lnTo>
                  <a:pt x="904709" y="903312"/>
                </a:lnTo>
                <a:lnTo>
                  <a:pt x="1081786" y="242417"/>
                </a:lnTo>
                <a:lnTo>
                  <a:pt x="1770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4"/>
          <p:cNvSpPr txBox="1"/>
          <p:nvPr>
            <p:ph type="ctrTitle"/>
          </p:nvPr>
        </p:nvSpPr>
        <p:spPr>
          <a:xfrm>
            <a:off x="1648095" y="128752"/>
            <a:ext cx="5847808"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35" name="Shape 35"/>
        <p:cNvGrpSpPr/>
        <p:nvPr/>
      </p:nvGrpSpPr>
      <p:grpSpPr>
        <a:xfrm>
          <a:off x="0" y="0"/>
          <a:ext cx="0" cy="0"/>
          <a:chOff x="0" y="0"/>
          <a:chExt cx="0" cy="0"/>
        </a:xfrm>
      </p:grpSpPr>
      <p:sp>
        <p:nvSpPr>
          <p:cNvPr id="36" name="Google Shape;36;p5"/>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800">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42" name="Shape 42"/>
        <p:cNvGrpSpPr/>
        <p:nvPr/>
      </p:nvGrpSpPr>
      <p:grpSpPr>
        <a:xfrm>
          <a:off x="0" y="0"/>
          <a:ext cx="0" cy="0"/>
          <a:chOff x="0" y="0"/>
          <a:chExt cx="0" cy="0"/>
        </a:xfrm>
      </p:grpSpPr>
      <p:sp>
        <p:nvSpPr>
          <p:cNvPr id="43" name="Google Shape;43;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algn="l">
              <a:lnSpc>
                <a:spcPct val="117499"/>
              </a:lnSpc>
              <a:spcBef>
                <a:spcPts val="0"/>
              </a:spcBef>
              <a:buNone/>
              <a:defRPr b="0" i="0" sz="1400">
                <a:solidFill>
                  <a:schemeClr val="dk1"/>
                </a:solidFill>
                <a:latin typeface="Arial"/>
                <a:ea typeface="Arial"/>
                <a:cs typeface="Arial"/>
                <a:sym typeface="Arial"/>
              </a:defRPr>
            </a:lvl1pPr>
            <a:lvl2pPr indent="0" lvl="1" marL="25400" marR="0" algn="l">
              <a:lnSpc>
                <a:spcPct val="117499"/>
              </a:lnSpc>
              <a:spcBef>
                <a:spcPts val="0"/>
              </a:spcBef>
              <a:buNone/>
              <a:defRPr b="0" i="0" sz="1400">
                <a:solidFill>
                  <a:schemeClr val="dk1"/>
                </a:solidFill>
                <a:latin typeface="Arial"/>
                <a:ea typeface="Arial"/>
                <a:cs typeface="Arial"/>
                <a:sym typeface="Arial"/>
              </a:defRPr>
            </a:lvl2pPr>
            <a:lvl3pPr indent="0" lvl="2" marL="25400" marR="0" algn="l">
              <a:lnSpc>
                <a:spcPct val="117499"/>
              </a:lnSpc>
              <a:spcBef>
                <a:spcPts val="0"/>
              </a:spcBef>
              <a:buNone/>
              <a:defRPr b="0" i="0" sz="1400">
                <a:solidFill>
                  <a:schemeClr val="dk1"/>
                </a:solidFill>
                <a:latin typeface="Arial"/>
                <a:ea typeface="Arial"/>
                <a:cs typeface="Arial"/>
                <a:sym typeface="Arial"/>
              </a:defRPr>
            </a:lvl3pPr>
            <a:lvl4pPr indent="0" lvl="3" marL="25400" marR="0" algn="l">
              <a:lnSpc>
                <a:spcPct val="117499"/>
              </a:lnSpc>
              <a:spcBef>
                <a:spcPts val="0"/>
              </a:spcBef>
              <a:buNone/>
              <a:defRPr b="0" i="0" sz="1400">
                <a:solidFill>
                  <a:schemeClr val="dk1"/>
                </a:solidFill>
                <a:latin typeface="Arial"/>
                <a:ea typeface="Arial"/>
                <a:cs typeface="Arial"/>
                <a:sym typeface="Arial"/>
              </a:defRPr>
            </a:lvl4pPr>
            <a:lvl5pPr indent="0" lvl="4" marL="25400" marR="0" algn="l">
              <a:lnSpc>
                <a:spcPct val="117499"/>
              </a:lnSpc>
              <a:spcBef>
                <a:spcPts val="0"/>
              </a:spcBef>
              <a:buNone/>
              <a:defRPr b="0" i="0" sz="1400">
                <a:solidFill>
                  <a:schemeClr val="dk1"/>
                </a:solidFill>
                <a:latin typeface="Arial"/>
                <a:ea typeface="Arial"/>
                <a:cs typeface="Arial"/>
                <a:sym typeface="Arial"/>
              </a:defRPr>
            </a:lvl5pPr>
            <a:lvl6pPr indent="0" lvl="5" marL="25400" marR="0" algn="l">
              <a:lnSpc>
                <a:spcPct val="117499"/>
              </a:lnSpc>
              <a:spcBef>
                <a:spcPts val="0"/>
              </a:spcBef>
              <a:buNone/>
              <a:defRPr b="0" i="0" sz="1400">
                <a:solidFill>
                  <a:schemeClr val="dk1"/>
                </a:solidFill>
                <a:latin typeface="Arial"/>
                <a:ea typeface="Arial"/>
                <a:cs typeface="Arial"/>
                <a:sym typeface="Arial"/>
              </a:defRPr>
            </a:lvl6pPr>
            <a:lvl7pPr indent="0" lvl="6" marL="25400" marR="0" algn="l">
              <a:lnSpc>
                <a:spcPct val="117499"/>
              </a:lnSpc>
              <a:spcBef>
                <a:spcPts val="0"/>
              </a:spcBef>
              <a:buNone/>
              <a:defRPr b="0" i="0" sz="1400">
                <a:solidFill>
                  <a:schemeClr val="dk1"/>
                </a:solidFill>
                <a:latin typeface="Arial"/>
                <a:ea typeface="Arial"/>
                <a:cs typeface="Arial"/>
                <a:sym typeface="Arial"/>
              </a:defRPr>
            </a:lvl7pPr>
            <a:lvl8pPr indent="0" lvl="7" marL="25400" marR="0" algn="l">
              <a:lnSpc>
                <a:spcPct val="117499"/>
              </a:lnSpc>
              <a:spcBef>
                <a:spcPts val="0"/>
              </a:spcBef>
              <a:buNone/>
              <a:defRPr b="0" i="0" sz="1400">
                <a:solidFill>
                  <a:schemeClr val="dk1"/>
                </a:solidFill>
                <a:latin typeface="Arial"/>
                <a:ea typeface="Arial"/>
                <a:cs typeface="Arial"/>
                <a:sym typeface="Arial"/>
              </a:defRPr>
            </a:lvl8pPr>
            <a:lvl9pPr indent="0" lvl="8" marL="25400" marR="0" algn="l">
              <a:lnSpc>
                <a:spcPct val="117499"/>
              </a:lnSpc>
              <a:spcBef>
                <a:spcPts val="0"/>
              </a:spcBef>
              <a:buNone/>
              <a:defRPr b="0" i="0" sz="1400">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4" name="Shape 54"/>
        <p:cNvGrpSpPr/>
        <p:nvPr/>
      </p:nvGrpSpPr>
      <p:grpSpPr>
        <a:xfrm>
          <a:off x="0" y="0"/>
          <a:ext cx="0" cy="0"/>
          <a:chOff x="0" y="0"/>
          <a:chExt cx="0" cy="0"/>
        </a:xfrm>
      </p:grpSpPr>
      <p:sp>
        <p:nvSpPr>
          <p:cNvPr id="55" name="Google Shape;55;p8"/>
          <p:cNvSpPr txBox="1"/>
          <p:nvPr>
            <p:ph type="title"/>
          </p:nvPr>
        </p:nvSpPr>
        <p:spPr>
          <a:xfrm>
            <a:off x="2393060" y="5701690"/>
            <a:ext cx="4357878" cy="32316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1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 type="body"/>
          </p:nvPr>
        </p:nvSpPr>
        <p:spPr>
          <a:xfrm>
            <a:off x="364693" y="1438401"/>
            <a:ext cx="7706678" cy="230832"/>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15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8"/>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58" name="Shape 58"/>
        <p:cNvGrpSpPr/>
        <p:nvPr/>
      </p:nvGrpSpPr>
      <p:grpSpPr>
        <a:xfrm>
          <a:off x="0" y="0"/>
          <a:ext cx="0" cy="0"/>
          <a:chOff x="0" y="0"/>
          <a:chExt cx="0" cy="0"/>
        </a:xfrm>
      </p:grpSpPr>
      <p:sp>
        <p:nvSpPr>
          <p:cNvPr id="59" name="Google Shape;59;p9"/>
          <p:cNvSpPr txBox="1"/>
          <p:nvPr>
            <p:ph type="ctrTitle"/>
          </p:nvPr>
        </p:nvSpPr>
        <p:spPr>
          <a:xfrm>
            <a:off x="685800" y="2125980"/>
            <a:ext cx="7772400" cy="43088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subTitle"/>
          </p:nvPr>
        </p:nvSpPr>
        <p:spPr>
          <a:xfrm>
            <a:off x="1371600" y="3840480"/>
            <a:ext cx="6400800" cy="307777"/>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2" name="Shape 62"/>
        <p:cNvGrpSpPr/>
        <p:nvPr/>
      </p:nvGrpSpPr>
      <p:grpSpPr>
        <a:xfrm>
          <a:off x="0" y="0"/>
          <a:ext cx="0" cy="0"/>
          <a:chOff x="0" y="0"/>
          <a:chExt cx="0" cy="0"/>
        </a:xfrm>
      </p:grpSpPr>
      <p:sp>
        <p:nvSpPr>
          <p:cNvPr id="63" name="Google Shape;63;p10"/>
          <p:cNvSpPr txBox="1"/>
          <p:nvPr>
            <p:ph type="title"/>
          </p:nvPr>
        </p:nvSpPr>
        <p:spPr>
          <a:xfrm>
            <a:off x="2393060" y="5701690"/>
            <a:ext cx="4357878" cy="32316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1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txBox="1"/>
          <p:nvPr>
            <p:ph idx="1" type="body"/>
          </p:nvPr>
        </p:nvSpPr>
        <p:spPr>
          <a:xfrm>
            <a:off x="457200" y="1577340"/>
            <a:ext cx="3977640" cy="30777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0"/>
          <p:cNvSpPr txBox="1"/>
          <p:nvPr>
            <p:ph idx="2" type="body"/>
          </p:nvPr>
        </p:nvSpPr>
        <p:spPr>
          <a:xfrm>
            <a:off x="4709160" y="1577340"/>
            <a:ext cx="3977640" cy="307777"/>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0"/>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67" name="Shape 67"/>
        <p:cNvGrpSpPr/>
        <p:nvPr/>
      </p:nvGrpSpPr>
      <p:grpSpPr>
        <a:xfrm>
          <a:off x="0" y="0"/>
          <a:ext cx="0" cy="0"/>
          <a:chOff x="0" y="0"/>
          <a:chExt cx="0" cy="0"/>
        </a:xfrm>
      </p:grpSpPr>
      <p:sp>
        <p:nvSpPr>
          <p:cNvPr id="68" name="Google Shape;68;p11"/>
          <p:cNvSpPr/>
          <p:nvPr/>
        </p:nvSpPr>
        <p:spPr>
          <a:xfrm>
            <a:off x="1727645" y="761"/>
            <a:ext cx="0" cy="6858000"/>
          </a:xfrm>
          <a:custGeom>
            <a:rect b="b" l="l" r="r" t="t"/>
            <a:pathLst>
              <a:path extrusionOk="0" h="6858000" w="120000">
                <a:moveTo>
                  <a:pt x="0" y="0"/>
                </a:moveTo>
                <a:lnTo>
                  <a:pt x="0" y="6857999"/>
                </a:lnTo>
              </a:path>
            </a:pathLst>
          </a:custGeom>
          <a:noFill/>
          <a:ln cap="flat" cmpd="sng" w="28950">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69" name="Google Shape;69;p11"/>
          <p:cNvSpPr/>
          <p:nvPr/>
        </p:nvSpPr>
        <p:spPr>
          <a:xfrm>
            <a:off x="9122949" y="0"/>
            <a:ext cx="0" cy="6858000"/>
          </a:xfrm>
          <a:custGeom>
            <a:rect b="b" l="l" r="r" t="t"/>
            <a:pathLst>
              <a:path extrusionOk="0" h="6858000" w="120000">
                <a:moveTo>
                  <a:pt x="0" y="0"/>
                </a:moveTo>
                <a:lnTo>
                  <a:pt x="0" y="6857997"/>
                </a:lnTo>
              </a:path>
            </a:pathLst>
          </a:custGeom>
          <a:noFill/>
          <a:ln cap="flat" cmpd="sng" w="34775">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0" name="Google Shape;70;p11"/>
          <p:cNvSpPr/>
          <p:nvPr/>
        </p:nvSpPr>
        <p:spPr>
          <a:xfrm>
            <a:off x="9096899" y="0"/>
            <a:ext cx="0" cy="6858000"/>
          </a:xfrm>
          <a:custGeom>
            <a:rect b="b" l="l" r="r" t="t"/>
            <a:pathLst>
              <a:path extrusionOk="0" h="6858000" w="120000">
                <a:moveTo>
                  <a:pt x="0" y="0"/>
                </a:moveTo>
                <a:lnTo>
                  <a:pt x="0" y="6857997"/>
                </a:lnTo>
              </a:path>
            </a:pathLst>
          </a:custGeom>
          <a:noFill/>
          <a:ln cap="flat" cmpd="sng" w="11550">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1" name="Google Shape;71;p11"/>
          <p:cNvSpPr/>
          <p:nvPr/>
        </p:nvSpPr>
        <p:spPr>
          <a:xfrm>
            <a:off x="1091564" y="5500116"/>
            <a:ext cx="137160" cy="137159"/>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2" name="Google Shape;72;p11"/>
          <p:cNvSpPr/>
          <p:nvPr/>
        </p:nvSpPr>
        <p:spPr>
          <a:xfrm>
            <a:off x="1664208" y="5788152"/>
            <a:ext cx="274320" cy="274320"/>
          </a:xfrm>
          <a:custGeom>
            <a:rect b="b" l="l" r="r" t="t"/>
            <a:pathLst>
              <a:path extrusionOk="0" h="274320" w="365760">
                <a:moveTo>
                  <a:pt x="182880" y="0"/>
                </a:moveTo>
                <a:lnTo>
                  <a:pt x="125089" y="6992"/>
                </a:lnTo>
                <a:lnTo>
                  <a:pt x="74889" y="26462"/>
                </a:lnTo>
                <a:lnTo>
                  <a:pt x="35295" y="56153"/>
                </a:lnTo>
                <a:lnTo>
                  <a:pt x="9326" y="93805"/>
                </a:lnTo>
                <a:lnTo>
                  <a:pt x="0" y="137160"/>
                </a:lnTo>
                <a:lnTo>
                  <a:pt x="9326" y="180514"/>
                </a:lnTo>
                <a:lnTo>
                  <a:pt x="35295" y="218166"/>
                </a:lnTo>
                <a:lnTo>
                  <a:pt x="74889" y="247857"/>
                </a:lnTo>
                <a:lnTo>
                  <a:pt x="125089" y="267327"/>
                </a:lnTo>
                <a:lnTo>
                  <a:pt x="182880" y="274320"/>
                </a:lnTo>
                <a:lnTo>
                  <a:pt x="240670" y="267327"/>
                </a:lnTo>
                <a:lnTo>
                  <a:pt x="290870" y="247857"/>
                </a:lnTo>
                <a:lnTo>
                  <a:pt x="330464" y="218166"/>
                </a:lnTo>
                <a:lnTo>
                  <a:pt x="356433" y="180514"/>
                </a:lnTo>
                <a:lnTo>
                  <a:pt x="365760" y="137160"/>
                </a:lnTo>
                <a:lnTo>
                  <a:pt x="356433" y="93805"/>
                </a:lnTo>
                <a:lnTo>
                  <a:pt x="330464" y="56153"/>
                </a:lnTo>
                <a:lnTo>
                  <a:pt x="290870" y="26462"/>
                </a:lnTo>
                <a:lnTo>
                  <a:pt x="240670" y="6992"/>
                </a:lnTo>
                <a:lnTo>
                  <a:pt x="182880" y="0"/>
                </a:lnTo>
                <a:close/>
              </a:path>
            </a:pathLst>
          </a:custGeom>
          <a:solidFill>
            <a:srgbClr val="FD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73" name="Google Shape;73;p11"/>
          <p:cNvSpPr txBox="1"/>
          <p:nvPr>
            <p:ph type="title"/>
          </p:nvPr>
        </p:nvSpPr>
        <p:spPr>
          <a:xfrm>
            <a:off x="2393060" y="5701690"/>
            <a:ext cx="4357878" cy="323165"/>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21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17922" y="274802"/>
            <a:ext cx="6508155" cy="45212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2800" u="none" cap="none" strike="noStrike">
                <a:solidFill>
                  <a:srgbClr val="00990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37515" y="2818765"/>
            <a:ext cx="8375015" cy="35661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lvl1pPr indent="0" lvl="0" marL="25400" marR="0" rtl="0" algn="l">
              <a:lnSpc>
                <a:spcPct val="117499"/>
              </a:lnSpc>
              <a:spcBef>
                <a:spcPts val="0"/>
              </a:spcBef>
              <a:buNone/>
              <a:defRPr b="0" i="0" sz="1400" u="none" cap="none" strike="noStrike">
                <a:solidFill>
                  <a:schemeClr val="dk1"/>
                </a:solidFill>
                <a:latin typeface="Arial"/>
                <a:ea typeface="Arial"/>
                <a:cs typeface="Arial"/>
                <a:sym typeface="Arial"/>
              </a:defRPr>
            </a:lvl1pPr>
            <a:lvl2pPr indent="0" lvl="1" marL="25400" marR="0" rtl="0" algn="l">
              <a:lnSpc>
                <a:spcPct val="117499"/>
              </a:lnSpc>
              <a:spcBef>
                <a:spcPts val="0"/>
              </a:spcBef>
              <a:buNone/>
              <a:defRPr b="0" i="0" sz="1400" u="none" cap="none" strike="noStrike">
                <a:solidFill>
                  <a:schemeClr val="dk1"/>
                </a:solidFill>
                <a:latin typeface="Arial"/>
                <a:ea typeface="Arial"/>
                <a:cs typeface="Arial"/>
                <a:sym typeface="Arial"/>
              </a:defRPr>
            </a:lvl2pPr>
            <a:lvl3pPr indent="0" lvl="2" marL="25400" marR="0" rtl="0" algn="l">
              <a:lnSpc>
                <a:spcPct val="117499"/>
              </a:lnSpc>
              <a:spcBef>
                <a:spcPts val="0"/>
              </a:spcBef>
              <a:buNone/>
              <a:defRPr b="0" i="0" sz="1400" u="none" cap="none" strike="noStrike">
                <a:solidFill>
                  <a:schemeClr val="dk1"/>
                </a:solidFill>
                <a:latin typeface="Arial"/>
                <a:ea typeface="Arial"/>
                <a:cs typeface="Arial"/>
                <a:sym typeface="Arial"/>
              </a:defRPr>
            </a:lvl3pPr>
            <a:lvl4pPr indent="0" lvl="3" marL="25400" marR="0" rtl="0" algn="l">
              <a:lnSpc>
                <a:spcPct val="117499"/>
              </a:lnSpc>
              <a:spcBef>
                <a:spcPts val="0"/>
              </a:spcBef>
              <a:buNone/>
              <a:defRPr b="0" i="0" sz="1400" u="none" cap="none" strike="noStrike">
                <a:solidFill>
                  <a:schemeClr val="dk1"/>
                </a:solidFill>
                <a:latin typeface="Arial"/>
                <a:ea typeface="Arial"/>
                <a:cs typeface="Arial"/>
                <a:sym typeface="Arial"/>
              </a:defRPr>
            </a:lvl4pPr>
            <a:lvl5pPr indent="0" lvl="4" marL="25400" marR="0" rtl="0" algn="l">
              <a:lnSpc>
                <a:spcPct val="117499"/>
              </a:lnSpc>
              <a:spcBef>
                <a:spcPts val="0"/>
              </a:spcBef>
              <a:buNone/>
              <a:defRPr b="0" i="0" sz="1400" u="none" cap="none" strike="noStrike">
                <a:solidFill>
                  <a:schemeClr val="dk1"/>
                </a:solidFill>
                <a:latin typeface="Arial"/>
                <a:ea typeface="Arial"/>
                <a:cs typeface="Arial"/>
                <a:sym typeface="Arial"/>
              </a:defRPr>
            </a:lvl5pPr>
            <a:lvl6pPr indent="0" lvl="5" marL="25400" marR="0" rtl="0" algn="l">
              <a:lnSpc>
                <a:spcPct val="117499"/>
              </a:lnSpc>
              <a:spcBef>
                <a:spcPts val="0"/>
              </a:spcBef>
              <a:buNone/>
              <a:defRPr b="0" i="0" sz="1400" u="none" cap="none" strike="noStrike">
                <a:solidFill>
                  <a:schemeClr val="dk1"/>
                </a:solidFill>
                <a:latin typeface="Arial"/>
                <a:ea typeface="Arial"/>
                <a:cs typeface="Arial"/>
                <a:sym typeface="Arial"/>
              </a:defRPr>
            </a:lvl6pPr>
            <a:lvl7pPr indent="0" lvl="6" marL="25400" marR="0" rtl="0" algn="l">
              <a:lnSpc>
                <a:spcPct val="117499"/>
              </a:lnSpc>
              <a:spcBef>
                <a:spcPts val="0"/>
              </a:spcBef>
              <a:buNone/>
              <a:defRPr b="0" i="0" sz="1400" u="none" cap="none" strike="noStrike">
                <a:solidFill>
                  <a:schemeClr val="dk1"/>
                </a:solidFill>
                <a:latin typeface="Arial"/>
                <a:ea typeface="Arial"/>
                <a:cs typeface="Arial"/>
                <a:sym typeface="Arial"/>
              </a:defRPr>
            </a:lvl7pPr>
            <a:lvl8pPr indent="0" lvl="7" marL="25400" marR="0" rtl="0" algn="l">
              <a:lnSpc>
                <a:spcPct val="117499"/>
              </a:lnSpc>
              <a:spcBef>
                <a:spcPts val="0"/>
              </a:spcBef>
              <a:buNone/>
              <a:defRPr b="0" i="0" sz="1400" u="none" cap="none" strike="noStrike">
                <a:solidFill>
                  <a:schemeClr val="dk1"/>
                </a:solidFill>
                <a:latin typeface="Arial"/>
                <a:ea typeface="Arial"/>
                <a:cs typeface="Arial"/>
                <a:sym typeface="Arial"/>
              </a:defRPr>
            </a:lvl8pPr>
            <a:lvl9pPr indent="0" lvl="8" marL="25400" marR="0" rtl="0" algn="l">
              <a:lnSpc>
                <a:spcPct val="117499"/>
              </a:lnSpc>
              <a:spcBef>
                <a:spcPts val="0"/>
              </a:spcBef>
              <a:buNone/>
              <a:defRPr b="0" i="0" sz="1400" u="none" cap="none" strike="noStrike">
                <a:solidFill>
                  <a:schemeClr val="dk1"/>
                </a:solidFill>
                <a:latin typeface="Arial"/>
                <a:ea typeface="Arial"/>
                <a:cs typeface="Arial"/>
                <a:sym typeface="Arial"/>
              </a:defRPr>
            </a:lvl9pPr>
          </a:lstStyle>
          <a:p>
            <a:pPr indent="0" lvl="0" marL="254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7"/>
          <p:cNvSpPr/>
          <p:nvPr/>
        </p:nvSpPr>
        <p:spPr>
          <a:xfrm>
            <a:off x="85268" y="0"/>
            <a:ext cx="0" cy="6858000"/>
          </a:xfrm>
          <a:custGeom>
            <a:rect b="b" l="l" r="r" t="t"/>
            <a:pathLst>
              <a:path extrusionOk="0" h="6858000" w="120000">
                <a:moveTo>
                  <a:pt x="0" y="0"/>
                </a:moveTo>
                <a:lnTo>
                  <a:pt x="0" y="6857997"/>
                </a:lnTo>
              </a:path>
            </a:pathLst>
          </a:custGeom>
          <a:noFill/>
          <a:ln cap="flat" cmpd="sng" w="34725">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8" name="Google Shape;48;p7"/>
          <p:cNvSpPr/>
          <p:nvPr/>
        </p:nvSpPr>
        <p:spPr>
          <a:xfrm>
            <a:off x="59207" y="0"/>
            <a:ext cx="0" cy="6858000"/>
          </a:xfrm>
          <a:custGeom>
            <a:rect b="b" l="l" r="r" t="t"/>
            <a:pathLst>
              <a:path extrusionOk="0" h="6858000" w="120000">
                <a:moveTo>
                  <a:pt x="0" y="0"/>
                </a:moveTo>
                <a:lnTo>
                  <a:pt x="0" y="6857997"/>
                </a:lnTo>
              </a:path>
            </a:pathLst>
          </a:custGeom>
          <a:noFill/>
          <a:ln cap="flat" cmpd="sng" w="11575">
            <a:solidFill>
              <a:srgbClr val="FDC3A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9" name="Google Shape;49;p7"/>
          <p:cNvSpPr/>
          <p:nvPr/>
        </p:nvSpPr>
        <p:spPr>
          <a:xfrm>
            <a:off x="8915400" y="0"/>
            <a:ext cx="0" cy="6858000"/>
          </a:xfrm>
          <a:custGeom>
            <a:rect b="b" l="l" r="r" t="t"/>
            <a:pathLst>
              <a:path extrusionOk="0" h="6858000" w="120000">
                <a:moveTo>
                  <a:pt x="0" y="0"/>
                </a:moveTo>
                <a:lnTo>
                  <a:pt x="0" y="6857999"/>
                </a:lnTo>
              </a:path>
            </a:pathLst>
          </a:custGeom>
          <a:noFill/>
          <a:ln cap="flat" cmpd="sng" w="9525">
            <a:solidFill>
              <a:srgbClr val="FD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50" name="Google Shape;50;p7"/>
          <p:cNvSpPr/>
          <p:nvPr/>
        </p:nvSpPr>
        <p:spPr>
          <a:xfrm>
            <a:off x="8156448" y="5715000"/>
            <a:ext cx="548640" cy="548640"/>
          </a:xfrm>
          <a:custGeom>
            <a:rect b="b" l="l" r="r" t="t"/>
            <a:pathLst>
              <a:path extrusionOk="0" h="548639" w="731520">
                <a:moveTo>
                  <a:pt x="365759" y="0"/>
                </a:moveTo>
                <a:lnTo>
                  <a:pt x="311698" y="2974"/>
                </a:lnTo>
                <a:lnTo>
                  <a:pt x="260104" y="11614"/>
                </a:lnTo>
                <a:lnTo>
                  <a:pt x="211541" y="25496"/>
                </a:lnTo>
                <a:lnTo>
                  <a:pt x="166576" y="44195"/>
                </a:lnTo>
                <a:lnTo>
                  <a:pt x="125772" y="67287"/>
                </a:lnTo>
                <a:lnTo>
                  <a:pt x="89696" y="94347"/>
                </a:lnTo>
                <a:lnTo>
                  <a:pt x="58912" y="124951"/>
                </a:lnTo>
                <a:lnTo>
                  <a:pt x="33986" y="158675"/>
                </a:lnTo>
                <a:lnTo>
                  <a:pt x="15481" y="195094"/>
                </a:lnTo>
                <a:lnTo>
                  <a:pt x="3964" y="233784"/>
                </a:lnTo>
                <a:lnTo>
                  <a:pt x="0" y="274319"/>
                </a:lnTo>
                <a:lnTo>
                  <a:pt x="3964" y="314855"/>
                </a:lnTo>
                <a:lnTo>
                  <a:pt x="15481" y="353545"/>
                </a:lnTo>
                <a:lnTo>
                  <a:pt x="33986" y="389964"/>
                </a:lnTo>
                <a:lnTo>
                  <a:pt x="58912" y="423688"/>
                </a:lnTo>
                <a:lnTo>
                  <a:pt x="89696" y="454292"/>
                </a:lnTo>
                <a:lnTo>
                  <a:pt x="125772" y="481352"/>
                </a:lnTo>
                <a:lnTo>
                  <a:pt x="166576" y="504444"/>
                </a:lnTo>
                <a:lnTo>
                  <a:pt x="211541" y="523143"/>
                </a:lnTo>
                <a:lnTo>
                  <a:pt x="260104" y="537025"/>
                </a:lnTo>
                <a:lnTo>
                  <a:pt x="311698" y="545665"/>
                </a:lnTo>
                <a:lnTo>
                  <a:pt x="365759" y="548640"/>
                </a:lnTo>
                <a:lnTo>
                  <a:pt x="419821" y="545665"/>
                </a:lnTo>
                <a:lnTo>
                  <a:pt x="471415" y="537025"/>
                </a:lnTo>
                <a:lnTo>
                  <a:pt x="519978" y="523143"/>
                </a:lnTo>
                <a:lnTo>
                  <a:pt x="564943" y="504444"/>
                </a:lnTo>
                <a:lnTo>
                  <a:pt x="605747" y="481352"/>
                </a:lnTo>
                <a:lnTo>
                  <a:pt x="641823" y="454292"/>
                </a:lnTo>
                <a:lnTo>
                  <a:pt x="672607" y="423688"/>
                </a:lnTo>
                <a:lnTo>
                  <a:pt x="697533" y="389964"/>
                </a:lnTo>
                <a:lnTo>
                  <a:pt x="716038" y="353545"/>
                </a:lnTo>
                <a:lnTo>
                  <a:pt x="727555" y="314855"/>
                </a:lnTo>
                <a:lnTo>
                  <a:pt x="731519" y="274319"/>
                </a:lnTo>
                <a:lnTo>
                  <a:pt x="727555" y="233784"/>
                </a:lnTo>
                <a:lnTo>
                  <a:pt x="716038" y="195094"/>
                </a:lnTo>
                <a:lnTo>
                  <a:pt x="697533" y="158675"/>
                </a:lnTo>
                <a:lnTo>
                  <a:pt x="672607" y="124951"/>
                </a:lnTo>
                <a:lnTo>
                  <a:pt x="641823" y="94347"/>
                </a:lnTo>
                <a:lnTo>
                  <a:pt x="605747" y="67287"/>
                </a:lnTo>
                <a:lnTo>
                  <a:pt x="564943" y="44195"/>
                </a:lnTo>
                <a:lnTo>
                  <a:pt x="519978" y="25496"/>
                </a:lnTo>
                <a:lnTo>
                  <a:pt x="471415" y="11614"/>
                </a:lnTo>
                <a:lnTo>
                  <a:pt x="419821" y="2974"/>
                </a:lnTo>
                <a:lnTo>
                  <a:pt x="365759" y="0"/>
                </a:lnTo>
                <a:close/>
              </a:path>
            </a:pathLst>
          </a:custGeom>
          <a:solidFill>
            <a:srgbClr val="FD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51" name="Google Shape;51;p7"/>
          <p:cNvSpPr txBox="1"/>
          <p:nvPr>
            <p:ph type="title"/>
          </p:nvPr>
        </p:nvSpPr>
        <p:spPr>
          <a:xfrm>
            <a:off x="2393060" y="5701690"/>
            <a:ext cx="4357878" cy="430887"/>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2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7"/>
          <p:cNvSpPr txBox="1"/>
          <p:nvPr>
            <p:ph idx="1" type="body"/>
          </p:nvPr>
        </p:nvSpPr>
        <p:spPr>
          <a:xfrm>
            <a:off x="364693" y="1438401"/>
            <a:ext cx="7706678" cy="30777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7"/>
          <p:cNvSpPr txBox="1"/>
          <p:nvPr>
            <p:ph idx="12" type="sldNum"/>
          </p:nvPr>
        </p:nvSpPr>
        <p:spPr>
          <a:xfrm>
            <a:off x="6583680" y="6377940"/>
            <a:ext cx="2103120" cy="276999"/>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35.png"/><Relationship Id="rId5"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6.png"/><Relationship Id="rId13" Type="http://schemas.openxmlformats.org/officeDocument/2006/relationships/image" Target="../media/image10.png"/><Relationship Id="rId12"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7.png"/><Relationship Id="rId9" Type="http://schemas.openxmlformats.org/officeDocument/2006/relationships/image" Target="../media/image7.png"/><Relationship Id="rId14" Type="http://schemas.openxmlformats.org/officeDocument/2006/relationships/image" Target="../media/image19.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9.png"/><Relationship Id="rId8"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32.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36.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13"/>
          <p:cNvSpPr txBox="1"/>
          <p:nvPr>
            <p:ph type="title"/>
          </p:nvPr>
        </p:nvSpPr>
        <p:spPr>
          <a:xfrm>
            <a:off x="2133600" y="2667000"/>
            <a:ext cx="532193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600"/>
              <a:t>SENKRON JENERATÖR</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3" name="Shape 413"/>
        <p:cNvGrpSpPr/>
        <p:nvPr/>
      </p:nvGrpSpPr>
      <p:grpSpPr>
        <a:xfrm>
          <a:off x="0" y="0"/>
          <a:ext cx="0" cy="0"/>
          <a:chOff x="0" y="0"/>
          <a:chExt cx="0" cy="0"/>
        </a:xfrm>
      </p:grpSpPr>
      <p:sp>
        <p:nvSpPr>
          <p:cNvPr id="414" name="Google Shape;414;p22"/>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2"/>
          <p:cNvSpPr txBox="1"/>
          <p:nvPr>
            <p:ph type="title"/>
          </p:nvPr>
        </p:nvSpPr>
        <p:spPr>
          <a:xfrm>
            <a:off x="3213493" y="157327"/>
            <a:ext cx="272224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Elektrik Frekansı</a:t>
            </a:r>
            <a:endParaRPr/>
          </a:p>
        </p:txBody>
      </p:sp>
      <p:sp>
        <p:nvSpPr>
          <p:cNvPr id="416" name="Google Shape;416;p22"/>
          <p:cNvSpPr txBox="1"/>
          <p:nvPr/>
        </p:nvSpPr>
        <p:spPr>
          <a:xfrm>
            <a:off x="1050289" y="3654805"/>
            <a:ext cx="4678045" cy="1219200"/>
          </a:xfrm>
          <a:prstGeom prst="rect">
            <a:avLst/>
          </a:prstGeom>
          <a:noFill/>
          <a:ln>
            <a:noFill/>
          </a:ln>
        </p:spPr>
        <p:txBody>
          <a:bodyPr anchorCtr="0" anchor="t" bIns="0" lIns="0" spcFirstLastPara="1" rIns="0" wrap="square" tIns="71100">
            <a:noAutofit/>
          </a:bodyPr>
          <a:lstStyle/>
          <a:p>
            <a:pPr indent="0" lvl="0" marL="0" marR="605155" rtl="0" algn="ctr">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Burada;	</a:t>
            </a:r>
            <a:r>
              <a:rPr b="1" i="1" lang="en-US" sz="2200">
                <a:solidFill>
                  <a:schemeClr val="dk1"/>
                </a:solidFill>
                <a:latin typeface="Times New Roman"/>
                <a:ea typeface="Times New Roman"/>
                <a:cs typeface="Times New Roman"/>
                <a:sym typeface="Times New Roman"/>
              </a:rPr>
              <a:t>f</a:t>
            </a:r>
            <a:r>
              <a:rPr b="1" baseline="-25000" i="1" lang="en-US" sz="2175">
                <a:solidFill>
                  <a:schemeClr val="dk1"/>
                </a:solidFill>
                <a:latin typeface="Times New Roman"/>
                <a:ea typeface="Times New Roman"/>
                <a:cs typeface="Times New Roman"/>
                <a:sym typeface="Times New Roman"/>
              </a:rPr>
              <a:t>e </a:t>
            </a:r>
            <a:r>
              <a:rPr b="1" lang="en-US" sz="2200">
                <a:solidFill>
                  <a:schemeClr val="dk1"/>
                </a:solidFill>
                <a:latin typeface="Times New Roman"/>
                <a:ea typeface="Times New Roman"/>
                <a:cs typeface="Times New Roman"/>
                <a:sym typeface="Times New Roman"/>
              </a:rPr>
              <a:t>= elektrik frekansı, Hz</a:t>
            </a:r>
            <a:endParaRPr sz="2200">
              <a:solidFill>
                <a:schemeClr val="dk1"/>
              </a:solidFill>
              <a:latin typeface="Times New Roman"/>
              <a:ea typeface="Times New Roman"/>
              <a:cs typeface="Times New Roman"/>
              <a:sym typeface="Times New Roman"/>
            </a:endParaRPr>
          </a:p>
          <a:p>
            <a:pPr indent="0" lvl="0" marL="1066165" marR="0" rtl="0" algn="l">
              <a:lnSpc>
                <a:spcPct val="100000"/>
              </a:lnSpc>
              <a:spcBef>
                <a:spcPts val="459"/>
              </a:spcBef>
              <a:spcAft>
                <a:spcPts val="0"/>
              </a:spcAft>
              <a:buNone/>
            </a:pPr>
            <a:r>
              <a:rPr b="1" i="1" lang="en-US" sz="2200">
                <a:solidFill>
                  <a:schemeClr val="dk1"/>
                </a:solidFill>
                <a:latin typeface="Times New Roman"/>
                <a:ea typeface="Times New Roman"/>
                <a:cs typeface="Times New Roman"/>
                <a:sym typeface="Times New Roman"/>
              </a:rPr>
              <a:t>P </a:t>
            </a:r>
            <a:r>
              <a:rPr b="1" lang="en-US" sz="2200">
                <a:solidFill>
                  <a:schemeClr val="dk1"/>
                </a:solidFill>
                <a:latin typeface="Times New Roman"/>
                <a:ea typeface="Times New Roman"/>
                <a:cs typeface="Times New Roman"/>
                <a:sym typeface="Times New Roman"/>
              </a:rPr>
              <a:t>= kutup sayısı</a:t>
            </a:r>
            <a:endParaRPr sz="2200">
              <a:solidFill>
                <a:schemeClr val="dk1"/>
              </a:solidFill>
              <a:latin typeface="Times New Roman"/>
              <a:ea typeface="Times New Roman"/>
              <a:cs typeface="Times New Roman"/>
              <a:sym typeface="Times New Roman"/>
            </a:endParaRPr>
          </a:p>
          <a:p>
            <a:pPr indent="0" lvl="0" marL="1066165" marR="0" rtl="0" algn="l">
              <a:lnSpc>
                <a:spcPct val="100000"/>
              </a:lnSpc>
              <a:spcBef>
                <a:spcPts val="560"/>
              </a:spcBef>
              <a:spcAft>
                <a:spcPts val="0"/>
              </a:spcAft>
              <a:buNone/>
            </a:pPr>
            <a:r>
              <a:rPr b="1" i="1" lang="en-US" sz="2200">
                <a:solidFill>
                  <a:schemeClr val="dk1"/>
                </a:solidFill>
                <a:latin typeface="Times New Roman"/>
                <a:ea typeface="Times New Roman"/>
                <a:cs typeface="Times New Roman"/>
                <a:sym typeface="Times New Roman"/>
              </a:rPr>
              <a:t>n</a:t>
            </a:r>
            <a:r>
              <a:rPr b="1" baseline="-25000" i="1" lang="en-US" sz="2175">
                <a:solidFill>
                  <a:schemeClr val="dk1"/>
                </a:solidFill>
                <a:latin typeface="Times New Roman"/>
                <a:ea typeface="Times New Roman"/>
                <a:cs typeface="Times New Roman"/>
                <a:sym typeface="Times New Roman"/>
              </a:rPr>
              <a:t>m</a:t>
            </a:r>
            <a:r>
              <a:rPr b="1" lang="en-US" sz="2200">
                <a:solidFill>
                  <a:schemeClr val="dk1"/>
                </a:solidFill>
                <a:latin typeface="Times New Roman"/>
                <a:ea typeface="Times New Roman"/>
                <a:cs typeface="Times New Roman"/>
                <a:sym typeface="Times New Roman"/>
              </a:rPr>
              <a:t>= rotorun mekanik hızı, d/d</a:t>
            </a:r>
            <a:endParaRPr sz="2200">
              <a:solidFill>
                <a:schemeClr val="dk1"/>
              </a:solidFill>
              <a:latin typeface="Times New Roman"/>
              <a:ea typeface="Times New Roman"/>
              <a:cs typeface="Times New Roman"/>
              <a:sym typeface="Times New Roman"/>
            </a:endParaRPr>
          </a:p>
        </p:txBody>
      </p:sp>
      <p:sp>
        <p:nvSpPr>
          <p:cNvPr id="417" name="Google Shape;417;p22"/>
          <p:cNvSpPr/>
          <p:nvPr/>
        </p:nvSpPr>
        <p:spPr>
          <a:xfrm>
            <a:off x="3934280" y="2886744"/>
            <a:ext cx="678180" cy="0"/>
          </a:xfrm>
          <a:custGeom>
            <a:rect b="b" l="l" r="r" t="t"/>
            <a:pathLst>
              <a:path extrusionOk="0" h="120000" w="678179">
                <a:moveTo>
                  <a:pt x="0" y="0"/>
                </a:moveTo>
                <a:lnTo>
                  <a:pt x="677602" y="0"/>
                </a:lnTo>
              </a:path>
            </a:pathLst>
          </a:custGeom>
          <a:noFill/>
          <a:ln cap="flat" cmpd="sng" w="13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22"/>
          <p:cNvSpPr txBox="1"/>
          <p:nvPr/>
        </p:nvSpPr>
        <p:spPr>
          <a:xfrm>
            <a:off x="4000244" y="2884222"/>
            <a:ext cx="524510" cy="42037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lang="en-US" sz="2550">
                <a:solidFill>
                  <a:schemeClr val="dk1"/>
                </a:solidFill>
                <a:latin typeface="Times New Roman"/>
                <a:ea typeface="Times New Roman"/>
                <a:cs typeface="Times New Roman"/>
                <a:sym typeface="Times New Roman"/>
              </a:rPr>
              <a:t>120</a:t>
            </a:r>
            <a:endParaRPr sz="2550">
              <a:solidFill>
                <a:schemeClr val="dk1"/>
              </a:solidFill>
              <a:latin typeface="Times New Roman"/>
              <a:ea typeface="Times New Roman"/>
              <a:cs typeface="Times New Roman"/>
              <a:sym typeface="Times New Roman"/>
            </a:endParaRPr>
          </a:p>
        </p:txBody>
      </p:sp>
      <p:sp>
        <p:nvSpPr>
          <p:cNvPr id="419" name="Google Shape;419;p22"/>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420" name="Google Shape;420;p22"/>
          <p:cNvSpPr txBox="1"/>
          <p:nvPr/>
        </p:nvSpPr>
        <p:spPr>
          <a:xfrm>
            <a:off x="3420777" y="2819133"/>
            <a:ext cx="121920" cy="28829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700">
                <a:solidFill>
                  <a:schemeClr val="dk1"/>
                </a:solidFill>
                <a:latin typeface="Times New Roman"/>
                <a:ea typeface="Times New Roman"/>
                <a:cs typeface="Times New Roman"/>
                <a:sym typeface="Times New Roman"/>
              </a:rPr>
              <a:t>e</a:t>
            </a:r>
            <a:endParaRPr sz="1700">
              <a:solidFill>
                <a:schemeClr val="dk1"/>
              </a:solidFill>
              <a:latin typeface="Times New Roman"/>
              <a:ea typeface="Times New Roman"/>
              <a:cs typeface="Times New Roman"/>
              <a:sym typeface="Times New Roman"/>
            </a:endParaRPr>
          </a:p>
        </p:txBody>
      </p:sp>
      <p:sp>
        <p:nvSpPr>
          <p:cNvPr id="421" name="Google Shape;421;p22"/>
          <p:cNvSpPr txBox="1"/>
          <p:nvPr/>
        </p:nvSpPr>
        <p:spPr>
          <a:xfrm>
            <a:off x="1050289" y="1436370"/>
            <a:ext cx="6438900" cy="1391920"/>
          </a:xfrm>
          <a:prstGeom prst="rect">
            <a:avLst/>
          </a:prstGeom>
          <a:noFill/>
          <a:ln>
            <a:noFill/>
          </a:ln>
        </p:spPr>
        <p:txBody>
          <a:bodyPr anchorCtr="0" anchor="t" bIns="0" lIns="0" spcFirstLastPara="1" rIns="0" wrap="square" tIns="27925">
            <a:noAutofit/>
          </a:bodyPr>
          <a:lstStyle/>
          <a:p>
            <a:pPr indent="0" lvl="0" marL="12700" marR="5080" rtl="0" algn="l">
              <a:lnSpc>
                <a:spcPct val="118181"/>
              </a:lnSpc>
              <a:spcBef>
                <a:spcPts val="0"/>
              </a:spcBef>
              <a:spcAft>
                <a:spcPts val="0"/>
              </a:spcAft>
              <a:buNone/>
            </a:pPr>
            <a:r>
              <a:rPr b="1" lang="en-US" sz="2200">
                <a:solidFill>
                  <a:schemeClr val="dk1"/>
                </a:solidFill>
                <a:latin typeface="Times New Roman"/>
                <a:ea typeface="Times New Roman"/>
                <a:cs typeface="Times New Roman"/>
                <a:sym typeface="Times New Roman"/>
              </a:rPr>
              <a:t>Üretilen elektrik frekansı sabitlenir veya senkron  generatörün mekanik dönme hızına senkronize edilir: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2050">
              <a:solidFill>
                <a:schemeClr val="dk1"/>
              </a:solidFill>
              <a:latin typeface="Times New Roman"/>
              <a:ea typeface="Times New Roman"/>
              <a:cs typeface="Times New Roman"/>
              <a:sym typeface="Times New Roman"/>
            </a:endParaRPr>
          </a:p>
          <a:p>
            <a:pPr indent="0" lvl="0" marL="0" marR="667385" rtl="0" algn="ctr">
              <a:lnSpc>
                <a:spcPct val="100000"/>
              </a:lnSpc>
              <a:spcBef>
                <a:spcPts val="5"/>
              </a:spcBef>
              <a:spcAft>
                <a:spcPts val="0"/>
              </a:spcAft>
              <a:buNone/>
            </a:pPr>
            <a:r>
              <a:rPr baseline="-25000" i="1" lang="en-US" sz="3825">
                <a:solidFill>
                  <a:schemeClr val="dk1"/>
                </a:solidFill>
                <a:latin typeface="Times New Roman"/>
                <a:ea typeface="Times New Roman"/>
                <a:cs typeface="Times New Roman"/>
                <a:sym typeface="Times New Roman"/>
              </a:rPr>
              <a:t>f	</a:t>
            </a:r>
            <a:r>
              <a:rPr baseline="-25000" lang="en-US" sz="3825">
                <a:solidFill>
                  <a:schemeClr val="dk1"/>
                </a:solidFill>
                <a:latin typeface="Noto Sans Symbols"/>
                <a:ea typeface="Noto Sans Symbols"/>
                <a:cs typeface="Noto Sans Symbols"/>
                <a:sym typeface="Noto Sans Symbols"/>
              </a:rPr>
              <a:t>=</a:t>
            </a:r>
            <a:r>
              <a:rPr baseline="-25000" lang="en-US" sz="3825">
                <a:solidFill>
                  <a:schemeClr val="dk1"/>
                </a:solidFill>
                <a:latin typeface="Times New Roman"/>
                <a:ea typeface="Times New Roman"/>
                <a:cs typeface="Times New Roman"/>
                <a:sym typeface="Times New Roman"/>
              </a:rPr>
              <a:t> </a:t>
            </a:r>
            <a:r>
              <a:rPr i="1" lang="en-US" sz="2550">
                <a:solidFill>
                  <a:schemeClr val="dk1"/>
                </a:solidFill>
                <a:latin typeface="Times New Roman"/>
                <a:ea typeface="Times New Roman"/>
                <a:cs typeface="Times New Roman"/>
                <a:sym typeface="Times New Roman"/>
              </a:rPr>
              <a:t>P n</a:t>
            </a:r>
            <a:r>
              <a:rPr baseline="-25000" i="1" lang="en-US" sz="2550">
                <a:solidFill>
                  <a:schemeClr val="dk1"/>
                </a:solidFill>
                <a:latin typeface="Times New Roman"/>
                <a:ea typeface="Times New Roman"/>
                <a:cs typeface="Times New Roman"/>
                <a:sym typeface="Times New Roman"/>
              </a:rPr>
              <a:t>m</a:t>
            </a:r>
            <a:endParaRPr baseline="-25000" sz="255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23"/>
          <p:cNvSpPr txBox="1"/>
          <p:nvPr>
            <p:ph type="title"/>
          </p:nvPr>
        </p:nvSpPr>
        <p:spPr>
          <a:xfrm>
            <a:off x="3277514" y="213677"/>
            <a:ext cx="254317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Üretilen Gerilim</a:t>
            </a:r>
            <a:endParaRPr/>
          </a:p>
        </p:txBody>
      </p:sp>
      <p:sp>
        <p:nvSpPr>
          <p:cNvPr id="427" name="Google Shape;427;p23"/>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23"/>
          <p:cNvSpPr/>
          <p:nvPr/>
        </p:nvSpPr>
        <p:spPr>
          <a:xfrm>
            <a:off x="3222777" y="5754687"/>
            <a:ext cx="2622550" cy="0"/>
          </a:xfrm>
          <a:custGeom>
            <a:rect b="b" l="l" r="r" t="t"/>
            <a:pathLst>
              <a:path extrusionOk="0" h="120000" w="2622550">
                <a:moveTo>
                  <a:pt x="0" y="0"/>
                </a:moveTo>
                <a:lnTo>
                  <a:pt x="262254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23"/>
          <p:cNvSpPr/>
          <p:nvPr/>
        </p:nvSpPr>
        <p:spPr>
          <a:xfrm>
            <a:off x="5794527" y="5716587"/>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23"/>
          <p:cNvSpPr/>
          <p:nvPr/>
        </p:nvSpPr>
        <p:spPr>
          <a:xfrm>
            <a:off x="3208477" y="3800475"/>
            <a:ext cx="0" cy="1957705"/>
          </a:xfrm>
          <a:custGeom>
            <a:rect b="b" l="l" r="r" t="t"/>
            <a:pathLst>
              <a:path extrusionOk="0" h="1957704" w="120000">
                <a:moveTo>
                  <a:pt x="0" y="1957388"/>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23"/>
          <p:cNvSpPr/>
          <p:nvPr/>
        </p:nvSpPr>
        <p:spPr>
          <a:xfrm>
            <a:off x="3170377" y="3775075"/>
            <a:ext cx="76200" cy="76200"/>
          </a:xfrm>
          <a:custGeom>
            <a:rect b="b" l="l" r="r" t="t"/>
            <a:pathLst>
              <a:path extrusionOk="0" h="76200" w="76200">
                <a:moveTo>
                  <a:pt x="38100" y="0"/>
                </a:moveTo>
                <a:lnTo>
                  <a:pt x="0" y="76200"/>
                </a:lnTo>
                <a:lnTo>
                  <a:pt x="76200" y="762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23"/>
          <p:cNvSpPr/>
          <p:nvPr/>
        </p:nvSpPr>
        <p:spPr>
          <a:xfrm>
            <a:off x="3222777" y="4138612"/>
            <a:ext cx="2263775" cy="1619250"/>
          </a:xfrm>
          <a:custGeom>
            <a:rect b="b" l="l" r="r" t="t"/>
            <a:pathLst>
              <a:path extrusionOk="0" h="1619250" w="2263775">
                <a:moveTo>
                  <a:pt x="0" y="1619248"/>
                </a:moveTo>
                <a:lnTo>
                  <a:pt x="38883" y="1574487"/>
                </a:lnTo>
                <a:lnTo>
                  <a:pt x="77719" y="1529872"/>
                </a:lnTo>
                <a:lnTo>
                  <a:pt x="116478" y="1485446"/>
                </a:lnTo>
                <a:lnTo>
                  <a:pt x="155129" y="1441249"/>
                </a:lnTo>
                <a:lnTo>
                  <a:pt x="193641" y="1397324"/>
                </a:lnTo>
                <a:lnTo>
                  <a:pt x="231985" y="1353714"/>
                </a:lnTo>
                <a:lnTo>
                  <a:pt x="270131" y="1310459"/>
                </a:lnTo>
                <a:lnTo>
                  <a:pt x="308048" y="1267602"/>
                </a:lnTo>
                <a:lnTo>
                  <a:pt x="345705" y="1225186"/>
                </a:lnTo>
                <a:lnTo>
                  <a:pt x="383073" y="1183251"/>
                </a:lnTo>
                <a:lnTo>
                  <a:pt x="420122" y="1141840"/>
                </a:lnTo>
                <a:lnTo>
                  <a:pt x="456820" y="1100996"/>
                </a:lnTo>
                <a:lnTo>
                  <a:pt x="493139" y="1060759"/>
                </a:lnTo>
                <a:lnTo>
                  <a:pt x="529047" y="1021172"/>
                </a:lnTo>
                <a:lnTo>
                  <a:pt x="564515" y="982277"/>
                </a:lnTo>
                <a:lnTo>
                  <a:pt x="599511" y="944116"/>
                </a:lnTo>
                <a:lnTo>
                  <a:pt x="634007" y="906731"/>
                </a:lnTo>
                <a:lnTo>
                  <a:pt x="667972" y="870164"/>
                </a:lnTo>
                <a:lnTo>
                  <a:pt x="701375" y="834457"/>
                </a:lnTo>
                <a:lnTo>
                  <a:pt x="734186" y="799651"/>
                </a:lnTo>
                <a:lnTo>
                  <a:pt x="766375" y="765790"/>
                </a:lnTo>
                <a:lnTo>
                  <a:pt x="797912" y="732914"/>
                </a:lnTo>
                <a:lnTo>
                  <a:pt x="828766" y="701066"/>
                </a:lnTo>
                <a:lnTo>
                  <a:pt x="858908" y="670288"/>
                </a:lnTo>
                <a:lnTo>
                  <a:pt x="888306" y="640621"/>
                </a:lnTo>
                <a:lnTo>
                  <a:pt x="916932" y="612109"/>
                </a:lnTo>
                <a:lnTo>
                  <a:pt x="944753" y="584792"/>
                </a:lnTo>
                <a:lnTo>
                  <a:pt x="997866" y="533914"/>
                </a:lnTo>
                <a:lnTo>
                  <a:pt x="1056699" y="480173"/>
                </a:lnTo>
                <a:lnTo>
                  <a:pt x="1109594" y="434950"/>
                </a:lnTo>
                <a:lnTo>
                  <a:pt x="1157342" y="397187"/>
                </a:lnTo>
                <a:lnTo>
                  <a:pt x="1200734" y="365830"/>
                </a:lnTo>
                <a:lnTo>
                  <a:pt x="1240560" y="339821"/>
                </a:lnTo>
                <a:lnTo>
                  <a:pt x="1277612" y="318105"/>
                </a:lnTo>
                <a:lnTo>
                  <a:pt x="1312680" y="299626"/>
                </a:lnTo>
                <a:lnTo>
                  <a:pt x="1380030" y="268154"/>
                </a:lnTo>
                <a:lnTo>
                  <a:pt x="1413892" y="253048"/>
                </a:lnTo>
                <a:lnTo>
                  <a:pt x="1448935" y="236955"/>
                </a:lnTo>
                <a:lnTo>
                  <a:pt x="1485948" y="218817"/>
                </a:lnTo>
                <a:lnTo>
                  <a:pt x="1536894" y="194210"/>
                </a:lnTo>
                <a:lnTo>
                  <a:pt x="1587571" y="172214"/>
                </a:lnTo>
                <a:lnTo>
                  <a:pt x="1637802" y="152524"/>
                </a:lnTo>
                <a:lnTo>
                  <a:pt x="1687407" y="134832"/>
                </a:lnTo>
                <a:lnTo>
                  <a:pt x="1736209" y="118833"/>
                </a:lnTo>
                <a:lnTo>
                  <a:pt x="1784028" y="104221"/>
                </a:lnTo>
                <a:lnTo>
                  <a:pt x="1830687" y="90690"/>
                </a:lnTo>
                <a:lnTo>
                  <a:pt x="1876006" y="77933"/>
                </a:lnTo>
                <a:lnTo>
                  <a:pt x="1919808" y="65645"/>
                </a:lnTo>
                <a:lnTo>
                  <a:pt x="1975705" y="51252"/>
                </a:lnTo>
                <a:lnTo>
                  <a:pt x="2031856" y="39106"/>
                </a:lnTo>
                <a:lnTo>
                  <a:pt x="2086742" y="28860"/>
                </a:lnTo>
                <a:lnTo>
                  <a:pt x="2138846" y="20172"/>
                </a:lnTo>
                <a:lnTo>
                  <a:pt x="2186648" y="12695"/>
                </a:lnTo>
                <a:lnTo>
                  <a:pt x="2228632" y="6086"/>
                </a:lnTo>
                <a:lnTo>
                  <a:pt x="2263278" y="0"/>
                </a:lnTo>
              </a:path>
            </a:pathLst>
          </a:custGeom>
          <a:noFill/>
          <a:ln cap="flat" cmpd="sng" w="28550">
            <a:solidFill>
              <a:srgbClr val="4349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23"/>
          <p:cNvSpPr txBox="1"/>
          <p:nvPr/>
        </p:nvSpPr>
        <p:spPr>
          <a:xfrm>
            <a:off x="581977" y="902707"/>
            <a:ext cx="7296784" cy="3035300"/>
          </a:xfrm>
          <a:prstGeom prst="rect">
            <a:avLst/>
          </a:prstGeom>
          <a:noFill/>
          <a:ln>
            <a:noFill/>
          </a:ln>
        </p:spPr>
        <p:txBody>
          <a:bodyPr anchorCtr="0" anchor="t" bIns="0" lIns="0" spcFirstLastPara="1" rIns="0" wrap="square" tIns="195575">
            <a:noAutofit/>
          </a:bodyPr>
          <a:lstStyle/>
          <a:p>
            <a:pPr indent="0" lvl="0" marL="12700" marR="0" rtl="0" algn="l">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Bir senkron generatörde üretilen gerilimin denklemi:</a:t>
            </a:r>
            <a:endParaRPr sz="2200">
              <a:solidFill>
                <a:schemeClr val="dk1"/>
              </a:solidFill>
              <a:latin typeface="Times New Roman"/>
              <a:ea typeface="Times New Roman"/>
              <a:cs typeface="Times New Roman"/>
              <a:sym typeface="Times New Roman"/>
            </a:endParaRPr>
          </a:p>
          <a:p>
            <a:pPr indent="0" lvl="0" marL="0" marR="180975" rtl="0" algn="ctr">
              <a:lnSpc>
                <a:spcPct val="100000"/>
              </a:lnSpc>
              <a:spcBef>
                <a:spcPts val="1735"/>
              </a:spcBef>
              <a:spcAft>
                <a:spcPts val="0"/>
              </a:spcAft>
              <a:buNone/>
            </a:pPr>
            <a:r>
              <a:rPr i="1" lang="en-US" sz="2450">
                <a:solidFill>
                  <a:schemeClr val="dk1"/>
                </a:solidFill>
                <a:latin typeface="Times New Roman"/>
                <a:ea typeface="Times New Roman"/>
                <a:cs typeface="Times New Roman"/>
                <a:sym typeface="Times New Roman"/>
              </a:rPr>
              <a:t>E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K</a:t>
            </a:r>
            <a:r>
              <a:rPr baseline="-25000" i="1" lang="en-US" sz="2100">
                <a:solidFill>
                  <a:schemeClr val="dk1"/>
                </a:solidFill>
                <a:latin typeface="Times New Roman"/>
                <a:ea typeface="Times New Roman"/>
                <a:cs typeface="Times New Roman"/>
                <a:sym typeface="Times New Roman"/>
              </a:rPr>
              <a:t>c</a:t>
            </a:r>
            <a:r>
              <a:rPr i="1" lang="en-US" sz="2550">
                <a:solidFill>
                  <a:schemeClr val="dk1"/>
                </a:solidFill>
                <a:latin typeface="Noto Sans Symbols"/>
                <a:ea typeface="Noto Sans Symbols"/>
                <a:cs typeface="Noto Sans Symbols"/>
                <a:sym typeface="Noto Sans Symbols"/>
              </a:rPr>
              <a:t>φ</a:t>
            </a:r>
            <a:r>
              <a:rPr i="1" lang="en-US" sz="25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f</a:t>
            </a:r>
            <a:r>
              <a:rPr baseline="-25000" i="1" lang="en-US" sz="2100">
                <a:solidFill>
                  <a:schemeClr val="dk1"/>
                </a:solidFill>
                <a:latin typeface="Times New Roman"/>
                <a:ea typeface="Times New Roman"/>
                <a:cs typeface="Times New Roman"/>
                <a:sym typeface="Times New Roman"/>
              </a:rPr>
              <a:t>e</a:t>
            </a:r>
            <a:endParaRPr baseline="-25000" sz="2100">
              <a:solidFill>
                <a:schemeClr val="dk1"/>
              </a:solidFill>
              <a:latin typeface="Times New Roman"/>
              <a:ea typeface="Times New Roman"/>
              <a:cs typeface="Times New Roman"/>
              <a:sym typeface="Times New Roman"/>
            </a:endParaRPr>
          </a:p>
          <a:p>
            <a:pPr indent="0" lvl="0" marL="12700" marR="0" rtl="0" algn="l">
              <a:lnSpc>
                <a:spcPct val="100000"/>
              </a:lnSpc>
              <a:spcBef>
                <a:spcPts val="1939"/>
              </a:spcBef>
              <a:spcAft>
                <a:spcPts val="0"/>
              </a:spcAft>
              <a:buNone/>
            </a:pPr>
            <a:r>
              <a:rPr b="1" lang="en-US" sz="2200">
                <a:solidFill>
                  <a:schemeClr val="dk1"/>
                </a:solidFill>
                <a:latin typeface="Times New Roman"/>
                <a:ea typeface="Times New Roman"/>
                <a:cs typeface="Times New Roman"/>
                <a:sym typeface="Times New Roman"/>
              </a:rPr>
              <a:t>Burada; </a:t>
            </a:r>
            <a:r>
              <a:rPr b="1" i="1" lang="en-US" sz="2250">
                <a:solidFill>
                  <a:schemeClr val="dk1"/>
                </a:solidFill>
                <a:latin typeface="Noto Sans Symbols"/>
                <a:ea typeface="Noto Sans Symbols"/>
                <a:cs typeface="Noto Sans Symbols"/>
                <a:sym typeface="Noto Sans Symbols"/>
              </a:rPr>
              <a:t>φ</a:t>
            </a:r>
            <a:r>
              <a:rPr b="1" i="1" lang="en-US" sz="2250">
                <a:solidFill>
                  <a:schemeClr val="dk1"/>
                </a:solidFill>
                <a:latin typeface="Times New Roman"/>
                <a:ea typeface="Times New Roman"/>
                <a:cs typeface="Times New Roman"/>
                <a:sym typeface="Times New Roman"/>
              </a:rPr>
              <a:t> </a:t>
            </a:r>
            <a:r>
              <a:rPr b="1" lang="en-US" sz="2200">
                <a:solidFill>
                  <a:schemeClr val="dk1"/>
                </a:solidFill>
                <a:latin typeface="Times New Roman"/>
                <a:ea typeface="Times New Roman"/>
                <a:cs typeface="Times New Roman"/>
                <a:sym typeface="Times New Roman"/>
              </a:rPr>
              <a:t>= makina içindeki akı (</a:t>
            </a:r>
            <a:r>
              <a:rPr b="1" i="1" lang="en-US" sz="2200">
                <a:solidFill>
                  <a:schemeClr val="dk1"/>
                </a:solidFill>
                <a:latin typeface="Times New Roman"/>
                <a:ea typeface="Times New Roman"/>
                <a:cs typeface="Times New Roman"/>
                <a:sym typeface="Times New Roman"/>
              </a:rPr>
              <a:t>I</a:t>
            </a:r>
            <a:r>
              <a:rPr b="1" baseline="-25000" i="1" lang="en-US" sz="2175">
                <a:solidFill>
                  <a:schemeClr val="dk1"/>
                </a:solidFill>
                <a:latin typeface="Times New Roman"/>
                <a:ea typeface="Times New Roman"/>
                <a:cs typeface="Times New Roman"/>
                <a:sym typeface="Times New Roman"/>
              </a:rPr>
              <a:t>f </a:t>
            </a:r>
            <a:r>
              <a:rPr b="1" lang="en-US" sz="2200">
                <a:solidFill>
                  <a:schemeClr val="dk1"/>
                </a:solidFill>
                <a:latin typeface="Times New Roman"/>
                <a:ea typeface="Times New Roman"/>
                <a:cs typeface="Times New Roman"/>
                <a:sym typeface="Times New Roman"/>
              </a:rPr>
              <a:t>akımının bir fonksiyonu)</a:t>
            </a:r>
            <a:endParaRPr sz="2200">
              <a:solidFill>
                <a:schemeClr val="dk1"/>
              </a:solidFill>
              <a:latin typeface="Times New Roman"/>
              <a:ea typeface="Times New Roman"/>
              <a:cs typeface="Times New Roman"/>
              <a:sym typeface="Times New Roman"/>
            </a:endParaRPr>
          </a:p>
          <a:p>
            <a:pPr indent="0" lvl="0" marL="996950" marR="0" rtl="0" algn="l">
              <a:lnSpc>
                <a:spcPct val="100000"/>
              </a:lnSpc>
              <a:spcBef>
                <a:spcPts val="550"/>
              </a:spcBef>
              <a:spcAft>
                <a:spcPts val="0"/>
              </a:spcAft>
              <a:buNone/>
            </a:pPr>
            <a:r>
              <a:rPr b="1" i="1" lang="en-US" sz="2200">
                <a:solidFill>
                  <a:schemeClr val="dk1"/>
                </a:solidFill>
                <a:latin typeface="Times New Roman"/>
                <a:ea typeface="Times New Roman"/>
                <a:cs typeface="Times New Roman"/>
                <a:sym typeface="Times New Roman"/>
              </a:rPr>
              <a:t>f</a:t>
            </a:r>
            <a:r>
              <a:rPr b="1" baseline="-25000" i="1" lang="en-US" sz="2175">
                <a:solidFill>
                  <a:schemeClr val="dk1"/>
                </a:solidFill>
                <a:latin typeface="Times New Roman"/>
                <a:ea typeface="Times New Roman"/>
                <a:cs typeface="Times New Roman"/>
                <a:sym typeface="Times New Roman"/>
              </a:rPr>
              <a:t>e </a:t>
            </a:r>
            <a:r>
              <a:rPr b="1" lang="en-US" sz="2200">
                <a:solidFill>
                  <a:schemeClr val="dk1"/>
                </a:solidFill>
                <a:latin typeface="Times New Roman"/>
                <a:ea typeface="Times New Roman"/>
                <a:cs typeface="Times New Roman"/>
                <a:sym typeface="Times New Roman"/>
              </a:rPr>
              <a:t>= elektrik frekansı</a:t>
            </a:r>
            <a:endParaRPr sz="2200">
              <a:solidFill>
                <a:schemeClr val="dk1"/>
              </a:solidFill>
              <a:latin typeface="Times New Roman"/>
              <a:ea typeface="Times New Roman"/>
              <a:cs typeface="Times New Roman"/>
              <a:sym typeface="Times New Roman"/>
            </a:endParaRPr>
          </a:p>
          <a:p>
            <a:pPr indent="0" lvl="0" marL="996950" marR="0" rtl="0" algn="l">
              <a:lnSpc>
                <a:spcPct val="100000"/>
              </a:lnSpc>
              <a:spcBef>
                <a:spcPts val="560"/>
              </a:spcBef>
              <a:spcAft>
                <a:spcPts val="0"/>
              </a:spcAft>
              <a:buNone/>
            </a:pPr>
            <a:r>
              <a:rPr b="1" i="1" lang="en-US" sz="2200">
                <a:solidFill>
                  <a:schemeClr val="dk1"/>
                </a:solidFill>
                <a:latin typeface="Times New Roman"/>
                <a:ea typeface="Times New Roman"/>
                <a:cs typeface="Times New Roman"/>
                <a:sym typeface="Times New Roman"/>
              </a:rPr>
              <a:t>K</a:t>
            </a:r>
            <a:r>
              <a:rPr b="1" baseline="-25000" i="1" lang="en-US" sz="2175">
                <a:solidFill>
                  <a:schemeClr val="dk1"/>
                </a:solidFill>
                <a:latin typeface="Times New Roman"/>
                <a:ea typeface="Times New Roman"/>
                <a:cs typeface="Times New Roman"/>
                <a:sym typeface="Times New Roman"/>
              </a:rPr>
              <a:t>c</a:t>
            </a:r>
            <a:r>
              <a:rPr b="1" i="1" lang="en-US" sz="2200">
                <a:solidFill>
                  <a:schemeClr val="dk1"/>
                </a:solidFill>
                <a:latin typeface="Times New Roman"/>
                <a:ea typeface="Times New Roman"/>
                <a:cs typeface="Times New Roman"/>
                <a:sym typeface="Times New Roman"/>
              </a:rPr>
              <a:t>= </a:t>
            </a:r>
            <a:r>
              <a:rPr b="1" lang="en-US" sz="2200">
                <a:solidFill>
                  <a:schemeClr val="dk1"/>
                </a:solidFill>
                <a:latin typeface="Times New Roman"/>
                <a:ea typeface="Times New Roman"/>
                <a:cs typeface="Times New Roman"/>
                <a:sym typeface="Times New Roman"/>
              </a:rPr>
              <a:t>senkron makina sabiti</a:t>
            </a:r>
            <a:endParaRPr sz="2200">
              <a:solidFill>
                <a:schemeClr val="dk1"/>
              </a:solidFill>
              <a:latin typeface="Times New Roman"/>
              <a:ea typeface="Times New Roman"/>
              <a:cs typeface="Times New Roman"/>
              <a:sym typeface="Times New Roman"/>
            </a:endParaRPr>
          </a:p>
          <a:p>
            <a:pPr indent="0" lvl="0" marL="2334260" marR="0" rtl="0" algn="l">
              <a:lnSpc>
                <a:spcPct val="100000"/>
              </a:lnSpc>
              <a:spcBef>
                <a:spcPts val="1875"/>
              </a:spcBef>
              <a:spcAft>
                <a:spcPts val="0"/>
              </a:spcAft>
              <a:buNone/>
            </a:pPr>
            <a:r>
              <a:rPr b="1" i="1" lang="en-US" sz="1600">
                <a:solidFill>
                  <a:schemeClr val="dk1"/>
                </a:solidFill>
                <a:latin typeface="Times New Roman"/>
                <a:ea typeface="Times New Roman"/>
                <a:cs typeface="Times New Roman"/>
                <a:sym typeface="Times New Roman"/>
              </a:rPr>
              <a:t>E</a:t>
            </a:r>
            <a:endParaRPr sz="1600">
              <a:solidFill>
                <a:schemeClr val="dk1"/>
              </a:solidFill>
              <a:latin typeface="Times New Roman"/>
              <a:ea typeface="Times New Roman"/>
              <a:cs typeface="Times New Roman"/>
              <a:sym typeface="Times New Roman"/>
            </a:endParaRPr>
          </a:p>
        </p:txBody>
      </p:sp>
      <p:sp>
        <p:nvSpPr>
          <p:cNvPr id="434" name="Google Shape;434;p23"/>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435" name="Google Shape;435;p23"/>
          <p:cNvSpPr txBox="1"/>
          <p:nvPr/>
        </p:nvSpPr>
        <p:spPr>
          <a:xfrm>
            <a:off x="2274252" y="5558084"/>
            <a:ext cx="4231640" cy="688340"/>
          </a:xfrm>
          <a:prstGeom prst="rect">
            <a:avLst/>
          </a:prstGeom>
          <a:noFill/>
          <a:ln>
            <a:noFill/>
          </a:ln>
        </p:spPr>
        <p:txBody>
          <a:bodyPr anchorCtr="0" anchor="t" bIns="0" lIns="0" spcFirstLastPara="1" rIns="0" wrap="square" tIns="80625">
            <a:noAutofit/>
          </a:bodyPr>
          <a:lstStyle/>
          <a:p>
            <a:pPr indent="0" lvl="0" marL="0" marR="444500" rtl="0" algn="r">
              <a:lnSpc>
                <a:spcPct val="100000"/>
              </a:lnSpc>
              <a:spcBef>
                <a:spcPts val="0"/>
              </a:spcBef>
              <a:spcAft>
                <a:spcPts val="0"/>
              </a:spcAft>
              <a:buNone/>
            </a:pPr>
            <a:r>
              <a:rPr b="1" i="1" lang="en-US" sz="1600">
                <a:solidFill>
                  <a:schemeClr val="dk1"/>
                </a:solidFill>
                <a:latin typeface="Times New Roman"/>
                <a:ea typeface="Times New Roman"/>
                <a:cs typeface="Times New Roman"/>
                <a:sym typeface="Times New Roman"/>
              </a:rPr>
              <a:t>I</a:t>
            </a:r>
            <a:r>
              <a:rPr b="1" baseline="-25000" i="1" lang="en-US" sz="1575">
                <a:solidFill>
                  <a:schemeClr val="dk1"/>
                </a:solidFill>
                <a:latin typeface="Times New Roman"/>
                <a:ea typeface="Times New Roman"/>
                <a:cs typeface="Times New Roman"/>
                <a:sym typeface="Times New Roman"/>
              </a:rPr>
              <a:t>f</a:t>
            </a:r>
            <a:endParaRPr baseline="-25000" sz="1575">
              <a:solidFill>
                <a:schemeClr val="dk1"/>
              </a:solidFill>
              <a:latin typeface="Times New Roman"/>
              <a:ea typeface="Times New Roman"/>
              <a:cs typeface="Times New Roman"/>
              <a:sym typeface="Times New Roman"/>
            </a:endParaRPr>
          </a:p>
          <a:p>
            <a:pPr indent="0" lvl="0" marL="12700" marR="0" rtl="0" algn="l">
              <a:lnSpc>
                <a:spcPct val="100000"/>
              </a:lnSpc>
              <a:spcBef>
                <a:spcPts val="600"/>
              </a:spcBef>
              <a:spcAft>
                <a:spcPts val="0"/>
              </a:spcAft>
              <a:buNone/>
            </a:pPr>
            <a:r>
              <a:rPr b="1" lang="en-US" sz="1800">
                <a:solidFill>
                  <a:schemeClr val="dk1"/>
                </a:solidFill>
                <a:latin typeface="Times New Roman"/>
                <a:ea typeface="Times New Roman"/>
                <a:cs typeface="Times New Roman"/>
                <a:sym typeface="Times New Roman"/>
              </a:rPr>
              <a:t>Senkron generatörün doyum karakteristiği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9" name="Shape 439"/>
        <p:cNvGrpSpPr/>
        <p:nvPr/>
      </p:nvGrpSpPr>
      <p:grpSpPr>
        <a:xfrm>
          <a:off x="0" y="0"/>
          <a:ext cx="0" cy="0"/>
          <a:chOff x="0" y="0"/>
          <a:chExt cx="0" cy="0"/>
        </a:xfrm>
      </p:grpSpPr>
      <p:sp>
        <p:nvSpPr>
          <p:cNvPr id="440" name="Google Shape;440;p24"/>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12</a:t>
            </a:r>
            <a:endParaRPr sz="1400">
              <a:solidFill>
                <a:schemeClr val="dk1"/>
              </a:solidFill>
              <a:latin typeface="Arial"/>
              <a:ea typeface="Arial"/>
              <a:cs typeface="Arial"/>
              <a:sym typeface="Arial"/>
            </a:endParaRPr>
          </a:p>
        </p:txBody>
      </p:sp>
      <p:sp>
        <p:nvSpPr>
          <p:cNvPr id="441" name="Google Shape;441;p24"/>
          <p:cNvSpPr txBox="1"/>
          <p:nvPr/>
        </p:nvSpPr>
        <p:spPr>
          <a:xfrm>
            <a:off x="618490" y="1013624"/>
            <a:ext cx="7372350" cy="1694180"/>
          </a:xfrm>
          <a:prstGeom prst="rect">
            <a:avLst/>
          </a:prstGeom>
          <a:noFill/>
          <a:ln>
            <a:noFill/>
          </a:ln>
        </p:spPr>
        <p:txBody>
          <a:bodyPr anchorCtr="0" anchor="t" bIns="0" lIns="0" spcFirstLastPara="1" rIns="0" wrap="square" tIns="27925">
            <a:noAutofit/>
          </a:bodyPr>
          <a:lstStyle/>
          <a:p>
            <a:pPr indent="0"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İki	generatörü	kıyaslamanın	uygun	bir	yolu	generatörlerin  gerilim regülasyonunu	kullanmaktır.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Verilen	bir	yük,	güç	katsayısı	ve	anma	hızında	bir	senkron  generatörün </a:t>
            </a:r>
            <a:r>
              <a:rPr i="1" lang="en-US" sz="2200">
                <a:solidFill>
                  <a:schemeClr val="dk1"/>
                </a:solidFill>
                <a:latin typeface="Times New Roman"/>
                <a:ea typeface="Times New Roman"/>
                <a:cs typeface="Times New Roman"/>
                <a:sym typeface="Times New Roman"/>
              </a:rPr>
              <a:t>VR </a:t>
            </a:r>
            <a:r>
              <a:rPr lang="en-US" sz="2200">
                <a:solidFill>
                  <a:schemeClr val="dk1"/>
                </a:solidFill>
                <a:latin typeface="Times New Roman"/>
                <a:ea typeface="Times New Roman"/>
                <a:cs typeface="Times New Roman"/>
                <a:sym typeface="Times New Roman"/>
              </a:rPr>
              <a:t>denklemi:</a:t>
            </a:r>
            <a:endParaRPr sz="2200">
              <a:solidFill>
                <a:schemeClr val="dk1"/>
              </a:solidFill>
              <a:latin typeface="Times New Roman"/>
              <a:ea typeface="Times New Roman"/>
              <a:cs typeface="Times New Roman"/>
              <a:sym typeface="Times New Roman"/>
            </a:endParaRPr>
          </a:p>
        </p:txBody>
      </p:sp>
      <p:sp>
        <p:nvSpPr>
          <p:cNvPr id="442" name="Google Shape;442;p24"/>
          <p:cNvSpPr/>
          <p:nvPr/>
        </p:nvSpPr>
        <p:spPr>
          <a:xfrm>
            <a:off x="3904027" y="3245455"/>
            <a:ext cx="1036955" cy="0"/>
          </a:xfrm>
          <a:custGeom>
            <a:rect b="b" l="l" r="r" t="t"/>
            <a:pathLst>
              <a:path extrusionOk="0" h="120000" w="1036954">
                <a:moveTo>
                  <a:pt x="0" y="0"/>
                </a:moveTo>
                <a:lnTo>
                  <a:pt x="1036674" y="0"/>
                </a:lnTo>
              </a:path>
            </a:pathLst>
          </a:custGeom>
          <a:noFill/>
          <a:ln cap="flat" cmpd="sng" w="12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24"/>
          <p:cNvSpPr txBox="1"/>
          <p:nvPr/>
        </p:nvSpPr>
        <p:spPr>
          <a:xfrm>
            <a:off x="4971756" y="3000678"/>
            <a:ext cx="680720" cy="3968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100</a:t>
            </a:r>
            <a:endParaRPr sz="2400">
              <a:solidFill>
                <a:schemeClr val="dk1"/>
              </a:solidFill>
              <a:latin typeface="Times New Roman"/>
              <a:ea typeface="Times New Roman"/>
              <a:cs typeface="Times New Roman"/>
              <a:sym typeface="Times New Roman"/>
            </a:endParaRPr>
          </a:p>
        </p:txBody>
      </p:sp>
      <p:sp>
        <p:nvSpPr>
          <p:cNvPr id="444" name="Google Shape;444;p24"/>
          <p:cNvSpPr txBox="1"/>
          <p:nvPr/>
        </p:nvSpPr>
        <p:spPr>
          <a:xfrm>
            <a:off x="2945981" y="2767960"/>
            <a:ext cx="1958975" cy="948690"/>
          </a:xfrm>
          <a:prstGeom prst="rect">
            <a:avLst/>
          </a:prstGeom>
          <a:noFill/>
          <a:ln>
            <a:noFill/>
          </a:ln>
        </p:spPr>
        <p:txBody>
          <a:bodyPr anchorCtr="0" anchor="t" bIns="0" lIns="0" spcFirstLastPara="1" rIns="0" wrap="square" tIns="17125">
            <a:noAutofit/>
          </a:bodyPr>
          <a:lstStyle/>
          <a:p>
            <a:pPr indent="0" lvl="0" marL="836294" marR="0" rtl="0" algn="ctr">
              <a:lnSpc>
                <a:spcPct val="72708"/>
              </a:lnSpc>
              <a:spcBef>
                <a:spcPts val="0"/>
              </a:spcBef>
              <a:spcAft>
                <a:spcPts val="0"/>
              </a:spcAft>
              <a:buNone/>
            </a:pPr>
            <a:r>
              <a:rPr i="1" lang="en-US" sz="2400">
                <a:solidFill>
                  <a:schemeClr val="dk1"/>
                </a:solidFill>
                <a:latin typeface="Times New Roman"/>
                <a:ea typeface="Times New Roman"/>
                <a:cs typeface="Times New Roman"/>
                <a:sym typeface="Times New Roman"/>
              </a:rPr>
              <a:t>E	</a:t>
            </a:r>
            <a:r>
              <a:rPr lang="en-US" sz="2400">
                <a:solidFill>
                  <a:schemeClr val="dk1"/>
                </a:solidFill>
                <a:latin typeface="Noto Sans Symbols"/>
                <a:ea typeface="Noto Sans Symbols"/>
                <a:cs typeface="Noto Sans Symbols"/>
                <a:sym typeface="Noto Sans Symbols"/>
              </a:rPr>
              <a:t>−</a:t>
            </a:r>
            <a:r>
              <a:rPr i="1" lang="en-US" sz="2400">
                <a:solidFill>
                  <a:schemeClr val="dk1"/>
                </a:solidFill>
                <a:latin typeface="Times New Roman"/>
                <a:ea typeface="Times New Roman"/>
                <a:cs typeface="Times New Roman"/>
                <a:sym typeface="Times New Roman"/>
              </a:rPr>
              <a:t>V</a:t>
            </a:r>
            <a:endParaRPr sz="2400">
              <a:solidFill>
                <a:schemeClr val="dk1"/>
              </a:solidFill>
              <a:latin typeface="Times New Roman"/>
              <a:ea typeface="Times New Roman"/>
              <a:cs typeface="Times New Roman"/>
              <a:sym typeface="Times New Roman"/>
            </a:endParaRPr>
          </a:p>
          <a:p>
            <a:pPr indent="0" lvl="0" marL="12700" marR="0" rtl="0" algn="l">
              <a:lnSpc>
                <a:spcPct val="48472"/>
              </a:lnSpc>
              <a:spcBef>
                <a:spcPts val="0"/>
              </a:spcBef>
              <a:spcAft>
                <a:spcPts val="0"/>
              </a:spcAft>
              <a:buNone/>
            </a:pPr>
            <a:r>
              <a:rPr baseline="-25000" lang="en-US" sz="3600">
                <a:solidFill>
                  <a:schemeClr val="dk1"/>
                </a:solidFill>
                <a:latin typeface="Times New Roman"/>
                <a:ea typeface="Times New Roman"/>
                <a:cs typeface="Times New Roman"/>
                <a:sym typeface="Times New Roman"/>
              </a:rPr>
              <a:t>%</a:t>
            </a:r>
            <a:r>
              <a:rPr baseline="-25000" i="1" lang="en-US" sz="3600">
                <a:solidFill>
                  <a:schemeClr val="dk1"/>
                </a:solidFill>
                <a:latin typeface="Times New Roman"/>
                <a:ea typeface="Times New Roman"/>
                <a:cs typeface="Times New Roman"/>
                <a:sym typeface="Times New Roman"/>
              </a:rPr>
              <a:t>VR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nl	fl</a:t>
            </a:r>
            <a:endParaRPr sz="1400">
              <a:solidFill>
                <a:schemeClr val="dk1"/>
              </a:solidFill>
              <a:latin typeface="Times New Roman"/>
              <a:ea typeface="Times New Roman"/>
              <a:cs typeface="Times New Roman"/>
              <a:sym typeface="Times New Roman"/>
            </a:endParaRPr>
          </a:p>
          <a:p>
            <a:pPr indent="0" lvl="0" marL="937260" marR="0" rtl="0" algn="ctr">
              <a:lnSpc>
                <a:spcPct val="100000"/>
              </a:lnSpc>
              <a:spcBef>
                <a:spcPts val="860"/>
              </a:spcBef>
              <a:spcAft>
                <a:spcPts val="0"/>
              </a:spcAft>
              <a:buNone/>
            </a:pPr>
            <a:r>
              <a:rPr baseline="30000" i="1" lang="en-US" sz="3600">
                <a:solidFill>
                  <a:schemeClr val="dk1"/>
                </a:solidFill>
                <a:latin typeface="Times New Roman"/>
                <a:ea typeface="Times New Roman"/>
                <a:cs typeface="Times New Roman"/>
                <a:sym typeface="Times New Roman"/>
              </a:rPr>
              <a:t>V</a:t>
            </a:r>
            <a:r>
              <a:rPr i="1" lang="en-US" sz="1400">
                <a:solidFill>
                  <a:schemeClr val="dk1"/>
                </a:solidFill>
                <a:latin typeface="Times New Roman"/>
                <a:ea typeface="Times New Roman"/>
                <a:cs typeface="Times New Roman"/>
                <a:sym typeface="Times New Roman"/>
              </a:rPr>
              <a:t>fl</a:t>
            </a:r>
            <a:endParaRPr sz="1400">
              <a:solidFill>
                <a:schemeClr val="dk1"/>
              </a:solidFill>
              <a:latin typeface="Times New Roman"/>
              <a:ea typeface="Times New Roman"/>
              <a:cs typeface="Times New Roman"/>
              <a:sym typeface="Times New Roman"/>
            </a:endParaRPr>
          </a:p>
        </p:txBody>
      </p:sp>
      <p:sp>
        <p:nvSpPr>
          <p:cNvPr id="445" name="Google Shape;445;p24"/>
          <p:cNvSpPr txBox="1"/>
          <p:nvPr/>
        </p:nvSpPr>
        <p:spPr>
          <a:xfrm>
            <a:off x="510540" y="4063492"/>
            <a:ext cx="90995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Burada;</a:t>
            </a:r>
            <a:endParaRPr sz="2200">
              <a:solidFill>
                <a:schemeClr val="dk1"/>
              </a:solidFill>
              <a:latin typeface="Times New Roman"/>
              <a:ea typeface="Times New Roman"/>
              <a:cs typeface="Times New Roman"/>
              <a:sym typeface="Times New Roman"/>
            </a:endParaRPr>
          </a:p>
        </p:txBody>
      </p:sp>
      <p:sp>
        <p:nvSpPr>
          <p:cNvPr id="446" name="Google Shape;446;p24"/>
          <p:cNvSpPr txBox="1"/>
          <p:nvPr/>
        </p:nvSpPr>
        <p:spPr>
          <a:xfrm>
            <a:off x="510540" y="4541011"/>
            <a:ext cx="299720"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3300">
                <a:solidFill>
                  <a:schemeClr val="dk1"/>
                </a:solidFill>
                <a:latin typeface="Times New Roman"/>
                <a:ea typeface="Times New Roman"/>
                <a:cs typeface="Times New Roman"/>
                <a:sym typeface="Times New Roman"/>
              </a:rPr>
              <a:t>V</a:t>
            </a:r>
            <a:r>
              <a:rPr i="1" lang="en-US" sz="1450">
                <a:solidFill>
                  <a:schemeClr val="dk1"/>
                </a:solidFill>
                <a:latin typeface="Times New Roman"/>
                <a:ea typeface="Times New Roman"/>
                <a:cs typeface="Times New Roman"/>
                <a:sym typeface="Times New Roman"/>
              </a:rPr>
              <a:t>fl</a:t>
            </a:r>
            <a:endParaRPr sz="1450">
              <a:solidFill>
                <a:schemeClr val="dk1"/>
              </a:solidFill>
              <a:latin typeface="Times New Roman"/>
              <a:ea typeface="Times New Roman"/>
              <a:cs typeface="Times New Roman"/>
              <a:sym typeface="Times New Roman"/>
            </a:endParaRPr>
          </a:p>
        </p:txBody>
      </p:sp>
      <p:sp>
        <p:nvSpPr>
          <p:cNvPr id="447" name="Google Shape;447;p24"/>
          <p:cNvSpPr txBox="1"/>
          <p:nvPr/>
        </p:nvSpPr>
        <p:spPr>
          <a:xfrm>
            <a:off x="924410" y="4457192"/>
            <a:ext cx="231457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tam-yük uç gerilimi,</a:t>
            </a:r>
            <a:endParaRPr sz="2200">
              <a:solidFill>
                <a:schemeClr val="dk1"/>
              </a:solidFill>
              <a:latin typeface="Times New Roman"/>
              <a:ea typeface="Times New Roman"/>
              <a:cs typeface="Times New Roman"/>
              <a:sym typeface="Times New Roman"/>
            </a:endParaRPr>
          </a:p>
        </p:txBody>
      </p:sp>
      <p:sp>
        <p:nvSpPr>
          <p:cNvPr id="448" name="Google Shape;448;p24"/>
          <p:cNvSpPr txBox="1"/>
          <p:nvPr/>
        </p:nvSpPr>
        <p:spPr>
          <a:xfrm>
            <a:off x="510540" y="4792472"/>
            <a:ext cx="8200390" cy="1231900"/>
          </a:xfrm>
          <a:prstGeom prst="rect">
            <a:avLst/>
          </a:prstGeom>
          <a:noFill/>
          <a:ln>
            <a:noFill/>
          </a:ln>
        </p:spPr>
        <p:txBody>
          <a:bodyPr anchorCtr="0" anchor="t" bIns="0" lIns="0" spcFirstLastPara="1" rIns="0" wrap="square" tIns="12700">
            <a:noAutofit/>
          </a:bodyPr>
          <a:lstStyle/>
          <a:p>
            <a:pPr indent="-1265554" lvl="0" marL="1358265" marR="5080" rtl="0" algn="l">
              <a:lnSpc>
                <a:spcPct val="121200"/>
              </a:lnSpc>
              <a:spcBef>
                <a:spcPts val="0"/>
              </a:spcBef>
              <a:spcAft>
                <a:spcPts val="0"/>
              </a:spcAft>
              <a:buNone/>
            </a:pP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nl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a:t>
            </a:r>
            <a:r>
              <a:rPr i="1" lang="en-US" sz="2200">
                <a:solidFill>
                  <a:schemeClr val="dk1"/>
                </a:solidFill>
                <a:latin typeface="Times New Roman"/>
                <a:ea typeface="Times New Roman"/>
                <a:cs typeface="Times New Roman"/>
                <a:sym typeface="Times New Roman"/>
              </a:rPr>
              <a:t>’ye eşittir) </a:t>
            </a:r>
            <a:r>
              <a:rPr lang="en-US" sz="2200">
                <a:solidFill>
                  <a:schemeClr val="dk1"/>
                </a:solidFill>
                <a:latin typeface="Times New Roman"/>
                <a:ea typeface="Times New Roman"/>
                <a:cs typeface="Times New Roman"/>
                <a:sym typeface="Times New Roman"/>
              </a:rPr>
              <a:t>yüksüz uç gerilimi (iç gerilim), anma hızında, uyartım  akımı değiştirilmeksizin	yükün kaldırıldığı durum</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459"/>
              </a:spcBef>
              <a:spcAft>
                <a:spcPts val="0"/>
              </a:spcAft>
              <a:buNone/>
            </a:pPr>
            <a:r>
              <a:rPr lang="en-US" sz="2200">
                <a:solidFill>
                  <a:srgbClr val="C00000"/>
                </a:solidFill>
                <a:latin typeface="Times New Roman"/>
                <a:ea typeface="Times New Roman"/>
                <a:cs typeface="Times New Roman"/>
                <a:sym typeface="Times New Roman"/>
              </a:rPr>
              <a:t>Geri </a:t>
            </a:r>
            <a:r>
              <a:rPr lang="en-US" sz="2200">
                <a:solidFill>
                  <a:srgbClr val="00B050"/>
                </a:solidFill>
                <a:latin typeface="Times New Roman"/>
                <a:ea typeface="Times New Roman"/>
                <a:cs typeface="Times New Roman"/>
                <a:sym typeface="Times New Roman"/>
              </a:rPr>
              <a:t>güç katsayısında</a:t>
            </a:r>
            <a:r>
              <a:rPr lang="en-US" sz="2200">
                <a:solidFill>
                  <a:srgbClr val="00BA63"/>
                </a:solidFill>
                <a:latin typeface="Times New Roman"/>
                <a:ea typeface="Times New Roman"/>
                <a:cs typeface="Times New Roman"/>
                <a:sym typeface="Times New Roman"/>
              </a:rPr>
              <a:t>, </a:t>
            </a:r>
            <a:r>
              <a:rPr i="1" lang="en-US" sz="2200">
                <a:solidFill>
                  <a:srgbClr val="00BA63"/>
                </a:solidFill>
                <a:latin typeface="Times New Roman"/>
                <a:ea typeface="Times New Roman"/>
                <a:cs typeface="Times New Roman"/>
                <a:sym typeface="Times New Roman"/>
              </a:rPr>
              <a:t>VR	</a:t>
            </a:r>
            <a:r>
              <a:rPr lang="en-US" sz="2200">
                <a:solidFill>
                  <a:srgbClr val="C00000"/>
                </a:solidFill>
                <a:latin typeface="Times New Roman"/>
                <a:ea typeface="Times New Roman"/>
                <a:cs typeface="Times New Roman"/>
                <a:sym typeface="Times New Roman"/>
              </a:rPr>
              <a:t>oldukça pozitiftir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449" name="Google Shape;449;p24"/>
          <p:cNvSpPr txBox="1"/>
          <p:nvPr/>
        </p:nvSpPr>
        <p:spPr>
          <a:xfrm>
            <a:off x="510540" y="5998971"/>
            <a:ext cx="5007610" cy="838200"/>
          </a:xfrm>
          <a:prstGeom prst="rect">
            <a:avLst/>
          </a:prstGeom>
          <a:noFill/>
          <a:ln>
            <a:noFill/>
          </a:ln>
        </p:spPr>
        <p:txBody>
          <a:bodyPr anchorCtr="0" anchor="t" bIns="0" lIns="0" spcFirstLastPara="1" rIns="0" wrap="square" tIns="83800">
            <a:noAutofit/>
          </a:bodyPr>
          <a:lstStyle/>
          <a:p>
            <a:pPr indent="0" lvl="0" marL="12700" marR="0" rtl="0" algn="l">
              <a:lnSpc>
                <a:spcPct val="100000"/>
              </a:lnSpc>
              <a:spcBef>
                <a:spcPts val="0"/>
              </a:spcBef>
              <a:spcAft>
                <a:spcPts val="0"/>
              </a:spcAft>
              <a:buNone/>
            </a:pPr>
            <a:r>
              <a:rPr lang="en-US" sz="2200">
                <a:solidFill>
                  <a:srgbClr val="C00000"/>
                </a:solidFill>
                <a:latin typeface="Times New Roman"/>
                <a:ea typeface="Times New Roman"/>
                <a:cs typeface="Times New Roman"/>
                <a:sym typeface="Times New Roman"/>
              </a:rPr>
              <a:t>Birim </a:t>
            </a:r>
            <a:r>
              <a:rPr lang="en-US" sz="2200">
                <a:solidFill>
                  <a:srgbClr val="00B050"/>
                </a:solidFill>
                <a:latin typeface="Times New Roman"/>
                <a:ea typeface="Times New Roman"/>
                <a:cs typeface="Times New Roman"/>
                <a:sym typeface="Times New Roman"/>
              </a:rPr>
              <a:t>güç katsayısında</a:t>
            </a:r>
            <a:r>
              <a:rPr lang="en-US" sz="2200">
                <a:solidFill>
                  <a:srgbClr val="00BA63"/>
                </a:solidFill>
                <a:latin typeface="Times New Roman"/>
                <a:ea typeface="Times New Roman"/>
                <a:cs typeface="Times New Roman"/>
                <a:sym typeface="Times New Roman"/>
              </a:rPr>
              <a:t>, </a:t>
            </a:r>
            <a:r>
              <a:rPr i="1" lang="en-US" sz="2200">
                <a:solidFill>
                  <a:srgbClr val="00BA63"/>
                </a:solidFill>
                <a:latin typeface="Times New Roman"/>
                <a:ea typeface="Times New Roman"/>
                <a:cs typeface="Times New Roman"/>
                <a:sym typeface="Times New Roman"/>
              </a:rPr>
              <a:t>VR	</a:t>
            </a:r>
            <a:r>
              <a:rPr lang="en-US" sz="2200">
                <a:solidFill>
                  <a:srgbClr val="C00000"/>
                </a:solidFill>
                <a:latin typeface="Times New Roman"/>
                <a:ea typeface="Times New Roman"/>
                <a:cs typeface="Times New Roman"/>
                <a:sym typeface="Times New Roman"/>
              </a:rPr>
              <a:t>küçük pozitiftir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560"/>
              </a:spcBef>
              <a:spcAft>
                <a:spcPts val="0"/>
              </a:spcAft>
              <a:buNone/>
            </a:pPr>
            <a:r>
              <a:rPr lang="en-US" sz="2200">
                <a:solidFill>
                  <a:srgbClr val="C00000"/>
                </a:solidFill>
                <a:latin typeface="Times New Roman"/>
                <a:ea typeface="Times New Roman"/>
                <a:cs typeface="Times New Roman"/>
                <a:sym typeface="Times New Roman"/>
              </a:rPr>
              <a:t>İleri </a:t>
            </a:r>
            <a:r>
              <a:rPr lang="en-US" sz="2200">
                <a:solidFill>
                  <a:srgbClr val="00B050"/>
                </a:solidFill>
                <a:latin typeface="Times New Roman"/>
                <a:ea typeface="Times New Roman"/>
                <a:cs typeface="Times New Roman"/>
                <a:sym typeface="Times New Roman"/>
              </a:rPr>
              <a:t>güç katsayısında, VR </a:t>
            </a:r>
            <a:r>
              <a:rPr lang="en-US" sz="2200">
                <a:solidFill>
                  <a:srgbClr val="C00000"/>
                </a:solidFill>
                <a:latin typeface="Times New Roman"/>
                <a:ea typeface="Times New Roman"/>
                <a:cs typeface="Times New Roman"/>
                <a:sym typeface="Times New Roman"/>
              </a:rPr>
              <a:t>negatiftir</a:t>
            </a:r>
            <a:r>
              <a:rPr lang="en-US" sz="2200">
                <a:solidFill>
                  <a:srgbClr val="00B050"/>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450" name="Google Shape;450;p24"/>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24"/>
          <p:cNvSpPr txBox="1"/>
          <p:nvPr>
            <p:ph type="title"/>
          </p:nvPr>
        </p:nvSpPr>
        <p:spPr>
          <a:xfrm>
            <a:off x="1697989" y="242570"/>
            <a:ext cx="605790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Gerilim Regülasyonu </a:t>
            </a:r>
            <a:r>
              <a:rPr lang="en-US" sz="2000"/>
              <a:t>(Voltage Regulation, VR)</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5" name="Shape 455"/>
        <p:cNvGrpSpPr/>
        <p:nvPr/>
      </p:nvGrpSpPr>
      <p:grpSpPr>
        <a:xfrm>
          <a:off x="0" y="0"/>
          <a:ext cx="0" cy="0"/>
          <a:chOff x="0" y="0"/>
          <a:chExt cx="0" cy="0"/>
        </a:xfrm>
      </p:grpSpPr>
      <p:sp>
        <p:nvSpPr>
          <p:cNvPr id="456" name="Google Shape;456;p25"/>
          <p:cNvSpPr txBox="1"/>
          <p:nvPr>
            <p:ph type="title"/>
          </p:nvPr>
        </p:nvSpPr>
        <p:spPr>
          <a:xfrm>
            <a:off x="3089135" y="149859"/>
            <a:ext cx="2971165"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a:t>Eşdeğer Devre_1</a:t>
            </a:r>
            <a:endParaRPr sz="3200"/>
          </a:p>
        </p:txBody>
      </p:sp>
      <p:sp>
        <p:nvSpPr>
          <p:cNvPr id="457" name="Google Shape;457;p25"/>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5"/>
          <p:cNvSpPr txBox="1"/>
          <p:nvPr/>
        </p:nvSpPr>
        <p:spPr>
          <a:xfrm>
            <a:off x="459740" y="4191000"/>
            <a:ext cx="7437755" cy="2183130"/>
          </a:xfrm>
          <a:prstGeom prst="rect">
            <a:avLst/>
          </a:prstGeom>
          <a:noFill/>
          <a:ln>
            <a:noFill/>
          </a:ln>
        </p:spPr>
        <p:txBody>
          <a:bodyPr anchorCtr="0" anchor="t" bIns="0" lIns="0" spcFirstLastPara="1" rIns="0" wrap="square" tIns="12700">
            <a:noAutofit/>
          </a:bodyPr>
          <a:lstStyle/>
          <a:p>
            <a:pPr indent="0" lvl="0" marL="1228090" marR="0" rtl="0" algn="l">
              <a:lnSpc>
                <a:spcPct val="100000"/>
              </a:lnSpc>
              <a:spcBef>
                <a:spcPts val="0"/>
              </a:spcBef>
              <a:spcAft>
                <a:spcPts val="0"/>
              </a:spcAft>
              <a:buNone/>
            </a:pPr>
            <a:r>
              <a:rPr lang="en-US" sz="2000">
                <a:solidFill>
                  <a:srgbClr val="009900"/>
                </a:solidFill>
                <a:latin typeface="Times New Roman"/>
                <a:ea typeface="Times New Roman"/>
                <a:cs typeface="Times New Roman"/>
                <a:sym typeface="Times New Roman"/>
              </a:rPr>
              <a:t>Silindirik rotorlu bir senkron makinanın eşdeğer devresi</a:t>
            </a:r>
            <a:endParaRPr sz="2000">
              <a:solidFill>
                <a:schemeClr val="dk1"/>
              </a:solidFill>
              <a:latin typeface="Times New Roman"/>
              <a:ea typeface="Times New Roman"/>
              <a:cs typeface="Times New Roman"/>
              <a:sym typeface="Times New Roman"/>
            </a:endParaRPr>
          </a:p>
          <a:p>
            <a:pPr indent="-177800" lvl="0" marL="190500" marR="422275" rtl="0" algn="l">
              <a:lnSpc>
                <a:spcPct val="136400"/>
              </a:lnSpc>
              <a:spcBef>
                <a:spcPts val="93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Bir makinada üretilen iç gerilim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genellikle generatör çıkış  uçlarında görülen gerilim değildir.</a:t>
            </a:r>
            <a:endParaRPr sz="2200">
              <a:solidFill>
                <a:schemeClr val="dk1"/>
              </a:solidFill>
              <a:latin typeface="Times New Roman"/>
              <a:ea typeface="Times New Roman"/>
              <a:cs typeface="Times New Roman"/>
              <a:sym typeface="Times New Roman"/>
            </a:endParaRPr>
          </a:p>
          <a:p>
            <a:pPr indent="-177800" lvl="0" marL="190500" marR="5080" rtl="0" algn="l">
              <a:lnSpc>
                <a:spcPct val="121200"/>
              </a:lnSpc>
              <a:spcBef>
                <a:spcPts val="60"/>
              </a:spcBef>
              <a:spcAft>
                <a:spcPts val="0"/>
              </a:spcAft>
              <a:buClr>
                <a:schemeClr val="dk1"/>
              </a:buClr>
              <a:buSzPts val="2200"/>
              <a:buFont typeface="Times New Roman"/>
              <a:buChar char="•"/>
            </a:pP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ile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t </a:t>
            </a:r>
            <a:r>
              <a:rPr lang="en-US" sz="2200">
                <a:solidFill>
                  <a:schemeClr val="dk1"/>
                </a:solidFill>
                <a:latin typeface="Times New Roman"/>
                <a:ea typeface="Times New Roman"/>
                <a:cs typeface="Times New Roman"/>
                <a:sym typeface="Times New Roman"/>
              </a:rPr>
              <a:t>uç (çıkış) geriliminin aynı olduğu tek bir durum vardır,  bu durumda makinanın stator (endüvi) sargılarında	akım yoktur.</a:t>
            </a:r>
            <a:endParaRPr sz="2200">
              <a:solidFill>
                <a:schemeClr val="dk1"/>
              </a:solidFill>
              <a:latin typeface="Times New Roman"/>
              <a:ea typeface="Times New Roman"/>
              <a:cs typeface="Times New Roman"/>
              <a:sym typeface="Times New Roman"/>
            </a:endParaRPr>
          </a:p>
        </p:txBody>
      </p:sp>
      <p:sp>
        <p:nvSpPr>
          <p:cNvPr id="459" name="Google Shape;459;p25"/>
          <p:cNvSpPr/>
          <p:nvPr/>
        </p:nvSpPr>
        <p:spPr>
          <a:xfrm>
            <a:off x="4216400" y="2070100"/>
            <a:ext cx="2730500" cy="673100"/>
          </a:xfrm>
          <a:custGeom>
            <a:rect b="b" l="l" r="r" t="t"/>
            <a:pathLst>
              <a:path extrusionOk="0" h="673100" w="2730500">
                <a:moveTo>
                  <a:pt x="0" y="673100"/>
                </a:moveTo>
                <a:lnTo>
                  <a:pt x="2730500" y="673100"/>
                </a:lnTo>
                <a:lnTo>
                  <a:pt x="2730500" y="0"/>
                </a:lnTo>
                <a:lnTo>
                  <a:pt x="0" y="0"/>
                </a:lnTo>
                <a:lnTo>
                  <a:pt x="0" y="673100"/>
                </a:lnTo>
                <a:close/>
              </a:path>
            </a:pathLst>
          </a:custGeom>
          <a:solidFill>
            <a:srgbClr val="C2EAE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25"/>
          <p:cNvSpPr/>
          <p:nvPr/>
        </p:nvSpPr>
        <p:spPr>
          <a:xfrm>
            <a:off x="4256087" y="2922587"/>
            <a:ext cx="2705100" cy="774700"/>
          </a:xfrm>
          <a:custGeom>
            <a:rect b="b" l="l" r="r" t="t"/>
            <a:pathLst>
              <a:path extrusionOk="0" h="774700" w="2705100">
                <a:moveTo>
                  <a:pt x="0" y="774700"/>
                </a:moveTo>
                <a:lnTo>
                  <a:pt x="2705100" y="774700"/>
                </a:lnTo>
                <a:lnTo>
                  <a:pt x="2705100" y="0"/>
                </a:lnTo>
                <a:lnTo>
                  <a:pt x="0" y="0"/>
                </a:lnTo>
                <a:lnTo>
                  <a:pt x="0" y="774700"/>
                </a:lnTo>
                <a:close/>
              </a:path>
            </a:pathLst>
          </a:custGeom>
          <a:solidFill>
            <a:srgbClr val="FCB6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5"/>
          <p:cNvSpPr/>
          <p:nvPr/>
        </p:nvSpPr>
        <p:spPr>
          <a:xfrm>
            <a:off x="3001251" y="1765821"/>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7" y="38220"/>
                </a:lnTo>
                <a:lnTo>
                  <a:pt x="125180" y="77347"/>
                </a:lnTo>
                <a:lnTo>
                  <a:pt x="137323" y="117259"/>
                </a:lnTo>
                <a:lnTo>
                  <a:pt x="138414" y="128329"/>
                </a:lnTo>
                <a:lnTo>
                  <a:pt x="137880" y="138460"/>
                </a:lnTo>
                <a:lnTo>
                  <a:pt x="125879" y="178797"/>
                </a:lnTo>
                <a:lnTo>
                  <a:pt x="101601" y="212107"/>
                </a:lnTo>
                <a:lnTo>
                  <a:pt x="86600" y="219564"/>
                </a:lnTo>
                <a:lnTo>
                  <a:pt x="78868" y="218397"/>
                </a:lnTo>
                <a:lnTo>
                  <a:pt x="48809" y="191438"/>
                </a:lnTo>
                <a:lnTo>
                  <a:pt x="32166" y="156702"/>
                </a:lnTo>
                <a:lnTo>
                  <a:pt x="28326" y="133718"/>
                </a:lnTo>
                <a:lnTo>
                  <a:pt x="28454" y="127120"/>
                </a:lnTo>
                <a:lnTo>
                  <a:pt x="28619" y="118328"/>
                </a:lnTo>
                <a:lnTo>
                  <a:pt x="31506" y="110686"/>
                </a:lnTo>
                <a:lnTo>
                  <a:pt x="33403" y="103701"/>
                </a:lnTo>
                <a:lnTo>
                  <a:pt x="35300" y="96716"/>
                </a:lnTo>
                <a:lnTo>
                  <a:pt x="35465" y="92608"/>
                </a:lnTo>
                <a:lnTo>
                  <a:pt x="39588" y="85212"/>
                </a:lnTo>
                <a:lnTo>
                  <a:pt x="64637" y="52283"/>
                </a:lnTo>
                <a:lnTo>
                  <a:pt x="92209" y="25802"/>
                </a:lnTo>
                <a:lnTo>
                  <a:pt x="93033" y="24980"/>
                </a:lnTo>
                <a:lnTo>
                  <a:pt x="98972" y="21118"/>
                </a:lnTo>
                <a:lnTo>
                  <a:pt x="103657"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25"/>
          <p:cNvSpPr/>
          <p:nvPr/>
        </p:nvSpPr>
        <p:spPr>
          <a:xfrm>
            <a:off x="3179406" y="1764588"/>
            <a:ext cx="178435" cy="219710"/>
          </a:xfrm>
          <a:custGeom>
            <a:rect b="b" l="l" r="r" t="t"/>
            <a:pathLst>
              <a:path extrusionOk="0" h="219710" w="178435">
                <a:moveTo>
                  <a:pt x="0" y="1396"/>
                </a:moveTo>
                <a:lnTo>
                  <a:pt x="5327" y="1211"/>
                </a:lnTo>
                <a:lnTo>
                  <a:pt x="13052"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8" y="38220"/>
                </a:lnTo>
                <a:lnTo>
                  <a:pt x="125180" y="77347"/>
                </a:lnTo>
                <a:lnTo>
                  <a:pt x="137323" y="117259"/>
                </a:lnTo>
                <a:lnTo>
                  <a:pt x="138414" y="128330"/>
                </a:lnTo>
                <a:lnTo>
                  <a:pt x="137880" y="138460"/>
                </a:lnTo>
                <a:lnTo>
                  <a:pt x="125880" y="178796"/>
                </a:lnTo>
                <a:lnTo>
                  <a:pt x="101601" y="212107"/>
                </a:lnTo>
                <a:lnTo>
                  <a:pt x="86600" y="219564"/>
                </a:lnTo>
                <a:lnTo>
                  <a:pt x="78868" y="218397"/>
                </a:lnTo>
                <a:lnTo>
                  <a:pt x="48809" y="191438"/>
                </a:lnTo>
                <a:lnTo>
                  <a:pt x="32166" y="156702"/>
                </a:lnTo>
                <a:lnTo>
                  <a:pt x="28326" y="133718"/>
                </a:lnTo>
                <a:lnTo>
                  <a:pt x="28454" y="127120"/>
                </a:lnTo>
                <a:lnTo>
                  <a:pt x="28619" y="118327"/>
                </a:lnTo>
                <a:lnTo>
                  <a:pt x="31506" y="110685"/>
                </a:lnTo>
                <a:lnTo>
                  <a:pt x="33403" y="103701"/>
                </a:lnTo>
                <a:lnTo>
                  <a:pt x="35300" y="96716"/>
                </a:lnTo>
                <a:lnTo>
                  <a:pt x="35465" y="92608"/>
                </a:lnTo>
                <a:lnTo>
                  <a:pt x="39588" y="85212"/>
                </a:lnTo>
                <a:lnTo>
                  <a:pt x="64637" y="52283"/>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25"/>
          <p:cNvSpPr/>
          <p:nvPr/>
        </p:nvSpPr>
        <p:spPr>
          <a:xfrm>
            <a:off x="3356318" y="1763356"/>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7" y="38220"/>
                </a:lnTo>
                <a:lnTo>
                  <a:pt x="125180" y="77347"/>
                </a:lnTo>
                <a:lnTo>
                  <a:pt x="137323" y="117260"/>
                </a:lnTo>
                <a:lnTo>
                  <a:pt x="138414" y="128330"/>
                </a:lnTo>
                <a:lnTo>
                  <a:pt x="137880" y="138460"/>
                </a:lnTo>
                <a:lnTo>
                  <a:pt x="125880" y="178796"/>
                </a:lnTo>
                <a:lnTo>
                  <a:pt x="101601" y="212107"/>
                </a:lnTo>
                <a:lnTo>
                  <a:pt x="86600" y="219564"/>
                </a:lnTo>
                <a:lnTo>
                  <a:pt x="78868" y="218397"/>
                </a:lnTo>
                <a:lnTo>
                  <a:pt x="48809" y="191438"/>
                </a:lnTo>
                <a:lnTo>
                  <a:pt x="32165" y="156703"/>
                </a:lnTo>
                <a:lnTo>
                  <a:pt x="28326" y="133719"/>
                </a:lnTo>
                <a:lnTo>
                  <a:pt x="28454" y="127121"/>
                </a:lnTo>
                <a:lnTo>
                  <a:pt x="28619" y="118328"/>
                </a:lnTo>
                <a:lnTo>
                  <a:pt x="31506" y="110686"/>
                </a:lnTo>
                <a:lnTo>
                  <a:pt x="33402" y="103702"/>
                </a:lnTo>
                <a:lnTo>
                  <a:pt x="35300" y="96716"/>
                </a:lnTo>
                <a:lnTo>
                  <a:pt x="58146" y="59328"/>
                </a:lnTo>
                <a:lnTo>
                  <a:pt x="85363" y="32211"/>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5"/>
          <p:cNvSpPr/>
          <p:nvPr/>
        </p:nvSpPr>
        <p:spPr>
          <a:xfrm>
            <a:off x="3533228" y="1762125"/>
            <a:ext cx="178435" cy="219710"/>
          </a:xfrm>
          <a:custGeom>
            <a:rect b="b" l="l" r="r" t="t"/>
            <a:pathLst>
              <a:path extrusionOk="0" h="219710" w="178435">
                <a:moveTo>
                  <a:pt x="0" y="1396"/>
                </a:moveTo>
                <a:lnTo>
                  <a:pt x="5327" y="1211"/>
                </a:lnTo>
                <a:lnTo>
                  <a:pt x="13051" y="1027"/>
                </a:lnTo>
                <a:lnTo>
                  <a:pt x="21364" y="1027"/>
                </a:lnTo>
                <a:lnTo>
                  <a:pt x="28454" y="1396"/>
                </a:lnTo>
                <a:lnTo>
                  <a:pt x="36289" y="2218"/>
                </a:lnTo>
                <a:lnTo>
                  <a:pt x="40661" y="3697"/>
                </a:lnTo>
                <a:lnTo>
                  <a:pt x="47011" y="6327"/>
                </a:lnTo>
                <a:lnTo>
                  <a:pt x="53362" y="8956"/>
                </a:lnTo>
                <a:lnTo>
                  <a:pt x="55094" y="7806"/>
                </a:lnTo>
                <a:lnTo>
                  <a:pt x="66806" y="17420"/>
                </a:lnTo>
                <a:lnTo>
                  <a:pt x="78025" y="26460"/>
                </a:lnTo>
                <a:lnTo>
                  <a:pt x="92168" y="38220"/>
                </a:lnTo>
                <a:lnTo>
                  <a:pt x="125180" y="77347"/>
                </a:lnTo>
                <a:lnTo>
                  <a:pt x="137323" y="117259"/>
                </a:lnTo>
                <a:lnTo>
                  <a:pt x="138414" y="128330"/>
                </a:lnTo>
                <a:lnTo>
                  <a:pt x="137880" y="138460"/>
                </a:lnTo>
                <a:lnTo>
                  <a:pt x="125880" y="178796"/>
                </a:lnTo>
                <a:lnTo>
                  <a:pt x="101601" y="212107"/>
                </a:lnTo>
                <a:lnTo>
                  <a:pt x="86600" y="219564"/>
                </a:lnTo>
                <a:lnTo>
                  <a:pt x="78868" y="218397"/>
                </a:lnTo>
                <a:lnTo>
                  <a:pt x="48809" y="191438"/>
                </a:lnTo>
                <a:lnTo>
                  <a:pt x="32165" y="156702"/>
                </a:lnTo>
                <a:lnTo>
                  <a:pt x="28326" y="133718"/>
                </a:lnTo>
                <a:lnTo>
                  <a:pt x="28454" y="127120"/>
                </a:lnTo>
                <a:lnTo>
                  <a:pt x="28619" y="118328"/>
                </a:lnTo>
                <a:lnTo>
                  <a:pt x="31506" y="110685"/>
                </a:lnTo>
                <a:lnTo>
                  <a:pt x="33403" y="103701"/>
                </a:lnTo>
                <a:lnTo>
                  <a:pt x="35300" y="96716"/>
                </a:lnTo>
                <a:lnTo>
                  <a:pt x="58145" y="59328"/>
                </a:lnTo>
                <a:lnTo>
                  <a:pt x="85363" y="32211"/>
                </a:lnTo>
                <a:lnTo>
                  <a:pt x="92209" y="25802"/>
                </a:lnTo>
                <a:lnTo>
                  <a:pt x="93033" y="24980"/>
                </a:lnTo>
                <a:lnTo>
                  <a:pt x="98972" y="21118"/>
                </a:lnTo>
                <a:lnTo>
                  <a:pt x="103658" y="18025"/>
                </a:lnTo>
                <a:lnTo>
                  <a:pt x="108869" y="14739"/>
                </a:lnTo>
                <a:lnTo>
                  <a:pt x="146722" y="2679"/>
                </a:lnTo>
                <a:lnTo>
                  <a:pt x="164128" y="0"/>
                </a:lnTo>
                <a:lnTo>
                  <a:pt x="173283" y="410"/>
                </a:lnTo>
                <a:lnTo>
                  <a:pt x="178149" y="1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25"/>
          <p:cNvSpPr/>
          <p:nvPr/>
        </p:nvSpPr>
        <p:spPr>
          <a:xfrm>
            <a:off x="3711371" y="1762290"/>
            <a:ext cx="100330" cy="102870"/>
          </a:xfrm>
          <a:custGeom>
            <a:rect b="b" l="l" r="r" t="t"/>
            <a:pathLst>
              <a:path extrusionOk="0" h="102869" w="100329">
                <a:moveTo>
                  <a:pt x="0" y="0"/>
                </a:moveTo>
                <a:lnTo>
                  <a:pt x="42063" y="14790"/>
                </a:lnTo>
                <a:lnTo>
                  <a:pt x="69281" y="43140"/>
                </a:lnTo>
                <a:lnTo>
                  <a:pt x="93726" y="81713"/>
                </a:lnTo>
                <a:lnTo>
                  <a:pt x="98512" y="96766"/>
                </a:lnTo>
                <a:lnTo>
                  <a:pt x="100210" y="10230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25"/>
          <p:cNvSpPr/>
          <p:nvPr/>
        </p:nvSpPr>
        <p:spPr>
          <a:xfrm>
            <a:off x="2914650" y="1767217"/>
            <a:ext cx="85725" cy="109855"/>
          </a:xfrm>
          <a:custGeom>
            <a:rect b="b" l="l" r="r" t="t"/>
            <a:pathLst>
              <a:path extrusionOk="0" h="109855" w="85725">
                <a:moveTo>
                  <a:pt x="0" y="109699"/>
                </a:moveTo>
                <a:lnTo>
                  <a:pt x="14845" y="65327"/>
                </a:lnTo>
                <a:lnTo>
                  <a:pt x="33403" y="38210"/>
                </a:lnTo>
                <a:lnTo>
                  <a:pt x="37957" y="32463"/>
                </a:lnTo>
                <a:lnTo>
                  <a:pt x="70023" y="7611"/>
                </a:lnTo>
                <a:lnTo>
                  <a:pt x="78737" y="3331"/>
                </a:lnTo>
                <a:lnTo>
                  <a:pt x="8536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25"/>
          <p:cNvSpPr/>
          <p:nvPr/>
        </p:nvSpPr>
        <p:spPr>
          <a:xfrm>
            <a:off x="1466850" y="2674937"/>
            <a:ext cx="611505" cy="611505"/>
          </a:xfrm>
          <a:custGeom>
            <a:rect b="b" l="l" r="r" t="t"/>
            <a:pathLst>
              <a:path extrusionOk="0" h="611504" w="611505">
                <a:moveTo>
                  <a:pt x="0" y="305593"/>
                </a:moveTo>
                <a:lnTo>
                  <a:pt x="3999" y="256024"/>
                </a:lnTo>
                <a:lnTo>
                  <a:pt x="15579" y="209002"/>
                </a:lnTo>
                <a:lnTo>
                  <a:pt x="34109" y="165155"/>
                </a:lnTo>
                <a:lnTo>
                  <a:pt x="58961" y="125114"/>
                </a:lnTo>
                <a:lnTo>
                  <a:pt x="89506" y="89506"/>
                </a:lnTo>
                <a:lnTo>
                  <a:pt x="125114" y="58961"/>
                </a:lnTo>
                <a:lnTo>
                  <a:pt x="165155" y="34109"/>
                </a:lnTo>
                <a:lnTo>
                  <a:pt x="209002" y="15579"/>
                </a:lnTo>
                <a:lnTo>
                  <a:pt x="256024" y="3999"/>
                </a:lnTo>
                <a:lnTo>
                  <a:pt x="305593" y="0"/>
                </a:lnTo>
                <a:lnTo>
                  <a:pt x="355162" y="3999"/>
                </a:lnTo>
                <a:lnTo>
                  <a:pt x="402185" y="15579"/>
                </a:lnTo>
                <a:lnTo>
                  <a:pt x="446031" y="34109"/>
                </a:lnTo>
                <a:lnTo>
                  <a:pt x="486073" y="58961"/>
                </a:lnTo>
                <a:lnTo>
                  <a:pt x="521681" y="89506"/>
                </a:lnTo>
                <a:lnTo>
                  <a:pt x="552225" y="125114"/>
                </a:lnTo>
                <a:lnTo>
                  <a:pt x="577077" y="165155"/>
                </a:lnTo>
                <a:lnTo>
                  <a:pt x="595608" y="209002"/>
                </a:lnTo>
                <a:lnTo>
                  <a:pt x="607187" y="256024"/>
                </a:lnTo>
                <a:lnTo>
                  <a:pt x="611187" y="305593"/>
                </a:lnTo>
                <a:lnTo>
                  <a:pt x="607187" y="355162"/>
                </a:lnTo>
                <a:lnTo>
                  <a:pt x="595608" y="402185"/>
                </a:lnTo>
                <a:lnTo>
                  <a:pt x="577077" y="446031"/>
                </a:lnTo>
                <a:lnTo>
                  <a:pt x="552225" y="486073"/>
                </a:lnTo>
                <a:lnTo>
                  <a:pt x="521681" y="521681"/>
                </a:lnTo>
                <a:lnTo>
                  <a:pt x="486073" y="552225"/>
                </a:lnTo>
                <a:lnTo>
                  <a:pt x="446031" y="577077"/>
                </a:lnTo>
                <a:lnTo>
                  <a:pt x="402185" y="595608"/>
                </a:lnTo>
                <a:lnTo>
                  <a:pt x="355162" y="607187"/>
                </a:lnTo>
                <a:lnTo>
                  <a:pt x="305593" y="611187"/>
                </a:lnTo>
                <a:lnTo>
                  <a:pt x="256024" y="607187"/>
                </a:lnTo>
                <a:lnTo>
                  <a:pt x="209002" y="595608"/>
                </a:lnTo>
                <a:lnTo>
                  <a:pt x="165155" y="577077"/>
                </a:lnTo>
                <a:lnTo>
                  <a:pt x="125114" y="552225"/>
                </a:lnTo>
                <a:lnTo>
                  <a:pt x="89506" y="521681"/>
                </a:lnTo>
                <a:lnTo>
                  <a:pt x="58961" y="486073"/>
                </a:lnTo>
                <a:lnTo>
                  <a:pt x="34109" y="446031"/>
                </a:lnTo>
                <a:lnTo>
                  <a:pt x="15579" y="402185"/>
                </a:lnTo>
                <a:lnTo>
                  <a:pt x="3999" y="355162"/>
                </a:lnTo>
                <a:lnTo>
                  <a:pt x="0" y="305593"/>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25"/>
          <p:cNvSpPr/>
          <p:nvPr/>
        </p:nvSpPr>
        <p:spPr>
          <a:xfrm>
            <a:off x="1816100" y="1876425"/>
            <a:ext cx="0" cy="798830"/>
          </a:xfrm>
          <a:custGeom>
            <a:rect b="b" l="l" r="r" t="t"/>
            <a:pathLst>
              <a:path extrusionOk="0" h="798830" w="120000">
                <a:moveTo>
                  <a:pt x="0" y="798512"/>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25"/>
          <p:cNvSpPr/>
          <p:nvPr/>
        </p:nvSpPr>
        <p:spPr>
          <a:xfrm>
            <a:off x="1816100" y="1876425"/>
            <a:ext cx="1098550" cy="0"/>
          </a:xfrm>
          <a:custGeom>
            <a:rect b="b" l="l" r="r" t="t"/>
            <a:pathLst>
              <a:path extrusionOk="0" h="120000" w="1098550">
                <a:moveTo>
                  <a:pt x="0" y="0"/>
                </a:moveTo>
                <a:lnTo>
                  <a:pt x="109854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25"/>
          <p:cNvSpPr/>
          <p:nvPr/>
        </p:nvSpPr>
        <p:spPr>
          <a:xfrm>
            <a:off x="3813175" y="1843087"/>
            <a:ext cx="582930" cy="0"/>
          </a:xfrm>
          <a:custGeom>
            <a:rect b="b" l="l" r="r" t="t"/>
            <a:pathLst>
              <a:path extrusionOk="0" h="120000" w="582929">
                <a:moveTo>
                  <a:pt x="0" y="0"/>
                </a:moveTo>
                <a:lnTo>
                  <a:pt x="582612"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5"/>
          <p:cNvSpPr/>
          <p:nvPr/>
        </p:nvSpPr>
        <p:spPr>
          <a:xfrm>
            <a:off x="4482388" y="1715046"/>
            <a:ext cx="178435" cy="221615"/>
          </a:xfrm>
          <a:custGeom>
            <a:rect b="b" l="l" r="r" t="t"/>
            <a:pathLst>
              <a:path extrusionOk="0" h="221614" w="178435">
                <a:moveTo>
                  <a:pt x="0" y="1406"/>
                </a:moveTo>
                <a:lnTo>
                  <a:pt x="5327" y="1220"/>
                </a:lnTo>
                <a:lnTo>
                  <a:pt x="13052" y="1034"/>
                </a:lnTo>
                <a:lnTo>
                  <a:pt x="21364" y="1034"/>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6"/>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5"/>
          <p:cNvSpPr/>
          <p:nvPr/>
        </p:nvSpPr>
        <p:spPr>
          <a:xfrm>
            <a:off x="4660531" y="1713814"/>
            <a:ext cx="178435" cy="221615"/>
          </a:xfrm>
          <a:custGeom>
            <a:rect b="b" l="l" r="r" t="t"/>
            <a:pathLst>
              <a:path extrusionOk="0" h="221614" w="178435">
                <a:moveTo>
                  <a:pt x="0" y="1406"/>
                </a:moveTo>
                <a:lnTo>
                  <a:pt x="5327" y="1220"/>
                </a:lnTo>
                <a:lnTo>
                  <a:pt x="13052" y="1034"/>
                </a:lnTo>
                <a:lnTo>
                  <a:pt x="21364" y="1034"/>
                </a:lnTo>
                <a:lnTo>
                  <a:pt x="28454" y="1406"/>
                </a:lnTo>
                <a:lnTo>
                  <a:pt x="36289" y="2234"/>
                </a:lnTo>
                <a:lnTo>
                  <a:pt x="40661" y="3723"/>
                </a:lnTo>
                <a:lnTo>
                  <a:pt x="47011" y="6372"/>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6"/>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25"/>
          <p:cNvSpPr/>
          <p:nvPr/>
        </p:nvSpPr>
        <p:spPr>
          <a:xfrm>
            <a:off x="4837455" y="1712569"/>
            <a:ext cx="178435" cy="221615"/>
          </a:xfrm>
          <a:custGeom>
            <a:rect b="b" l="l" r="r" t="t"/>
            <a:pathLst>
              <a:path extrusionOk="0" h="221614" w="178435">
                <a:moveTo>
                  <a:pt x="0" y="1406"/>
                </a:moveTo>
                <a:lnTo>
                  <a:pt x="5327" y="1220"/>
                </a:lnTo>
                <a:lnTo>
                  <a:pt x="13051" y="1034"/>
                </a:lnTo>
                <a:lnTo>
                  <a:pt x="21364" y="1034"/>
                </a:lnTo>
                <a:lnTo>
                  <a:pt x="53362" y="9020"/>
                </a:lnTo>
                <a:lnTo>
                  <a:pt x="55094" y="7861"/>
                </a:lnTo>
                <a:lnTo>
                  <a:pt x="66806" y="17544"/>
                </a:lnTo>
                <a:lnTo>
                  <a:pt x="78025" y="26648"/>
                </a:lnTo>
                <a:lnTo>
                  <a:pt x="92167" y="38491"/>
                </a:lnTo>
                <a:lnTo>
                  <a:pt x="125180" y="77895"/>
                </a:lnTo>
                <a:lnTo>
                  <a:pt x="137323" y="118091"/>
                </a:lnTo>
                <a:lnTo>
                  <a:pt x="138414" y="129240"/>
                </a:lnTo>
                <a:lnTo>
                  <a:pt x="137880" y="139442"/>
                </a:lnTo>
                <a:lnTo>
                  <a:pt x="125880" y="180064"/>
                </a:lnTo>
                <a:lnTo>
                  <a:pt x="101601" y="213611"/>
                </a:lnTo>
                <a:lnTo>
                  <a:pt x="86600" y="221121"/>
                </a:lnTo>
                <a:lnTo>
                  <a:pt x="78868" y="219946"/>
                </a:lnTo>
                <a:lnTo>
                  <a:pt x="48809" y="192795"/>
                </a:lnTo>
                <a:lnTo>
                  <a:pt x="32165" y="157813"/>
                </a:lnTo>
                <a:lnTo>
                  <a:pt x="28326" y="134666"/>
                </a:lnTo>
                <a:lnTo>
                  <a:pt x="28454" y="128021"/>
                </a:lnTo>
                <a:lnTo>
                  <a:pt x="28619" y="119167"/>
                </a:lnTo>
                <a:lnTo>
                  <a:pt x="31506" y="111470"/>
                </a:lnTo>
                <a:lnTo>
                  <a:pt x="33403"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5"/>
          <p:cNvSpPr/>
          <p:nvPr/>
        </p:nvSpPr>
        <p:spPr>
          <a:xfrm>
            <a:off x="5014366" y="1711325"/>
            <a:ext cx="178435" cy="221615"/>
          </a:xfrm>
          <a:custGeom>
            <a:rect b="b" l="l" r="r" t="t"/>
            <a:pathLst>
              <a:path extrusionOk="0" h="221614" w="178435">
                <a:moveTo>
                  <a:pt x="0" y="1406"/>
                </a:moveTo>
                <a:lnTo>
                  <a:pt x="5327" y="1220"/>
                </a:lnTo>
                <a:lnTo>
                  <a:pt x="13052" y="1034"/>
                </a:lnTo>
                <a:lnTo>
                  <a:pt x="21364" y="1034"/>
                </a:lnTo>
                <a:lnTo>
                  <a:pt x="28454" y="1406"/>
                </a:lnTo>
                <a:lnTo>
                  <a:pt x="36289" y="2234"/>
                </a:lnTo>
                <a:lnTo>
                  <a:pt x="40661" y="3723"/>
                </a:lnTo>
                <a:lnTo>
                  <a:pt x="47011" y="6372"/>
                </a:lnTo>
                <a:lnTo>
                  <a:pt x="53362" y="9020"/>
                </a:lnTo>
                <a:lnTo>
                  <a:pt x="55094" y="7861"/>
                </a:lnTo>
                <a:lnTo>
                  <a:pt x="66806" y="17544"/>
                </a:lnTo>
                <a:lnTo>
                  <a:pt x="78025" y="26648"/>
                </a:lnTo>
                <a:lnTo>
                  <a:pt x="117529" y="64714"/>
                </a:lnTo>
                <a:lnTo>
                  <a:pt x="134729" y="105468"/>
                </a:lnTo>
                <a:lnTo>
                  <a:pt x="138414" y="129240"/>
                </a:lnTo>
                <a:lnTo>
                  <a:pt x="137880" y="139442"/>
                </a:lnTo>
                <a:lnTo>
                  <a:pt x="125880" y="180064"/>
                </a:lnTo>
                <a:lnTo>
                  <a:pt x="101601" y="213611"/>
                </a:lnTo>
                <a:lnTo>
                  <a:pt x="86600" y="221121"/>
                </a:lnTo>
                <a:lnTo>
                  <a:pt x="78868" y="219946"/>
                </a:lnTo>
                <a:lnTo>
                  <a:pt x="48809" y="192795"/>
                </a:lnTo>
                <a:lnTo>
                  <a:pt x="32165" y="157813"/>
                </a:lnTo>
                <a:lnTo>
                  <a:pt x="28326" y="134666"/>
                </a:lnTo>
                <a:lnTo>
                  <a:pt x="28454" y="128021"/>
                </a:lnTo>
                <a:lnTo>
                  <a:pt x="28619" y="119167"/>
                </a:lnTo>
                <a:lnTo>
                  <a:pt x="31506" y="111470"/>
                </a:lnTo>
                <a:lnTo>
                  <a:pt x="33402" y="104436"/>
                </a:lnTo>
                <a:lnTo>
                  <a:pt x="35300" y="97402"/>
                </a:lnTo>
                <a:lnTo>
                  <a:pt x="58146" y="59749"/>
                </a:lnTo>
                <a:lnTo>
                  <a:pt x="85363" y="32439"/>
                </a:lnTo>
                <a:lnTo>
                  <a:pt x="92209" y="25985"/>
                </a:lnTo>
                <a:lnTo>
                  <a:pt x="93033" y="25157"/>
                </a:lnTo>
                <a:lnTo>
                  <a:pt x="98972" y="21268"/>
                </a:lnTo>
                <a:lnTo>
                  <a:pt x="103658" y="18153"/>
                </a:lnTo>
                <a:lnTo>
                  <a:pt x="108869" y="14844"/>
                </a:lnTo>
                <a:lnTo>
                  <a:pt x="146722" y="2698"/>
                </a:lnTo>
                <a:lnTo>
                  <a:pt x="164128" y="0"/>
                </a:lnTo>
                <a:lnTo>
                  <a:pt x="173283" y="413"/>
                </a:lnTo>
                <a:lnTo>
                  <a:pt x="178149" y="1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5"/>
          <p:cNvSpPr/>
          <p:nvPr/>
        </p:nvSpPr>
        <p:spPr>
          <a:xfrm>
            <a:off x="5192522" y="1711489"/>
            <a:ext cx="100330" cy="103505"/>
          </a:xfrm>
          <a:custGeom>
            <a:rect b="b" l="l" r="r" t="t"/>
            <a:pathLst>
              <a:path extrusionOk="0" h="103505" w="100329">
                <a:moveTo>
                  <a:pt x="0" y="0"/>
                </a:moveTo>
                <a:lnTo>
                  <a:pt x="42063" y="14896"/>
                </a:lnTo>
                <a:lnTo>
                  <a:pt x="69281" y="43446"/>
                </a:lnTo>
                <a:lnTo>
                  <a:pt x="93726" y="82291"/>
                </a:lnTo>
                <a:lnTo>
                  <a:pt x="98512" y="97451"/>
                </a:lnTo>
                <a:lnTo>
                  <a:pt x="100209" y="10303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5"/>
          <p:cNvSpPr/>
          <p:nvPr/>
        </p:nvSpPr>
        <p:spPr>
          <a:xfrm>
            <a:off x="4395787" y="1716455"/>
            <a:ext cx="85725" cy="110489"/>
          </a:xfrm>
          <a:custGeom>
            <a:rect b="b" l="l" r="r" t="t"/>
            <a:pathLst>
              <a:path extrusionOk="0" h="110489" w="85725">
                <a:moveTo>
                  <a:pt x="0" y="110477"/>
                </a:moveTo>
                <a:lnTo>
                  <a:pt x="14846" y="65790"/>
                </a:lnTo>
                <a:lnTo>
                  <a:pt x="33403" y="38480"/>
                </a:lnTo>
                <a:lnTo>
                  <a:pt x="37957" y="32693"/>
                </a:lnTo>
                <a:lnTo>
                  <a:pt x="70023" y="7665"/>
                </a:lnTo>
                <a:lnTo>
                  <a:pt x="78737" y="3355"/>
                </a:lnTo>
                <a:lnTo>
                  <a:pt x="8536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25"/>
          <p:cNvSpPr/>
          <p:nvPr/>
        </p:nvSpPr>
        <p:spPr>
          <a:xfrm>
            <a:off x="5995149" y="1676400"/>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25"/>
          <p:cNvSpPr/>
          <p:nvPr/>
        </p:nvSpPr>
        <p:spPr>
          <a:xfrm>
            <a:off x="6074574" y="1678165"/>
            <a:ext cx="104139" cy="258445"/>
          </a:xfrm>
          <a:custGeom>
            <a:rect b="b" l="l" r="r" t="t"/>
            <a:pathLst>
              <a:path extrusionOk="0" h="258444" w="104139">
                <a:moveTo>
                  <a:pt x="0" y="257985"/>
                </a:moveTo>
                <a:lnTo>
                  <a:pt x="10414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25"/>
          <p:cNvSpPr/>
          <p:nvPr/>
        </p:nvSpPr>
        <p:spPr>
          <a:xfrm>
            <a:off x="6178715" y="1678165"/>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5"/>
          <p:cNvSpPr/>
          <p:nvPr/>
        </p:nvSpPr>
        <p:spPr>
          <a:xfrm>
            <a:off x="6258153" y="1679930"/>
            <a:ext cx="104139" cy="258445"/>
          </a:xfrm>
          <a:custGeom>
            <a:rect b="b" l="l" r="r" t="t"/>
            <a:pathLst>
              <a:path extrusionOk="0" h="258444" w="104139">
                <a:moveTo>
                  <a:pt x="0" y="257985"/>
                </a:moveTo>
                <a:lnTo>
                  <a:pt x="10414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5"/>
          <p:cNvSpPr/>
          <p:nvPr/>
        </p:nvSpPr>
        <p:spPr>
          <a:xfrm>
            <a:off x="6362293" y="1678165"/>
            <a:ext cx="80010" cy="261620"/>
          </a:xfrm>
          <a:custGeom>
            <a:rect b="b" l="l" r="r" t="t"/>
            <a:pathLst>
              <a:path extrusionOk="0" h="261619" w="80010">
                <a:moveTo>
                  <a:pt x="0" y="0"/>
                </a:moveTo>
                <a:lnTo>
                  <a:pt x="79431"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25"/>
          <p:cNvSpPr/>
          <p:nvPr/>
        </p:nvSpPr>
        <p:spPr>
          <a:xfrm>
            <a:off x="6441732" y="1679930"/>
            <a:ext cx="104139" cy="258445"/>
          </a:xfrm>
          <a:custGeom>
            <a:rect b="b" l="l" r="r" t="t"/>
            <a:pathLst>
              <a:path extrusionOk="0" h="258444" w="104140">
                <a:moveTo>
                  <a:pt x="0" y="257985"/>
                </a:moveTo>
                <a:lnTo>
                  <a:pt x="104143"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25"/>
          <p:cNvSpPr/>
          <p:nvPr/>
        </p:nvSpPr>
        <p:spPr>
          <a:xfrm>
            <a:off x="6545871" y="1681695"/>
            <a:ext cx="80010" cy="261620"/>
          </a:xfrm>
          <a:custGeom>
            <a:rect b="b" l="l" r="r" t="t"/>
            <a:pathLst>
              <a:path extrusionOk="0" h="261619" w="80009">
                <a:moveTo>
                  <a:pt x="0" y="0"/>
                </a:moveTo>
                <a:lnTo>
                  <a:pt x="79432" y="26140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5"/>
          <p:cNvSpPr/>
          <p:nvPr/>
        </p:nvSpPr>
        <p:spPr>
          <a:xfrm>
            <a:off x="6625297" y="1801799"/>
            <a:ext cx="56515" cy="139700"/>
          </a:xfrm>
          <a:custGeom>
            <a:rect b="b" l="l" r="r" t="t"/>
            <a:pathLst>
              <a:path extrusionOk="0" h="139700" w="56515">
                <a:moveTo>
                  <a:pt x="0" y="139649"/>
                </a:moveTo>
                <a:lnTo>
                  <a:pt x="5648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25"/>
          <p:cNvSpPr/>
          <p:nvPr/>
        </p:nvSpPr>
        <p:spPr>
          <a:xfrm>
            <a:off x="5940428" y="1678165"/>
            <a:ext cx="53340" cy="125730"/>
          </a:xfrm>
          <a:custGeom>
            <a:rect b="b" l="l" r="r" t="t"/>
            <a:pathLst>
              <a:path extrusionOk="0" h="125730" w="53339">
                <a:moveTo>
                  <a:pt x="52954" y="0"/>
                </a:moveTo>
                <a:lnTo>
                  <a:pt x="0" y="125401"/>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5"/>
          <p:cNvSpPr/>
          <p:nvPr/>
        </p:nvSpPr>
        <p:spPr>
          <a:xfrm>
            <a:off x="5294312" y="1809750"/>
            <a:ext cx="649605" cy="0"/>
          </a:xfrm>
          <a:custGeom>
            <a:rect b="b" l="l" r="r" t="t"/>
            <a:pathLst>
              <a:path extrusionOk="0" h="120000" w="649604">
                <a:moveTo>
                  <a:pt x="0" y="0"/>
                </a:moveTo>
                <a:lnTo>
                  <a:pt x="649287"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25"/>
          <p:cNvSpPr/>
          <p:nvPr/>
        </p:nvSpPr>
        <p:spPr>
          <a:xfrm>
            <a:off x="6675437" y="1809750"/>
            <a:ext cx="615950" cy="0"/>
          </a:xfrm>
          <a:custGeom>
            <a:rect b="b" l="l" r="r" t="t"/>
            <a:pathLst>
              <a:path extrusionOk="0" h="120000" w="615950">
                <a:moveTo>
                  <a:pt x="0" y="0"/>
                </a:moveTo>
                <a:lnTo>
                  <a:pt x="61594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5"/>
          <p:cNvSpPr/>
          <p:nvPr/>
        </p:nvSpPr>
        <p:spPr>
          <a:xfrm>
            <a:off x="7265987" y="1784350"/>
            <a:ext cx="50800" cy="50800"/>
          </a:xfrm>
          <a:custGeom>
            <a:rect b="b" l="l" r="r" t="t"/>
            <a:pathLst>
              <a:path extrusionOk="0" h="50800" w="50800">
                <a:moveTo>
                  <a:pt x="25400" y="0"/>
                </a:moveTo>
                <a:lnTo>
                  <a:pt x="15510" y="1995"/>
                </a:lnTo>
                <a:lnTo>
                  <a:pt x="7437" y="7437"/>
                </a:lnTo>
                <a:lnTo>
                  <a:pt x="1995" y="15510"/>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0"/>
                </a:lnTo>
                <a:lnTo>
                  <a:pt x="43362" y="7437"/>
                </a:lnTo>
                <a:lnTo>
                  <a:pt x="35289" y="1995"/>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5"/>
          <p:cNvSpPr/>
          <p:nvPr/>
        </p:nvSpPr>
        <p:spPr>
          <a:xfrm>
            <a:off x="1800225" y="3290887"/>
            <a:ext cx="0" cy="798830"/>
          </a:xfrm>
          <a:custGeom>
            <a:rect b="b" l="l" r="r" t="t"/>
            <a:pathLst>
              <a:path extrusionOk="0" h="798829" w="120000">
                <a:moveTo>
                  <a:pt x="0" y="798512"/>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25"/>
          <p:cNvSpPr/>
          <p:nvPr/>
        </p:nvSpPr>
        <p:spPr>
          <a:xfrm>
            <a:off x="1819275" y="4089400"/>
            <a:ext cx="5475605" cy="0"/>
          </a:xfrm>
          <a:custGeom>
            <a:rect b="b" l="l" r="r" t="t"/>
            <a:pathLst>
              <a:path extrusionOk="0" h="120000" w="5475605">
                <a:moveTo>
                  <a:pt x="0" y="0"/>
                </a:moveTo>
                <a:lnTo>
                  <a:pt x="5475286"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25"/>
          <p:cNvSpPr/>
          <p:nvPr/>
        </p:nvSpPr>
        <p:spPr>
          <a:xfrm>
            <a:off x="7269162" y="4064000"/>
            <a:ext cx="50800" cy="50800"/>
          </a:xfrm>
          <a:custGeom>
            <a:rect b="b" l="l" r="r" t="t"/>
            <a:pathLst>
              <a:path extrusionOk="0" h="50800" w="50800">
                <a:moveTo>
                  <a:pt x="25400" y="0"/>
                </a:moveTo>
                <a:lnTo>
                  <a:pt x="15516" y="1997"/>
                </a:lnTo>
                <a:lnTo>
                  <a:pt x="7442" y="7442"/>
                </a:lnTo>
                <a:lnTo>
                  <a:pt x="1997" y="15516"/>
                </a:lnTo>
                <a:lnTo>
                  <a:pt x="0" y="25400"/>
                </a:lnTo>
                <a:lnTo>
                  <a:pt x="1997" y="35289"/>
                </a:lnTo>
                <a:lnTo>
                  <a:pt x="7442" y="43362"/>
                </a:lnTo>
                <a:lnTo>
                  <a:pt x="15516"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5"/>
          <p:cNvSpPr/>
          <p:nvPr/>
        </p:nvSpPr>
        <p:spPr>
          <a:xfrm>
            <a:off x="5287962" y="2165350"/>
            <a:ext cx="992505" cy="0"/>
          </a:xfrm>
          <a:custGeom>
            <a:rect b="b" l="l" r="r" t="t"/>
            <a:pathLst>
              <a:path extrusionOk="0" h="120000" w="992504">
                <a:moveTo>
                  <a:pt x="0" y="0"/>
                </a:moveTo>
                <a:lnTo>
                  <a:pt x="992186" y="0"/>
                </a:lnTo>
              </a:path>
            </a:pathLst>
          </a:custGeom>
          <a:noFill/>
          <a:ln cap="flat" cmpd="sng" w="28550">
            <a:solidFill>
              <a:srgbClr val="4349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5"/>
          <p:cNvSpPr/>
          <p:nvPr/>
        </p:nvSpPr>
        <p:spPr>
          <a:xfrm>
            <a:off x="6223000" y="2122487"/>
            <a:ext cx="85725" cy="85725"/>
          </a:xfrm>
          <a:custGeom>
            <a:rect b="b" l="l" r="r" t="t"/>
            <a:pathLst>
              <a:path extrusionOk="0" h="85725" w="85725">
                <a:moveTo>
                  <a:pt x="0" y="0"/>
                </a:moveTo>
                <a:lnTo>
                  <a:pt x="0" y="85725"/>
                </a:lnTo>
                <a:lnTo>
                  <a:pt x="85725" y="42862"/>
                </a:lnTo>
                <a:lnTo>
                  <a:pt x="0" y="0"/>
                </a:lnTo>
                <a:close/>
              </a:path>
            </a:pathLst>
          </a:custGeom>
          <a:solidFill>
            <a:srgbClr val="4349A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5"/>
          <p:cNvSpPr/>
          <p:nvPr/>
        </p:nvSpPr>
        <p:spPr>
          <a:xfrm>
            <a:off x="4960937" y="3090862"/>
            <a:ext cx="992505" cy="0"/>
          </a:xfrm>
          <a:custGeom>
            <a:rect b="b" l="l" r="r" t="t"/>
            <a:pathLst>
              <a:path extrusionOk="0" h="120000" w="992504">
                <a:moveTo>
                  <a:pt x="0" y="0"/>
                </a:moveTo>
                <a:lnTo>
                  <a:pt x="992184"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25"/>
          <p:cNvSpPr/>
          <p:nvPr/>
        </p:nvSpPr>
        <p:spPr>
          <a:xfrm>
            <a:off x="4932362" y="3048000"/>
            <a:ext cx="85725" cy="85725"/>
          </a:xfrm>
          <a:custGeom>
            <a:rect b="b" l="l" r="r" t="t"/>
            <a:pathLst>
              <a:path extrusionOk="0" h="85725" w="85725">
                <a:moveTo>
                  <a:pt x="85725" y="0"/>
                </a:moveTo>
                <a:lnTo>
                  <a:pt x="0" y="42862"/>
                </a:lnTo>
                <a:lnTo>
                  <a:pt x="85725" y="85725"/>
                </a:lnTo>
                <a:lnTo>
                  <a:pt x="85725"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25"/>
          <p:cNvSpPr/>
          <p:nvPr/>
        </p:nvSpPr>
        <p:spPr>
          <a:xfrm>
            <a:off x="3979862" y="1931987"/>
            <a:ext cx="0" cy="784225"/>
          </a:xfrm>
          <a:custGeom>
            <a:rect b="b" l="l" r="r" t="t"/>
            <a:pathLst>
              <a:path extrusionOk="0" h="784225" w="120000">
                <a:moveTo>
                  <a:pt x="0" y="0"/>
                </a:moveTo>
                <a:lnTo>
                  <a:pt x="0" y="784225"/>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25"/>
          <p:cNvSpPr/>
          <p:nvPr/>
        </p:nvSpPr>
        <p:spPr>
          <a:xfrm>
            <a:off x="3979862" y="3159125"/>
            <a:ext cx="0" cy="866775"/>
          </a:xfrm>
          <a:custGeom>
            <a:rect b="b" l="l" r="r" t="t"/>
            <a:pathLst>
              <a:path extrusionOk="0" h="866775" w="120000">
                <a:moveTo>
                  <a:pt x="0" y="0"/>
                </a:moveTo>
                <a:lnTo>
                  <a:pt x="0" y="866770"/>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25"/>
          <p:cNvSpPr/>
          <p:nvPr/>
        </p:nvSpPr>
        <p:spPr>
          <a:xfrm>
            <a:off x="3954462" y="190658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25"/>
          <p:cNvSpPr/>
          <p:nvPr/>
        </p:nvSpPr>
        <p:spPr>
          <a:xfrm>
            <a:off x="3954462" y="4000500"/>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25"/>
          <p:cNvSpPr/>
          <p:nvPr/>
        </p:nvSpPr>
        <p:spPr>
          <a:xfrm>
            <a:off x="1577978" y="2906712"/>
            <a:ext cx="377817" cy="1317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25"/>
          <p:cNvSpPr txBox="1"/>
          <p:nvPr/>
        </p:nvSpPr>
        <p:spPr>
          <a:xfrm>
            <a:off x="6121400" y="2917825"/>
            <a:ext cx="558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rgbClr val="FF3300"/>
                </a:solidFill>
                <a:latin typeface="Times New Roman"/>
                <a:ea typeface="Times New Roman"/>
                <a:cs typeface="Times New Roman"/>
                <a:sym typeface="Times New Roman"/>
              </a:rPr>
              <a:t>motor</a:t>
            </a:r>
            <a:endParaRPr sz="1800">
              <a:solidFill>
                <a:schemeClr val="dk1"/>
              </a:solidFill>
              <a:latin typeface="Times New Roman"/>
              <a:ea typeface="Times New Roman"/>
              <a:cs typeface="Times New Roman"/>
              <a:sym typeface="Times New Roman"/>
            </a:endParaRPr>
          </a:p>
        </p:txBody>
      </p:sp>
      <p:sp>
        <p:nvSpPr>
          <p:cNvPr id="502" name="Google Shape;502;p25"/>
          <p:cNvSpPr txBox="1"/>
          <p:nvPr/>
        </p:nvSpPr>
        <p:spPr>
          <a:xfrm>
            <a:off x="4649787" y="2881312"/>
            <a:ext cx="1651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503" name="Google Shape;503;p25"/>
          <p:cNvSpPr txBox="1"/>
          <p:nvPr/>
        </p:nvSpPr>
        <p:spPr>
          <a:xfrm>
            <a:off x="1138237" y="2790825"/>
            <a:ext cx="2076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504" name="Google Shape;504;p25"/>
          <p:cNvSpPr txBox="1"/>
          <p:nvPr/>
        </p:nvSpPr>
        <p:spPr>
          <a:xfrm>
            <a:off x="3727450" y="2760662"/>
            <a:ext cx="34607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E</a:t>
            </a:r>
            <a:r>
              <a:rPr i="1" lang="en-US" sz="1200">
                <a:solidFill>
                  <a:schemeClr val="dk1"/>
                </a:solidFill>
                <a:latin typeface="Times New Roman"/>
                <a:ea typeface="Times New Roman"/>
                <a:cs typeface="Times New Roman"/>
                <a:sym typeface="Times New Roman"/>
              </a:rPr>
              <a:t>res</a:t>
            </a:r>
            <a:endParaRPr sz="1200">
              <a:solidFill>
                <a:schemeClr val="dk1"/>
              </a:solidFill>
              <a:latin typeface="Times New Roman"/>
              <a:ea typeface="Times New Roman"/>
              <a:cs typeface="Times New Roman"/>
              <a:sym typeface="Times New Roman"/>
            </a:endParaRPr>
          </a:p>
        </p:txBody>
      </p:sp>
      <p:sp>
        <p:nvSpPr>
          <p:cNvPr id="505" name="Google Shape;505;p25"/>
          <p:cNvSpPr txBox="1"/>
          <p:nvPr/>
        </p:nvSpPr>
        <p:spPr>
          <a:xfrm>
            <a:off x="3201987" y="1393825"/>
            <a:ext cx="2286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endParaRPr sz="1800">
              <a:solidFill>
                <a:schemeClr val="dk1"/>
              </a:solidFill>
              <a:latin typeface="Times New Roman"/>
              <a:ea typeface="Times New Roman"/>
              <a:cs typeface="Times New Roman"/>
              <a:sym typeface="Times New Roman"/>
            </a:endParaRPr>
          </a:p>
        </p:txBody>
      </p:sp>
      <p:sp>
        <p:nvSpPr>
          <p:cNvPr id="506" name="Google Shape;506;p25"/>
          <p:cNvSpPr txBox="1"/>
          <p:nvPr/>
        </p:nvSpPr>
        <p:spPr>
          <a:xfrm>
            <a:off x="4665662" y="1343025"/>
            <a:ext cx="2711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l</a:t>
            </a:r>
            <a:endParaRPr baseline="-25000" sz="1800">
              <a:solidFill>
                <a:schemeClr val="dk1"/>
              </a:solidFill>
              <a:latin typeface="Times New Roman"/>
              <a:ea typeface="Times New Roman"/>
              <a:cs typeface="Times New Roman"/>
              <a:sym typeface="Times New Roman"/>
            </a:endParaRPr>
          </a:p>
        </p:txBody>
      </p:sp>
      <p:sp>
        <p:nvSpPr>
          <p:cNvPr id="507" name="Google Shape;507;p25"/>
          <p:cNvSpPr txBox="1"/>
          <p:nvPr/>
        </p:nvSpPr>
        <p:spPr>
          <a:xfrm>
            <a:off x="6180137" y="1343025"/>
            <a:ext cx="2413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508" name="Google Shape;508;p25"/>
          <p:cNvSpPr txBox="1"/>
          <p:nvPr/>
        </p:nvSpPr>
        <p:spPr>
          <a:xfrm>
            <a:off x="7394575" y="1676400"/>
            <a:ext cx="15494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09" name="Google Shape;509;p25"/>
          <p:cNvSpPr txBox="1"/>
          <p:nvPr/>
        </p:nvSpPr>
        <p:spPr>
          <a:xfrm>
            <a:off x="1620837" y="2359025"/>
            <a:ext cx="15494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10" name="Google Shape;510;p25"/>
          <p:cNvSpPr/>
          <p:nvPr/>
        </p:nvSpPr>
        <p:spPr>
          <a:xfrm>
            <a:off x="1616075" y="3390900"/>
            <a:ext cx="151130" cy="0"/>
          </a:xfrm>
          <a:custGeom>
            <a:rect b="b" l="l" r="r" t="t"/>
            <a:pathLst>
              <a:path extrusionOk="0" h="120000" w="151130">
                <a:moveTo>
                  <a:pt x="0" y="0"/>
                </a:moveTo>
                <a:lnTo>
                  <a:pt x="150812"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5"/>
          <p:cNvSpPr/>
          <p:nvPr/>
        </p:nvSpPr>
        <p:spPr>
          <a:xfrm>
            <a:off x="7424737" y="4122737"/>
            <a:ext cx="215900" cy="0"/>
          </a:xfrm>
          <a:custGeom>
            <a:rect b="b" l="l" r="r" t="t"/>
            <a:pathLst>
              <a:path extrusionOk="0" h="120000" w="215900">
                <a:moveTo>
                  <a:pt x="0" y="0"/>
                </a:moveTo>
                <a:lnTo>
                  <a:pt x="215899"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25"/>
          <p:cNvSpPr txBox="1"/>
          <p:nvPr/>
        </p:nvSpPr>
        <p:spPr>
          <a:xfrm>
            <a:off x="4337691" y="3271850"/>
            <a:ext cx="2613660" cy="30797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j</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a:t>
            </a:r>
            <a:r>
              <a:rPr baseline="-25000" i="1" lang="en-US" sz="1575">
                <a:solidFill>
                  <a:schemeClr val="dk1"/>
                </a:solidFill>
                <a:latin typeface="Times New Roman"/>
                <a:ea typeface="Times New Roman"/>
                <a:cs typeface="Times New Roman"/>
                <a:sym typeface="Times New Roman"/>
              </a:rPr>
              <a:t>l </a:t>
            </a:r>
            <a:r>
              <a:rPr lang="en-US"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513" name="Google Shape;513;p25"/>
          <p:cNvSpPr txBox="1"/>
          <p:nvPr/>
        </p:nvSpPr>
        <p:spPr>
          <a:xfrm>
            <a:off x="4252258" y="1898352"/>
            <a:ext cx="2649855" cy="805180"/>
          </a:xfrm>
          <a:prstGeom prst="rect">
            <a:avLst/>
          </a:prstGeom>
          <a:noFill/>
          <a:ln>
            <a:noFill/>
          </a:ln>
        </p:spPr>
        <p:txBody>
          <a:bodyPr anchorCtr="0" anchor="t" bIns="0" lIns="0" spcFirstLastPara="1" rIns="0" wrap="square" tIns="122550">
            <a:noAutofit/>
          </a:bodyPr>
          <a:lstStyle/>
          <a:p>
            <a:pPr indent="0" lvl="0" marL="38735" marR="0" rtl="0" algn="l">
              <a:lnSpc>
                <a:spcPct val="100000"/>
              </a:lnSpc>
              <a:spcBef>
                <a:spcPts val="0"/>
              </a:spcBef>
              <a:spcAft>
                <a:spcPts val="0"/>
              </a:spcAft>
              <a:buNone/>
            </a:pPr>
            <a:r>
              <a:rPr lang="en-US" sz="1800">
                <a:solidFill>
                  <a:srgbClr val="333399"/>
                </a:solidFill>
                <a:latin typeface="Times New Roman"/>
                <a:ea typeface="Times New Roman"/>
                <a:cs typeface="Times New Roman"/>
                <a:sym typeface="Times New Roman"/>
              </a:rPr>
              <a:t>generat</a:t>
            </a:r>
            <a:r>
              <a:rPr lang="en-US" sz="1800">
                <a:solidFill>
                  <a:srgbClr val="4349AA"/>
                </a:solidFill>
                <a:latin typeface="Times New Roman"/>
                <a:ea typeface="Times New Roman"/>
                <a:cs typeface="Times New Roman"/>
                <a:sym typeface="Times New Roman"/>
              </a:rPr>
              <a:t>ö</a:t>
            </a:r>
            <a:r>
              <a:rPr lang="en-US" sz="1800">
                <a:solidFill>
                  <a:srgbClr val="333399"/>
                </a:solidFill>
                <a:latin typeface="Times New Roman"/>
                <a:ea typeface="Times New Roman"/>
                <a:cs typeface="Times New Roman"/>
                <a:sym typeface="Times New Roman"/>
              </a:rPr>
              <a:t>r	</a:t>
            </a:r>
            <a:r>
              <a:rPr baseline="30000" i="1" lang="en-US" sz="27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0" marR="0" rtl="0" algn="l">
              <a:lnSpc>
                <a:spcPct val="100000"/>
              </a:lnSpc>
              <a:spcBef>
                <a:spcPts val="890"/>
              </a:spcBef>
              <a:spcAft>
                <a:spcPts val="0"/>
              </a:spcAft>
              <a:buNone/>
            </a:pPr>
            <a:r>
              <a:rPr i="1" lang="en-US" sz="185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a </a:t>
            </a:r>
            <a:r>
              <a:rPr i="1" lang="en-US" sz="1850">
                <a:solidFill>
                  <a:schemeClr val="dk1"/>
                </a:solidFill>
                <a:latin typeface="Times New Roman"/>
                <a:ea typeface="Times New Roman"/>
                <a:cs typeface="Times New Roman"/>
                <a:sym typeface="Times New Roman"/>
              </a:rPr>
              <a:t>j</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r>
              <a:rPr lang="en-US" sz="1850">
                <a:solidFill>
                  <a:schemeClr val="dk1"/>
                </a:solidFill>
                <a:latin typeface="Times New Roman"/>
                <a:ea typeface="Times New Roman"/>
                <a:cs typeface="Times New Roman"/>
                <a:sym typeface="Times New Roman"/>
              </a:rPr>
              <a:t> </a:t>
            </a:r>
            <a:r>
              <a:rPr i="1" lang="en-US" sz="1850">
                <a:solidFill>
                  <a:schemeClr val="dk1"/>
                </a:solidFill>
                <a:latin typeface="Times New Roman"/>
                <a:ea typeface="Times New Roman"/>
                <a:cs typeface="Times New Roman"/>
                <a:sym typeface="Times New Roman"/>
              </a:rPr>
              <a:t>X</a:t>
            </a:r>
            <a:r>
              <a:rPr baseline="-25000" i="1" lang="en-US" sz="1575">
                <a:solidFill>
                  <a:schemeClr val="dk1"/>
                </a:solidFill>
                <a:latin typeface="Times New Roman"/>
                <a:ea typeface="Times New Roman"/>
                <a:cs typeface="Times New Roman"/>
                <a:sym typeface="Times New Roman"/>
              </a:rPr>
              <a:t>l </a:t>
            </a:r>
            <a:r>
              <a:rPr lang="en-US"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514" name="Google Shape;514;p25"/>
          <p:cNvSpPr/>
          <p:nvPr/>
        </p:nvSpPr>
        <p:spPr>
          <a:xfrm>
            <a:off x="7307262" y="1868487"/>
            <a:ext cx="0" cy="835025"/>
          </a:xfrm>
          <a:custGeom>
            <a:rect b="b" l="l" r="r" t="t"/>
            <a:pathLst>
              <a:path extrusionOk="0" h="835025" w="120000">
                <a:moveTo>
                  <a:pt x="0" y="0"/>
                </a:moveTo>
                <a:lnTo>
                  <a:pt x="0" y="835025"/>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25"/>
          <p:cNvSpPr/>
          <p:nvPr/>
        </p:nvSpPr>
        <p:spPr>
          <a:xfrm>
            <a:off x="7307262" y="3070225"/>
            <a:ext cx="0" cy="892175"/>
          </a:xfrm>
          <a:custGeom>
            <a:rect b="b" l="l" r="r" t="t"/>
            <a:pathLst>
              <a:path extrusionOk="0" h="892175" w="120000">
                <a:moveTo>
                  <a:pt x="0" y="0"/>
                </a:moveTo>
                <a:lnTo>
                  <a:pt x="0" y="892170"/>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25"/>
          <p:cNvSpPr/>
          <p:nvPr/>
        </p:nvSpPr>
        <p:spPr>
          <a:xfrm>
            <a:off x="7281862" y="184308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5"/>
          <p:cNvSpPr/>
          <p:nvPr/>
        </p:nvSpPr>
        <p:spPr>
          <a:xfrm>
            <a:off x="7281862" y="3937000"/>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25"/>
          <p:cNvSpPr txBox="1"/>
          <p:nvPr/>
        </p:nvSpPr>
        <p:spPr>
          <a:xfrm>
            <a:off x="7194550" y="2690812"/>
            <a:ext cx="2076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19" name="Google Shape;519;p25"/>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3" name="Shape 523"/>
        <p:cNvGrpSpPr/>
        <p:nvPr/>
      </p:nvGrpSpPr>
      <p:grpSpPr>
        <a:xfrm>
          <a:off x="0" y="0"/>
          <a:ext cx="0" cy="0"/>
          <a:chOff x="0" y="0"/>
          <a:chExt cx="0" cy="0"/>
        </a:xfrm>
      </p:grpSpPr>
      <p:sp>
        <p:nvSpPr>
          <p:cNvPr id="524" name="Google Shape;524;p26"/>
          <p:cNvSpPr txBox="1"/>
          <p:nvPr>
            <p:ph type="title"/>
          </p:nvPr>
        </p:nvSpPr>
        <p:spPr>
          <a:xfrm>
            <a:off x="3273221" y="243840"/>
            <a:ext cx="260286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Eşdeğer Devre_2</a:t>
            </a:r>
            <a:endParaRPr/>
          </a:p>
        </p:txBody>
      </p:sp>
      <p:sp>
        <p:nvSpPr>
          <p:cNvPr id="525" name="Google Shape;525;p26"/>
          <p:cNvSpPr txBox="1"/>
          <p:nvPr/>
        </p:nvSpPr>
        <p:spPr>
          <a:xfrm>
            <a:off x="474027" y="1675193"/>
            <a:ext cx="7818120" cy="31165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i="1" lang="en-US" sz="2200">
                <a:solidFill>
                  <a:srgbClr val="333399"/>
                </a:solidFill>
                <a:latin typeface="Times New Roman"/>
                <a:ea typeface="Times New Roman"/>
                <a:cs typeface="Times New Roman"/>
                <a:sym typeface="Times New Roman"/>
              </a:rPr>
              <a:t>E</a:t>
            </a:r>
            <a:r>
              <a:rPr b="1" baseline="-25000" i="1" lang="en-US" sz="2175">
                <a:solidFill>
                  <a:srgbClr val="4349AA"/>
                </a:solidFill>
                <a:latin typeface="Times New Roman"/>
                <a:ea typeface="Times New Roman"/>
                <a:cs typeface="Times New Roman"/>
                <a:sym typeface="Times New Roman"/>
              </a:rPr>
              <a:t>f  </a:t>
            </a:r>
            <a:r>
              <a:rPr b="1" lang="en-US" sz="2200">
                <a:solidFill>
                  <a:srgbClr val="4349AA"/>
                </a:solidFill>
                <a:latin typeface="Times New Roman"/>
                <a:ea typeface="Times New Roman"/>
                <a:cs typeface="Times New Roman"/>
                <a:sym typeface="Times New Roman"/>
              </a:rPr>
              <a:t>ve </a:t>
            </a:r>
            <a:r>
              <a:rPr b="1" i="1" lang="en-US" sz="2200">
                <a:solidFill>
                  <a:srgbClr val="333399"/>
                </a:solidFill>
                <a:latin typeface="Times New Roman"/>
                <a:ea typeface="Times New Roman"/>
                <a:cs typeface="Times New Roman"/>
                <a:sym typeface="Times New Roman"/>
              </a:rPr>
              <a:t>V</a:t>
            </a:r>
            <a:r>
              <a:rPr b="1" baseline="-25000" i="1" lang="en-US" sz="2175">
                <a:solidFill>
                  <a:srgbClr val="4349AA"/>
                </a:solidFill>
                <a:latin typeface="Times New Roman"/>
                <a:ea typeface="Times New Roman"/>
                <a:cs typeface="Times New Roman"/>
                <a:sym typeface="Times New Roman"/>
              </a:rPr>
              <a:t>t </a:t>
            </a:r>
            <a:r>
              <a:rPr b="1" lang="en-US" sz="2200">
                <a:solidFill>
                  <a:srgbClr val="4349AA"/>
                </a:solidFill>
                <a:latin typeface="Times New Roman"/>
                <a:ea typeface="Times New Roman"/>
                <a:cs typeface="Times New Roman"/>
                <a:sym typeface="Times New Roman"/>
              </a:rPr>
              <a:t>arasında	fark bulunmasının çeşitli nedenleri vardır: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3650">
              <a:solidFill>
                <a:schemeClr val="dk1"/>
              </a:solidFill>
              <a:latin typeface="Times New Roman"/>
              <a:ea typeface="Times New Roman"/>
              <a:cs typeface="Times New Roman"/>
              <a:sym typeface="Times New Roman"/>
            </a:endParaRPr>
          </a:p>
          <a:p>
            <a:pPr indent="-266700" lvl="0" marL="635000" marR="5080" rtl="0" algn="l">
              <a:lnSpc>
                <a:spcPct val="120200"/>
              </a:lnSpc>
              <a:spcBef>
                <a:spcPts val="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Stator	(endüvi)	sargılarından	geçen	akımın	hava-aralığı  manyetik alanını bozması, endüvi reaksiyonu olarak bilinir.</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8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Endüvi sargılarının öz-endüktansları.</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6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Endüvi sargılarının direnci.</a:t>
            </a:r>
            <a:endParaRPr sz="2200">
              <a:solidFill>
                <a:schemeClr val="dk1"/>
              </a:solidFill>
              <a:latin typeface="Times New Roman"/>
              <a:ea typeface="Times New Roman"/>
              <a:cs typeface="Times New Roman"/>
              <a:sym typeface="Times New Roman"/>
            </a:endParaRPr>
          </a:p>
          <a:p>
            <a:pPr indent="-266700" lvl="0" marL="635000" marR="0" rtl="0" algn="l">
              <a:lnSpc>
                <a:spcPct val="100000"/>
              </a:lnSpc>
              <a:spcBef>
                <a:spcPts val="106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Çıkıntılı-kutuplu rotor biçimlerinin etkisi.</a:t>
            </a:r>
            <a:endParaRPr sz="2200">
              <a:solidFill>
                <a:schemeClr val="dk1"/>
              </a:solidFill>
              <a:latin typeface="Times New Roman"/>
              <a:ea typeface="Times New Roman"/>
              <a:cs typeface="Times New Roman"/>
              <a:sym typeface="Times New Roman"/>
            </a:endParaRPr>
          </a:p>
        </p:txBody>
      </p:sp>
      <p:sp>
        <p:nvSpPr>
          <p:cNvPr id="526" name="Google Shape;526;p26"/>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6"/>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1" name="Shape 531"/>
        <p:cNvGrpSpPr/>
        <p:nvPr/>
      </p:nvGrpSpPr>
      <p:grpSpPr>
        <a:xfrm>
          <a:off x="0" y="0"/>
          <a:ext cx="0" cy="0"/>
          <a:chOff x="0" y="0"/>
          <a:chExt cx="0" cy="0"/>
        </a:xfrm>
      </p:grpSpPr>
      <p:sp>
        <p:nvSpPr>
          <p:cNvPr id="532" name="Google Shape;532;p27"/>
          <p:cNvSpPr txBox="1"/>
          <p:nvPr>
            <p:ph type="title"/>
          </p:nvPr>
        </p:nvSpPr>
        <p:spPr>
          <a:xfrm>
            <a:off x="194288" y="194627"/>
            <a:ext cx="893572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Silindirik rotorlu senkron makinanın 3-faz eşdeğer devresi</a:t>
            </a:r>
            <a:endParaRPr/>
          </a:p>
        </p:txBody>
      </p:sp>
      <p:sp>
        <p:nvSpPr>
          <p:cNvPr id="533" name="Google Shape;533;p27"/>
          <p:cNvSpPr/>
          <p:nvPr/>
        </p:nvSpPr>
        <p:spPr>
          <a:xfrm>
            <a:off x="1752600" y="2044700"/>
            <a:ext cx="5499100" cy="4546600"/>
          </a:xfrm>
          <a:custGeom>
            <a:rect b="b" l="l" r="r" t="t"/>
            <a:pathLst>
              <a:path extrusionOk="0" h="4546600" w="5499100">
                <a:moveTo>
                  <a:pt x="0" y="4546600"/>
                </a:moveTo>
                <a:lnTo>
                  <a:pt x="5499100" y="4546600"/>
                </a:lnTo>
                <a:lnTo>
                  <a:pt x="5499100" y="0"/>
                </a:lnTo>
                <a:lnTo>
                  <a:pt x="0" y="0"/>
                </a:lnTo>
                <a:lnTo>
                  <a:pt x="0" y="45466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27"/>
          <p:cNvSpPr txBox="1"/>
          <p:nvPr/>
        </p:nvSpPr>
        <p:spPr>
          <a:xfrm>
            <a:off x="708977" y="1224914"/>
            <a:ext cx="6983730" cy="1554480"/>
          </a:xfrm>
          <a:prstGeom prst="rect">
            <a:avLst/>
          </a:prstGeom>
          <a:noFill/>
          <a:ln>
            <a:noFill/>
          </a:ln>
        </p:spPr>
        <p:txBody>
          <a:bodyPr anchorCtr="0" anchor="t" bIns="0" lIns="0" spcFirstLastPara="1" rIns="0" wrap="square" tIns="45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Üç-fazın gerilimleri ve akımları 120</a:t>
            </a:r>
            <a:r>
              <a:rPr baseline="30000" lang="en-US" sz="2175">
                <a:solidFill>
                  <a:schemeClr val="dk1"/>
                </a:solidFill>
                <a:latin typeface="Times New Roman"/>
                <a:ea typeface="Times New Roman"/>
                <a:cs typeface="Times New Roman"/>
                <a:sym typeface="Times New Roman"/>
              </a:rPr>
              <a:t>o </a:t>
            </a:r>
            <a:r>
              <a:rPr lang="en-US" sz="2200">
                <a:solidFill>
                  <a:schemeClr val="dk1"/>
                </a:solidFill>
                <a:latin typeface="Times New Roman"/>
                <a:ea typeface="Times New Roman"/>
                <a:cs typeface="Times New Roman"/>
                <a:sym typeface="Times New Roman"/>
              </a:rPr>
              <a:t>açı farklıdır, ancak diğer</a:t>
            </a:r>
            <a:endParaRPr sz="2200">
              <a:solidFill>
                <a:schemeClr val="dk1"/>
              </a:solidFill>
              <a:latin typeface="Times New Roman"/>
              <a:ea typeface="Times New Roman"/>
              <a:cs typeface="Times New Roman"/>
              <a:sym typeface="Times New Roman"/>
            </a:endParaRPr>
          </a:p>
          <a:p>
            <a:pPr indent="0" lvl="0" marL="12700" marR="0" rtl="0" algn="l">
              <a:lnSpc>
                <a:spcPct val="100000"/>
              </a:lnSpc>
              <a:spcBef>
                <a:spcPts val="260"/>
              </a:spcBef>
              <a:spcAft>
                <a:spcPts val="0"/>
              </a:spcAft>
              <a:buNone/>
            </a:pPr>
            <a:r>
              <a:rPr lang="en-US" sz="2200">
                <a:solidFill>
                  <a:schemeClr val="dk1"/>
                </a:solidFill>
                <a:latin typeface="Times New Roman"/>
                <a:ea typeface="Times New Roman"/>
                <a:cs typeface="Times New Roman"/>
                <a:sym typeface="Times New Roman"/>
              </a:rPr>
              <a:t>şekilde üç-faz birbiriyle özdeştir.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None/>
            </a:pPr>
            <a:r>
              <a:t/>
            </a:r>
            <a:endParaRPr sz="3500">
              <a:solidFill>
                <a:schemeClr val="dk1"/>
              </a:solidFill>
              <a:latin typeface="Times New Roman"/>
              <a:ea typeface="Times New Roman"/>
              <a:cs typeface="Times New Roman"/>
              <a:sym typeface="Times New Roman"/>
            </a:endParaRPr>
          </a:p>
          <a:p>
            <a:pPr indent="0" lvl="0" marL="0" marR="981710" rtl="0" algn="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35" name="Google Shape;535;p27"/>
          <p:cNvSpPr/>
          <p:nvPr/>
        </p:nvSpPr>
        <p:spPr>
          <a:xfrm>
            <a:off x="2509445" y="2512148"/>
            <a:ext cx="3981841" cy="364568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27"/>
          <p:cNvSpPr/>
          <p:nvPr/>
        </p:nvSpPr>
        <p:spPr>
          <a:xfrm>
            <a:off x="4716462" y="4508500"/>
            <a:ext cx="269875" cy="4445"/>
          </a:xfrm>
          <a:custGeom>
            <a:rect b="b" l="l" r="r" t="t"/>
            <a:pathLst>
              <a:path extrusionOk="0" h="4445" w="269875">
                <a:moveTo>
                  <a:pt x="0" y="0"/>
                </a:moveTo>
                <a:lnTo>
                  <a:pt x="269878" y="4352"/>
                </a:lnTo>
              </a:path>
            </a:pathLst>
          </a:custGeom>
          <a:noFill/>
          <a:ln cap="flat" cmpd="sng" w="190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27"/>
          <p:cNvSpPr/>
          <p:nvPr/>
        </p:nvSpPr>
        <p:spPr>
          <a:xfrm>
            <a:off x="4960530" y="4487049"/>
            <a:ext cx="51435" cy="50800"/>
          </a:xfrm>
          <a:custGeom>
            <a:rect b="b" l="l" r="r" t="t"/>
            <a:pathLst>
              <a:path extrusionOk="0" h="50800" w="51435">
                <a:moveTo>
                  <a:pt x="825" y="0"/>
                </a:moveTo>
                <a:lnTo>
                  <a:pt x="0" y="50787"/>
                </a:lnTo>
                <a:lnTo>
                  <a:pt x="51206" y="26212"/>
                </a:lnTo>
                <a:lnTo>
                  <a:pt x="825"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27"/>
          <p:cNvSpPr txBox="1"/>
          <p:nvPr/>
        </p:nvSpPr>
        <p:spPr>
          <a:xfrm rot="-360000">
            <a:off x="2816362" y="5718565"/>
            <a:ext cx="292533" cy="250825"/>
          </a:xfrm>
          <a:prstGeom prst="rect">
            <a:avLst/>
          </a:prstGeom>
          <a:noFill/>
          <a:ln>
            <a:noFill/>
          </a:ln>
        </p:spPr>
        <p:txBody>
          <a:bodyPr anchorCtr="0" anchor="t" bIns="0" lIns="0" spcFirstLastPara="1" rIns="0" wrap="square" tIns="0">
            <a:noAutofit/>
          </a:bodyPr>
          <a:lstStyle/>
          <a:p>
            <a:pPr indent="0" lvl="0" marL="0" marR="0" rtl="0" algn="l">
              <a:lnSpc>
                <a:spcPct val="109722"/>
              </a:lnSpc>
              <a:spcBef>
                <a:spcPts val="0"/>
              </a:spcBef>
              <a:spcAft>
                <a:spcPts val="0"/>
              </a:spcAft>
              <a:buNone/>
            </a:pPr>
            <a:r>
              <a:rPr i="1" lang="en-US" sz="1800">
                <a:solidFill>
                  <a:schemeClr val="dk1"/>
                </a:solidFill>
                <a:latin typeface="Times New Roman"/>
                <a:ea typeface="Times New Roman"/>
                <a:cs typeface="Times New Roman"/>
                <a:sym typeface="Times New Roman"/>
              </a:rPr>
              <a:t>R</a:t>
            </a:r>
            <a:endParaRPr sz="1800">
              <a:solidFill>
                <a:schemeClr val="dk1"/>
              </a:solidFill>
              <a:latin typeface="Times New Roman"/>
              <a:ea typeface="Times New Roman"/>
              <a:cs typeface="Times New Roman"/>
              <a:sym typeface="Times New Roman"/>
            </a:endParaRPr>
          </a:p>
        </p:txBody>
      </p:sp>
      <p:sp>
        <p:nvSpPr>
          <p:cNvPr id="539" name="Google Shape;539;p27"/>
          <p:cNvSpPr txBox="1"/>
          <p:nvPr/>
        </p:nvSpPr>
        <p:spPr>
          <a:xfrm rot="-360000">
            <a:off x="2985826" y="5830257"/>
            <a:ext cx="187513" cy="167005"/>
          </a:xfrm>
          <a:prstGeom prst="rect">
            <a:avLst/>
          </a:prstGeom>
          <a:noFill/>
          <a:ln>
            <a:noFill/>
          </a:ln>
        </p:spPr>
        <p:txBody>
          <a:bodyPr anchorCtr="0" anchor="t" bIns="0" lIns="0" spcFirstLastPara="1" rIns="0" wrap="square" tIns="0">
            <a:noAutofit/>
          </a:bodyPr>
          <a:lstStyle/>
          <a:p>
            <a:pPr indent="0" lvl="0" marL="0" marR="0" rtl="0" algn="l">
              <a:lnSpc>
                <a:spcPct val="109583"/>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540" name="Google Shape;540;p27"/>
          <p:cNvSpPr/>
          <p:nvPr/>
        </p:nvSpPr>
        <p:spPr>
          <a:xfrm>
            <a:off x="2568575" y="2535237"/>
            <a:ext cx="3907154" cy="1905"/>
          </a:xfrm>
          <a:custGeom>
            <a:rect b="b" l="l" r="r" t="t"/>
            <a:pathLst>
              <a:path extrusionOk="0" h="1905" w="3907154">
                <a:moveTo>
                  <a:pt x="0" y="0"/>
                </a:moveTo>
                <a:lnTo>
                  <a:pt x="3906837" y="15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7"/>
          <p:cNvSpPr/>
          <p:nvPr/>
        </p:nvSpPr>
        <p:spPr>
          <a:xfrm>
            <a:off x="6450017" y="2511425"/>
            <a:ext cx="50800" cy="50800"/>
          </a:xfrm>
          <a:custGeom>
            <a:rect b="b" l="l" r="r" t="t"/>
            <a:pathLst>
              <a:path extrusionOk="0" h="50800" w="50800">
                <a:moveTo>
                  <a:pt x="25407" y="0"/>
                </a:moveTo>
                <a:lnTo>
                  <a:pt x="15505" y="2002"/>
                </a:lnTo>
                <a:lnTo>
                  <a:pt x="7430" y="7448"/>
                </a:lnTo>
                <a:lnTo>
                  <a:pt x="1988" y="15523"/>
                </a:lnTo>
                <a:lnTo>
                  <a:pt x="0" y="25412"/>
                </a:lnTo>
                <a:lnTo>
                  <a:pt x="2001" y="35296"/>
                </a:lnTo>
                <a:lnTo>
                  <a:pt x="7449" y="43368"/>
                </a:lnTo>
                <a:lnTo>
                  <a:pt x="15500" y="48802"/>
                </a:lnTo>
                <a:lnTo>
                  <a:pt x="25382" y="50800"/>
                </a:lnTo>
                <a:lnTo>
                  <a:pt x="35284" y="48802"/>
                </a:lnTo>
                <a:lnTo>
                  <a:pt x="43359" y="43356"/>
                </a:lnTo>
                <a:lnTo>
                  <a:pt x="48801" y="35278"/>
                </a:lnTo>
                <a:lnTo>
                  <a:pt x="50789" y="25387"/>
                </a:lnTo>
                <a:lnTo>
                  <a:pt x="48787" y="15505"/>
                </a:lnTo>
                <a:lnTo>
                  <a:pt x="43340" y="7435"/>
                </a:lnTo>
                <a:lnTo>
                  <a:pt x="35289" y="2002"/>
                </a:lnTo>
                <a:lnTo>
                  <a:pt x="254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7"/>
          <p:cNvSpPr/>
          <p:nvPr/>
        </p:nvSpPr>
        <p:spPr>
          <a:xfrm>
            <a:off x="2638425" y="6137275"/>
            <a:ext cx="3851275" cy="1905"/>
          </a:xfrm>
          <a:custGeom>
            <a:rect b="b" l="l" r="r" t="t"/>
            <a:pathLst>
              <a:path extrusionOk="0" h="1904" w="3851275">
                <a:moveTo>
                  <a:pt x="0" y="0"/>
                </a:moveTo>
                <a:lnTo>
                  <a:pt x="3851267" y="15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27"/>
          <p:cNvSpPr/>
          <p:nvPr/>
        </p:nvSpPr>
        <p:spPr>
          <a:xfrm>
            <a:off x="6464304" y="6113462"/>
            <a:ext cx="50800" cy="50800"/>
          </a:xfrm>
          <a:custGeom>
            <a:rect b="b" l="l" r="r" t="t"/>
            <a:pathLst>
              <a:path extrusionOk="0" h="50800" w="50800">
                <a:moveTo>
                  <a:pt x="25408" y="0"/>
                </a:moveTo>
                <a:lnTo>
                  <a:pt x="15505" y="1999"/>
                </a:lnTo>
                <a:lnTo>
                  <a:pt x="7429" y="7446"/>
                </a:lnTo>
                <a:lnTo>
                  <a:pt x="1989" y="15522"/>
                </a:lnTo>
                <a:lnTo>
                  <a:pt x="0" y="25410"/>
                </a:lnTo>
                <a:lnTo>
                  <a:pt x="1998" y="35296"/>
                </a:lnTo>
                <a:lnTo>
                  <a:pt x="7449" y="43367"/>
                </a:lnTo>
                <a:lnTo>
                  <a:pt x="15499" y="48799"/>
                </a:lnTo>
                <a:lnTo>
                  <a:pt x="25382" y="50800"/>
                </a:lnTo>
                <a:lnTo>
                  <a:pt x="35284" y="48799"/>
                </a:lnTo>
                <a:lnTo>
                  <a:pt x="43357" y="43352"/>
                </a:lnTo>
                <a:lnTo>
                  <a:pt x="48797" y="35276"/>
                </a:lnTo>
                <a:lnTo>
                  <a:pt x="50791" y="25388"/>
                </a:lnTo>
                <a:lnTo>
                  <a:pt x="48787" y="15503"/>
                </a:lnTo>
                <a:lnTo>
                  <a:pt x="43338" y="7431"/>
                </a:lnTo>
                <a:lnTo>
                  <a:pt x="35290" y="1999"/>
                </a:lnTo>
                <a:lnTo>
                  <a:pt x="254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27"/>
          <p:cNvSpPr/>
          <p:nvPr/>
        </p:nvSpPr>
        <p:spPr>
          <a:xfrm>
            <a:off x="6490493" y="2593975"/>
            <a:ext cx="0" cy="694055"/>
          </a:xfrm>
          <a:custGeom>
            <a:rect b="b" l="l" r="r" t="t"/>
            <a:pathLst>
              <a:path extrusionOk="0" h="694054" w="120000">
                <a:moveTo>
                  <a:pt x="0" y="0"/>
                </a:moveTo>
                <a:lnTo>
                  <a:pt x="0" y="693737"/>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7"/>
          <p:cNvSpPr/>
          <p:nvPr/>
        </p:nvSpPr>
        <p:spPr>
          <a:xfrm>
            <a:off x="6490493" y="3670300"/>
            <a:ext cx="0" cy="536575"/>
          </a:xfrm>
          <a:custGeom>
            <a:rect b="b" l="l" r="r" t="t"/>
            <a:pathLst>
              <a:path extrusionOk="0" h="536575" w="120000">
                <a:moveTo>
                  <a:pt x="0" y="0"/>
                </a:moveTo>
                <a:lnTo>
                  <a:pt x="0" y="536573"/>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27"/>
          <p:cNvSpPr/>
          <p:nvPr/>
        </p:nvSpPr>
        <p:spPr>
          <a:xfrm>
            <a:off x="6464350" y="2574925"/>
            <a:ext cx="50800" cy="51435"/>
          </a:xfrm>
          <a:custGeom>
            <a:rect b="b" l="l" r="r" t="t"/>
            <a:pathLst>
              <a:path extrusionOk="0" h="51435" w="50800">
                <a:moveTo>
                  <a:pt x="25349" y="0"/>
                </a:moveTo>
                <a:lnTo>
                  <a:pt x="0" y="50825"/>
                </a:lnTo>
                <a:lnTo>
                  <a:pt x="50800" y="50774"/>
                </a:lnTo>
                <a:lnTo>
                  <a:pt x="25349"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27"/>
          <p:cNvSpPr/>
          <p:nvPr/>
        </p:nvSpPr>
        <p:spPr>
          <a:xfrm>
            <a:off x="6465836" y="4175099"/>
            <a:ext cx="50800" cy="51435"/>
          </a:xfrm>
          <a:custGeom>
            <a:rect b="b" l="l" r="r" t="t"/>
            <a:pathLst>
              <a:path extrusionOk="0" h="51435" w="50800">
                <a:moveTo>
                  <a:pt x="50800" y="0"/>
                </a:moveTo>
                <a:lnTo>
                  <a:pt x="0" y="50"/>
                </a:lnTo>
                <a:lnTo>
                  <a:pt x="25450" y="50825"/>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7"/>
          <p:cNvSpPr/>
          <p:nvPr/>
        </p:nvSpPr>
        <p:spPr>
          <a:xfrm>
            <a:off x="6490493" y="4383087"/>
            <a:ext cx="0" cy="668655"/>
          </a:xfrm>
          <a:custGeom>
            <a:rect b="b" l="l" r="r" t="t"/>
            <a:pathLst>
              <a:path extrusionOk="0" h="668654" w="120000">
                <a:moveTo>
                  <a:pt x="0" y="0"/>
                </a:moveTo>
                <a:lnTo>
                  <a:pt x="0" y="668337"/>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27"/>
          <p:cNvSpPr/>
          <p:nvPr/>
        </p:nvSpPr>
        <p:spPr>
          <a:xfrm>
            <a:off x="6490493" y="5378450"/>
            <a:ext cx="0" cy="701675"/>
          </a:xfrm>
          <a:custGeom>
            <a:rect b="b" l="l" r="r" t="t"/>
            <a:pathLst>
              <a:path extrusionOk="0" h="701675" w="120000">
                <a:moveTo>
                  <a:pt x="0" y="0"/>
                </a:moveTo>
                <a:lnTo>
                  <a:pt x="0" y="701676"/>
                </a:lnTo>
              </a:path>
            </a:pathLst>
          </a:custGeom>
          <a:noFill/>
          <a:ln cap="flat" cmpd="sng" w="1422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27"/>
          <p:cNvSpPr/>
          <p:nvPr/>
        </p:nvSpPr>
        <p:spPr>
          <a:xfrm>
            <a:off x="6464350" y="6048352"/>
            <a:ext cx="50800" cy="51435"/>
          </a:xfrm>
          <a:custGeom>
            <a:rect b="b" l="l" r="r" t="t"/>
            <a:pathLst>
              <a:path extrusionOk="0" h="51435" w="50800">
                <a:moveTo>
                  <a:pt x="0" y="0"/>
                </a:moveTo>
                <a:lnTo>
                  <a:pt x="25349" y="50824"/>
                </a:lnTo>
                <a:lnTo>
                  <a:pt x="50800" y="46"/>
                </a:lnTo>
                <a:lnTo>
                  <a:pt x="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7"/>
          <p:cNvSpPr/>
          <p:nvPr/>
        </p:nvSpPr>
        <p:spPr>
          <a:xfrm>
            <a:off x="6465836" y="4364037"/>
            <a:ext cx="50800" cy="51435"/>
          </a:xfrm>
          <a:custGeom>
            <a:rect b="b" l="l" r="r" t="t"/>
            <a:pathLst>
              <a:path extrusionOk="0" h="51435" w="50800">
                <a:moveTo>
                  <a:pt x="25450" y="0"/>
                </a:moveTo>
                <a:lnTo>
                  <a:pt x="0" y="50774"/>
                </a:lnTo>
                <a:lnTo>
                  <a:pt x="50800" y="50825"/>
                </a:lnTo>
                <a:lnTo>
                  <a:pt x="2545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27"/>
          <p:cNvSpPr/>
          <p:nvPr/>
        </p:nvSpPr>
        <p:spPr>
          <a:xfrm>
            <a:off x="6310312" y="3287712"/>
            <a:ext cx="567055" cy="382905"/>
          </a:xfrm>
          <a:custGeom>
            <a:rect b="b" l="l" r="r" t="t"/>
            <a:pathLst>
              <a:path extrusionOk="0" h="382904" w="567054">
                <a:moveTo>
                  <a:pt x="0" y="382587"/>
                </a:moveTo>
                <a:lnTo>
                  <a:pt x="566737" y="382587"/>
                </a:lnTo>
                <a:lnTo>
                  <a:pt x="566737" y="0"/>
                </a:lnTo>
                <a:lnTo>
                  <a:pt x="0" y="0"/>
                </a:lnTo>
                <a:lnTo>
                  <a:pt x="0" y="38258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27"/>
          <p:cNvSpPr txBox="1"/>
          <p:nvPr/>
        </p:nvSpPr>
        <p:spPr>
          <a:xfrm>
            <a:off x="6416904" y="3332162"/>
            <a:ext cx="3727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L-L</a:t>
            </a:r>
            <a:endParaRPr sz="1200">
              <a:solidFill>
                <a:schemeClr val="dk1"/>
              </a:solidFill>
              <a:latin typeface="Times New Roman"/>
              <a:ea typeface="Times New Roman"/>
              <a:cs typeface="Times New Roman"/>
              <a:sym typeface="Times New Roman"/>
            </a:endParaRPr>
          </a:p>
        </p:txBody>
      </p:sp>
      <p:sp>
        <p:nvSpPr>
          <p:cNvPr id="554" name="Google Shape;554;p27"/>
          <p:cNvSpPr/>
          <p:nvPr/>
        </p:nvSpPr>
        <p:spPr>
          <a:xfrm>
            <a:off x="5930900" y="5051425"/>
            <a:ext cx="1079500" cy="327025"/>
          </a:xfrm>
          <a:custGeom>
            <a:rect b="b" l="l" r="r" t="t"/>
            <a:pathLst>
              <a:path extrusionOk="0" h="327025" w="1079500">
                <a:moveTo>
                  <a:pt x="0" y="327025"/>
                </a:moveTo>
                <a:lnTo>
                  <a:pt x="1079500" y="327025"/>
                </a:lnTo>
                <a:lnTo>
                  <a:pt x="1079500" y="0"/>
                </a:lnTo>
                <a:lnTo>
                  <a:pt x="0" y="0"/>
                </a:lnTo>
                <a:lnTo>
                  <a:pt x="0" y="32702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27"/>
          <p:cNvSpPr txBox="1"/>
          <p:nvPr/>
        </p:nvSpPr>
        <p:spPr>
          <a:xfrm>
            <a:off x="4067175" y="3884612"/>
            <a:ext cx="2915920" cy="1455420"/>
          </a:xfrm>
          <a:prstGeom prst="rect">
            <a:avLst/>
          </a:prstGeom>
          <a:noFill/>
          <a:ln>
            <a:noFill/>
          </a:ln>
        </p:spPr>
        <p:txBody>
          <a:bodyPr anchorCtr="0" anchor="t" bIns="0" lIns="0" spcFirstLastPara="1" rIns="0" wrap="square" tIns="12700">
            <a:noAutofit/>
          </a:bodyPr>
          <a:lstStyle/>
          <a:p>
            <a:pPr indent="0" lvl="0" marL="0" marR="0" rtl="0" algn="l">
              <a:lnSpc>
                <a:spcPct val="65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E</a:t>
            </a:r>
            <a:r>
              <a:rPr baseline="30000" i="1" lang="en-US" sz="1800">
                <a:solidFill>
                  <a:schemeClr val="dk1"/>
                </a:solidFill>
                <a:latin typeface="Times New Roman"/>
                <a:ea typeface="Times New Roman"/>
                <a:cs typeface="Times New Roman"/>
                <a:sym typeface="Times New Roman"/>
              </a:rPr>
              <a:t>f1	</a:t>
            </a: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s	</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301625" marR="0" rtl="0" algn="l">
              <a:lnSpc>
                <a:spcPct val="975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679450" rtl="0" algn="ctr">
              <a:lnSpc>
                <a:spcPct val="100000"/>
              </a:lnSpc>
              <a:spcBef>
                <a:spcPts val="625"/>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a1</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2350">
              <a:solidFill>
                <a:schemeClr val="dk1"/>
              </a:solidFill>
              <a:latin typeface="Times New Roman"/>
              <a:ea typeface="Times New Roman"/>
              <a:cs typeface="Times New Roman"/>
              <a:sym typeface="Times New Roman"/>
            </a:endParaRPr>
          </a:p>
          <a:p>
            <a:pPr indent="0" lvl="0" marL="1910079"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L-L </a:t>
            </a:r>
            <a:r>
              <a:rPr i="1" lang="en-US" sz="1800">
                <a:solidFill>
                  <a:schemeClr val="dk1"/>
                </a:solidFill>
                <a:latin typeface="Times New Roman"/>
                <a:ea typeface="Times New Roman"/>
                <a:cs typeface="Times New Roman"/>
                <a:sym typeface="Times New Roman"/>
              </a:rPr>
              <a:t>=</a:t>
            </a:r>
            <a:r>
              <a:rPr i="1" lang="en-US" sz="1850">
                <a:solidFill>
                  <a:schemeClr val="dk1"/>
                </a:solidFill>
                <a:latin typeface="Noto Sans Symbols"/>
                <a:ea typeface="Noto Sans Symbols"/>
                <a:cs typeface="Noto Sans Symbols"/>
                <a:sym typeface="Noto Sans Symbols"/>
              </a:rPr>
              <a:t>√</a:t>
            </a:r>
            <a:r>
              <a:rPr i="1" lang="en-US" sz="1800">
                <a:solidFill>
                  <a:schemeClr val="dk1"/>
                </a:solidFill>
                <a:latin typeface="Times New Roman"/>
                <a:ea typeface="Times New Roman"/>
                <a:cs typeface="Times New Roman"/>
                <a:sym typeface="Times New Roman"/>
              </a:rPr>
              <a:t>3V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56" name="Google Shape;556;p27"/>
          <p:cNvSpPr/>
          <p:nvPr/>
        </p:nvSpPr>
        <p:spPr>
          <a:xfrm>
            <a:off x="2111375" y="2570314"/>
            <a:ext cx="1437386" cy="183573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7"/>
          <p:cNvSpPr txBox="1"/>
          <p:nvPr/>
        </p:nvSpPr>
        <p:spPr>
          <a:xfrm>
            <a:off x="2210091" y="3487737"/>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558" name="Google Shape;558;p27"/>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7"/>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3" name="Shape 563"/>
        <p:cNvGrpSpPr/>
        <p:nvPr/>
      </p:nvGrpSpPr>
      <p:grpSpPr>
        <a:xfrm>
          <a:off x="0" y="0"/>
          <a:ext cx="0" cy="0"/>
          <a:chOff x="0" y="0"/>
          <a:chExt cx="0" cy="0"/>
        </a:xfrm>
      </p:grpSpPr>
      <p:sp>
        <p:nvSpPr>
          <p:cNvPr id="564" name="Google Shape;564;p28"/>
          <p:cNvSpPr txBox="1"/>
          <p:nvPr>
            <p:ph type="title"/>
          </p:nvPr>
        </p:nvSpPr>
        <p:spPr>
          <a:xfrm>
            <a:off x="268899" y="202730"/>
            <a:ext cx="8820785" cy="4216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600"/>
              <a:t>Eşdeğer devre parametrelerinin deney verilerinden bulunması</a:t>
            </a:r>
            <a:endParaRPr sz="2600"/>
          </a:p>
        </p:txBody>
      </p:sp>
      <p:sp>
        <p:nvSpPr>
          <p:cNvPr id="565" name="Google Shape;565;p28"/>
          <p:cNvSpPr txBox="1"/>
          <p:nvPr/>
        </p:nvSpPr>
        <p:spPr>
          <a:xfrm>
            <a:off x="366077" y="1332864"/>
            <a:ext cx="8250555" cy="4752340"/>
          </a:xfrm>
          <a:prstGeom prst="rect">
            <a:avLst/>
          </a:prstGeom>
          <a:noFill/>
          <a:ln>
            <a:noFill/>
          </a:ln>
        </p:spPr>
        <p:txBody>
          <a:bodyPr anchorCtr="0" anchor="t" bIns="0" lIns="0" spcFirstLastPara="1" rIns="0" wrap="square" tIns="12700">
            <a:noAutofit/>
          </a:bodyPr>
          <a:lstStyle/>
          <a:p>
            <a:pPr indent="-342900" lvl="0" marL="355600" marR="5080" rtl="0" algn="l">
              <a:lnSpc>
                <a:spcPct val="1098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Senkron generatör için türetilen eşdeğer devre üç büyüklüğü içerir. Bu  büyüklüklerin bulunması gerçek senkron generatörün davranışını  tamamen belirlemek için gereklidir.</a:t>
            </a:r>
            <a:endParaRPr sz="2200">
              <a:solidFill>
                <a:schemeClr val="dk1"/>
              </a:solidFill>
              <a:latin typeface="Times New Roman"/>
              <a:ea typeface="Times New Roman"/>
              <a:cs typeface="Times New Roman"/>
              <a:sym typeface="Times New Roman"/>
            </a:endParaRPr>
          </a:p>
          <a:p>
            <a:pPr indent="-279400" lvl="1" marL="749300" marR="167005" rtl="0" algn="l">
              <a:lnSpc>
                <a:spcPct val="109200"/>
              </a:lnSpc>
              <a:spcBef>
                <a:spcPts val="1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Doyum karakteristiği : </a:t>
            </a:r>
            <a:r>
              <a:rPr b="0" i="1" lang="en-US" sz="2000" u="none" cap="none" strike="noStrike">
                <a:solidFill>
                  <a:schemeClr val="dk1"/>
                </a:solidFill>
                <a:latin typeface="Times New Roman"/>
                <a:ea typeface="Times New Roman"/>
                <a:cs typeface="Times New Roman"/>
                <a:sym typeface="Times New Roman"/>
              </a:rPr>
              <a:t>I</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ve </a:t>
            </a:r>
            <a:r>
              <a:rPr b="0" i="0" lang="en-US" sz="2000" u="none" cap="none" strike="noStrike">
                <a:solidFill>
                  <a:schemeClr val="dk1"/>
                </a:solidFill>
                <a:latin typeface="Noto Sans Symbols"/>
                <a:ea typeface="Noto Sans Symbols"/>
                <a:cs typeface="Noto Sans Symbols"/>
                <a:sym typeface="Noto Sans Symbols"/>
              </a:rPr>
              <a:t>φ</a:t>
            </a:r>
            <a:r>
              <a:rPr b="0" i="0" lang="en-US" sz="2000" u="none" cap="none" strike="noStrike">
                <a:solidFill>
                  <a:schemeClr val="dk1"/>
                </a:solidFill>
                <a:latin typeface="Times New Roman"/>
                <a:ea typeface="Times New Roman"/>
                <a:cs typeface="Times New Roman"/>
                <a:sym typeface="Times New Roman"/>
              </a:rPr>
              <a:t> arasındaki (ve böylece </a:t>
            </a:r>
            <a:r>
              <a:rPr b="0" i="1" lang="en-US" sz="2000" u="none" cap="none" strike="noStrike">
                <a:solidFill>
                  <a:schemeClr val="dk1"/>
                </a:solidFill>
                <a:latin typeface="Times New Roman"/>
                <a:ea typeface="Times New Roman"/>
                <a:cs typeface="Times New Roman"/>
                <a:sym typeface="Times New Roman"/>
              </a:rPr>
              <a:t>I</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ve </a:t>
            </a:r>
            <a:r>
              <a:rPr b="0" i="1" lang="en-US" sz="2000" u="none" cap="none" strike="noStrike">
                <a:solidFill>
                  <a:schemeClr val="dk1"/>
                </a:solidFill>
                <a:latin typeface="Times New Roman"/>
                <a:ea typeface="Times New Roman"/>
                <a:cs typeface="Times New Roman"/>
                <a:sym typeface="Times New Roman"/>
              </a:rPr>
              <a:t>E</a:t>
            </a:r>
            <a:r>
              <a:rPr b="0" baseline="-25000" i="1" lang="en-US" sz="1950" u="none" cap="none" strike="noStrike">
                <a:solidFill>
                  <a:schemeClr val="dk1"/>
                </a:solidFill>
                <a:latin typeface="Times New Roman"/>
                <a:ea typeface="Times New Roman"/>
                <a:cs typeface="Times New Roman"/>
                <a:sym typeface="Times New Roman"/>
              </a:rPr>
              <a:t>f </a:t>
            </a:r>
            <a:r>
              <a:rPr b="0" i="0" lang="en-US" sz="2000" u="none" cap="none" strike="noStrike">
                <a:solidFill>
                  <a:schemeClr val="dk1"/>
                </a:solidFill>
                <a:latin typeface="Times New Roman"/>
                <a:ea typeface="Times New Roman"/>
                <a:cs typeface="Times New Roman"/>
                <a:sym typeface="Times New Roman"/>
              </a:rPr>
              <a:t>arasındaki)  ilişki</a:t>
            </a:r>
            <a:endParaRPr b="0" i="0" sz="2000" u="none" cap="none" strike="noStrike">
              <a:solidFill>
                <a:schemeClr val="dk1"/>
              </a:solidFill>
              <a:latin typeface="Times New Roman"/>
              <a:ea typeface="Times New Roman"/>
              <a:cs typeface="Times New Roman"/>
              <a:sym typeface="Times New Roman"/>
            </a:endParaRPr>
          </a:p>
          <a:p>
            <a:pPr indent="-279400" lvl="1" marL="749300" marR="0" rtl="0" algn="l">
              <a:lnSpc>
                <a:spcPct val="100000"/>
              </a:lnSpc>
              <a:spcBef>
                <a:spcPts val="78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Senkron reaktans, </a:t>
            </a:r>
            <a:r>
              <a:rPr b="0" i="1" lang="en-US" sz="2000" u="none" cap="none" strike="noStrike">
                <a:solidFill>
                  <a:schemeClr val="dk1"/>
                </a:solidFill>
                <a:latin typeface="Times New Roman"/>
                <a:ea typeface="Times New Roman"/>
                <a:cs typeface="Times New Roman"/>
                <a:sym typeface="Times New Roman"/>
              </a:rPr>
              <a:t>X</a:t>
            </a:r>
            <a:r>
              <a:rPr b="0" baseline="-25000" i="1" lang="en-US" sz="1950" u="none" cap="none" strike="noStrike">
                <a:solidFill>
                  <a:schemeClr val="dk1"/>
                </a:solidFill>
                <a:latin typeface="Times New Roman"/>
                <a:ea typeface="Times New Roman"/>
                <a:cs typeface="Times New Roman"/>
                <a:sym typeface="Times New Roman"/>
              </a:rPr>
              <a:t>s</a:t>
            </a:r>
            <a:endParaRPr b="0" baseline="-25000" i="0" sz="1950" u="none" cap="none" strike="noStrike">
              <a:solidFill>
                <a:schemeClr val="dk1"/>
              </a:solidFill>
              <a:latin typeface="Times New Roman"/>
              <a:ea typeface="Times New Roman"/>
              <a:cs typeface="Times New Roman"/>
              <a:sym typeface="Times New Roman"/>
            </a:endParaRPr>
          </a:p>
          <a:p>
            <a:pPr indent="-279400" lvl="1" marL="749300" marR="0" rtl="0" algn="l">
              <a:lnSpc>
                <a:spcPct val="100000"/>
              </a:lnSpc>
              <a:spcBef>
                <a:spcPts val="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Endüvi direnci, </a:t>
            </a:r>
            <a:r>
              <a:rPr b="0" i="1" lang="en-US" sz="2000" u="none" cap="none" strike="noStrike">
                <a:solidFill>
                  <a:schemeClr val="dk1"/>
                </a:solidFill>
                <a:latin typeface="Times New Roman"/>
                <a:ea typeface="Times New Roman"/>
                <a:cs typeface="Times New Roman"/>
                <a:sym typeface="Times New Roman"/>
              </a:rPr>
              <a:t>R</a:t>
            </a:r>
            <a:r>
              <a:rPr b="0" baseline="-25000" i="1" lang="en-US" sz="1950" u="none" cap="none" strike="noStrike">
                <a:solidFill>
                  <a:schemeClr val="dk1"/>
                </a:solidFill>
                <a:latin typeface="Times New Roman"/>
                <a:ea typeface="Times New Roman"/>
                <a:cs typeface="Times New Roman"/>
                <a:sym typeface="Times New Roman"/>
              </a:rPr>
              <a:t>a</a:t>
            </a:r>
            <a:endParaRPr b="0" baseline="-25000" i="0" sz="1950" u="none" cap="none" strike="noStrike">
              <a:solidFill>
                <a:schemeClr val="dk1"/>
              </a:solidFill>
              <a:latin typeface="Times New Roman"/>
              <a:ea typeface="Times New Roman"/>
              <a:cs typeface="Times New Roman"/>
              <a:sym typeface="Times New Roman"/>
            </a:endParaRPr>
          </a:p>
          <a:p>
            <a:pPr indent="-342900" lvl="0" marL="355600" marR="0" rtl="0" algn="l">
              <a:lnSpc>
                <a:spcPct val="100000"/>
              </a:lnSpc>
              <a:spcBef>
                <a:spcPts val="206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Yukarıdaki üç büyüklük, izleyen üç deney yapılarak bulunabilir:</a:t>
            </a:r>
            <a:endParaRPr sz="2200">
              <a:solidFill>
                <a:schemeClr val="dk1"/>
              </a:solidFill>
              <a:latin typeface="Times New Roman"/>
              <a:ea typeface="Times New Roman"/>
              <a:cs typeface="Times New Roman"/>
              <a:sym typeface="Times New Roman"/>
            </a:endParaRPr>
          </a:p>
          <a:p>
            <a:pPr indent="-285750" lvl="1" marL="755650" marR="0" rtl="0" algn="l">
              <a:lnSpc>
                <a:spcPct val="100000"/>
              </a:lnSpc>
              <a:spcBef>
                <a:spcPts val="1895"/>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Açık-devre deneyi</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8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Kısa-devre deneyi</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7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DA deneyi</a:t>
            </a:r>
            <a:endParaRPr b="0" i="0" sz="2000" u="none" cap="none" strike="noStrike">
              <a:solidFill>
                <a:schemeClr val="dk1"/>
              </a:solidFill>
              <a:latin typeface="Times New Roman"/>
              <a:ea typeface="Times New Roman"/>
              <a:cs typeface="Times New Roman"/>
              <a:sym typeface="Times New Roman"/>
            </a:endParaRPr>
          </a:p>
        </p:txBody>
      </p:sp>
      <p:sp>
        <p:nvSpPr>
          <p:cNvPr id="566" name="Google Shape;566;p28"/>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8"/>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1" name="Shape 571"/>
        <p:cNvGrpSpPr/>
        <p:nvPr/>
      </p:nvGrpSpPr>
      <p:grpSpPr>
        <a:xfrm>
          <a:off x="0" y="0"/>
          <a:ext cx="0" cy="0"/>
          <a:chOff x="0" y="0"/>
          <a:chExt cx="0" cy="0"/>
        </a:xfrm>
      </p:grpSpPr>
      <p:sp>
        <p:nvSpPr>
          <p:cNvPr id="572" name="Google Shape;572;p29"/>
          <p:cNvSpPr txBox="1"/>
          <p:nvPr>
            <p:ph type="title"/>
          </p:nvPr>
        </p:nvSpPr>
        <p:spPr>
          <a:xfrm>
            <a:off x="3195269" y="221615"/>
            <a:ext cx="278130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Açık-devre deneyi</a:t>
            </a:r>
            <a:endParaRPr/>
          </a:p>
        </p:txBody>
      </p:sp>
      <p:sp>
        <p:nvSpPr>
          <p:cNvPr id="573" name="Google Shape;573;p29"/>
          <p:cNvSpPr txBox="1"/>
          <p:nvPr/>
        </p:nvSpPr>
        <p:spPr>
          <a:xfrm>
            <a:off x="402590" y="868933"/>
            <a:ext cx="8065134" cy="2505710"/>
          </a:xfrm>
          <a:prstGeom prst="rect">
            <a:avLst/>
          </a:prstGeom>
          <a:noFill/>
          <a:ln>
            <a:noFill/>
          </a:ln>
        </p:spPr>
        <p:txBody>
          <a:bodyPr anchorCtr="0" anchor="t" bIns="0" lIns="0" spcFirstLastPara="1" rIns="0" wrap="square" tIns="112375">
            <a:noAutofit/>
          </a:bodyPr>
          <a:lstStyle/>
          <a:p>
            <a:pPr indent="-342900" lvl="0" marL="355600" marR="0" rtl="0" algn="l">
              <a:lnSpc>
                <a:spcPct val="10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Çıkış uçları bütün yüklerden ayrılır ve uyartım akımı sıfıra ayarlanır.</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79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Generatör anma hızında döndürülür.</a:t>
            </a:r>
            <a:endParaRPr sz="2200">
              <a:solidFill>
                <a:schemeClr val="dk1"/>
              </a:solidFill>
              <a:latin typeface="Times New Roman"/>
              <a:ea typeface="Times New Roman"/>
              <a:cs typeface="Times New Roman"/>
              <a:sym typeface="Times New Roman"/>
            </a:endParaRPr>
          </a:p>
          <a:p>
            <a:pPr indent="-342900" lvl="0" marL="355600" marR="130175" rtl="0" algn="l">
              <a:lnSpc>
                <a:spcPct val="108800"/>
              </a:lnSpc>
              <a:spcBef>
                <a:spcPts val="52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Sonra, uyartım akımı yavaş yavaş kademeler halinde artırılır, deney  boyunca her kademede uç gerilimi ölçülür.</a:t>
            </a:r>
            <a:endParaRPr sz="2200">
              <a:solidFill>
                <a:schemeClr val="dk1"/>
              </a:solidFill>
              <a:latin typeface="Times New Roman"/>
              <a:ea typeface="Times New Roman"/>
              <a:cs typeface="Times New Roman"/>
              <a:sym typeface="Times New Roman"/>
            </a:endParaRPr>
          </a:p>
          <a:p>
            <a:pPr indent="-342900" lvl="0" marL="355600" marR="37465" rtl="0" algn="l">
              <a:lnSpc>
                <a:spcPct val="112599"/>
              </a:lnSpc>
              <a:spcBef>
                <a:spcPts val="459"/>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Bu bilgilerden bir generatörün açık devre karakteristiğini elde etmek  mümkün olur,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f</a:t>
            </a:r>
            <a:r>
              <a:rPr lang="en-US" sz="2200">
                <a:solidFill>
                  <a:schemeClr val="dk1"/>
                </a:solidFill>
                <a:latin typeface="Times New Roman"/>
                <a:ea typeface="Times New Roman"/>
                <a:cs typeface="Times New Roman"/>
                <a:sym typeface="Times New Roman"/>
              </a:rPr>
              <a:t>’ye karşı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veya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t</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574" name="Google Shape;574;p29"/>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9"/>
          <p:cNvSpPr/>
          <p:nvPr/>
        </p:nvSpPr>
        <p:spPr>
          <a:xfrm>
            <a:off x="1358900" y="3733800"/>
            <a:ext cx="6489700" cy="2971800"/>
          </a:xfrm>
          <a:custGeom>
            <a:rect b="b" l="l" r="r" t="t"/>
            <a:pathLst>
              <a:path extrusionOk="0" h="2971800" w="6489700">
                <a:moveTo>
                  <a:pt x="0" y="2971800"/>
                </a:moveTo>
                <a:lnTo>
                  <a:pt x="6489700" y="2971800"/>
                </a:lnTo>
                <a:lnTo>
                  <a:pt x="6489700" y="0"/>
                </a:lnTo>
                <a:lnTo>
                  <a:pt x="0" y="0"/>
                </a:lnTo>
                <a:lnTo>
                  <a:pt x="0" y="2971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9"/>
          <p:cNvSpPr/>
          <p:nvPr/>
        </p:nvSpPr>
        <p:spPr>
          <a:xfrm>
            <a:off x="2503958" y="4936464"/>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9"/>
          <p:cNvSpPr/>
          <p:nvPr/>
        </p:nvSpPr>
        <p:spPr>
          <a:xfrm>
            <a:off x="2505351" y="5003482"/>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9"/>
          <p:cNvSpPr/>
          <p:nvPr/>
        </p:nvSpPr>
        <p:spPr>
          <a:xfrm>
            <a:off x="2502485" y="5091341"/>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29"/>
          <p:cNvSpPr/>
          <p:nvPr/>
        </p:nvSpPr>
        <p:spPr>
          <a:xfrm>
            <a:off x="2503865" y="515835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9"/>
          <p:cNvSpPr/>
          <p:nvPr/>
        </p:nvSpPr>
        <p:spPr>
          <a:xfrm>
            <a:off x="2502485" y="5246217"/>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9"/>
          <p:cNvSpPr/>
          <p:nvPr/>
        </p:nvSpPr>
        <p:spPr>
          <a:xfrm>
            <a:off x="2503865" y="5313235"/>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9"/>
          <p:cNvSpPr/>
          <p:nvPr/>
        </p:nvSpPr>
        <p:spPr>
          <a:xfrm>
            <a:off x="2499514" y="5401093"/>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9"/>
          <p:cNvSpPr/>
          <p:nvPr/>
        </p:nvSpPr>
        <p:spPr>
          <a:xfrm>
            <a:off x="2500899" y="5468111"/>
            <a:ext cx="117475" cy="48260"/>
          </a:xfrm>
          <a:custGeom>
            <a:rect b="b" l="l" r="r" t="t"/>
            <a:pathLst>
              <a:path extrusionOk="0" h="48260" w="117475">
                <a:moveTo>
                  <a:pt x="0" y="0"/>
                </a:moveTo>
                <a:lnTo>
                  <a:pt x="117205" y="4765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9"/>
          <p:cNvSpPr/>
          <p:nvPr/>
        </p:nvSpPr>
        <p:spPr>
          <a:xfrm>
            <a:off x="2616628" y="4890289"/>
            <a:ext cx="105410" cy="45085"/>
          </a:xfrm>
          <a:custGeom>
            <a:rect b="b" l="l" r="r" t="t"/>
            <a:pathLst>
              <a:path extrusionOk="0" h="45085" w="105410">
                <a:moveTo>
                  <a:pt x="105247" y="44676"/>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9"/>
          <p:cNvSpPr/>
          <p:nvPr/>
        </p:nvSpPr>
        <p:spPr>
          <a:xfrm>
            <a:off x="4581561" y="4316419"/>
            <a:ext cx="2490750" cy="21367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9"/>
          <p:cNvSpPr/>
          <p:nvPr/>
        </p:nvSpPr>
        <p:spPr>
          <a:xfrm>
            <a:off x="5286375" y="4300537"/>
            <a:ext cx="1781175" cy="0"/>
          </a:xfrm>
          <a:custGeom>
            <a:rect b="b" l="l" r="r" t="t"/>
            <a:pathLst>
              <a:path extrusionOk="0" h="120000" w="1781175">
                <a:moveTo>
                  <a:pt x="0" y="0"/>
                </a:moveTo>
                <a:lnTo>
                  <a:pt x="178116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9"/>
          <p:cNvSpPr/>
          <p:nvPr/>
        </p:nvSpPr>
        <p:spPr>
          <a:xfrm>
            <a:off x="7042150" y="42751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29"/>
          <p:cNvSpPr/>
          <p:nvPr/>
        </p:nvSpPr>
        <p:spPr>
          <a:xfrm>
            <a:off x="4586287" y="6453187"/>
            <a:ext cx="2460625" cy="0"/>
          </a:xfrm>
          <a:custGeom>
            <a:rect b="b" l="l" r="r" t="t"/>
            <a:pathLst>
              <a:path extrusionOk="0" h="120000" w="2460625">
                <a:moveTo>
                  <a:pt x="0" y="0"/>
                </a:moveTo>
                <a:lnTo>
                  <a:pt x="246061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29"/>
          <p:cNvSpPr/>
          <p:nvPr/>
        </p:nvSpPr>
        <p:spPr>
          <a:xfrm>
            <a:off x="7021512" y="6427787"/>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9"/>
          <p:cNvSpPr/>
          <p:nvPr/>
        </p:nvSpPr>
        <p:spPr>
          <a:xfrm>
            <a:off x="7067550" y="4325937"/>
            <a:ext cx="0" cy="1689100"/>
          </a:xfrm>
          <a:custGeom>
            <a:rect b="b" l="l" r="r" t="t"/>
            <a:pathLst>
              <a:path extrusionOk="0" h="1689100" w="120000">
                <a:moveTo>
                  <a:pt x="0" y="0"/>
                </a:moveTo>
                <a:lnTo>
                  <a:pt x="0" y="1689098"/>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9"/>
          <p:cNvSpPr/>
          <p:nvPr/>
        </p:nvSpPr>
        <p:spPr>
          <a:xfrm>
            <a:off x="7042150" y="4300537"/>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9"/>
          <p:cNvSpPr/>
          <p:nvPr/>
        </p:nvSpPr>
        <p:spPr>
          <a:xfrm>
            <a:off x="7042150" y="5989638"/>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9"/>
          <p:cNvSpPr/>
          <p:nvPr/>
        </p:nvSpPr>
        <p:spPr>
          <a:xfrm>
            <a:off x="6913562" y="4973637"/>
            <a:ext cx="307975" cy="307975"/>
          </a:xfrm>
          <a:custGeom>
            <a:rect b="b" l="l" r="r" t="t"/>
            <a:pathLst>
              <a:path extrusionOk="0" h="307975" w="307975">
                <a:moveTo>
                  <a:pt x="153987" y="0"/>
                </a:moveTo>
                <a:lnTo>
                  <a:pt x="105312" y="7850"/>
                </a:lnTo>
                <a:lnTo>
                  <a:pt x="63041" y="29712"/>
                </a:lnTo>
                <a:lnTo>
                  <a:pt x="29708" y="63046"/>
                </a:lnTo>
                <a:lnTo>
                  <a:pt x="7849" y="105317"/>
                </a:lnTo>
                <a:lnTo>
                  <a:pt x="0" y="153987"/>
                </a:lnTo>
                <a:lnTo>
                  <a:pt x="7849" y="202662"/>
                </a:lnTo>
                <a:lnTo>
                  <a:pt x="29708" y="244933"/>
                </a:lnTo>
                <a:lnTo>
                  <a:pt x="63041" y="278266"/>
                </a:lnTo>
                <a:lnTo>
                  <a:pt x="105312" y="300125"/>
                </a:lnTo>
                <a:lnTo>
                  <a:pt x="153987" y="307975"/>
                </a:lnTo>
                <a:lnTo>
                  <a:pt x="202657" y="300125"/>
                </a:lnTo>
                <a:lnTo>
                  <a:pt x="244928" y="278266"/>
                </a:lnTo>
                <a:lnTo>
                  <a:pt x="278262" y="244933"/>
                </a:lnTo>
                <a:lnTo>
                  <a:pt x="300124" y="202662"/>
                </a:lnTo>
                <a:lnTo>
                  <a:pt x="307975" y="153987"/>
                </a:lnTo>
                <a:lnTo>
                  <a:pt x="300124" y="105317"/>
                </a:lnTo>
                <a:lnTo>
                  <a:pt x="278262" y="63046"/>
                </a:lnTo>
                <a:lnTo>
                  <a:pt x="244928" y="29712"/>
                </a:lnTo>
                <a:lnTo>
                  <a:pt x="202657" y="7850"/>
                </a:lnTo>
                <a:lnTo>
                  <a:pt x="153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29"/>
          <p:cNvSpPr/>
          <p:nvPr/>
        </p:nvSpPr>
        <p:spPr>
          <a:xfrm>
            <a:off x="6913562" y="4973637"/>
            <a:ext cx="307975" cy="307975"/>
          </a:xfrm>
          <a:custGeom>
            <a:rect b="b" l="l" r="r" t="t"/>
            <a:pathLst>
              <a:path extrusionOk="0" h="307975" w="307975">
                <a:moveTo>
                  <a:pt x="0" y="153987"/>
                </a:moveTo>
                <a:lnTo>
                  <a:pt x="7850" y="105315"/>
                </a:lnTo>
                <a:lnTo>
                  <a:pt x="29710" y="63044"/>
                </a:lnTo>
                <a:lnTo>
                  <a:pt x="63044" y="29710"/>
                </a:lnTo>
                <a:lnTo>
                  <a:pt x="105316" y="7850"/>
                </a:lnTo>
                <a:lnTo>
                  <a:pt x="153988" y="0"/>
                </a:lnTo>
                <a:lnTo>
                  <a:pt x="202660" y="7850"/>
                </a:lnTo>
                <a:lnTo>
                  <a:pt x="244931" y="29710"/>
                </a:lnTo>
                <a:lnTo>
                  <a:pt x="278265" y="63044"/>
                </a:lnTo>
                <a:lnTo>
                  <a:pt x="300125" y="105315"/>
                </a:lnTo>
                <a:lnTo>
                  <a:pt x="307975" y="153987"/>
                </a:lnTo>
                <a:lnTo>
                  <a:pt x="300125" y="202659"/>
                </a:lnTo>
                <a:lnTo>
                  <a:pt x="278265" y="244930"/>
                </a:lnTo>
                <a:lnTo>
                  <a:pt x="244931" y="278264"/>
                </a:lnTo>
                <a:lnTo>
                  <a:pt x="202660" y="300125"/>
                </a:lnTo>
                <a:lnTo>
                  <a:pt x="153988" y="307975"/>
                </a:lnTo>
                <a:lnTo>
                  <a:pt x="105316" y="300125"/>
                </a:lnTo>
                <a:lnTo>
                  <a:pt x="63044" y="278264"/>
                </a:lnTo>
                <a:lnTo>
                  <a:pt x="29710" y="244930"/>
                </a:lnTo>
                <a:lnTo>
                  <a:pt x="785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9"/>
          <p:cNvSpPr/>
          <p:nvPr/>
        </p:nvSpPr>
        <p:spPr>
          <a:xfrm>
            <a:off x="2611437" y="5519737"/>
            <a:ext cx="0" cy="408305"/>
          </a:xfrm>
          <a:custGeom>
            <a:rect b="b" l="l" r="r" t="t"/>
            <a:pathLst>
              <a:path extrusionOk="0" h="408304" w="120000">
                <a:moveTo>
                  <a:pt x="0" y="0"/>
                </a:moveTo>
                <a:lnTo>
                  <a:pt x="0" y="4079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9"/>
          <p:cNvSpPr/>
          <p:nvPr/>
        </p:nvSpPr>
        <p:spPr>
          <a:xfrm>
            <a:off x="2603500" y="4491037"/>
            <a:ext cx="0" cy="406400"/>
          </a:xfrm>
          <a:custGeom>
            <a:rect b="b" l="l" r="r" t="t"/>
            <a:pathLst>
              <a:path extrusionOk="0" h="406400" w="120000">
                <a:moveTo>
                  <a:pt x="0" y="0"/>
                </a:moveTo>
                <a:lnTo>
                  <a:pt x="0" y="406399"/>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9"/>
          <p:cNvSpPr/>
          <p:nvPr/>
        </p:nvSpPr>
        <p:spPr>
          <a:xfrm>
            <a:off x="1973262" y="5927725"/>
            <a:ext cx="1911350" cy="0"/>
          </a:xfrm>
          <a:custGeom>
            <a:rect b="b" l="l" r="r" t="t"/>
            <a:pathLst>
              <a:path extrusionOk="0" h="120000" w="1911350">
                <a:moveTo>
                  <a:pt x="1911348"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9"/>
          <p:cNvSpPr/>
          <p:nvPr/>
        </p:nvSpPr>
        <p:spPr>
          <a:xfrm>
            <a:off x="1947862" y="5902325"/>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9"/>
          <p:cNvSpPr/>
          <p:nvPr/>
        </p:nvSpPr>
        <p:spPr>
          <a:xfrm>
            <a:off x="1965325" y="4478337"/>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29"/>
          <p:cNvSpPr/>
          <p:nvPr/>
        </p:nvSpPr>
        <p:spPr>
          <a:xfrm>
            <a:off x="1939925" y="44529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29"/>
          <p:cNvSpPr/>
          <p:nvPr/>
        </p:nvSpPr>
        <p:spPr>
          <a:xfrm>
            <a:off x="2762249" y="5197475"/>
            <a:ext cx="459105" cy="0"/>
          </a:xfrm>
          <a:custGeom>
            <a:rect b="b" l="l" r="r" t="t"/>
            <a:pathLst>
              <a:path extrusionOk="0" h="120000" w="459105">
                <a:moveTo>
                  <a:pt x="458787"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9"/>
          <p:cNvSpPr/>
          <p:nvPr/>
        </p:nvSpPr>
        <p:spPr>
          <a:xfrm>
            <a:off x="2736850" y="517207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9"/>
          <p:cNvSpPr/>
          <p:nvPr/>
        </p:nvSpPr>
        <p:spPr>
          <a:xfrm>
            <a:off x="3225800" y="4470400"/>
            <a:ext cx="0" cy="727075"/>
          </a:xfrm>
          <a:custGeom>
            <a:rect b="b" l="l" r="r" t="t"/>
            <a:pathLst>
              <a:path extrusionOk="0" h="727075" w="120000">
                <a:moveTo>
                  <a:pt x="0" y="727074"/>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9"/>
          <p:cNvSpPr/>
          <p:nvPr/>
        </p:nvSpPr>
        <p:spPr>
          <a:xfrm>
            <a:off x="3233737" y="4462462"/>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9"/>
          <p:cNvSpPr/>
          <p:nvPr/>
        </p:nvSpPr>
        <p:spPr>
          <a:xfrm>
            <a:off x="3789062" y="4945634"/>
            <a:ext cx="187325" cy="149860"/>
          </a:xfrm>
          <a:custGeom>
            <a:rect b="b" l="l" r="r" t="t"/>
            <a:pathLst>
              <a:path extrusionOk="0" h="149860" w="187325">
                <a:moveTo>
                  <a:pt x="185674" y="0"/>
                </a:moveTo>
                <a:lnTo>
                  <a:pt x="185813" y="3952"/>
                </a:lnTo>
                <a:lnTo>
                  <a:pt x="186373" y="17334"/>
                </a:lnTo>
                <a:lnTo>
                  <a:pt x="185674" y="23921"/>
                </a:lnTo>
                <a:lnTo>
                  <a:pt x="184974" y="30509"/>
                </a:lnTo>
                <a:lnTo>
                  <a:pt x="183715" y="34184"/>
                </a:lnTo>
                <a:lnTo>
                  <a:pt x="181477" y="39523"/>
                </a:lnTo>
                <a:lnTo>
                  <a:pt x="179240" y="44862"/>
                </a:lnTo>
                <a:lnTo>
                  <a:pt x="180219" y="46318"/>
                </a:lnTo>
                <a:lnTo>
                  <a:pt x="172037" y="56164"/>
                </a:lnTo>
                <a:lnTo>
                  <a:pt x="164343" y="65597"/>
                </a:lnTo>
                <a:lnTo>
                  <a:pt x="132174" y="98808"/>
                </a:lnTo>
                <a:lnTo>
                  <a:pt x="87067" y="115449"/>
                </a:lnTo>
                <a:lnTo>
                  <a:pt x="77645" y="116366"/>
                </a:lnTo>
                <a:lnTo>
                  <a:pt x="69024" y="115917"/>
                </a:lnTo>
                <a:lnTo>
                  <a:pt x="26221" y="101506"/>
                </a:lnTo>
                <a:lnTo>
                  <a:pt x="0" y="72806"/>
                </a:lnTo>
                <a:lnTo>
                  <a:pt x="992" y="66305"/>
                </a:lnTo>
                <a:lnTo>
                  <a:pt x="34039" y="35493"/>
                </a:lnTo>
                <a:lnTo>
                  <a:pt x="73059" y="23814"/>
                </a:lnTo>
                <a:lnTo>
                  <a:pt x="78674" y="23921"/>
                </a:lnTo>
                <a:lnTo>
                  <a:pt x="86157" y="24060"/>
                </a:lnTo>
                <a:lnTo>
                  <a:pt x="92662" y="26487"/>
                </a:lnTo>
                <a:lnTo>
                  <a:pt x="98606" y="28082"/>
                </a:lnTo>
                <a:lnTo>
                  <a:pt x="104550" y="29677"/>
                </a:lnTo>
                <a:lnTo>
                  <a:pt x="142366" y="54341"/>
                </a:lnTo>
                <a:lnTo>
                  <a:pt x="164903" y="77521"/>
                </a:lnTo>
                <a:lnTo>
                  <a:pt x="165602" y="78214"/>
                </a:lnTo>
                <a:lnTo>
                  <a:pt x="168889" y="83207"/>
                </a:lnTo>
                <a:lnTo>
                  <a:pt x="172176" y="88199"/>
                </a:lnTo>
                <a:lnTo>
                  <a:pt x="176582" y="94162"/>
                </a:lnTo>
                <a:lnTo>
                  <a:pt x="186862" y="137984"/>
                </a:lnTo>
                <a:lnTo>
                  <a:pt x="186513" y="145681"/>
                </a:lnTo>
                <a:lnTo>
                  <a:pt x="186722"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9"/>
          <p:cNvSpPr/>
          <p:nvPr/>
        </p:nvSpPr>
        <p:spPr>
          <a:xfrm>
            <a:off x="3790103" y="5095405"/>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3"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9"/>
          <p:cNvSpPr/>
          <p:nvPr/>
        </p:nvSpPr>
        <p:spPr>
          <a:xfrm>
            <a:off x="3791156" y="524414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1" y="44862"/>
                </a:lnTo>
                <a:lnTo>
                  <a:pt x="180220" y="46318"/>
                </a:lnTo>
                <a:lnTo>
                  <a:pt x="172037" y="56164"/>
                </a:lnTo>
                <a:lnTo>
                  <a:pt x="164344" y="65597"/>
                </a:lnTo>
                <a:lnTo>
                  <a:pt x="154335" y="77486"/>
                </a:lnTo>
                <a:lnTo>
                  <a:pt x="121036" y="105240"/>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3" y="26487"/>
                </a:lnTo>
                <a:lnTo>
                  <a:pt x="98607" y="28082"/>
                </a:lnTo>
                <a:lnTo>
                  <a:pt x="104551" y="29677"/>
                </a:lnTo>
                <a:lnTo>
                  <a:pt x="142367" y="54341"/>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9"/>
          <p:cNvSpPr/>
          <p:nvPr/>
        </p:nvSpPr>
        <p:spPr>
          <a:xfrm>
            <a:off x="3792211" y="539287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0" y="44862"/>
                </a:lnTo>
                <a:lnTo>
                  <a:pt x="180219" y="46318"/>
                </a:lnTo>
                <a:lnTo>
                  <a:pt x="172037" y="56164"/>
                </a:lnTo>
                <a:lnTo>
                  <a:pt x="164343" y="65597"/>
                </a:lnTo>
                <a:lnTo>
                  <a:pt x="154335" y="77486"/>
                </a:lnTo>
                <a:lnTo>
                  <a:pt x="121036" y="105240"/>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2"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9"/>
          <p:cNvSpPr/>
          <p:nvPr/>
        </p:nvSpPr>
        <p:spPr>
          <a:xfrm>
            <a:off x="3891854" y="5542648"/>
            <a:ext cx="87630" cy="84455"/>
          </a:xfrm>
          <a:custGeom>
            <a:rect b="b" l="l" r="r" t="t"/>
            <a:pathLst>
              <a:path extrusionOk="0" h="84454" w="87629">
                <a:moveTo>
                  <a:pt x="87067" y="0"/>
                </a:moveTo>
                <a:lnTo>
                  <a:pt x="69323" y="42077"/>
                </a:lnTo>
                <a:lnTo>
                  <a:pt x="37239" y="68021"/>
                </a:lnTo>
                <a:lnTo>
                  <a:pt x="4713" y="82820"/>
                </a:lnTo>
                <a:lnTo>
                  <a:pt x="0" y="84246"/>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9"/>
          <p:cNvSpPr/>
          <p:nvPr/>
        </p:nvSpPr>
        <p:spPr>
          <a:xfrm>
            <a:off x="3881369" y="4872837"/>
            <a:ext cx="93980" cy="72390"/>
          </a:xfrm>
          <a:custGeom>
            <a:rect b="b" l="l" r="r" t="t"/>
            <a:pathLst>
              <a:path extrusionOk="0" h="72389" w="93979">
                <a:moveTo>
                  <a:pt x="0" y="0"/>
                </a:moveTo>
                <a:lnTo>
                  <a:pt x="37764" y="12481"/>
                </a:lnTo>
                <a:lnTo>
                  <a:pt x="60842" y="28082"/>
                </a:lnTo>
                <a:lnTo>
                  <a:pt x="67626" y="33421"/>
                </a:lnTo>
                <a:lnTo>
                  <a:pt x="90526" y="66194"/>
                </a:lnTo>
                <a:lnTo>
                  <a:pt x="93362" y="717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9"/>
          <p:cNvSpPr/>
          <p:nvPr/>
        </p:nvSpPr>
        <p:spPr>
          <a:xfrm>
            <a:off x="3884612" y="5624512"/>
            <a:ext cx="0" cy="303530"/>
          </a:xfrm>
          <a:custGeom>
            <a:rect b="b" l="l" r="r" t="t"/>
            <a:pathLst>
              <a:path extrusionOk="0" h="303529" w="120000">
                <a:moveTo>
                  <a:pt x="0" y="0"/>
                </a:moveTo>
                <a:lnTo>
                  <a:pt x="0" y="30321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29"/>
          <p:cNvSpPr/>
          <p:nvPr/>
        </p:nvSpPr>
        <p:spPr>
          <a:xfrm>
            <a:off x="3871912" y="4462462"/>
            <a:ext cx="0" cy="406400"/>
          </a:xfrm>
          <a:custGeom>
            <a:rect b="b" l="l" r="r" t="t"/>
            <a:pathLst>
              <a:path extrusionOk="0" h="406400" w="120000">
                <a:moveTo>
                  <a:pt x="0" y="406399"/>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29"/>
          <p:cNvSpPr/>
          <p:nvPr/>
        </p:nvSpPr>
        <p:spPr>
          <a:xfrm>
            <a:off x="3360737" y="4308475"/>
            <a:ext cx="309880" cy="307975"/>
          </a:xfrm>
          <a:custGeom>
            <a:rect b="b" l="l" r="r" t="t"/>
            <a:pathLst>
              <a:path extrusionOk="0" h="307975" w="309879">
                <a:moveTo>
                  <a:pt x="154787" y="0"/>
                </a:moveTo>
                <a:lnTo>
                  <a:pt x="105859" y="7850"/>
                </a:lnTo>
                <a:lnTo>
                  <a:pt x="63367" y="29712"/>
                </a:lnTo>
                <a:lnTo>
                  <a:pt x="29862" y="63046"/>
                </a:lnTo>
                <a:lnTo>
                  <a:pt x="7890" y="105317"/>
                </a:lnTo>
                <a:lnTo>
                  <a:pt x="0" y="153987"/>
                </a:lnTo>
                <a:lnTo>
                  <a:pt x="7890" y="202657"/>
                </a:lnTo>
                <a:lnTo>
                  <a:pt x="29862" y="244928"/>
                </a:lnTo>
                <a:lnTo>
                  <a:pt x="63367" y="278262"/>
                </a:lnTo>
                <a:lnTo>
                  <a:pt x="105859" y="300124"/>
                </a:lnTo>
                <a:lnTo>
                  <a:pt x="154787" y="307975"/>
                </a:lnTo>
                <a:lnTo>
                  <a:pt x="203705" y="300124"/>
                </a:lnTo>
                <a:lnTo>
                  <a:pt x="246191" y="278262"/>
                </a:lnTo>
                <a:lnTo>
                  <a:pt x="279697" y="244928"/>
                </a:lnTo>
                <a:lnTo>
                  <a:pt x="301671" y="202657"/>
                </a:lnTo>
                <a:lnTo>
                  <a:pt x="309562" y="153987"/>
                </a:lnTo>
                <a:lnTo>
                  <a:pt x="301671" y="105317"/>
                </a:lnTo>
                <a:lnTo>
                  <a:pt x="279697" y="63046"/>
                </a:lnTo>
                <a:lnTo>
                  <a:pt x="246191" y="29712"/>
                </a:lnTo>
                <a:lnTo>
                  <a:pt x="203705" y="7850"/>
                </a:lnTo>
                <a:lnTo>
                  <a:pt x="154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29"/>
          <p:cNvSpPr/>
          <p:nvPr/>
        </p:nvSpPr>
        <p:spPr>
          <a:xfrm>
            <a:off x="3360737" y="4308475"/>
            <a:ext cx="309880" cy="307975"/>
          </a:xfrm>
          <a:custGeom>
            <a:rect b="b" l="l" r="r" t="t"/>
            <a:pathLst>
              <a:path extrusionOk="0" h="307975" w="309879">
                <a:moveTo>
                  <a:pt x="0" y="153987"/>
                </a:moveTo>
                <a:lnTo>
                  <a:pt x="7890" y="105315"/>
                </a:lnTo>
                <a:lnTo>
                  <a:pt x="29863" y="63044"/>
                </a:lnTo>
                <a:lnTo>
                  <a:pt x="63369" y="29710"/>
                </a:lnTo>
                <a:lnTo>
                  <a:pt x="105858" y="7850"/>
                </a:lnTo>
                <a:lnTo>
                  <a:pt x="154781" y="0"/>
                </a:lnTo>
                <a:lnTo>
                  <a:pt x="203705" y="7850"/>
                </a:lnTo>
                <a:lnTo>
                  <a:pt x="246194" y="29710"/>
                </a:lnTo>
                <a:lnTo>
                  <a:pt x="279699" y="63044"/>
                </a:lnTo>
                <a:lnTo>
                  <a:pt x="301672" y="105315"/>
                </a:lnTo>
                <a:lnTo>
                  <a:pt x="309563" y="153987"/>
                </a:lnTo>
                <a:lnTo>
                  <a:pt x="301672" y="202659"/>
                </a:lnTo>
                <a:lnTo>
                  <a:pt x="279699" y="244930"/>
                </a:lnTo>
                <a:lnTo>
                  <a:pt x="246194" y="278264"/>
                </a:lnTo>
                <a:lnTo>
                  <a:pt x="203705" y="300125"/>
                </a:lnTo>
                <a:lnTo>
                  <a:pt x="154781" y="307975"/>
                </a:lnTo>
                <a:lnTo>
                  <a:pt x="105858" y="300125"/>
                </a:lnTo>
                <a:lnTo>
                  <a:pt x="63369" y="278264"/>
                </a:lnTo>
                <a:lnTo>
                  <a:pt x="29863" y="244930"/>
                </a:lnTo>
                <a:lnTo>
                  <a:pt x="789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29"/>
          <p:cNvSpPr/>
          <p:nvPr/>
        </p:nvSpPr>
        <p:spPr>
          <a:xfrm>
            <a:off x="1727200" y="5927725"/>
            <a:ext cx="149225" cy="0"/>
          </a:xfrm>
          <a:custGeom>
            <a:rect b="b" l="l" r="r" t="t"/>
            <a:pathLst>
              <a:path extrusionOk="0" h="120000" w="149225">
                <a:moveTo>
                  <a:pt x="0" y="0"/>
                </a:moveTo>
                <a:lnTo>
                  <a:pt x="14922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29"/>
          <p:cNvSpPr txBox="1"/>
          <p:nvPr/>
        </p:nvSpPr>
        <p:spPr>
          <a:xfrm>
            <a:off x="1763712" y="4367212"/>
            <a:ext cx="14668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617" name="Google Shape;617;p29"/>
          <p:cNvSpPr/>
          <p:nvPr/>
        </p:nvSpPr>
        <p:spPr>
          <a:xfrm>
            <a:off x="1973262" y="4606925"/>
            <a:ext cx="0" cy="349250"/>
          </a:xfrm>
          <a:custGeom>
            <a:rect b="b" l="l" r="r" t="t"/>
            <a:pathLst>
              <a:path extrusionOk="0" h="349250" w="120000">
                <a:moveTo>
                  <a:pt x="0" y="0"/>
                </a:moveTo>
                <a:lnTo>
                  <a:pt x="0" y="349249"/>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9"/>
          <p:cNvSpPr/>
          <p:nvPr/>
        </p:nvSpPr>
        <p:spPr>
          <a:xfrm>
            <a:off x="1973262" y="5303837"/>
            <a:ext cx="0" cy="527050"/>
          </a:xfrm>
          <a:custGeom>
            <a:rect b="b" l="l" r="r" t="t"/>
            <a:pathLst>
              <a:path extrusionOk="0" h="527050" w="120000">
                <a:moveTo>
                  <a:pt x="0" y="0"/>
                </a:moveTo>
                <a:lnTo>
                  <a:pt x="0" y="527046"/>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9"/>
          <p:cNvSpPr/>
          <p:nvPr/>
        </p:nvSpPr>
        <p:spPr>
          <a:xfrm>
            <a:off x="1947862" y="4581525"/>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29"/>
          <p:cNvSpPr/>
          <p:nvPr/>
        </p:nvSpPr>
        <p:spPr>
          <a:xfrm>
            <a:off x="1947862" y="5805487"/>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29"/>
          <p:cNvSpPr/>
          <p:nvPr/>
        </p:nvSpPr>
        <p:spPr>
          <a:xfrm>
            <a:off x="1784350" y="4956175"/>
            <a:ext cx="417830" cy="347980"/>
          </a:xfrm>
          <a:custGeom>
            <a:rect b="b" l="l" r="r" t="t"/>
            <a:pathLst>
              <a:path extrusionOk="0" h="347979" w="417830">
                <a:moveTo>
                  <a:pt x="0" y="347662"/>
                </a:moveTo>
                <a:lnTo>
                  <a:pt x="417512" y="347662"/>
                </a:lnTo>
                <a:lnTo>
                  <a:pt x="417512" y="0"/>
                </a:lnTo>
                <a:lnTo>
                  <a:pt x="0" y="0"/>
                </a:lnTo>
                <a:lnTo>
                  <a:pt x="0" y="3476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9"/>
          <p:cNvSpPr txBox="1"/>
          <p:nvPr/>
        </p:nvSpPr>
        <p:spPr>
          <a:xfrm>
            <a:off x="1854540" y="5000625"/>
            <a:ext cx="2965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lang="en-US" sz="1200">
                <a:solidFill>
                  <a:schemeClr val="dk1"/>
                </a:solidFill>
                <a:latin typeface="Times New Roman"/>
                <a:ea typeface="Times New Roman"/>
                <a:cs typeface="Times New Roman"/>
                <a:sym typeface="Times New Roman"/>
              </a:rPr>
              <a:t>da</a:t>
            </a:r>
            <a:endParaRPr sz="1200">
              <a:solidFill>
                <a:schemeClr val="dk1"/>
              </a:solidFill>
              <a:latin typeface="Times New Roman"/>
              <a:ea typeface="Times New Roman"/>
              <a:cs typeface="Times New Roman"/>
              <a:sym typeface="Times New Roman"/>
            </a:endParaRPr>
          </a:p>
        </p:txBody>
      </p:sp>
      <p:sp>
        <p:nvSpPr>
          <p:cNvPr id="623" name="Google Shape;623;p29"/>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624" name="Google Shape;624;p29"/>
          <p:cNvSpPr txBox="1"/>
          <p:nvPr/>
        </p:nvSpPr>
        <p:spPr>
          <a:xfrm>
            <a:off x="7273925" y="4953000"/>
            <a:ext cx="412750" cy="342900"/>
          </a:xfrm>
          <a:prstGeom prst="rect">
            <a:avLst/>
          </a:prstGeom>
          <a:solidFill>
            <a:srgbClr val="FFFFFF"/>
          </a:solidFill>
          <a:ln>
            <a:noFill/>
          </a:ln>
        </p:spPr>
        <p:txBody>
          <a:bodyPr anchorCtr="0" anchor="t" bIns="0" lIns="0" spcFirstLastPara="1" rIns="0" wrap="square" tIns="0">
            <a:noAutofit/>
          </a:bodyPr>
          <a:lstStyle/>
          <a:p>
            <a:pPr indent="0" lvl="0" marL="11811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p:txBody>
      </p:sp>
      <p:sp>
        <p:nvSpPr>
          <p:cNvPr id="625" name="Google Shape;625;p29"/>
          <p:cNvSpPr txBox="1"/>
          <p:nvPr/>
        </p:nvSpPr>
        <p:spPr>
          <a:xfrm>
            <a:off x="6996118" y="4967287"/>
            <a:ext cx="177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626" name="Google Shape;626;p29"/>
          <p:cNvSpPr txBox="1"/>
          <p:nvPr/>
        </p:nvSpPr>
        <p:spPr>
          <a:xfrm>
            <a:off x="3425825" y="3906520"/>
            <a:ext cx="193675" cy="676275"/>
          </a:xfrm>
          <a:prstGeom prst="rect">
            <a:avLst/>
          </a:prstGeom>
          <a:noFill/>
          <a:ln>
            <a:noFill/>
          </a:ln>
        </p:spPr>
        <p:txBody>
          <a:bodyPr anchorCtr="0" anchor="t" bIns="0" lIns="0" spcFirstLastPara="1" rIns="0" wrap="square" tIns="635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a:p>
            <a:pPr indent="0" lvl="0" marL="15875" marR="0" rtl="0" algn="l">
              <a:lnSpc>
                <a:spcPct val="100000"/>
              </a:lnSpc>
              <a:spcBef>
                <a:spcPts val="405"/>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0" name="Shape 630"/>
        <p:cNvGrpSpPr/>
        <p:nvPr/>
      </p:nvGrpSpPr>
      <p:grpSpPr>
        <a:xfrm>
          <a:off x="0" y="0"/>
          <a:ext cx="0" cy="0"/>
          <a:chOff x="0" y="0"/>
          <a:chExt cx="0" cy="0"/>
        </a:xfrm>
      </p:grpSpPr>
      <p:sp>
        <p:nvSpPr>
          <p:cNvPr id="631" name="Google Shape;631;p30"/>
          <p:cNvSpPr txBox="1"/>
          <p:nvPr>
            <p:ph type="title"/>
          </p:nvPr>
        </p:nvSpPr>
        <p:spPr>
          <a:xfrm>
            <a:off x="3193961" y="213524"/>
            <a:ext cx="276161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Kısa-devre deneyi</a:t>
            </a:r>
            <a:endParaRPr/>
          </a:p>
        </p:txBody>
      </p:sp>
      <p:sp>
        <p:nvSpPr>
          <p:cNvPr id="632" name="Google Shape;632;p30"/>
          <p:cNvSpPr txBox="1"/>
          <p:nvPr/>
        </p:nvSpPr>
        <p:spPr>
          <a:xfrm>
            <a:off x="510540" y="1116964"/>
            <a:ext cx="7701915" cy="1993900"/>
          </a:xfrm>
          <a:prstGeom prst="rect">
            <a:avLst/>
          </a:prstGeom>
          <a:noFill/>
          <a:ln>
            <a:noFill/>
          </a:ln>
        </p:spPr>
        <p:txBody>
          <a:bodyPr anchorCtr="0" anchor="t" bIns="0" lIns="0" spcFirstLastPara="1" rIns="0" wrap="square" tIns="12700">
            <a:noAutofit/>
          </a:bodyPr>
          <a:lstStyle/>
          <a:p>
            <a:pPr indent="-609600" lvl="0" marL="622300" marR="5080" rtl="0" algn="l">
              <a:lnSpc>
                <a:spcPct val="1098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akımını sıfıra ayarlayınız ve generatörün çıkış uçlarını  ampermetreler üzerinden kısa devre ediniz.</a:t>
            </a:r>
            <a:endParaRPr sz="2200">
              <a:solidFill>
                <a:schemeClr val="dk1"/>
              </a:solidFill>
              <a:latin typeface="Times New Roman"/>
              <a:ea typeface="Times New Roman"/>
              <a:cs typeface="Times New Roman"/>
              <a:sym typeface="Times New Roman"/>
            </a:endParaRPr>
          </a:p>
          <a:p>
            <a:pPr indent="-609600" lvl="0" marL="622300" marR="0" rtl="0" algn="l">
              <a:lnSpc>
                <a:spcPct val="100000"/>
              </a:lnSpc>
              <a:spcBef>
                <a:spcPts val="79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akımını artırırken endüvi akımını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sc </a:t>
            </a:r>
            <a:r>
              <a:rPr lang="en-US" sz="2200">
                <a:solidFill>
                  <a:schemeClr val="dk1"/>
                </a:solidFill>
                <a:latin typeface="Times New Roman"/>
                <a:ea typeface="Times New Roman"/>
                <a:cs typeface="Times New Roman"/>
                <a:sym typeface="Times New Roman"/>
              </a:rPr>
              <a:t>kaydediniz.</a:t>
            </a:r>
            <a:endParaRPr sz="2200">
              <a:solidFill>
                <a:schemeClr val="dk1"/>
              </a:solidFill>
              <a:latin typeface="Times New Roman"/>
              <a:ea typeface="Times New Roman"/>
              <a:cs typeface="Times New Roman"/>
              <a:sym typeface="Times New Roman"/>
            </a:endParaRPr>
          </a:p>
          <a:p>
            <a:pPr indent="-609600" lvl="0" marL="622300" marR="337185" rtl="0" algn="l">
              <a:lnSpc>
                <a:spcPct val="108800"/>
              </a:lnSpc>
              <a:spcBef>
                <a:spcPts val="52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Uyartım akımı ile endüvi akımının değişim eğrisi kısa devre  karakteristiği olarak adlandırılır.</a:t>
            </a:r>
            <a:endParaRPr sz="2200">
              <a:solidFill>
                <a:schemeClr val="dk1"/>
              </a:solidFill>
              <a:latin typeface="Times New Roman"/>
              <a:ea typeface="Times New Roman"/>
              <a:cs typeface="Times New Roman"/>
              <a:sym typeface="Times New Roman"/>
            </a:endParaRPr>
          </a:p>
        </p:txBody>
      </p:sp>
      <p:sp>
        <p:nvSpPr>
          <p:cNvPr id="633" name="Google Shape;633;p30"/>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30"/>
          <p:cNvSpPr/>
          <p:nvPr/>
        </p:nvSpPr>
        <p:spPr>
          <a:xfrm>
            <a:off x="1358900" y="3467100"/>
            <a:ext cx="6489700" cy="2971800"/>
          </a:xfrm>
          <a:custGeom>
            <a:rect b="b" l="l" r="r" t="t"/>
            <a:pathLst>
              <a:path extrusionOk="0" h="2971800" w="6489700">
                <a:moveTo>
                  <a:pt x="0" y="2971800"/>
                </a:moveTo>
                <a:lnTo>
                  <a:pt x="6489700" y="2971800"/>
                </a:lnTo>
                <a:lnTo>
                  <a:pt x="6489700" y="0"/>
                </a:lnTo>
                <a:lnTo>
                  <a:pt x="0" y="0"/>
                </a:lnTo>
                <a:lnTo>
                  <a:pt x="0" y="2971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30"/>
          <p:cNvSpPr/>
          <p:nvPr/>
        </p:nvSpPr>
        <p:spPr>
          <a:xfrm>
            <a:off x="2503958" y="4669764"/>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30"/>
          <p:cNvSpPr/>
          <p:nvPr/>
        </p:nvSpPr>
        <p:spPr>
          <a:xfrm>
            <a:off x="2505351" y="473676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30"/>
          <p:cNvSpPr/>
          <p:nvPr/>
        </p:nvSpPr>
        <p:spPr>
          <a:xfrm>
            <a:off x="2502485" y="4824641"/>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30"/>
          <p:cNvSpPr/>
          <p:nvPr/>
        </p:nvSpPr>
        <p:spPr>
          <a:xfrm>
            <a:off x="2503865" y="4891659"/>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30"/>
          <p:cNvSpPr/>
          <p:nvPr/>
        </p:nvSpPr>
        <p:spPr>
          <a:xfrm>
            <a:off x="2502485" y="4979517"/>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30"/>
          <p:cNvSpPr/>
          <p:nvPr/>
        </p:nvSpPr>
        <p:spPr>
          <a:xfrm>
            <a:off x="2503865" y="5046535"/>
            <a:ext cx="216535" cy="88265"/>
          </a:xfrm>
          <a:custGeom>
            <a:rect b="b" l="l" r="r" t="t"/>
            <a:pathLst>
              <a:path extrusionOk="0" h="88264" w="216535">
                <a:moveTo>
                  <a:pt x="0" y="0"/>
                </a:moveTo>
                <a:lnTo>
                  <a:pt x="216524" y="8786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30"/>
          <p:cNvSpPr/>
          <p:nvPr/>
        </p:nvSpPr>
        <p:spPr>
          <a:xfrm>
            <a:off x="2499514" y="5134393"/>
            <a:ext cx="219710" cy="67310"/>
          </a:xfrm>
          <a:custGeom>
            <a:rect b="b" l="l" r="r" t="t"/>
            <a:pathLst>
              <a:path extrusionOk="0" h="67310" w="219710">
                <a:moveTo>
                  <a:pt x="219390" y="0"/>
                </a:moveTo>
                <a:lnTo>
                  <a:pt x="0" y="67014"/>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30"/>
          <p:cNvSpPr/>
          <p:nvPr/>
        </p:nvSpPr>
        <p:spPr>
          <a:xfrm>
            <a:off x="2500899" y="5201411"/>
            <a:ext cx="117475" cy="48260"/>
          </a:xfrm>
          <a:custGeom>
            <a:rect b="b" l="l" r="r" t="t"/>
            <a:pathLst>
              <a:path extrusionOk="0" h="48260" w="117475">
                <a:moveTo>
                  <a:pt x="0" y="0"/>
                </a:moveTo>
                <a:lnTo>
                  <a:pt x="117205" y="4765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30"/>
          <p:cNvSpPr/>
          <p:nvPr/>
        </p:nvSpPr>
        <p:spPr>
          <a:xfrm>
            <a:off x="2616628" y="4623601"/>
            <a:ext cx="105410" cy="45085"/>
          </a:xfrm>
          <a:custGeom>
            <a:rect b="b" l="l" r="r" t="t"/>
            <a:pathLst>
              <a:path extrusionOk="0" h="45085" w="105410">
                <a:moveTo>
                  <a:pt x="105247" y="44676"/>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0"/>
          <p:cNvSpPr/>
          <p:nvPr/>
        </p:nvSpPr>
        <p:spPr>
          <a:xfrm>
            <a:off x="4581561" y="4049719"/>
            <a:ext cx="2490750" cy="21367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0"/>
          <p:cNvSpPr/>
          <p:nvPr/>
        </p:nvSpPr>
        <p:spPr>
          <a:xfrm>
            <a:off x="5286375" y="4033837"/>
            <a:ext cx="1781175" cy="0"/>
          </a:xfrm>
          <a:custGeom>
            <a:rect b="b" l="l" r="r" t="t"/>
            <a:pathLst>
              <a:path extrusionOk="0" h="120000" w="1781175">
                <a:moveTo>
                  <a:pt x="0" y="0"/>
                </a:moveTo>
                <a:lnTo>
                  <a:pt x="178116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30"/>
          <p:cNvSpPr/>
          <p:nvPr/>
        </p:nvSpPr>
        <p:spPr>
          <a:xfrm>
            <a:off x="7042150" y="40084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0"/>
          <p:cNvSpPr/>
          <p:nvPr/>
        </p:nvSpPr>
        <p:spPr>
          <a:xfrm>
            <a:off x="4586287" y="6186487"/>
            <a:ext cx="2460625" cy="0"/>
          </a:xfrm>
          <a:custGeom>
            <a:rect b="b" l="l" r="r" t="t"/>
            <a:pathLst>
              <a:path extrusionOk="0" h="120000" w="2460625">
                <a:moveTo>
                  <a:pt x="0" y="0"/>
                </a:moveTo>
                <a:lnTo>
                  <a:pt x="246061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30"/>
          <p:cNvSpPr/>
          <p:nvPr/>
        </p:nvSpPr>
        <p:spPr>
          <a:xfrm>
            <a:off x="7021512" y="6161087"/>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0"/>
          <p:cNvSpPr/>
          <p:nvPr/>
        </p:nvSpPr>
        <p:spPr>
          <a:xfrm>
            <a:off x="7067550" y="4033837"/>
            <a:ext cx="0" cy="1739900"/>
          </a:xfrm>
          <a:custGeom>
            <a:rect b="b" l="l" r="r" t="t"/>
            <a:pathLst>
              <a:path extrusionOk="0" h="1739900" w="120000">
                <a:moveTo>
                  <a:pt x="0" y="0"/>
                </a:moveTo>
                <a:lnTo>
                  <a:pt x="0" y="1739898"/>
                </a:lnTo>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30"/>
          <p:cNvSpPr/>
          <p:nvPr/>
        </p:nvSpPr>
        <p:spPr>
          <a:xfrm>
            <a:off x="6913562" y="4706937"/>
            <a:ext cx="307975" cy="307975"/>
          </a:xfrm>
          <a:custGeom>
            <a:rect b="b" l="l" r="r" t="t"/>
            <a:pathLst>
              <a:path extrusionOk="0" h="307975" w="307975">
                <a:moveTo>
                  <a:pt x="153987" y="0"/>
                </a:moveTo>
                <a:lnTo>
                  <a:pt x="105312" y="7850"/>
                </a:lnTo>
                <a:lnTo>
                  <a:pt x="63041" y="29712"/>
                </a:lnTo>
                <a:lnTo>
                  <a:pt x="29708" y="63046"/>
                </a:lnTo>
                <a:lnTo>
                  <a:pt x="7849" y="105317"/>
                </a:lnTo>
                <a:lnTo>
                  <a:pt x="0" y="153987"/>
                </a:lnTo>
                <a:lnTo>
                  <a:pt x="7849" y="202662"/>
                </a:lnTo>
                <a:lnTo>
                  <a:pt x="29708" y="244933"/>
                </a:lnTo>
                <a:lnTo>
                  <a:pt x="63041" y="278266"/>
                </a:lnTo>
                <a:lnTo>
                  <a:pt x="105312" y="300125"/>
                </a:lnTo>
                <a:lnTo>
                  <a:pt x="153987" y="307975"/>
                </a:lnTo>
                <a:lnTo>
                  <a:pt x="202657" y="300125"/>
                </a:lnTo>
                <a:lnTo>
                  <a:pt x="244928" y="278266"/>
                </a:lnTo>
                <a:lnTo>
                  <a:pt x="278262" y="244933"/>
                </a:lnTo>
                <a:lnTo>
                  <a:pt x="300124" y="202662"/>
                </a:lnTo>
                <a:lnTo>
                  <a:pt x="307975" y="153987"/>
                </a:lnTo>
                <a:lnTo>
                  <a:pt x="300124" y="105317"/>
                </a:lnTo>
                <a:lnTo>
                  <a:pt x="278262" y="63046"/>
                </a:lnTo>
                <a:lnTo>
                  <a:pt x="244928" y="29712"/>
                </a:lnTo>
                <a:lnTo>
                  <a:pt x="202657" y="7850"/>
                </a:lnTo>
                <a:lnTo>
                  <a:pt x="1539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30"/>
          <p:cNvSpPr/>
          <p:nvPr/>
        </p:nvSpPr>
        <p:spPr>
          <a:xfrm>
            <a:off x="6913562" y="4706937"/>
            <a:ext cx="307975" cy="307975"/>
          </a:xfrm>
          <a:custGeom>
            <a:rect b="b" l="l" r="r" t="t"/>
            <a:pathLst>
              <a:path extrusionOk="0" h="307975" w="307975">
                <a:moveTo>
                  <a:pt x="0" y="153987"/>
                </a:moveTo>
                <a:lnTo>
                  <a:pt x="7850" y="105315"/>
                </a:lnTo>
                <a:lnTo>
                  <a:pt x="29710" y="63044"/>
                </a:lnTo>
                <a:lnTo>
                  <a:pt x="63044" y="29710"/>
                </a:lnTo>
                <a:lnTo>
                  <a:pt x="105316" y="7850"/>
                </a:lnTo>
                <a:lnTo>
                  <a:pt x="153988" y="0"/>
                </a:lnTo>
                <a:lnTo>
                  <a:pt x="202660" y="7850"/>
                </a:lnTo>
                <a:lnTo>
                  <a:pt x="244931" y="29710"/>
                </a:lnTo>
                <a:lnTo>
                  <a:pt x="278265" y="63044"/>
                </a:lnTo>
                <a:lnTo>
                  <a:pt x="300125" y="105315"/>
                </a:lnTo>
                <a:lnTo>
                  <a:pt x="307975" y="153987"/>
                </a:lnTo>
                <a:lnTo>
                  <a:pt x="300125" y="202659"/>
                </a:lnTo>
                <a:lnTo>
                  <a:pt x="278265" y="244930"/>
                </a:lnTo>
                <a:lnTo>
                  <a:pt x="244931" y="278264"/>
                </a:lnTo>
                <a:lnTo>
                  <a:pt x="202660" y="300125"/>
                </a:lnTo>
                <a:lnTo>
                  <a:pt x="153988" y="307975"/>
                </a:lnTo>
                <a:lnTo>
                  <a:pt x="105316" y="300125"/>
                </a:lnTo>
                <a:lnTo>
                  <a:pt x="63044" y="278264"/>
                </a:lnTo>
                <a:lnTo>
                  <a:pt x="29710" y="244930"/>
                </a:lnTo>
                <a:lnTo>
                  <a:pt x="785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30"/>
          <p:cNvSpPr/>
          <p:nvPr/>
        </p:nvSpPr>
        <p:spPr>
          <a:xfrm>
            <a:off x="2611437" y="5253037"/>
            <a:ext cx="0" cy="408305"/>
          </a:xfrm>
          <a:custGeom>
            <a:rect b="b" l="l" r="r" t="t"/>
            <a:pathLst>
              <a:path extrusionOk="0" h="408304" w="120000">
                <a:moveTo>
                  <a:pt x="0" y="0"/>
                </a:moveTo>
                <a:lnTo>
                  <a:pt x="0" y="407987"/>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0"/>
          <p:cNvSpPr/>
          <p:nvPr/>
        </p:nvSpPr>
        <p:spPr>
          <a:xfrm>
            <a:off x="2603500" y="4224337"/>
            <a:ext cx="0" cy="406400"/>
          </a:xfrm>
          <a:custGeom>
            <a:rect b="b" l="l" r="r" t="t"/>
            <a:pathLst>
              <a:path extrusionOk="0" h="406400" w="120000">
                <a:moveTo>
                  <a:pt x="0" y="0"/>
                </a:moveTo>
                <a:lnTo>
                  <a:pt x="0" y="406399"/>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30"/>
          <p:cNvSpPr/>
          <p:nvPr/>
        </p:nvSpPr>
        <p:spPr>
          <a:xfrm>
            <a:off x="1973262" y="5661025"/>
            <a:ext cx="1911350" cy="0"/>
          </a:xfrm>
          <a:custGeom>
            <a:rect b="b" l="l" r="r" t="t"/>
            <a:pathLst>
              <a:path extrusionOk="0" h="120000" w="1911350">
                <a:moveTo>
                  <a:pt x="1911348"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30"/>
          <p:cNvSpPr/>
          <p:nvPr/>
        </p:nvSpPr>
        <p:spPr>
          <a:xfrm>
            <a:off x="1947862" y="5635625"/>
            <a:ext cx="50800" cy="50800"/>
          </a:xfrm>
          <a:custGeom>
            <a:rect b="b" l="l" r="r" t="t"/>
            <a:pathLst>
              <a:path extrusionOk="0" h="50800" w="50800">
                <a:moveTo>
                  <a:pt x="25400" y="0"/>
                </a:moveTo>
                <a:lnTo>
                  <a:pt x="15510" y="1996"/>
                </a:lnTo>
                <a:lnTo>
                  <a:pt x="7437" y="7439"/>
                </a:lnTo>
                <a:lnTo>
                  <a:pt x="1995" y="15513"/>
                </a:lnTo>
                <a:lnTo>
                  <a:pt x="0" y="25400"/>
                </a:lnTo>
                <a:lnTo>
                  <a:pt x="1995" y="35286"/>
                </a:lnTo>
                <a:lnTo>
                  <a:pt x="7437" y="43360"/>
                </a:lnTo>
                <a:lnTo>
                  <a:pt x="15510" y="48803"/>
                </a:lnTo>
                <a:lnTo>
                  <a:pt x="25400" y="50800"/>
                </a:lnTo>
                <a:lnTo>
                  <a:pt x="35289" y="48803"/>
                </a:lnTo>
                <a:lnTo>
                  <a:pt x="43362" y="43360"/>
                </a:lnTo>
                <a:lnTo>
                  <a:pt x="48804" y="35286"/>
                </a:lnTo>
                <a:lnTo>
                  <a:pt x="50800" y="25400"/>
                </a:lnTo>
                <a:lnTo>
                  <a:pt x="48804" y="15513"/>
                </a:lnTo>
                <a:lnTo>
                  <a:pt x="43362" y="7439"/>
                </a:lnTo>
                <a:lnTo>
                  <a:pt x="35289" y="1996"/>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30"/>
          <p:cNvSpPr/>
          <p:nvPr/>
        </p:nvSpPr>
        <p:spPr>
          <a:xfrm>
            <a:off x="1965325" y="4211637"/>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30"/>
          <p:cNvSpPr/>
          <p:nvPr/>
        </p:nvSpPr>
        <p:spPr>
          <a:xfrm>
            <a:off x="1939925" y="41862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30"/>
          <p:cNvSpPr/>
          <p:nvPr/>
        </p:nvSpPr>
        <p:spPr>
          <a:xfrm>
            <a:off x="2762249" y="4930775"/>
            <a:ext cx="459105" cy="0"/>
          </a:xfrm>
          <a:custGeom>
            <a:rect b="b" l="l" r="r" t="t"/>
            <a:pathLst>
              <a:path extrusionOk="0" h="120000" w="459105">
                <a:moveTo>
                  <a:pt x="458787"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0"/>
          <p:cNvSpPr/>
          <p:nvPr/>
        </p:nvSpPr>
        <p:spPr>
          <a:xfrm>
            <a:off x="2736850" y="490537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30"/>
          <p:cNvSpPr/>
          <p:nvPr/>
        </p:nvSpPr>
        <p:spPr>
          <a:xfrm>
            <a:off x="3225800" y="4203700"/>
            <a:ext cx="0" cy="727075"/>
          </a:xfrm>
          <a:custGeom>
            <a:rect b="b" l="l" r="r" t="t"/>
            <a:pathLst>
              <a:path extrusionOk="0" h="727075" w="120000">
                <a:moveTo>
                  <a:pt x="0" y="727074"/>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0"/>
          <p:cNvSpPr/>
          <p:nvPr/>
        </p:nvSpPr>
        <p:spPr>
          <a:xfrm>
            <a:off x="3233737" y="4195762"/>
            <a:ext cx="638175" cy="0"/>
          </a:xfrm>
          <a:custGeom>
            <a:rect b="b" l="l" r="r" t="t"/>
            <a:pathLst>
              <a:path extrusionOk="0" h="120000" w="638175">
                <a:moveTo>
                  <a:pt x="638174" y="0"/>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30"/>
          <p:cNvSpPr/>
          <p:nvPr/>
        </p:nvSpPr>
        <p:spPr>
          <a:xfrm>
            <a:off x="3789062" y="4678934"/>
            <a:ext cx="187325" cy="149860"/>
          </a:xfrm>
          <a:custGeom>
            <a:rect b="b" l="l" r="r" t="t"/>
            <a:pathLst>
              <a:path extrusionOk="0" h="149860" w="187325">
                <a:moveTo>
                  <a:pt x="185674" y="0"/>
                </a:moveTo>
                <a:lnTo>
                  <a:pt x="185813" y="3952"/>
                </a:lnTo>
                <a:lnTo>
                  <a:pt x="186373" y="17334"/>
                </a:lnTo>
                <a:lnTo>
                  <a:pt x="185674" y="23921"/>
                </a:lnTo>
                <a:lnTo>
                  <a:pt x="184974" y="30509"/>
                </a:lnTo>
                <a:lnTo>
                  <a:pt x="183715" y="34184"/>
                </a:lnTo>
                <a:lnTo>
                  <a:pt x="181477" y="39523"/>
                </a:lnTo>
                <a:lnTo>
                  <a:pt x="179240" y="44862"/>
                </a:lnTo>
                <a:lnTo>
                  <a:pt x="180219" y="46318"/>
                </a:lnTo>
                <a:lnTo>
                  <a:pt x="172037" y="56164"/>
                </a:lnTo>
                <a:lnTo>
                  <a:pt x="164343" y="65597"/>
                </a:lnTo>
                <a:lnTo>
                  <a:pt x="132174" y="98808"/>
                </a:lnTo>
                <a:lnTo>
                  <a:pt x="87067" y="115449"/>
                </a:lnTo>
                <a:lnTo>
                  <a:pt x="77645" y="116366"/>
                </a:lnTo>
                <a:lnTo>
                  <a:pt x="69024" y="115917"/>
                </a:lnTo>
                <a:lnTo>
                  <a:pt x="26221" y="101506"/>
                </a:lnTo>
                <a:lnTo>
                  <a:pt x="0" y="72806"/>
                </a:lnTo>
                <a:lnTo>
                  <a:pt x="992" y="66305"/>
                </a:lnTo>
                <a:lnTo>
                  <a:pt x="34039" y="35493"/>
                </a:lnTo>
                <a:lnTo>
                  <a:pt x="73059" y="23814"/>
                </a:lnTo>
                <a:lnTo>
                  <a:pt x="78674" y="23921"/>
                </a:lnTo>
                <a:lnTo>
                  <a:pt x="86157" y="24060"/>
                </a:lnTo>
                <a:lnTo>
                  <a:pt x="92662" y="26487"/>
                </a:lnTo>
                <a:lnTo>
                  <a:pt x="98606" y="28082"/>
                </a:lnTo>
                <a:lnTo>
                  <a:pt x="104550" y="29677"/>
                </a:lnTo>
                <a:lnTo>
                  <a:pt x="142366" y="54341"/>
                </a:lnTo>
                <a:lnTo>
                  <a:pt x="164903" y="77521"/>
                </a:lnTo>
                <a:lnTo>
                  <a:pt x="165602" y="78214"/>
                </a:lnTo>
                <a:lnTo>
                  <a:pt x="168889" y="83207"/>
                </a:lnTo>
                <a:lnTo>
                  <a:pt x="172176" y="88199"/>
                </a:lnTo>
                <a:lnTo>
                  <a:pt x="176582" y="94162"/>
                </a:lnTo>
                <a:lnTo>
                  <a:pt x="186862" y="137985"/>
                </a:lnTo>
                <a:lnTo>
                  <a:pt x="186513" y="145681"/>
                </a:lnTo>
                <a:lnTo>
                  <a:pt x="186722"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0"/>
          <p:cNvSpPr/>
          <p:nvPr/>
        </p:nvSpPr>
        <p:spPr>
          <a:xfrm>
            <a:off x="3790103" y="4828705"/>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3" y="26487"/>
                </a:lnTo>
                <a:lnTo>
                  <a:pt x="98607" y="28082"/>
                </a:lnTo>
                <a:lnTo>
                  <a:pt x="104551" y="29677"/>
                </a:lnTo>
                <a:lnTo>
                  <a:pt x="108048" y="29815"/>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30"/>
          <p:cNvSpPr/>
          <p:nvPr/>
        </p:nvSpPr>
        <p:spPr>
          <a:xfrm>
            <a:off x="3791156" y="4977447"/>
            <a:ext cx="187325" cy="149860"/>
          </a:xfrm>
          <a:custGeom>
            <a:rect b="b" l="l" r="r" t="t"/>
            <a:pathLst>
              <a:path extrusionOk="0" h="149860" w="187325">
                <a:moveTo>
                  <a:pt x="185675" y="0"/>
                </a:moveTo>
                <a:lnTo>
                  <a:pt x="185814" y="3952"/>
                </a:lnTo>
                <a:lnTo>
                  <a:pt x="186374" y="17334"/>
                </a:lnTo>
                <a:lnTo>
                  <a:pt x="185675" y="23922"/>
                </a:lnTo>
                <a:lnTo>
                  <a:pt x="184975" y="30509"/>
                </a:lnTo>
                <a:lnTo>
                  <a:pt x="183716" y="34184"/>
                </a:lnTo>
                <a:lnTo>
                  <a:pt x="181478" y="39523"/>
                </a:lnTo>
                <a:lnTo>
                  <a:pt x="179241" y="44862"/>
                </a:lnTo>
                <a:lnTo>
                  <a:pt x="180220" y="46318"/>
                </a:lnTo>
                <a:lnTo>
                  <a:pt x="172037" y="56164"/>
                </a:lnTo>
                <a:lnTo>
                  <a:pt x="164344" y="65597"/>
                </a:lnTo>
                <a:lnTo>
                  <a:pt x="132175" y="98808"/>
                </a:lnTo>
                <a:lnTo>
                  <a:pt x="87068" y="115449"/>
                </a:lnTo>
                <a:lnTo>
                  <a:pt x="77646" y="116366"/>
                </a:lnTo>
                <a:lnTo>
                  <a:pt x="69025" y="115917"/>
                </a:lnTo>
                <a:lnTo>
                  <a:pt x="26222" y="101506"/>
                </a:lnTo>
                <a:lnTo>
                  <a:pt x="0" y="72806"/>
                </a:lnTo>
                <a:lnTo>
                  <a:pt x="993" y="66305"/>
                </a:lnTo>
                <a:lnTo>
                  <a:pt x="34040" y="35493"/>
                </a:lnTo>
                <a:lnTo>
                  <a:pt x="73060" y="23814"/>
                </a:lnTo>
                <a:lnTo>
                  <a:pt x="78675" y="23922"/>
                </a:lnTo>
                <a:lnTo>
                  <a:pt x="86158" y="24060"/>
                </a:lnTo>
                <a:lnTo>
                  <a:pt x="92663" y="26487"/>
                </a:lnTo>
                <a:lnTo>
                  <a:pt x="98607" y="28082"/>
                </a:lnTo>
                <a:lnTo>
                  <a:pt x="104551" y="29677"/>
                </a:lnTo>
                <a:lnTo>
                  <a:pt x="108048" y="29816"/>
                </a:lnTo>
                <a:lnTo>
                  <a:pt x="114342" y="33282"/>
                </a:lnTo>
                <a:lnTo>
                  <a:pt x="148671" y="60559"/>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30"/>
          <p:cNvSpPr/>
          <p:nvPr/>
        </p:nvSpPr>
        <p:spPr>
          <a:xfrm>
            <a:off x="3792211" y="5126177"/>
            <a:ext cx="187325" cy="149860"/>
          </a:xfrm>
          <a:custGeom>
            <a:rect b="b" l="l" r="r" t="t"/>
            <a:pathLst>
              <a:path extrusionOk="0" h="149860" w="187325">
                <a:moveTo>
                  <a:pt x="185675" y="0"/>
                </a:moveTo>
                <a:lnTo>
                  <a:pt x="185814" y="3952"/>
                </a:lnTo>
                <a:lnTo>
                  <a:pt x="186374" y="17334"/>
                </a:lnTo>
                <a:lnTo>
                  <a:pt x="185675" y="23921"/>
                </a:lnTo>
                <a:lnTo>
                  <a:pt x="184975" y="30509"/>
                </a:lnTo>
                <a:lnTo>
                  <a:pt x="183716" y="34184"/>
                </a:lnTo>
                <a:lnTo>
                  <a:pt x="181478" y="39523"/>
                </a:lnTo>
                <a:lnTo>
                  <a:pt x="179240" y="44862"/>
                </a:lnTo>
                <a:lnTo>
                  <a:pt x="180219" y="46318"/>
                </a:lnTo>
                <a:lnTo>
                  <a:pt x="172037" y="56164"/>
                </a:lnTo>
                <a:lnTo>
                  <a:pt x="164343" y="65597"/>
                </a:lnTo>
                <a:lnTo>
                  <a:pt x="132175" y="98808"/>
                </a:lnTo>
                <a:lnTo>
                  <a:pt x="87067" y="115449"/>
                </a:lnTo>
                <a:lnTo>
                  <a:pt x="77646" y="116366"/>
                </a:lnTo>
                <a:lnTo>
                  <a:pt x="69025" y="115917"/>
                </a:lnTo>
                <a:lnTo>
                  <a:pt x="26222" y="101506"/>
                </a:lnTo>
                <a:lnTo>
                  <a:pt x="0" y="72806"/>
                </a:lnTo>
                <a:lnTo>
                  <a:pt x="993" y="66305"/>
                </a:lnTo>
                <a:lnTo>
                  <a:pt x="34040" y="35493"/>
                </a:lnTo>
                <a:lnTo>
                  <a:pt x="73060" y="23814"/>
                </a:lnTo>
                <a:lnTo>
                  <a:pt x="78675" y="23921"/>
                </a:lnTo>
                <a:lnTo>
                  <a:pt x="86158" y="24060"/>
                </a:lnTo>
                <a:lnTo>
                  <a:pt x="92662" y="26487"/>
                </a:lnTo>
                <a:lnTo>
                  <a:pt x="98607" y="28082"/>
                </a:lnTo>
                <a:lnTo>
                  <a:pt x="104551" y="29677"/>
                </a:lnTo>
                <a:lnTo>
                  <a:pt x="142367" y="54341"/>
                </a:lnTo>
                <a:lnTo>
                  <a:pt x="164904" y="77521"/>
                </a:lnTo>
                <a:lnTo>
                  <a:pt x="165603" y="78214"/>
                </a:lnTo>
                <a:lnTo>
                  <a:pt x="168890" y="83207"/>
                </a:lnTo>
                <a:lnTo>
                  <a:pt x="172177" y="88199"/>
                </a:lnTo>
                <a:lnTo>
                  <a:pt x="176583" y="94162"/>
                </a:lnTo>
                <a:lnTo>
                  <a:pt x="186863" y="137984"/>
                </a:lnTo>
                <a:lnTo>
                  <a:pt x="186514" y="145681"/>
                </a:lnTo>
                <a:lnTo>
                  <a:pt x="186723" y="14977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30"/>
          <p:cNvSpPr/>
          <p:nvPr/>
        </p:nvSpPr>
        <p:spPr>
          <a:xfrm>
            <a:off x="3891854" y="5275948"/>
            <a:ext cx="87630" cy="84455"/>
          </a:xfrm>
          <a:custGeom>
            <a:rect b="b" l="l" r="r" t="t"/>
            <a:pathLst>
              <a:path extrusionOk="0" h="84454" w="87629">
                <a:moveTo>
                  <a:pt x="87067" y="0"/>
                </a:moveTo>
                <a:lnTo>
                  <a:pt x="69323" y="42077"/>
                </a:lnTo>
                <a:lnTo>
                  <a:pt x="37239" y="68021"/>
                </a:lnTo>
                <a:lnTo>
                  <a:pt x="4713" y="82820"/>
                </a:lnTo>
                <a:lnTo>
                  <a:pt x="0" y="84246"/>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30"/>
          <p:cNvSpPr/>
          <p:nvPr/>
        </p:nvSpPr>
        <p:spPr>
          <a:xfrm>
            <a:off x="3881369" y="4606137"/>
            <a:ext cx="93980" cy="72390"/>
          </a:xfrm>
          <a:custGeom>
            <a:rect b="b" l="l" r="r" t="t"/>
            <a:pathLst>
              <a:path extrusionOk="0" h="72389" w="93979">
                <a:moveTo>
                  <a:pt x="0" y="0"/>
                </a:moveTo>
                <a:lnTo>
                  <a:pt x="37764" y="12481"/>
                </a:lnTo>
                <a:lnTo>
                  <a:pt x="60842" y="28082"/>
                </a:lnTo>
                <a:lnTo>
                  <a:pt x="67626" y="33421"/>
                </a:lnTo>
                <a:lnTo>
                  <a:pt x="90526" y="66194"/>
                </a:lnTo>
                <a:lnTo>
                  <a:pt x="93362" y="71765"/>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0"/>
          <p:cNvSpPr/>
          <p:nvPr/>
        </p:nvSpPr>
        <p:spPr>
          <a:xfrm>
            <a:off x="3884612" y="5357812"/>
            <a:ext cx="0" cy="303530"/>
          </a:xfrm>
          <a:custGeom>
            <a:rect b="b" l="l" r="r" t="t"/>
            <a:pathLst>
              <a:path extrusionOk="0" h="303529" w="120000">
                <a:moveTo>
                  <a:pt x="0" y="0"/>
                </a:moveTo>
                <a:lnTo>
                  <a:pt x="0" y="303212"/>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30"/>
          <p:cNvSpPr/>
          <p:nvPr/>
        </p:nvSpPr>
        <p:spPr>
          <a:xfrm>
            <a:off x="3871912" y="4195762"/>
            <a:ext cx="0" cy="406400"/>
          </a:xfrm>
          <a:custGeom>
            <a:rect b="b" l="l" r="r" t="t"/>
            <a:pathLst>
              <a:path extrusionOk="0" h="406400" w="120000">
                <a:moveTo>
                  <a:pt x="0" y="406399"/>
                </a:moveTo>
                <a:lnTo>
                  <a:pt x="0"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30"/>
          <p:cNvSpPr/>
          <p:nvPr/>
        </p:nvSpPr>
        <p:spPr>
          <a:xfrm>
            <a:off x="3360737" y="4041775"/>
            <a:ext cx="309880" cy="307975"/>
          </a:xfrm>
          <a:custGeom>
            <a:rect b="b" l="l" r="r" t="t"/>
            <a:pathLst>
              <a:path extrusionOk="0" h="307975" w="309879">
                <a:moveTo>
                  <a:pt x="154787" y="0"/>
                </a:moveTo>
                <a:lnTo>
                  <a:pt x="105859" y="7850"/>
                </a:lnTo>
                <a:lnTo>
                  <a:pt x="63367" y="29712"/>
                </a:lnTo>
                <a:lnTo>
                  <a:pt x="29862" y="63046"/>
                </a:lnTo>
                <a:lnTo>
                  <a:pt x="7890" y="105317"/>
                </a:lnTo>
                <a:lnTo>
                  <a:pt x="0" y="153987"/>
                </a:lnTo>
                <a:lnTo>
                  <a:pt x="7890" y="202657"/>
                </a:lnTo>
                <a:lnTo>
                  <a:pt x="29862" y="244928"/>
                </a:lnTo>
                <a:lnTo>
                  <a:pt x="63367" y="278262"/>
                </a:lnTo>
                <a:lnTo>
                  <a:pt x="105859" y="300124"/>
                </a:lnTo>
                <a:lnTo>
                  <a:pt x="154787" y="307975"/>
                </a:lnTo>
                <a:lnTo>
                  <a:pt x="203705" y="300124"/>
                </a:lnTo>
                <a:lnTo>
                  <a:pt x="246191" y="278262"/>
                </a:lnTo>
                <a:lnTo>
                  <a:pt x="279697" y="244928"/>
                </a:lnTo>
                <a:lnTo>
                  <a:pt x="301671" y="202657"/>
                </a:lnTo>
                <a:lnTo>
                  <a:pt x="309562" y="153987"/>
                </a:lnTo>
                <a:lnTo>
                  <a:pt x="301671" y="105317"/>
                </a:lnTo>
                <a:lnTo>
                  <a:pt x="279697" y="63046"/>
                </a:lnTo>
                <a:lnTo>
                  <a:pt x="246191" y="29712"/>
                </a:lnTo>
                <a:lnTo>
                  <a:pt x="203705" y="7850"/>
                </a:lnTo>
                <a:lnTo>
                  <a:pt x="154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0"/>
          <p:cNvSpPr/>
          <p:nvPr/>
        </p:nvSpPr>
        <p:spPr>
          <a:xfrm>
            <a:off x="3360737" y="4041775"/>
            <a:ext cx="309880" cy="307975"/>
          </a:xfrm>
          <a:custGeom>
            <a:rect b="b" l="l" r="r" t="t"/>
            <a:pathLst>
              <a:path extrusionOk="0" h="307975" w="309879">
                <a:moveTo>
                  <a:pt x="0" y="153987"/>
                </a:moveTo>
                <a:lnTo>
                  <a:pt x="7890" y="105315"/>
                </a:lnTo>
                <a:lnTo>
                  <a:pt x="29863" y="63044"/>
                </a:lnTo>
                <a:lnTo>
                  <a:pt x="63369" y="29710"/>
                </a:lnTo>
                <a:lnTo>
                  <a:pt x="105858" y="7850"/>
                </a:lnTo>
                <a:lnTo>
                  <a:pt x="154781" y="0"/>
                </a:lnTo>
                <a:lnTo>
                  <a:pt x="203705" y="7850"/>
                </a:lnTo>
                <a:lnTo>
                  <a:pt x="246194" y="29710"/>
                </a:lnTo>
                <a:lnTo>
                  <a:pt x="279699" y="63044"/>
                </a:lnTo>
                <a:lnTo>
                  <a:pt x="301672" y="105315"/>
                </a:lnTo>
                <a:lnTo>
                  <a:pt x="309563" y="153987"/>
                </a:lnTo>
                <a:lnTo>
                  <a:pt x="301672" y="202659"/>
                </a:lnTo>
                <a:lnTo>
                  <a:pt x="279699" y="244931"/>
                </a:lnTo>
                <a:lnTo>
                  <a:pt x="246194" y="278264"/>
                </a:lnTo>
                <a:lnTo>
                  <a:pt x="203705" y="300125"/>
                </a:lnTo>
                <a:lnTo>
                  <a:pt x="154781" y="307975"/>
                </a:lnTo>
                <a:lnTo>
                  <a:pt x="105858" y="300125"/>
                </a:lnTo>
                <a:lnTo>
                  <a:pt x="63369" y="278264"/>
                </a:lnTo>
                <a:lnTo>
                  <a:pt x="29863" y="244931"/>
                </a:lnTo>
                <a:lnTo>
                  <a:pt x="7890" y="202659"/>
                </a:lnTo>
                <a:lnTo>
                  <a:pt x="0" y="153987"/>
                </a:lnTo>
                <a:close/>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0"/>
          <p:cNvSpPr/>
          <p:nvPr/>
        </p:nvSpPr>
        <p:spPr>
          <a:xfrm>
            <a:off x="1727200" y="5661025"/>
            <a:ext cx="149225" cy="0"/>
          </a:xfrm>
          <a:custGeom>
            <a:rect b="b" l="l" r="r" t="t"/>
            <a:pathLst>
              <a:path extrusionOk="0" h="120000" w="149225">
                <a:moveTo>
                  <a:pt x="0" y="0"/>
                </a:moveTo>
                <a:lnTo>
                  <a:pt x="149224"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30"/>
          <p:cNvSpPr txBox="1"/>
          <p:nvPr/>
        </p:nvSpPr>
        <p:spPr>
          <a:xfrm>
            <a:off x="1763712" y="4100512"/>
            <a:ext cx="14668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674" name="Google Shape;674;p30"/>
          <p:cNvSpPr/>
          <p:nvPr/>
        </p:nvSpPr>
        <p:spPr>
          <a:xfrm>
            <a:off x="1973262" y="4340225"/>
            <a:ext cx="0" cy="349250"/>
          </a:xfrm>
          <a:custGeom>
            <a:rect b="b" l="l" r="r" t="t"/>
            <a:pathLst>
              <a:path extrusionOk="0" h="349250" w="120000">
                <a:moveTo>
                  <a:pt x="0" y="0"/>
                </a:moveTo>
                <a:lnTo>
                  <a:pt x="0" y="349249"/>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0"/>
          <p:cNvSpPr/>
          <p:nvPr/>
        </p:nvSpPr>
        <p:spPr>
          <a:xfrm>
            <a:off x="1973262" y="5037137"/>
            <a:ext cx="0" cy="527050"/>
          </a:xfrm>
          <a:custGeom>
            <a:rect b="b" l="l" r="r" t="t"/>
            <a:pathLst>
              <a:path extrusionOk="0" h="527050" w="120000">
                <a:moveTo>
                  <a:pt x="0" y="0"/>
                </a:moveTo>
                <a:lnTo>
                  <a:pt x="0" y="527046"/>
                </a:lnTo>
              </a:path>
            </a:pathLst>
          </a:custGeom>
          <a:noFill/>
          <a:ln cap="flat" cmpd="sng" w="126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30"/>
          <p:cNvSpPr/>
          <p:nvPr/>
        </p:nvSpPr>
        <p:spPr>
          <a:xfrm>
            <a:off x="1947862" y="4314825"/>
            <a:ext cx="50800" cy="50800"/>
          </a:xfrm>
          <a:custGeom>
            <a:rect b="b" l="l" r="r" t="t"/>
            <a:pathLst>
              <a:path extrusionOk="0" h="50800" w="50800">
                <a:moveTo>
                  <a:pt x="25400" y="0"/>
                </a:moveTo>
                <a:lnTo>
                  <a:pt x="0" y="50800"/>
                </a:lnTo>
                <a:lnTo>
                  <a:pt x="50800" y="50800"/>
                </a:lnTo>
                <a:lnTo>
                  <a:pt x="254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0"/>
          <p:cNvSpPr/>
          <p:nvPr/>
        </p:nvSpPr>
        <p:spPr>
          <a:xfrm>
            <a:off x="1947862" y="5538787"/>
            <a:ext cx="50800" cy="50800"/>
          </a:xfrm>
          <a:custGeom>
            <a:rect b="b" l="l" r="r" t="t"/>
            <a:pathLst>
              <a:path extrusionOk="0" h="50800" w="50800">
                <a:moveTo>
                  <a:pt x="50800" y="0"/>
                </a:moveTo>
                <a:lnTo>
                  <a:pt x="0" y="0"/>
                </a:lnTo>
                <a:lnTo>
                  <a:pt x="25400" y="50800"/>
                </a:lnTo>
                <a:lnTo>
                  <a:pt x="5080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0"/>
          <p:cNvSpPr/>
          <p:nvPr/>
        </p:nvSpPr>
        <p:spPr>
          <a:xfrm>
            <a:off x="1784350" y="4689475"/>
            <a:ext cx="417830" cy="347980"/>
          </a:xfrm>
          <a:custGeom>
            <a:rect b="b" l="l" r="r" t="t"/>
            <a:pathLst>
              <a:path extrusionOk="0" h="347979" w="417830">
                <a:moveTo>
                  <a:pt x="0" y="347662"/>
                </a:moveTo>
                <a:lnTo>
                  <a:pt x="417512" y="347662"/>
                </a:lnTo>
                <a:lnTo>
                  <a:pt x="417512" y="0"/>
                </a:lnTo>
                <a:lnTo>
                  <a:pt x="0" y="0"/>
                </a:lnTo>
                <a:lnTo>
                  <a:pt x="0" y="34766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30"/>
          <p:cNvSpPr txBox="1"/>
          <p:nvPr/>
        </p:nvSpPr>
        <p:spPr>
          <a:xfrm>
            <a:off x="1854540" y="4733925"/>
            <a:ext cx="2965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lang="en-US" sz="1200">
                <a:solidFill>
                  <a:schemeClr val="dk1"/>
                </a:solidFill>
                <a:latin typeface="Times New Roman"/>
                <a:ea typeface="Times New Roman"/>
                <a:cs typeface="Times New Roman"/>
                <a:sym typeface="Times New Roman"/>
              </a:rPr>
              <a:t>da</a:t>
            </a:r>
            <a:endParaRPr sz="1200">
              <a:solidFill>
                <a:schemeClr val="dk1"/>
              </a:solidFill>
              <a:latin typeface="Times New Roman"/>
              <a:ea typeface="Times New Roman"/>
              <a:cs typeface="Times New Roman"/>
              <a:sym typeface="Times New Roman"/>
            </a:endParaRPr>
          </a:p>
        </p:txBody>
      </p:sp>
      <p:sp>
        <p:nvSpPr>
          <p:cNvPr id="680" name="Google Shape;680;p30"/>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681" name="Google Shape;681;p30"/>
          <p:cNvSpPr txBox="1"/>
          <p:nvPr/>
        </p:nvSpPr>
        <p:spPr>
          <a:xfrm>
            <a:off x="7273925" y="4686300"/>
            <a:ext cx="412750" cy="342900"/>
          </a:xfrm>
          <a:prstGeom prst="rect">
            <a:avLst/>
          </a:prstGeom>
          <a:solidFill>
            <a:srgbClr val="FFFFFF"/>
          </a:solidFill>
          <a:ln>
            <a:noFill/>
          </a:ln>
        </p:spPr>
        <p:txBody>
          <a:bodyPr anchorCtr="0" anchor="t" bIns="0" lIns="0" spcFirstLastPara="1" rIns="0" wrap="square" tIns="57150">
            <a:noAutofit/>
          </a:bodyPr>
          <a:lstStyle/>
          <a:p>
            <a:pPr indent="0" lvl="0" marL="10795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lang="en-US" sz="1200">
                <a:solidFill>
                  <a:schemeClr val="dk1"/>
                </a:solidFill>
                <a:latin typeface="Times New Roman"/>
                <a:ea typeface="Times New Roman"/>
                <a:cs typeface="Times New Roman"/>
                <a:sym typeface="Times New Roman"/>
              </a:rPr>
              <a:t>sc</a:t>
            </a:r>
            <a:endParaRPr sz="1200">
              <a:solidFill>
                <a:schemeClr val="dk1"/>
              </a:solidFill>
              <a:latin typeface="Times New Roman"/>
              <a:ea typeface="Times New Roman"/>
              <a:cs typeface="Times New Roman"/>
              <a:sym typeface="Times New Roman"/>
            </a:endParaRPr>
          </a:p>
        </p:txBody>
      </p:sp>
      <p:sp>
        <p:nvSpPr>
          <p:cNvPr id="682" name="Google Shape;682;p30"/>
          <p:cNvSpPr txBox="1"/>
          <p:nvPr/>
        </p:nvSpPr>
        <p:spPr>
          <a:xfrm>
            <a:off x="6996118" y="4700587"/>
            <a:ext cx="1778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683" name="Google Shape;683;p30"/>
          <p:cNvSpPr txBox="1"/>
          <p:nvPr/>
        </p:nvSpPr>
        <p:spPr>
          <a:xfrm>
            <a:off x="3425825" y="3639820"/>
            <a:ext cx="193675" cy="676275"/>
          </a:xfrm>
          <a:prstGeom prst="rect">
            <a:avLst/>
          </a:prstGeom>
          <a:noFill/>
          <a:ln>
            <a:noFill/>
          </a:ln>
        </p:spPr>
        <p:txBody>
          <a:bodyPr anchorCtr="0" anchor="t" bIns="0" lIns="0" spcFirstLastPara="1" rIns="0" wrap="square" tIns="635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a:p>
            <a:pPr indent="0" lvl="0" marL="15875" marR="0" rtl="0" algn="l">
              <a:lnSpc>
                <a:spcPct val="100000"/>
              </a:lnSpc>
              <a:spcBef>
                <a:spcPts val="405"/>
              </a:spcBef>
              <a:spcAft>
                <a:spcPts val="0"/>
              </a:spcAft>
              <a:buNone/>
            </a:pP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7" name="Shape 687"/>
        <p:cNvGrpSpPr/>
        <p:nvPr/>
      </p:nvGrpSpPr>
      <p:grpSpPr>
        <a:xfrm>
          <a:off x="0" y="0"/>
          <a:ext cx="0" cy="0"/>
          <a:chOff x="0" y="0"/>
          <a:chExt cx="0" cy="0"/>
        </a:xfrm>
      </p:grpSpPr>
      <p:sp>
        <p:nvSpPr>
          <p:cNvPr id="688" name="Google Shape;688;p31"/>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20</a:t>
            </a:r>
            <a:endParaRPr sz="1400">
              <a:solidFill>
                <a:schemeClr val="dk1"/>
              </a:solidFill>
              <a:latin typeface="Arial"/>
              <a:ea typeface="Arial"/>
              <a:cs typeface="Arial"/>
              <a:sym typeface="Arial"/>
            </a:endParaRPr>
          </a:p>
        </p:txBody>
      </p:sp>
      <p:sp>
        <p:nvSpPr>
          <p:cNvPr id="689" name="Google Shape;689;p31"/>
          <p:cNvSpPr txBox="1"/>
          <p:nvPr/>
        </p:nvSpPr>
        <p:spPr>
          <a:xfrm>
            <a:off x="786765" y="5359717"/>
            <a:ext cx="5530215"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Stator üçgen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)-bağlı ise, faz başına stator direnci:</a:t>
            </a:r>
            <a:endParaRPr sz="2000">
              <a:solidFill>
                <a:schemeClr val="dk1"/>
              </a:solidFill>
              <a:latin typeface="Times New Roman"/>
              <a:ea typeface="Times New Roman"/>
              <a:cs typeface="Times New Roman"/>
              <a:sym typeface="Times New Roman"/>
            </a:endParaRPr>
          </a:p>
        </p:txBody>
      </p:sp>
      <p:sp>
        <p:nvSpPr>
          <p:cNvPr id="690" name="Google Shape;690;p31"/>
          <p:cNvSpPr txBox="1"/>
          <p:nvPr>
            <p:ph type="title"/>
          </p:nvPr>
        </p:nvSpPr>
        <p:spPr>
          <a:xfrm>
            <a:off x="3766692" y="261302"/>
            <a:ext cx="161607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DA deneyi</a:t>
            </a:r>
            <a:endParaRPr/>
          </a:p>
        </p:txBody>
      </p:sp>
      <p:sp>
        <p:nvSpPr>
          <p:cNvPr id="691" name="Google Shape;691;p31"/>
          <p:cNvSpPr/>
          <p:nvPr/>
        </p:nvSpPr>
        <p:spPr>
          <a:xfrm>
            <a:off x="2620911" y="6290722"/>
            <a:ext cx="185420" cy="0"/>
          </a:xfrm>
          <a:custGeom>
            <a:rect b="b" l="l" r="r" t="t"/>
            <a:pathLst>
              <a:path extrusionOk="0" h="120000" w="185419">
                <a:moveTo>
                  <a:pt x="0" y="0"/>
                </a:moveTo>
                <a:lnTo>
                  <a:pt x="18507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31"/>
          <p:cNvSpPr txBox="1"/>
          <p:nvPr/>
        </p:nvSpPr>
        <p:spPr>
          <a:xfrm>
            <a:off x="3042171" y="6252245"/>
            <a:ext cx="264795" cy="243204"/>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93" name="Google Shape;693;p31"/>
          <p:cNvSpPr txBox="1"/>
          <p:nvPr/>
        </p:nvSpPr>
        <p:spPr>
          <a:xfrm>
            <a:off x="2167915" y="6252245"/>
            <a:ext cx="116839" cy="243204"/>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a:t>
            </a:r>
            <a:endParaRPr sz="1400">
              <a:solidFill>
                <a:schemeClr val="dk1"/>
              </a:solidFill>
              <a:latin typeface="Times New Roman"/>
              <a:ea typeface="Times New Roman"/>
              <a:cs typeface="Times New Roman"/>
              <a:sym typeface="Times New Roman"/>
            </a:endParaRPr>
          </a:p>
        </p:txBody>
      </p:sp>
      <p:sp>
        <p:nvSpPr>
          <p:cNvPr id="694" name="Google Shape;694;p31"/>
          <p:cNvSpPr txBox="1"/>
          <p:nvPr/>
        </p:nvSpPr>
        <p:spPr>
          <a:xfrm>
            <a:off x="2629051" y="6287471"/>
            <a:ext cx="181610"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450">
                <a:solidFill>
                  <a:schemeClr val="dk1"/>
                </a:solidFill>
                <a:latin typeface="Times New Roman"/>
                <a:ea typeface="Times New Roman"/>
                <a:cs typeface="Times New Roman"/>
                <a:sym typeface="Times New Roman"/>
              </a:rPr>
              <a:t>2</a:t>
            </a:r>
            <a:endParaRPr sz="2450">
              <a:solidFill>
                <a:schemeClr val="dk1"/>
              </a:solidFill>
              <a:latin typeface="Times New Roman"/>
              <a:ea typeface="Times New Roman"/>
              <a:cs typeface="Times New Roman"/>
              <a:sym typeface="Times New Roman"/>
            </a:endParaRPr>
          </a:p>
        </p:txBody>
      </p:sp>
      <p:sp>
        <p:nvSpPr>
          <p:cNvPr id="695" name="Google Shape;695;p31"/>
          <p:cNvSpPr txBox="1"/>
          <p:nvPr/>
        </p:nvSpPr>
        <p:spPr>
          <a:xfrm>
            <a:off x="1985989" y="6045358"/>
            <a:ext cx="1085850"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R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baseline="30000" lang="en-US" sz="3675">
                <a:solidFill>
                  <a:schemeClr val="dk1"/>
                </a:solidFill>
                <a:latin typeface="Times New Roman"/>
                <a:ea typeface="Times New Roman"/>
                <a:cs typeface="Times New Roman"/>
                <a:sym typeface="Times New Roman"/>
              </a:rPr>
              <a:t>3 </a:t>
            </a:r>
            <a:r>
              <a:rPr i="1" lang="en-US" sz="2450">
                <a:solidFill>
                  <a:schemeClr val="dk1"/>
                </a:solidFill>
                <a:latin typeface="Times New Roman"/>
                <a:ea typeface="Times New Roman"/>
                <a:cs typeface="Times New Roman"/>
                <a:sym typeface="Times New Roman"/>
              </a:rPr>
              <a:t>R</a:t>
            </a:r>
            <a:endParaRPr sz="2450">
              <a:solidFill>
                <a:schemeClr val="dk1"/>
              </a:solidFill>
              <a:latin typeface="Times New Roman"/>
              <a:ea typeface="Times New Roman"/>
              <a:cs typeface="Times New Roman"/>
              <a:sym typeface="Times New Roman"/>
            </a:endParaRPr>
          </a:p>
        </p:txBody>
      </p:sp>
      <p:sp>
        <p:nvSpPr>
          <p:cNvPr id="696" name="Google Shape;696;p31"/>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1"/>
          <p:cNvSpPr/>
          <p:nvPr/>
        </p:nvSpPr>
        <p:spPr>
          <a:xfrm>
            <a:off x="2742508" y="3157905"/>
            <a:ext cx="465455" cy="0"/>
          </a:xfrm>
          <a:custGeom>
            <a:rect b="b" l="l" r="r" t="t"/>
            <a:pathLst>
              <a:path extrusionOk="0" h="120000" w="465455">
                <a:moveTo>
                  <a:pt x="0" y="0"/>
                </a:moveTo>
                <a:lnTo>
                  <a:pt x="464838" y="0"/>
                </a:lnTo>
              </a:path>
            </a:pathLst>
          </a:custGeom>
          <a:noFill/>
          <a:ln cap="flat" cmpd="sng" w="1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1"/>
          <p:cNvSpPr txBox="1"/>
          <p:nvPr/>
        </p:nvSpPr>
        <p:spPr>
          <a:xfrm>
            <a:off x="2901062" y="3361888"/>
            <a:ext cx="264160"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699" name="Google Shape;699;p31"/>
          <p:cNvSpPr txBox="1"/>
          <p:nvPr/>
        </p:nvSpPr>
        <p:spPr>
          <a:xfrm>
            <a:off x="2141380" y="3119860"/>
            <a:ext cx="264160"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700" name="Google Shape;700;p31"/>
          <p:cNvSpPr txBox="1"/>
          <p:nvPr/>
        </p:nvSpPr>
        <p:spPr>
          <a:xfrm>
            <a:off x="2769937" y="3155343"/>
            <a:ext cx="127635" cy="39751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I</a:t>
            </a:r>
            <a:endParaRPr sz="2400">
              <a:solidFill>
                <a:schemeClr val="dk1"/>
              </a:solidFill>
              <a:latin typeface="Times New Roman"/>
              <a:ea typeface="Times New Roman"/>
              <a:cs typeface="Times New Roman"/>
              <a:sym typeface="Times New Roman"/>
            </a:endParaRPr>
          </a:p>
        </p:txBody>
      </p:sp>
      <p:sp>
        <p:nvSpPr>
          <p:cNvPr id="701" name="Google Shape;701;p31"/>
          <p:cNvSpPr txBox="1"/>
          <p:nvPr/>
        </p:nvSpPr>
        <p:spPr>
          <a:xfrm>
            <a:off x="398999" y="1122045"/>
            <a:ext cx="8468360" cy="2070100"/>
          </a:xfrm>
          <a:prstGeom prst="rect">
            <a:avLst/>
          </a:prstGeom>
          <a:noFill/>
          <a:ln>
            <a:noFill/>
          </a:ln>
        </p:spPr>
        <p:txBody>
          <a:bodyPr anchorCtr="0" anchor="t" bIns="0" lIns="0" spcFirstLastPara="1" rIns="0" wrap="square" tIns="12700">
            <a:noAutofit/>
          </a:bodyPr>
          <a:lstStyle/>
          <a:p>
            <a:pPr indent="-177800" lvl="0" marL="190500" marR="508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 deneyinin amacı endüvi direnci </a:t>
            </a:r>
            <a:r>
              <a:rPr i="1" lang="en-US" sz="2000">
                <a:solidFill>
                  <a:schemeClr val="dk1"/>
                </a:solidFill>
                <a:latin typeface="Times New Roman"/>
                <a:ea typeface="Times New Roman"/>
                <a:cs typeface="Times New Roman"/>
                <a:sym typeface="Times New Roman"/>
              </a:rPr>
              <a:t>R</a:t>
            </a:r>
            <a:r>
              <a:rPr baseline="-25000" i="1" lang="en-US" sz="195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değerini belirlemektir.	Ayarlı DA gerilim  kaynağı statorun iki çıkış ucu arasına bağlanır.</a:t>
            </a:r>
            <a:endParaRPr sz="2000">
              <a:solidFill>
                <a:schemeClr val="dk1"/>
              </a:solidFill>
              <a:latin typeface="Times New Roman"/>
              <a:ea typeface="Times New Roman"/>
              <a:cs typeface="Times New Roman"/>
              <a:sym typeface="Times New Roman"/>
            </a:endParaRPr>
          </a:p>
          <a:p>
            <a:pPr indent="-177800" lvl="0" marL="190500" marR="287020" rtl="0" algn="l">
              <a:lnSpc>
                <a:spcPct val="98300"/>
              </a:lnSpc>
              <a:spcBef>
                <a:spcPts val="52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DA kaynağı stator akımı yaklaşık olarak anma değerini sağlayacak şekilde  ayarlanır. Statorun iki çıkış ucu arasındaki direnç voltmetre ve ampermetreden  okunan değerlerden bulunur.</a:t>
            </a:r>
            <a:endParaRPr sz="2000">
              <a:solidFill>
                <a:schemeClr val="dk1"/>
              </a:solidFill>
              <a:latin typeface="Times New Roman"/>
              <a:ea typeface="Times New Roman"/>
              <a:cs typeface="Times New Roman"/>
              <a:sym typeface="Times New Roman"/>
            </a:endParaRPr>
          </a:p>
          <a:p>
            <a:pPr indent="0" lvl="0" marL="1565275" marR="0" rtl="0" algn="l">
              <a:lnSpc>
                <a:spcPct val="100000"/>
              </a:lnSpc>
              <a:spcBef>
                <a:spcPts val="810"/>
              </a:spcBef>
              <a:spcAft>
                <a:spcPts val="0"/>
              </a:spcAft>
              <a:buNone/>
            </a:pPr>
            <a:r>
              <a:rPr baseline="-25000" i="1" lang="en-US" sz="3600">
                <a:solidFill>
                  <a:schemeClr val="dk1"/>
                </a:solidFill>
                <a:latin typeface="Times New Roman"/>
                <a:ea typeface="Times New Roman"/>
                <a:cs typeface="Times New Roman"/>
                <a:sym typeface="Times New Roman"/>
              </a:rPr>
              <a:t>R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baseline="30000" i="1" lang="en-US" sz="3600">
                <a:solidFill>
                  <a:schemeClr val="dk1"/>
                </a:solidFill>
                <a:latin typeface="Times New Roman"/>
                <a:ea typeface="Times New Roman"/>
                <a:cs typeface="Times New Roman"/>
                <a:sym typeface="Times New Roman"/>
              </a:rPr>
              <a:t>V</a:t>
            </a: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
        <p:nvSpPr>
          <p:cNvPr id="702" name="Google Shape;702;p31"/>
          <p:cNvSpPr/>
          <p:nvPr/>
        </p:nvSpPr>
        <p:spPr>
          <a:xfrm>
            <a:off x="2562567" y="4851699"/>
            <a:ext cx="506730" cy="0"/>
          </a:xfrm>
          <a:custGeom>
            <a:rect b="b" l="l" r="r" t="t"/>
            <a:pathLst>
              <a:path extrusionOk="0" h="120000" w="506730">
                <a:moveTo>
                  <a:pt x="0" y="0"/>
                </a:moveTo>
                <a:lnTo>
                  <a:pt x="506219" y="0"/>
                </a:lnTo>
              </a:path>
            </a:pathLst>
          </a:custGeom>
          <a:noFill/>
          <a:ln cap="flat" cmpd="sng" w="12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1"/>
          <p:cNvSpPr txBox="1"/>
          <p:nvPr/>
        </p:nvSpPr>
        <p:spPr>
          <a:xfrm>
            <a:off x="2729423" y="4848467"/>
            <a:ext cx="182880" cy="3994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50">
                <a:solidFill>
                  <a:schemeClr val="dk1"/>
                </a:solidFill>
                <a:latin typeface="Times New Roman"/>
                <a:ea typeface="Times New Roman"/>
                <a:cs typeface="Times New Roman"/>
                <a:sym typeface="Times New Roman"/>
              </a:rPr>
              <a:t>2</a:t>
            </a:r>
            <a:endParaRPr sz="2450">
              <a:solidFill>
                <a:schemeClr val="dk1"/>
              </a:solidFill>
              <a:latin typeface="Times New Roman"/>
              <a:ea typeface="Times New Roman"/>
              <a:cs typeface="Times New Roman"/>
              <a:sym typeface="Times New Roman"/>
            </a:endParaRPr>
          </a:p>
        </p:txBody>
      </p:sp>
      <p:sp>
        <p:nvSpPr>
          <p:cNvPr id="704" name="Google Shape;704;p31"/>
          <p:cNvSpPr txBox="1"/>
          <p:nvPr/>
        </p:nvSpPr>
        <p:spPr>
          <a:xfrm>
            <a:off x="2100934" y="4813169"/>
            <a:ext cx="117475" cy="243204"/>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a:t>
            </a:r>
            <a:endParaRPr sz="1400">
              <a:solidFill>
                <a:schemeClr val="dk1"/>
              </a:solidFill>
              <a:latin typeface="Times New Roman"/>
              <a:ea typeface="Times New Roman"/>
              <a:cs typeface="Times New Roman"/>
              <a:sym typeface="Times New Roman"/>
            </a:endParaRPr>
          </a:p>
        </p:txBody>
      </p:sp>
      <p:sp>
        <p:nvSpPr>
          <p:cNvPr id="705" name="Google Shape;705;p31"/>
          <p:cNvSpPr txBox="1"/>
          <p:nvPr/>
        </p:nvSpPr>
        <p:spPr>
          <a:xfrm>
            <a:off x="786765" y="3899217"/>
            <a:ext cx="5530215" cy="98742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	Stator yıldız (Y)-bağlı ise, faz başına stator direnci:</a:t>
            </a:r>
            <a:endParaRPr sz="20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900">
              <a:solidFill>
                <a:schemeClr val="dk1"/>
              </a:solidFill>
              <a:latin typeface="Times New Roman"/>
              <a:ea typeface="Times New Roman"/>
              <a:cs typeface="Times New Roman"/>
              <a:sym typeface="Times New Roman"/>
            </a:endParaRPr>
          </a:p>
          <a:p>
            <a:pPr indent="0" lvl="0" marL="1141095" marR="0" rtl="0" algn="l">
              <a:lnSpc>
                <a:spcPct val="100000"/>
              </a:lnSpc>
              <a:spcBef>
                <a:spcPts val="0"/>
              </a:spcBef>
              <a:spcAft>
                <a:spcPts val="0"/>
              </a:spcAft>
              <a:buNone/>
            </a:pPr>
            <a:r>
              <a:rPr baseline="-25000" i="1" lang="en-US" sz="3675">
                <a:solidFill>
                  <a:schemeClr val="dk1"/>
                </a:solidFill>
                <a:latin typeface="Times New Roman"/>
                <a:ea typeface="Times New Roman"/>
                <a:cs typeface="Times New Roman"/>
                <a:sym typeface="Times New Roman"/>
              </a:rPr>
              <a:t>R	</a:t>
            </a:r>
            <a:r>
              <a:rPr baseline="-25000" lang="en-US" sz="3675">
                <a:solidFill>
                  <a:schemeClr val="dk1"/>
                </a:solidFill>
                <a:latin typeface="Noto Sans Symbols"/>
                <a:ea typeface="Noto Sans Symbols"/>
                <a:cs typeface="Noto Sans Symbols"/>
                <a:sym typeface="Noto Sans Symbols"/>
              </a:rPr>
              <a:t>=</a:t>
            </a:r>
            <a:r>
              <a:rPr baseline="-25000" lang="en-US" sz="3675">
                <a:solidFill>
                  <a:schemeClr val="dk1"/>
                </a:solidFill>
                <a:latin typeface="Times New Roman"/>
                <a:ea typeface="Times New Roman"/>
                <a:cs typeface="Times New Roman"/>
                <a:sym typeface="Times New Roman"/>
              </a:rPr>
              <a:t> </a:t>
            </a:r>
            <a:r>
              <a:rPr baseline="30000" i="1" lang="en-US" sz="3675">
                <a:solidFill>
                  <a:schemeClr val="dk1"/>
                </a:solidFill>
                <a:latin typeface="Times New Roman"/>
                <a:ea typeface="Times New Roman"/>
                <a:cs typeface="Times New Roman"/>
                <a:sym typeface="Times New Roman"/>
              </a:rPr>
              <a:t>R</a:t>
            </a:r>
            <a:r>
              <a:rPr i="1" lang="en-US" sz="1400">
                <a:solidFill>
                  <a:schemeClr val="dk1"/>
                </a:solidFill>
                <a:latin typeface="Times New Roman"/>
                <a:ea typeface="Times New Roman"/>
                <a:cs typeface="Times New Roman"/>
                <a:sym typeface="Times New Roman"/>
              </a:rPr>
              <a:t>DA</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sp>
        <p:nvSpPr>
          <p:cNvPr id="86" name="Google Shape;86;p14"/>
          <p:cNvSpPr txBox="1"/>
          <p:nvPr>
            <p:ph type="title"/>
          </p:nvPr>
        </p:nvSpPr>
        <p:spPr>
          <a:xfrm>
            <a:off x="2932810" y="262737"/>
            <a:ext cx="3232785" cy="48260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000"/>
              <a:t>Senkron Jeneratör</a:t>
            </a:r>
            <a:endParaRPr sz="3000"/>
          </a:p>
        </p:txBody>
      </p:sp>
      <p:sp>
        <p:nvSpPr>
          <p:cNvPr id="87" name="Google Shape;87;p14"/>
          <p:cNvSpPr txBox="1"/>
          <p:nvPr/>
        </p:nvSpPr>
        <p:spPr>
          <a:xfrm>
            <a:off x="294640" y="1230947"/>
            <a:ext cx="8574405" cy="4897120"/>
          </a:xfrm>
          <a:prstGeom prst="rect">
            <a:avLst/>
          </a:prstGeom>
          <a:noFill/>
          <a:ln>
            <a:noFill/>
          </a:ln>
        </p:spPr>
        <p:txBody>
          <a:bodyPr anchorCtr="0" anchor="t" bIns="0" lIns="0" spcFirstLastPara="1" rIns="0" wrap="square" tIns="63500">
            <a:noAutofit/>
          </a:bodyPr>
          <a:lstStyle/>
          <a:p>
            <a:pPr indent="-342900" lvl="0" marL="355600" marR="409575" rtl="0" algn="just">
              <a:lnSpc>
                <a:spcPct val="107142"/>
              </a:lnSpc>
              <a:spcBef>
                <a:spcPts val="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Senkron generatörler ve alternatörler </a:t>
            </a:r>
            <a:r>
              <a:rPr lang="en-US" sz="2800">
                <a:solidFill>
                  <a:schemeClr val="dk1"/>
                </a:solidFill>
                <a:latin typeface="Times New Roman"/>
                <a:ea typeface="Times New Roman"/>
                <a:cs typeface="Times New Roman"/>
                <a:sym typeface="Times New Roman"/>
              </a:rPr>
              <a:t>buhar, gaz, veya  hidrolik türbinlerden sağlanan mekanik gücü alternatif  akım (AA) elektrik gücüne çevirmek için kullanılır.</a:t>
            </a:r>
            <a:endParaRPr sz="2800">
              <a:solidFill>
                <a:schemeClr val="dk1"/>
              </a:solidFill>
              <a:latin typeface="Times New Roman"/>
              <a:ea typeface="Times New Roman"/>
              <a:cs typeface="Times New Roman"/>
              <a:sym typeface="Times New Roman"/>
            </a:endParaRPr>
          </a:p>
          <a:p>
            <a:pPr indent="-342900" lvl="0" marL="355600" marR="982980" rtl="0" algn="l">
              <a:lnSpc>
                <a:spcPct val="108214"/>
              </a:lnSpc>
              <a:spcBef>
                <a:spcPts val="1545"/>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Senkron generatörler günlük hayatımızda tüketilen  elektrik enerjisinin temel kaynağıdırlar.</a:t>
            </a:r>
            <a:endParaRPr sz="2800">
              <a:solidFill>
                <a:schemeClr val="dk1"/>
              </a:solidFill>
              <a:latin typeface="Times New Roman"/>
              <a:ea typeface="Times New Roman"/>
              <a:cs typeface="Times New Roman"/>
              <a:sym typeface="Times New Roman"/>
            </a:endParaRPr>
          </a:p>
          <a:p>
            <a:pPr indent="-342900" lvl="0" marL="355600" marR="459105" rtl="0" algn="l">
              <a:lnSpc>
                <a:spcPct val="108214"/>
              </a:lnSpc>
              <a:spcBef>
                <a:spcPts val="1639"/>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Büyük AA güç şebekeleri hemen de tamamen senkron  generatörler üzerine dayanmaktadır.</a:t>
            </a:r>
            <a:endParaRPr sz="2800">
              <a:solidFill>
                <a:schemeClr val="dk1"/>
              </a:solidFill>
              <a:latin typeface="Times New Roman"/>
              <a:ea typeface="Times New Roman"/>
              <a:cs typeface="Times New Roman"/>
              <a:sym typeface="Times New Roman"/>
            </a:endParaRPr>
          </a:p>
          <a:p>
            <a:pPr indent="-342900" lvl="0" marL="355600" marR="5080" rtl="0" algn="l">
              <a:lnSpc>
                <a:spcPct val="90600"/>
              </a:lnSpc>
              <a:spcBef>
                <a:spcPts val="1480"/>
              </a:spcBef>
              <a:spcAft>
                <a:spcPts val="0"/>
              </a:spcAft>
              <a:buClr>
                <a:schemeClr val="dk1"/>
              </a:buClr>
              <a:buSzPts val="2800"/>
              <a:buFont typeface="Times New Roman"/>
              <a:buChar char="•"/>
            </a:pPr>
            <a:r>
              <a:rPr i="1" lang="en-US" sz="2800">
                <a:solidFill>
                  <a:schemeClr val="dk1"/>
                </a:solidFill>
                <a:latin typeface="Times New Roman"/>
                <a:ea typeface="Times New Roman"/>
                <a:cs typeface="Times New Roman"/>
                <a:sym typeface="Times New Roman"/>
              </a:rPr>
              <a:t>Senkron motorlar, </a:t>
            </a:r>
            <a:r>
              <a:rPr lang="en-US" sz="2800">
                <a:solidFill>
                  <a:schemeClr val="dk1"/>
                </a:solidFill>
                <a:latin typeface="Times New Roman"/>
                <a:ea typeface="Times New Roman"/>
                <a:cs typeface="Times New Roman"/>
                <a:sym typeface="Times New Roman"/>
              </a:rPr>
              <a:t>asenkron (indüksiyon) motorlar  (asenkron motorlar küçük güçlerde daha ucuzdur) ile  kıyaslandığında büyük ünitelerde tesis edilir ve sabit hızlı  endüstriyel sürücülerde kullanılır.</a:t>
            </a:r>
            <a:endParaRPr sz="2800">
              <a:solidFill>
                <a:schemeClr val="dk1"/>
              </a:solidFill>
              <a:latin typeface="Times New Roman"/>
              <a:ea typeface="Times New Roman"/>
              <a:cs typeface="Times New Roman"/>
              <a:sym typeface="Times New Roman"/>
            </a:endParaRPr>
          </a:p>
        </p:txBody>
      </p:sp>
      <p:sp>
        <p:nvSpPr>
          <p:cNvPr id="88" name="Google Shape;88;p14"/>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4"/>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9" name="Shape 709"/>
        <p:cNvGrpSpPr/>
        <p:nvPr/>
      </p:nvGrpSpPr>
      <p:grpSpPr>
        <a:xfrm>
          <a:off x="0" y="0"/>
          <a:ext cx="0" cy="0"/>
          <a:chOff x="0" y="0"/>
          <a:chExt cx="0" cy="0"/>
        </a:xfrm>
      </p:grpSpPr>
      <p:sp>
        <p:nvSpPr>
          <p:cNvPr id="710" name="Google Shape;710;p32"/>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21</a:t>
            </a:r>
            <a:endParaRPr sz="1400">
              <a:solidFill>
                <a:schemeClr val="dk1"/>
              </a:solidFill>
              <a:latin typeface="Arial"/>
              <a:ea typeface="Arial"/>
              <a:cs typeface="Arial"/>
              <a:sym typeface="Arial"/>
            </a:endParaRPr>
          </a:p>
        </p:txBody>
      </p:sp>
      <p:sp>
        <p:nvSpPr>
          <p:cNvPr id="711" name="Google Shape;711;p32"/>
          <p:cNvSpPr/>
          <p:nvPr/>
        </p:nvSpPr>
        <p:spPr>
          <a:xfrm>
            <a:off x="0" y="3032125"/>
            <a:ext cx="5724525" cy="3492500"/>
          </a:xfrm>
          <a:custGeom>
            <a:rect b="b" l="l" r="r" t="t"/>
            <a:pathLst>
              <a:path extrusionOk="0" h="3492500" w="5724525">
                <a:moveTo>
                  <a:pt x="0" y="3492500"/>
                </a:moveTo>
                <a:lnTo>
                  <a:pt x="5724525" y="3492500"/>
                </a:lnTo>
                <a:lnTo>
                  <a:pt x="5724525" y="0"/>
                </a:lnTo>
                <a:lnTo>
                  <a:pt x="0" y="0"/>
                </a:lnTo>
                <a:lnTo>
                  <a:pt x="0" y="34925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32"/>
          <p:cNvSpPr txBox="1"/>
          <p:nvPr>
            <p:ph type="title"/>
          </p:nvPr>
        </p:nvSpPr>
        <p:spPr>
          <a:xfrm>
            <a:off x="1765071" y="243840"/>
            <a:ext cx="520636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Senkron reaktansın X</a:t>
            </a:r>
            <a:r>
              <a:rPr baseline="-25000" lang="en-US" sz="2775">
                <a:solidFill>
                  <a:srgbClr val="00A500"/>
                </a:solidFill>
              </a:rPr>
              <a:t>s </a:t>
            </a:r>
            <a:r>
              <a:rPr lang="en-US" sz="2800"/>
              <a:t>bulunması</a:t>
            </a:r>
            <a:endParaRPr sz="2800"/>
          </a:p>
        </p:txBody>
      </p:sp>
      <p:sp>
        <p:nvSpPr>
          <p:cNvPr id="713" name="Google Shape;713;p32"/>
          <p:cNvSpPr txBox="1"/>
          <p:nvPr/>
        </p:nvSpPr>
        <p:spPr>
          <a:xfrm>
            <a:off x="258127" y="977582"/>
            <a:ext cx="8265795" cy="1088390"/>
          </a:xfrm>
          <a:prstGeom prst="rect">
            <a:avLst/>
          </a:prstGeom>
          <a:noFill/>
          <a:ln>
            <a:noFill/>
          </a:ln>
        </p:spPr>
        <p:txBody>
          <a:bodyPr anchorCtr="0" anchor="t" bIns="0" lIns="0" spcFirstLastPara="1" rIns="0" wrap="square" tIns="27925">
            <a:noAutofit/>
          </a:bodyPr>
          <a:lstStyle/>
          <a:p>
            <a:pPr indent="-342900" lvl="0" marL="355600" marR="5080" rtl="0" algn="l">
              <a:lnSpc>
                <a:spcPct val="118181"/>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Belirli bir alan akımı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fA </a:t>
            </a:r>
            <a:r>
              <a:rPr lang="en-US" sz="2200">
                <a:solidFill>
                  <a:schemeClr val="dk1"/>
                </a:solidFill>
                <a:latin typeface="Times New Roman"/>
                <a:ea typeface="Times New Roman"/>
                <a:cs typeface="Times New Roman"/>
                <a:sym typeface="Times New Roman"/>
              </a:rPr>
              <a:t>için iç gerilim </a:t>
            </a:r>
            <a:r>
              <a:rPr i="1" lang="en-US" sz="2200">
                <a:solidFill>
                  <a:schemeClr val="dk1"/>
                </a:solidFill>
                <a:latin typeface="Times New Roman"/>
                <a:ea typeface="Times New Roman"/>
                <a:cs typeface="Times New Roman"/>
                <a:sym typeface="Times New Roman"/>
              </a:rPr>
              <a:t>E</a:t>
            </a:r>
            <a:r>
              <a:rPr baseline="-25000" i="1" lang="en-US" sz="2175">
                <a:solidFill>
                  <a:schemeClr val="dk1"/>
                </a:solidFill>
                <a:latin typeface="Times New Roman"/>
                <a:ea typeface="Times New Roman"/>
                <a:cs typeface="Times New Roman"/>
                <a:sym typeface="Times New Roman"/>
              </a:rPr>
              <a:t>f </a:t>
            </a:r>
            <a:r>
              <a:rPr lang="en-US" sz="2200">
                <a:solidFill>
                  <a:schemeClr val="dk1"/>
                </a:solidFill>
                <a:latin typeface="Times New Roman"/>
                <a:ea typeface="Times New Roman"/>
                <a:cs typeface="Times New Roman"/>
                <a:sym typeface="Times New Roman"/>
              </a:rPr>
              <a:t>(=</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A</a:t>
            </a:r>
            <a:r>
              <a:rPr lang="en-US" sz="2200">
                <a:solidFill>
                  <a:schemeClr val="dk1"/>
                </a:solidFill>
                <a:latin typeface="Times New Roman"/>
                <a:ea typeface="Times New Roman"/>
                <a:cs typeface="Times New Roman"/>
                <a:sym typeface="Times New Roman"/>
              </a:rPr>
              <a:t>) açık devre deneyinden  bulunabilir, kısa devre akımı </a:t>
            </a:r>
            <a:r>
              <a:rPr i="1" lang="en-US" sz="2200">
                <a:solidFill>
                  <a:schemeClr val="dk1"/>
                </a:solidFill>
                <a:latin typeface="Times New Roman"/>
                <a:ea typeface="Times New Roman"/>
                <a:cs typeface="Times New Roman"/>
                <a:sym typeface="Times New Roman"/>
              </a:rPr>
              <a:t>I</a:t>
            </a:r>
            <a:r>
              <a:rPr baseline="-25000" i="1" lang="en-US" sz="2175">
                <a:solidFill>
                  <a:schemeClr val="dk1"/>
                </a:solidFill>
                <a:latin typeface="Times New Roman"/>
                <a:ea typeface="Times New Roman"/>
                <a:cs typeface="Times New Roman"/>
                <a:sym typeface="Times New Roman"/>
              </a:rPr>
              <a:t>sc,A </a:t>
            </a:r>
            <a:r>
              <a:rPr lang="en-US" sz="2200">
                <a:solidFill>
                  <a:schemeClr val="dk1"/>
                </a:solidFill>
                <a:latin typeface="Times New Roman"/>
                <a:ea typeface="Times New Roman"/>
                <a:cs typeface="Times New Roman"/>
                <a:sym typeface="Times New Roman"/>
              </a:rPr>
              <a:t>kısa devre deneyinden bulunabilir.</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40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Senkron reaktans </a:t>
            </a:r>
            <a:r>
              <a:rPr i="1" lang="en-US" sz="2200">
                <a:solidFill>
                  <a:schemeClr val="dk1"/>
                </a:solidFill>
                <a:latin typeface="Times New Roman"/>
                <a:ea typeface="Times New Roman"/>
                <a:cs typeface="Times New Roman"/>
                <a:sym typeface="Times New Roman"/>
              </a:rPr>
              <a:t>X</a:t>
            </a:r>
            <a:r>
              <a:rPr baseline="-25000" i="1" lang="en-US" sz="2175">
                <a:solidFill>
                  <a:schemeClr val="dk1"/>
                </a:solidFill>
                <a:latin typeface="Times New Roman"/>
                <a:ea typeface="Times New Roman"/>
                <a:cs typeface="Times New Roman"/>
                <a:sym typeface="Times New Roman"/>
              </a:rPr>
              <a:t>s </a:t>
            </a:r>
            <a:r>
              <a:rPr lang="en-US" sz="2200">
                <a:solidFill>
                  <a:schemeClr val="dk1"/>
                </a:solidFill>
                <a:latin typeface="Times New Roman"/>
                <a:ea typeface="Times New Roman"/>
                <a:cs typeface="Times New Roman"/>
                <a:sym typeface="Times New Roman"/>
              </a:rPr>
              <a:t>izleyen denklemler ile elde edilebilir:</a:t>
            </a:r>
            <a:r>
              <a:rPr baseline="-25000" lang="en-US" sz="2175">
                <a:solidFill>
                  <a:schemeClr val="dk1"/>
                </a:solidFill>
                <a:latin typeface="Times New Roman"/>
                <a:ea typeface="Times New Roman"/>
                <a:cs typeface="Times New Roman"/>
                <a:sym typeface="Times New Roman"/>
              </a:rPr>
              <a:t>.</a:t>
            </a:r>
            <a:endParaRPr baseline="-25000" sz="2175">
              <a:solidFill>
                <a:schemeClr val="dk1"/>
              </a:solidFill>
              <a:latin typeface="Times New Roman"/>
              <a:ea typeface="Times New Roman"/>
              <a:cs typeface="Times New Roman"/>
              <a:sym typeface="Times New Roman"/>
            </a:endParaRPr>
          </a:p>
        </p:txBody>
      </p:sp>
      <p:sp>
        <p:nvSpPr>
          <p:cNvPr id="714" name="Google Shape;714;p32"/>
          <p:cNvSpPr txBox="1"/>
          <p:nvPr/>
        </p:nvSpPr>
        <p:spPr>
          <a:xfrm>
            <a:off x="1116144" y="6136350"/>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fA</a:t>
            </a:r>
            <a:endParaRPr sz="1200">
              <a:solidFill>
                <a:schemeClr val="dk1"/>
              </a:solidFill>
              <a:latin typeface="Times New Roman"/>
              <a:ea typeface="Times New Roman"/>
              <a:cs typeface="Times New Roman"/>
              <a:sym typeface="Times New Roman"/>
            </a:endParaRPr>
          </a:p>
        </p:txBody>
      </p:sp>
      <p:sp>
        <p:nvSpPr>
          <p:cNvPr id="715" name="Google Shape;715;p32"/>
          <p:cNvSpPr/>
          <p:nvPr/>
        </p:nvSpPr>
        <p:spPr>
          <a:xfrm>
            <a:off x="631878" y="6104227"/>
            <a:ext cx="4467225" cy="3175"/>
          </a:xfrm>
          <a:custGeom>
            <a:rect b="b" l="l" r="r" t="t"/>
            <a:pathLst>
              <a:path extrusionOk="0" h="3175" w="4467225">
                <a:moveTo>
                  <a:pt x="0" y="3157"/>
                </a:moveTo>
                <a:lnTo>
                  <a:pt x="446722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2"/>
          <p:cNvSpPr/>
          <p:nvPr/>
        </p:nvSpPr>
        <p:spPr>
          <a:xfrm>
            <a:off x="5073687" y="6078844"/>
            <a:ext cx="51435" cy="50800"/>
          </a:xfrm>
          <a:custGeom>
            <a:rect b="b" l="l" r="r" t="t"/>
            <a:pathLst>
              <a:path extrusionOk="0" h="50800" w="51435">
                <a:moveTo>
                  <a:pt x="0" y="0"/>
                </a:moveTo>
                <a:lnTo>
                  <a:pt x="38" y="50799"/>
                </a:lnTo>
                <a:lnTo>
                  <a:pt x="50812" y="25364"/>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32"/>
          <p:cNvSpPr/>
          <p:nvPr/>
        </p:nvSpPr>
        <p:spPr>
          <a:xfrm>
            <a:off x="617945" y="3683165"/>
            <a:ext cx="0" cy="2424430"/>
          </a:xfrm>
          <a:custGeom>
            <a:rect b="b" l="l" r="r" t="t"/>
            <a:pathLst>
              <a:path extrusionOk="0" h="2424429" w="120000">
                <a:moveTo>
                  <a:pt x="0" y="24241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32"/>
          <p:cNvSpPr/>
          <p:nvPr/>
        </p:nvSpPr>
        <p:spPr>
          <a:xfrm>
            <a:off x="592545" y="3657765"/>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32"/>
          <p:cNvSpPr/>
          <p:nvPr/>
        </p:nvSpPr>
        <p:spPr>
          <a:xfrm>
            <a:off x="631878" y="3767010"/>
            <a:ext cx="2082800" cy="2340610"/>
          </a:xfrm>
          <a:custGeom>
            <a:rect b="b" l="l" r="r" t="t"/>
            <a:pathLst>
              <a:path extrusionOk="0" h="2340610" w="2082800">
                <a:moveTo>
                  <a:pt x="0" y="2340268"/>
                </a:moveTo>
                <a:lnTo>
                  <a:pt x="29814" y="2289590"/>
                </a:lnTo>
                <a:lnTo>
                  <a:pt x="66334" y="2226814"/>
                </a:lnTo>
                <a:lnTo>
                  <a:pt x="86867" y="2191347"/>
                </a:lnTo>
                <a:lnTo>
                  <a:pt x="108789" y="2153403"/>
                </a:lnTo>
                <a:lnTo>
                  <a:pt x="132001" y="2113165"/>
                </a:lnTo>
                <a:lnTo>
                  <a:pt x="156408" y="2070815"/>
                </a:lnTo>
                <a:lnTo>
                  <a:pt x="181914" y="2026537"/>
                </a:lnTo>
                <a:lnTo>
                  <a:pt x="208422" y="1980512"/>
                </a:lnTo>
                <a:lnTo>
                  <a:pt x="235835" y="1932923"/>
                </a:lnTo>
                <a:lnTo>
                  <a:pt x="264058" y="1883954"/>
                </a:lnTo>
                <a:lnTo>
                  <a:pt x="292994" y="1833786"/>
                </a:lnTo>
                <a:lnTo>
                  <a:pt x="322547" y="1782601"/>
                </a:lnTo>
                <a:lnTo>
                  <a:pt x="352620" y="1730584"/>
                </a:lnTo>
                <a:lnTo>
                  <a:pt x="383117" y="1677915"/>
                </a:lnTo>
                <a:lnTo>
                  <a:pt x="413942" y="1624778"/>
                </a:lnTo>
                <a:lnTo>
                  <a:pt x="444999" y="1571355"/>
                </a:lnTo>
                <a:lnTo>
                  <a:pt x="476190" y="1517829"/>
                </a:lnTo>
                <a:lnTo>
                  <a:pt x="507420" y="1464383"/>
                </a:lnTo>
                <a:lnTo>
                  <a:pt x="538593" y="1411198"/>
                </a:lnTo>
                <a:lnTo>
                  <a:pt x="569612" y="1358458"/>
                </a:lnTo>
                <a:lnTo>
                  <a:pt x="600380" y="1306345"/>
                </a:lnTo>
                <a:lnTo>
                  <a:pt x="630802" y="1255041"/>
                </a:lnTo>
                <a:lnTo>
                  <a:pt x="660781" y="1204730"/>
                </a:lnTo>
                <a:lnTo>
                  <a:pt x="690221" y="1155593"/>
                </a:lnTo>
                <a:lnTo>
                  <a:pt x="719025" y="1107814"/>
                </a:lnTo>
                <a:lnTo>
                  <a:pt x="747097" y="1061575"/>
                </a:lnTo>
                <a:lnTo>
                  <a:pt x="774341" y="1017058"/>
                </a:lnTo>
                <a:lnTo>
                  <a:pt x="800660" y="974446"/>
                </a:lnTo>
                <a:lnTo>
                  <a:pt x="825958" y="933921"/>
                </a:lnTo>
                <a:lnTo>
                  <a:pt x="850139" y="895667"/>
                </a:lnTo>
                <a:lnTo>
                  <a:pt x="873106" y="859866"/>
                </a:lnTo>
                <a:lnTo>
                  <a:pt x="894764" y="826699"/>
                </a:lnTo>
                <a:lnTo>
                  <a:pt x="965070" y="723935"/>
                </a:lnTo>
                <a:lnTo>
                  <a:pt x="1010525" y="661458"/>
                </a:lnTo>
                <a:lnTo>
                  <a:pt x="1051939" y="607823"/>
                </a:lnTo>
                <a:lnTo>
                  <a:pt x="1089873" y="561933"/>
                </a:lnTo>
                <a:lnTo>
                  <a:pt x="1124889" y="522692"/>
                </a:lnTo>
                <a:lnTo>
                  <a:pt x="1157545" y="489002"/>
                </a:lnTo>
                <a:lnTo>
                  <a:pt x="1188404" y="459767"/>
                </a:lnTo>
                <a:lnTo>
                  <a:pt x="1218024" y="433891"/>
                </a:lnTo>
                <a:lnTo>
                  <a:pt x="1275794" y="387826"/>
                </a:lnTo>
                <a:lnTo>
                  <a:pt x="1305065" y="365444"/>
                </a:lnTo>
                <a:lnTo>
                  <a:pt x="1335339" y="342034"/>
                </a:lnTo>
                <a:lnTo>
                  <a:pt x="1367178" y="316498"/>
                </a:lnTo>
                <a:lnTo>
                  <a:pt x="1414389" y="279856"/>
                </a:lnTo>
                <a:lnTo>
                  <a:pt x="1461160" y="247472"/>
                </a:lnTo>
                <a:lnTo>
                  <a:pt x="1507368" y="218813"/>
                </a:lnTo>
                <a:lnTo>
                  <a:pt x="1552890" y="193348"/>
                </a:lnTo>
                <a:lnTo>
                  <a:pt x="1597602" y="170543"/>
                </a:lnTo>
                <a:lnTo>
                  <a:pt x="1641382" y="149867"/>
                </a:lnTo>
                <a:lnTo>
                  <a:pt x="1684107" y="130787"/>
                </a:lnTo>
                <a:lnTo>
                  <a:pt x="1725653" y="112772"/>
                </a:lnTo>
                <a:lnTo>
                  <a:pt x="1765898" y="95289"/>
                </a:lnTo>
                <a:lnTo>
                  <a:pt x="1817362" y="74295"/>
                </a:lnTo>
                <a:lnTo>
                  <a:pt x="1869107" y="56654"/>
                </a:lnTo>
                <a:lnTo>
                  <a:pt x="1919712" y="41830"/>
                </a:lnTo>
                <a:lnTo>
                  <a:pt x="1967754" y="29289"/>
                </a:lnTo>
                <a:lnTo>
                  <a:pt x="2011813" y="18494"/>
                </a:lnTo>
                <a:lnTo>
                  <a:pt x="2050469" y="8909"/>
                </a:lnTo>
                <a:lnTo>
                  <a:pt x="208229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32"/>
          <p:cNvSpPr txBox="1"/>
          <p:nvPr/>
        </p:nvSpPr>
        <p:spPr>
          <a:xfrm>
            <a:off x="198375" y="3452228"/>
            <a:ext cx="42164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	t</a:t>
            </a:r>
            <a:endParaRPr sz="1200">
              <a:solidFill>
                <a:schemeClr val="dk1"/>
              </a:solidFill>
              <a:latin typeface="Times New Roman"/>
              <a:ea typeface="Times New Roman"/>
              <a:cs typeface="Times New Roman"/>
              <a:sym typeface="Times New Roman"/>
            </a:endParaRPr>
          </a:p>
        </p:txBody>
      </p:sp>
      <p:sp>
        <p:nvSpPr>
          <p:cNvPr id="721" name="Google Shape;721;p32"/>
          <p:cNvSpPr txBox="1"/>
          <p:nvPr/>
        </p:nvSpPr>
        <p:spPr>
          <a:xfrm>
            <a:off x="58738" y="3318878"/>
            <a:ext cx="9353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722" name="Google Shape;722;p32"/>
          <p:cNvSpPr/>
          <p:nvPr/>
        </p:nvSpPr>
        <p:spPr>
          <a:xfrm>
            <a:off x="669034" y="3525443"/>
            <a:ext cx="1441450" cy="2549525"/>
          </a:xfrm>
          <a:custGeom>
            <a:rect b="b" l="l" r="r" t="t"/>
            <a:pathLst>
              <a:path extrusionOk="0" h="2549525" w="1441450">
                <a:moveTo>
                  <a:pt x="0" y="2549528"/>
                </a:moveTo>
                <a:lnTo>
                  <a:pt x="1441348" y="0"/>
                </a:lnTo>
              </a:path>
            </a:pathLst>
          </a:custGeom>
          <a:noFill/>
          <a:ln cap="flat" cmpd="sng" w="9525">
            <a:solidFill>
              <a:srgbClr val="00A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32"/>
          <p:cNvSpPr txBox="1"/>
          <p:nvPr/>
        </p:nvSpPr>
        <p:spPr>
          <a:xfrm>
            <a:off x="1489252" y="3200400"/>
            <a:ext cx="14528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Hava-aralığı hattı</a:t>
            </a:r>
            <a:endParaRPr sz="1600">
              <a:solidFill>
                <a:schemeClr val="dk1"/>
              </a:solidFill>
              <a:latin typeface="Times New Roman"/>
              <a:ea typeface="Times New Roman"/>
              <a:cs typeface="Times New Roman"/>
              <a:sym typeface="Times New Roman"/>
            </a:endParaRPr>
          </a:p>
        </p:txBody>
      </p:sp>
      <p:sp>
        <p:nvSpPr>
          <p:cNvPr id="724" name="Google Shape;724;p32"/>
          <p:cNvSpPr txBox="1"/>
          <p:nvPr/>
        </p:nvSpPr>
        <p:spPr>
          <a:xfrm>
            <a:off x="2716961" y="3511207"/>
            <a:ext cx="1620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Açık devre deneyi,OC</a:t>
            </a:r>
            <a:endParaRPr sz="1400">
              <a:solidFill>
                <a:schemeClr val="dk1"/>
              </a:solidFill>
              <a:latin typeface="Times New Roman"/>
              <a:ea typeface="Times New Roman"/>
              <a:cs typeface="Times New Roman"/>
              <a:sym typeface="Times New Roman"/>
            </a:endParaRPr>
          </a:p>
        </p:txBody>
      </p:sp>
      <p:sp>
        <p:nvSpPr>
          <p:cNvPr id="725" name="Google Shape;725;p32"/>
          <p:cNvSpPr/>
          <p:nvPr/>
        </p:nvSpPr>
        <p:spPr>
          <a:xfrm>
            <a:off x="4852212" y="3683165"/>
            <a:ext cx="0" cy="2424430"/>
          </a:xfrm>
          <a:custGeom>
            <a:rect b="b" l="l" r="r" t="t"/>
            <a:pathLst>
              <a:path extrusionOk="0" h="2424429" w="120000">
                <a:moveTo>
                  <a:pt x="0" y="24241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2"/>
          <p:cNvSpPr/>
          <p:nvPr/>
        </p:nvSpPr>
        <p:spPr>
          <a:xfrm>
            <a:off x="4826812" y="3657765"/>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2"/>
          <p:cNvSpPr txBox="1"/>
          <p:nvPr/>
        </p:nvSpPr>
        <p:spPr>
          <a:xfrm>
            <a:off x="4932400" y="3631222"/>
            <a:ext cx="60325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sc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728" name="Google Shape;728;p32"/>
          <p:cNvSpPr/>
          <p:nvPr/>
        </p:nvSpPr>
        <p:spPr>
          <a:xfrm>
            <a:off x="617945" y="4225524"/>
            <a:ext cx="2983865" cy="1886585"/>
          </a:xfrm>
          <a:custGeom>
            <a:rect b="b" l="l" r="r" t="t"/>
            <a:pathLst>
              <a:path extrusionOk="0" h="1886585" w="2983865">
                <a:moveTo>
                  <a:pt x="0" y="1886378"/>
                </a:moveTo>
                <a:lnTo>
                  <a:pt x="2983337"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32"/>
          <p:cNvSpPr txBox="1"/>
          <p:nvPr/>
        </p:nvSpPr>
        <p:spPr>
          <a:xfrm>
            <a:off x="2915132" y="3914330"/>
            <a:ext cx="91694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Kısa-devre</a:t>
            </a:r>
            <a:endParaRPr sz="1600">
              <a:solidFill>
                <a:schemeClr val="dk1"/>
              </a:solidFill>
              <a:latin typeface="Times New Roman"/>
              <a:ea typeface="Times New Roman"/>
              <a:cs typeface="Times New Roman"/>
              <a:sym typeface="Times New Roman"/>
            </a:endParaRPr>
          </a:p>
        </p:txBody>
      </p:sp>
      <p:sp>
        <p:nvSpPr>
          <p:cNvPr id="730" name="Google Shape;730;p32"/>
          <p:cNvSpPr txBox="1"/>
          <p:nvPr/>
        </p:nvSpPr>
        <p:spPr>
          <a:xfrm>
            <a:off x="2915132" y="4155630"/>
            <a:ext cx="86677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deneyi,SC</a:t>
            </a:r>
            <a:endParaRPr sz="1600">
              <a:solidFill>
                <a:schemeClr val="dk1"/>
              </a:solidFill>
              <a:latin typeface="Times New Roman"/>
              <a:ea typeface="Times New Roman"/>
              <a:cs typeface="Times New Roman"/>
              <a:sym typeface="Times New Roman"/>
            </a:endParaRPr>
          </a:p>
        </p:txBody>
      </p:sp>
      <p:sp>
        <p:nvSpPr>
          <p:cNvPr id="731" name="Google Shape;731;p32"/>
          <p:cNvSpPr/>
          <p:nvPr/>
        </p:nvSpPr>
        <p:spPr>
          <a:xfrm>
            <a:off x="617945" y="4045508"/>
            <a:ext cx="1369695" cy="0"/>
          </a:xfrm>
          <a:custGeom>
            <a:rect b="b" l="l" r="r" t="t"/>
            <a:pathLst>
              <a:path extrusionOk="0" h="120000" w="1369695">
                <a:moveTo>
                  <a:pt x="0" y="0"/>
                </a:moveTo>
                <a:lnTo>
                  <a:pt x="13692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2"/>
          <p:cNvSpPr/>
          <p:nvPr/>
        </p:nvSpPr>
        <p:spPr>
          <a:xfrm>
            <a:off x="1961769" y="4020108"/>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2"/>
          <p:cNvSpPr/>
          <p:nvPr/>
        </p:nvSpPr>
        <p:spPr>
          <a:xfrm>
            <a:off x="2012861" y="4045508"/>
            <a:ext cx="0" cy="1150620"/>
          </a:xfrm>
          <a:custGeom>
            <a:rect b="b" l="l" r="r" t="t"/>
            <a:pathLst>
              <a:path extrusionOk="0" h="1150620" w="120000">
                <a:moveTo>
                  <a:pt x="0" y="0"/>
                </a:moveTo>
                <a:lnTo>
                  <a:pt x="0" y="115013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2"/>
          <p:cNvSpPr/>
          <p:nvPr/>
        </p:nvSpPr>
        <p:spPr>
          <a:xfrm>
            <a:off x="1987461" y="5170246"/>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32"/>
          <p:cNvSpPr/>
          <p:nvPr/>
        </p:nvSpPr>
        <p:spPr>
          <a:xfrm>
            <a:off x="2012861" y="5221033"/>
            <a:ext cx="0" cy="883285"/>
          </a:xfrm>
          <a:custGeom>
            <a:rect b="b" l="l" r="r" t="t"/>
            <a:pathLst>
              <a:path extrusionOk="0" h="883285" w="120000">
                <a:moveTo>
                  <a:pt x="0" y="0"/>
                </a:moveTo>
                <a:lnTo>
                  <a:pt x="0" y="88318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32"/>
          <p:cNvSpPr/>
          <p:nvPr/>
        </p:nvSpPr>
        <p:spPr>
          <a:xfrm>
            <a:off x="2012861" y="5221033"/>
            <a:ext cx="2814320" cy="0"/>
          </a:xfrm>
          <a:custGeom>
            <a:rect b="b" l="l" r="r" t="t"/>
            <a:pathLst>
              <a:path extrusionOk="0" h="120000" w="2814320">
                <a:moveTo>
                  <a:pt x="0" y="0"/>
                </a:moveTo>
                <a:lnTo>
                  <a:pt x="28138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32"/>
          <p:cNvSpPr/>
          <p:nvPr/>
        </p:nvSpPr>
        <p:spPr>
          <a:xfrm>
            <a:off x="4801298" y="5195633"/>
            <a:ext cx="50800" cy="50800"/>
          </a:xfrm>
          <a:custGeom>
            <a:rect b="b" l="l" r="r" t="t"/>
            <a:pathLst>
              <a:path extrusionOk="0" h="50800" w="50800">
                <a:moveTo>
                  <a:pt x="0" y="0"/>
                </a:moveTo>
                <a:lnTo>
                  <a:pt x="0" y="50799"/>
                </a:lnTo>
                <a:lnTo>
                  <a:pt x="50800" y="2539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32"/>
          <p:cNvSpPr/>
          <p:nvPr/>
        </p:nvSpPr>
        <p:spPr>
          <a:xfrm>
            <a:off x="1195415" y="5733397"/>
            <a:ext cx="3631565" cy="0"/>
          </a:xfrm>
          <a:custGeom>
            <a:rect b="b" l="l" r="r" t="t"/>
            <a:pathLst>
              <a:path extrusionOk="0" h="120000" w="3631565">
                <a:moveTo>
                  <a:pt x="0" y="0"/>
                </a:moveTo>
                <a:lnTo>
                  <a:pt x="363140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32"/>
          <p:cNvSpPr/>
          <p:nvPr/>
        </p:nvSpPr>
        <p:spPr>
          <a:xfrm>
            <a:off x="4801425" y="5707997"/>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32"/>
          <p:cNvSpPr/>
          <p:nvPr/>
        </p:nvSpPr>
        <p:spPr>
          <a:xfrm>
            <a:off x="1243409" y="5075523"/>
            <a:ext cx="0" cy="653415"/>
          </a:xfrm>
          <a:custGeom>
            <a:rect b="b" l="l" r="r" t="t"/>
            <a:pathLst>
              <a:path extrusionOk="0" h="653414" w="120000">
                <a:moveTo>
                  <a:pt x="0" y="653255"/>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32"/>
          <p:cNvSpPr/>
          <p:nvPr/>
        </p:nvSpPr>
        <p:spPr>
          <a:xfrm>
            <a:off x="1218010" y="5050129"/>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32"/>
          <p:cNvSpPr/>
          <p:nvPr/>
        </p:nvSpPr>
        <p:spPr>
          <a:xfrm>
            <a:off x="1243409" y="5738794"/>
            <a:ext cx="0" cy="365125"/>
          </a:xfrm>
          <a:custGeom>
            <a:rect b="b" l="l" r="r" t="t"/>
            <a:pathLst>
              <a:path extrusionOk="0" h="365125" w="120000">
                <a:moveTo>
                  <a:pt x="0" y="0"/>
                </a:moveTo>
                <a:lnTo>
                  <a:pt x="0" y="3651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32"/>
          <p:cNvSpPr/>
          <p:nvPr/>
        </p:nvSpPr>
        <p:spPr>
          <a:xfrm>
            <a:off x="1218010" y="5713394"/>
            <a:ext cx="50800" cy="50800"/>
          </a:xfrm>
          <a:custGeom>
            <a:rect b="b" l="l" r="r" t="t"/>
            <a:pathLst>
              <a:path extrusionOk="0" h="50800" w="50800">
                <a:moveTo>
                  <a:pt x="25400" y="0"/>
                </a:moveTo>
                <a:lnTo>
                  <a:pt x="0" y="50799"/>
                </a:lnTo>
                <a:lnTo>
                  <a:pt x="50800" y="50799"/>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32"/>
          <p:cNvSpPr/>
          <p:nvPr/>
        </p:nvSpPr>
        <p:spPr>
          <a:xfrm>
            <a:off x="643345" y="5065623"/>
            <a:ext cx="600075" cy="0"/>
          </a:xfrm>
          <a:custGeom>
            <a:rect b="b" l="l" r="r" t="t"/>
            <a:pathLst>
              <a:path extrusionOk="0" h="120000" w="600075">
                <a:moveTo>
                  <a:pt x="60006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32"/>
          <p:cNvSpPr/>
          <p:nvPr/>
        </p:nvSpPr>
        <p:spPr>
          <a:xfrm>
            <a:off x="617945" y="5040223"/>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32"/>
          <p:cNvSpPr txBox="1"/>
          <p:nvPr/>
        </p:nvSpPr>
        <p:spPr>
          <a:xfrm>
            <a:off x="5172379" y="5962263"/>
            <a:ext cx="51879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747" name="Google Shape;747;p32"/>
          <p:cNvSpPr txBox="1"/>
          <p:nvPr/>
        </p:nvSpPr>
        <p:spPr>
          <a:xfrm>
            <a:off x="131502" y="3966870"/>
            <a:ext cx="5041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anma</a:t>
            </a:r>
            <a:endParaRPr sz="1200">
              <a:solidFill>
                <a:schemeClr val="dk1"/>
              </a:solidFill>
              <a:latin typeface="Times New Roman"/>
              <a:ea typeface="Times New Roman"/>
              <a:cs typeface="Times New Roman"/>
              <a:sym typeface="Times New Roman"/>
            </a:endParaRPr>
          </a:p>
        </p:txBody>
      </p:sp>
      <p:sp>
        <p:nvSpPr>
          <p:cNvPr id="748" name="Google Shape;748;p32"/>
          <p:cNvSpPr txBox="1"/>
          <p:nvPr/>
        </p:nvSpPr>
        <p:spPr>
          <a:xfrm>
            <a:off x="317284" y="4906759"/>
            <a:ext cx="2584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749" name="Google Shape;749;p32"/>
          <p:cNvSpPr txBox="1"/>
          <p:nvPr/>
        </p:nvSpPr>
        <p:spPr>
          <a:xfrm>
            <a:off x="4899888" y="5119306"/>
            <a:ext cx="410845" cy="8280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sc,B</a:t>
            </a:r>
            <a:endParaRPr sz="1200">
              <a:solidFill>
                <a:schemeClr val="dk1"/>
              </a:solidFill>
              <a:latin typeface="Times New Roman"/>
              <a:ea typeface="Times New Roman"/>
              <a:cs typeface="Times New Roman"/>
              <a:sym typeface="Times New Roman"/>
            </a:endParaRPr>
          </a:p>
          <a:p>
            <a:pPr indent="0" lvl="0" marL="27940" marR="0" rtl="0" algn="l">
              <a:lnSpc>
                <a:spcPct val="100000"/>
              </a:lnSpc>
              <a:spcBef>
                <a:spcPts val="1995"/>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 A</a:t>
            </a:r>
            <a:endParaRPr sz="1200">
              <a:solidFill>
                <a:schemeClr val="dk1"/>
              </a:solidFill>
              <a:latin typeface="Times New Roman"/>
              <a:ea typeface="Times New Roman"/>
              <a:cs typeface="Times New Roman"/>
              <a:sym typeface="Times New Roman"/>
            </a:endParaRPr>
          </a:p>
        </p:txBody>
      </p:sp>
      <p:sp>
        <p:nvSpPr>
          <p:cNvPr id="750" name="Google Shape;750;p32"/>
          <p:cNvSpPr txBox="1"/>
          <p:nvPr/>
        </p:nvSpPr>
        <p:spPr>
          <a:xfrm>
            <a:off x="1901075" y="6191741"/>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fB</a:t>
            </a:r>
            <a:endParaRPr sz="1200">
              <a:solidFill>
                <a:schemeClr val="dk1"/>
              </a:solidFill>
              <a:latin typeface="Times New Roman"/>
              <a:ea typeface="Times New Roman"/>
              <a:cs typeface="Times New Roman"/>
              <a:sym typeface="Times New Roman"/>
            </a:endParaRPr>
          </a:p>
        </p:txBody>
      </p:sp>
      <p:sp>
        <p:nvSpPr>
          <p:cNvPr id="751" name="Google Shape;751;p32"/>
          <p:cNvSpPr/>
          <p:nvPr/>
        </p:nvSpPr>
        <p:spPr>
          <a:xfrm>
            <a:off x="6543014" y="2641176"/>
            <a:ext cx="26670" cy="15240"/>
          </a:xfrm>
          <a:custGeom>
            <a:rect b="b" l="l" r="r" t="t"/>
            <a:pathLst>
              <a:path extrusionOk="0" h="15239" w="26670">
                <a:moveTo>
                  <a:pt x="0" y="14653"/>
                </a:moveTo>
                <a:lnTo>
                  <a:pt x="2618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32"/>
          <p:cNvSpPr/>
          <p:nvPr/>
        </p:nvSpPr>
        <p:spPr>
          <a:xfrm>
            <a:off x="6569204" y="2645358"/>
            <a:ext cx="38735" cy="108585"/>
          </a:xfrm>
          <a:custGeom>
            <a:rect b="b" l="l" r="r" t="t"/>
            <a:pathLst>
              <a:path extrusionOk="0" h="108585" w="38734">
                <a:moveTo>
                  <a:pt x="0" y="0"/>
                </a:moveTo>
                <a:lnTo>
                  <a:pt x="38619" y="108428"/>
                </a:lnTo>
              </a:path>
            </a:pathLst>
          </a:custGeom>
          <a:noFill/>
          <a:ln cap="flat" cmpd="sng" w="171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32"/>
          <p:cNvSpPr/>
          <p:nvPr/>
        </p:nvSpPr>
        <p:spPr>
          <a:xfrm>
            <a:off x="6612110" y="2449040"/>
            <a:ext cx="51435" cy="304800"/>
          </a:xfrm>
          <a:custGeom>
            <a:rect b="b" l="l" r="r" t="t"/>
            <a:pathLst>
              <a:path extrusionOk="0" h="304800" w="51434">
                <a:moveTo>
                  <a:pt x="0" y="304746"/>
                </a:moveTo>
                <a:lnTo>
                  <a:pt x="510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32"/>
          <p:cNvSpPr/>
          <p:nvPr/>
        </p:nvSpPr>
        <p:spPr>
          <a:xfrm>
            <a:off x="6663176" y="2449040"/>
            <a:ext cx="1219200" cy="0"/>
          </a:xfrm>
          <a:custGeom>
            <a:rect b="b" l="l" r="r" t="t"/>
            <a:pathLst>
              <a:path extrusionOk="0" h="120000" w="1219200">
                <a:moveTo>
                  <a:pt x="0" y="0"/>
                </a:moveTo>
                <a:lnTo>
                  <a:pt x="121913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32"/>
          <p:cNvSpPr/>
          <p:nvPr/>
        </p:nvSpPr>
        <p:spPr>
          <a:xfrm>
            <a:off x="8314999" y="2654986"/>
            <a:ext cx="0" cy="243840"/>
          </a:xfrm>
          <a:custGeom>
            <a:rect b="b" l="l" r="r" t="t"/>
            <a:pathLst>
              <a:path extrusionOk="0" h="243839" w="120000">
                <a:moveTo>
                  <a:pt x="0" y="0"/>
                </a:moveTo>
                <a:lnTo>
                  <a:pt x="0" y="24321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32"/>
          <p:cNvSpPr/>
          <p:nvPr/>
        </p:nvSpPr>
        <p:spPr>
          <a:xfrm>
            <a:off x="8635500" y="2654986"/>
            <a:ext cx="0" cy="243840"/>
          </a:xfrm>
          <a:custGeom>
            <a:rect b="b" l="l" r="r" t="t"/>
            <a:pathLst>
              <a:path extrusionOk="0" h="243839" w="120000">
                <a:moveTo>
                  <a:pt x="0" y="0"/>
                </a:moveTo>
                <a:lnTo>
                  <a:pt x="0" y="24321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32"/>
          <p:cNvSpPr/>
          <p:nvPr/>
        </p:nvSpPr>
        <p:spPr>
          <a:xfrm>
            <a:off x="8103406" y="2617736"/>
            <a:ext cx="748665" cy="0"/>
          </a:xfrm>
          <a:custGeom>
            <a:rect b="b" l="l" r="r" t="t"/>
            <a:pathLst>
              <a:path extrusionOk="0" h="120000" w="748665">
                <a:moveTo>
                  <a:pt x="0" y="0"/>
                </a:moveTo>
                <a:lnTo>
                  <a:pt x="74835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32"/>
          <p:cNvSpPr txBox="1"/>
          <p:nvPr/>
        </p:nvSpPr>
        <p:spPr>
          <a:xfrm>
            <a:off x="8429094" y="2746943"/>
            <a:ext cx="18669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scA</a:t>
            </a:r>
            <a:endParaRPr sz="900">
              <a:solidFill>
                <a:schemeClr val="dk1"/>
              </a:solidFill>
              <a:latin typeface="Times New Roman"/>
              <a:ea typeface="Times New Roman"/>
              <a:cs typeface="Times New Roman"/>
              <a:sym typeface="Times New Roman"/>
            </a:endParaRPr>
          </a:p>
        </p:txBody>
      </p:sp>
      <p:sp>
        <p:nvSpPr>
          <p:cNvPr id="759" name="Google Shape;759;p32"/>
          <p:cNvSpPr txBox="1"/>
          <p:nvPr/>
        </p:nvSpPr>
        <p:spPr>
          <a:xfrm>
            <a:off x="6806087" y="2588286"/>
            <a:ext cx="7366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a</a:t>
            </a:r>
            <a:endParaRPr sz="900">
              <a:solidFill>
                <a:schemeClr val="dk1"/>
              </a:solidFill>
              <a:latin typeface="Times New Roman"/>
              <a:ea typeface="Times New Roman"/>
              <a:cs typeface="Times New Roman"/>
              <a:sym typeface="Times New Roman"/>
            </a:endParaRPr>
          </a:p>
        </p:txBody>
      </p:sp>
      <p:sp>
        <p:nvSpPr>
          <p:cNvPr id="760" name="Google Shape;760;p32"/>
          <p:cNvSpPr txBox="1"/>
          <p:nvPr/>
        </p:nvSpPr>
        <p:spPr>
          <a:xfrm>
            <a:off x="8342831" y="2611729"/>
            <a:ext cx="82550"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endParaRPr sz="1600">
              <a:solidFill>
                <a:schemeClr val="dk1"/>
              </a:solidFill>
              <a:latin typeface="Times New Roman"/>
              <a:ea typeface="Times New Roman"/>
              <a:cs typeface="Times New Roman"/>
              <a:sym typeface="Times New Roman"/>
            </a:endParaRPr>
          </a:p>
        </p:txBody>
      </p:sp>
      <p:sp>
        <p:nvSpPr>
          <p:cNvPr id="761" name="Google Shape;761;p32"/>
          <p:cNvSpPr txBox="1"/>
          <p:nvPr/>
        </p:nvSpPr>
        <p:spPr>
          <a:xfrm>
            <a:off x="5578310" y="2452663"/>
            <a:ext cx="128905"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Z</a:t>
            </a:r>
            <a:endParaRPr sz="1600">
              <a:solidFill>
                <a:schemeClr val="dk1"/>
              </a:solidFill>
              <a:latin typeface="Times New Roman"/>
              <a:ea typeface="Times New Roman"/>
              <a:cs typeface="Times New Roman"/>
              <a:sym typeface="Times New Roman"/>
            </a:endParaRPr>
          </a:p>
        </p:txBody>
      </p:sp>
      <p:sp>
        <p:nvSpPr>
          <p:cNvPr id="762" name="Google Shape;762;p32"/>
          <p:cNvSpPr txBox="1"/>
          <p:nvPr/>
        </p:nvSpPr>
        <p:spPr>
          <a:xfrm>
            <a:off x="7937797" y="2184340"/>
            <a:ext cx="944244" cy="537845"/>
          </a:xfrm>
          <a:prstGeom prst="rect">
            <a:avLst/>
          </a:prstGeom>
          <a:noFill/>
          <a:ln>
            <a:noFill/>
          </a:ln>
        </p:spPr>
        <p:txBody>
          <a:bodyPr anchorCtr="0" anchor="t" bIns="0" lIns="0" spcFirstLastPara="1" rIns="0" wrap="square" tIns="13325">
            <a:noAutofit/>
          </a:bodyPr>
          <a:lstStyle/>
          <a:p>
            <a:pPr indent="0" lvl="0" marL="160020" marR="0" rtl="0" algn="l">
              <a:lnSpc>
                <a:spcPct val="102000"/>
              </a:lnSpc>
              <a:spcBef>
                <a:spcPts val="0"/>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350">
                <a:solidFill>
                  <a:schemeClr val="dk1"/>
                </a:solidFill>
                <a:latin typeface="Times New Roman"/>
                <a:ea typeface="Times New Roman"/>
                <a:cs typeface="Times New Roman"/>
                <a:sym typeface="Times New Roman"/>
              </a:rPr>
              <a:t>A </a:t>
            </a:r>
            <a:r>
              <a:rPr lang="en-US" sz="2500">
                <a:solidFill>
                  <a:schemeClr val="dk1"/>
                </a:solidFill>
                <a:latin typeface="Noto Sans Symbols"/>
                <a:ea typeface="Noto Sans Symbols"/>
                <a:cs typeface="Noto Sans Symbols"/>
                <a:sym typeface="Noto Sans Symbols"/>
              </a:rPr>
              <a:t>(</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E</a:t>
            </a:r>
            <a:r>
              <a:rPr baseline="-25000" i="1" lang="en-US" sz="1350">
                <a:solidFill>
                  <a:schemeClr val="dk1"/>
                </a:solidFill>
                <a:latin typeface="Times New Roman"/>
                <a:ea typeface="Times New Roman"/>
                <a:cs typeface="Times New Roman"/>
                <a:sym typeface="Times New Roman"/>
              </a:rPr>
              <a:t>f </a:t>
            </a:r>
            <a:r>
              <a:rPr lang="en-US"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a:p>
            <a:pPr indent="0" lvl="0" marL="0" marR="0" rtl="0" algn="l">
              <a:lnSpc>
                <a:spcPct val="91875"/>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763" name="Google Shape;763;p32"/>
          <p:cNvSpPr txBox="1"/>
          <p:nvPr/>
        </p:nvSpPr>
        <p:spPr>
          <a:xfrm>
            <a:off x="7263968" y="2588286"/>
            <a:ext cx="58801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a:t>
            </a:r>
            <a:r>
              <a:rPr lang="en-US" sz="900">
                <a:solidFill>
                  <a:schemeClr val="dk1"/>
                </a:solidFill>
                <a:latin typeface="Times New Roman"/>
                <a:ea typeface="Times New Roman"/>
                <a:cs typeface="Times New Roman"/>
                <a:sym typeface="Times New Roman"/>
              </a:rPr>
              <a:t>,</a:t>
            </a:r>
            <a:r>
              <a:rPr i="1" lang="en-US" sz="900">
                <a:solidFill>
                  <a:schemeClr val="dk1"/>
                </a:solidFill>
                <a:latin typeface="Times New Roman"/>
                <a:ea typeface="Times New Roman"/>
                <a:cs typeface="Times New Roman"/>
                <a:sym typeface="Times New Roman"/>
              </a:rPr>
              <a:t>doymamış</a:t>
            </a:r>
            <a:endParaRPr sz="900">
              <a:solidFill>
                <a:schemeClr val="dk1"/>
              </a:solidFill>
              <a:latin typeface="Times New Roman"/>
              <a:ea typeface="Times New Roman"/>
              <a:cs typeface="Times New Roman"/>
              <a:sym typeface="Times New Roman"/>
            </a:endParaRPr>
          </a:p>
        </p:txBody>
      </p:sp>
      <p:sp>
        <p:nvSpPr>
          <p:cNvPr id="764" name="Google Shape;764;p32"/>
          <p:cNvSpPr txBox="1"/>
          <p:nvPr/>
        </p:nvSpPr>
        <p:spPr>
          <a:xfrm>
            <a:off x="6372650" y="2452663"/>
            <a:ext cx="981075" cy="2692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R</a:t>
            </a:r>
            <a:r>
              <a:rPr baseline="30000" lang="en-US" sz="1350">
                <a:solidFill>
                  <a:schemeClr val="dk1"/>
                </a:solidFill>
                <a:latin typeface="Times New Roman"/>
                <a:ea typeface="Times New Roman"/>
                <a:cs typeface="Times New Roman"/>
                <a:sym typeface="Times New Roman"/>
              </a:rPr>
              <a:t>2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X </a:t>
            </a:r>
            <a:r>
              <a:rPr baseline="30000" lang="en-US" sz="1350">
                <a:solidFill>
                  <a:schemeClr val="dk1"/>
                </a:solidFill>
                <a:latin typeface="Times New Roman"/>
                <a:ea typeface="Times New Roman"/>
                <a:cs typeface="Times New Roman"/>
                <a:sym typeface="Times New Roman"/>
              </a:rPr>
              <a:t>2</a:t>
            </a:r>
            <a:endParaRPr baseline="30000" sz="1350">
              <a:solidFill>
                <a:schemeClr val="dk1"/>
              </a:solidFill>
              <a:latin typeface="Times New Roman"/>
              <a:ea typeface="Times New Roman"/>
              <a:cs typeface="Times New Roman"/>
              <a:sym typeface="Times New Roman"/>
            </a:endParaRPr>
          </a:p>
        </p:txBody>
      </p:sp>
      <p:sp>
        <p:nvSpPr>
          <p:cNvPr id="765" name="Google Shape;765;p32"/>
          <p:cNvSpPr txBox="1"/>
          <p:nvPr/>
        </p:nvSpPr>
        <p:spPr>
          <a:xfrm>
            <a:off x="5710056" y="2588286"/>
            <a:ext cx="594360" cy="16764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900">
                <a:solidFill>
                  <a:schemeClr val="dk1"/>
                </a:solidFill>
                <a:latin typeface="Times New Roman"/>
                <a:ea typeface="Times New Roman"/>
                <a:cs typeface="Times New Roman"/>
                <a:sym typeface="Times New Roman"/>
              </a:rPr>
              <a:t>s</a:t>
            </a:r>
            <a:r>
              <a:rPr lang="en-US" sz="900">
                <a:solidFill>
                  <a:schemeClr val="dk1"/>
                </a:solidFill>
                <a:latin typeface="Times New Roman"/>
                <a:ea typeface="Times New Roman"/>
                <a:cs typeface="Times New Roman"/>
                <a:sym typeface="Times New Roman"/>
              </a:rPr>
              <a:t>, </a:t>
            </a:r>
            <a:r>
              <a:rPr i="1" lang="en-US" sz="900">
                <a:solidFill>
                  <a:schemeClr val="dk1"/>
                </a:solidFill>
                <a:latin typeface="Times New Roman"/>
                <a:ea typeface="Times New Roman"/>
                <a:cs typeface="Times New Roman"/>
                <a:sym typeface="Times New Roman"/>
              </a:rPr>
              <a:t>doymamış</a:t>
            </a:r>
            <a:endParaRPr sz="900">
              <a:solidFill>
                <a:schemeClr val="dk1"/>
              </a:solidFill>
              <a:latin typeface="Times New Roman"/>
              <a:ea typeface="Times New Roman"/>
              <a:cs typeface="Times New Roman"/>
              <a:sym typeface="Times New Roman"/>
            </a:endParaRPr>
          </a:p>
        </p:txBody>
      </p:sp>
      <p:sp>
        <p:nvSpPr>
          <p:cNvPr id="766" name="Google Shape;766;p32"/>
          <p:cNvSpPr/>
          <p:nvPr/>
        </p:nvSpPr>
        <p:spPr>
          <a:xfrm>
            <a:off x="5538787" y="2308225"/>
            <a:ext cx="3345179" cy="628650"/>
          </a:xfrm>
          <a:custGeom>
            <a:rect b="b" l="l" r="r" t="t"/>
            <a:pathLst>
              <a:path extrusionOk="0" h="628650" w="3345179">
                <a:moveTo>
                  <a:pt x="0" y="0"/>
                </a:moveTo>
                <a:lnTo>
                  <a:pt x="3344857" y="0"/>
                </a:lnTo>
                <a:lnTo>
                  <a:pt x="3344857" y="628649"/>
                </a:lnTo>
                <a:lnTo>
                  <a:pt x="0" y="628649"/>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32"/>
          <p:cNvSpPr/>
          <p:nvPr/>
        </p:nvSpPr>
        <p:spPr>
          <a:xfrm>
            <a:off x="7318705" y="3427452"/>
            <a:ext cx="31115" cy="17145"/>
          </a:xfrm>
          <a:custGeom>
            <a:rect b="b" l="l" r="r" t="t"/>
            <a:pathLst>
              <a:path extrusionOk="0" h="17145" w="31115">
                <a:moveTo>
                  <a:pt x="0" y="17010"/>
                </a:moveTo>
                <a:lnTo>
                  <a:pt x="30649" y="0"/>
                </a:lnTo>
              </a:path>
            </a:pathLst>
          </a:custGeom>
          <a:noFill/>
          <a:ln cap="flat" cmpd="sng" w="9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32"/>
          <p:cNvSpPr/>
          <p:nvPr/>
        </p:nvSpPr>
        <p:spPr>
          <a:xfrm>
            <a:off x="7349356" y="3432312"/>
            <a:ext cx="45085" cy="127635"/>
          </a:xfrm>
          <a:custGeom>
            <a:rect b="b" l="l" r="r" t="t"/>
            <a:pathLst>
              <a:path extrusionOk="0" h="127635" w="45084">
                <a:moveTo>
                  <a:pt x="0" y="0"/>
                </a:moveTo>
                <a:lnTo>
                  <a:pt x="44511" y="127341"/>
                </a:lnTo>
              </a:path>
            </a:pathLst>
          </a:custGeom>
          <a:noFill/>
          <a:ln cap="flat" cmpd="sng" w="20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32"/>
          <p:cNvSpPr/>
          <p:nvPr/>
        </p:nvSpPr>
        <p:spPr>
          <a:xfrm>
            <a:off x="7398806" y="3201437"/>
            <a:ext cx="59690" cy="358775"/>
          </a:xfrm>
          <a:custGeom>
            <a:rect b="b" l="l" r="r" t="t"/>
            <a:pathLst>
              <a:path extrusionOk="0" h="358775" w="59690">
                <a:moveTo>
                  <a:pt x="0" y="358216"/>
                </a:moveTo>
                <a:lnTo>
                  <a:pt x="59328" y="0"/>
                </a:lnTo>
              </a:path>
            </a:pathLst>
          </a:custGeom>
          <a:noFill/>
          <a:ln cap="flat" cmpd="sng" w="9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32"/>
          <p:cNvSpPr/>
          <p:nvPr/>
        </p:nvSpPr>
        <p:spPr>
          <a:xfrm>
            <a:off x="7458134" y="3201437"/>
            <a:ext cx="1374775" cy="0"/>
          </a:xfrm>
          <a:custGeom>
            <a:rect b="b" l="l" r="r" t="t"/>
            <a:pathLst>
              <a:path extrusionOk="0" h="120000" w="1374775">
                <a:moveTo>
                  <a:pt x="0" y="0"/>
                </a:moveTo>
                <a:lnTo>
                  <a:pt x="1374369" y="0"/>
                </a:lnTo>
              </a:path>
            </a:pathLst>
          </a:custGeom>
          <a:noFill/>
          <a:ln cap="flat" cmpd="sng" w="9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32"/>
          <p:cNvSpPr txBox="1"/>
          <p:nvPr/>
        </p:nvSpPr>
        <p:spPr>
          <a:xfrm>
            <a:off x="8705442" y="3366148"/>
            <a:ext cx="8318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772" name="Google Shape;772;p32"/>
          <p:cNvSpPr txBox="1"/>
          <p:nvPr/>
        </p:nvSpPr>
        <p:spPr>
          <a:xfrm>
            <a:off x="7629188" y="3366148"/>
            <a:ext cx="68643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s</a:t>
            </a:r>
            <a:r>
              <a:rPr lang="en-US" sz="1100">
                <a:solidFill>
                  <a:schemeClr val="dk1"/>
                </a:solidFill>
                <a:latin typeface="Times New Roman"/>
                <a:ea typeface="Times New Roman"/>
                <a:cs typeface="Times New Roman"/>
                <a:sym typeface="Times New Roman"/>
              </a:rPr>
              <a:t>, </a:t>
            </a:r>
            <a:r>
              <a:rPr i="1" lang="en-US" sz="1100">
                <a:solidFill>
                  <a:schemeClr val="dk1"/>
                </a:solidFill>
                <a:latin typeface="Times New Roman"/>
                <a:ea typeface="Times New Roman"/>
                <a:cs typeface="Times New Roman"/>
                <a:sym typeface="Times New Roman"/>
              </a:rPr>
              <a:t>doymamış</a:t>
            </a:r>
            <a:endParaRPr sz="1100">
              <a:solidFill>
                <a:schemeClr val="dk1"/>
              </a:solidFill>
              <a:latin typeface="Times New Roman"/>
              <a:ea typeface="Times New Roman"/>
              <a:cs typeface="Times New Roman"/>
              <a:sym typeface="Times New Roman"/>
            </a:endParaRPr>
          </a:p>
        </p:txBody>
      </p:sp>
      <p:sp>
        <p:nvSpPr>
          <p:cNvPr id="773" name="Google Shape;773;p32"/>
          <p:cNvSpPr txBox="1"/>
          <p:nvPr/>
        </p:nvSpPr>
        <p:spPr>
          <a:xfrm>
            <a:off x="6354158" y="3366148"/>
            <a:ext cx="686435" cy="19177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1100">
                <a:solidFill>
                  <a:schemeClr val="dk1"/>
                </a:solidFill>
                <a:latin typeface="Times New Roman"/>
                <a:ea typeface="Times New Roman"/>
                <a:cs typeface="Times New Roman"/>
                <a:sym typeface="Times New Roman"/>
              </a:rPr>
              <a:t>s</a:t>
            </a:r>
            <a:r>
              <a:rPr lang="en-US" sz="1100">
                <a:solidFill>
                  <a:schemeClr val="dk1"/>
                </a:solidFill>
                <a:latin typeface="Times New Roman"/>
                <a:ea typeface="Times New Roman"/>
                <a:cs typeface="Times New Roman"/>
                <a:sym typeface="Times New Roman"/>
              </a:rPr>
              <a:t>, </a:t>
            </a:r>
            <a:r>
              <a:rPr i="1" lang="en-US" sz="1100">
                <a:solidFill>
                  <a:schemeClr val="dk1"/>
                </a:solidFill>
                <a:latin typeface="Times New Roman"/>
                <a:ea typeface="Times New Roman"/>
                <a:cs typeface="Times New Roman"/>
                <a:sym typeface="Times New Roman"/>
              </a:rPr>
              <a:t>doymamış</a:t>
            </a:r>
            <a:endParaRPr sz="1100">
              <a:solidFill>
                <a:schemeClr val="dk1"/>
              </a:solidFill>
              <a:latin typeface="Times New Roman"/>
              <a:ea typeface="Times New Roman"/>
              <a:cs typeface="Times New Roman"/>
              <a:sym typeface="Times New Roman"/>
            </a:endParaRPr>
          </a:p>
        </p:txBody>
      </p:sp>
      <p:sp>
        <p:nvSpPr>
          <p:cNvPr id="774" name="Google Shape;774;p32"/>
          <p:cNvSpPr txBox="1"/>
          <p:nvPr/>
        </p:nvSpPr>
        <p:spPr>
          <a:xfrm>
            <a:off x="7476914" y="3101748"/>
            <a:ext cx="254635" cy="31051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baseline="-25000" i="1" lang="en-US" sz="2775">
                <a:solidFill>
                  <a:schemeClr val="dk1"/>
                </a:solidFill>
                <a:latin typeface="Times New Roman"/>
                <a:ea typeface="Times New Roman"/>
                <a:cs typeface="Times New Roman"/>
                <a:sym typeface="Times New Roman"/>
              </a:rPr>
              <a:t>Z </a:t>
            </a:r>
            <a:r>
              <a:rPr lang="en-US" sz="1100">
                <a:solidFill>
                  <a:schemeClr val="dk1"/>
                </a:solidFill>
                <a:latin typeface="Times New Roman"/>
                <a:ea typeface="Times New Roman"/>
                <a:cs typeface="Times New Roman"/>
                <a:sym typeface="Times New Roman"/>
              </a:rPr>
              <a:t>2</a:t>
            </a:r>
            <a:endParaRPr sz="1100">
              <a:solidFill>
                <a:schemeClr val="dk1"/>
              </a:solidFill>
              <a:latin typeface="Times New Roman"/>
              <a:ea typeface="Times New Roman"/>
              <a:cs typeface="Times New Roman"/>
              <a:sym typeface="Times New Roman"/>
            </a:endParaRPr>
          </a:p>
        </p:txBody>
      </p:sp>
      <p:sp>
        <p:nvSpPr>
          <p:cNvPr id="775" name="Google Shape;775;p32"/>
          <p:cNvSpPr txBox="1"/>
          <p:nvPr/>
        </p:nvSpPr>
        <p:spPr>
          <a:xfrm>
            <a:off x="8381616" y="3208192"/>
            <a:ext cx="427990" cy="310515"/>
          </a:xfrm>
          <a:prstGeom prst="rect">
            <a:avLst/>
          </a:prstGeom>
          <a:noFill/>
          <a:ln>
            <a:noFill/>
          </a:ln>
        </p:spPr>
        <p:txBody>
          <a:bodyPr anchorCtr="0" anchor="t" bIns="0" lIns="0" spcFirstLastPara="1" rIns="0" wrap="square" tIns="14600">
            <a:noAutofit/>
          </a:bodyPr>
          <a:lstStyle/>
          <a:p>
            <a:pPr indent="-180975" lvl="0" marL="180975" marR="0" rtl="0" algn="l">
              <a:lnSpc>
                <a:spcPct val="100000"/>
              </a:lnSpc>
              <a:spcBef>
                <a:spcPts val="0"/>
              </a:spcBef>
              <a:spcAft>
                <a:spcPts val="0"/>
              </a:spcAft>
              <a:buClr>
                <a:schemeClr val="dk1"/>
              </a:buClr>
              <a:buSzPts val="1850"/>
              <a:buFont typeface="Noto Sans Symbols"/>
              <a:buChar char="−"/>
            </a:pPr>
            <a:r>
              <a:rPr i="1" lang="en-US" sz="1850">
                <a:solidFill>
                  <a:schemeClr val="dk1"/>
                </a:solidFill>
                <a:latin typeface="Times New Roman"/>
                <a:ea typeface="Times New Roman"/>
                <a:cs typeface="Times New Roman"/>
                <a:sym typeface="Times New Roman"/>
              </a:rPr>
              <a:t>R</a:t>
            </a:r>
            <a:r>
              <a:rPr baseline="30000" lang="en-US" sz="1650">
                <a:solidFill>
                  <a:schemeClr val="dk1"/>
                </a:solidFill>
                <a:latin typeface="Times New Roman"/>
                <a:ea typeface="Times New Roman"/>
                <a:cs typeface="Times New Roman"/>
                <a:sym typeface="Times New Roman"/>
              </a:rPr>
              <a:t>2</a:t>
            </a:r>
            <a:endParaRPr baseline="30000" sz="1650">
              <a:solidFill>
                <a:schemeClr val="dk1"/>
              </a:solidFill>
              <a:latin typeface="Times New Roman"/>
              <a:ea typeface="Times New Roman"/>
              <a:cs typeface="Times New Roman"/>
              <a:sym typeface="Times New Roman"/>
            </a:endParaRPr>
          </a:p>
        </p:txBody>
      </p:sp>
      <p:sp>
        <p:nvSpPr>
          <p:cNvPr id="776" name="Google Shape;776;p32"/>
          <p:cNvSpPr txBox="1"/>
          <p:nvPr/>
        </p:nvSpPr>
        <p:spPr>
          <a:xfrm>
            <a:off x="6175183" y="3208192"/>
            <a:ext cx="1091565" cy="31051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X	</a:t>
            </a: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77" name="Google Shape;777;p32"/>
          <p:cNvSpPr/>
          <p:nvPr/>
        </p:nvSpPr>
        <p:spPr>
          <a:xfrm>
            <a:off x="6115050" y="3136900"/>
            <a:ext cx="2762250" cy="474980"/>
          </a:xfrm>
          <a:custGeom>
            <a:rect b="b" l="l" r="r" t="t"/>
            <a:pathLst>
              <a:path extrusionOk="0" h="474979" w="2762250">
                <a:moveTo>
                  <a:pt x="0" y="0"/>
                </a:moveTo>
                <a:lnTo>
                  <a:pt x="2762247" y="0"/>
                </a:lnTo>
                <a:lnTo>
                  <a:pt x="2762247" y="474662"/>
                </a:lnTo>
                <a:lnTo>
                  <a:pt x="0" y="474662"/>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32"/>
          <p:cNvSpPr/>
          <p:nvPr/>
        </p:nvSpPr>
        <p:spPr>
          <a:xfrm>
            <a:off x="7793201" y="5328770"/>
            <a:ext cx="353695" cy="0"/>
          </a:xfrm>
          <a:custGeom>
            <a:rect b="b" l="l" r="r" t="t"/>
            <a:pathLst>
              <a:path extrusionOk="0" h="120000" w="353695">
                <a:moveTo>
                  <a:pt x="0" y="0"/>
                </a:moveTo>
                <a:lnTo>
                  <a:pt x="35330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32"/>
          <p:cNvSpPr/>
          <p:nvPr/>
        </p:nvSpPr>
        <p:spPr>
          <a:xfrm>
            <a:off x="8398840" y="5328770"/>
            <a:ext cx="398780" cy="0"/>
          </a:xfrm>
          <a:custGeom>
            <a:rect b="b" l="l" r="r" t="t"/>
            <a:pathLst>
              <a:path extrusionOk="0" h="120000" w="398779">
                <a:moveTo>
                  <a:pt x="0" y="0"/>
                </a:moveTo>
                <a:lnTo>
                  <a:pt x="39844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0" name="Google Shape;780;p32"/>
          <p:cNvSpPr txBox="1"/>
          <p:nvPr/>
        </p:nvSpPr>
        <p:spPr>
          <a:xfrm>
            <a:off x="8542973" y="5479893"/>
            <a:ext cx="211454"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scA</a:t>
            </a:r>
            <a:endParaRPr sz="1050">
              <a:solidFill>
                <a:schemeClr val="dk1"/>
              </a:solidFill>
              <a:latin typeface="Times New Roman"/>
              <a:ea typeface="Times New Roman"/>
              <a:cs typeface="Times New Roman"/>
              <a:sym typeface="Times New Roman"/>
            </a:endParaRPr>
          </a:p>
        </p:txBody>
      </p:sp>
      <p:sp>
        <p:nvSpPr>
          <p:cNvPr id="781" name="Google Shape;781;p32"/>
          <p:cNvSpPr txBox="1"/>
          <p:nvPr/>
        </p:nvSpPr>
        <p:spPr>
          <a:xfrm>
            <a:off x="7914521" y="5479893"/>
            <a:ext cx="211454"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scA</a:t>
            </a:r>
            <a:endParaRPr sz="1050">
              <a:solidFill>
                <a:schemeClr val="dk1"/>
              </a:solidFill>
              <a:latin typeface="Times New Roman"/>
              <a:ea typeface="Times New Roman"/>
              <a:cs typeface="Times New Roman"/>
              <a:sym typeface="Times New Roman"/>
            </a:endParaRPr>
          </a:p>
        </p:txBody>
      </p:sp>
      <p:sp>
        <p:nvSpPr>
          <p:cNvPr id="782" name="Google Shape;782;p32"/>
          <p:cNvSpPr txBox="1"/>
          <p:nvPr/>
        </p:nvSpPr>
        <p:spPr>
          <a:xfrm>
            <a:off x="8014982" y="5119862"/>
            <a:ext cx="52069"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f</a:t>
            </a:r>
            <a:endParaRPr sz="1050">
              <a:solidFill>
                <a:schemeClr val="dk1"/>
              </a:solidFill>
              <a:latin typeface="Times New Roman"/>
              <a:ea typeface="Times New Roman"/>
              <a:cs typeface="Times New Roman"/>
              <a:sym typeface="Times New Roman"/>
            </a:endParaRPr>
          </a:p>
        </p:txBody>
      </p:sp>
      <p:sp>
        <p:nvSpPr>
          <p:cNvPr id="783" name="Google Shape;783;p32"/>
          <p:cNvSpPr txBox="1"/>
          <p:nvPr/>
        </p:nvSpPr>
        <p:spPr>
          <a:xfrm>
            <a:off x="7816504" y="5323696"/>
            <a:ext cx="72072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I	I</a:t>
            </a:r>
            <a:endParaRPr sz="1850">
              <a:solidFill>
                <a:schemeClr val="dk1"/>
              </a:solidFill>
              <a:latin typeface="Times New Roman"/>
              <a:ea typeface="Times New Roman"/>
              <a:cs typeface="Times New Roman"/>
              <a:sym typeface="Times New Roman"/>
            </a:endParaRPr>
          </a:p>
        </p:txBody>
      </p:sp>
      <p:sp>
        <p:nvSpPr>
          <p:cNvPr id="784" name="Google Shape;784;p32"/>
          <p:cNvSpPr txBox="1"/>
          <p:nvPr/>
        </p:nvSpPr>
        <p:spPr>
          <a:xfrm>
            <a:off x="7841252" y="4963654"/>
            <a:ext cx="71056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E	V</a:t>
            </a:r>
            <a:endParaRPr sz="1850">
              <a:solidFill>
                <a:schemeClr val="dk1"/>
              </a:solidFill>
              <a:latin typeface="Times New Roman"/>
              <a:ea typeface="Times New Roman"/>
              <a:cs typeface="Times New Roman"/>
              <a:sym typeface="Times New Roman"/>
            </a:endParaRPr>
          </a:p>
        </p:txBody>
      </p:sp>
      <p:sp>
        <p:nvSpPr>
          <p:cNvPr id="785" name="Google Shape;785;p32"/>
          <p:cNvSpPr txBox="1"/>
          <p:nvPr/>
        </p:nvSpPr>
        <p:spPr>
          <a:xfrm>
            <a:off x="6678988" y="5140342"/>
            <a:ext cx="15938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en-US" sz="1850">
                <a:solidFill>
                  <a:schemeClr val="dk1"/>
                </a:solidFill>
                <a:latin typeface="Times New Roman"/>
                <a:ea typeface="Times New Roman"/>
                <a:cs typeface="Times New Roman"/>
                <a:sym typeface="Times New Roman"/>
              </a:rPr>
              <a:t>X</a:t>
            </a:r>
            <a:endParaRPr sz="1850">
              <a:solidFill>
                <a:schemeClr val="dk1"/>
              </a:solidFill>
              <a:latin typeface="Times New Roman"/>
              <a:ea typeface="Times New Roman"/>
              <a:cs typeface="Times New Roman"/>
              <a:sym typeface="Times New Roman"/>
            </a:endParaRPr>
          </a:p>
        </p:txBody>
      </p:sp>
      <p:sp>
        <p:nvSpPr>
          <p:cNvPr id="786" name="Google Shape;786;p32"/>
          <p:cNvSpPr txBox="1"/>
          <p:nvPr/>
        </p:nvSpPr>
        <p:spPr>
          <a:xfrm>
            <a:off x="8529387" y="5117944"/>
            <a:ext cx="245110"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t </a:t>
            </a:r>
            <a:r>
              <a:rPr lang="en-US" sz="1050">
                <a:solidFill>
                  <a:schemeClr val="dk1"/>
                </a:solidFill>
                <a:latin typeface="Times New Roman"/>
                <a:ea typeface="Times New Roman"/>
                <a:cs typeface="Times New Roman"/>
                <a:sym typeface="Times New Roman"/>
              </a:rPr>
              <a:t>,</a:t>
            </a:r>
            <a:r>
              <a:rPr i="1" lang="en-US" sz="1050">
                <a:solidFill>
                  <a:schemeClr val="dk1"/>
                </a:solidFill>
                <a:latin typeface="Times New Roman"/>
                <a:ea typeface="Times New Roman"/>
                <a:cs typeface="Times New Roman"/>
                <a:sym typeface="Times New Roman"/>
              </a:rPr>
              <a:t>oc</a:t>
            </a:r>
            <a:endParaRPr sz="1050">
              <a:solidFill>
                <a:schemeClr val="dk1"/>
              </a:solidFill>
              <a:latin typeface="Times New Roman"/>
              <a:ea typeface="Times New Roman"/>
              <a:cs typeface="Times New Roman"/>
              <a:sym typeface="Times New Roman"/>
            </a:endParaRPr>
          </a:p>
        </p:txBody>
      </p:sp>
      <p:sp>
        <p:nvSpPr>
          <p:cNvPr id="787" name="Google Shape;787;p32"/>
          <p:cNvSpPr txBox="1"/>
          <p:nvPr/>
        </p:nvSpPr>
        <p:spPr>
          <a:xfrm>
            <a:off x="6855155" y="5296531"/>
            <a:ext cx="682625" cy="19050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en-US" sz="1050">
                <a:solidFill>
                  <a:schemeClr val="dk1"/>
                </a:solidFill>
                <a:latin typeface="Times New Roman"/>
                <a:ea typeface="Times New Roman"/>
                <a:cs typeface="Times New Roman"/>
                <a:sym typeface="Times New Roman"/>
              </a:rPr>
              <a:t>s</a:t>
            </a:r>
            <a:r>
              <a:rPr lang="en-US" sz="1050">
                <a:solidFill>
                  <a:schemeClr val="dk1"/>
                </a:solidFill>
                <a:latin typeface="Times New Roman"/>
                <a:ea typeface="Times New Roman"/>
                <a:cs typeface="Times New Roman"/>
                <a:sym typeface="Times New Roman"/>
              </a:rPr>
              <a:t>,</a:t>
            </a:r>
            <a:r>
              <a:rPr i="1" lang="en-US" sz="1050">
                <a:solidFill>
                  <a:schemeClr val="dk1"/>
                </a:solidFill>
                <a:latin typeface="Times New Roman"/>
                <a:ea typeface="Times New Roman"/>
                <a:cs typeface="Times New Roman"/>
                <a:sym typeface="Times New Roman"/>
              </a:rPr>
              <a:t>doymamış</a:t>
            </a:r>
            <a:endParaRPr sz="1050">
              <a:solidFill>
                <a:schemeClr val="dk1"/>
              </a:solidFill>
              <a:latin typeface="Times New Roman"/>
              <a:ea typeface="Times New Roman"/>
              <a:cs typeface="Times New Roman"/>
              <a:sym typeface="Times New Roman"/>
            </a:endParaRPr>
          </a:p>
        </p:txBody>
      </p:sp>
      <p:sp>
        <p:nvSpPr>
          <p:cNvPr id="788" name="Google Shape;788;p32"/>
          <p:cNvSpPr txBox="1"/>
          <p:nvPr/>
        </p:nvSpPr>
        <p:spPr>
          <a:xfrm>
            <a:off x="8209589" y="5140342"/>
            <a:ext cx="14414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89" name="Google Shape;789;p32"/>
          <p:cNvSpPr txBox="1"/>
          <p:nvPr/>
        </p:nvSpPr>
        <p:spPr>
          <a:xfrm>
            <a:off x="7603950" y="5140342"/>
            <a:ext cx="144145" cy="3073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en-US" sz="1850">
                <a:solidFill>
                  <a:schemeClr val="dk1"/>
                </a:solidFill>
                <a:latin typeface="Noto Sans Symbols"/>
                <a:ea typeface="Noto Sans Symbols"/>
                <a:cs typeface="Noto Sans Symbols"/>
                <a:sym typeface="Noto Sans Symbols"/>
              </a:rPr>
              <a:t>≈</a:t>
            </a:r>
            <a:endParaRPr sz="1850">
              <a:solidFill>
                <a:schemeClr val="dk1"/>
              </a:solidFill>
              <a:latin typeface="Noto Sans Symbols"/>
              <a:ea typeface="Noto Sans Symbols"/>
              <a:cs typeface="Noto Sans Symbols"/>
              <a:sym typeface="Noto Sans Symbols"/>
            </a:endParaRPr>
          </a:p>
        </p:txBody>
      </p:sp>
      <p:sp>
        <p:nvSpPr>
          <p:cNvPr id="790" name="Google Shape;790;p32"/>
          <p:cNvSpPr/>
          <p:nvPr/>
        </p:nvSpPr>
        <p:spPr>
          <a:xfrm>
            <a:off x="6619875" y="4972050"/>
            <a:ext cx="2205355" cy="700405"/>
          </a:xfrm>
          <a:custGeom>
            <a:rect b="b" l="l" r="r" t="t"/>
            <a:pathLst>
              <a:path extrusionOk="0" h="700404" w="2205354">
                <a:moveTo>
                  <a:pt x="0" y="0"/>
                </a:moveTo>
                <a:lnTo>
                  <a:pt x="2205038" y="0"/>
                </a:lnTo>
                <a:lnTo>
                  <a:pt x="2205038" y="700086"/>
                </a:lnTo>
                <a:lnTo>
                  <a:pt x="0" y="700086"/>
                </a:lnTo>
                <a:lnTo>
                  <a:pt x="0" y="0"/>
                </a:lnTo>
                <a:close/>
              </a:path>
            </a:pathLst>
          </a:custGeom>
          <a:noFill/>
          <a:ln cap="flat" cmpd="sng" w="9525">
            <a:solidFill>
              <a:srgbClr val="A8D2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1" name="Google Shape;791;p32"/>
          <p:cNvSpPr txBox="1"/>
          <p:nvPr/>
        </p:nvSpPr>
        <p:spPr>
          <a:xfrm>
            <a:off x="5962015" y="3857942"/>
            <a:ext cx="2853055" cy="76835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R</a:t>
            </a:r>
            <a:r>
              <a:rPr baseline="-25000" i="1" lang="en-US" sz="1575">
                <a:solidFill>
                  <a:schemeClr val="dk1"/>
                </a:solidFill>
                <a:latin typeface="Times New Roman"/>
                <a:ea typeface="Times New Roman"/>
                <a:cs typeface="Times New Roman"/>
                <a:sym typeface="Times New Roman"/>
              </a:rPr>
              <a:t>a </a:t>
            </a:r>
            <a:r>
              <a:rPr lang="en-US" sz="1600">
                <a:solidFill>
                  <a:schemeClr val="dk1"/>
                </a:solidFill>
                <a:latin typeface="Times New Roman"/>
                <a:ea typeface="Times New Roman"/>
                <a:cs typeface="Times New Roman"/>
                <a:sym typeface="Times New Roman"/>
              </a:rPr>
              <a:t>değeri DA deneyinden bilinir.</a:t>
            </a:r>
            <a:endParaRPr sz="1600">
              <a:solidFill>
                <a:schemeClr val="dk1"/>
              </a:solidFill>
              <a:latin typeface="Times New Roman"/>
              <a:ea typeface="Times New Roman"/>
              <a:cs typeface="Times New Roman"/>
              <a:sym typeface="Times New Roman"/>
            </a:endParaRPr>
          </a:p>
          <a:p>
            <a:pPr indent="0" lvl="0" marL="393700" marR="0" rtl="0" algn="l">
              <a:lnSpc>
                <a:spcPct val="100000"/>
              </a:lnSpc>
              <a:spcBef>
                <a:spcPts val="1764"/>
              </a:spcBef>
              <a:spcAft>
                <a:spcPts val="0"/>
              </a:spcAft>
              <a:buNone/>
            </a:pP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s,doymamış</a:t>
            </a:r>
            <a:r>
              <a:rPr lang="en-US" sz="1800">
                <a:solidFill>
                  <a:schemeClr val="dk1"/>
                </a:solidFill>
                <a:latin typeface="Times New Roman"/>
                <a:ea typeface="Times New Roman"/>
                <a:cs typeface="Times New Roman"/>
                <a:sym typeface="Times New Roman"/>
              </a:rPr>
              <a:t>&gt;&gt;</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olduğundan</a:t>
            </a:r>
            <a:endParaRPr sz="1800">
              <a:solidFill>
                <a:schemeClr val="dk1"/>
              </a:solidFill>
              <a:latin typeface="Times New Roman"/>
              <a:ea typeface="Times New Roman"/>
              <a:cs typeface="Times New Roman"/>
              <a:sym typeface="Times New Roman"/>
            </a:endParaRPr>
          </a:p>
        </p:txBody>
      </p:sp>
      <p:sp>
        <p:nvSpPr>
          <p:cNvPr id="792" name="Google Shape;792;p32"/>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6" name="Shape 796"/>
        <p:cNvGrpSpPr/>
        <p:nvPr/>
      </p:nvGrpSpPr>
      <p:grpSpPr>
        <a:xfrm>
          <a:off x="0" y="0"/>
          <a:ext cx="0" cy="0"/>
          <a:chOff x="0" y="0"/>
          <a:chExt cx="0" cy="0"/>
        </a:xfrm>
      </p:grpSpPr>
      <p:sp>
        <p:nvSpPr>
          <p:cNvPr id="797" name="Google Shape;797;p33"/>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22</a:t>
            </a:r>
            <a:endParaRPr sz="1400">
              <a:solidFill>
                <a:schemeClr val="dk1"/>
              </a:solidFill>
              <a:latin typeface="Arial"/>
              <a:ea typeface="Arial"/>
              <a:cs typeface="Arial"/>
              <a:sym typeface="Arial"/>
            </a:endParaRPr>
          </a:p>
        </p:txBody>
      </p:sp>
      <p:sp>
        <p:nvSpPr>
          <p:cNvPr id="798" name="Google Shape;798;p33"/>
          <p:cNvSpPr/>
          <p:nvPr/>
        </p:nvSpPr>
        <p:spPr>
          <a:xfrm>
            <a:off x="684212" y="4365625"/>
            <a:ext cx="6010275" cy="2160905"/>
          </a:xfrm>
          <a:custGeom>
            <a:rect b="b" l="l" r="r" t="t"/>
            <a:pathLst>
              <a:path extrusionOk="0" h="2160904" w="6010275">
                <a:moveTo>
                  <a:pt x="0" y="2160587"/>
                </a:moveTo>
                <a:lnTo>
                  <a:pt x="6010275" y="2160587"/>
                </a:lnTo>
                <a:lnTo>
                  <a:pt x="6010275" y="0"/>
                </a:lnTo>
                <a:lnTo>
                  <a:pt x="0" y="0"/>
                </a:lnTo>
                <a:lnTo>
                  <a:pt x="0" y="21605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33"/>
          <p:cNvSpPr/>
          <p:nvPr/>
        </p:nvSpPr>
        <p:spPr>
          <a:xfrm>
            <a:off x="3492500" y="728662"/>
            <a:ext cx="5651500" cy="3492500"/>
          </a:xfrm>
          <a:custGeom>
            <a:rect b="b" l="l" r="r" t="t"/>
            <a:pathLst>
              <a:path extrusionOk="0" h="3492500" w="5651500">
                <a:moveTo>
                  <a:pt x="0" y="3492500"/>
                </a:moveTo>
                <a:lnTo>
                  <a:pt x="5651500" y="3492500"/>
                </a:lnTo>
                <a:lnTo>
                  <a:pt x="5651500" y="0"/>
                </a:lnTo>
                <a:lnTo>
                  <a:pt x="0" y="0"/>
                </a:lnTo>
                <a:lnTo>
                  <a:pt x="0" y="34925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33"/>
          <p:cNvSpPr txBox="1"/>
          <p:nvPr>
            <p:ph type="title"/>
          </p:nvPr>
        </p:nvSpPr>
        <p:spPr>
          <a:xfrm>
            <a:off x="2823286" y="127165"/>
            <a:ext cx="347726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Doyum durumunda X</a:t>
            </a:r>
            <a:r>
              <a:rPr baseline="-25000" lang="en-US" sz="2775">
                <a:solidFill>
                  <a:srgbClr val="00A500"/>
                </a:solidFill>
              </a:rPr>
              <a:t>s</a:t>
            </a:r>
            <a:endParaRPr baseline="-25000" sz="2775"/>
          </a:p>
        </p:txBody>
      </p:sp>
      <p:sp>
        <p:nvSpPr>
          <p:cNvPr id="801" name="Google Shape;801;p33"/>
          <p:cNvSpPr/>
          <p:nvPr/>
        </p:nvSpPr>
        <p:spPr>
          <a:xfrm>
            <a:off x="1074737" y="5400675"/>
            <a:ext cx="400050" cy="434975"/>
          </a:xfrm>
          <a:custGeom>
            <a:rect b="b" l="l" r="r" t="t"/>
            <a:pathLst>
              <a:path extrusionOk="0" h="434975" w="400050">
                <a:moveTo>
                  <a:pt x="200025" y="0"/>
                </a:moveTo>
                <a:lnTo>
                  <a:pt x="154161" y="5743"/>
                </a:lnTo>
                <a:lnTo>
                  <a:pt x="112058" y="22105"/>
                </a:lnTo>
                <a:lnTo>
                  <a:pt x="74919" y="47779"/>
                </a:lnTo>
                <a:lnTo>
                  <a:pt x="43943" y="81459"/>
                </a:lnTo>
                <a:lnTo>
                  <a:pt x="20330" y="121841"/>
                </a:lnTo>
                <a:lnTo>
                  <a:pt x="5282" y="167619"/>
                </a:lnTo>
                <a:lnTo>
                  <a:pt x="0" y="217488"/>
                </a:lnTo>
                <a:lnTo>
                  <a:pt x="5282" y="267356"/>
                </a:lnTo>
                <a:lnTo>
                  <a:pt x="20330" y="313133"/>
                </a:lnTo>
                <a:lnTo>
                  <a:pt x="43943" y="353515"/>
                </a:lnTo>
                <a:lnTo>
                  <a:pt x="74919" y="387196"/>
                </a:lnTo>
                <a:lnTo>
                  <a:pt x="112058" y="412870"/>
                </a:lnTo>
                <a:lnTo>
                  <a:pt x="154161" y="429232"/>
                </a:lnTo>
                <a:lnTo>
                  <a:pt x="200025" y="434976"/>
                </a:lnTo>
                <a:lnTo>
                  <a:pt x="245890" y="429232"/>
                </a:lnTo>
                <a:lnTo>
                  <a:pt x="287993" y="412870"/>
                </a:lnTo>
                <a:lnTo>
                  <a:pt x="325133" y="387196"/>
                </a:lnTo>
                <a:lnTo>
                  <a:pt x="356108" y="353515"/>
                </a:lnTo>
                <a:lnTo>
                  <a:pt x="379720" y="313133"/>
                </a:lnTo>
                <a:lnTo>
                  <a:pt x="394767" y="267356"/>
                </a:lnTo>
                <a:lnTo>
                  <a:pt x="400050" y="217488"/>
                </a:lnTo>
                <a:lnTo>
                  <a:pt x="394767" y="167619"/>
                </a:lnTo>
                <a:lnTo>
                  <a:pt x="379720" y="121841"/>
                </a:lnTo>
                <a:lnTo>
                  <a:pt x="356108" y="81459"/>
                </a:lnTo>
                <a:lnTo>
                  <a:pt x="325133" y="47779"/>
                </a:lnTo>
                <a:lnTo>
                  <a:pt x="287993" y="22105"/>
                </a:lnTo>
                <a:lnTo>
                  <a:pt x="245890" y="5743"/>
                </a:lnTo>
                <a:lnTo>
                  <a:pt x="200025" y="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2" name="Google Shape;802;p33"/>
          <p:cNvSpPr/>
          <p:nvPr/>
        </p:nvSpPr>
        <p:spPr>
          <a:xfrm>
            <a:off x="1074737" y="5400675"/>
            <a:ext cx="400050" cy="434975"/>
          </a:xfrm>
          <a:custGeom>
            <a:rect b="b" l="l" r="r" t="t"/>
            <a:pathLst>
              <a:path extrusionOk="0" h="434975" w="400050">
                <a:moveTo>
                  <a:pt x="0" y="217487"/>
                </a:moveTo>
                <a:lnTo>
                  <a:pt x="5282" y="167619"/>
                </a:lnTo>
                <a:lnTo>
                  <a:pt x="20330" y="121842"/>
                </a:lnTo>
                <a:lnTo>
                  <a:pt x="43943" y="81460"/>
                </a:lnTo>
                <a:lnTo>
                  <a:pt x="74919" y="47779"/>
                </a:lnTo>
                <a:lnTo>
                  <a:pt x="112059" y="22105"/>
                </a:lnTo>
                <a:lnTo>
                  <a:pt x="154161" y="5744"/>
                </a:lnTo>
                <a:lnTo>
                  <a:pt x="200024" y="0"/>
                </a:lnTo>
                <a:lnTo>
                  <a:pt x="245888" y="5744"/>
                </a:lnTo>
                <a:lnTo>
                  <a:pt x="287990" y="22105"/>
                </a:lnTo>
                <a:lnTo>
                  <a:pt x="325130" y="47779"/>
                </a:lnTo>
                <a:lnTo>
                  <a:pt x="356106" y="81460"/>
                </a:lnTo>
                <a:lnTo>
                  <a:pt x="379719" y="121842"/>
                </a:lnTo>
                <a:lnTo>
                  <a:pt x="394766" y="167619"/>
                </a:lnTo>
                <a:lnTo>
                  <a:pt x="400049" y="217487"/>
                </a:lnTo>
                <a:lnTo>
                  <a:pt x="394766" y="267355"/>
                </a:lnTo>
                <a:lnTo>
                  <a:pt x="379719" y="313133"/>
                </a:lnTo>
                <a:lnTo>
                  <a:pt x="356106" y="353515"/>
                </a:lnTo>
                <a:lnTo>
                  <a:pt x="325130" y="387195"/>
                </a:lnTo>
                <a:lnTo>
                  <a:pt x="287990" y="412869"/>
                </a:lnTo>
                <a:lnTo>
                  <a:pt x="245888" y="429231"/>
                </a:lnTo>
                <a:lnTo>
                  <a:pt x="200024" y="434975"/>
                </a:lnTo>
                <a:lnTo>
                  <a:pt x="154161" y="429231"/>
                </a:lnTo>
                <a:lnTo>
                  <a:pt x="112059" y="412869"/>
                </a:lnTo>
                <a:lnTo>
                  <a:pt x="74919" y="387195"/>
                </a:lnTo>
                <a:lnTo>
                  <a:pt x="43943" y="353515"/>
                </a:lnTo>
                <a:lnTo>
                  <a:pt x="20330" y="313133"/>
                </a:lnTo>
                <a:lnTo>
                  <a:pt x="5282" y="267355"/>
                </a:lnTo>
                <a:lnTo>
                  <a:pt x="0" y="21748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3" name="Google Shape;803;p33"/>
          <p:cNvSpPr/>
          <p:nvPr/>
        </p:nvSpPr>
        <p:spPr>
          <a:xfrm>
            <a:off x="1274762" y="4852987"/>
            <a:ext cx="0" cy="548005"/>
          </a:xfrm>
          <a:custGeom>
            <a:rect b="b" l="l" r="r" t="t"/>
            <a:pathLst>
              <a:path extrusionOk="0" h="548004" w="120000">
                <a:moveTo>
                  <a:pt x="0" y="54768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33"/>
          <p:cNvSpPr/>
          <p:nvPr/>
        </p:nvSpPr>
        <p:spPr>
          <a:xfrm>
            <a:off x="1274762" y="4852987"/>
            <a:ext cx="628650" cy="0"/>
          </a:xfrm>
          <a:custGeom>
            <a:rect b="b" l="l" r="r" t="t"/>
            <a:pathLst>
              <a:path extrusionOk="0" h="120000" w="628650">
                <a:moveTo>
                  <a:pt x="0" y="0"/>
                </a:moveTo>
                <a:lnTo>
                  <a:pt x="62864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33"/>
          <p:cNvSpPr/>
          <p:nvPr/>
        </p:nvSpPr>
        <p:spPr>
          <a:xfrm>
            <a:off x="1953069" y="4763477"/>
            <a:ext cx="102235" cy="153035"/>
          </a:xfrm>
          <a:custGeom>
            <a:rect b="b" l="l" r="r" t="t"/>
            <a:pathLst>
              <a:path extrusionOk="0" h="153035" w="102235">
                <a:moveTo>
                  <a:pt x="0" y="970"/>
                </a:moveTo>
                <a:lnTo>
                  <a:pt x="2695" y="856"/>
                </a:lnTo>
                <a:lnTo>
                  <a:pt x="11824" y="399"/>
                </a:lnTo>
                <a:lnTo>
                  <a:pt x="16317" y="970"/>
                </a:lnTo>
                <a:lnTo>
                  <a:pt x="20810" y="1541"/>
                </a:lnTo>
                <a:lnTo>
                  <a:pt x="23316" y="2570"/>
                </a:lnTo>
                <a:lnTo>
                  <a:pt x="26958" y="4397"/>
                </a:lnTo>
                <a:lnTo>
                  <a:pt x="30600" y="6225"/>
                </a:lnTo>
                <a:lnTo>
                  <a:pt x="31593" y="5425"/>
                </a:lnTo>
                <a:lnTo>
                  <a:pt x="38310" y="12107"/>
                </a:lnTo>
                <a:lnTo>
                  <a:pt x="44743" y="18391"/>
                </a:lnTo>
                <a:lnTo>
                  <a:pt x="71784" y="53759"/>
                </a:lnTo>
                <a:lnTo>
                  <a:pt x="79373" y="89194"/>
                </a:lnTo>
                <a:lnTo>
                  <a:pt x="79067" y="96235"/>
                </a:lnTo>
                <a:lnTo>
                  <a:pt x="65978" y="137184"/>
                </a:lnTo>
                <a:lnTo>
                  <a:pt x="49661" y="152604"/>
                </a:lnTo>
                <a:lnTo>
                  <a:pt x="43985" y="153004"/>
                </a:lnTo>
                <a:lnTo>
                  <a:pt x="20917" y="116319"/>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7"/>
                </a:lnTo>
                <a:lnTo>
                  <a:pt x="60160" y="11993"/>
                </a:lnTo>
                <a:lnTo>
                  <a:pt x="64228" y="8395"/>
                </a:lnTo>
                <a:lnTo>
                  <a:pt x="69525" y="6111"/>
                </a:lnTo>
                <a:lnTo>
                  <a:pt x="74822" y="3826"/>
                </a:lnTo>
                <a:lnTo>
                  <a:pt x="83241" y="1941"/>
                </a:lnTo>
                <a:lnTo>
                  <a:pt x="88680" y="970"/>
                </a:lnTo>
                <a:lnTo>
                  <a:pt x="94119" y="0"/>
                </a:lnTo>
                <a:lnTo>
                  <a:pt x="99369" y="285"/>
                </a:lnTo>
                <a:lnTo>
                  <a:pt x="102159"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6" name="Google Shape;806;p33"/>
          <p:cNvSpPr/>
          <p:nvPr/>
        </p:nvSpPr>
        <p:spPr>
          <a:xfrm>
            <a:off x="2055228" y="4762627"/>
            <a:ext cx="102235" cy="153035"/>
          </a:xfrm>
          <a:custGeom>
            <a:rect b="b" l="l" r="r" t="t"/>
            <a:pathLst>
              <a:path extrusionOk="0" h="153035" w="102235">
                <a:moveTo>
                  <a:pt x="0" y="970"/>
                </a:moveTo>
                <a:lnTo>
                  <a:pt x="2695" y="856"/>
                </a:lnTo>
                <a:lnTo>
                  <a:pt x="11824" y="399"/>
                </a:lnTo>
                <a:lnTo>
                  <a:pt x="16317" y="970"/>
                </a:lnTo>
                <a:lnTo>
                  <a:pt x="20810" y="1541"/>
                </a:lnTo>
                <a:lnTo>
                  <a:pt x="23316" y="2569"/>
                </a:lnTo>
                <a:lnTo>
                  <a:pt x="26958" y="4397"/>
                </a:lnTo>
                <a:lnTo>
                  <a:pt x="30600" y="6225"/>
                </a:lnTo>
                <a:lnTo>
                  <a:pt x="31593" y="5425"/>
                </a:lnTo>
                <a:lnTo>
                  <a:pt x="38310" y="12108"/>
                </a:lnTo>
                <a:lnTo>
                  <a:pt x="44743" y="18391"/>
                </a:lnTo>
                <a:lnTo>
                  <a:pt x="71784" y="53759"/>
                </a:lnTo>
                <a:lnTo>
                  <a:pt x="79373" y="89194"/>
                </a:lnTo>
                <a:lnTo>
                  <a:pt x="79067" y="96235"/>
                </a:lnTo>
                <a:lnTo>
                  <a:pt x="65978" y="137184"/>
                </a:lnTo>
                <a:lnTo>
                  <a:pt x="49661" y="152604"/>
                </a:lnTo>
                <a:lnTo>
                  <a:pt x="43985" y="153004"/>
                </a:lnTo>
                <a:lnTo>
                  <a:pt x="20917" y="116318"/>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8"/>
                </a:lnTo>
                <a:lnTo>
                  <a:pt x="60160" y="11993"/>
                </a:lnTo>
                <a:lnTo>
                  <a:pt x="64228" y="8395"/>
                </a:lnTo>
                <a:lnTo>
                  <a:pt x="69525" y="6111"/>
                </a:lnTo>
                <a:lnTo>
                  <a:pt x="74822" y="3826"/>
                </a:lnTo>
                <a:lnTo>
                  <a:pt x="83241" y="1941"/>
                </a:lnTo>
                <a:lnTo>
                  <a:pt x="88680" y="970"/>
                </a:lnTo>
                <a:lnTo>
                  <a:pt x="94119" y="0"/>
                </a:lnTo>
                <a:lnTo>
                  <a:pt x="99369" y="285"/>
                </a:lnTo>
                <a:lnTo>
                  <a:pt x="102160"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33"/>
          <p:cNvSpPr/>
          <p:nvPr/>
        </p:nvSpPr>
        <p:spPr>
          <a:xfrm>
            <a:off x="2156688" y="4761763"/>
            <a:ext cx="102235" cy="153035"/>
          </a:xfrm>
          <a:custGeom>
            <a:rect b="b" l="l" r="r" t="t"/>
            <a:pathLst>
              <a:path extrusionOk="0" h="153035" w="102235">
                <a:moveTo>
                  <a:pt x="0" y="970"/>
                </a:moveTo>
                <a:lnTo>
                  <a:pt x="2695" y="856"/>
                </a:lnTo>
                <a:lnTo>
                  <a:pt x="11824" y="399"/>
                </a:lnTo>
                <a:lnTo>
                  <a:pt x="16317" y="970"/>
                </a:lnTo>
                <a:lnTo>
                  <a:pt x="20810" y="1541"/>
                </a:lnTo>
                <a:lnTo>
                  <a:pt x="23316" y="2569"/>
                </a:lnTo>
                <a:lnTo>
                  <a:pt x="26958" y="4397"/>
                </a:lnTo>
                <a:lnTo>
                  <a:pt x="30600" y="6225"/>
                </a:lnTo>
                <a:lnTo>
                  <a:pt x="31593" y="5425"/>
                </a:lnTo>
                <a:lnTo>
                  <a:pt x="38310" y="12107"/>
                </a:lnTo>
                <a:lnTo>
                  <a:pt x="44743" y="18391"/>
                </a:lnTo>
                <a:lnTo>
                  <a:pt x="52853" y="26564"/>
                </a:lnTo>
                <a:lnTo>
                  <a:pt x="75005" y="63337"/>
                </a:lnTo>
                <a:lnTo>
                  <a:pt x="79373" y="89194"/>
                </a:lnTo>
                <a:lnTo>
                  <a:pt x="79067" y="96235"/>
                </a:lnTo>
                <a:lnTo>
                  <a:pt x="65978" y="137184"/>
                </a:lnTo>
                <a:lnTo>
                  <a:pt x="43985" y="153004"/>
                </a:lnTo>
                <a:lnTo>
                  <a:pt x="37127" y="147064"/>
                </a:lnTo>
                <a:lnTo>
                  <a:pt x="18445" y="108913"/>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7"/>
                </a:lnTo>
                <a:lnTo>
                  <a:pt x="60160" y="11993"/>
                </a:lnTo>
                <a:lnTo>
                  <a:pt x="64228" y="8395"/>
                </a:lnTo>
                <a:lnTo>
                  <a:pt x="69525" y="6111"/>
                </a:lnTo>
                <a:lnTo>
                  <a:pt x="74822" y="3826"/>
                </a:lnTo>
                <a:lnTo>
                  <a:pt x="83241" y="1941"/>
                </a:lnTo>
                <a:lnTo>
                  <a:pt x="88680" y="970"/>
                </a:lnTo>
                <a:lnTo>
                  <a:pt x="94119" y="0"/>
                </a:lnTo>
                <a:lnTo>
                  <a:pt x="99369" y="285"/>
                </a:lnTo>
                <a:lnTo>
                  <a:pt x="102159"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33"/>
          <p:cNvSpPr/>
          <p:nvPr/>
        </p:nvSpPr>
        <p:spPr>
          <a:xfrm>
            <a:off x="2258136" y="4760912"/>
            <a:ext cx="102235" cy="153035"/>
          </a:xfrm>
          <a:custGeom>
            <a:rect b="b" l="l" r="r" t="t"/>
            <a:pathLst>
              <a:path extrusionOk="0" h="153035" w="102235">
                <a:moveTo>
                  <a:pt x="0" y="970"/>
                </a:moveTo>
                <a:lnTo>
                  <a:pt x="2695" y="856"/>
                </a:lnTo>
                <a:lnTo>
                  <a:pt x="11824" y="399"/>
                </a:lnTo>
                <a:lnTo>
                  <a:pt x="16317" y="970"/>
                </a:lnTo>
                <a:lnTo>
                  <a:pt x="20810" y="1541"/>
                </a:lnTo>
                <a:lnTo>
                  <a:pt x="23317" y="2570"/>
                </a:lnTo>
                <a:lnTo>
                  <a:pt x="26958" y="4397"/>
                </a:lnTo>
                <a:lnTo>
                  <a:pt x="30600" y="6225"/>
                </a:lnTo>
                <a:lnTo>
                  <a:pt x="31594" y="5425"/>
                </a:lnTo>
                <a:lnTo>
                  <a:pt x="38310" y="12108"/>
                </a:lnTo>
                <a:lnTo>
                  <a:pt x="44743" y="18391"/>
                </a:lnTo>
                <a:lnTo>
                  <a:pt x="52853" y="26564"/>
                </a:lnTo>
                <a:lnTo>
                  <a:pt x="75005" y="63337"/>
                </a:lnTo>
                <a:lnTo>
                  <a:pt x="79373" y="89194"/>
                </a:lnTo>
                <a:lnTo>
                  <a:pt x="79067" y="96235"/>
                </a:lnTo>
                <a:lnTo>
                  <a:pt x="65978" y="137184"/>
                </a:lnTo>
                <a:lnTo>
                  <a:pt x="43985" y="153004"/>
                </a:lnTo>
                <a:lnTo>
                  <a:pt x="37127" y="147064"/>
                </a:lnTo>
                <a:lnTo>
                  <a:pt x="18445" y="108913"/>
                </a:lnTo>
                <a:lnTo>
                  <a:pt x="15844" y="100346"/>
                </a:lnTo>
                <a:lnTo>
                  <a:pt x="16222" y="94464"/>
                </a:lnTo>
                <a:lnTo>
                  <a:pt x="16317" y="88353"/>
                </a:lnTo>
                <a:lnTo>
                  <a:pt x="16411" y="82242"/>
                </a:lnTo>
                <a:lnTo>
                  <a:pt x="18067" y="76930"/>
                </a:lnTo>
                <a:lnTo>
                  <a:pt x="19155" y="72076"/>
                </a:lnTo>
                <a:lnTo>
                  <a:pt x="20242" y="67221"/>
                </a:lnTo>
                <a:lnTo>
                  <a:pt x="20337" y="64365"/>
                </a:lnTo>
                <a:lnTo>
                  <a:pt x="22702" y="59225"/>
                </a:lnTo>
                <a:lnTo>
                  <a:pt x="25067" y="54085"/>
                </a:lnTo>
                <a:lnTo>
                  <a:pt x="28992" y="47346"/>
                </a:lnTo>
                <a:lnTo>
                  <a:pt x="33343" y="41235"/>
                </a:lnTo>
                <a:lnTo>
                  <a:pt x="37695" y="35124"/>
                </a:lnTo>
                <a:lnTo>
                  <a:pt x="45026" y="26842"/>
                </a:lnTo>
                <a:lnTo>
                  <a:pt x="48951" y="22388"/>
                </a:lnTo>
                <a:lnTo>
                  <a:pt x="52877" y="17933"/>
                </a:lnTo>
                <a:lnTo>
                  <a:pt x="53350" y="17362"/>
                </a:lnTo>
                <a:lnTo>
                  <a:pt x="56755" y="14678"/>
                </a:lnTo>
                <a:lnTo>
                  <a:pt x="60160" y="11993"/>
                </a:lnTo>
                <a:lnTo>
                  <a:pt x="64228" y="8395"/>
                </a:lnTo>
                <a:lnTo>
                  <a:pt x="69525" y="6111"/>
                </a:lnTo>
                <a:lnTo>
                  <a:pt x="74822" y="3826"/>
                </a:lnTo>
                <a:lnTo>
                  <a:pt x="83241" y="1941"/>
                </a:lnTo>
                <a:lnTo>
                  <a:pt x="88680" y="970"/>
                </a:lnTo>
                <a:lnTo>
                  <a:pt x="94119" y="0"/>
                </a:lnTo>
                <a:lnTo>
                  <a:pt x="99369" y="285"/>
                </a:lnTo>
                <a:lnTo>
                  <a:pt x="102160" y="11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33"/>
          <p:cNvSpPr/>
          <p:nvPr/>
        </p:nvSpPr>
        <p:spPr>
          <a:xfrm>
            <a:off x="2360294" y="4761026"/>
            <a:ext cx="57785" cy="71120"/>
          </a:xfrm>
          <a:custGeom>
            <a:rect b="b" l="l" r="r" t="t"/>
            <a:pathLst>
              <a:path extrusionOk="0" h="71120" w="57785">
                <a:moveTo>
                  <a:pt x="0" y="0"/>
                </a:moveTo>
                <a:lnTo>
                  <a:pt x="35093" y="23130"/>
                </a:lnTo>
                <a:lnTo>
                  <a:pt x="39728" y="29983"/>
                </a:lnTo>
                <a:lnTo>
                  <a:pt x="56282" y="66992"/>
                </a:lnTo>
                <a:lnTo>
                  <a:pt x="57464" y="7110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33"/>
          <p:cNvSpPr/>
          <p:nvPr/>
        </p:nvSpPr>
        <p:spPr>
          <a:xfrm>
            <a:off x="1903412" y="4764455"/>
            <a:ext cx="49530" cy="76835"/>
          </a:xfrm>
          <a:custGeom>
            <a:rect b="b" l="l" r="r" t="t"/>
            <a:pathLst>
              <a:path extrusionOk="0" h="76835" w="49530">
                <a:moveTo>
                  <a:pt x="0" y="76244"/>
                </a:moveTo>
                <a:lnTo>
                  <a:pt x="11682" y="37123"/>
                </a:lnTo>
                <a:lnTo>
                  <a:pt x="15513" y="32097"/>
                </a:lnTo>
                <a:lnTo>
                  <a:pt x="19154" y="26557"/>
                </a:lnTo>
                <a:lnTo>
                  <a:pt x="22796" y="21017"/>
                </a:lnTo>
                <a:lnTo>
                  <a:pt x="25540" y="16391"/>
                </a:lnTo>
                <a:lnTo>
                  <a:pt x="30506" y="11993"/>
                </a:lnTo>
                <a:lnTo>
                  <a:pt x="35472" y="7595"/>
                </a:lnTo>
                <a:lnTo>
                  <a:pt x="45120" y="2513"/>
                </a:lnTo>
                <a:lnTo>
                  <a:pt x="4895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1" name="Google Shape;811;p33"/>
          <p:cNvSpPr/>
          <p:nvPr/>
        </p:nvSpPr>
        <p:spPr>
          <a:xfrm>
            <a:off x="2782888" y="4733925"/>
            <a:ext cx="433384" cy="19209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p33"/>
          <p:cNvSpPr/>
          <p:nvPr/>
        </p:nvSpPr>
        <p:spPr>
          <a:xfrm>
            <a:off x="2417762" y="4830762"/>
            <a:ext cx="371475" cy="0"/>
          </a:xfrm>
          <a:custGeom>
            <a:rect b="b" l="l" r="r" t="t"/>
            <a:pathLst>
              <a:path extrusionOk="0" h="120000" w="371475">
                <a:moveTo>
                  <a:pt x="0" y="0"/>
                </a:moveTo>
                <a:lnTo>
                  <a:pt x="3714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3" name="Google Shape;813;p33"/>
          <p:cNvSpPr/>
          <p:nvPr/>
        </p:nvSpPr>
        <p:spPr>
          <a:xfrm>
            <a:off x="3208337" y="4830762"/>
            <a:ext cx="352425" cy="0"/>
          </a:xfrm>
          <a:custGeom>
            <a:rect b="b" l="l" r="r" t="t"/>
            <a:pathLst>
              <a:path extrusionOk="0" h="120000" w="352425">
                <a:moveTo>
                  <a:pt x="0" y="0"/>
                </a:moveTo>
                <a:lnTo>
                  <a:pt x="3524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33"/>
          <p:cNvSpPr/>
          <p:nvPr/>
        </p:nvSpPr>
        <p:spPr>
          <a:xfrm>
            <a:off x="3535362" y="4805362"/>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33"/>
          <p:cNvSpPr/>
          <p:nvPr/>
        </p:nvSpPr>
        <p:spPr>
          <a:xfrm>
            <a:off x="1258887" y="5832475"/>
            <a:ext cx="6350" cy="539750"/>
          </a:xfrm>
          <a:custGeom>
            <a:rect b="b" l="l" r="r" t="t"/>
            <a:pathLst>
              <a:path extrusionOk="0" h="539750" w="6350">
                <a:moveTo>
                  <a:pt x="6349" y="53974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6" name="Google Shape;816;p33"/>
          <p:cNvSpPr/>
          <p:nvPr/>
        </p:nvSpPr>
        <p:spPr>
          <a:xfrm>
            <a:off x="1265237" y="6372225"/>
            <a:ext cx="2297430" cy="1905"/>
          </a:xfrm>
          <a:custGeom>
            <a:rect b="b" l="l" r="r" t="t"/>
            <a:pathLst>
              <a:path extrusionOk="0" h="1904" w="2297429">
                <a:moveTo>
                  <a:pt x="0" y="1587"/>
                </a:moveTo>
                <a:lnTo>
                  <a:pt x="229710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33"/>
          <p:cNvSpPr/>
          <p:nvPr/>
        </p:nvSpPr>
        <p:spPr>
          <a:xfrm>
            <a:off x="3536950" y="6346825"/>
            <a:ext cx="50800" cy="50800"/>
          </a:xfrm>
          <a:custGeom>
            <a:rect b="b" l="l" r="r" t="t"/>
            <a:pathLst>
              <a:path extrusionOk="0" h="50800" w="50800">
                <a:moveTo>
                  <a:pt x="25387" y="0"/>
                </a:moveTo>
                <a:lnTo>
                  <a:pt x="15498" y="2003"/>
                </a:lnTo>
                <a:lnTo>
                  <a:pt x="7426" y="7452"/>
                </a:lnTo>
                <a:lnTo>
                  <a:pt x="1987" y="15529"/>
                </a:lnTo>
                <a:lnTo>
                  <a:pt x="0" y="25417"/>
                </a:lnTo>
                <a:lnTo>
                  <a:pt x="2004" y="35302"/>
                </a:lnTo>
                <a:lnTo>
                  <a:pt x="7453" y="43372"/>
                </a:lnTo>
                <a:lnTo>
                  <a:pt x="15528" y="48810"/>
                </a:lnTo>
                <a:lnTo>
                  <a:pt x="25412" y="50800"/>
                </a:lnTo>
                <a:lnTo>
                  <a:pt x="35301" y="48796"/>
                </a:lnTo>
                <a:lnTo>
                  <a:pt x="43373" y="43347"/>
                </a:lnTo>
                <a:lnTo>
                  <a:pt x="48812" y="35270"/>
                </a:lnTo>
                <a:lnTo>
                  <a:pt x="50800" y="25382"/>
                </a:lnTo>
                <a:lnTo>
                  <a:pt x="48795" y="15496"/>
                </a:lnTo>
                <a:lnTo>
                  <a:pt x="43346" y="7426"/>
                </a:lnTo>
                <a:lnTo>
                  <a:pt x="35271" y="1988"/>
                </a:lnTo>
                <a:lnTo>
                  <a:pt x="25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8" name="Google Shape;818;p33"/>
          <p:cNvSpPr/>
          <p:nvPr/>
        </p:nvSpPr>
        <p:spPr>
          <a:xfrm>
            <a:off x="2854248" y="5091264"/>
            <a:ext cx="51435" cy="50800"/>
          </a:xfrm>
          <a:custGeom>
            <a:rect b="b" l="l" r="r" t="t"/>
            <a:pathLst>
              <a:path extrusionOk="0" h="50800" w="51435">
                <a:moveTo>
                  <a:pt x="0" y="0"/>
                </a:moveTo>
                <a:lnTo>
                  <a:pt x="152" y="50800"/>
                </a:lnTo>
                <a:lnTo>
                  <a:pt x="50876" y="25247"/>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9" name="Google Shape;819;p33"/>
          <p:cNvSpPr/>
          <p:nvPr/>
        </p:nvSpPr>
        <p:spPr>
          <a:xfrm>
            <a:off x="3563937" y="4886325"/>
            <a:ext cx="0" cy="549275"/>
          </a:xfrm>
          <a:custGeom>
            <a:rect b="b" l="l" r="r" t="t"/>
            <a:pathLst>
              <a:path extrusionOk="0" h="549275" w="120000">
                <a:moveTo>
                  <a:pt x="0" y="0"/>
                </a:moveTo>
                <a:lnTo>
                  <a:pt x="0" y="54927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0" name="Google Shape;820;p33"/>
          <p:cNvSpPr/>
          <p:nvPr/>
        </p:nvSpPr>
        <p:spPr>
          <a:xfrm>
            <a:off x="3563937" y="5816600"/>
            <a:ext cx="0" cy="503555"/>
          </a:xfrm>
          <a:custGeom>
            <a:rect b="b" l="l" r="r" t="t"/>
            <a:pathLst>
              <a:path extrusionOk="0" h="503554" w="120000">
                <a:moveTo>
                  <a:pt x="0" y="0"/>
                </a:moveTo>
                <a:lnTo>
                  <a:pt x="0" y="50323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1" name="Google Shape;821;p33"/>
          <p:cNvSpPr/>
          <p:nvPr/>
        </p:nvSpPr>
        <p:spPr>
          <a:xfrm>
            <a:off x="3538537" y="4860925"/>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2" name="Google Shape;822;p33"/>
          <p:cNvSpPr/>
          <p:nvPr/>
        </p:nvSpPr>
        <p:spPr>
          <a:xfrm>
            <a:off x="3538537" y="6294437"/>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3" name="Google Shape;823;p33"/>
          <p:cNvSpPr/>
          <p:nvPr/>
        </p:nvSpPr>
        <p:spPr>
          <a:xfrm>
            <a:off x="1109662" y="5545137"/>
            <a:ext cx="330195" cy="1301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4" name="Google Shape;824;p33"/>
          <p:cNvSpPr txBox="1"/>
          <p:nvPr/>
        </p:nvSpPr>
        <p:spPr>
          <a:xfrm>
            <a:off x="2989188" y="5118417"/>
            <a:ext cx="88900"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825" name="Google Shape;825;p33"/>
          <p:cNvSpPr txBox="1"/>
          <p:nvPr/>
        </p:nvSpPr>
        <p:spPr>
          <a:xfrm>
            <a:off x="755650" y="5387975"/>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826" name="Google Shape;826;p33"/>
          <p:cNvSpPr/>
          <p:nvPr/>
        </p:nvSpPr>
        <p:spPr>
          <a:xfrm>
            <a:off x="3348037" y="5435600"/>
            <a:ext cx="482600" cy="381000"/>
          </a:xfrm>
          <a:custGeom>
            <a:rect b="b" l="l" r="r" t="t"/>
            <a:pathLst>
              <a:path extrusionOk="0" h="381000" w="482600">
                <a:moveTo>
                  <a:pt x="0" y="381000"/>
                </a:moveTo>
                <a:lnTo>
                  <a:pt x="482600" y="381000"/>
                </a:lnTo>
                <a:lnTo>
                  <a:pt x="482600" y="0"/>
                </a:lnTo>
                <a:lnTo>
                  <a:pt x="0" y="0"/>
                </a:lnTo>
                <a:lnTo>
                  <a:pt x="0" y="3810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33"/>
          <p:cNvSpPr txBox="1"/>
          <p:nvPr/>
        </p:nvSpPr>
        <p:spPr>
          <a:xfrm>
            <a:off x="3348037" y="5422900"/>
            <a:ext cx="43815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828" name="Google Shape;828;p33"/>
          <p:cNvSpPr txBox="1"/>
          <p:nvPr/>
        </p:nvSpPr>
        <p:spPr>
          <a:xfrm>
            <a:off x="2014537" y="4416425"/>
            <a:ext cx="27559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jX</a:t>
            </a:r>
            <a:r>
              <a:rPr baseline="-25000" i="1" lang="en-US" sz="1800">
                <a:solidFill>
                  <a:schemeClr val="dk1"/>
                </a:solidFill>
                <a:latin typeface="Times New Roman"/>
                <a:ea typeface="Times New Roman"/>
                <a:cs typeface="Times New Roman"/>
                <a:sym typeface="Times New Roman"/>
              </a:rPr>
              <a:t>s</a:t>
            </a:r>
            <a:endParaRPr baseline="-25000" sz="1800">
              <a:solidFill>
                <a:schemeClr val="dk1"/>
              </a:solidFill>
              <a:latin typeface="Times New Roman"/>
              <a:ea typeface="Times New Roman"/>
              <a:cs typeface="Times New Roman"/>
              <a:sym typeface="Times New Roman"/>
            </a:endParaRPr>
          </a:p>
        </p:txBody>
      </p:sp>
      <p:sp>
        <p:nvSpPr>
          <p:cNvPr id="829" name="Google Shape;829;p33"/>
          <p:cNvSpPr txBox="1"/>
          <p:nvPr/>
        </p:nvSpPr>
        <p:spPr>
          <a:xfrm>
            <a:off x="3627437" y="4733925"/>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830" name="Google Shape;830;p33"/>
          <p:cNvSpPr txBox="1"/>
          <p:nvPr/>
        </p:nvSpPr>
        <p:spPr>
          <a:xfrm>
            <a:off x="1114425" y="5172075"/>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831" name="Google Shape;831;p33"/>
          <p:cNvSpPr txBox="1"/>
          <p:nvPr/>
        </p:nvSpPr>
        <p:spPr>
          <a:xfrm>
            <a:off x="2365375" y="4316095"/>
            <a:ext cx="795655" cy="957580"/>
          </a:xfrm>
          <a:prstGeom prst="rect">
            <a:avLst/>
          </a:prstGeom>
          <a:noFill/>
          <a:ln>
            <a:noFill/>
          </a:ln>
        </p:spPr>
        <p:txBody>
          <a:bodyPr anchorCtr="0" anchor="t" bIns="0" lIns="0" spcFirstLastPara="1" rIns="0" wrap="square" tIns="84450">
            <a:noAutofit/>
          </a:bodyPr>
          <a:lstStyle/>
          <a:p>
            <a:pPr indent="0" lvl="0" marL="0" marR="5080" rtl="0" algn="r">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a:p>
            <a:pPr indent="0" lvl="0" marL="0" marR="0" rtl="0" algn="l">
              <a:lnSpc>
                <a:spcPct val="112500"/>
              </a:lnSpc>
              <a:spcBef>
                <a:spcPts val="565"/>
              </a:spcBef>
              <a:spcAft>
                <a:spcPts val="0"/>
              </a:spcAft>
              <a:buNone/>
            </a:pPr>
            <a:r>
              <a:rPr lang="en-US" sz="1800" u="sng">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163830" rtl="0" algn="r">
              <a:lnSpc>
                <a:spcPct val="1125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832" name="Google Shape;832;p33"/>
          <p:cNvSpPr/>
          <p:nvPr/>
        </p:nvSpPr>
        <p:spPr>
          <a:xfrm>
            <a:off x="1114425" y="5905500"/>
            <a:ext cx="85725" cy="0"/>
          </a:xfrm>
          <a:custGeom>
            <a:rect b="b" l="l" r="r" t="t"/>
            <a:pathLst>
              <a:path extrusionOk="0" h="120000" w="85725">
                <a:moveTo>
                  <a:pt x="0" y="0"/>
                </a:moveTo>
                <a:lnTo>
                  <a:pt x="857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33"/>
          <p:cNvSpPr/>
          <p:nvPr/>
        </p:nvSpPr>
        <p:spPr>
          <a:xfrm>
            <a:off x="3636962" y="6418262"/>
            <a:ext cx="123825" cy="0"/>
          </a:xfrm>
          <a:custGeom>
            <a:rect b="b" l="l" r="r" t="t"/>
            <a:pathLst>
              <a:path extrusionOk="0" h="120000" w="123825">
                <a:moveTo>
                  <a:pt x="0" y="0"/>
                </a:moveTo>
                <a:lnTo>
                  <a:pt x="12382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4" name="Google Shape;834;p33"/>
          <p:cNvSpPr/>
          <p:nvPr/>
        </p:nvSpPr>
        <p:spPr>
          <a:xfrm>
            <a:off x="4786312" y="5264150"/>
            <a:ext cx="1558925" cy="0"/>
          </a:xfrm>
          <a:custGeom>
            <a:rect b="b" l="l" r="r" t="t"/>
            <a:pathLst>
              <a:path extrusionOk="0" h="120000" w="1558925">
                <a:moveTo>
                  <a:pt x="0" y="0"/>
                </a:moveTo>
                <a:lnTo>
                  <a:pt x="15589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33"/>
          <p:cNvSpPr/>
          <p:nvPr/>
        </p:nvSpPr>
        <p:spPr>
          <a:xfrm>
            <a:off x="6294437" y="5226050"/>
            <a:ext cx="76200" cy="76200"/>
          </a:xfrm>
          <a:custGeom>
            <a:rect b="b" l="l" r="r" t="t"/>
            <a:pathLst>
              <a:path extrusionOk="0" h="76200" w="76200">
                <a:moveTo>
                  <a:pt x="0" y="0"/>
                </a:moveTo>
                <a:lnTo>
                  <a:pt x="0" y="76200"/>
                </a:lnTo>
                <a:lnTo>
                  <a:pt x="762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33"/>
          <p:cNvSpPr/>
          <p:nvPr/>
        </p:nvSpPr>
        <p:spPr>
          <a:xfrm>
            <a:off x="4786312" y="5264150"/>
            <a:ext cx="272415" cy="431165"/>
          </a:xfrm>
          <a:custGeom>
            <a:rect b="b" l="l" r="r" t="t"/>
            <a:pathLst>
              <a:path extrusionOk="0" h="431164" w="272414">
                <a:moveTo>
                  <a:pt x="0" y="0"/>
                </a:moveTo>
                <a:lnTo>
                  <a:pt x="272186" y="43096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33"/>
          <p:cNvSpPr/>
          <p:nvPr/>
        </p:nvSpPr>
        <p:spPr>
          <a:xfrm>
            <a:off x="4999164" y="5631817"/>
            <a:ext cx="73025" cy="85090"/>
          </a:xfrm>
          <a:custGeom>
            <a:rect b="b" l="l" r="r" t="t"/>
            <a:pathLst>
              <a:path extrusionOk="0" h="85089" w="73025">
                <a:moveTo>
                  <a:pt x="64414" y="0"/>
                </a:moveTo>
                <a:lnTo>
                  <a:pt x="0" y="40689"/>
                </a:lnTo>
                <a:lnTo>
                  <a:pt x="72898" y="84771"/>
                </a:lnTo>
                <a:lnTo>
                  <a:pt x="644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8" name="Google Shape;838;p33"/>
          <p:cNvSpPr/>
          <p:nvPr/>
        </p:nvSpPr>
        <p:spPr>
          <a:xfrm>
            <a:off x="5062537" y="5705476"/>
            <a:ext cx="253365" cy="401320"/>
          </a:xfrm>
          <a:custGeom>
            <a:rect b="b" l="l" r="r" t="t"/>
            <a:pathLst>
              <a:path extrusionOk="0" h="401320" w="253364">
                <a:moveTo>
                  <a:pt x="0" y="0"/>
                </a:moveTo>
                <a:lnTo>
                  <a:pt x="253136" y="40079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9" name="Google Shape;839;p33"/>
          <p:cNvSpPr/>
          <p:nvPr/>
        </p:nvSpPr>
        <p:spPr>
          <a:xfrm>
            <a:off x="5256339" y="6042979"/>
            <a:ext cx="73025" cy="85090"/>
          </a:xfrm>
          <a:custGeom>
            <a:rect b="b" l="l" r="r" t="t"/>
            <a:pathLst>
              <a:path extrusionOk="0" h="85089" w="73025">
                <a:moveTo>
                  <a:pt x="64414" y="0"/>
                </a:moveTo>
                <a:lnTo>
                  <a:pt x="0" y="40689"/>
                </a:lnTo>
                <a:lnTo>
                  <a:pt x="72898" y="84771"/>
                </a:lnTo>
                <a:lnTo>
                  <a:pt x="644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0" name="Google Shape;840;p33"/>
          <p:cNvSpPr/>
          <p:nvPr/>
        </p:nvSpPr>
        <p:spPr>
          <a:xfrm>
            <a:off x="5329237" y="5275560"/>
            <a:ext cx="1019175" cy="841375"/>
          </a:xfrm>
          <a:custGeom>
            <a:rect b="b" l="l" r="r" t="t"/>
            <a:pathLst>
              <a:path extrusionOk="0" h="841375" w="1019175">
                <a:moveTo>
                  <a:pt x="0" y="841077"/>
                </a:moveTo>
                <a:lnTo>
                  <a:pt x="101863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33"/>
          <p:cNvSpPr/>
          <p:nvPr/>
        </p:nvSpPr>
        <p:spPr>
          <a:xfrm>
            <a:off x="6284442" y="5259387"/>
            <a:ext cx="83185" cy="78105"/>
          </a:xfrm>
          <a:custGeom>
            <a:rect b="b" l="l" r="r" t="t"/>
            <a:pathLst>
              <a:path extrusionOk="0" h="78104" w="83185">
                <a:moveTo>
                  <a:pt x="83019" y="0"/>
                </a:moveTo>
                <a:lnTo>
                  <a:pt x="0" y="19138"/>
                </a:lnTo>
                <a:lnTo>
                  <a:pt x="48513" y="77901"/>
                </a:lnTo>
                <a:lnTo>
                  <a:pt x="8301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2" name="Google Shape;842;p33"/>
          <p:cNvSpPr txBox="1"/>
          <p:nvPr/>
        </p:nvSpPr>
        <p:spPr>
          <a:xfrm>
            <a:off x="6297612" y="4964112"/>
            <a:ext cx="1524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endParaRPr sz="1800">
              <a:solidFill>
                <a:schemeClr val="dk1"/>
              </a:solidFill>
              <a:latin typeface="Times New Roman"/>
              <a:ea typeface="Times New Roman"/>
              <a:cs typeface="Times New Roman"/>
              <a:sym typeface="Times New Roman"/>
            </a:endParaRPr>
          </a:p>
        </p:txBody>
      </p:sp>
      <p:sp>
        <p:nvSpPr>
          <p:cNvPr id="843" name="Google Shape;843;p33"/>
          <p:cNvSpPr txBox="1"/>
          <p:nvPr/>
        </p:nvSpPr>
        <p:spPr>
          <a:xfrm>
            <a:off x="6437250" y="5108892"/>
            <a:ext cx="55244"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a:t>
            </a:r>
            <a:endParaRPr sz="1200">
              <a:solidFill>
                <a:schemeClr val="dk1"/>
              </a:solidFill>
              <a:latin typeface="Times New Roman"/>
              <a:ea typeface="Times New Roman"/>
              <a:cs typeface="Times New Roman"/>
              <a:sym typeface="Times New Roman"/>
            </a:endParaRPr>
          </a:p>
        </p:txBody>
      </p:sp>
      <p:sp>
        <p:nvSpPr>
          <p:cNvPr id="844" name="Google Shape;844;p33"/>
          <p:cNvSpPr txBox="1"/>
          <p:nvPr/>
        </p:nvSpPr>
        <p:spPr>
          <a:xfrm>
            <a:off x="5357750" y="5000942"/>
            <a:ext cx="55244"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t</a:t>
            </a:r>
            <a:endParaRPr sz="1200">
              <a:solidFill>
                <a:schemeClr val="dk1"/>
              </a:solidFill>
              <a:latin typeface="Times New Roman"/>
              <a:ea typeface="Times New Roman"/>
              <a:cs typeface="Times New Roman"/>
              <a:sym typeface="Times New Roman"/>
            </a:endParaRPr>
          </a:p>
        </p:txBody>
      </p:sp>
      <p:sp>
        <p:nvSpPr>
          <p:cNvPr id="845" name="Google Shape;845;p33"/>
          <p:cNvSpPr txBox="1"/>
          <p:nvPr/>
        </p:nvSpPr>
        <p:spPr>
          <a:xfrm>
            <a:off x="5218112" y="4856162"/>
            <a:ext cx="43815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846" name="Google Shape;846;p33"/>
          <p:cNvSpPr txBox="1"/>
          <p:nvPr/>
        </p:nvSpPr>
        <p:spPr>
          <a:xfrm>
            <a:off x="6081712" y="5432425"/>
            <a:ext cx="42799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jI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X</a:t>
            </a:r>
            <a:r>
              <a:rPr baseline="-25000" i="1" lang="en-US" sz="1800">
                <a:solidFill>
                  <a:schemeClr val="dk1"/>
                </a:solidFill>
                <a:latin typeface="Times New Roman"/>
                <a:ea typeface="Times New Roman"/>
                <a:cs typeface="Times New Roman"/>
                <a:sym typeface="Times New Roman"/>
              </a:rPr>
              <a:t>s</a:t>
            </a:r>
            <a:endParaRPr baseline="-25000" sz="1800">
              <a:solidFill>
                <a:schemeClr val="dk1"/>
              </a:solidFill>
              <a:latin typeface="Times New Roman"/>
              <a:ea typeface="Times New Roman"/>
              <a:cs typeface="Times New Roman"/>
              <a:sym typeface="Times New Roman"/>
            </a:endParaRPr>
          </a:p>
        </p:txBody>
      </p:sp>
      <p:sp>
        <p:nvSpPr>
          <p:cNvPr id="847" name="Google Shape;847;p33"/>
          <p:cNvSpPr txBox="1"/>
          <p:nvPr/>
        </p:nvSpPr>
        <p:spPr>
          <a:xfrm>
            <a:off x="4965700" y="6029326"/>
            <a:ext cx="3810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848" name="Google Shape;848;p33"/>
          <p:cNvSpPr txBox="1"/>
          <p:nvPr/>
        </p:nvSpPr>
        <p:spPr>
          <a:xfrm>
            <a:off x="4821237" y="5503862"/>
            <a:ext cx="889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849" name="Google Shape;849;p33"/>
          <p:cNvSpPr txBox="1"/>
          <p:nvPr/>
        </p:nvSpPr>
        <p:spPr>
          <a:xfrm>
            <a:off x="4897363" y="5648642"/>
            <a:ext cx="88900" cy="20827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850" name="Google Shape;850;p33"/>
          <p:cNvSpPr/>
          <p:nvPr/>
        </p:nvSpPr>
        <p:spPr>
          <a:xfrm>
            <a:off x="179387" y="1233488"/>
            <a:ext cx="3221355" cy="608330"/>
          </a:xfrm>
          <a:custGeom>
            <a:rect b="b" l="l" r="r" t="t"/>
            <a:pathLst>
              <a:path extrusionOk="0" h="608330" w="3221354">
                <a:moveTo>
                  <a:pt x="0" y="608011"/>
                </a:moveTo>
                <a:lnTo>
                  <a:pt x="3221037" y="608011"/>
                </a:lnTo>
                <a:lnTo>
                  <a:pt x="3221037" y="0"/>
                </a:lnTo>
                <a:lnTo>
                  <a:pt x="0" y="0"/>
                </a:lnTo>
                <a:lnTo>
                  <a:pt x="0" y="608011"/>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33"/>
          <p:cNvSpPr/>
          <p:nvPr/>
        </p:nvSpPr>
        <p:spPr>
          <a:xfrm>
            <a:off x="1514222" y="1605157"/>
            <a:ext cx="40640" cy="23495"/>
          </a:xfrm>
          <a:custGeom>
            <a:rect b="b" l="l" r="r" t="t"/>
            <a:pathLst>
              <a:path extrusionOk="0" h="23494" w="40640">
                <a:moveTo>
                  <a:pt x="0" y="22872"/>
                </a:moveTo>
                <a:lnTo>
                  <a:pt x="40269" y="0"/>
                </a:lnTo>
              </a:path>
            </a:pathLst>
          </a:custGeom>
          <a:noFill/>
          <a:ln cap="flat" cmpd="sng" w="12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33"/>
          <p:cNvSpPr/>
          <p:nvPr/>
        </p:nvSpPr>
        <p:spPr>
          <a:xfrm>
            <a:off x="1554492" y="1611509"/>
            <a:ext cx="59055" cy="166370"/>
          </a:xfrm>
          <a:custGeom>
            <a:rect b="b" l="l" r="r" t="t"/>
            <a:pathLst>
              <a:path extrusionOk="0" h="166369" w="59055">
                <a:moveTo>
                  <a:pt x="0" y="0"/>
                </a:moveTo>
                <a:lnTo>
                  <a:pt x="58481" y="165821"/>
                </a:lnTo>
              </a:path>
            </a:pathLst>
          </a:custGeom>
          <a:noFill/>
          <a:ln cap="flat" cmpd="sng" w="26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3" name="Google Shape;853;p33"/>
          <p:cNvSpPr/>
          <p:nvPr/>
        </p:nvSpPr>
        <p:spPr>
          <a:xfrm>
            <a:off x="1619462" y="1311624"/>
            <a:ext cx="77470" cy="466090"/>
          </a:xfrm>
          <a:custGeom>
            <a:rect b="b" l="l" r="r" t="t"/>
            <a:pathLst>
              <a:path extrusionOk="0" h="466089" w="77469">
                <a:moveTo>
                  <a:pt x="0" y="465706"/>
                </a:moveTo>
                <a:lnTo>
                  <a:pt x="77294"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4" name="Google Shape;854;p33"/>
          <p:cNvSpPr/>
          <p:nvPr/>
        </p:nvSpPr>
        <p:spPr>
          <a:xfrm>
            <a:off x="1696757" y="1311624"/>
            <a:ext cx="1669414" cy="0"/>
          </a:xfrm>
          <a:custGeom>
            <a:rect b="b" l="l" r="r" t="t"/>
            <a:pathLst>
              <a:path extrusionOk="0" h="120000" w="1669414">
                <a:moveTo>
                  <a:pt x="0" y="0"/>
                </a:moveTo>
                <a:lnTo>
                  <a:pt x="1669394"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33"/>
          <p:cNvSpPr txBox="1"/>
          <p:nvPr/>
        </p:nvSpPr>
        <p:spPr>
          <a:xfrm>
            <a:off x="432065" y="1530829"/>
            <a:ext cx="2895600" cy="243204"/>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a:t>
            </a:r>
            <a:r>
              <a:rPr lang="en-US" sz="1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doymuş	a	s</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doymuş</a:t>
            </a:r>
            <a:endParaRPr sz="1400">
              <a:solidFill>
                <a:schemeClr val="dk1"/>
              </a:solidFill>
              <a:latin typeface="Times New Roman"/>
              <a:ea typeface="Times New Roman"/>
              <a:cs typeface="Times New Roman"/>
              <a:sym typeface="Times New Roman"/>
            </a:endParaRPr>
          </a:p>
        </p:txBody>
      </p:sp>
      <p:sp>
        <p:nvSpPr>
          <p:cNvPr id="856" name="Google Shape;856;p33"/>
          <p:cNvSpPr txBox="1"/>
          <p:nvPr/>
        </p:nvSpPr>
        <p:spPr>
          <a:xfrm>
            <a:off x="232002" y="1324356"/>
            <a:ext cx="2508885" cy="3975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Z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R</a:t>
            </a:r>
            <a:r>
              <a:rPr baseline="30000" lang="en-US" sz="2100">
                <a:solidFill>
                  <a:schemeClr val="dk1"/>
                </a:solidFill>
                <a:latin typeface="Times New Roman"/>
                <a:ea typeface="Times New Roman"/>
                <a:cs typeface="Times New Roman"/>
                <a:sym typeface="Times New Roman"/>
              </a:rPr>
              <a:t>2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a:t>
            </a:r>
            <a:r>
              <a:rPr i="1" lang="en-US" sz="2450">
                <a:solidFill>
                  <a:schemeClr val="dk1"/>
                </a:solidFill>
                <a:latin typeface="Times New Roman"/>
                <a:ea typeface="Times New Roman"/>
                <a:cs typeface="Times New Roman"/>
                <a:sym typeface="Times New Roman"/>
              </a:rPr>
              <a:t>X </a:t>
            </a:r>
            <a:r>
              <a:rPr baseline="30000" lang="en-US" sz="2100">
                <a:solidFill>
                  <a:schemeClr val="dk1"/>
                </a:solidFill>
                <a:latin typeface="Times New Roman"/>
                <a:ea typeface="Times New Roman"/>
                <a:cs typeface="Times New Roman"/>
                <a:sym typeface="Times New Roman"/>
              </a:rPr>
              <a:t>2</a:t>
            </a:r>
            <a:endParaRPr baseline="30000" sz="2100">
              <a:solidFill>
                <a:schemeClr val="dk1"/>
              </a:solidFill>
              <a:latin typeface="Times New Roman"/>
              <a:ea typeface="Times New Roman"/>
              <a:cs typeface="Times New Roman"/>
              <a:sym typeface="Times New Roman"/>
            </a:endParaRPr>
          </a:p>
        </p:txBody>
      </p:sp>
      <p:sp>
        <p:nvSpPr>
          <p:cNvPr id="857" name="Google Shape;857;p33"/>
          <p:cNvSpPr txBox="1"/>
          <p:nvPr/>
        </p:nvSpPr>
        <p:spPr>
          <a:xfrm>
            <a:off x="165638" y="746759"/>
            <a:ext cx="1582420"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V </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V</a:t>
            </a:r>
            <a:r>
              <a:rPr baseline="-25000" i="1" lang="en-US" sz="2175">
                <a:solidFill>
                  <a:schemeClr val="dk1"/>
                </a:solidFill>
                <a:latin typeface="Times New Roman"/>
                <a:ea typeface="Times New Roman"/>
                <a:cs typeface="Times New Roman"/>
                <a:sym typeface="Times New Roman"/>
              </a:rPr>
              <a:t>anma </a:t>
            </a:r>
            <a:r>
              <a:rPr lang="en-US" sz="2200">
                <a:solidFill>
                  <a:schemeClr val="dk1"/>
                </a:solidFill>
                <a:latin typeface="Times New Roman"/>
                <a:ea typeface="Times New Roman"/>
                <a:cs typeface="Times New Roman"/>
                <a:sym typeface="Times New Roman"/>
              </a:rPr>
              <a:t>iken</a:t>
            </a:r>
            <a:endParaRPr sz="2200">
              <a:solidFill>
                <a:schemeClr val="dk1"/>
              </a:solidFill>
              <a:latin typeface="Times New Roman"/>
              <a:ea typeface="Times New Roman"/>
              <a:cs typeface="Times New Roman"/>
              <a:sym typeface="Times New Roman"/>
            </a:endParaRPr>
          </a:p>
        </p:txBody>
      </p:sp>
      <p:sp>
        <p:nvSpPr>
          <p:cNvPr id="858" name="Google Shape;858;p33"/>
          <p:cNvSpPr/>
          <p:nvPr/>
        </p:nvSpPr>
        <p:spPr>
          <a:xfrm>
            <a:off x="179387" y="2924175"/>
            <a:ext cx="2927350" cy="548005"/>
          </a:xfrm>
          <a:custGeom>
            <a:rect b="b" l="l" r="r" t="t"/>
            <a:pathLst>
              <a:path extrusionOk="0" h="548004" w="2927350">
                <a:moveTo>
                  <a:pt x="0" y="547687"/>
                </a:moveTo>
                <a:lnTo>
                  <a:pt x="2927350" y="547687"/>
                </a:lnTo>
                <a:lnTo>
                  <a:pt x="2927350" y="0"/>
                </a:lnTo>
                <a:lnTo>
                  <a:pt x="0" y="0"/>
                </a:lnTo>
                <a:lnTo>
                  <a:pt x="0" y="5476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33"/>
          <p:cNvSpPr/>
          <p:nvPr/>
        </p:nvSpPr>
        <p:spPr>
          <a:xfrm>
            <a:off x="1428887" y="3260685"/>
            <a:ext cx="36830" cy="20320"/>
          </a:xfrm>
          <a:custGeom>
            <a:rect b="b" l="l" r="r" t="t"/>
            <a:pathLst>
              <a:path extrusionOk="0" h="20320" w="36830">
                <a:moveTo>
                  <a:pt x="0" y="20028"/>
                </a:moveTo>
                <a:lnTo>
                  <a:pt x="36384" y="0"/>
                </a:lnTo>
              </a:path>
            </a:pathLst>
          </a:custGeom>
          <a:noFill/>
          <a:ln cap="flat" cmpd="sng" w="11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33"/>
          <p:cNvSpPr/>
          <p:nvPr/>
        </p:nvSpPr>
        <p:spPr>
          <a:xfrm>
            <a:off x="1465272" y="3266406"/>
            <a:ext cx="52705" cy="150495"/>
          </a:xfrm>
          <a:custGeom>
            <a:rect b="b" l="l" r="r" t="t"/>
            <a:pathLst>
              <a:path extrusionOk="0" h="150495" w="52705">
                <a:moveTo>
                  <a:pt x="0" y="0"/>
                </a:moveTo>
                <a:lnTo>
                  <a:pt x="52248" y="149942"/>
                </a:lnTo>
              </a:path>
            </a:pathLst>
          </a:custGeom>
          <a:noFill/>
          <a:ln cap="flat" cmpd="sng" w="23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33"/>
          <p:cNvSpPr/>
          <p:nvPr/>
        </p:nvSpPr>
        <p:spPr>
          <a:xfrm>
            <a:off x="1523384" y="2994556"/>
            <a:ext cx="69850" cy="422275"/>
          </a:xfrm>
          <a:custGeom>
            <a:rect b="b" l="l" r="r" t="t"/>
            <a:pathLst>
              <a:path extrusionOk="0" h="422275" w="69850">
                <a:moveTo>
                  <a:pt x="0" y="421792"/>
                </a:moveTo>
                <a:lnTo>
                  <a:pt x="69838" y="0"/>
                </a:lnTo>
              </a:path>
            </a:pathLst>
          </a:custGeom>
          <a:noFill/>
          <a:ln cap="flat" cmpd="sng" w="1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33"/>
          <p:cNvSpPr/>
          <p:nvPr/>
        </p:nvSpPr>
        <p:spPr>
          <a:xfrm>
            <a:off x="1593222" y="2994556"/>
            <a:ext cx="1457325" cy="0"/>
          </a:xfrm>
          <a:custGeom>
            <a:rect b="b" l="l" r="r" t="t"/>
            <a:pathLst>
              <a:path extrusionOk="0" h="120000" w="1457325">
                <a:moveTo>
                  <a:pt x="0" y="0"/>
                </a:moveTo>
                <a:lnTo>
                  <a:pt x="1456768"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33"/>
          <p:cNvSpPr txBox="1"/>
          <p:nvPr/>
        </p:nvSpPr>
        <p:spPr>
          <a:xfrm>
            <a:off x="2900338" y="3190753"/>
            <a:ext cx="96520"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a</a:t>
            </a:r>
            <a:endParaRPr sz="1250">
              <a:solidFill>
                <a:schemeClr val="dk1"/>
              </a:solidFill>
              <a:latin typeface="Times New Roman"/>
              <a:ea typeface="Times New Roman"/>
              <a:cs typeface="Times New Roman"/>
              <a:sym typeface="Times New Roman"/>
            </a:endParaRPr>
          </a:p>
        </p:txBody>
      </p:sp>
      <p:sp>
        <p:nvSpPr>
          <p:cNvPr id="864" name="Google Shape;864;p33"/>
          <p:cNvSpPr txBox="1"/>
          <p:nvPr/>
        </p:nvSpPr>
        <p:spPr>
          <a:xfrm>
            <a:off x="1795715" y="3190753"/>
            <a:ext cx="655955"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865" name="Google Shape;865;p33"/>
          <p:cNvSpPr txBox="1"/>
          <p:nvPr/>
        </p:nvSpPr>
        <p:spPr>
          <a:xfrm>
            <a:off x="455809" y="3190753"/>
            <a:ext cx="655955" cy="22161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866" name="Google Shape;866;p33"/>
          <p:cNvSpPr txBox="1"/>
          <p:nvPr/>
        </p:nvSpPr>
        <p:spPr>
          <a:xfrm>
            <a:off x="1615540" y="2879428"/>
            <a:ext cx="299085" cy="36068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Z </a:t>
            </a:r>
            <a:r>
              <a:rPr lang="en-US" sz="1250">
                <a:solidFill>
                  <a:schemeClr val="dk1"/>
                </a:solidFill>
                <a:latin typeface="Times New Roman"/>
                <a:ea typeface="Times New Roman"/>
                <a:cs typeface="Times New Roman"/>
                <a:sym typeface="Times New Roman"/>
              </a:rPr>
              <a:t>2</a:t>
            </a:r>
            <a:endParaRPr sz="1250">
              <a:solidFill>
                <a:schemeClr val="dk1"/>
              </a:solidFill>
              <a:latin typeface="Times New Roman"/>
              <a:ea typeface="Times New Roman"/>
              <a:cs typeface="Times New Roman"/>
              <a:sym typeface="Times New Roman"/>
            </a:endParaRPr>
          </a:p>
        </p:txBody>
      </p:sp>
      <p:sp>
        <p:nvSpPr>
          <p:cNvPr id="867" name="Google Shape;867;p33"/>
          <p:cNvSpPr txBox="1"/>
          <p:nvPr/>
        </p:nvSpPr>
        <p:spPr>
          <a:xfrm>
            <a:off x="2518189" y="3004765"/>
            <a:ext cx="503555" cy="360680"/>
          </a:xfrm>
          <a:prstGeom prst="rect">
            <a:avLst/>
          </a:prstGeom>
          <a:noFill/>
          <a:ln>
            <a:noFill/>
          </a:ln>
        </p:spPr>
        <p:txBody>
          <a:bodyPr anchorCtr="0" anchor="t" bIns="0" lIns="0" spcFirstLastPara="1" rIns="0" wrap="square" tIns="12700">
            <a:noAutofit/>
          </a:bodyPr>
          <a:lstStyle/>
          <a:p>
            <a:pPr indent="-212725" lvl="0" marL="212725" marR="0" rtl="0" algn="l">
              <a:lnSpc>
                <a:spcPct val="100000"/>
              </a:lnSpc>
              <a:spcBef>
                <a:spcPts val="0"/>
              </a:spcBef>
              <a:spcAft>
                <a:spcPts val="0"/>
              </a:spcAft>
              <a:buClr>
                <a:schemeClr val="dk1"/>
              </a:buClr>
              <a:buSzPts val="2200"/>
              <a:buFont typeface="Noto Sans Symbols"/>
              <a:buChar char="−"/>
            </a:pPr>
            <a:r>
              <a:rPr i="1" lang="en-US" sz="2200">
                <a:solidFill>
                  <a:schemeClr val="dk1"/>
                </a:solidFill>
                <a:latin typeface="Times New Roman"/>
                <a:ea typeface="Times New Roman"/>
                <a:cs typeface="Times New Roman"/>
                <a:sym typeface="Times New Roman"/>
              </a:rPr>
              <a:t>R</a:t>
            </a:r>
            <a:r>
              <a:rPr baseline="30000" lang="en-US" sz="1875">
                <a:solidFill>
                  <a:schemeClr val="dk1"/>
                </a:solidFill>
                <a:latin typeface="Times New Roman"/>
                <a:ea typeface="Times New Roman"/>
                <a:cs typeface="Times New Roman"/>
                <a:sym typeface="Times New Roman"/>
              </a:rPr>
              <a:t>2</a:t>
            </a:r>
            <a:endParaRPr baseline="30000" sz="1875">
              <a:solidFill>
                <a:schemeClr val="dk1"/>
              </a:solidFill>
              <a:latin typeface="Times New Roman"/>
              <a:ea typeface="Times New Roman"/>
              <a:cs typeface="Times New Roman"/>
              <a:sym typeface="Times New Roman"/>
            </a:endParaRPr>
          </a:p>
        </p:txBody>
      </p:sp>
      <p:sp>
        <p:nvSpPr>
          <p:cNvPr id="868" name="Google Shape;868;p33"/>
          <p:cNvSpPr txBox="1"/>
          <p:nvPr/>
        </p:nvSpPr>
        <p:spPr>
          <a:xfrm>
            <a:off x="244532" y="3004765"/>
            <a:ext cx="1121410" cy="36068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X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869" name="Google Shape;869;p33"/>
          <p:cNvSpPr txBox="1"/>
          <p:nvPr/>
        </p:nvSpPr>
        <p:spPr>
          <a:xfrm>
            <a:off x="78739" y="3786187"/>
            <a:ext cx="3298190"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2000">
                <a:solidFill>
                  <a:schemeClr val="dk1"/>
                </a:solidFill>
                <a:latin typeface="Times New Roman"/>
                <a:ea typeface="Times New Roman"/>
                <a:cs typeface="Times New Roman"/>
                <a:sym typeface="Times New Roman"/>
              </a:rPr>
              <a:t>R</a:t>
            </a:r>
            <a:r>
              <a:rPr baseline="-25000" i="1" lang="en-US" sz="1950">
                <a:solidFill>
                  <a:schemeClr val="dk1"/>
                </a:solidFill>
                <a:latin typeface="Times New Roman"/>
                <a:ea typeface="Times New Roman"/>
                <a:cs typeface="Times New Roman"/>
                <a:sym typeface="Times New Roman"/>
              </a:rPr>
              <a:t>a </a:t>
            </a:r>
            <a:r>
              <a:rPr lang="en-US" sz="2000">
                <a:solidFill>
                  <a:schemeClr val="dk1"/>
                </a:solidFill>
                <a:latin typeface="Times New Roman"/>
                <a:ea typeface="Times New Roman"/>
                <a:cs typeface="Times New Roman"/>
                <a:sym typeface="Times New Roman"/>
              </a:rPr>
              <a:t>değeri DA deneyinden bilinir</a:t>
            </a:r>
            <a:endParaRPr sz="2000">
              <a:solidFill>
                <a:schemeClr val="dk1"/>
              </a:solidFill>
              <a:latin typeface="Times New Roman"/>
              <a:ea typeface="Times New Roman"/>
              <a:cs typeface="Times New Roman"/>
              <a:sym typeface="Times New Roman"/>
            </a:endParaRPr>
          </a:p>
        </p:txBody>
      </p:sp>
      <p:sp>
        <p:nvSpPr>
          <p:cNvPr id="870" name="Google Shape;870;p33"/>
          <p:cNvSpPr txBox="1"/>
          <p:nvPr/>
        </p:nvSpPr>
        <p:spPr>
          <a:xfrm>
            <a:off x="1503800" y="6493351"/>
            <a:ext cx="423354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9900"/>
                </a:solidFill>
                <a:latin typeface="Times New Roman"/>
                <a:ea typeface="Times New Roman"/>
                <a:cs typeface="Times New Roman"/>
                <a:sym typeface="Times New Roman"/>
              </a:rPr>
              <a:t>Doyum durumundaki eşdeğer devre ve fazör diyagramı</a:t>
            </a:r>
            <a:endParaRPr sz="1400">
              <a:solidFill>
                <a:schemeClr val="dk1"/>
              </a:solidFill>
              <a:latin typeface="Times New Roman"/>
              <a:ea typeface="Times New Roman"/>
              <a:cs typeface="Times New Roman"/>
              <a:sym typeface="Times New Roman"/>
            </a:endParaRPr>
          </a:p>
        </p:txBody>
      </p:sp>
      <p:sp>
        <p:nvSpPr>
          <p:cNvPr id="871" name="Google Shape;871;p33"/>
          <p:cNvSpPr/>
          <p:nvPr/>
        </p:nvSpPr>
        <p:spPr>
          <a:xfrm>
            <a:off x="0" y="657225"/>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33"/>
          <p:cNvSpPr/>
          <p:nvPr/>
        </p:nvSpPr>
        <p:spPr>
          <a:xfrm>
            <a:off x="179387" y="1916112"/>
            <a:ext cx="2717800" cy="939800"/>
          </a:xfrm>
          <a:custGeom>
            <a:rect b="b" l="l" r="r" t="t"/>
            <a:pathLst>
              <a:path extrusionOk="0" h="939800" w="2717800">
                <a:moveTo>
                  <a:pt x="0" y="939800"/>
                </a:moveTo>
                <a:lnTo>
                  <a:pt x="2717800" y="939800"/>
                </a:lnTo>
                <a:lnTo>
                  <a:pt x="2717800" y="0"/>
                </a:lnTo>
                <a:lnTo>
                  <a:pt x="0" y="0"/>
                </a:lnTo>
                <a:lnTo>
                  <a:pt x="0" y="9398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33"/>
          <p:cNvSpPr/>
          <p:nvPr/>
        </p:nvSpPr>
        <p:spPr>
          <a:xfrm>
            <a:off x="1920967" y="2435249"/>
            <a:ext cx="0" cy="369570"/>
          </a:xfrm>
          <a:custGeom>
            <a:rect b="b" l="l" r="r" t="t"/>
            <a:pathLst>
              <a:path extrusionOk="0" h="369569" w="120000">
                <a:moveTo>
                  <a:pt x="0" y="0"/>
                </a:moveTo>
                <a:lnTo>
                  <a:pt x="0" y="369191"/>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33"/>
          <p:cNvSpPr/>
          <p:nvPr/>
        </p:nvSpPr>
        <p:spPr>
          <a:xfrm>
            <a:off x="2403999" y="2435249"/>
            <a:ext cx="0" cy="369570"/>
          </a:xfrm>
          <a:custGeom>
            <a:rect b="b" l="l" r="r" t="t"/>
            <a:pathLst>
              <a:path extrusionOk="0" h="369569" w="120000">
                <a:moveTo>
                  <a:pt x="0" y="0"/>
                </a:moveTo>
                <a:lnTo>
                  <a:pt x="0" y="369191"/>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33"/>
          <p:cNvSpPr/>
          <p:nvPr/>
        </p:nvSpPr>
        <p:spPr>
          <a:xfrm>
            <a:off x="1470642" y="2378705"/>
            <a:ext cx="1390650" cy="0"/>
          </a:xfrm>
          <a:custGeom>
            <a:rect b="b" l="l" r="r" t="t"/>
            <a:pathLst>
              <a:path extrusionOk="0" h="120000" w="1390650">
                <a:moveTo>
                  <a:pt x="0" y="0"/>
                </a:moveTo>
                <a:lnTo>
                  <a:pt x="1390066" y="0"/>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33"/>
          <p:cNvSpPr txBox="1"/>
          <p:nvPr/>
        </p:nvSpPr>
        <p:spPr>
          <a:xfrm>
            <a:off x="2090161" y="2581412"/>
            <a:ext cx="268605"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scB</a:t>
            </a:r>
            <a:endParaRPr sz="1400">
              <a:solidFill>
                <a:schemeClr val="dk1"/>
              </a:solidFill>
              <a:latin typeface="Times New Roman"/>
              <a:ea typeface="Times New Roman"/>
              <a:cs typeface="Times New Roman"/>
              <a:sym typeface="Times New Roman"/>
            </a:endParaRPr>
          </a:p>
        </p:txBody>
      </p:sp>
      <p:sp>
        <p:nvSpPr>
          <p:cNvPr id="877" name="Google Shape;877;p33"/>
          <p:cNvSpPr txBox="1"/>
          <p:nvPr/>
        </p:nvSpPr>
        <p:spPr>
          <a:xfrm>
            <a:off x="2643021" y="2108004"/>
            <a:ext cx="62230"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f</a:t>
            </a:r>
            <a:endParaRPr sz="1400">
              <a:solidFill>
                <a:schemeClr val="dk1"/>
              </a:solidFill>
              <a:latin typeface="Times New Roman"/>
              <a:ea typeface="Times New Roman"/>
              <a:cs typeface="Times New Roman"/>
              <a:sym typeface="Times New Roman"/>
            </a:endParaRPr>
          </a:p>
        </p:txBody>
      </p:sp>
      <p:sp>
        <p:nvSpPr>
          <p:cNvPr id="878" name="Google Shape;878;p33"/>
          <p:cNvSpPr txBox="1"/>
          <p:nvPr/>
        </p:nvSpPr>
        <p:spPr>
          <a:xfrm>
            <a:off x="1645487" y="2077448"/>
            <a:ext cx="431800" cy="694055"/>
          </a:xfrm>
          <a:prstGeom prst="rect">
            <a:avLst/>
          </a:prstGeom>
          <a:noFill/>
          <a:ln>
            <a:noFill/>
          </a:ln>
        </p:spPr>
        <p:txBody>
          <a:bodyPr anchorCtr="0" anchor="t" bIns="0" lIns="0" spcFirstLastPara="1" rIns="0" wrap="square" tIns="45075">
            <a:noAutofit/>
          </a:bodyPr>
          <a:lstStyle/>
          <a:p>
            <a:pPr indent="0" lvl="0" marL="0" marR="22225" rtl="0" algn="r">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anma</a:t>
            </a:r>
            <a:endParaRPr sz="1400">
              <a:solidFill>
                <a:schemeClr val="dk1"/>
              </a:solidFill>
              <a:latin typeface="Times New Roman"/>
              <a:ea typeface="Times New Roman"/>
              <a:cs typeface="Times New Roman"/>
              <a:sym typeface="Times New Roman"/>
            </a:endParaRPr>
          </a:p>
          <a:p>
            <a:pPr indent="0" lvl="0" marL="0" marR="5080" rtl="0" algn="r">
              <a:lnSpc>
                <a:spcPct val="100000"/>
              </a:lnSpc>
              <a:spcBef>
                <a:spcPts val="440"/>
              </a:spcBef>
              <a:spcAft>
                <a:spcPts val="0"/>
              </a:spcAft>
              <a:buNone/>
            </a:pPr>
            <a:r>
              <a:rPr i="1" lang="en-US" sz="2400">
                <a:solidFill>
                  <a:schemeClr val="dk1"/>
                </a:solidFill>
                <a:latin typeface="Times New Roman"/>
                <a:ea typeface="Times New Roman"/>
                <a:cs typeface="Times New Roman"/>
                <a:sym typeface="Times New Roman"/>
              </a:rPr>
              <a:t>I</a:t>
            </a:r>
            <a:endParaRPr sz="2400">
              <a:solidFill>
                <a:schemeClr val="dk1"/>
              </a:solidFill>
              <a:latin typeface="Times New Roman"/>
              <a:ea typeface="Times New Roman"/>
              <a:cs typeface="Times New Roman"/>
              <a:sym typeface="Times New Roman"/>
            </a:endParaRPr>
          </a:p>
        </p:txBody>
      </p:sp>
      <p:sp>
        <p:nvSpPr>
          <p:cNvPr id="879" name="Google Shape;879;p33"/>
          <p:cNvSpPr txBox="1"/>
          <p:nvPr/>
        </p:nvSpPr>
        <p:spPr>
          <a:xfrm>
            <a:off x="1463092" y="1727408"/>
            <a:ext cx="1435100" cy="60579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V	</a:t>
            </a:r>
            <a:r>
              <a:rPr lang="en-US" sz="3800">
                <a:solidFill>
                  <a:schemeClr val="dk1"/>
                </a:solidFill>
                <a:latin typeface="Noto Sans Symbols"/>
                <a:ea typeface="Noto Sans Symbols"/>
                <a:cs typeface="Noto Sans Symbols"/>
                <a:sym typeface="Noto Sans Symbols"/>
              </a:rPr>
              <a:t>(</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E	</a:t>
            </a:r>
            <a:r>
              <a:rPr lang="en-US" sz="3800">
                <a:solidFill>
                  <a:schemeClr val="dk1"/>
                </a:solidFill>
                <a:latin typeface="Noto Sans Symbols"/>
                <a:ea typeface="Noto Sans Symbols"/>
                <a:cs typeface="Noto Sans Symbols"/>
                <a:sym typeface="Noto Sans Symbols"/>
              </a:rPr>
              <a:t>)</a:t>
            </a:r>
            <a:endParaRPr sz="3800">
              <a:solidFill>
                <a:schemeClr val="dk1"/>
              </a:solidFill>
              <a:latin typeface="Noto Sans Symbols"/>
              <a:ea typeface="Noto Sans Symbols"/>
              <a:cs typeface="Noto Sans Symbols"/>
              <a:sym typeface="Noto Sans Symbols"/>
            </a:endParaRPr>
          </a:p>
        </p:txBody>
      </p:sp>
      <p:sp>
        <p:nvSpPr>
          <p:cNvPr id="880" name="Google Shape;880;p33"/>
          <p:cNvSpPr txBox="1"/>
          <p:nvPr/>
        </p:nvSpPr>
        <p:spPr>
          <a:xfrm>
            <a:off x="230961" y="2134710"/>
            <a:ext cx="1175385" cy="39560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Z	</a:t>
            </a: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881" name="Google Shape;881;p33"/>
          <p:cNvSpPr txBox="1"/>
          <p:nvPr/>
        </p:nvSpPr>
        <p:spPr>
          <a:xfrm>
            <a:off x="425309" y="2340580"/>
            <a:ext cx="704850" cy="241300"/>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a:t>
            </a:r>
            <a:r>
              <a:rPr lang="en-US" sz="1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doymuş</a:t>
            </a:r>
            <a:endParaRPr sz="1400">
              <a:solidFill>
                <a:schemeClr val="dk1"/>
              </a:solidFill>
              <a:latin typeface="Times New Roman"/>
              <a:ea typeface="Times New Roman"/>
              <a:cs typeface="Times New Roman"/>
              <a:sym typeface="Times New Roman"/>
            </a:endParaRPr>
          </a:p>
        </p:txBody>
      </p:sp>
      <p:sp>
        <p:nvSpPr>
          <p:cNvPr id="882" name="Google Shape;882;p33"/>
          <p:cNvSpPr txBox="1"/>
          <p:nvPr/>
        </p:nvSpPr>
        <p:spPr>
          <a:xfrm>
            <a:off x="4573714" y="3779837"/>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fA</a:t>
            </a:r>
            <a:endParaRPr sz="1200">
              <a:solidFill>
                <a:schemeClr val="dk1"/>
              </a:solidFill>
              <a:latin typeface="Times New Roman"/>
              <a:ea typeface="Times New Roman"/>
              <a:cs typeface="Times New Roman"/>
              <a:sym typeface="Times New Roman"/>
            </a:endParaRPr>
          </a:p>
        </p:txBody>
      </p:sp>
      <p:sp>
        <p:nvSpPr>
          <p:cNvPr id="883" name="Google Shape;883;p33"/>
          <p:cNvSpPr/>
          <p:nvPr/>
        </p:nvSpPr>
        <p:spPr>
          <a:xfrm>
            <a:off x="4089450" y="3748105"/>
            <a:ext cx="4467225" cy="3175"/>
          </a:xfrm>
          <a:custGeom>
            <a:rect b="b" l="l" r="r" t="t"/>
            <a:pathLst>
              <a:path extrusionOk="0" h="3175" w="4467225">
                <a:moveTo>
                  <a:pt x="0" y="3156"/>
                </a:moveTo>
                <a:lnTo>
                  <a:pt x="446722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33"/>
          <p:cNvSpPr/>
          <p:nvPr/>
        </p:nvSpPr>
        <p:spPr>
          <a:xfrm>
            <a:off x="8531262" y="3722725"/>
            <a:ext cx="51435" cy="50800"/>
          </a:xfrm>
          <a:custGeom>
            <a:rect b="b" l="l" r="r" t="t"/>
            <a:pathLst>
              <a:path extrusionOk="0" h="50800" w="51434">
                <a:moveTo>
                  <a:pt x="0" y="0"/>
                </a:moveTo>
                <a:lnTo>
                  <a:pt x="38" y="50800"/>
                </a:lnTo>
                <a:lnTo>
                  <a:pt x="50812" y="2536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33"/>
          <p:cNvSpPr/>
          <p:nvPr/>
        </p:nvSpPr>
        <p:spPr>
          <a:xfrm>
            <a:off x="4075518" y="1249362"/>
            <a:ext cx="0" cy="2501900"/>
          </a:xfrm>
          <a:custGeom>
            <a:rect b="b" l="l" r="r" t="t"/>
            <a:pathLst>
              <a:path extrusionOk="0" h="2501900" w="120000">
                <a:moveTo>
                  <a:pt x="0" y="250189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33"/>
          <p:cNvSpPr/>
          <p:nvPr/>
        </p:nvSpPr>
        <p:spPr>
          <a:xfrm>
            <a:off x="4050119" y="12239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33"/>
          <p:cNvSpPr/>
          <p:nvPr/>
        </p:nvSpPr>
        <p:spPr>
          <a:xfrm>
            <a:off x="4089450" y="1336674"/>
            <a:ext cx="2082800" cy="2414905"/>
          </a:xfrm>
          <a:custGeom>
            <a:rect b="b" l="l" r="r" t="t"/>
            <a:pathLst>
              <a:path extrusionOk="0" h="2414904" w="2082800">
                <a:moveTo>
                  <a:pt x="0" y="2414588"/>
                </a:moveTo>
                <a:lnTo>
                  <a:pt x="28891" y="2363926"/>
                </a:lnTo>
                <a:lnTo>
                  <a:pt x="64142" y="2301428"/>
                </a:lnTo>
                <a:lnTo>
                  <a:pt x="83930" y="2266173"/>
                </a:lnTo>
                <a:lnTo>
                  <a:pt x="105043" y="2228478"/>
                </a:lnTo>
                <a:lnTo>
                  <a:pt x="127391" y="2188516"/>
                </a:lnTo>
                <a:lnTo>
                  <a:pt x="150886" y="2146460"/>
                </a:lnTo>
                <a:lnTo>
                  <a:pt x="175440" y="2102484"/>
                </a:lnTo>
                <a:lnTo>
                  <a:pt x="200963" y="2056761"/>
                </a:lnTo>
                <a:lnTo>
                  <a:pt x="227368" y="2009463"/>
                </a:lnTo>
                <a:lnTo>
                  <a:pt x="254566" y="1960763"/>
                </a:lnTo>
                <a:lnTo>
                  <a:pt x="282469" y="1910836"/>
                </a:lnTo>
                <a:lnTo>
                  <a:pt x="310987" y="1859853"/>
                </a:lnTo>
                <a:lnTo>
                  <a:pt x="340032" y="1807988"/>
                </a:lnTo>
                <a:lnTo>
                  <a:pt x="369517" y="1755415"/>
                </a:lnTo>
                <a:lnTo>
                  <a:pt x="399351" y="1702305"/>
                </a:lnTo>
                <a:lnTo>
                  <a:pt x="429447" y="1648833"/>
                </a:lnTo>
                <a:lnTo>
                  <a:pt x="459717" y="1595171"/>
                </a:lnTo>
                <a:lnTo>
                  <a:pt x="490071" y="1541493"/>
                </a:lnTo>
                <a:lnTo>
                  <a:pt x="520421" y="1487971"/>
                </a:lnTo>
                <a:lnTo>
                  <a:pt x="550679" y="1434779"/>
                </a:lnTo>
                <a:lnTo>
                  <a:pt x="580756" y="1382090"/>
                </a:lnTo>
                <a:lnTo>
                  <a:pt x="610564" y="1330076"/>
                </a:lnTo>
                <a:lnTo>
                  <a:pt x="640013" y="1278912"/>
                </a:lnTo>
                <a:lnTo>
                  <a:pt x="669017" y="1228769"/>
                </a:lnTo>
                <a:lnTo>
                  <a:pt x="697485" y="1179822"/>
                </a:lnTo>
                <a:lnTo>
                  <a:pt x="725329" y="1132243"/>
                </a:lnTo>
                <a:lnTo>
                  <a:pt x="752462" y="1086205"/>
                </a:lnTo>
                <a:lnTo>
                  <a:pt x="778793" y="1041882"/>
                </a:lnTo>
                <a:lnTo>
                  <a:pt x="804236" y="999446"/>
                </a:lnTo>
                <a:lnTo>
                  <a:pt x="828701" y="959071"/>
                </a:lnTo>
                <a:lnTo>
                  <a:pt x="852100" y="920929"/>
                </a:lnTo>
                <a:lnTo>
                  <a:pt x="874344" y="885195"/>
                </a:lnTo>
                <a:lnTo>
                  <a:pt x="895345" y="852040"/>
                </a:lnTo>
                <a:lnTo>
                  <a:pt x="961653" y="751906"/>
                </a:lnTo>
                <a:lnTo>
                  <a:pt x="1004291" y="691086"/>
                </a:lnTo>
                <a:lnTo>
                  <a:pt x="1043376" y="638271"/>
                </a:lnTo>
                <a:lnTo>
                  <a:pt x="1079357" y="592555"/>
                </a:lnTo>
                <a:lnTo>
                  <a:pt x="1112683" y="553033"/>
                </a:lnTo>
                <a:lnTo>
                  <a:pt x="1143803" y="518798"/>
                </a:lnTo>
                <a:lnTo>
                  <a:pt x="1173164" y="488945"/>
                </a:lnTo>
                <a:lnTo>
                  <a:pt x="1201217" y="462567"/>
                </a:lnTo>
                <a:lnTo>
                  <a:pt x="1255191" y="416613"/>
                </a:lnTo>
                <a:lnTo>
                  <a:pt x="1309315" y="373690"/>
                </a:lnTo>
                <a:lnTo>
                  <a:pt x="1337555" y="351099"/>
                </a:lnTo>
                <a:lnTo>
                  <a:pt x="1367179" y="326548"/>
                </a:lnTo>
                <a:lnTo>
                  <a:pt x="1414390" y="288743"/>
                </a:lnTo>
                <a:lnTo>
                  <a:pt x="1461160" y="255331"/>
                </a:lnTo>
                <a:lnTo>
                  <a:pt x="1507368" y="225762"/>
                </a:lnTo>
                <a:lnTo>
                  <a:pt x="1552889" y="199487"/>
                </a:lnTo>
                <a:lnTo>
                  <a:pt x="1597600" y="175958"/>
                </a:lnTo>
                <a:lnTo>
                  <a:pt x="1641379" y="154626"/>
                </a:lnTo>
                <a:lnTo>
                  <a:pt x="1684102" y="134940"/>
                </a:lnTo>
                <a:lnTo>
                  <a:pt x="1725646" y="116353"/>
                </a:lnTo>
                <a:lnTo>
                  <a:pt x="1765888" y="98315"/>
                </a:lnTo>
                <a:lnTo>
                  <a:pt x="1817356" y="76654"/>
                </a:lnTo>
                <a:lnTo>
                  <a:pt x="1869104" y="58453"/>
                </a:lnTo>
                <a:lnTo>
                  <a:pt x="1919710" y="43159"/>
                </a:lnTo>
                <a:lnTo>
                  <a:pt x="1967753" y="30219"/>
                </a:lnTo>
                <a:lnTo>
                  <a:pt x="2011813" y="19081"/>
                </a:lnTo>
                <a:lnTo>
                  <a:pt x="2050469" y="9192"/>
                </a:lnTo>
                <a:lnTo>
                  <a:pt x="208229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33"/>
          <p:cNvSpPr txBox="1"/>
          <p:nvPr/>
        </p:nvSpPr>
        <p:spPr>
          <a:xfrm>
            <a:off x="3655950" y="1008062"/>
            <a:ext cx="42164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f	t</a:t>
            </a:r>
            <a:endParaRPr sz="1200">
              <a:solidFill>
                <a:schemeClr val="dk1"/>
              </a:solidFill>
              <a:latin typeface="Times New Roman"/>
              <a:ea typeface="Times New Roman"/>
              <a:cs typeface="Times New Roman"/>
              <a:sym typeface="Times New Roman"/>
            </a:endParaRPr>
          </a:p>
        </p:txBody>
      </p:sp>
      <p:sp>
        <p:nvSpPr>
          <p:cNvPr id="889" name="Google Shape;889;p33"/>
          <p:cNvSpPr txBox="1"/>
          <p:nvPr/>
        </p:nvSpPr>
        <p:spPr>
          <a:xfrm>
            <a:off x="3516312" y="874712"/>
            <a:ext cx="93535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V </a:t>
            </a:r>
            <a:r>
              <a:rPr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890" name="Google Shape;890;p33"/>
          <p:cNvSpPr/>
          <p:nvPr/>
        </p:nvSpPr>
        <p:spPr>
          <a:xfrm>
            <a:off x="4126610" y="1087437"/>
            <a:ext cx="1441450" cy="2630805"/>
          </a:xfrm>
          <a:custGeom>
            <a:rect b="b" l="l" r="r" t="t"/>
            <a:pathLst>
              <a:path extrusionOk="0" h="2630804" w="1441450">
                <a:moveTo>
                  <a:pt x="0" y="2630487"/>
                </a:moveTo>
                <a:lnTo>
                  <a:pt x="1441348" y="0"/>
                </a:lnTo>
              </a:path>
            </a:pathLst>
          </a:custGeom>
          <a:noFill/>
          <a:ln cap="flat" cmpd="sng" w="9525">
            <a:solidFill>
              <a:srgbClr val="00A5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33"/>
          <p:cNvSpPr txBox="1"/>
          <p:nvPr/>
        </p:nvSpPr>
        <p:spPr>
          <a:xfrm>
            <a:off x="4946827" y="752475"/>
            <a:ext cx="14528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Hava-aralığı hattı</a:t>
            </a:r>
            <a:endParaRPr sz="1600">
              <a:solidFill>
                <a:schemeClr val="dk1"/>
              </a:solidFill>
              <a:latin typeface="Times New Roman"/>
              <a:ea typeface="Times New Roman"/>
              <a:cs typeface="Times New Roman"/>
              <a:sym typeface="Times New Roman"/>
            </a:endParaRPr>
          </a:p>
        </p:txBody>
      </p:sp>
      <p:sp>
        <p:nvSpPr>
          <p:cNvPr id="892" name="Google Shape;892;p33"/>
          <p:cNvSpPr txBox="1"/>
          <p:nvPr/>
        </p:nvSpPr>
        <p:spPr>
          <a:xfrm>
            <a:off x="6174536" y="1073150"/>
            <a:ext cx="1620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Açık devre deneyi,OC</a:t>
            </a:r>
            <a:endParaRPr sz="1400">
              <a:solidFill>
                <a:schemeClr val="dk1"/>
              </a:solidFill>
              <a:latin typeface="Times New Roman"/>
              <a:ea typeface="Times New Roman"/>
              <a:cs typeface="Times New Roman"/>
              <a:sym typeface="Times New Roman"/>
            </a:endParaRPr>
          </a:p>
        </p:txBody>
      </p:sp>
      <p:sp>
        <p:nvSpPr>
          <p:cNvPr id="893" name="Google Shape;893;p33"/>
          <p:cNvSpPr/>
          <p:nvPr/>
        </p:nvSpPr>
        <p:spPr>
          <a:xfrm>
            <a:off x="8309788" y="1249362"/>
            <a:ext cx="0" cy="2501900"/>
          </a:xfrm>
          <a:custGeom>
            <a:rect b="b" l="l" r="r" t="t"/>
            <a:pathLst>
              <a:path extrusionOk="0" h="2501900" w="120000">
                <a:moveTo>
                  <a:pt x="0" y="250189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33"/>
          <p:cNvSpPr/>
          <p:nvPr/>
        </p:nvSpPr>
        <p:spPr>
          <a:xfrm>
            <a:off x="8284388" y="12239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33"/>
          <p:cNvSpPr txBox="1"/>
          <p:nvPr/>
        </p:nvSpPr>
        <p:spPr>
          <a:xfrm>
            <a:off x="8389988" y="1196975"/>
            <a:ext cx="60325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sc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896" name="Google Shape;896;p33"/>
          <p:cNvSpPr/>
          <p:nvPr/>
        </p:nvSpPr>
        <p:spPr>
          <a:xfrm>
            <a:off x="4075518" y="1809756"/>
            <a:ext cx="2983865" cy="1946275"/>
          </a:xfrm>
          <a:custGeom>
            <a:rect b="b" l="l" r="r" t="t"/>
            <a:pathLst>
              <a:path extrusionOk="0" h="1946275" w="2983865">
                <a:moveTo>
                  <a:pt x="0" y="1946268"/>
                </a:moveTo>
                <a:lnTo>
                  <a:pt x="298333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33"/>
          <p:cNvSpPr txBox="1"/>
          <p:nvPr/>
        </p:nvSpPr>
        <p:spPr>
          <a:xfrm>
            <a:off x="6372707" y="1489075"/>
            <a:ext cx="15855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Kısa-devre deneyi,SC</a:t>
            </a:r>
            <a:endParaRPr sz="1400">
              <a:solidFill>
                <a:schemeClr val="dk1"/>
              </a:solidFill>
              <a:latin typeface="Times New Roman"/>
              <a:ea typeface="Times New Roman"/>
              <a:cs typeface="Times New Roman"/>
              <a:sym typeface="Times New Roman"/>
            </a:endParaRPr>
          </a:p>
        </p:txBody>
      </p:sp>
      <p:sp>
        <p:nvSpPr>
          <p:cNvPr id="898" name="Google Shape;898;p33"/>
          <p:cNvSpPr/>
          <p:nvPr/>
        </p:nvSpPr>
        <p:spPr>
          <a:xfrm>
            <a:off x="4075518" y="1624012"/>
            <a:ext cx="1369695" cy="0"/>
          </a:xfrm>
          <a:custGeom>
            <a:rect b="b" l="l" r="r" t="t"/>
            <a:pathLst>
              <a:path extrusionOk="0" h="120000" w="1369695">
                <a:moveTo>
                  <a:pt x="0" y="0"/>
                </a:moveTo>
                <a:lnTo>
                  <a:pt x="136921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33"/>
          <p:cNvSpPr/>
          <p:nvPr/>
        </p:nvSpPr>
        <p:spPr>
          <a:xfrm>
            <a:off x="5419331" y="1598612"/>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p33"/>
          <p:cNvSpPr/>
          <p:nvPr/>
        </p:nvSpPr>
        <p:spPr>
          <a:xfrm>
            <a:off x="5470436" y="1624012"/>
            <a:ext cx="0" cy="1187450"/>
          </a:xfrm>
          <a:custGeom>
            <a:rect b="b" l="l" r="r" t="t"/>
            <a:pathLst>
              <a:path extrusionOk="0" h="1187450" w="120000">
                <a:moveTo>
                  <a:pt x="0" y="0"/>
                </a:moveTo>
                <a:lnTo>
                  <a:pt x="0" y="118744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33"/>
          <p:cNvSpPr/>
          <p:nvPr/>
        </p:nvSpPr>
        <p:spPr>
          <a:xfrm>
            <a:off x="5445023" y="2786062"/>
            <a:ext cx="50800" cy="50800"/>
          </a:xfrm>
          <a:custGeom>
            <a:rect b="b" l="l" r="r" t="t"/>
            <a:pathLst>
              <a:path extrusionOk="0" h="50800" w="50800">
                <a:moveTo>
                  <a:pt x="50800" y="0"/>
                </a:moveTo>
                <a:lnTo>
                  <a:pt x="0" y="0"/>
                </a:lnTo>
                <a:lnTo>
                  <a:pt x="25412"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p33"/>
          <p:cNvSpPr/>
          <p:nvPr/>
        </p:nvSpPr>
        <p:spPr>
          <a:xfrm>
            <a:off x="5470436" y="2836862"/>
            <a:ext cx="0" cy="911225"/>
          </a:xfrm>
          <a:custGeom>
            <a:rect b="b" l="l" r="r" t="t"/>
            <a:pathLst>
              <a:path extrusionOk="0" h="911225" w="120000">
                <a:moveTo>
                  <a:pt x="0" y="0"/>
                </a:moveTo>
                <a:lnTo>
                  <a:pt x="0" y="9112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33"/>
          <p:cNvSpPr/>
          <p:nvPr/>
        </p:nvSpPr>
        <p:spPr>
          <a:xfrm>
            <a:off x="5470436" y="2836862"/>
            <a:ext cx="2814320" cy="0"/>
          </a:xfrm>
          <a:custGeom>
            <a:rect b="b" l="l" r="r" t="t"/>
            <a:pathLst>
              <a:path extrusionOk="0" h="120000" w="2814320">
                <a:moveTo>
                  <a:pt x="0" y="0"/>
                </a:moveTo>
                <a:lnTo>
                  <a:pt x="281384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33"/>
          <p:cNvSpPr/>
          <p:nvPr/>
        </p:nvSpPr>
        <p:spPr>
          <a:xfrm>
            <a:off x="8258873" y="2811462"/>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33"/>
          <p:cNvSpPr/>
          <p:nvPr/>
        </p:nvSpPr>
        <p:spPr>
          <a:xfrm>
            <a:off x="4652988" y="3365500"/>
            <a:ext cx="3631565" cy="0"/>
          </a:xfrm>
          <a:custGeom>
            <a:rect b="b" l="l" r="r" t="t"/>
            <a:pathLst>
              <a:path extrusionOk="0" h="120000" w="3631565">
                <a:moveTo>
                  <a:pt x="0" y="0"/>
                </a:moveTo>
                <a:lnTo>
                  <a:pt x="363140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33"/>
          <p:cNvSpPr/>
          <p:nvPr/>
        </p:nvSpPr>
        <p:spPr>
          <a:xfrm>
            <a:off x="8259000" y="3340100"/>
            <a:ext cx="50800" cy="50800"/>
          </a:xfrm>
          <a:custGeom>
            <a:rect b="b" l="l" r="r" t="t"/>
            <a:pathLst>
              <a:path extrusionOk="0" h="50800" w="50800">
                <a:moveTo>
                  <a:pt x="0" y="0"/>
                </a:moveTo>
                <a:lnTo>
                  <a:pt x="0" y="50800"/>
                </a:lnTo>
                <a:lnTo>
                  <a:pt x="508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33"/>
          <p:cNvSpPr/>
          <p:nvPr/>
        </p:nvSpPr>
        <p:spPr>
          <a:xfrm>
            <a:off x="4700980" y="2686050"/>
            <a:ext cx="0" cy="675005"/>
          </a:xfrm>
          <a:custGeom>
            <a:rect b="b" l="l" r="r" t="t"/>
            <a:pathLst>
              <a:path extrusionOk="0" h="675004" w="120000">
                <a:moveTo>
                  <a:pt x="0" y="67468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33"/>
          <p:cNvSpPr/>
          <p:nvPr/>
        </p:nvSpPr>
        <p:spPr>
          <a:xfrm>
            <a:off x="4675581" y="2660650"/>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33"/>
          <p:cNvSpPr/>
          <p:nvPr/>
        </p:nvSpPr>
        <p:spPr>
          <a:xfrm>
            <a:off x="4700980" y="3370262"/>
            <a:ext cx="0" cy="377825"/>
          </a:xfrm>
          <a:custGeom>
            <a:rect b="b" l="l" r="r" t="t"/>
            <a:pathLst>
              <a:path extrusionOk="0" h="377825" w="120000">
                <a:moveTo>
                  <a:pt x="0" y="0"/>
                </a:moveTo>
                <a:lnTo>
                  <a:pt x="0" y="377824"/>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33"/>
          <p:cNvSpPr/>
          <p:nvPr/>
        </p:nvSpPr>
        <p:spPr>
          <a:xfrm>
            <a:off x="4675581" y="3344862"/>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33"/>
          <p:cNvSpPr/>
          <p:nvPr/>
        </p:nvSpPr>
        <p:spPr>
          <a:xfrm>
            <a:off x="4100916" y="2676525"/>
            <a:ext cx="600075" cy="0"/>
          </a:xfrm>
          <a:custGeom>
            <a:rect b="b" l="l" r="r" t="t"/>
            <a:pathLst>
              <a:path extrusionOk="0" h="120000" w="600075">
                <a:moveTo>
                  <a:pt x="600064" y="0"/>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33"/>
          <p:cNvSpPr/>
          <p:nvPr/>
        </p:nvSpPr>
        <p:spPr>
          <a:xfrm>
            <a:off x="4075519" y="2651125"/>
            <a:ext cx="50800" cy="50800"/>
          </a:xfrm>
          <a:custGeom>
            <a:rect b="b" l="l" r="r" t="t"/>
            <a:pathLst>
              <a:path extrusionOk="0" h="50800" w="50800">
                <a:moveTo>
                  <a:pt x="50800" y="0"/>
                </a:moveTo>
                <a:lnTo>
                  <a:pt x="0" y="25400"/>
                </a:lnTo>
                <a:lnTo>
                  <a:pt x="508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33"/>
          <p:cNvSpPr txBox="1"/>
          <p:nvPr/>
        </p:nvSpPr>
        <p:spPr>
          <a:xfrm>
            <a:off x="8629942" y="3602037"/>
            <a:ext cx="51879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a:t>
            </a:r>
            <a:endParaRPr sz="1800">
              <a:solidFill>
                <a:schemeClr val="dk1"/>
              </a:solidFill>
              <a:latin typeface="Times New Roman"/>
              <a:ea typeface="Times New Roman"/>
              <a:cs typeface="Times New Roman"/>
              <a:sym typeface="Times New Roman"/>
            </a:endParaRPr>
          </a:p>
        </p:txBody>
      </p:sp>
      <p:sp>
        <p:nvSpPr>
          <p:cNvPr id="914" name="Google Shape;914;p33"/>
          <p:cNvSpPr txBox="1"/>
          <p:nvPr/>
        </p:nvSpPr>
        <p:spPr>
          <a:xfrm>
            <a:off x="3589083" y="1541462"/>
            <a:ext cx="5041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anma</a:t>
            </a:r>
            <a:endParaRPr sz="1200">
              <a:solidFill>
                <a:schemeClr val="dk1"/>
              </a:solidFill>
              <a:latin typeface="Times New Roman"/>
              <a:ea typeface="Times New Roman"/>
              <a:cs typeface="Times New Roman"/>
              <a:sym typeface="Times New Roman"/>
            </a:endParaRPr>
          </a:p>
        </p:txBody>
      </p:sp>
      <p:sp>
        <p:nvSpPr>
          <p:cNvPr id="915" name="Google Shape;915;p33"/>
          <p:cNvSpPr txBox="1"/>
          <p:nvPr/>
        </p:nvSpPr>
        <p:spPr>
          <a:xfrm>
            <a:off x="3774859" y="2513012"/>
            <a:ext cx="1651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V</a:t>
            </a:r>
            <a:endParaRPr sz="1800">
              <a:solidFill>
                <a:schemeClr val="dk1"/>
              </a:solidFill>
              <a:latin typeface="Times New Roman"/>
              <a:ea typeface="Times New Roman"/>
              <a:cs typeface="Times New Roman"/>
              <a:sym typeface="Times New Roman"/>
            </a:endParaRPr>
          </a:p>
        </p:txBody>
      </p:sp>
      <p:sp>
        <p:nvSpPr>
          <p:cNvPr id="916" name="Google Shape;916;p33"/>
          <p:cNvSpPr txBox="1"/>
          <p:nvPr/>
        </p:nvSpPr>
        <p:spPr>
          <a:xfrm>
            <a:off x="3914496" y="2646362"/>
            <a:ext cx="1187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917" name="Google Shape;917;p33"/>
          <p:cNvSpPr txBox="1"/>
          <p:nvPr/>
        </p:nvSpPr>
        <p:spPr>
          <a:xfrm>
            <a:off x="8357463" y="2673350"/>
            <a:ext cx="1016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p:txBody>
      </p:sp>
      <p:sp>
        <p:nvSpPr>
          <p:cNvPr id="918" name="Google Shape;918;p33"/>
          <p:cNvSpPr txBox="1"/>
          <p:nvPr/>
        </p:nvSpPr>
        <p:spPr>
          <a:xfrm>
            <a:off x="8433589" y="2806700"/>
            <a:ext cx="2838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200">
                <a:solidFill>
                  <a:schemeClr val="dk1"/>
                </a:solidFill>
                <a:latin typeface="Times New Roman"/>
                <a:ea typeface="Times New Roman"/>
                <a:cs typeface="Times New Roman"/>
                <a:sym typeface="Times New Roman"/>
              </a:rPr>
              <a:t>sc,B</a:t>
            </a:r>
            <a:endParaRPr sz="1200">
              <a:solidFill>
                <a:schemeClr val="dk1"/>
              </a:solidFill>
              <a:latin typeface="Times New Roman"/>
              <a:ea typeface="Times New Roman"/>
              <a:cs typeface="Times New Roman"/>
              <a:sym typeface="Times New Roman"/>
            </a:endParaRPr>
          </a:p>
        </p:txBody>
      </p:sp>
      <p:sp>
        <p:nvSpPr>
          <p:cNvPr id="919" name="Google Shape;919;p33"/>
          <p:cNvSpPr txBox="1"/>
          <p:nvPr/>
        </p:nvSpPr>
        <p:spPr>
          <a:xfrm>
            <a:off x="8372944" y="3275012"/>
            <a:ext cx="39560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sc, A</a:t>
            </a:r>
            <a:endParaRPr sz="1200">
              <a:solidFill>
                <a:schemeClr val="dk1"/>
              </a:solidFill>
              <a:latin typeface="Times New Roman"/>
              <a:ea typeface="Times New Roman"/>
              <a:cs typeface="Times New Roman"/>
              <a:sym typeface="Times New Roman"/>
            </a:endParaRPr>
          </a:p>
        </p:txBody>
      </p:sp>
      <p:sp>
        <p:nvSpPr>
          <p:cNvPr id="920" name="Google Shape;920;p33"/>
          <p:cNvSpPr txBox="1"/>
          <p:nvPr/>
        </p:nvSpPr>
        <p:spPr>
          <a:xfrm>
            <a:off x="5358650" y="3836987"/>
            <a:ext cx="23749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700">
                <a:solidFill>
                  <a:schemeClr val="dk1"/>
                </a:solidFill>
                <a:latin typeface="Times New Roman"/>
                <a:ea typeface="Times New Roman"/>
                <a:cs typeface="Times New Roman"/>
                <a:sym typeface="Times New Roman"/>
              </a:rPr>
              <a:t>I</a:t>
            </a:r>
            <a:r>
              <a:rPr i="1" lang="en-US" sz="1200">
                <a:solidFill>
                  <a:schemeClr val="dk1"/>
                </a:solidFill>
                <a:latin typeface="Times New Roman"/>
                <a:ea typeface="Times New Roman"/>
                <a:cs typeface="Times New Roman"/>
                <a:sym typeface="Times New Roman"/>
              </a:rPr>
              <a:t>fB</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4" name="Shape 924"/>
        <p:cNvGrpSpPr/>
        <p:nvPr/>
      </p:nvGrpSpPr>
      <p:grpSpPr>
        <a:xfrm>
          <a:off x="0" y="0"/>
          <a:ext cx="0" cy="0"/>
          <a:chOff x="0" y="0"/>
          <a:chExt cx="0" cy="0"/>
        </a:xfrm>
      </p:grpSpPr>
      <p:sp>
        <p:nvSpPr>
          <p:cNvPr id="925" name="Google Shape;925;p34"/>
          <p:cNvSpPr txBox="1"/>
          <p:nvPr>
            <p:ph type="title"/>
          </p:nvPr>
        </p:nvSpPr>
        <p:spPr>
          <a:xfrm>
            <a:off x="1203780" y="189865"/>
            <a:ext cx="674179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Kısa-devre oranı (Short Circuit Ratio, SCR)</a:t>
            </a:r>
            <a:endParaRPr/>
          </a:p>
        </p:txBody>
      </p:sp>
      <p:sp>
        <p:nvSpPr>
          <p:cNvPr id="926" name="Google Shape;926;p34"/>
          <p:cNvSpPr txBox="1"/>
          <p:nvPr/>
        </p:nvSpPr>
        <p:spPr>
          <a:xfrm>
            <a:off x="256540" y="1009014"/>
            <a:ext cx="8599805" cy="1866900"/>
          </a:xfrm>
          <a:prstGeom prst="rect">
            <a:avLst/>
          </a:prstGeom>
          <a:noFill/>
          <a:ln>
            <a:noFill/>
          </a:ln>
        </p:spPr>
        <p:txBody>
          <a:bodyPr anchorCtr="0" anchor="t" bIns="0" lIns="0" spcFirstLastPara="1" rIns="0" wrap="square" tIns="12700">
            <a:noAutofit/>
          </a:bodyPr>
          <a:lstStyle/>
          <a:p>
            <a:pPr indent="0" lvl="0" marL="12700" marR="5080" rtl="0" algn="l">
              <a:lnSpc>
                <a:spcPct val="109800"/>
              </a:lnSpc>
              <a:spcBef>
                <a:spcPts val="0"/>
              </a:spcBef>
              <a:spcAft>
                <a:spcPts val="0"/>
              </a:spcAft>
              <a:buNone/>
            </a:pPr>
            <a:r>
              <a:rPr lang="en-US" sz="2200">
                <a:solidFill>
                  <a:schemeClr val="dk1"/>
                </a:solidFill>
                <a:latin typeface="Times New Roman"/>
                <a:ea typeface="Times New Roman"/>
                <a:cs typeface="Times New Roman"/>
                <a:sym typeface="Times New Roman"/>
              </a:rPr>
              <a:t>Senkron generatörü tanımlamak için kullanılan diğer bir parametre de kısa-  devre oranıdır. Bir generatörün kısa-devre oranı (SCR); açık devrede anma  gerilimi için gerekli uyartım akımının	kısa devrede anma akımı için gerekli  uyartım akımına oranıdır. Kısa devre oranı SCR, doymuş senkron reaktansın  per unit değerinin tersidir ve izleyen denklem ile hesaplanır:</a:t>
            </a:r>
            <a:endParaRPr sz="2200">
              <a:solidFill>
                <a:schemeClr val="dk1"/>
              </a:solidFill>
              <a:latin typeface="Times New Roman"/>
              <a:ea typeface="Times New Roman"/>
              <a:cs typeface="Times New Roman"/>
              <a:sym typeface="Times New Roman"/>
            </a:endParaRPr>
          </a:p>
        </p:txBody>
      </p:sp>
      <p:sp>
        <p:nvSpPr>
          <p:cNvPr id="927" name="Google Shape;927;p34"/>
          <p:cNvSpPr/>
          <p:nvPr/>
        </p:nvSpPr>
        <p:spPr>
          <a:xfrm>
            <a:off x="1405484" y="3563875"/>
            <a:ext cx="1007110" cy="0"/>
          </a:xfrm>
          <a:custGeom>
            <a:rect b="b" l="l" r="r" t="t"/>
            <a:pathLst>
              <a:path extrusionOk="0" h="120000" w="1007110">
                <a:moveTo>
                  <a:pt x="0" y="0"/>
                </a:moveTo>
                <a:lnTo>
                  <a:pt x="1006602"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34"/>
          <p:cNvSpPr/>
          <p:nvPr/>
        </p:nvSpPr>
        <p:spPr>
          <a:xfrm>
            <a:off x="1293576" y="4513423"/>
            <a:ext cx="2174240" cy="0"/>
          </a:xfrm>
          <a:custGeom>
            <a:rect b="b" l="l" r="r" t="t"/>
            <a:pathLst>
              <a:path extrusionOk="0" h="120000" w="2174240">
                <a:moveTo>
                  <a:pt x="0" y="0"/>
                </a:moveTo>
                <a:lnTo>
                  <a:pt x="21737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34"/>
          <p:cNvSpPr txBox="1"/>
          <p:nvPr/>
        </p:nvSpPr>
        <p:spPr>
          <a:xfrm>
            <a:off x="1326268" y="4510173"/>
            <a:ext cx="2157095"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X</a:t>
            </a:r>
            <a:r>
              <a:rPr baseline="-25000" i="1" lang="en-US" sz="2100">
                <a:solidFill>
                  <a:schemeClr val="dk1"/>
                </a:solidFill>
                <a:latin typeface="Times New Roman"/>
                <a:ea typeface="Times New Roman"/>
                <a:cs typeface="Times New Roman"/>
                <a:sym typeface="Times New Roman"/>
              </a:rPr>
              <a:t>s </a:t>
            </a:r>
            <a:r>
              <a:rPr baseline="-25000" lang="en-US" sz="2100">
                <a:solidFill>
                  <a:schemeClr val="dk1"/>
                </a:solidFill>
                <a:latin typeface="Times New Roman"/>
                <a:ea typeface="Times New Roman"/>
                <a:cs typeface="Times New Roman"/>
                <a:sym typeface="Times New Roman"/>
              </a:rPr>
              <a:t>_ </a:t>
            </a:r>
            <a:r>
              <a:rPr baseline="-25000" i="1" lang="en-US" sz="2100">
                <a:solidFill>
                  <a:schemeClr val="dk1"/>
                </a:solidFill>
                <a:latin typeface="Times New Roman"/>
                <a:ea typeface="Times New Roman"/>
                <a:cs typeface="Times New Roman"/>
                <a:sym typeface="Times New Roman"/>
              </a:rPr>
              <a:t>doymuş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p</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u</a:t>
            </a:r>
            <a:r>
              <a:rPr lang="en-US" sz="1400">
                <a:solidFill>
                  <a:schemeClr val="dk1"/>
                </a:solidFill>
                <a:latin typeface="Times New Roman"/>
                <a:ea typeface="Times New Roman"/>
                <a:cs typeface="Times New Roman"/>
                <a:sym typeface="Times New Roman"/>
              </a:rPr>
              <a:t>.</a:t>
            </a:r>
            <a:r>
              <a:rPr i="1" lang="en-US" sz="1400">
                <a:solidFill>
                  <a:schemeClr val="dk1"/>
                </a:solidFill>
                <a:latin typeface="Times New Roman"/>
                <a:ea typeface="Times New Roman"/>
                <a:cs typeface="Times New Roman"/>
                <a:sym typeface="Times New Roman"/>
              </a:rPr>
              <a:t>olarak</a:t>
            </a: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930" name="Google Shape;930;p34"/>
          <p:cNvSpPr txBox="1"/>
          <p:nvPr/>
        </p:nvSpPr>
        <p:spPr>
          <a:xfrm>
            <a:off x="1486144" y="3157896"/>
            <a:ext cx="804545" cy="404495"/>
          </a:xfrm>
          <a:prstGeom prst="rect">
            <a:avLst/>
          </a:prstGeom>
          <a:noFill/>
          <a:ln>
            <a:noFill/>
          </a:ln>
        </p:spPr>
        <p:txBody>
          <a:bodyPr anchorCtr="0" anchor="t" bIns="0" lIns="0" spcFirstLastPara="1" rIns="0" wrap="square" tIns="15875">
            <a:noAutofit/>
          </a:bodyPr>
          <a:lstStyle/>
          <a:p>
            <a:pPr indent="0" lvl="0" marL="12700" marR="0" rtl="0" algn="l">
              <a:lnSpc>
                <a:spcPct val="64305"/>
              </a:lnSpc>
              <a:spcBef>
                <a:spcPts val="0"/>
              </a:spcBef>
              <a:spcAft>
                <a:spcPts val="0"/>
              </a:spcAft>
              <a:buNone/>
            </a:pPr>
            <a:r>
              <a:rPr baseline="30000" i="1" lang="en-US" sz="3600">
                <a:solidFill>
                  <a:schemeClr val="dk1"/>
                </a:solidFill>
                <a:latin typeface="Times New Roman"/>
                <a:ea typeface="Times New Roman"/>
                <a:cs typeface="Times New Roman"/>
                <a:sym typeface="Times New Roman"/>
              </a:rPr>
              <a:t>I </a:t>
            </a:r>
            <a:r>
              <a:rPr i="1" lang="en-US" sz="1400">
                <a:solidFill>
                  <a:schemeClr val="dk1"/>
                </a:solidFill>
                <a:latin typeface="Times New Roman"/>
                <a:ea typeface="Times New Roman"/>
                <a:cs typeface="Times New Roman"/>
                <a:sym typeface="Times New Roman"/>
              </a:rPr>
              <a:t>f </a:t>
            </a:r>
            <a:r>
              <a:rPr lang="en-US" sz="1400">
                <a:solidFill>
                  <a:schemeClr val="dk1"/>
                </a:solidFill>
                <a:latin typeface="Times New Roman"/>
                <a:ea typeface="Times New Roman"/>
                <a:cs typeface="Times New Roman"/>
                <a:sym typeface="Times New Roman"/>
              </a:rPr>
              <a:t>_</a:t>
            </a:r>
            <a:r>
              <a:rPr i="1" lang="en-US" sz="1400">
                <a:solidFill>
                  <a:schemeClr val="dk1"/>
                </a:solidFill>
                <a:latin typeface="Times New Roman"/>
                <a:ea typeface="Times New Roman"/>
                <a:cs typeface="Times New Roman"/>
                <a:sym typeface="Times New Roman"/>
              </a:rPr>
              <a:t>V</a:t>
            </a:r>
            <a:endParaRPr sz="1400">
              <a:solidFill>
                <a:schemeClr val="dk1"/>
              </a:solidFill>
              <a:latin typeface="Times New Roman"/>
              <a:ea typeface="Times New Roman"/>
              <a:cs typeface="Times New Roman"/>
              <a:sym typeface="Times New Roman"/>
            </a:endParaRPr>
          </a:p>
          <a:p>
            <a:pPr indent="0" lvl="0" marL="502284" marR="0" rtl="0" algn="l">
              <a:lnSpc>
                <a:spcPct val="63500"/>
              </a:lnSpc>
              <a:spcBef>
                <a:spcPts val="0"/>
              </a:spcBef>
              <a:spcAft>
                <a:spcPts val="0"/>
              </a:spcAft>
              <a:buNone/>
            </a:pPr>
            <a:r>
              <a:rPr i="1" lang="en-US" sz="1000">
                <a:solidFill>
                  <a:schemeClr val="dk1"/>
                </a:solidFill>
                <a:latin typeface="Times New Roman"/>
                <a:ea typeface="Times New Roman"/>
                <a:cs typeface="Times New Roman"/>
                <a:sym typeface="Times New Roman"/>
              </a:rPr>
              <a:t>anma</a:t>
            </a:r>
            <a:endParaRPr sz="1000">
              <a:solidFill>
                <a:schemeClr val="dk1"/>
              </a:solidFill>
              <a:latin typeface="Times New Roman"/>
              <a:ea typeface="Times New Roman"/>
              <a:cs typeface="Times New Roman"/>
              <a:sym typeface="Times New Roman"/>
            </a:endParaRPr>
          </a:p>
        </p:txBody>
      </p:sp>
      <p:sp>
        <p:nvSpPr>
          <p:cNvPr id="931" name="Google Shape;931;p34"/>
          <p:cNvSpPr txBox="1"/>
          <p:nvPr/>
        </p:nvSpPr>
        <p:spPr>
          <a:xfrm>
            <a:off x="1583367" y="3712474"/>
            <a:ext cx="889000" cy="758190"/>
          </a:xfrm>
          <a:prstGeom prst="rect">
            <a:avLst/>
          </a:prstGeom>
          <a:noFill/>
          <a:ln>
            <a:noFill/>
          </a:ln>
        </p:spPr>
        <p:txBody>
          <a:bodyPr anchorCtr="0" anchor="t" bIns="0" lIns="0" spcFirstLastPara="1" rIns="0" wrap="square" tIns="6857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f </a:t>
            </a:r>
            <a:r>
              <a:rPr lang="en-US" sz="1400">
                <a:solidFill>
                  <a:schemeClr val="dk1"/>
                </a:solidFill>
                <a:latin typeface="Times New Roman"/>
                <a:ea typeface="Times New Roman"/>
                <a:cs typeface="Times New Roman"/>
                <a:sym typeface="Times New Roman"/>
              </a:rPr>
              <a:t>_ </a:t>
            </a:r>
            <a:r>
              <a:rPr i="1" lang="en-US" sz="1400">
                <a:solidFill>
                  <a:schemeClr val="dk1"/>
                </a:solidFill>
                <a:latin typeface="Times New Roman"/>
                <a:ea typeface="Times New Roman"/>
                <a:cs typeface="Times New Roman"/>
                <a:sym typeface="Times New Roman"/>
              </a:rPr>
              <a:t>Isc</a:t>
            </a:r>
            <a:r>
              <a:rPr baseline="-25000" i="1" lang="en-US" sz="1500">
                <a:solidFill>
                  <a:schemeClr val="dk1"/>
                </a:solidFill>
                <a:latin typeface="Times New Roman"/>
                <a:ea typeface="Times New Roman"/>
                <a:cs typeface="Times New Roman"/>
                <a:sym typeface="Times New Roman"/>
              </a:rPr>
              <a:t>anma</a:t>
            </a:r>
            <a:endParaRPr baseline="-25000" sz="1500">
              <a:solidFill>
                <a:schemeClr val="dk1"/>
              </a:solidFill>
              <a:latin typeface="Times New Roman"/>
              <a:ea typeface="Times New Roman"/>
              <a:cs typeface="Times New Roman"/>
              <a:sym typeface="Times New Roman"/>
            </a:endParaRPr>
          </a:p>
          <a:p>
            <a:pPr indent="0" lvl="0" marL="0" marR="5080" rtl="0" algn="r">
              <a:lnSpc>
                <a:spcPct val="100000"/>
              </a:lnSpc>
              <a:spcBef>
                <a:spcPts val="760"/>
              </a:spcBef>
              <a:spcAft>
                <a:spcPts val="0"/>
              </a:spcAft>
              <a:buNone/>
            </a:pPr>
            <a:r>
              <a:rPr lang="en-US" sz="24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p:txBody>
      </p:sp>
      <p:sp>
        <p:nvSpPr>
          <p:cNvPr id="932" name="Google Shape;932;p34"/>
          <p:cNvSpPr txBox="1"/>
          <p:nvPr/>
        </p:nvSpPr>
        <p:spPr>
          <a:xfrm>
            <a:off x="1032742" y="4269166"/>
            <a:ext cx="197485"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en-US" sz="2400">
                <a:solidFill>
                  <a:schemeClr val="dk1"/>
                </a:solidFill>
                <a:latin typeface="Noto Sans Symbols"/>
                <a:ea typeface="Noto Sans Symbols"/>
                <a:cs typeface="Noto Sans Symbols"/>
                <a:sym typeface="Noto Sans Symbols"/>
              </a:rPr>
              <a:t>=</a:t>
            </a:r>
            <a:endParaRPr sz="2400">
              <a:solidFill>
                <a:schemeClr val="dk1"/>
              </a:solidFill>
              <a:latin typeface="Noto Sans Symbols"/>
              <a:ea typeface="Noto Sans Symbols"/>
              <a:cs typeface="Noto Sans Symbols"/>
              <a:sym typeface="Noto Sans Symbols"/>
            </a:endParaRPr>
          </a:p>
        </p:txBody>
      </p:sp>
      <p:sp>
        <p:nvSpPr>
          <p:cNvPr id="933" name="Google Shape;933;p34"/>
          <p:cNvSpPr txBox="1"/>
          <p:nvPr/>
        </p:nvSpPr>
        <p:spPr>
          <a:xfrm>
            <a:off x="512176" y="3319619"/>
            <a:ext cx="1041400" cy="39560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en-US" sz="2400">
                <a:solidFill>
                  <a:schemeClr val="dk1"/>
                </a:solidFill>
                <a:latin typeface="Times New Roman"/>
                <a:ea typeface="Times New Roman"/>
                <a:cs typeface="Times New Roman"/>
                <a:sym typeface="Times New Roman"/>
              </a:rPr>
              <a:t>SCR </a:t>
            </a:r>
            <a:r>
              <a:rPr lang="en-US" sz="2400">
                <a:solidFill>
                  <a:schemeClr val="dk1"/>
                </a:solidFill>
                <a:latin typeface="Noto Sans Symbols"/>
                <a:ea typeface="Noto Sans Symbols"/>
                <a:cs typeface="Noto Sans Symbols"/>
                <a:sym typeface="Noto Sans Symbols"/>
              </a:rPr>
              <a:t>=</a:t>
            </a:r>
            <a:r>
              <a:rPr lang="en-US" sz="2400">
                <a:solidFill>
                  <a:schemeClr val="dk1"/>
                </a:solidFill>
                <a:latin typeface="Times New Roman"/>
                <a:ea typeface="Times New Roman"/>
                <a:cs typeface="Times New Roman"/>
                <a:sym typeface="Times New Roman"/>
              </a:rPr>
              <a:t> </a:t>
            </a:r>
            <a:r>
              <a:rPr baseline="-25000" i="1" lang="en-US" sz="3600">
                <a:solidFill>
                  <a:schemeClr val="dk1"/>
                </a:solidFill>
                <a:latin typeface="Times New Roman"/>
                <a:ea typeface="Times New Roman"/>
                <a:cs typeface="Times New Roman"/>
                <a:sym typeface="Times New Roman"/>
              </a:rPr>
              <a:t>I</a:t>
            </a:r>
            <a:endParaRPr baseline="-25000" sz="3600">
              <a:solidFill>
                <a:schemeClr val="dk1"/>
              </a:solidFill>
              <a:latin typeface="Times New Roman"/>
              <a:ea typeface="Times New Roman"/>
              <a:cs typeface="Times New Roman"/>
              <a:sym typeface="Times New Roman"/>
            </a:endParaRPr>
          </a:p>
        </p:txBody>
      </p:sp>
      <p:sp>
        <p:nvSpPr>
          <p:cNvPr id="934" name="Google Shape;934;p34"/>
          <p:cNvSpPr txBox="1"/>
          <p:nvPr/>
        </p:nvSpPr>
        <p:spPr>
          <a:xfrm>
            <a:off x="8342312" y="5359400"/>
            <a:ext cx="464184"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(A)</a:t>
            </a:r>
            <a:endParaRPr sz="1600">
              <a:solidFill>
                <a:schemeClr val="dk1"/>
              </a:solidFill>
              <a:latin typeface="Times New Roman"/>
              <a:ea typeface="Times New Roman"/>
              <a:cs typeface="Times New Roman"/>
              <a:sym typeface="Times New Roman"/>
            </a:endParaRPr>
          </a:p>
        </p:txBody>
      </p:sp>
      <p:sp>
        <p:nvSpPr>
          <p:cNvPr id="935" name="Google Shape;935;p34"/>
          <p:cNvSpPr/>
          <p:nvPr/>
        </p:nvSpPr>
        <p:spPr>
          <a:xfrm>
            <a:off x="4683125" y="5543550"/>
            <a:ext cx="3591560" cy="0"/>
          </a:xfrm>
          <a:custGeom>
            <a:rect b="b" l="l" r="r" t="t"/>
            <a:pathLst>
              <a:path extrusionOk="0" h="120000" w="3591559">
                <a:moveTo>
                  <a:pt x="0" y="0"/>
                </a:moveTo>
                <a:lnTo>
                  <a:pt x="3591447"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34"/>
          <p:cNvSpPr/>
          <p:nvPr/>
        </p:nvSpPr>
        <p:spPr>
          <a:xfrm>
            <a:off x="8189912" y="5505450"/>
            <a:ext cx="127000" cy="76200"/>
          </a:xfrm>
          <a:custGeom>
            <a:rect b="b" l="l" r="r" t="t"/>
            <a:pathLst>
              <a:path extrusionOk="0" h="76200" w="127000">
                <a:moveTo>
                  <a:pt x="0" y="0"/>
                </a:moveTo>
                <a:lnTo>
                  <a:pt x="0" y="76200"/>
                </a:lnTo>
                <a:lnTo>
                  <a:pt x="1270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34"/>
          <p:cNvSpPr/>
          <p:nvPr/>
        </p:nvSpPr>
        <p:spPr>
          <a:xfrm>
            <a:off x="4670425" y="3614208"/>
            <a:ext cx="0" cy="1929764"/>
          </a:xfrm>
          <a:custGeom>
            <a:rect b="b" l="l" r="r" t="t"/>
            <a:pathLst>
              <a:path extrusionOk="0" h="1929764" w="120000">
                <a:moveTo>
                  <a:pt x="0" y="1929345"/>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34"/>
          <p:cNvSpPr/>
          <p:nvPr/>
        </p:nvSpPr>
        <p:spPr>
          <a:xfrm>
            <a:off x="4632325" y="3571875"/>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34"/>
          <p:cNvSpPr/>
          <p:nvPr/>
        </p:nvSpPr>
        <p:spPr>
          <a:xfrm>
            <a:off x="4683125" y="3659187"/>
            <a:ext cx="1895475" cy="1884680"/>
          </a:xfrm>
          <a:custGeom>
            <a:rect b="b" l="l" r="r" t="t"/>
            <a:pathLst>
              <a:path extrusionOk="0" h="1884679" w="1895475">
                <a:moveTo>
                  <a:pt x="0" y="1884358"/>
                </a:moveTo>
                <a:lnTo>
                  <a:pt x="33539" y="1833854"/>
                </a:lnTo>
                <a:lnTo>
                  <a:pt x="75758" y="1769518"/>
                </a:lnTo>
                <a:lnTo>
                  <a:pt x="99737" y="1732808"/>
                </a:lnTo>
                <a:lnTo>
                  <a:pt x="125424" y="1693415"/>
                </a:lnTo>
                <a:lnTo>
                  <a:pt x="152664" y="1651597"/>
                </a:lnTo>
                <a:lnTo>
                  <a:pt x="181303" y="1607613"/>
                </a:lnTo>
                <a:lnTo>
                  <a:pt x="211188" y="1561721"/>
                </a:lnTo>
                <a:lnTo>
                  <a:pt x="242163" y="1514180"/>
                </a:lnTo>
                <a:lnTo>
                  <a:pt x="274074" y="1465248"/>
                </a:lnTo>
                <a:lnTo>
                  <a:pt x="306769" y="1415184"/>
                </a:lnTo>
                <a:lnTo>
                  <a:pt x="340091" y="1364245"/>
                </a:lnTo>
                <a:lnTo>
                  <a:pt x="373888" y="1312691"/>
                </a:lnTo>
                <a:lnTo>
                  <a:pt x="408005" y="1260779"/>
                </a:lnTo>
                <a:lnTo>
                  <a:pt x="442288" y="1208768"/>
                </a:lnTo>
                <a:lnTo>
                  <a:pt x="476583" y="1156917"/>
                </a:lnTo>
                <a:lnTo>
                  <a:pt x="510735" y="1105484"/>
                </a:lnTo>
                <a:lnTo>
                  <a:pt x="544590" y="1054727"/>
                </a:lnTo>
                <a:lnTo>
                  <a:pt x="577995" y="1004905"/>
                </a:lnTo>
                <a:lnTo>
                  <a:pt x="610795" y="956277"/>
                </a:lnTo>
                <a:lnTo>
                  <a:pt x="642836" y="909099"/>
                </a:lnTo>
                <a:lnTo>
                  <a:pt x="673963" y="863632"/>
                </a:lnTo>
                <a:lnTo>
                  <a:pt x="704023" y="820134"/>
                </a:lnTo>
                <a:lnTo>
                  <a:pt x="732862" y="778862"/>
                </a:lnTo>
                <a:lnTo>
                  <a:pt x="760325" y="740075"/>
                </a:lnTo>
                <a:lnTo>
                  <a:pt x="786258" y="704033"/>
                </a:lnTo>
                <a:lnTo>
                  <a:pt x="810507" y="670992"/>
                </a:lnTo>
                <a:lnTo>
                  <a:pt x="886303" y="573188"/>
                </a:lnTo>
                <a:lnTo>
                  <a:pt x="933968" y="516117"/>
                </a:lnTo>
                <a:lnTo>
                  <a:pt x="976754" y="468541"/>
                </a:lnTo>
                <a:lnTo>
                  <a:pt x="1015505" y="429002"/>
                </a:lnTo>
                <a:lnTo>
                  <a:pt x="1051063" y="396043"/>
                </a:lnTo>
                <a:lnTo>
                  <a:pt x="1084269" y="368207"/>
                </a:lnTo>
                <a:lnTo>
                  <a:pt x="1115966" y="344035"/>
                </a:lnTo>
                <a:lnTo>
                  <a:pt x="1178202" y="300854"/>
                </a:lnTo>
                <a:lnTo>
                  <a:pt x="1210426" y="278930"/>
                </a:lnTo>
                <a:lnTo>
                  <a:pt x="1244509" y="254840"/>
                </a:lnTo>
                <a:lnTo>
                  <a:pt x="1292832" y="221899"/>
                </a:lnTo>
                <a:lnTo>
                  <a:pt x="1340630" y="193228"/>
                </a:lnTo>
                <a:lnTo>
                  <a:pt x="1387743" y="168218"/>
                </a:lnTo>
                <a:lnTo>
                  <a:pt x="1434012" y="146259"/>
                </a:lnTo>
                <a:lnTo>
                  <a:pt x="1479278" y="126740"/>
                </a:lnTo>
                <a:lnTo>
                  <a:pt x="1523380" y="109052"/>
                </a:lnTo>
                <a:lnTo>
                  <a:pt x="1566160" y="92584"/>
                </a:lnTo>
                <a:lnTo>
                  <a:pt x="1607458" y="76726"/>
                </a:lnTo>
                <a:lnTo>
                  <a:pt x="1662171" y="57278"/>
                </a:lnTo>
                <a:lnTo>
                  <a:pt x="1716939" y="41407"/>
                </a:lnTo>
                <a:lnTo>
                  <a:pt x="1769708" y="28429"/>
                </a:lnTo>
                <a:lnTo>
                  <a:pt x="1818424" y="17659"/>
                </a:lnTo>
                <a:lnTo>
                  <a:pt x="1861032" y="8411"/>
                </a:lnTo>
                <a:lnTo>
                  <a:pt x="189547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34"/>
          <p:cNvSpPr txBox="1"/>
          <p:nvPr/>
        </p:nvSpPr>
        <p:spPr>
          <a:xfrm>
            <a:off x="4238625" y="3225800"/>
            <a:ext cx="116713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E</a:t>
            </a:r>
            <a:r>
              <a:rPr baseline="-25000" i="1" lang="en-US" sz="1575">
                <a:solidFill>
                  <a:schemeClr val="dk1"/>
                </a:solidFill>
                <a:latin typeface="Times New Roman"/>
                <a:ea typeface="Times New Roman"/>
                <a:cs typeface="Times New Roman"/>
                <a:sym typeface="Times New Roman"/>
              </a:rPr>
              <a:t>f </a:t>
            </a:r>
            <a:r>
              <a:rPr lang="en-US" sz="1600">
                <a:solidFill>
                  <a:schemeClr val="dk1"/>
                </a:solidFill>
                <a:latin typeface="Times New Roman"/>
                <a:ea typeface="Times New Roman"/>
                <a:cs typeface="Times New Roman"/>
                <a:sym typeface="Times New Roman"/>
              </a:rPr>
              <a:t>veya </a:t>
            </a: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 </a:t>
            </a:r>
            <a:r>
              <a:rPr lang="en-US" sz="1600">
                <a:solidFill>
                  <a:schemeClr val="dk1"/>
                </a:solidFill>
                <a:latin typeface="Times New Roman"/>
                <a:ea typeface="Times New Roman"/>
                <a:cs typeface="Times New Roman"/>
                <a:sym typeface="Times New Roman"/>
              </a:rPr>
              <a:t>(V)</a:t>
            </a:r>
            <a:endParaRPr sz="1600">
              <a:solidFill>
                <a:schemeClr val="dk1"/>
              </a:solidFill>
              <a:latin typeface="Times New Roman"/>
              <a:ea typeface="Times New Roman"/>
              <a:cs typeface="Times New Roman"/>
              <a:sym typeface="Times New Roman"/>
            </a:endParaRPr>
          </a:p>
        </p:txBody>
      </p:sp>
      <p:sp>
        <p:nvSpPr>
          <p:cNvPr id="941" name="Google Shape;941;p34"/>
          <p:cNvSpPr/>
          <p:nvPr/>
        </p:nvSpPr>
        <p:spPr>
          <a:xfrm>
            <a:off x="4668837" y="3427412"/>
            <a:ext cx="1357630" cy="2124075"/>
          </a:xfrm>
          <a:custGeom>
            <a:rect b="b" l="l" r="r" t="t"/>
            <a:pathLst>
              <a:path extrusionOk="0" h="2124075" w="1357629">
                <a:moveTo>
                  <a:pt x="0" y="2124068"/>
                </a:moveTo>
                <a:lnTo>
                  <a:pt x="1357309" y="0"/>
                </a:lnTo>
              </a:path>
            </a:pathLst>
          </a:custGeom>
          <a:noFill/>
          <a:ln cap="flat" cmpd="sng" w="28550">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34"/>
          <p:cNvSpPr txBox="1"/>
          <p:nvPr/>
        </p:nvSpPr>
        <p:spPr>
          <a:xfrm>
            <a:off x="5588000" y="3036252"/>
            <a:ext cx="1465580" cy="768350"/>
          </a:xfrm>
          <a:prstGeom prst="rect">
            <a:avLst/>
          </a:prstGeom>
          <a:noFill/>
          <a:ln>
            <a:noFill/>
          </a:ln>
        </p:spPr>
        <p:txBody>
          <a:bodyPr anchorCtr="0" anchor="t" bIns="0" lIns="0" spcFirstLastPara="1" rIns="0" wrap="square" tIns="140325">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H</a:t>
            </a:r>
            <a:r>
              <a:rPr lang="en-US" sz="1400">
                <a:solidFill>
                  <a:schemeClr val="dk1"/>
                </a:solidFill>
                <a:latin typeface="Times New Roman"/>
                <a:ea typeface="Times New Roman"/>
                <a:cs typeface="Times New Roman"/>
                <a:sym typeface="Times New Roman"/>
              </a:rPr>
              <a:t>ava-aralığı hattı</a:t>
            </a:r>
            <a:endParaRPr sz="1400">
              <a:solidFill>
                <a:schemeClr val="dk1"/>
              </a:solidFill>
              <a:latin typeface="Times New Roman"/>
              <a:ea typeface="Times New Roman"/>
              <a:cs typeface="Times New Roman"/>
              <a:sym typeface="Times New Roman"/>
            </a:endParaRPr>
          </a:p>
          <a:p>
            <a:pPr indent="0" lvl="0" marL="0" marR="5080" rtl="0" algn="r">
              <a:lnSpc>
                <a:spcPct val="100000"/>
              </a:lnSpc>
              <a:spcBef>
                <a:spcPts val="1005"/>
              </a:spcBef>
              <a:spcAft>
                <a:spcPts val="0"/>
              </a:spcAft>
              <a:buNone/>
            </a:pPr>
            <a:r>
              <a:rPr lang="en-US" sz="1600">
                <a:solidFill>
                  <a:schemeClr val="dk1"/>
                </a:solidFill>
                <a:latin typeface="Times New Roman"/>
                <a:ea typeface="Times New Roman"/>
                <a:cs typeface="Times New Roman"/>
                <a:sym typeface="Times New Roman"/>
              </a:rPr>
              <a:t>OCC</a:t>
            </a:r>
            <a:endParaRPr sz="1600">
              <a:solidFill>
                <a:schemeClr val="dk1"/>
              </a:solidFill>
              <a:latin typeface="Times New Roman"/>
              <a:ea typeface="Times New Roman"/>
              <a:cs typeface="Times New Roman"/>
              <a:sym typeface="Times New Roman"/>
            </a:endParaRPr>
          </a:p>
        </p:txBody>
      </p:sp>
      <p:sp>
        <p:nvSpPr>
          <p:cNvPr id="943" name="Google Shape;943;p34"/>
          <p:cNvSpPr/>
          <p:nvPr/>
        </p:nvSpPr>
        <p:spPr>
          <a:xfrm>
            <a:off x="8067675" y="3614208"/>
            <a:ext cx="0" cy="1929764"/>
          </a:xfrm>
          <a:custGeom>
            <a:rect b="b" l="l" r="r" t="t"/>
            <a:pathLst>
              <a:path extrusionOk="0" h="1929764" w="120000">
                <a:moveTo>
                  <a:pt x="0" y="1929345"/>
                </a:moveTo>
                <a:lnTo>
                  <a:pt x="0"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34"/>
          <p:cNvSpPr/>
          <p:nvPr/>
        </p:nvSpPr>
        <p:spPr>
          <a:xfrm>
            <a:off x="8029575" y="3571875"/>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34"/>
          <p:cNvSpPr txBox="1"/>
          <p:nvPr/>
        </p:nvSpPr>
        <p:spPr>
          <a:xfrm>
            <a:off x="7802562" y="3271837"/>
            <a:ext cx="53911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I</a:t>
            </a:r>
            <a:r>
              <a:rPr baseline="-25000" i="1" lang="en-US" sz="1575">
                <a:solidFill>
                  <a:schemeClr val="dk1"/>
                </a:solidFill>
                <a:latin typeface="Times New Roman"/>
                <a:ea typeface="Times New Roman"/>
                <a:cs typeface="Times New Roman"/>
                <a:sym typeface="Times New Roman"/>
              </a:rPr>
              <a:t>sc </a:t>
            </a:r>
            <a:r>
              <a:rPr lang="en-US" sz="1600">
                <a:solidFill>
                  <a:schemeClr val="dk1"/>
                </a:solidFill>
                <a:latin typeface="Times New Roman"/>
                <a:ea typeface="Times New Roman"/>
                <a:cs typeface="Times New Roman"/>
                <a:sym typeface="Times New Roman"/>
              </a:rPr>
              <a:t>(A)</a:t>
            </a:r>
            <a:endParaRPr sz="1600">
              <a:solidFill>
                <a:schemeClr val="dk1"/>
              </a:solidFill>
              <a:latin typeface="Times New Roman"/>
              <a:ea typeface="Times New Roman"/>
              <a:cs typeface="Times New Roman"/>
              <a:sym typeface="Times New Roman"/>
            </a:endParaRPr>
          </a:p>
        </p:txBody>
      </p:sp>
      <p:sp>
        <p:nvSpPr>
          <p:cNvPr id="946" name="Google Shape;946;p34"/>
          <p:cNvSpPr/>
          <p:nvPr/>
        </p:nvSpPr>
        <p:spPr>
          <a:xfrm>
            <a:off x="4657725" y="4014783"/>
            <a:ext cx="2714625" cy="1520825"/>
          </a:xfrm>
          <a:custGeom>
            <a:rect b="b" l="l" r="r" t="t"/>
            <a:pathLst>
              <a:path extrusionOk="0" h="1520825" w="2714625">
                <a:moveTo>
                  <a:pt x="0" y="1520828"/>
                </a:moveTo>
                <a:lnTo>
                  <a:pt x="2714618"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34"/>
          <p:cNvSpPr txBox="1"/>
          <p:nvPr/>
        </p:nvSpPr>
        <p:spPr>
          <a:xfrm>
            <a:off x="7442200" y="3890962"/>
            <a:ext cx="409575"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SCC</a:t>
            </a:r>
            <a:endParaRPr sz="1600">
              <a:solidFill>
                <a:schemeClr val="dk1"/>
              </a:solidFill>
              <a:latin typeface="Times New Roman"/>
              <a:ea typeface="Times New Roman"/>
              <a:cs typeface="Times New Roman"/>
              <a:sym typeface="Times New Roman"/>
            </a:endParaRPr>
          </a:p>
        </p:txBody>
      </p:sp>
      <p:sp>
        <p:nvSpPr>
          <p:cNvPr id="948" name="Google Shape;948;p34"/>
          <p:cNvSpPr/>
          <p:nvPr/>
        </p:nvSpPr>
        <p:spPr>
          <a:xfrm>
            <a:off x="4733925" y="3883025"/>
            <a:ext cx="1206500" cy="0"/>
          </a:xfrm>
          <a:custGeom>
            <a:rect b="b" l="l" r="r" t="t"/>
            <a:pathLst>
              <a:path extrusionOk="0" h="120000" w="1206500">
                <a:moveTo>
                  <a:pt x="0" y="0"/>
                </a:moveTo>
                <a:lnTo>
                  <a:pt x="12064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9" name="Google Shape;949;p34"/>
          <p:cNvSpPr/>
          <p:nvPr/>
        </p:nvSpPr>
        <p:spPr>
          <a:xfrm>
            <a:off x="4670425" y="3857625"/>
            <a:ext cx="127000" cy="50800"/>
          </a:xfrm>
          <a:custGeom>
            <a:rect b="b" l="l" r="r" t="t"/>
            <a:pathLst>
              <a:path extrusionOk="0" h="50800" w="127000">
                <a:moveTo>
                  <a:pt x="127000" y="0"/>
                </a:moveTo>
                <a:lnTo>
                  <a:pt x="0" y="25400"/>
                </a:lnTo>
                <a:lnTo>
                  <a:pt x="127000" y="508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34"/>
          <p:cNvSpPr/>
          <p:nvPr/>
        </p:nvSpPr>
        <p:spPr>
          <a:xfrm>
            <a:off x="5940425" y="3897312"/>
            <a:ext cx="0" cy="1579880"/>
          </a:xfrm>
          <a:custGeom>
            <a:rect b="b" l="l" r="r" t="t"/>
            <a:pathLst>
              <a:path extrusionOk="0" h="1579879" w="120000">
                <a:moveTo>
                  <a:pt x="0" y="0"/>
                </a:moveTo>
                <a:lnTo>
                  <a:pt x="0" y="157955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34"/>
          <p:cNvSpPr/>
          <p:nvPr/>
        </p:nvSpPr>
        <p:spPr>
          <a:xfrm>
            <a:off x="5915025" y="5413375"/>
            <a:ext cx="50800" cy="127000"/>
          </a:xfrm>
          <a:custGeom>
            <a:rect b="b" l="l" r="r" t="t"/>
            <a:pathLst>
              <a:path extrusionOk="0" h="127000" w="50800">
                <a:moveTo>
                  <a:pt x="50800" y="0"/>
                </a:moveTo>
                <a:lnTo>
                  <a:pt x="0" y="0"/>
                </a:lnTo>
                <a:lnTo>
                  <a:pt x="25400" y="1270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34"/>
          <p:cNvSpPr txBox="1"/>
          <p:nvPr/>
        </p:nvSpPr>
        <p:spPr>
          <a:xfrm>
            <a:off x="4094162" y="3817937"/>
            <a:ext cx="45085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V</a:t>
            </a:r>
            <a:r>
              <a:rPr i="1" lang="en-US" sz="1050">
                <a:solidFill>
                  <a:schemeClr val="dk1"/>
                </a:solidFill>
                <a:latin typeface="Times New Roman"/>
                <a:ea typeface="Times New Roman"/>
                <a:cs typeface="Times New Roman"/>
                <a:sym typeface="Times New Roman"/>
              </a:rPr>
              <a:t>anma</a:t>
            </a:r>
            <a:endParaRPr sz="1050">
              <a:solidFill>
                <a:schemeClr val="dk1"/>
              </a:solidFill>
              <a:latin typeface="Times New Roman"/>
              <a:ea typeface="Times New Roman"/>
              <a:cs typeface="Times New Roman"/>
              <a:sym typeface="Times New Roman"/>
            </a:endParaRPr>
          </a:p>
        </p:txBody>
      </p:sp>
      <p:sp>
        <p:nvSpPr>
          <p:cNvPr id="953" name="Google Shape;953;p34"/>
          <p:cNvSpPr txBox="1"/>
          <p:nvPr/>
        </p:nvSpPr>
        <p:spPr>
          <a:xfrm>
            <a:off x="8089900" y="4367212"/>
            <a:ext cx="54102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sc,anma</a:t>
            </a:r>
            <a:endParaRPr sz="1050">
              <a:solidFill>
                <a:schemeClr val="dk1"/>
              </a:solidFill>
              <a:latin typeface="Times New Roman"/>
              <a:ea typeface="Times New Roman"/>
              <a:cs typeface="Times New Roman"/>
              <a:sym typeface="Times New Roman"/>
            </a:endParaRPr>
          </a:p>
        </p:txBody>
      </p:sp>
      <p:sp>
        <p:nvSpPr>
          <p:cNvPr id="954" name="Google Shape;954;p34"/>
          <p:cNvSpPr txBox="1"/>
          <p:nvPr/>
        </p:nvSpPr>
        <p:spPr>
          <a:xfrm>
            <a:off x="5605462" y="5591175"/>
            <a:ext cx="57658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f_V </a:t>
            </a:r>
            <a:r>
              <a:rPr baseline="30000" i="1" lang="en-US" sz="1350">
                <a:solidFill>
                  <a:schemeClr val="dk1"/>
                </a:solidFill>
                <a:latin typeface="Times New Roman"/>
                <a:ea typeface="Times New Roman"/>
                <a:cs typeface="Times New Roman"/>
                <a:sym typeface="Times New Roman"/>
              </a:rPr>
              <a:t>anma</a:t>
            </a:r>
            <a:endParaRPr baseline="30000" sz="1350">
              <a:solidFill>
                <a:schemeClr val="dk1"/>
              </a:solidFill>
              <a:latin typeface="Times New Roman"/>
              <a:ea typeface="Times New Roman"/>
              <a:cs typeface="Times New Roman"/>
              <a:sym typeface="Times New Roman"/>
            </a:endParaRPr>
          </a:p>
        </p:txBody>
      </p:sp>
      <p:sp>
        <p:nvSpPr>
          <p:cNvPr id="955" name="Google Shape;955;p34"/>
          <p:cNvSpPr/>
          <p:nvPr/>
        </p:nvSpPr>
        <p:spPr>
          <a:xfrm>
            <a:off x="6573837" y="4476750"/>
            <a:ext cx="1431925" cy="0"/>
          </a:xfrm>
          <a:custGeom>
            <a:rect b="b" l="l" r="r" t="t"/>
            <a:pathLst>
              <a:path extrusionOk="0" h="120000" w="1431925">
                <a:moveTo>
                  <a:pt x="0" y="0"/>
                </a:moveTo>
                <a:lnTo>
                  <a:pt x="143191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34"/>
          <p:cNvSpPr/>
          <p:nvPr/>
        </p:nvSpPr>
        <p:spPr>
          <a:xfrm>
            <a:off x="7942262" y="4451350"/>
            <a:ext cx="127000" cy="50800"/>
          </a:xfrm>
          <a:custGeom>
            <a:rect b="b" l="l" r="r" t="t"/>
            <a:pathLst>
              <a:path extrusionOk="0" h="50800" w="127000">
                <a:moveTo>
                  <a:pt x="0" y="0"/>
                </a:moveTo>
                <a:lnTo>
                  <a:pt x="0" y="50800"/>
                </a:lnTo>
                <a:lnTo>
                  <a:pt x="127000" y="254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34"/>
          <p:cNvSpPr/>
          <p:nvPr/>
        </p:nvSpPr>
        <p:spPr>
          <a:xfrm>
            <a:off x="6599237" y="4471987"/>
            <a:ext cx="3175" cy="1017905"/>
          </a:xfrm>
          <a:custGeom>
            <a:rect b="b" l="l" r="r" t="t"/>
            <a:pathLst>
              <a:path extrusionOk="0" h="1017904" w="3175">
                <a:moveTo>
                  <a:pt x="0" y="0"/>
                </a:moveTo>
                <a:lnTo>
                  <a:pt x="2988" y="1017589"/>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34"/>
          <p:cNvSpPr/>
          <p:nvPr/>
        </p:nvSpPr>
        <p:spPr>
          <a:xfrm>
            <a:off x="6576644" y="5425998"/>
            <a:ext cx="50800" cy="127635"/>
          </a:xfrm>
          <a:custGeom>
            <a:rect b="b" l="l" r="r" t="t"/>
            <a:pathLst>
              <a:path extrusionOk="0" h="127635" w="50800">
                <a:moveTo>
                  <a:pt x="50787" y="0"/>
                </a:moveTo>
                <a:lnTo>
                  <a:pt x="0" y="152"/>
                </a:lnTo>
                <a:lnTo>
                  <a:pt x="25768" y="127076"/>
                </a:lnTo>
                <a:lnTo>
                  <a:pt x="507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34"/>
          <p:cNvSpPr txBox="1"/>
          <p:nvPr/>
        </p:nvSpPr>
        <p:spPr>
          <a:xfrm>
            <a:off x="6397625" y="5591175"/>
            <a:ext cx="654050" cy="26924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en-US" sz="2400">
                <a:solidFill>
                  <a:schemeClr val="dk1"/>
                </a:solidFill>
                <a:latin typeface="Times New Roman"/>
                <a:ea typeface="Times New Roman"/>
                <a:cs typeface="Times New Roman"/>
                <a:sym typeface="Times New Roman"/>
              </a:rPr>
              <a:t>I</a:t>
            </a:r>
            <a:r>
              <a:rPr i="1" lang="en-US" sz="1050">
                <a:solidFill>
                  <a:schemeClr val="dk1"/>
                </a:solidFill>
                <a:latin typeface="Times New Roman"/>
                <a:ea typeface="Times New Roman"/>
                <a:cs typeface="Times New Roman"/>
                <a:sym typeface="Times New Roman"/>
              </a:rPr>
              <a:t>f_Isc </a:t>
            </a:r>
            <a:r>
              <a:rPr baseline="30000" i="1" lang="en-US" sz="1350">
                <a:solidFill>
                  <a:schemeClr val="dk1"/>
                </a:solidFill>
                <a:latin typeface="Times New Roman"/>
                <a:ea typeface="Times New Roman"/>
                <a:cs typeface="Times New Roman"/>
                <a:sym typeface="Times New Roman"/>
              </a:rPr>
              <a:t>anma</a:t>
            </a:r>
            <a:endParaRPr baseline="30000" sz="1350">
              <a:solidFill>
                <a:schemeClr val="dk1"/>
              </a:solidFill>
              <a:latin typeface="Times New Roman"/>
              <a:ea typeface="Times New Roman"/>
              <a:cs typeface="Times New Roman"/>
              <a:sym typeface="Times New Roman"/>
            </a:endParaRPr>
          </a:p>
        </p:txBody>
      </p:sp>
      <p:sp>
        <p:nvSpPr>
          <p:cNvPr id="960" name="Google Shape;960;p34"/>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34"/>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5" name="Shape 965"/>
        <p:cNvGrpSpPr/>
        <p:nvPr/>
      </p:nvGrpSpPr>
      <p:grpSpPr>
        <a:xfrm>
          <a:off x="0" y="0"/>
          <a:ext cx="0" cy="0"/>
          <a:chOff x="0" y="0"/>
          <a:chExt cx="0" cy="0"/>
        </a:xfrm>
      </p:grpSpPr>
      <p:sp>
        <p:nvSpPr>
          <p:cNvPr id="966" name="Google Shape;966;p35"/>
          <p:cNvSpPr txBox="1"/>
          <p:nvPr>
            <p:ph type="title"/>
          </p:nvPr>
        </p:nvSpPr>
        <p:spPr>
          <a:xfrm>
            <a:off x="3909186" y="225590"/>
            <a:ext cx="128016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Örnek 1</a:t>
            </a:r>
            <a:endParaRPr/>
          </a:p>
        </p:txBody>
      </p:sp>
      <p:sp>
        <p:nvSpPr>
          <p:cNvPr id="967" name="Google Shape;967;p35"/>
          <p:cNvSpPr txBox="1"/>
          <p:nvPr/>
        </p:nvSpPr>
        <p:spPr>
          <a:xfrm>
            <a:off x="442277" y="1356995"/>
            <a:ext cx="8376920" cy="4043679"/>
          </a:xfrm>
          <a:prstGeom prst="rect">
            <a:avLst/>
          </a:prstGeom>
          <a:noFill/>
          <a:ln>
            <a:noFill/>
          </a:ln>
        </p:spPr>
        <p:txBody>
          <a:bodyPr anchorCtr="0" anchor="t" bIns="0" lIns="0" spcFirstLastPara="1" rIns="0" wrap="square" tIns="27925">
            <a:noAutofit/>
          </a:bodyPr>
          <a:lstStyle/>
          <a:p>
            <a:pPr indent="-88900" lvl="0" marL="101600" marR="1524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200kVA,	480V,	60Hz,	4-kutup,	Y-bağlı	senkron	generatörün	5A anma  uyartım akımıyla deneyi yapılmış ve izleyen veriler alınmıştır.</a:t>
            </a:r>
            <a:endParaRPr sz="2200">
              <a:solidFill>
                <a:schemeClr val="dk1"/>
              </a:solidFill>
              <a:latin typeface="Times New Roman"/>
              <a:ea typeface="Times New Roman"/>
              <a:cs typeface="Times New Roman"/>
              <a:sym typeface="Times New Roman"/>
            </a:endParaRPr>
          </a:p>
          <a:p>
            <a:pPr indent="-368300" lvl="0" marL="660400" marR="0" rtl="0" algn="l">
              <a:lnSpc>
                <a:spcPct val="114545"/>
              </a:lnSpc>
              <a:spcBef>
                <a:spcPts val="0"/>
              </a:spcBef>
              <a:spcAft>
                <a:spcPts val="0"/>
              </a:spcAft>
              <a:buClr>
                <a:schemeClr val="dk1"/>
              </a:buClr>
              <a:buSzPts val="2200"/>
              <a:buFont typeface="Times New Roman"/>
              <a:buAutoNum type="alphaLcParenR"/>
            </a:pPr>
            <a:r>
              <a:rPr lang="en-US" sz="2200">
                <a:solidFill>
                  <a:schemeClr val="dk1"/>
                </a:solidFill>
                <a:latin typeface="Times New Roman"/>
                <a:ea typeface="Times New Roman"/>
                <a:cs typeface="Times New Roman"/>
                <a:sym typeface="Times New Roman"/>
              </a:rPr>
              <a:t>Açık-devre (OC) deneyinden – Anma uyartım akımında, terminal</a:t>
            </a:r>
            <a:endParaRPr sz="2200">
              <a:solidFill>
                <a:schemeClr val="dk1"/>
              </a:solidFill>
              <a:latin typeface="Times New Roman"/>
              <a:ea typeface="Times New Roman"/>
              <a:cs typeface="Times New Roman"/>
              <a:sym typeface="Times New Roman"/>
            </a:endParaRPr>
          </a:p>
          <a:p>
            <a:pPr indent="0" lvl="0" marL="660400" marR="0" rtl="0" algn="l">
              <a:lnSpc>
                <a:spcPct val="119090"/>
              </a:lnSpc>
              <a:spcBef>
                <a:spcPts val="60"/>
              </a:spcBef>
              <a:spcAft>
                <a:spcPts val="0"/>
              </a:spcAft>
              <a:buNone/>
            </a:pPr>
            <a:r>
              <a:rPr lang="en-US" sz="2200">
                <a:solidFill>
                  <a:schemeClr val="dk1"/>
                </a:solidFill>
                <a:latin typeface="Times New Roman"/>
                <a:ea typeface="Times New Roman"/>
                <a:cs typeface="Times New Roman"/>
                <a:sym typeface="Times New Roman"/>
              </a:rPr>
              <a:t>(uç) gerilimi = 540V,</a:t>
            </a:r>
            <a:endParaRPr sz="2200">
              <a:solidFill>
                <a:schemeClr val="dk1"/>
              </a:solidFill>
              <a:latin typeface="Times New Roman"/>
              <a:ea typeface="Times New Roman"/>
              <a:cs typeface="Times New Roman"/>
              <a:sym typeface="Times New Roman"/>
            </a:endParaRPr>
          </a:p>
          <a:p>
            <a:pPr indent="-368300" lvl="0" marL="660400" marR="1113790" rtl="0" algn="l">
              <a:lnSpc>
                <a:spcPct val="122727"/>
              </a:lnSpc>
              <a:spcBef>
                <a:spcPts val="20"/>
              </a:spcBef>
              <a:spcAft>
                <a:spcPts val="0"/>
              </a:spcAft>
              <a:buClr>
                <a:schemeClr val="dk1"/>
              </a:buClr>
              <a:buSzPts val="2200"/>
              <a:buFont typeface="Times New Roman"/>
              <a:buAutoNum type="alphaLcParenR" startAt="2"/>
            </a:pPr>
            <a:r>
              <a:rPr lang="en-US" sz="2200">
                <a:solidFill>
                  <a:schemeClr val="dk1"/>
                </a:solidFill>
                <a:latin typeface="Times New Roman"/>
                <a:ea typeface="Times New Roman"/>
                <a:cs typeface="Times New Roman"/>
                <a:sym typeface="Times New Roman"/>
              </a:rPr>
              <a:t>Kısa-devre (SC) deneyinden – anma uyartım akımında, hat  akımı=300A ,</a:t>
            </a:r>
            <a:endParaRPr sz="2200">
              <a:solidFill>
                <a:schemeClr val="dk1"/>
              </a:solidFill>
              <a:latin typeface="Times New Roman"/>
              <a:ea typeface="Times New Roman"/>
              <a:cs typeface="Times New Roman"/>
              <a:sym typeface="Times New Roman"/>
            </a:endParaRPr>
          </a:p>
          <a:p>
            <a:pPr indent="-368300" lvl="0" marL="660400" marR="0" rtl="0" algn="l">
              <a:lnSpc>
                <a:spcPct val="112727"/>
              </a:lnSpc>
              <a:spcBef>
                <a:spcPts val="0"/>
              </a:spcBef>
              <a:spcAft>
                <a:spcPts val="0"/>
              </a:spcAft>
              <a:buClr>
                <a:schemeClr val="dk1"/>
              </a:buClr>
              <a:buSzPts val="2200"/>
              <a:buFont typeface="Times New Roman"/>
              <a:buAutoNum type="alphaLcParenR" startAt="2"/>
            </a:pPr>
            <a:r>
              <a:rPr lang="en-US" sz="2200">
                <a:solidFill>
                  <a:schemeClr val="dk1"/>
                </a:solidFill>
                <a:latin typeface="Times New Roman"/>
                <a:ea typeface="Times New Roman"/>
                <a:cs typeface="Times New Roman"/>
                <a:sym typeface="Times New Roman"/>
              </a:rPr>
              <a:t>DA deneyinden – 10V DA gerilimi iki çıkış ucuna uygulandığında,</a:t>
            </a:r>
            <a:endParaRPr sz="2200">
              <a:solidFill>
                <a:schemeClr val="dk1"/>
              </a:solidFill>
              <a:latin typeface="Times New Roman"/>
              <a:ea typeface="Times New Roman"/>
              <a:cs typeface="Times New Roman"/>
              <a:sym typeface="Times New Roman"/>
            </a:endParaRPr>
          </a:p>
          <a:p>
            <a:pPr indent="0" lvl="0" marL="660400" marR="0" rtl="0" algn="l">
              <a:lnSpc>
                <a:spcPct val="119090"/>
              </a:lnSpc>
              <a:spcBef>
                <a:spcPts val="0"/>
              </a:spcBef>
              <a:spcAft>
                <a:spcPts val="0"/>
              </a:spcAft>
              <a:buNone/>
            </a:pPr>
            <a:r>
              <a:rPr lang="en-US" sz="2200">
                <a:solidFill>
                  <a:schemeClr val="dk1"/>
                </a:solidFill>
                <a:latin typeface="Times New Roman"/>
                <a:ea typeface="Times New Roman"/>
                <a:cs typeface="Times New Roman"/>
                <a:sym typeface="Times New Roman"/>
              </a:rPr>
              <a:t>25A akım ölçülmüştür.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2300">
              <a:solidFill>
                <a:schemeClr val="dk1"/>
              </a:solidFill>
              <a:latin typeface="Times New Roman"/>
              <a:ea typeface="Times New Roman"/>
              <a:cs typeface="Times New Roman"/>
              <a:sym typeface="Times New Roman"/>
            </a:endParaRPr>
          </a:p>
          <a:p>
            <a:pPr indent="-368300" lvl="1" marL="660400" marR="0" rtl="0" algn="l">
              <a:lnSpc>
                <a:spcPct val="119090"/>
              </a:lnSpc>
              <a:spcBef>
                <a:spcPts val="0"/>
              </a:spcBef>
              <a:spcAft>
                <a:spcPts val="0"/>
              </a:spcAft>
              <a:buClr>
                <a:schemeClr val="dk1"/>
              </a:buClr>
              <a:buSzPts val="2200"/>
              <a:buFont typeface="Times New Roman"/>
              <a:buAutoNum type="arabicParenR"/>
            </a:pPr>
            <a:r>
              <a:rPr b="0" i="0" lang="en-US" sz="2200" u="none" cap="none" strike="noStrike">
                <a:solidFill>
                  <a:schemeClr val="dk1"/>
                </a:solidFill>
                <a:latin typeface="Times New Roman"/>
                <a:ea typeface="Times New Roman"/>
                <a:cs typeface="Times New Roman"/>
                <a:sym typeface="Times New Roman"/>
              </a:rPr>
              <a:t>Dönme hızını d/d olarak hesaplayınız.</a:t>
            </a:r>
            <a:endParaRPr b="0" i="0" sz="2200" u="none" cap="none" strike="noStrike">
              <a:solidFill>
                <a:schemeClr val="dk1"/>
              </a:solidFill>
              <a:latin typeface="Times New Roman"/>
              <a:ea typeface="Times New Roman"/>
              <a:cs typeface="Times New Roman"/>
              <a:sym typeface="Times New Roman"/>
            </a:endParaRPr>
          </a:p>
          <a:p>
            <a:pPr indent="-368300" lvl="1" marL="660400" marR="5080" rtl="0" algn="l">
              <a:lnSpc>
                <a:spcPct val="122727"/>
              </a:lnSpc>
              <a:spcBef>
                <a:spcPts val="20"/>
              </a:spcBef>
              <a:spcAft>
                <a:spcPts val="0"/>
              </a:spcAft>
              <a:buClr>
                <a:schemeClr val="dk1"/>
              </a:buClr>
              <a:buSzPts val="2200"/>
              <a:buFont typeface="Times New Roman"/>
              <a:buAutoNum type="arabicParenR"/>
            </a:pPr>
            <a:r>
              <a:rPr b="0" i="0" lang="en-US" sz="2200" u="none" cap="none" strike="noStrike">
                <a:solidFill>
                  <a:schemeClr val="dk1"/>
                </a:solidFill>
                <a:latin typeface="Times New Roman"/>
                <a:ea typeface="Times New Roman"/>
                <a:cs typeface="Times New Roman"/>
                <a:sym typeface="Times New Roman"/>
              </a:rPr>
              <a:t>Üretilen	emk	ile	doymuş	eşdeğer	devre	parametrelerini	(endüvi  direnci ve senkron reaktansı) hesaplayınız.</a:t>
            </a:r>
            <a:endParaRPr b="0" i="0" sz="2200" u="none" cap="none" strike="noStrike">
              <a:solidFill>
                <a:schemeClr val="dk1"/>
              </a:solidFill>
              <a:latin typeface="Times New Roman"/>
              <a:ea typeface="Times New Roman"/>
              <a:cs typeface="Times New Roman"/>
              <a:sym typeface="Times New Roman"/>
            </a:endParaRPr>
          </a:p>
        </p:txBody>
      </p:sp>
      <p:sp>
        <p:nvSpPr>
          <p:cNvPr id="968" name="Google Shape;968;p35"/>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35"/>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3" name="Shape 973"/>
        <p:cNvGrpSpPr/>
        <p:nvPr/>
      </p:nvGrpSpPr>
      <p:grpSpPr>
        <a:xfrm>
          <a:off x="0" y="0"/>
          <a:ext cx="0" cy="0"/>
          <a:chOff x="0" y="0"/>
          <a:chExt cx="0" cy="0"/>
        </a:xfrm>
      </p:grpSpPr>
      <p:sp>
        <p:nvSpPr>
          <p:cNvPr id="974" name="Google Shape;974;p36"/>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25</a:t>
            </a:r>
            <a:endParaRPr sz="1400">
              <a:solidFill>
                <a:schemeClr val="dk1"/>
              </a:solidFill>
              <a:latin typeface="Arial"/>
              <a:ea typeface="Arial"/>
              <a:cs typeface="Arial"/>
              <a:sym typeface="Arial"/>
            </a:endParaRPr>
          </a:p>
        </p:txBody>
      </p:sp>
      <p:sp>
        <p:nvSpPr>
          <p:cNvPr id="975" name="Google Shape;975;p36"/>
          <p:cNvSpPr txBox="1"/>
          <p:nvPr>
            <p:ph type="title"/>
          </p:nvPr>
        </p:nvSpPr>
        <p:spPr>
          <a:xfrm>
            <a:off x="3298837" y="184632"/>
            <a:ext cx="25736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Örnek 1 için çözüm</a:t>
            </a:r>
            <a:endParaRPr sz="2400"/>
          </a:p>
        </p:txBody>
      </p:sp>
      <p:sp>
        <p:nvSpPr>
          <p:cNvPr id="976" name="Google Shape;976;p36"/>
          <p:cNvSpPr txBox="1"/>
          <p:nvPr/>
        </p:nvSpPr>
        <p:spPr>
          <a:xfrm>
            <a:off x="360899" y="928052"/>
            <a:ext cx="21590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977" name="Google Shape;977;p36"/>
          <p:cNvSpPr txBox="1"/>
          <p:nvPr/>
        </p:nvSpPr>
        <p:spPr>
          <a:xfrm>
            <a:off x="729199" y="1189672"/>
            <a:ext cx="2955925" cy="1016000"/>
          </a:xfrm>
          <a:prstGeom prst="rect">
            <a:avLst/>
          </a:prstGeom>
          <a:noFill/>
          <a:ln>
            <a:noFill/>
          </a:ln>
        </p:spPr>
        <p:txBody>
          <a:bodyPr anchorCtr="0" anchor="t" bIns="0" lIns="0" spcFirstLastPara="1" rIns="0" wrap="square" tIns="12700">
            <a:noAutofit/>
          </a:bodyPr>
          <a:lstStyle/>
          <a:p>
            <a:pPr indent="0" lvl="0" marL="12700" marR="5080" rtl="0" algn="l">
              <a:lnSpc>
                <a:spcPct val="120400"/>
              </a:lnSpc>
              <a:spcBef>
                <a:spcPts val="0"/>
              </a:spcBef>
              <a:spcAft>
                <a:spcPts val="0"/>
              </a:spcAft>
              <a:buNone/>
            </a:pPr>
            <a:r>
              <a:rPr i="1" lang="en-US" sz="1800">
                <a:solidFill>
                  <a:schemeClr val="dk1"/>
                </a:solidFill>
                <a:latin typeface="Times New Roman"/>
                <a:ea typeface="Times New Roman"/>
                <a:cs typeface="Times New Roman"/>
                <a:sym typeface="Times New Roman"/>
              </a:rPr>
              <a:t>f</a:t>
            </a:r>
            <a:r>
              <a:rPr baseline="-25000" i="1" lang="en-US" sz="1800">
                <a:solidFill>
                  <a:schemeClr val="dk1"/>
                </a:solidFill>
                <a:latin typeface="Times New Roman"/>
                <a:ea typeface="Times New Roman"/>
                <a:cs typeface="Times New Roman"/>
                <a:sym typeface="Times New Roman"/>
              </a:rPr>
              <a:t>e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elektrik frekansı </a:t>
            </a:r>
            <a:r>
              <a:rPr i="1" lang="en-US" sz="1800">
                <a:solidFill>
                  <a:schemeClr val="dk1"/>
                </a:solidFill>
                <a:latin typeface="Times New Roman"/>
                <a:ea typeface="Times New Roman"/>
                <a:cs typeface="Times New Roman"/>
                <a:sym typeface="Times New Roman"/>
              </a:rPr>
              <a:t>= Pn</a:t>
            </a:r>
            <a:r>
              <a:rPr baseline="-25000" i="1" lang="en-US" sz="1800">
                <a:solidFill>
                  <a:schemeClr val="dk1"/>
                </a:solidFill>
                <a:latin typeface="Times New Roman"/>
                <a:ea typeface="Times New Roman"/>
                <a:cs typeface="Times New Roman"/>
                <a:sym typeface="Times New Roman"/>
              </a:rPr>
              <a:t>m</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120  </a:t>
            </a:r>
            <a:r>
              <a:rPr i="1" lang="en-US" sz="1800">
                <a:solidFill>
                  <a:schemeClr val="dk1"/>
                </a:solidFill>
                <a:latin typeface="Times New Roman"/>
                <a:ea typeface="Times New Roman"/>
                <a:cs typeface="Times New Roman"/>
                <a:sym typeface="Times New Roman"/>
              </a:rPr>
              <a:t>f</a:t>
            </a:r>
            <a:r>
              <a:rPr baseline="-25000" i="1" lang="en-US" sz="1800">
                <a:solidFill>
                  <a:schemeClr val="dk1"/>
                </a:solidFill>
                <a:latin typeface="Times New Roman"/>
                <a:ea typeface="Times New Roman"/>
                <a:cs typeface="Times New Roman"/>
                <a:sym typeface="Times New Roman"/>
              </a:rPr>
              <a:t>e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60Hz</a:t>
            </a:r>
            <a:endParaRPr sz="1800">
              <a:solidFill>
                <a:schemeClr val="dk1"/>
              </a:solidFill>
              <a:latin typeface="Times New Roman"/>
              <a:ea typeface="Times New Roman"/>
              <a:cs typeface="Times New Roman"/>
              <a:sym typeface="Times New Roman"/>
            </a:endParaRPr>
          </a:p>
          <a:p>
            <a:pPr indent="0" lvl="0" marL="12700" marR="0" rtl="0" algn="l">
              <a:lnSpc>
                <a:spcPct val="100000"/>
              </a:lnSpc>
              <a:spcBef>
                <a:spcPts val="439"/>
              </a:spcBef>
              <a:spcAft>
                <a:spcPts val="0"/>
              </a:spcAft>
              <a:buNone/>
            </a:pPr>
            <a:r>
              <a:rPr i="1" lang="en-US" sz="1800">
                <a:solidFill>
                  <a:schemeClr val="dk1"/>
                </a:solidFill>
                <a:latin typeface="Times New Roman"/>
                <a:ea typeface="Times New Roman"/>
                <a:cs typeface="Times New Roman"/>
                <a:sym typeface="Times New Roman"/>
              </a:rPr>
              <a:t>P = </a:t>
            </a:r>
            <a:r>
              <a:rPr lang="en-US" sz="1800">
                <a:solidFill>
                  <a:schemeClr val="dk1"/>
                </a:solidFill>
                <a:latin typeface="Times New Roman"/>
                <a:ea typeface="Times New Roman"/>
                <a:cs typeface="Times New Roman"/>
                <a:sym typeface="Times New Roman"/>
              </a:rPr>
              <a:t>kutup sayısı = 4</a:t>
            </a:r>
            <a:endParaRPr sz="1800">
              <a:solidFill>
                <a:schemeClr val="dk1"/>
              </a:solidFill>
              <a:latin typeface="Times New Roman"/>
              <a:ea typeface="Times New Roman"/>
              <a:cs typeface="Times New Roman"/>
              <a:sym typeface="Times New Roman"/>
            </a:endParaRPr>
          </a:p>
        </p:txBody>
      </p:sp>
      <p:sp>
        <p:nvSpPr>
          <p:cNvPr id="978" name="Google Shape;978;p36"/>
          <p:cNvSpPr txBox="1"/>
          <p:nvPr/>
        </p:nvSpPr>
        <p:spPr>
          <a:xfrm>
            <a:off x="729199" y="2236152"/>
            <a:ext cx="279146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n</a:t>
            </a:r>
            <a:r>
              <a:rPr baseline="-25000" i="1" lang="en-US" sz="1800">
                <a:solidFill>
                  <a:schemeClr val="dk1"/>
                </a:solidFill>
                <a:latin typeface="Times New Roman"/>
                <a:ea typeface="Times New Roman"/>
                <a:cs typeface="Times New Roman"/>
                <a:sym typeface="Times New Roman"/>
              </a:rPr>
              <a:t>m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mekanik dönme hızı, d/d</a:t>
            </a:r>
            <a:endParaRPr sz="1800">
              <a:solidFill>
                <a:schemeClr val="dk1"/>
              </a:solidFill>
              <a:latin typeface="Times New Roman"/>
              <a:ea typeface="Times New Roman"/>
              <a:cs typeface="Times New Roman"/>
              <a:sym typeface="Times New Roman"/>
            </a:endParaRPr>
          </a:p>
        </p:txBody>
      </p:sp>
      <p:sp>
        <p:nvSpPr>
          <p:cNvPr id="979" name="Google Shape;979;p36"/>
          <p:cNvSpPr txBox="1"/>
          <p:nvPr/>
        </p:nvSpPr>
        <p:spPr>
          <a:xfrm>
            <a:off x="167639" y="2566352"/>
            <a:ext cx="5374005" cy="2520315"/>
          </a:xfrm>
          <a:prstGeom prst="rect">
            <a:avLst/>
          </a:prstGeom>
          <a:noFill/>
          <a:ln>
            <a:noFill/>
          </a:ln>
        </p:spPr>
        <p:txBody>
          <a:bodyPr anchorCtr="0" anchor="t" bIns="0" lIns="0" spcFirstLastPara="1" rIns="0" wrap="square" tIns="12700">
            <a:noAutofit/>
          </a:bodyPr>
          <a:lstStyle/>
          <a:p>
            <a:pPr indent="0" lvl="0" marL="57404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Bu durumda, </a:t>
            </a:r>
            <a:r>
              <a:rPr i="1" lang="en-US" sz="1800">
                <a:solidFill>
                  <a:schemeClr val="dk1"/>
                </a:solidFill>
                <a:latin typeface="Times New Roman"/>
                <a:ea typeface="Times New Roman"/>
                <a:cs typeface="Times New Roman"/>
                <a:sym typeface="Times New Roman"/>
              </a:rPr>
              <a:t>n</a:t>
            </a:r>
            <a:r>
              <a:rPr baseline="-25000" i="1" lang="en-US" sz="1800">
                <a:solidFill>
                  <a:schemeClr val="dk1"/>
                </a:solidFill>
                <a:latin typeface="Times New Roman"/>
                <a:ea typeface="Times New Roman"/>
                <a:cs typeface="Times New Roman"/>
                <a:sym typeface="Times New Roman"/>
              </a:rPr>
              <a:t>m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(120 x 60)/4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1800 d/d</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1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 Açık-devre deneyinde, </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 0 </a:t>
            </a:r>
            <a:r>
              <a:rPr i="1" lang="en-US" sz="1800">
                <a:solidFill>
                  <a:schemeClr val="dk1"/>
                </a:solidFill>
                <a:latin typeface="Times New Roman"/>
                <a:ea typeface="Times New Roman"/>
                <a:cs typeface="Times New Roman"/>
                <a:sym typeface="Times New Roman"/>
              </a:rPr>
              <a:t>ve E</a:t>
            </a:r>
            <a:r>
              <a:rPr baseline="-25000" i="1" lang="en-US" sz="1800">
                <a:solidFill>
                  <a:schemeClr val="dk1"/>
                </a:solidFill>
                <a:latin typeface="Times New Roman"/>
                <a:ea typeface="Times New Roman"/>
                <a:cs typeface="Times New Roman"/>
                <a:sym typeface="Times New Roman"/>
              </a:rPr>
              <a:t>f </a:t>
            </a:r>
            <a:r>
              <a:rPr lang="en-US" sz="1800">
                <a:solidFill>
                  <a:schemeClr val="dk1"/>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a:t>
            </a:r>
            <a:endParaRPr baseline="-25000" sz="1800">
              <a:solidFill>
                <a:schemeClr val="dk1"/>
              </a:solidFill>
              <a:latin typeface="Times New Roman"/>
              <a:ea typeface="Times New Roman"/>
              <a:cs typeface="Times New Roman"/>
              <a:sym typeface="Times New Roman"/>
            </a:endParaRPr>
          </a:p>
          <a:p>
            <a:pPr indent="0" lvl="0" marL="368300" marR="5080" rtl="0" algn="l">
              <a:lnSpc>
                <a:spcPct val="1481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540/1.732=311.8V (Makina Y-bağlı olduğundan)  Kısa-devre deneyinde, çıkış uçları kısa devredir, </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t </a:t>
            </a:r>
            <a:r>
              <a:rPr lang="en-US" sz="1800">
                <a:solidFill>
                  <a:schemeClr val="dk1"/>
                </a:solidFill>
                <a:latin typeface="Times New Roman"/>
                <a:ea typeface="Times New Roman"/>
                <a:cs typeface="Times New Roman"/>
                <a:sym typeface="Times New Roman"/>
              </a:rPr>
              <a:t>= 0</a:t>
            </a:r>
            <a:endParaRPr sz="1800">
              <a:solidFill>
                <a:schemeClr val="dk1"/>
              </a:solidFill>
              <a:latin typeface="Times New Roman"/>
              <a:ea typeface="Times New Roman"/>
              <a:cs typeface="Times New Roman"/>
              <a:sym typeface="Times New Roman"/>
            </a:endParaRPr>
          </a:p>
          <a:p>
            <a:pPr indent="0" lvl="0" marL="368300" marR="0" rtl="0" algn="l">
              <a:lnSpc>
                <a:spcPct val="100000"/>
              </a:lnSpc>
              <a:spcBef>
                <a:spcPts val="114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 I</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Z</a:t>
            </a:r>
            <a:r>
              <a:rPr baseline="-25000" i="1" lang="en-US" sz="1800">
                <a:solidFill>
                  <a:schemeClr val="dk1"/>
                </a:solidFill>
                <a:latin typeface="Times New Roman"/>
                <a:ea typeface="Times New Roman"/>
                <a:cs typeface="Times New Roman"/>
                <a:sym typeface="Times New Roman"/>
              </a:rPr>
              <a:t>s </a:t>
            </a:r>
            <a:r>
              <a:rPr lang="en-US" sz="1800">
                <a:solidFill>
                  <a:schemeClr val="dk1"/>
                </a:solidFill>
                <a:latin typeface="Times New Roman"/>
                <a:ea typeface="Times New Roman"/>
                <a:cs typeface="Times New Roman"/>
                <a:sym typeface="Times New Roman"/>
              </a:rPr>
              <a:t>veya </a:t>
            </a:r>
            <a:r>
              <a:rPr i="1" lang="en-US" sz="1800">
                <a:solidFill>
                  <a:schemeClr val="dk1"/>
                </a:solidFill>
                <a:latin typeface="Times New Roman"/>
                <a:ea typeface="Times New Roman"/>
                <a:cs typeface="Times New Roman"/>
                <a:sym typeface="Times New Roman"/>
              </a:rPr>
              <a:t>Z</a:t>
            </a:r>
            <a:r>
              <a:rPr baseline="-25000" i="1" lang="en-US" sz="1800">
                <a:solidFill>
                  <a:schemeClr val="dk1"/>
                </a:solidFill>
                <a:latin typeface="Times New Roman"/>
                <a:ea typeface="Times New Roman"/>
                <a:cs typeface="Times New Roman"/>
                <a:sym typeface="Times New Roman"/>
              </a:rPr>
              <a:t>s </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 </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=311.8/300=1.04ohm</a:t>
            </a:r>
            <a:endParaRPr sz="1800">
              <a:solidFill>
                <a:schemeClr val="dk1"/>
              </a:solidFill>
              <a:latin typeface="Times New Roman"/>
              <a:ea typeface="Times New Roman"/>
              <a:cs typeface="Times New Roman"/>
              <a:sym typeface="Times New Roman"/>
            </a:endParaRPr>
          </a:p>
          <a:p>
            <a:pPr indent="0" lvl="0" marL="368300" marR="0" rtl="0" algn="l">
              <a:lnSpc>
                <a:spcPct val="100000"/>
              </a:lnSpc>
              <a:spcBef>
                <a:spcPts val="1040"/>
              </a:spcBef>
              <a:spcAft>
                <a:spcPts val="0"/>
              </a:spcAft>
              <a:buNone/>
            </a:pPr>
            <a:r>
              <a:rPr lang="en-US" sz="1800">
                <a:solidFill>
                  <a:schemeClr val="dk1"/>
                </a:solidFill>
                <a:latin typeface="Times New Roman"/>
                <a:ea typeface="Times New Roman"/>
                <a:cs typeface="Times New Roman"/>
                <a:sym typeface="Times New Roman"/>
              </a:rPr>
              <a:t>DA deneyinde, </a:t>
            </a:r>
            <a:r>
              <a:rPr i="1" lang="en-US" sz="1800">
                <a:solidFill>
                  <a:schemeClr val="dk1"/>
                </a:solidFill>
                <a:latin typeface="Times New Roman"/>
                <a:ea typeface="Times New Roman"/>
                <a:cs typeface="Times New Roman"/>
                <a:sym typeface="Times New Roman"/>
              </a:rPr>
              <a:t>R</a:t>
            </a:r>
            <a:r>
              <a:rPr baseline="-25000" i="1" lang="en-US" sz="1800">
                <a:solidFill>
                  <a:schemeClr val="dk1"/>
                </a:solidFill>
                <a:latin typeface="Times New Roman"/>
                <a:ea typeface="Times New Roman"/>
                <a:cs typeface="Times New Roman"/>
                <a:sym typeface="Times New Roman"/>
              </a:rPr>
              <a:t>a</a:t>
            </a:r>
            <a:r>
              <a:rPr i="1" lang="en-US" sz="1800">
                <a:solidFill>
                  <a:schemeClr val="dk1"/>
                </a:solidFill>
                <a:latin typeface="Times New Roman"/>
                <a:ea typeface="Times New Roman"/>
                <a:cs typeface="Times New Roman"/>
                <a:sym typeface="Times New Roman"/>
              </a:rPr>
              <a:t>=V</a:t>
            </a:r>
            <a:r>
              <a:rPr baseline="-25000" i="1" lang="en-US" sz="1800">
                <a:solidFill>
                  <a:schemeClr val="dk1"/>
                </a:solidFill>
                <a:latin typeface="Times New Roman"/>
                <a:ea typeface="Times New Roman"/>
                <a:cs typeface="Times New Roman"/>
                <a:sym typeface="Times New Roman"/>
              </a:rPr>
              <a:t>DA</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(2</a:t>
            </a: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DA</a:t>
            </a:r>
            <a:r>
              <a:rPr lang="en-US" sz="1800">
                <a:solidFill>
                  <a:schemeClr val="dk1"/>
                </a:solidFill>
                <a:latin typeface="Times New Roman"/>
                <a:ea typeface="Times New Roman"/>
                <a:cs typeface="Times New Roman"/>
                <a:sym typeface="Times New Roman"/>
              </a:rPr>
              <a:t>) = 10/(2X25) = 0.2 ohm</a:t>
            </a:r>
            <a:endParaRPr sz="1800">
              <a:solidFill>
                <a:schemeClr val="dk1"/>
              </a:solidFill>
              <a:latin typeface="Times New Roman"/>
              <a:ea typeface="Times New Roman"/>
              <a:cs typeface="Times New Roman"/>
              <a:sym typeface="Times New Roman"/>
            </a:endParaRPr>
          </a:p>
        </p:txBody>
      </p:sp>
      <p:sp>
        <p:nvSpPr>
          <p:cNvPr id="980" name="Google Shape;980;p36"/>
          <p:cNvSpPr txBox="1"/>
          <p:nvPr/>
        </p:nvSpPr>
        <p:spPr>
          <a:xfrm>
            <a:off x="523240" y="5358129"/>
            <a:ext cx="3440429"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Synchronous empedans ve reactance,</a:t>
            </a:r>
            <a:endParaRPr sz="1800">
              <a:solidFill>
                <a:schemeClr val="dk1"/>
              </a:solidFill>
              <a:latin typeface="Times New Roman"/>
              <a:ea typeface="Times New Roman"/>
              <a:cs typeface="Times New Roman"/>
              <a:sym typeface="Times New Roman"/>
            </a:endParaRPr>
          </a:p>
        </p:txBody>
      </p:sp>
      <p:sp>
        <p:nvSpPr>
          <p:cNvPr id="981" name="Google Shape;981;p36"/>
          <p:cNvSpPr/>
          <p:nvPr/>
        </p:nvSpPr>
        <p:spPr>
          <a:xfrm>
            <a:off x="5393128" y="5568870"/>
            <a:ext cx="36830" cy="20955"/>
          </a:xfrm>
          <a:custGeom>
            <a:rect b="b" l="l" r="r" t="t"/>
            <a:pathLst>
              <a:path extrusionOk="0" h="20954" w="36829">
                <a:moveTo>
                  <a:pt x="0" y="20901"/>
                </a:moveTo>
                <a:lnTo>
                  <a:pt x="36697"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36"/>
          <p:cNvSpPr/>
          <p:nvPr/>
        </p:nvSpPr>
        <p:spPr>
          <a:xfrm>
            <a:off x="5429825" y="5574675"/>
            <a:ext cx="53340" cy="151765"/>
          </a:xfrm>
          <a:custGeom>
            <a:rect b="b" l="l" r="r" t="t"/>
            <a:pathLst>
              <a:path extrusionOk="0" h="151764" w="53339">
                <a:moveTo>
                  <a:pt x="0" y="0"/>
                </a:moveTo>
                <a:lnTo>
                  <a:pt x="53293" y="151534"/>
                </a:lnTo>
              </a:path>
            </a:pathLst>
          </a:custGeom>
          <a:noFill/>
          <a:ln cap="flat" cmpd="sng" w="242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36"/>
          <p:cNvSpPr/>
          <p:nvPr/>
        </p:nvSpPr>
        <p:spPr>
          <a:xfrm>
            <a:off x="5489032" y="5300628"/>
            <a:ext cx="70485" cy="426084"/>
          </a:xfrm>
          <a:custGeom>
            <a:rect b="b" l="l" r="r" t="t"/>
            <a:pathLst>
              <a:path extrusionOk="0" h="426085" w="70485">
                <a:moveTo>
                  <a:pt x="0" y="425581"/>
                </a:moveTo>
                <a:lnTo>
                  <a:pt x="70437" y="0"/>
                </a:lnTo>
              </a:path>
            </a:pathLst>
          </a:custGeom>
          <a:noFill/>
          <a:ln cap="flat" cmpd="sng" w="11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36"/>
          <p:cNvSpPr/>
          <p:nvPr/>
        </p:nvSpPr>
        <p:spPr>
          <a:xfrm>
            <a:off x="5559469" y="5300628"/>
            <a:ext cx="1521460" cy="0"/>
          </a:xfrm>
          <a:custGeom>
            <a:rect b="b" l="l" r="r" t="t"/>
            <a:pathLst>
              <a:path extrusionOk="0" h="120000" w="1521459">
                <a:moveTo>
                  <a:pt x="0" y="0"/>
                </a:moveTo>
                <a:lnTo>
                  <a:pt x="1521295" y="0"/>
                </a:lnTo>
              </a:path>
            </a:pathLst>
          </a:custGeom>
          <a:noFill/>
          <a:ln cap="flat" cmpd="sng" w="11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36"/>
          <p:cNvSpPr txBox="1"/>
          <p:nvPr/>
        </p:nvSpPr>
        <p:spPr>
          <a:xfrm>
            <a:off x="6379619" y="5499852"/>
            <a:ext cx="667385"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s</a:t>
            </a:r>
            <a:r>
              <a:rPr lang="en-US" sz="1300">
                <a:solidFill>
                  <a:schemeClr val="dk1"/>
                </a:solidFill>
                <a:latin typeface="Times New Roman"/>
                <a:ea typeface="Times New Roman"/>
                <a:cs typeface="Times New Roman"/>
                <a:sym typeface="Times New Roman"/>
              </a:rPr>
              <a:t>,</a:t>
            </a:r>
            <a:r>
              <a:rPr i="1" lang="en-US" sz="1300">
                <a:solidFill>
                  <a:schemeClr val="dk1"/>
                </a:solidFill>
                <a:latin typeface="Times New Roman"/>
                <a:ea typeface="Times New Roman"/>
                <a:cs typeface="Times New Roman"/>
                <a:sym typeface="Times New Roman"/>
              </a:rPr>
              <a:t>doymuş</a:t>
            </a:r>
            <a:endParaRPr sz="1300">
              <a:solidFill>
                <a:schemeClr val="dk1"/>
              </a:solidFill>
              <a:latin typeface="Times New Roman"/>
              <a:ea typeface="Times New Roman"/>
              <a:cs typeface="Times New Roman"/>
              <a:sym typeface="Times New Roman"/>
            </a:endParaRPr>
          </a:p>
        </p:txBody>
      </p:sp>
      <p:sp>
        <p:nvSpPr>
          <p:cNvPr id="986" name="Google Shape;986;p36"/>
          <p:cNvSpPr txBox="1"/>
          <p:nvPr/>
        </p:nvSpPr>
        <p:spPr>
          <a:xfrm>
            <a:off x="5745062" y="5499852"/>
            <a:ext cx="109855"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a</a:t>
            </a:r>
            <a:endParaRPr sz="1300">
              <a:solidFill>
                <a:schemeClr val="dk1"/>
              </a:solidFill>
              <a:latin typeface="Times New Roman"/>
              <a:ea typeface="Times New Roman"/>
              <a:cs typeface="Times New Roman"/>
              <a:sym typeface="Times New Roman"/>
            </a:endParaRPr>
          </a:p>
        </p:txBody>
      </p:sp>
      <p:sp>
        <p:nvSpPr>
          <p:cNvPr id="987" name="Google Shape;987;p36"/>
          <p:cNvSpPr txBox="1"/>
          <p:nvPr/>
        </p:nvSpPr>
        <p:spPr>
          <a:xfrm>
            <a:off x="4394274" y="5499852"/>
            <a:ext cx="676910" cy="22415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1300">
                <a:solidFill>
                  <a:schemeClr val="dk1"/>
                </a:solidFill>
                <a:latin typeface="Times New Roman"/>
                <a:ea typeface="Times New Roman"/>
                <a:cs typeface="Times New Roman"/>
                <a:sym typeface="Times New Roman"/>
              </a:rPr>
              <a:t>s</a:t>
            </a:r>
            <a:r>
              <a:rPr lang="en-US" sz="1300">
                <a:solidFill>
                  <a:schemeClr val="dk1"/>
                </a:solidFill>
                <a:latin typeface="Times New Roman"/>
                <a:ea typeface="Times New Roman"/>
                <a:cs typeface="Times New Roman"/>
                <a:sym typeface="Times New Roman"/>
              </a:rPr>
              <a:t>, </a:t>
            </a:r>
            <a:r>
              <a:rPr i="1" lang="en-US" sz="1300">
                <a:solidFill>
                  <a:schemeClr val="dk1"/>
                </a:solidFill>
                <a:latin typeface="Times New Roman"/>
                <a:ea typeface="Times New Roman"/>
                <a:cs typeface="Times New Roman"/>
                <a:sym typeface="Times New Roman"/>
              </a:rPr>
              <a:t>doymuş</a:t>
            </a:r>
            <a:endParaRPr sz="1300">
              <a:solidFill>
                <a:schemeClr val="dk1"/>
              </a:solidFill>
              <a:latin typeface="Times New Roman"/>
              <a:ea typeface="Times New Roman"/>
              <a:cs typeface="Times New Roman"/>
              <a:sym typeface="Times New Roman"/>
            </a:endParaRPr>
          </a:p>
        </p:txBody>
      </p:sp>
      <p:sp>
        <p:nvSpPr>
          <p:cNvPr id="988" name="Google Shape;988;p36"/>
          <p:cNvSpPr txBox="1"/>
          <p:nvPr/>
        </p:nvSpPr>
        <p:spPr>
          <a:xfrm>
            <a:off x="5574000" y="5184016"/>
            <a:ext cx="306070" cy="3657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R</a:t>
            </a:r>
            <a:r>
              <a:rPr lang="en-US" sz="1300">
                <a:solidFill>
                  <a:schemeClr val="dk1"/>
                </a:solidFill>
                <a:latin typeface="Times New Roman"/>
                <a:ea typeface="Times New Roman"/>
                <a:cs typeface="Times New Roman"/>
                <a:sym typeface="Times New Roman"/>
              </a:rPr>
              <a:t>2</a:t>
            </a:r>
            <a:endParaRPr sz="1300">
              <a:solidFill>
                <a:schemeClr val="dk1"/>
              </a:solidFill>
              <a:latin typeface="Times New Roman"/>
              <a:ea typeface="Times New Roman"/>
              <a:cs typeface="Times New Roman"/>
              <a:sym typeface="Times New Roman"/>
            </a:endParaRPr>
          </a:p>
        </p:txBody>
      </p:sp>
      <p:sp>
        <p:nvSpPr>
          <p:cNvPr id="989" name="Google Shape;989;p36"/>
          <p:cNvSpPr txBox="1"/>
          <p:nvPr/>
        </p:nvSpPr>
        <p:spPr>
          <a:xfrm>
            <a:off x="5931529" y="5311169"/>
            <a:ext cx="580390" cy="365760"/>
          </a:xfrm>
          <a:prstGeom prst="rect">
            <a:avLst/>
          </a:prstGeom>
          <a:noFill/>
          <a:ln>
            <a:noFill/>
          </a:ln>
        </p:spPr>
        <p:txBody>
          <a:bodyPr anchorCtr="0" anchor="t" bIns="0" lIns="0" spcFirstLastPara="1" rIns="0" wrap="square" tIns="16500">
            <a:noAutofit/>
          </a:bodyPr>
          <a:lstStyle/>
          <a:p>
            <a:pPr indent="-233679" lvl="0" marL="246379" marR="0" rtl="0" algn="l">
              <a:lnSpc>
                <a:spcPct val="100000"/>
              </a:lnSpc>
              <a:spcBef>
                <a:spcPts val="0"/>
              </a:spcBef>
              <a:spcAft>
                <a:spcPts val="0"/>
              </a:spcAft>
              <a:buClr>
                <a:schemeClr val="dk1"/>
              </a:buClr>
              <a:buSzPts val="2200"/>
              <a:buFont typeface="Noto Sans Symbols"/>
              <a:buChar char="+"/>
            </a:pPr>
            <a:r>
              <a:rPr i="1" lang="en-US" sz="2200">
                <a:solidFill>
                  <a:schemeClr val="dk1"/>
                </a:solidFill>
                <a:latin typeface="Times New Roman"/>
                <a:ea typeface="Times New Roman"/>
                <a:cs typeface="Times New Roman"/>
                <a:sym typeface="Times New Roman"/>
              </a:rPr>
              <a:t>X </a:t>
            </a:r>
            <a:r>
              <a:rPr baseline="30000" lang="en-US" sz="1950">
                <a:solidFill>
                  <a:schemeClr val="dk1"/>
                </a:solidFill>
                <a:latin typeface="Times New Roman"/>
                <a:ea typeface="Times New Roman"/>
                <a:cs typeface="Times New Roman"/>
                <a:sym typeface="Times New Roman"/>
              </a:rPr>
              <a:t>2</a:t>
            </a:r>
            <a:endParaRPr baseline="30000" sz="1950">
              <a:solidFill>
                <a:schemeClr val="dk1"/>
              </a:solidFill>
              <a:latin typeface="Times New Roman"/>
              <a:ea typeface="Times New Roman"/>
              <a:cs typeface="Times New Roman"/>
              <a:sym typeface="Times New Roman"/>
            </a:endParaRPr>
          </a:p>
        </p:txBody>
      </p:sp>
      <p:sp>
        <p:nvSpPr>
          <p:cNvPr id="990" name="Google Shape;990;p36"/>
          <p:cNvSpPr txBox="1"/>
          <p:nvPr/>
        </p:nvSpPr>
        <p:spPr>
          <a:xfrm>
            <a:off x="4211959" y="5311169"/>
            <a:ext cx="1116330" cy="3657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Z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991" name="Google Shape;991;p36"/>
          <p:cNvSpPr/>
          <p:nvPr/>
        </p:nvSpPr>
        <p:spPr>
          <a:xfrm>
            <a:off x="1847650" y="6287435"/>
            <a:ext cx="36830" cy="20320"/>
          </a:xfrm>
          <a:custGeom>
            <a:rect b="b" l="l" r="r" t="t"/>
            <a:pathLst>
              <a:path extrusionOk="0" h="20320" w="36830">
                <a:moveTo>
                  <a:pt x="0" y="20087"/>
                </a:moveTo>
                <a:lnTo>
                  <a:pt x="36333" y="0"/>
                </a:lnTo>
              </a:path>
            </a:pathLst>
          </a:custGeom>
          <a:noFill/>
          <a:ln cap="flat" cmpd="sng" w="11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36"/>
          <p:cNvSpPr/>
          <p:nvPr/>
        </p:nvSpPr>
        <p:spPr>
          <a:xfrm>
            <a:off x="1883983" y="6293174"/>
            <a:ext cx="52705" cy="150495"/>
          </a:xfrm>
          <a:custGeom>
            <a:rect b="b" l="l" r="r" t="t"/>
            <a:pathLst>
              <a:path extrusionOk="0" h="150495" w="52705">
                <a:moveTo>
                  <a:pt x="0" y="0"/>
                </a:moveTo>
                <a:lnTo>
                  <a:pt x="52151" y="150376"/>
                </a:lnTo>
              </a:path>
            </a:pathLst>
          </a:custGeom>
          <a:noFill/>
          <a:ln cap="flat" cmpd="sng" w="2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36"/>
          <p:cNvSpPr/>
          <p:nvPr/>
        </p:nvSpPr>
        <p:spPr>
          <a:xfrm>
            <a:off x="1942013" y="6020536"/>
            <a:ext cx="69850" cy="423545"/>
          </a:xfrm>
          <a:custGeom>
            <a:rect b="b" l="l" r="r" t="t"/>
            <a:pathLst>
              <a:path extrusionOk="0" h="423545" w="69850">
                <a:moveTo>
                  <a:pt x="0" y="423014"/>
                </a:moveTo>
                <a:lnTo>
                  <a:pt x="69739" y="0"/>
                </a:lnTo>
              </a:path>
            </a:pathLst>
          </a:custGeom>
          <a:noFill/>
          <a:ln cap="flat" cmpd="sng" w="11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36"/>
          <p:cNvSpPr/>
          <p:nvPr/>
        </p:nvSpPr>
        <p:spPr>
          <a:xfrm>
            <a:off x="2011753" y="6020536"/>
            <a:ext cx="1453515" cy="0"/>
          </a:xfrm>
          <a:custGeom>
            <a:rect b="b" l="l" r="r" t="t"/>
            <a:pathLst>
              <a:path extrusionOk="0" h="120000" w="1453514">
                <a:moveTo>
                  <a:pt x="0" y="0"/>
                </a:moveTo>
                <a:lnTo>
                  <a:pt x="1452916" y="0"/>
                </a:lnTo>
              </a:path>
            </a:pathLst>
          </a:custGeom>
          <a:noFill/>
          <a:ln cap="flat" cmpd="sng" w="11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36"/>
          <p:cNvSpPr/>
          <p:nvPr/>
        </p:nvSpPr>
        <p:spPr>
          <a:xfrm>
            <a:off x="3772289" y="6287435"/>
            <a:ext cx="36195" cy="20320"/>
          </a:xfrm>
          <a:custGeom>
            <a:rect b="b" l="l" r="r" t="t"/>
            <a:pathLst>
              <a:path extrusionOk="0" h="20320" w="36195">
                <a:moveTo>
                  <a:pt x="0" y="20087"/>
                </a:moveTo>
                <a:lnTo>
                  <a:pt x="35648" y="0"/>
                </a:lnTo>
              </a:path>
            </a:pathLst>
          </a:custGeom>
          <a:noFill/>
          <a:ln cap="flat" cmpd="sng" w="11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36"/>
          <p:cNvSpPr/>
          <p:nvPr/>
        </p:nvSpPr>
        <p:spPr>
          <a:xfrm>
            <a:off x="3807938" y="6293174"/>
            <a:ext cx="53340" cy="150495"/>
          </a:xfrm>
          <a:custGeom>
            <a:rect b="b" l="l" r="r" t="t"/>
            <a:pathLst>
              <a:path extrusionOk="0" h="150495" w="53339">
                <a:moveTo>
                  <a:pt x="0" y="0"/>
                </a:moveTo>
                <a:lnTo>
                  <a:pt x="52883" y="150376"/>
                </a:lnTo>
              </a:path>
            </a:pathLst>
          </a:custGeom>
          <a:noFill/>
          <a:ln cap="flat" cmpd="sng" w="23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36"/>
          <p:cNvSpPr/>
          <p:nvPr/>
        </p:nvSpPr>
        <p:spPr>
          <a:xfrm>
            <a:off x="3866723" y="6020536"/>
            <a:ext cx="69215" cy="423545"/>
          </a:xfrm>
          <a:custGeom>
            <a:rect b="b" l="l" r="r" t="t"/>
            <a:pathLst>
              <a:path extrusionOk="0" h="423545" w="69214">
                <a:moveTo>
                  <a:pt x="0" y="423014"/>
                </a:moveTo>
                <a:lnTo>
                  <a:pt x="69173" y="0"/>
                </a:lnTo>
              </a:path>
            </a:pathLst>
          </a:custGeom>
          <a:noFill/>
          <a:ln cap="flat" cmpd="sng" w="11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36"/>
          <p:cNvSpPr/>
          <p:nvPr/>
        </p:nvSpPr>
        <p:spPr>
          <a:xfrm>
            <a:off x="3935896" y="6020536"/>
            <a:ext cx="1344295" cy="0"/>
          </a:xfrm>
          <a:custGeom>
            <a:rect b="b" l="l" r="r" t="t"/>
            <a:pathLst>
              <a:path extrusionOk="0" h="120000" w="1344295">
                <a:moveTo>
                  <a:pt x="0" y="0"/>
                </a:moveTo>
                <a:lnTo>
                  <a:pt x="1343797" y="0"/>
                </a:lnTo>
              </a:path>
            </a:pathLst>
          </a:custGeom>
          <a:noFill/>
          <a:ln cap="flat" cmpd="sng" w="11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36"/>
          <p:cNvSpPr txBox="1"/>
          <p:nvPr/>
        </p:nvSpPr>
        <p:spPr>
          <a:xfrm>
            <a:off x="3302527" y="6217338"/>
            <a:ext cx="109220"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a</a:t>
            </a:r>
            <a:endParaRPr sz="1250">
              <a:solidFill>
                <a:schemeClr val="dk1"/>
              </a:solidFill>
              <a:latin typeface="Times New Roman"/>
              <a:ea typeface="Times New Roman"/>
              <a:cs typeface="Times New Roman"/>
              <a:sym typeface="Times New Roman"/>
            </a:endParaRPr>
          </a:p>
        </p:txBody>
      </p:sp>
      <p:sp>
        <p:nvSpPr>
          <p:cNvPr id="1000" name="Google Shape;1000;p36"/>
          <p:cNvSpPr txBox="1"/>
          <p:nvPr/>
        </p:nvSpPr>
        <p:spPr>
          <a:xfrm>
            <a:off x="2200646" y="6217338"/>
            <a:ext cx="667385"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1001" name="Google Shape;1001;p36"/>
          <p:cNvSpPr txBox="1"/>
          <p:nvPr/>
        </p:nvSpPr>
        <p:spPr>
          <a:xfrm>
            <a:off x="864426" y="6217338"/>
            <a:ext cx="667385" cy="222250"/>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250">
                <a:solidFill>
                  <a:schemeClr val="dk1"/>
                </a:solidFill>
                <a:latin typeface="Times New Roman"/>
                <a:ea typeface="Times New Roman"/>
                <a:cs typeface="Times New Roman"/>
                <a:sym typeface="Times New Roman"/>
              </a:rPr>
              <a:t>s</a:t>
            </a:r>
            <a:r>
              <a:rPr lang="en-US" sz="1250">
                <a:solidFill>
                  <a:schemeClr val="dk1"/>
                </a:solidFill>
                <a:latin typeface="Times New Roman"/>
                <a:ea typeface="Times New Roman"/>
                <a:cs typeface="Times New Roman"/>
                <a:sym typeface="Times New Roman"/>
              </a:rPr>
              <a:t>, </a:t>
            </a:r>
            <a:r>
              <a:rPr i="1" lang="en-US" sz="1250">
                <a:solidFill>
                  <a:schemeClr val="dk1"/>
                </a:solidFill>
                <a:latin typeface="Times New Roman"/>
                <a:ea typeface="Times New Roman"/>
                <a:cs typeface="Times New Roman"/>
                <a:sym typeface="Times New Roman"/>
              </a:rPr>
              <a:t>doymuş</a:t>
            </a:r>
            <a:endParaRPr sz="1250">
              <a:solidFill>
                <a:schemeClr val="dk1"/>
              </a:solidFill>
              <a:latin typeface="Times New Roman"/>
              <a:ea typeface="Times New Roman"/>
              <a:cs typeface="Times New Roman"/>
              <a:sym typeface="Times New Roman"/>
            </a:endParaRPr>
          </a:p>
        </p:txBody>
      </p:sp>
      <p:sp>
        <p:nvSpPr>
          <p:cNvPr id="1002" name="Google Shape;1002;p36"/>
          <p:cNvSpPr txBox="1"/>
          <p:nvPr/>
        </p:nvSpPr>
        <p:spPr>
          <a:xfrm>
            <a:off x="2921509" y="6030810"/>
            <a:ext cx="367601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a:t>
            </a:r>
            <a:r>
              <a:rPr i="1" lang="en-US" sz="2200">
                <a:solidFill>
                  <a:schemeClr val="dk1"/>
                </a:solidFill>
                <a:latin typeface="Times New Roman"/>
                <a:ea typeface="Times New Roman"/>
                <a:cs typeface="Times New Roman"/>
                <a:sym typeface="Times New Roman"/>
              </a:rPr>
              <a:t>R</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1.04</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0.2</a:t>
            </a:r>
            <a:r>
              <a:rPr baseline="30000" lang="en-US" sz="1875">
                <a:solidFill>
                  <a:schemeClr val="dk1"/>
                </a:solidFill>
                <a:latin typeface="Times New Roman"/>
                <a:ea typeface="Times New Roman"/>
                <a:cs typeface="Times New Roman"/>
                <a:sym typeface="Times New Roman"/>
              </a:rPr>
              <a:t>2 </a:t>
            </a:r>
            <a:r>
              <a:rPr lang="en-US" sz="2200">
                <a:solidFill>
                  <a:schemeClr val="dk1"/>
                </a:solidFill>
                <a:latin typeface="Noto Sans Symbols"/>
                <a:ea typeface="Noto Sans Symbols"/>
                <a:cs typeface="Noto Sans Symbols"/>
                <a:sym typeface="Noto Sans Symbols"/>
              </a:rPr>
              <a:t>=</a:t>
            </a:r>
            <a:r>
              <a:rPr lang="en-US" sz="2200">
                <a:solidFill>
                  <a:schemeClr val="dk1"/>
                </a:solidFill>
                <a:latin typeface="Times New Roman"/>
                <a:ea typeface="Times New Roman"/>
                <a:cs typeface="Times New Roman"/>
                <a:sym typeface="Times New Roman"/>
              </a:rPr>
              <a:t> 1.02 ohm</a:t>
            </a:r>
            <a:endParaRPr sz="2200">
              <a:solidFill>
                <a:schemeClr val="dk1"/>
              </a:solidFill>
              <a:latin typeface="Times New Roman"/>
              <a:ea typeface="Times New Roman"/>
              <a:cs typeface="Times New Roman"/>
              <a:sym typeface="Times New Roman"/>
            </a:endParaRPr>
          </a:p>
        </p:txBody>
      </p:sp>
      <p:sp>
        <p:nvSpPr>
          <p:cNvPr id="1003" name="Google Shape;1003;p36"/>
          <p:cNvSpPr txBox="1"/>
          <p:nvPr/>
        </p:nvSpPr>
        <p:spPr>
          <a:xfrm>
            <a:off x="2021316" y="5905111"/>
            <a:ext cx="31115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25000" i="1" lang="en-US" sz="3300">
                <a:solidFill>
                  <a:schemeClr val="dk1"/>
                </a:solidFill>
                <a:latin typeface="Times New Roman"/>
                <a:ea typeface="Times New Roman"/>
                <a:cs typeface="Times New Roman"/>
                <a:sym typeface="Times New Roman"/>
              </a:rPr>
              <a:t>Z </a:t>
            </a:r>
            <a:r>
              <a:rPr lang="en-US" sz="1250">
                <a:solidFill>
                  <a:schemeClr val="dk1"/>
                </a:solidFill>
                <a:latin typeface="Times New Roman"/>
                <a:ea typeface="Times New Roman"/>
                <a:cs typeface="Times New Roman"/>
                <a:sym typeface="Times New Roman"/>
              </a:rPr>
              <a:t>2</a:t>
            </a:r>
            <a:endParaRPr sz="1250">
              <a:solidFill>
                <a:schemeClr val="dk1"/>
              </a:solidFill>
              <a:latin typeface="Times New Roman"/>
              <a:ea typeface="Times New Roman"/>
              <a:cs typeface="Times New Roman"/>
              <a:sym typeface="Times New Roman"/>
            </a:endParaRPr>
          </a:p>
        </p:txBody>
      </p:sp>
      <p:sp>
        <p:nvSpPr>
          <p:cNvPr id="1004" name="Google Shape;1004;p36"/>
          <p:cNvSpPr txBox="1"/>
          <p:nvPr/>
        </p:nvSpPr>
        <p:spPr>
          <a:xfrm>
            <a:off x="654015" y="6030810"/>
            <a:ext cx="113157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X	</a:t>
            </a:r>
            <a:r>
              <a:rPr lang="en-US"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1005" name="Google Shape;1005;p36"/>
          <p:cNvSpPr/>
          <p:nvPr/>
        </p:nvSpPr>
        <p:spPr>
          <a:xfrm>
            <a:off x="5168900" y="850900"/>
            <a:ext cx="3746500" cy="2654300"/>
          </a:xfrm>
          <a:custGeom>
            <a:rect b="b" l="l" r="r" t="t"/>
            <a:pathLst>
              <a:path extrusionOk="0" h="2654300" w="3746500">
                <a:moveTo>
                  <a:pt x="0" y="2654300"/>
                </a:moveTo>
                <a:lnTo>
                  <a:pt x="3746500" y="2654300"/>
                </a:lnTo>
                <a:lnTo>
                  <a:pt x="3746500" y="0"/>
                </a:lnTo>
                <a:lnTo>
                  <a:pt x="0" y="0"/>
                </a:lnTo>
                <a:lnTo>
                  <a:pt x="0" y="265430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6" name="Google Shape;1006;p36"/>
          <p:cNvSpPr/>
          <p:nvPr/>
        </p:nvSpPr>
        <p:spPr>
          <a:xfrm>
            <a:off x="5376862" y="2073275"/>
            <a:ext cx="495300" cy="498475"/>
          </a:xfrm>
          <a:custGeom>
            <a:rect b="b" l="l" r="r" t="t"/>
            <a:pathLst>
              <a:path extrusionOk="0" h="498475" w="495300">
                <a:moveTo>
                  <a:pt x="0" y="249237"/>
                </a:moveTo>
                <a:lnTo>
                  <a:pt x="5031" y="199007"/>
                </a:lnTo>
                <a:lnTo>
                  <a:pt x="19461" y="152223"/>
                </a:lnTo>
                <a:lnTo>
                  <a:pt x="42294" y="109886"/>
                </a:lnTo>
                <a:lnTo>
                  <a:pt x="72534" y="73000"/>
                </a:lnTo>
                <a:lnTo>
                  <a:pt x="109186" y="42565"/>
                </a:lnTo>
                <a:lnTo>
                  <a:pt x="151253" y="19586"/>
                </a:lnTo>
                <a:lnTo>
                  <a:pt x="197739" y="5063"/>
                </a:lnTo>
                <a:lnTo>
                  <a:pt x="247649" y="0"/>
                </a:lnTo>
                <a:lnTo>
                  <a:pt x="297559" y="5063"/>
                </a:lnTo>
                <a:lnTo>
                  <a:pt x="344046" y="19586"/>
                </a:lnTo>
                <a:lnTo>
                  <a:pt x="386113" y="42565"/>
                </a:lnTo>
                <a:lnTo>
                  <a:pt x="422764" y="73000"/>
                </a:lnTo>
                <a:lnTo>
                  <a:pt x="453005" y="109886"/>
                </a:lnTo>
                <a:lnTo>
                  <a:pt x="475838" y="152223"/>
                </a:lnTo>
                <a:lnTo>
                  <a:pt x="490268" y="199007"/>
                </a:lnTo>
                <a:lnTo>
                  <a:pt x="495299" y="249237"/>
                </a:lnTo>
                <a:lnTo>
                  <a:pt x="490268" y="299467"/>
                </a:lnTo>
                <a:lnTo>
                  <a:pt x="475838" y="346252"/>
                </a:lnTo>
                <a:lnTo>
                  <a:pt x="453005" y="388589"/>
                </a:lnTo>
                <a:lnTo>
                  <a:pt x="422764" y="425475"/>
                </a:lnTo>
                <a:lnTo>
                  <a:pt x="386113" y="455909"/>
                </a:lnTo>
                <a:lnTo>
                  <a:pt x="344046" y="478889"/>
                </a:lnTo>
                <a:lnTo>
                  <a:pt x="297559" y="493411"/>
                </a:lnTo>
                <a:lnTo>
                  <a:pt x="247649" y="498475"/>
                </a:lnTo>
                <a:lnTo>
                  <a:pt x="197739" y="493411"/>
                </a:lnTo>
                <a:lnTo>
                  <a:pt x="151253" y="478889"/>
                </a:lnTo>
                <a:lnTo>
                  <a:pt x="109186" y="455909"/>
                </a:lnTo>
                <a:lnTo>
                  <a:pt x="72534" y="425475"/>
                </a:lnTo>
                <a:lnTo>
                  <a:pt x="42294" y="388589"/>
                </a:lnTo>
                <a:lnTo>
                  <a:pt x="19461" y="346252"/>
                </a:lnTo>
                <a:lnTo>
                  <a:pt x="5031" y="299467"/>
                </a:lnTo>
                <a:lnTo>
                  <a:pt x="0" y="249237"/>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7" name="Google Shape;1007;p36"/>
          <p:cNvSpPr/>
          <p:nvPr/>
        </p:nvSpPr>
        <p:spPr>
          <a:xfrm>
            <a:off x="5624512" y="1443037"/>
            <a:ext cx="0" cy="630555"/>
          </a:xfrm>
          <a:custGeom>
            <a:rect b="b" l="l" r="r" t="t"/>
            <a:pathLst>
              <a:path extrusionOk="0" h="630555" w="120000">
                <a:moveTo>
                  <a:pt x="0" y="63023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36"/>
          <p:cNvSpPr/>
          <p:nvPr/>
        </p:nvSpPr>
        <p:spPr>
          <a:xfrm>
            <a:off x="5624512" y="1443037"/>
            <a:ext cx="776605" cy="0"/>
          </a:xfrm>
          <a:custGeom>
            <a:rect b="b" l="l" r="r" t="t"/>
            <a:pathLst>
              <a:path extrusionOk="0" h="120000" w="776604">
                <a:moveTo>
                  <a:pt x="0" y="0"/>
                </a:moveTo>
                <a:lnTo>
                  <a:pt x="77628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9" name="Google Shape;1009;p36"/>
          <p:cNvSpPr/>
          <p:nvPr/>
        </p:nvSpPr>
        <p:spPr>
          <a:xfrm>
            <a:off x="6462267" y="1341196"/>
            <a:ext cx="127000" cy="174625"/>
          </a:xfrm>
          <a:custGeom>
            <a:rect b="b" l="l" r="r" t="t"/>
            <a:pathLst>
              <a:path extrusionOk="0" h="174625" w="127000">
                <a:moveTo>
                  <a:pt x="0" y="1109"/>
                </a:moveTo>
                <a:lnTo>
                  <a:pt x="3336" y="979"/>
                </a:lnTo>
                <a:lnTo>
                  <a:pt x="14634" y="456"/>
                </a:lnTo>
                <a:lnTo>
                  <a:pt x="20195" y="1109"/>
                </a:lnTo>
                <a:lnTo>
                  <a:pt x="25756" y="1762"/>
                </a:lnTo>
                <a:lnTo>
                  <a:pt x="28858" y="2937"/>
                </a:lnTo>
                <a:lnTo>
                  <a:pt x="33366" y="5026"/>
                </a:lnTo>
                <a:lnTo>
                  <a:pt x="37873" y="7114"/>
                </a:lnTo>
                <a:lnTo>
                  <a:pt x="39102" y="6200"/>
                </a:lnTo>
                <a:lnTo>
                  <a:pt x="47415" y="13837"/>
                </a:lnTo>
                <a:lnTo>
                  <a:pt x="55377" y="21018"/>
                </a:lnTo>
                <a:lnTo>
                  <a:pt x="65415" y="30359"/>
                </a:lnTo>
                <a:lnTo>
                  <a:pt x="88845" y="61439"/>
                </a:lnTo>
                <a:lnTo>
                  <a:pt x="98237" y="101935"/>
                </a:lnTo>
                <a:lnTo>
                  <a:pt x="97859" y="109982"/>
                </a:lnTo>
                <a:lnTo>
                  <a:pt x="85692" y="149932"/>
                </a:lnTo>
                <a:lnTo>
                  <a:pt x="61464" y="174406"/>
                </a:lnTo>
                <a:lnTo>
                  <a:pt x="55976" y="173478"/>
                </a:lnTo>
                <a:lnTo>
                  <a:pt x="29963" y="142635"/>
                </a:lnTo>
                <a:lnTo>
                  <a:pt x="19609" y="114682"/>
                </a:lnTo>
                <a:lnTo>
                  <a:pt x="20078" y="107959"/>
                </a:lnTo>
                <a:lnTo>
                  <a:pt x="20195" y="100975"/>
                </a:lnTo>
                <a:lnTo>
                  <a:pt x="20312" y="93991"/>
                </a:lnTo>
                <a:lnTo>
                  <a:pt x="22360" y="87920"/>
                </a:lnTo>
                <a:lnTo>
                  <a:pt x="23707" y="82372"/>
                </a:lnTo>
                <a:lnTo>
                  <a:pt x="25053" y="76824"/>
                </a:lnTo>
                <a:lnTo>
                  <a:pt x="25170" y="73561"/>
                </a:lnTo>
                <a:lnTo>
                  <a:pt x="28097" y="67686"/>
                </a:lnTo>
                <a:lnTo>
                  <a:pt x="51124" y="35646"/>
                </a:lnTo>
                <a:lnTo>
                  <a:pt x="65444" y="20495"/>
                </a:lnTo>
                <a:lnTo>
                  <a:pt x="66029" y="19842"/>
                </a:lnTo>
                <a:lnTo>
                  <a:pt x="70244" y="16774"/>
                </a:lnTo>
                <a:lnTo>
                  <a:pt x="74459" y="13706"/>
                </a:lnTo>
                <a:lnTo>
                  <a:pt x="79493" y="9594"/>
                </a:lnTo>
                <a:lnTo>
                  <a:pt x="86049" y="6984"/>
                </a:lnTo>
                <a:lnTo>
                  <a:pt x="92605" y="4373"/>
                </a:lnTo>
                <a:lnTo>
                  <a:pt x="103025" y="2219"/>
                </a:lnTo>
                <a:lnTo>
                  <a:pt x="109757" y="1109"/>
                </a:lnTo>
                <a:lnTo>
                  <a:pt x="116488" y="0"/>
                </a:lnTo>
                <a:lnTo>
                  <a:pt x="122987"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0" name="Google Shape;1010;p36"/>
          <p:cNvSpPr/>
          <p:nvPr/>
        </p:nvSpPr>
        <p:spPr>
          <a:xfrm>
            <a:off x="6588708" y="1340218"/>
            <a:ext cx="127000" cy="174625"/>
          </a:xfrm>
          <a:custGeom>
            <a:rect b="b" l="l" r="r" t="t"/>
            <a:pathLst>
              <a:path extrusionOk="0" h="174625" w="127000">
                <a:moveTo>
                  <a:pt x="0" y="1109"/>
                </a:moveTo>
                <a:lnTo>
                  <a:pt x="3336" y="979"/>
                </a:lnTo>
                <a:lnTo>
                  <a:pt x="14634" y="456"/>
                </a:lnTo>
                <a:lnTo>
                  <a:pt x="20194" y="1109"/>
                </a:lnTo>
                <a:lnTo>
                  <a:pt x="25756" y="1762"/>
                </a:lnTo>
                <a:lnTo>
                  <a:pt x="28858" y="2937"/>
                </a:lnTo>
                <a:lnTo>
                  <a:pt x="33366" y="5026"/>
                </a:lnTo>
                <a:lnTo>
                  <a:pt x="37873" y="7114"/>
                </a:lnTo>
                <a:lnTo>
                  <a:pt x="39102"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8"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1" name="Google Shape;1011;p36"/>
          <p:cNvSpPr/>
          <p:nvPr/>
        </p:nvSpPr>
        <p:spPr>
          <a:xfrm>
            <a:off x="6714261" y="1339240"/>
            <a:ext cx="127000" cy="174625"/>
          </a:xfrm>
          <a:custGeom>
            <a:rect b="b" l="l" r="r" t="t"/>
            <a:pathLst>
              <a:path extrusionOk="0" h="174625" w="127000">
                <a:moveTo>
                  <a:pt x="0" y="1109"/>
                </a:moveTo>
                <a:lnTo>
                  <a:pt x="3336" y="979"/>
                </a:lnTo>
                <a:lnTo>
                  <a:pt x="14633" y="456"/>
                </a:lnTo>
                <a:lnTo>
                  <a:pt x="20194" y="1109"/>
                </a:lnTo>
                <a:lnTo>
                  <a:pt x="25756" y="1762"/>
                </a:lnTo>
                <a:lnTo>
                  <a:pt x="28858" y="2937"/>
                </a:lnTo>
                <a:lnTo>
                  <a:pt x="33366" y="5026"/>
                </a:lnTo>
                <a:lnTo>
                  <a:pt x="37873" y="7114"/>
                </a:lnTo>
                <a:lnTo>
                  <a:pt x="39103"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9"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2" name="Google Shape;1012;p36"/>
          <p:cNvSpPr/>
          <p:nvPr/>
        </p:nvSpPr>
        <p:spPr>
          <a:xfrm>
            <a:off x="6839825" y="1338262"/>
            <a:ext cx="127000" cy="174625"/>
          </a:xfrm>
          <a:custGeom>
            <a:rect b="b" l="l" r="r" t="t"/>
            <a:pathLst>
              <a:path extrusionOk="0" h="174625" w="127000">
                <a:moveTo>
                  <a:pt x="0" y="1109"/>
                </a:moveTo>
                <a:lnTo>
                  <a:pt x="3336" y="979"/>
                </a:lnTo>
                <a:lnTo>
                  <a:pt x="14633" y="456"/>
                </a:lnTo>
                <a:lnTo>
                  <a:pt x="20194" y="1109"/>
                </a:lnTo>
                <a:lnTo>
                  <a:pt x="25756" y="1762"/>
                </a:lnTo>
                <a:lnTo>
                  <a:pt x="28858" y="2937"/>
                </a:lnTo>
                <a:lnTo>
                  <a:pt x="33366" y="5026"/>
                </a:lnTo>
                <a:lnTo>
                  <a:pt x="37873" y="7114"/>
                </a:lnTo>
                <a:lnTo>
                  <a:pt x="39102" y="6200"/>
                </a:lnTo>
                <a:lnTo>
                  <a:pt x="47414" y="13837"/>
                </a:lnTo>
                <a:lnTo>
                  <a:pt x="55377" y="21018"/>
                </a:lnTo>
                <a:lnTo>
                  <a:pt x="65415" y="30359"/>
                </a:lnTo>
                <a:lnTo>
                  <a:pt x="88845" y="61439"/>
                </a:lnTo>
                <a:lnTo>
                  <a:pt x="98237" y="101936"/>
                </a:lnTo>
                <a:lnTo>
                  <a:pt x="97859" y="109983"/>
                </a:lnTo>
                <a:lnTo>
                  <a:pt x="85692" y="149932"/>
                </a:lnTo>
                <a:lnTo>
                  <a:pt x="61463" y="174405"/>
                </a:lnTo>
                <a:lnTo>
                  <a:pt x="55975" y="173478"/>
                </a:lnTo>
                <a:lnTo>
                  <a:pt x="29963" y="142634"/>
                </a:lnTo>
                <a:lnTo>
                  <a:pt x="19609" y="114682"/>
                </a:lnTo>
                <a:lnTo>
                  <a:pt x="20077" y="107959"/>
                </a:lnTo>
                <a:lnTo>
                  <a:pt x="20194" y="100975"/>
                </a:lnTo>
                <a:lnTo>
                  <a:pt x="20312" y="93991"/>
                </a:lnTo>
                <a:lnTo>
                  <a:pt x="22361" y="87920"/>
                </a:lnTo>
                <a:lnTo>
                  <a:pt x="23707" y="82372"/>
                </a:lnTo>
                <a:lnTo>
                  <a:pt x="25053" y="76824"/>
                </a:lnTo>
                <a:lnTo>
                  <a:pt x="25170" y="73561"/>
                </a:lnTo>
                <a:lnTo>
                  <a:pt x="28097" y="67686"/>
                </a:lnTo>
                <a:lnTo>
                  <a:pt x="51124" y="35646"/>
                </a:lnTo>
                <a:lnTo>
                  <a:pt x="65444" y="20495"/>
                </a:lnTo>
                <a:lnTo>
                  <a:pt x="66030" y="19842"/>
                </a:lnTo>
                <a:lnTo>
                  <a:pt x="70244" y="16774"/>
                </a:lnTo>
                <a:lnTo>
                  <a:pt x="74458" y="13706"/>
                </a:lnTo>
                <a:lnTo>
                  <a:pt x="79493" y="9594"/>
                </a:lnTo>
                <a:lnTo>
                  <a:pt x="86049" y="6984"/>
                </a:lnTo>
                <a:lnTo>
                  <a:pt x="92605" y="4373"/>
                </a:lnTo>
                <a:lnTo>
                  <a:pt x="103025" y="2219"/>
                </a:lnTo>
                <a:lnTo>
                  <a:pt x="109757" y="1109"/>
                </a:lnTo>
                <a:lnTo>
                  <a:pt x="116489" y="0"/>
                </a:lnTo>
                <a:lnTo>
                  <a:pt x="122986" y="326"/>
                </a:lnTo>
                <a:lnTo>
                  <a:pt x="126440" y="1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3" name="Google Shape;1013;p36"/>
          <p:cNvSpPr/>
          <p:nvPr/>
        </p:nvSpPr>
        <p:spPr>
          <a:xfrm>
            <a:off x="6966267" y="1338389"/>
            <a:ext cx="71120" cy="81280"/>
          </a:xfrm>
          <a:custGeom>
            <a:rect b="b" l="l" r="r" t="t"/>
            <a:pathLst>
              <a:path extrusionOk="0" h="81280" w="71120">
                <a:moveTo>
                  <a:pt x="0" y="0"/>
                </a:moveTo>
                <a:lnTo>
                  <a:pt x="35522" y="16561"/>
                </a:lnTo>
                <a:lnTo>
                  <a:pt x="61040" y="52716"/>
                </a:lnTo>
                <a:lnTo>
                  <a:pt x="69658" y="76563"/>
                </a:lnTo>
                <a:lnTo>
                  <a:pt x="71121" y="81262"/>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4" name="Google Shape;1014;p36"/>
          <p:cNvSpPr/>
          <p:nvPr/>
        </p:nvSpPr>
        <p:spPr>
          <a:xfrm>
            <a:off x="6400799" y="1342313"/>
            <a:ext cx="60960" cy="87630"/>
          </a:xfrm>
          <a:custGeom>
            <a:rect b="b" l="l" r="r" t="t"/>
            <a:pathLst>
              <a:path extrusionOk="0" h="87630" w="60960">
                <a:moveTo>
                  <a:pt x="0" y="87138"/>
                </a:moveTo>
                <a:lnTo>
                  <a:pt x="14458" y="42426"/>
                </a:lnTo>
                <a:lnTo>
                  <a:pt x="19200" y="36682"/>
                </a:lnTo>
                <a:lnTo>
                  <a:pt x="23707" y="30351"/>
                </a:lnTo>
                <a:lnTo>
                  <a:pt x="28214" y="24020"/>
                </a:lnTo>
                <a:lnTo>
                  <a:pt x="31610" y="18732"/>
                </a:lnTo>
                <a:lnTo>
                  <a:pt x="37756" y="13706"/>
                </a:lnTo>
                <a:lnTo>
                  <a:pt x="43249" y="9848"/>
                </a:lnTo>
                <a:lnTo>
                  <a:pt x="49698" y="6045"/>
                </a:lnTo>
                <a:lnTo>
                  <a:pt x="55882" y="2646"/>
                </a:lnTo>
                <a:lnTo>
                  <a:pt x="6058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5" name="Google Shape;1015;p36"/>
          <p:cNvSpPr/>
          <p:nvPr/>
        </p:nvSpPr>
        <p:spPr>
          <a:xfrm>
            <a:off x="7533258" y="1312862"/>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6" name="Google Shape;1016;p36"/>
          <p:cNvSpPr/>
          <p:nvPr/>
        </p:nvSpPr>
        <p:spPr>
          <a:xfrm>
            <a:off x="7589380" y="1314247"/>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7" name="Google Shape;1017;p36"/>
          <p:cNvSpPr/>
          <p:nvPr/>
        </p:nvSpPr>
        <p:spPr>
          <a:xfrm>
            <a:off x="7662977" y="1314247"/>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8" name="Google Shape;1018;p36"/>
          <p:cNvSpPr/>
          <p:nvPr/>
        </p:nvSpPr>
        <p:spPr>
          <a:xfrm>
            <a:off x="7719097" y="1315643"/>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9" name="Google Shape;1019;p36"/>
          <p:cNvSpPr/>
          <p:nvPr/>
        </p:nvSpPr>
        <p:spPr>
          <a:xfrm>
            <a:off x="7792694" y="1314247"/>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0" name="Google Shape;1020;p36"/>
          <p:cNvSpPr/>
          <p:nvPr/>
        </p:nvSpPr>
        <p:spPr>
          <a:xfrm>
            <a:off x="7848828" y="1315643"/>
            <a:ext cx="73660" cy="203200"/>
          </a:xfrm>
          <a:custGeom>
            <a:rect b="b" l="l" r="r" t="t"/>
            <a:pathLst>
              <a:path extrusionOk="0" h="203200" w="73659">
                <a:moveTo>
                  <a:pt x="0" y="202703"/>
                </a:moveTo>
                <a:lnTo>
                  <a:pt x="7359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1" name="Google Shape;1021;p36"/>
          <p:cNvSpPr/>
          <p:nvPr/>
        </p:nvSpPr>
        <p:spPr>
          <a:xfrm>
            <a:off x="7922411" y="1317028"/>
            <a:ext cx="56515" cy="205740"/>
          </a:xfrm>
          <a:custGeom>
            <a:rect b="b" l="l" r="r" t="t"/>
            <a:pathLst>
              <a:path extrusionOk="0" h="205740" w="56515">
                <a:moveTo>
                  <a:pt x="0" y="0"/>
                </a:moveTo>
                <a:lnTo>
                  <a:pt x="56129" y="20538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p36"/>
          <p:cNvSpPr/>
          <p:nvPr/>
        </p:nvSpPr>
        <p:spPr>
          <a:xfrm>
            <a:off x="7978546" y="1411388"/>
            <a:ext cx="40005" cy="109855"/>
          </a:xfrm>
          <a:custGeom>
            <a:rect b="b" l="l" r="r" t="t"/>
            <a:pathLst>
              <a:path extrusionOk="0" h="109855" w="40004">
                <a:moveTo>
                  <a:pt x="0" y="109725"/>
                </a:moveTo>
                <a:lnTo>
                  <a:pt x="3991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36"/>
          <p:cNvSpPr/>
          <p:nvPr/>
        </p:nvSpPr>
        <p:spPr>
          <a:xfrm>
            <a:off x="7494581" y="1314247"/>
            <a:ext cx="37465" cy="99060"/>
          </a:xfrm>
          <a:custGeom>
            <a:rect b="b" l="l" r="r" t="t"/>
            <a:pathLst>
              <a:path extrusionOk="0" h="99059" w="37465">
                <a:moveTo>
                  <a:pt x="37420" y="0"/>
                </a:moveTo>
                <a:lnTo>
                  <a:pt x="0" y="9853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p36"/>
          <p:cNvSpPr/>
          <p:nvPr/>
        </p:nvSpPr>
        <p:spPr>
          <a:xfrm>
            <a:off x="7037387" y="1417637"/>
            <a:ext cx="459105" cy="0"/>
          </a:xfrm>
          <a:custGeom>
            <a:rect b="b" l="l" r="r" t="t"/>
            <a:pathLst>
              <a:path extrusionOk="0" h="120000" w="459104">
                <a:moveTo>
                  <a:pt x="0" y="0"/>
                </a:moveTo>
                <a:lnTo>
                  <a:pt x="45878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5" name="Google Shape;1025;p36"/>
          <p:cNvSpPr/>
          <p:nvPr/>
        </p:nvSpPr>
        <p:spPr>
          <a:xfrm>
            <a:off x="8015287" y="1417637"/>
            <a:ext cx="434975" cy="0"/>
          </a:xfrm>
          <a:custGeom>
            <a:rect b="b" l="l" r="r" t="t"/>
            <a:pathLst>
              <a:path extrusionOk="0" h="120000" w="434975">
                <a:moveTo>
                  <a:pt x="0" y="0"/>
                </a:moveTo>
                <a:lnTo>
                  <a:pt x="43497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6" name="Google Shape;1026;p36"/>
          <p:cNvSpPr/>
          <p:nvPr/>
        </p:nvSpPr>
        <p:spPr>
          <a:xfrm>
            <a:off x="8424862" y="1392237"/>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7" name="Google Shape;1027;p36"/>
          <p:cNvSpPr/>
          <p:nvPr/>
        </p:nvSpPr>
        <p:spPr>
          <a:xfrm>
            <a:off x="5611812" y="2557462"/>
            <a:ext cx="0" cy="630555"/>
          </a:xfrm>
          <a:custGeom>
            <a:rect b="b" l="l" r="r" t="t"/>
            <a:pathLst>
              <a:path extrusionOk="0" h="630555" w="120000">
                <a:moveTo>
                  <a:pt x="0" y="63023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8" name="Google Shape;1028;p36"/>
          <p:cNvSpPr/>
          <p:nvPr/>
        </p:nvSpPr>
        <p:spPr>
          <a:xfrm>
            <a:off x="5611812" y="3187700"/>
            <a:ext cx="2840355" cy="1905"/>
          </a:xfrm>
          <a:custGeom>
            <a:rect b="b" l="l" r="r" t="t"/>
            <a:pathLst>
              <a:path extrusionOk="0" h="1905" w="2840354">
                <a:moveTo>
                  <a:pt x="0" y="1587"/>
                </a:moveTo>
                <a:lnTo>
                  <a:pt x="284003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9" name="Google Shape;1029;p36"/>
          <p:cNvSpPr/>
          <p:nvPr/>
        </p:nvSpPr>
        <p:spPr>
          <a:xfrm>
            <a:off x="8426450" y="3162300"/>
            <a:ext cx="50800" cy="50800"/>
          </a:xfrm>
          <a:custGeom>
            <a:rect b="b" l="l" r="r" t="t"/>
            <a:pathLst>
              <a:path extrusionOk="0" h="50800" w="50800">
                <a:moveTo>
                  <a:pt x="25387" y="0"/>
                </a:moveTo>
                <a:lnTo>
                  <a:pt x="15498" y="2004"/>
                </a:lnTo>
                <a:lnTo>
                  <a:pt x="7426" y="7453"/>
                </a:lnTo>
                <a:lnTo>
                  <a:pt x="1987" y="15528"/>
                </a:lnTo>
                <a:lnTo>
                  <a:pt x="0" y="25412"/>
                </a:lnTo>
                <a:lnTo>
                  <a:pt x="2002" y="35301"/>
                </a:lnTo>
                <a:lnTo>
                  <a:pt x="7448" y="43373"/>
                </a:lnTo>
                <a:lnTo>
                  <a:pt x="15523" y="48812"/>
                </a:lnTo>
                <a:lnTo>
                  <a:pt x="25412" y="50800"/>
                </a:lnTo>
                <a:lnTo>
                  <a:pt x="35301" y="48797"/>
                </a:lnTo>
                <a:lnTo>
                  <a:pt x="43373" y="43351"/>
                </a:lnTo>
                <a:lnTo>
                  <a:pt x="48812" y="35276"/>
                </a:lnTo>
                <a:lnTo>
                  <a:pt x="50800" y="25387"/>
                </a:lnTo>
                <a:lnTo>
                  <a:pt x="48797" y="15498"/>
                </a:lnTo>
                <a:lnTo>
                  <a:pt x="43351" y="7426"/>
                </a:lnTo>
                <a:lnTo>
                  <a:pt x="35276" y="1987"/>
                </a:lnTo>
                <a:lnTo>
                  <a:pt x="253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0" name="Google Shape;1030;p36"/>
          <p:cNvSpPr/>
          <p:nvPr/>
        </p:nvSpPr>
        <p:spPr>
          <a:xfrm>
            <a:off x="6978650" y="1744799"/>
            <a:ext cx="633730" cy="3175"/>
          </a:xfrm>
          <a:custGeom>
            <a:rect b="b" l="l" r="r" t="t"/>
            <a:pathLst>
              <a:path extrusionOk="0" h="3175" w="633729">
                <a:moveTo>
                  <a:pt x="0" y="3037"/>
                </a:moveTo>
                <a:lnTo>
                  <a:pt x="633411" y="0"/>
                </a:lnTo>
              </a:path>
            </a:pathLst>
          </a:custGeom>
          <a:noFill/>
          <a:ln cap="flat" cmpd="sng" w="28550">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36"/>
          <p:cNvSpPr/>
          <p:nvPr/>
        </p:nvSpPr>
        <p:spPr>
          <a:xfrm>
            <a:off x="7583347" y="1716366"/>
            <a:ext cx="57785" cy="57150"/>
          </a:xfrm>
          <a:custGeom>
            <a:rect b="b" l="l" r="r" t="t"/>
            <a:pathLst>
              <a:path extrusionOk="0" h="57150" w="57784">
                <a:moveTo>
                  <a:pt x="0" y="0"/>
                </a:moveTo>
                <a:lnTo>
                  <a:pt x="279" y="57150"/>
                </a:lnTo>
                <a:lnTo>
                  <a:pt x="57289" y="28295"/>
                </a:lnTo>
                <a:lnTo>
                  <a:pt x="0" y="0"/>
                </a:lnTo>
                <a:close/>
              </a:path>
            </a:pathLst>
          </a:custGeom>
          <a:solidFill>
            <a:srgbClr val="FF4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36"/>
          <p:cNvSpPr/>
          <p:nvPr/>
        </p:nvSpPr>
        <p:spPr>
          <a:xfrm>
            <a:off x="8462962" y="1519237"/>
            <a:ext cx="0" cy="593725"/>
          </a:xfrm>
          <a:custGeom>
            <a:rect b="b" l="l" r="r" t="t"/>
            <a:pathLst>
              <a:path extrusionOk="0" h="593725" w="120000">
                <a:moveTo>
                  <a:pt x="0" y="0"/>
                </a:moveTo>
                <a:lnTo>
                  <a:pt x="0" y="59372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36"/>
          <p:cNvSpPr/>
          <p:nvPr/>
        </p:nvSpPr>
        <p:spPr>
          <a:xfrm>
            <a:off x="8462962" y="2549525"/>
            <a:ext cx="0" cy="538480"/>
          </a:xfrm>
          <a:custGeom>
            <a:rect b="b" l="l" r="r" t="t"/>
            <a:pathLst>
              <a:path extrusionOk="0" h="538480" w="120000">
                <a:moveTo>
                  <a:pt x="0" y="0"/>
                </a:moveTo>
                <a:lnTo>
                  <a:pt x="0" y="538161"/>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4" name="Google Shape;1034;p36"/>
          <p:cNvSpPr/>
          <p:nvPr/>
        </p:nvSpPr>
        <p:spPr>
          <a:xfrm>
            <a:off x="8437562" y="1493837"/>
            <a:ext cx="50800" cy="50800"/>
          </a:xfrm>
          <a:custGeom>
            <a:rect b="b" l="l" r="r" t="t"/>
            <a:pathLst>
              <a:path extrusionOk="0" h="50800" w="50800">
                <a:moveTo>
                  <a:pt x="25400" y="0"/>
                </a:moveTo>
                <a:lnTo>
                  <a:pt x="0" y="50800"/>
                </a:lnTo>
                <a:lnTo>
                  <a:pt x="50800" y="50800"/>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36"/>
          <p:cNvSpPr/>
          <p:nvPr/>
        </p:nvSpPr>
        <p:spPr>
          <a:xfrm>
            <a:off x="8437562" y="3062287"/>
            <a:ext cx="50800" cy="50800"/>
          </a:xfrm>
          <a:custGeom>
            <a:rect b="b" l="l" r="r" t="t"/>
            <a:pathLst>
              <a:path extrusionOk="0" h="50800" w="50800">
                <a:moveTo>
                  <a:pt x="50800" y="0"/>
                </a:moveTo>
                <a:lnTo>
                  <a:pt x="0" y="0"/>
                </a:lnTo>
                <a:lnTo>
                  <a:pt x="25400" y="50800"/>
                </a:lnTo>
                <a:lnTo>
                  <a:pt x="508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6" name="Google Shape;1036;p36"/>
          <p:cNvSpPr/>
          <p:nvPr/>
        </p:nvSpPr>
        <p:spPr>
          <a:xfrm>
            <a:off x="5421314" y="2238375"/>
            <a:ext cx="406397" cy="147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36"/>
          <p:cNvSpPr txBox="1"/>
          <p:nvPr/>
        </p:nvSpPr>
        <p:spPr>
          <a:xfrm>
            <a:off x="7675562" y="1584325"/>
            <a:ext cx="16510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I</a:t>
            </a:r>
            <a:r>
              <a:rPr baseline="-25000" i="1" lang="en-US" sz="1800">
                <a:solidFill>
                  <a:schemeClr val="dk1"/>
                </a:solidFill>
                <a:latin typeface="Times New Roman"/>
                <a:ea typeface="Times New Roman"/>
                <a:cs typeface="Times New Roman"/>
                <a:sym typeface="Times New Roman"/>
              </a:rPr>
              <a:t>a</a:t>
            </a:r>
            <a:endParaRPr baseline="-25000" sz="1800">
              <a:solidFill>
                <a:schemeClr val="dk1"/>
              </a:solidFill>
              <a:latin typeface="Times New Roman"/>
              <a:ea typeface="Times New Roman"/>
              <a:cs typeface="Times New Roman"/>
              <a:sym typeface="Times New Roman"/>
            </a:endParaRPr>
          </a:p>
        </p:txBody>
      </p:sp>
      <p:sp>
        <p:nvSpPr>
          <p:cNvPr id="1038" name="Google Shape;1038;p36"/>
          <p:cNvSpPr txBox="1"/>
          <p:nvPr/>
        </p:nvSpPr>
        <p:spPr>
          <a:xfrm>
            <a:off x="5961062" y="2100262"/>
            <a:ext cx="194945"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800">
                <a:solidFill>
                  <a:schemeClr val="dk1"/>
                </a:solidFill>
                <a:latin typeface="Times New Roman"/>
                <a:ea typeface="Times New Roman"/>
                <a:cs typeface="Times New Roman"/>
                <a:sym typeface="Times New Roman"/>
              </a:rPr>
              <a:t>E</a:t>
            </a:r>
            <a:r>
              <a:rPr baseline="-25000" i="1" lang="en-US" sz="1800">
                <a:solidFill>
                  <a:schemeClr val="dk1"/>
                </a:solidFill>
                <a:latin typeface="Times New Roman"/>
                <a:ea typeface="Times New Roman"/>
                <a:cs typeface="Times New Roman"/>
                <a:sym typeface="Times New Roman"/>
              </a:rPr>
              <a:t>f</a:t>
            </a:r>
            <a:endParaRPr baseline="-25000" sz="1800">
              <a:solidFill>
                <a:schemeClr val="dk1"/>
              </a:solidFill>
              <a:latin typeface="Times New Roman"/>
              <a:ea typeface="Times New Roman"/>
              <a:cs typeface="Times New Roman"/>
              <a:sym typeface="Times New Roman"/>
            </a:endParaRPr>
          </a:p>
        </p:txBody>
      </p:sp>
      <p:sp>
        <p:nvSpPr>
          <p:cNvPr id="1039" name="Google Shape;1039;p36"/>
          <p:cNvSpPr/>
          <p:nvPr/>
        </p:nvSpPr>
        <p:spPr>
          <a:xfrm>
            <a:off x="8321675" y="2112962"/>
            <a:ext cx="311150" cy="436880"/>
          </a:xfrm>
          <a:custGeom>
            <a:rect b="b" l="l" r="r" t="t"/>
            <a:pathLst>
              <a:path extrusionOk="0" h="436880" w="311150">
                <a:moveTo>
                  <a:pt x="0" y="436562"/>
                </a:moveTo>
                <a:lnTo>
                  <a:pt x="311150" y="436562"/>
                </a:lnTo>
                <a:lnTo>
                  <a:pt x="311150" y="0"/>
                </a:lnTo>
                <a:lnTo>
                  <a:pt x="0" y="0"/>
                </a:lnTo>
                <a:lnTo>
                  <a:pt x="0" y="436562"/>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0" name="Google Shape;1040;p36"/>
          <p:cNvSpPr txBox="1"/>
          <p:nvPr/>
        </p:nvSpPr>
        <p:spPr>
          <a:xfrm>
            <a:off x="8321675" y="2100262"/>
            <a:ext cx="174625"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a:t>
            </a:r>
            <a:endParaRPr baseline="-25000" sz="1575">
              <a:solidFill>
                <a:schemeClr val="dk1"/>
              </a:solidFill>
              <a:latin typeface="Times New Roman"/>
              <a:ea typeface="Times New Roman"/>
              <a:cs typeface="Times New Roman"/>
              <a:sym typeface="Times New Roman"/>
            </a:endParaRPr>
          </a:p>
        </p:txBody>
      </p:sp>
      <p:sp>
        <p:nvSpPr>
          <p:cNvPr id="1041" name="Google Shape;1041;p36"/>
          <p:cNvSpPr txBox="1"/>
          <p:nvPr/>
        </p:nvSpPr>
        <p:spPr>
          <a:xfrm>
            <a:off x="6540500" y="1000125"/>
            <a:ext cx="424815"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j</a:t>
            </a:r>
            <a:r>
              <a:rPr lang="en-US" sz="1600">
                <a:solidFill>
                  <a:schemeClr val="dk1"/>
                </a:solidFill>
                <a:latin typeface="Times New Roman"/>
                <a:ea typeface="Times New Roman"/>
                <a:cs typeface="Times New Roman"/>
                <a:sym typeface="Times New Roman"/>
              </a:rPr>
              <a:t>1.02</a:t>
            </a:r>
            <a:endParaRPr sz="1600">
              <a:solidFill>
                <a:schemeClr val="dk1"/>
              </a:solidFill>
              <a:latin typeface="Times New Roman"/>
              <a:ea typeface="Times New Roman"/>
              <a:cs typeface="Times New Roman"/>
              <a:sym typeface="Times New Roman"/>
            </a:endParaRPr>
          </a:p>
        </p:txBody>
      </p:sp>
      <p:sp>
        <p:nvSpPr>
          <p:cNvPr id="1042" name="Google Shape;1042;p36"/>
          <p:cNvSpPr txBox="1"/>
          <p:nvPr/>
        </p:nvSpPr>
        <p:spPr>
          <a:xfrm>
            <a:off x="7610475" y="1012825"/>
            <a:ext cx="266700"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0.2</a:t>
            </a:r>
            <a:endParaRPr sz="1600">
              <a:solidFill>
                <a:schemeClr val="dk1"/>
              </a:solidFill>
              <a:latin typeface="Times New Roman"/>
              <a:ea typeface="Times New Roman"/>
              <a:cs typeface="Times New Roman"/>
              <a:sym typeface="Times New Roman"/>
            </a:endParaRPr>
          </a:p>
        </p:txBody>
      </p:sp>
      <p:sp>
        <p:nvSpPr>
          <p:cNvPr id="1043" name="Google Shape;1043;p36"/>
          <p:cNvSpPr txBox="1"/>
          <p:nvPr/>
        </p:nvSpPr>
        <p:spPr>
          <a:xfrm>
            <a:off x="8532812" y="1308100"/>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044" name="Google Shape;1044;p36"/>
          <p:cNvSpPr txBox="1"/>
          <p:nvPr/>
        </p:nvSpPr>
        <p:spPr>
          <a:xfrm>
            <a:off x="5427662" y="1752600"/>
            <a:ext cx="142240" cy="29972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1045" name="Google Shape;1045;p36"/>
          <p:cNvSpPr/>
          <p:nvPr/>
        </p:nvSpPr>
        <p:spPr>
          <a:xfrm>
            <a:off x="5427662" y="2655887"/>
            <a:ext cx="106680" cy="0"/>
          </a:xfrm>
          <a:custGeom>
            <a:rect b="b" l="l" r="r" t="t"/>
            <a:pathLst>
              <a:path extrusionOk="0" h="120000" w="106679">
                <a:moveTo>
                  <a:pt x="0" y="0"/>
                </a:moveTo>
                <a:lnTo>
                  <a:pt x="106362"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6" name="Google Shape;1046;p36"/>
          <p:cNvSpPr/>
          <p:nvPr/>
        </p:nvSpPr>
        <p:spPr>
          <a:xfrm>
            <a:off x="8545512" y="3240087"/>
            <a:ext cx="152400" cy="0"/>
          </a:xfrm>
          <a:custGeom>
            <a:rect b="b" l="l" r="r" t="t"/>
            <a:pathLst>
              <a:path extrusionOk="0" h="120000" w="152400">
                <a:moveTo>
                  <a:pt x="0" y="0"/>
                </a:moveTo>
                <a:lnTo>
                  <a:pt x="15239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7" name="Google Shape;1047;p36"/>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1" name="Shape 1051"/>
        <p:cNvGrpSpPr/>
        <p:nvPr/>
      </p:nvGrpSpPr>
      <p:grpSpPr>
        <a:xfrm>
          <a:off x="0" y="0"/>
          <a:ext cx="0" cy="0"/>
          <a:chOff x="0" y="0"/>
          <a:chExt cx="0" cy="0"/>
        </a:xfrm>
      </p:grpSpPr>
      <p:sp>
        <p:nvSpPr>
          <p:cNvPr id="1052" name="Google Shape;1052;p37"/>
          <p:cNvSpPr txBox="1"/>
          <p:nvPr>
            <p:ph type="title"/>
          </p:nvPr>
        </p:nvSpPr>
        <p:spPr>
          <a:xfrm>
            <a:off x="1789366" y="220345"/>
            <a:ext cx="551942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2400"/>
              <a:t>Senkron Generatörlerin Paralel Çalışması</a:t>
            </a:r>
            <a:endParaRPr sz="2400"/>
          </a:p>
        </p:txBody>
      </p:sp>
      <p:sp>
        <p:nvSpPr>
          <p:cNvPr id="1053" name="Google Shape;1053;p37"/>
          <p:cNvSpPr txBox="1"/>
          <p:nvPr/>
        </p:nvSpPr>
        <p:spPr>
          <a:xfrm>
            <a:off x="366077" y="1080452"/>
            <a:ext cx="8089900" cy="4124960"/>
          </a:xfrm>
          <a:prstGeom prst="rect">
            <a:avLst/>
          </a:prstGeom>
          <a:noFill/>
          <a:ln>
            <a:noFill/>
          </a:ln>
        </p:spPr>
        <p:txBody>
          <a:bodyPr anchorCtr="0" anchor="t" bIns="0" lIns="0" spcFirstLastPara="1" rIns="0" wrap="square" tIns="12700">
            <a:noAutofit/>
          </a:bodyPr>
          <a:lstStyle/>
          <a:p>
            <a:pPr indent="0" lvl="0" marL="622300" marR="0" rtl="0" algn="l">
              <a:lnSpc>
                <a:spcPct val="100000"/>
              </a:lnSpc>
              <a:spcBef>
                <a:spcPts val="0"/>
              </a:spcBef>
              <a:spcAft>
                <a:spcPts val="0"/>
              </a:spcAft>
              <a:buNone/>
            </a:pPr>
            <a:r>
              <a:rPr b="1" lang="en-US" sz="2200">
                <a:solidFill>
                  <a:srgbClr val="333399"/>
                </a:solidFill>
                <a:latin typeface="Times New Roman"/>
                <a:ea typeface="Times New Roman"/>
                <a:cs typeface="Times New Roman"/>
                <a:sym typeface="Times New Roman"/>
              </a:rPr>
              <a:t>Generatörleri paralel çalıştırmanın ciddi avantajları vardır: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3350">
              <a:solidFill>
                <a:schemeClr val="dk1"/>
              </a:solidFill>
              <a:latin typeface="Times New Roman"/>
              <a:ea typeface="Times New Roman"/>
              <a:cs typeface="Times New Roman"/>
              <a:sym typeface="Times New Roman"/>
            </a:endParaRPr>
          </a:p>
          <a:p>
            <a:pPr indent="-609600" lvl="0" marL="622300" marR="224154" rtl="0" algn="l">
              <a:lnSpc>
                <a:spcPct val="109166"/>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Çok sayıdaki generatörler bir generatörden daha fazla yükü  besleyebilirler.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3150"/>
              <a:buFont typeface="Times New Roman"/>
              <a:buNone/>
            </a:pPr>
            <a:r>
              <a:t/>
            </a:r>
            <a:endParaRPr sz="3150">
              <a:solidFill>
                <a:schemeClr val="dk1"/>
              </a:solidFill>
              <a:latin typeface="Times New Roman"/>
              <a:ea typeface="Times New Roman"/>
              <a:cs typeface="Times New Roman"/>
              <a:sym typeface="Times New Roman"/>
            </a:endParaRPr>
          </a:p>
          <a:p>
            <a:pPr indent="-609600" lvl="0" marL="622300" marR="171450" rtl="0" algn="l">
              <a:lnSpc>
                <a:spcPct val="109166"/>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Çok sayıda generatöre sahip bir güç sisteminin güvenilirliği  daha da artırılmış olur.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3300"/>
              <a:buFont typeface="Times New Roman"/>
              <a:buNone/>
            </a:pPr>
            <a:r>
              <a:t/>
            </a:r>
            <a:endParaRPr sz="3300">
              <a:solidFill>
                <a:schemeClr val="dk1"/>
              </a:solidFill>
              <a:latin typeface="Times New Roman"/>
              <a:ea typeface="Times New Roman"/>
              <a:cs typeface="Times New Roman"/>
              <a:sym typeface="Times New Roman"/>
            </a:endParaRPr>
          </a:p>
          <a:p>
            <a:pPr indent="-609600" lvl="0" marL="622300" marR="5080" rtl="0" algn="l">
              <a:lnSpc>
                <a:spcPct val="104999"/>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Bir veya daha fazla generatörün devreden çıkarılmasına veya  bakıma alınmasına fırsat verir.</a:t>
            </a:r>
            <a:endParaRPr sz="2400">
              <a:solidFill>
                <a:schemeClr val="dk1"/>
              </a:solidFill>
              <a:latin typeface="Times New Roman"/>
              <a:ea typeface="Times New Roman"/>
              <a:cs typeface="Times New Roman"/>
              <a:sym typeface="Times New Roman"/>
            </a:endParaRPr>
          </a:p>
        </p:txBody>
      </p:sp>
      <p:sp>
        <p:nvSpPr>
          <p:cNvPr id="1054" name="Google Shape;1054;p37"/>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p37"/>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9" name="Shape 1059"/>
        <p:cNvGrpSpPr/>
        <p:nvPr/>
      </p:nvGrpSpPr>
      <p:grpSpPr>
        <a:xfrm>
          <a:off x="0" y="0"/>
          <a:ext cx="0" cy="0"/>
          <a:chOff x="0" y="0"/>
          <a:chExt cx="0" cy="0"/>
        </a:xfrm>
      </p:grpSpPr>
      <p:sp>
        <p:nvSpPr>
          <p:cNvPr id="1060" name="Google Shape;1060;p38"/>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28</a:t>
            </a:r>
            <a:endParaRPr sz="1400">
              <a:solidFill>
                <a:schemeClr val="dk1"/>
              </a:solidFill>
              <a:latin typeface="Arial"/>
              <a:ea typeface="Arial"/>
              <a:cs typeface="Arial"/>
              <a:sym typeface="Arial"/>
            </a:endParaRPr>
          </a:p>
        </p:txBody>
      </p:sp>
      <p:sp>
        <p:nvSpPr>
          <p:cNvPr id="1061" name="Google Shape;1061;p38"/>
          <p:cNvSpPr/>
          <p:nvPr/>
        </p:nvSpPr>
        <p:spPr>
          <a:xfrm>
            <a:off x="1979612" y="4760912"/>
            <a:ext cx="5400675" cy="1945005"/>
          </a:xfrm>
          <a:custGeom>
            <a:rect b="b" l="l" r="r" t="t"/>
            <a:pathLst>
              <a:path extrusionOk="0" h="1945004" w="5400675">
                <a:moveTo>
                  <a:pt x="0" y="1944687"/>
                </a:moveTo>
                <a:lnTo>
                  <a:pt x="5400675" y="1944687"/>
                </a:lnTo>
                <a:lnTo>
                  <a:pt x="5400675" y="0"/>
                </a:lnTo>
                <a:lnTo>
                  <a:pt x="0" y="0"/>
                </a:lnTo>
                <a:lnTo>
                  <a:pt x="0" y="19446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38"/>
          <p:cNvSpPr txBox="1"/>
          <p:nvPr/>
        </p:nvSpPr>
        <p:spPr>
          <a:xfrm>
            <a:off x="294640" y="894994"/>
            <a:ext cx="8260715" cy="3850640"/>
          </a:xfrm>
          <a:prstGeom prst="rect">
            <a:avLst/>
          </a:prstGeom>
          <a:noFill/>
          <a:ln>
            <a:noFill/>
          </a:ln>
        </p:spPr>
        <p:txBody>
          <a:bodyPr anchorCtr="0" anchor="t" bIns="0" lIns="0" spcFirstLastPara="1" rIns="0" wrap="square" tIns="14600">
            <a:noAutofit/>
          </a:bodyPr>
          <a:lstStyle/>
          <a:p>
            <a:pPr indent="0" lvl="0" marL="12700" marR="5080" rtl="0" algn="l">
              <a:lnSpc>
                <a:spcPct val="99500"/>
              </a:lnSpc>
              <a:spcBef>
                <a:spcPts val="0"/>
              </a:spcBef>
              <a:spcAft>
                <a:spcPts val="0"/>
              </a:spcAft>
              <a:buNone/>
            </a:pPr>
            <a:r>
              <a:rPr lang="en-US" sz="2400">
                <a:solidFill>
                  <a:schemeClr val="dk1"/>
                </a:solidFill>
                <a:latin typeface="Times New Roman"/>
                <a:ea typeface="Times New Roman"/>
                <a:cs typeface="Times New Roman"/>
                <a:sym typeface="Times New Roman"/>
              </a:rPr>
              <a:t>Bir generatörü başka bir generatörle paralel bağlamadan önce,  generatör senkronize edilmelidir. Bir generatörün senkronize  olduğunu söyleyebilmek için izleyen bütün şartları yerine getirmesi  gereklidir:</a:t>
            </a:r>
            <a:endParaRPr sz="2400">
              <a:solidFill>
                <a:schemeClr val="dk1"/>
              </a:solidFill>
              <a:latin typeface="Times New Roman"/>
              <a:ea typeface="Times New Roman"/>
              <a:cs typeface="Times New Roman"/>
              <a:sym typeface="Times New Roman"/>
            </a:endParaRPr>
          </a:p>
          <a:p>
            <a:pPr indent="0" lvl="0" marL="225425" marR="0" rtl="0" algn="l">
              <a:lnSpc>
                <a:spcPct val="100000"/>
              </a:lnSpc>
              <a:spcBef>
                <a:spcPts val="555"/>
              </a:spcBef>
              <a:spcAft>
                <a:spcPts val="0"/>
              </a:spcAft>
              <a:buNone/>
            </a:pPr>
            <a:r>
              <a:rPr lang="en-US" sz="2400">
                <a:solidFill>
                  <a:schemeClr val="dk1"/>
                </a:solidFill>
                <a:latin typeface="Times New Roman"/>
                <a:ea typeface="Times New Roman"/>
                <a:cs typeface="Times New Roman"/>
                <a:sym typeface="Times New Roman"/>
              </a:rPr>
              <a:t>İki generatörün;</a:t>
            </a:r>
            <a:endParaRPr sz="2400">
              <a:solidFill>
                <a:schemeClr val="dk1"/>
              </a:solidFill>
              <a:latin typeface="Times New Roman"/>
              <a:ea typeface="Times New Roman"/>
              <a:cs typeface="Times New Roman"/>
              <a:sym typeface="Times New Roman"/>
            </a:endParaRPr>
          </a:p>
          <a:p>
            <a:pPr indent="-146049" lvl="0" marL="599440" marR="0" rtl="0" algn="l">
              <a:lnSpc>
                <a:spcPct val="100000"/>
              </a:lnSpc>
              <a:spcBef>
                <a:spcPts val="195"/>
              </a:spcBef>
              <a:spcAft>
                <a:spcPts val="0"/>
              </a:spcAft>
              <a:buClr>
                <a:schemeClr val="dk1"/>
              </a:buClr>
              <a:buSzPts val="2300"/>
              <a:buFont typeface="Times New Roman"/>
              <a:buChar char="•"/>
            </a:pPr>
            <a:r>
              <a:rPr lang="en-US" sz="2400">
                <a:solidFill>
                  <a:schemeClr val="dk1"/>
                </a:solidFill>
                <a:latin typeface="Times New Roman"/>
                <a:ea typeface="Times New Roman"/>
                <a:cs typeface="Times New Roman"/>
                <a:sym typeface="Times New Roman"/>
              </a:rPr>
              <a:t>Hat gerilimlerinin etkin değerleri eşit olmalıdır.</a:t>
            </a:r>
            <a:endParaRPr sz="2400">
              <a:solidFill>
                <a:schemeClr val="dk1"/>
              </a:solidFill>
              <a:latin typeface="Times New Roman"/>
              <a:ea typeface="Times New Roman"/>
              <a:cs typeface="Times New Roman"/>
              <a:sym typeface="Times New Roman"/>
            </a:endParaRPr>
          </a:p>
          <a:p>
            <a:pPr indent="-146049" lvl="0" marL="599440" marR="0" rtl="0" algn="l">
              <a:lnSpc>
                <a:spcPct val="100000"/>
              </a:lnSpc>
              <a:spcBef>
                <a:spcPts val="320"/>
              </a:spcBef>
              <a:spcAft>
                <a:spcPts val="0"/>
              </a:spcAft>
              <a:buClr>
                <a:schemeClr val="dk1"/>
              </a:buClr>
              <a:buSzPts val="2300"/>
              <a:buFont typeface="Times New Roman"/>
              <a:buChar char="•"/>
            </a:pPr>
            <a:r>
              <a:rPr lang="en-US" sz="2400">
                <a:solidFill>
                  <a:schemeClr val="dk1"/>
                </a:solidFill>
                <a:latin typeface="Times New Roman"/>
                <a:ea typeface="Times New Roman"/>
                <a:cs typeface="Times New Roman"/>
                <a:sym typeface="Times New Roman"/>
              </a:rPr>
              <a:t>Aynı faz sırasına sahip olmalıdırlar.</a:t>
            </a:r>
            <a:endParaRPr sz="2400">
              <a:solidFill>
                <a:schemeClr val="dk1"/>
              </a:solidFill>
              <a:latin typeface="Times New Roman"/>
              <a:ea typeface="Times New Roman"/>
              <a:cs typeface="Times New Roman"/>
              <a:sym typeface="Times New Roman"/>
            </a:endParaRPr>
          </a:p>
          <a:p>
            <a:pPr indent="-146049" lvl="0" marL="599440" marR="0" rtl="0" algn="l">
              <a:lnSpc>
                <a:spcPct val="100000"/>
              </a:lnSpc>
              <a:spcBef>
                <a:spcPts val="320"/>
              </a:spcBef>
              <a:spcAft>
                <a:spcPts val="0"/>
              </a:spcAft>
              <a:buClr>
                <a:schemeClr val="dk1"/>
              </a:buClr>
              <a:buSzPts val="2300"/>
              <a:buFont typeface="Times New Roman"/>
              <a:buChar char="•"/>
            </a:pPr>
            <a:r>
              <a:rPr lang="en-US" sz="2400">
                <a:solidFill>
                  <a:schemeClr val="dk1"/>
                </a:solidFill>
                <a:latin typeface="Times New Roman"/>
                <a:ea typeface="Times New Roman"/>
                <a:cs typeface="Times New Roman"/>
                <a:sym typeface="Times New Roman"/>
              </a:rPr>
              <a:t>Her iki a-fazı da aynı faz açısına sahip olmalıdır.</a:t>
            </a:r>
            <a:endParaRPr sz="2400">
              <a:solidFill>
                <a:schemeClr val="dk1"/>
              </a:solidFill>
              <a:latin typeface="Times New Roman"/>
              <a:ea typeface="Times New Roman"/>
              <a:cs typeface="Times New Roman"/>
              <a:sym typeface="Times New Roman"/>
            </a:endParaRPr>
          </a:p>
          <a:p>
            <a:pPr indent="-146049" lvl="0" marL="225425" marR="202565" rtl="0" algn="l">
              <a:lnSpc>
                <a:spcPct val="109166"/>
              </a:lnSpc>
              <a:spcBef>
                <a:spcPts val="525"/>
              </a:spcBef>
              <a:spcAft>
                <a:spcPts val="0"/>
              </a:spcAft>
              <a:buClr>
                <a:schemeClr val="dk1"/>
              </a:buClr>
              <a:buSzPts val="2300"/>
              <a:buFont typeface="Times New Roman"/>
              <a:buChar char="•"/>
            </a:pPr>
            <a:r>
              <a:rPr lang="en-US" sz="2400">
                <a:solidFill>
                  <a:schemeClr val="dk1"/>
                </a:solidFill>
                <a:latin typeface="Times New Roman"/>
                <a:ea typeface="Times New Roman"/>
                <a:cs typeface="Times New Roman"/>
                <a:sym typeface="Times New Roman"/>
              </a:rPr>
              <a:t>Paralel bağlanacak generatörün frekansı çalışmakta olan sistem  (işletme) frekansına eşit olmalıdır.</a:t>
            </a:r>
            <a:endParaRPr sz="2400">
              <a:solidFill>
                <a:schemeClr val="dk1"/>
              </a:solidFill>
              <a:latin typeface="Times New Roman"/>
              <a:ea typeface="Times New Roman"/>
              <a:cs typeface="Times New Roman"/>
              <a:sym typeface="Times New Roman"/>
            </a:endParaRPr>
          </a:p>
        </p:txBody>
      </p:sp>
      <p:sp>
        <p:nvSpPr>
          <p:cNvPr id="1063" name="Google Shape;1063;p38"/>
          <p:cNvSpPr txBox="1"/>
          <p:nvPr>
            <p:ph type="title"/>
          </p:nvPr>
        </p:nvSpPr>
        <p:spPr>
          <a:xfrm>
            <a:off x="3450183" y="79540"/>
            <a:ext cx="243014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Senkronizasyon</a:t>
            </a:r>
            <a:endParaRPr/>
          </a:p>
        </p:txBody>
      </p:sp>
      <p:sp>
        <p:nvSpPr>
          <p:cNvPr id="1064" name="Google Shape;1064;p38"/>
          <p:cNvSpPr/>
          <p:nvPr/>
        </p:nvSpPr>
        <p:spPr>
          <a:xfrm>
            <a:off x="2268537" y="4837112"/>
            <a:ext cx="768350" cy="779780"/>
          </a:xfrm>
          <a:custGeom>
            <a:rect b="b" l="l" r="r" t="t"/>
            <a:pathLst>
              <a:path extrusionOk="0" h="779779" w="768350">
                <a:moveTo>
                  <a:pt x="384175" y="0"/>
                </a:moveTo>
                <a:lnTo>
                  <a:pt x="335983" y="3036"/>
                </a:lnTo>
                <a:lnTo>
                  <a:pt x="289579" y="11902"/>
                </a:lnTo>
                <a:lnTo>
                  <a:pt x="245321" y="26233"/>
                </a:lnTo>
                <a:lnTo>
                  <a:pt x="203570" y="45662"/>
                </a:lnTo>
                <a:lnTo>
                  <a:pt x="164685" y="69826"/>
                </a:lnTo>
                <a:lnTo>
                  <a:pt x="129027" y="98358"/>
                </a:lnTo>
                <a:lnTo>
                  <a:pt x="96955" y="130894"/>
                </a:lnTo>
                <a:lnTo>
                  <a:pt x="68830" y="167069"/>
                </a:lnTo>
                <a:lnTo>
                  <a:pt x="45011" y="206517"/>
                </a:lnTo>
                <a:lnTo>
                  <a:pt x="25858" y="248873"/>
                </a:lnTo>
                <a:lnTo>
                  <a:pt x="11732" y="293771"/>
                </a:lnTo>
                <a:lnTo>
                  <a:pt x="2993" y="340848"/>
                </a:lnTo>
                <a:lnTo>
                  <a:pt x="0" y="389737"/>
                </a:lnTo>
                <a:lnTo>
                  <a:pt x="2993" y="438623"/>
                </a:lnTo>
                <a:lnTo>
                  <a:pt x="11732" y="485698"/>
                </a:lnTo>
                <a:lnTo>
                  <a:pt x="25858" y="530595"/>
                </a:lnTo>
                <a:lnTo>
                  <a:pt x="45011" y="572949"/>
                </a:lnTo>
                <a:lnTo>
                  <a:pt x="68830" y="612396"/>
                </a:lnTo>
                <a:lnTo>
                  <a:pt x="96955" y="648570"/>
                </a:lnTo>
                <a:lnTo>
                  <a:pt x="129027" y="681105"/>
                </a:lnTo>
                <a:lnTo>
                  <a:pt x="164685" y="709637"/>
                </a:lnTo>
                <a:lnTo>
                  <a:pt x="203570" y="733801"/>
                </a:lnTo>
                <a:lnTo>
                  <a:pt x="245321" y="753230"/>
                </a:lnTo>
                <a:lnTo>
                  <a:pt x="289579" y="767561"/>
                </a:lnTo>
                <a:lnTo>
                  <a:pt x="335983" y="776427"/>
                </a:lnTo>
                <a:lnTo>
                  <a:pt x="384175" y="779463"/>
                </a:lnTo>
                <a:lnTo>
                  <a:pt x="432366" y="776427"/>
                </a:lnTo>
                <a:lnTo>
                  <a:pt x="478770" y="767561"/>
                </a:lnTo>
                <a:lnTo>
                  <a:pt x="523028" y="753230"/>
                </a:lnTo>
                <a:lnTo>
                  <a:pt x="564779" y="733801"/>
                </a:lnTo>
                <a:lnTo>
                  <a:pt x="603664" y="709637"/>
                </a:lnTo>
                <a:lnTo>
                  <a:pt x="639322" y="681105"/>
                </a:lnTo>
                <a:lnTo>
                  <a:pt x="671394" y="648570"/>
                </a:lnTo>
                <a:lnTo>
                  <a:pt x="699519" y="612396"/>
                </a:lnTo>
                <a:lnTo>
                  <a:pt x="723338" y="572949"/>
                </a:lnTo>
                <a:lnTo>
                  <a:pt x="742491" y="530595"/>
                </a:lnTo>
                <a:lnTo>
                  <a:pt x="756617" y="485698"/>
                </a:lnTo>
                <a:lnTo>
                  <a:pt x="765356" y="438623"/>
                </a:lnTo>
                <a:lnTo>
                  <a:pt x="768350" y="389737"/>
                </a:lnTo>
                <a:lnTo>
                  <a:pt x="765356" y="340848"/>
                </a:lnTo>
                <a:lnTo>
                  <a:pt x="756617" y="293771"/>
                </a:lnTo>
                <a:lnTo>
                  <a:pt x="742491" y="248873"/>
                </a:lnTo>
                <a:lnTo>
                  <a:pt x="723338" y="206517"/>
                </a:lnTo>
                <a:lnTo>
                  <a:pt x="699519" y="167069"/>
                </a:lnTo>
                <a:lnTo>
                  <a:pt x="671394" y="130894"/>
                </a:lnTo>
                <a:lnTo>
                  <a:pt x="639322" y="98358"/>
                </a:lnTo>
                <a:lnTo>
                  <a:pt x="603664" y="69826"/>
                </a:lnTo>
                <a:lnTo>
                  <a:pt x="564779" y="45662"/>
                </a:lnTo>
                <a:lnTo>
                  <a:pt x="523028" y="26233"/>
                </a:lnTo>
                <a:lnTo>
                  <a:pt x="478770" y="11902"/>
                </a:lnTo>
                <a:lnTo>
                  <a:pt x="432366" y="3036"/>
                </a:lnTo>
                <a:lnTo>
                  <a:pt x="3841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5" name="Google Shape;1065;p38"/>
          <p:cNvSpPr/>
          <p:nvPr/>
        </p:nvSpPr>
        <p:spPr>
          <a:xfrm>
            <a:off x="2268537" y="4837112"/>
            <a:ext cx="768350" cy="779780"/>
          </a:xfrm>
          <a:custGeom>
            <a:rect b="b" l="l" r="r" t="t"/>
            <a:pathLst>
              <a:path extrusionOk="0" h="779779" w="768350">
                <a:moveTo>
                  <a:pt x="0" y="389731"/>
                </a:moveTo>
                <a:lnTo>
                  <a:pt x="2993" y="340844"/>
                </a:lnTo>
                <a:lnTo>
                  <a:pt x="11733" y="293769"/>
                </a:lnTo>
                <a:lnTo>
                  <a:pt x="25859" y="248871"/>
                </a:lnTo>
                <a:lnTo>
                  <a:pt x="45012" y="206516"/>
                </a:lnTo>
                <a:lnTo>
                  <a:pt x="68831" y="167069"/>
                </a:lnTo>
                <a:lnTo>
                  <a:pt x="96957" y="130895"/>
                </a:lnTo>
                <a:lnTo>
                  <a:pt x="129029" y="98359"/>
                </a:lnTo>
                <a:lnTo>
                  <a:pt x="164687" y="69826"/>
                </a:lnTo>
                <a:lnTo>
                  <a:pt x="203572" y="45663"/>
                </a:lnTo>
                <a:lnTo>
                  <a:pt x="245323" y="26233"/>
                </a:lnTo>
                <a:lnTo>
                  <a:pt x="289581" y="11902"/>
                </a:lnTo>
                <a:lnTo>
                  <a:pt x="335984" y="3036"/>
                </a:lnTo>
                <a:lnTo>
                  <a:pt x="384174" y="0"/>
                </a:lnTo>
                <a:lnTo>
                  <a:pt x="432364" y="3036"/>
                </a:lnTo>
                <a:lnTo>
                  <a:pt x="478768" y="11902"/>
                </a:lnTo>
                <a:lnTo>
                  <a:pt x="523026" y="26233"/>
                </a:lnTo>
                <a:lnTo>
                  <a:pt x="564777" y="45663"/>
                </a:lnTo>
                <a:lnTo>
                  <a:pt x="603662" y="69826"/>
                </a:lnTo>
                <a:lnTo>
                  <a:pt x="639320" y="98359"/>
                </a:lnTo>
                <a:lnTo>
                  <a:pt x="671392" y="130895"/>
                </a:lnTo>
                <a:lnTo>
                  <a:pt x="699518" y="167069"/>
                </a:lnTo>
                <a:lnTo>
                  <a:pt x="723337" y="206516"/>
                </a:lnTo>
                <a:lnTo>
                  <a:pt x="742490" y="248871"/>
                </a:lnTo>
                <a:lnTo>
                  <a:pt x="756616" y="293769"/>
                </a:lnTo>
                <a:lnTo>
                  <a:pt x="765356" y="340844"/>
                </a:lnTo>
                <a:lnTo>
                  <a:pt x="768349" y="389731"/>
                </a:lnTo>
                <a:lnTo>
                  <a:pt x="765356" y="438618"/>
                </a:lnTo>
                <a:lnTo>
                  <a:pt x="756616" y="485693"/>
                </a:lnTo>
                <a:lnTo>
                  <a:pt x="742490" y="530591"/>
                </a:lnTo>
                <a:lnTo>
                  <a:pt x="723337" y="572946"/>
                </a:lnTo>
                <a:lnTo>
                  <a:pt x="699518" y="612393"/>
                </a:lnTo>
                <a:lnTo>
                  <a:pt x="671392" y="648567"/>
                </a:lnTo>
                <a:lnTo>
                  <a:pt x="639320" y="681103"/>
                </a:lnTo>
                <a:lnTo>
                  <a:pt x="603662" y="709636"/>
                </a:lnTo>
                <a:lnTo>
                  <a:pt x="564777" y="733800"/>
                </a:lnTo>
                <a:lnTo>
                  <a:pt x="523026" y="753229"/>
                </a:lnTo>
                <a:lnTo>
                  <a:pt x="478768" y="767560"/>
                </a:lnTo>
                <a:lnTo>
                  <a:pt x="432364" y="776426"/>
                </a:lnTo>
                <a:lnTo>
                  <a:pt x="384174" y="779463"/>
                </a:lnTo>
                <a:lnTo>
                  <a:pt x="335984" y="776426"/>
                </a:lnTo>
                <a:lnTo>
                  <a:pt x="289581" y="767560"/>
                </a:lnTo>
                <a:lnTo>
                  <a:pt x="245323" y="753229"/>
                </a:lnTo>
                <a:lnTo>
                  <a:pt x="203572" y="733800"/>
                </a:lnTo>
                <a:lnTo>
                  <a:pt x="164687" y="709636"/>
                </a:lnTo>
                <a:lnTo>
                  <a:pt x="129029" y="681103"/>
                </a:lnTo>
                <a:lnTo>
                  <a:pt x="96957" y="648567"/>
                </a:lnTo>
                <a:lnTo>
                  <a:pt x="68831" y="612393"/>
                </a:lnTo>
                <a:lnTo>
                  <a:pt x="45012" y="572946"/>
                </a:lnTo>
                <a:lnTo>
                  <a:pt x="25859" y="530591"/>
                </a:lnTo>
                <a:lnTo>
                  <a:pt x="11733" y="485693"/>
                </a:lnTo>
                <a:lnTo>
                  <a:pt x="2993" y="438618"/>
                </a:lnTo>
                <a:lnTo>
                  <a:pt x="0" y="389731"/>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38"/>
          <p:cNvSpPr/>
          <p:nvPr/>
        </p:nvSpPr>
        <p:spPr>
          <a:xfrm>
            <a:off x="3036887" y="5243512"/>
            <a:ext cx="3127375" cy="0"/>
          </a:xfrm>
          <a:custGeom>
            <a:rect b="b" l="l" r="r" t="t"/>
            <a:pathLst>
              <a:path extrusionOk="0" h="120000" w="3127375">
                <a:moveTo>
                  <a:pt x="0" y="0"/>
                </a:moveTo>
                <a:lnTo>
                  <a:pt x="312736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38"/>
          <p:cNvSpPr/>
          <p:nvPr/>
        </p:nvSpPr>
        <p:spPr>
          <a:xfrm>
            <a:off x="6164262" y="4894262"/>
            <a:ext cx="958850" cy="755650"/>
          </a:xfrm>
          <a:custGeom>
            <a:rect b="b" l="l" r="r" t="t"/>
            <a:pathLst>
              <a:path extrusionOk="0" h="755650" w="958850">
                <a:moveTo>
                  <a:pt x="0" y="755650"/>
                </a:moveTo>
                <a:lnTo>
                  <a:pt x="958850" y="755650"/>
                </a:lnTo>
                <a:lnTo>
                  <a:pt x="958850" y="0"/>
                </a:lnTo>
                <a:lnTo>
                  <a:pt x="0" y="0"/>
                </a:lnTo>
                <a:lnTo>
                  <a:pt x="0" y="75565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38"/>
          <p:cNvSpPr/>
          <p:nvPr/>
        </p:nvSpPr>
        <p:spPr>
          <a:xfrm>
            <a:off x="6164262" y="4894262"/>
            <a:ext cx="958850" cy="755650"/>
          </a:xfrm>
          <a:custGeom>
            <a:rect b="b" l="l" r="r" t="t"/>
            <a:pathLst>
              <a:path extrusionOk="0" h="755650" w="958850">
                <a:moveTo>
                  <a:pt x="0" y="0"/>
                </a:moveTo>
                <a:lnTo>
                  <a:pt x="958849" y="0"/>
                </a:lnTo>
                <a:lnTo>
                  <a:pt x="958849" y="755649"/>
                </a:lnTo>
                <a:lnTo>
                  <a:pt x="0" y="75564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38"/>
          <p:cNvSpPr txBox="1"/>
          <p:nvPr/>
        </p:nvSpPr>
        <p:spPr>
          <a:xfrm>
            <a:off x="6420554" y="5105082"/>
            <a:ext cx="319405" cy="2387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Yük</a:t>
            </a:r>
            <a:endParaRPr sz="1400">
              <a:solidFill>
                <a:schemeClr val="dk1"/>
              </a:solidFill>
              <a:latin typeface="Times New Roman"/>
              <a:ea typeface="Times New Roman"/>
              <a:cs typeface="Times New Roman"/>
              <a:sym typeface="Times New Roman"/>
            </a:endParaRPr>
          </a:p>
        </p:txBody>
      </p:sp>
      <p:sp>
        <p:nvSpPr>
          <p:cNvPr id="1070" name="Google Shape;1070;p38"/>
          <p:cNvSpPr/>
          <p:nvPr/>
        </p:nvSpPr>
        <p:spPr>
          <a:xfrm>
            <a:off x="2968624" y="4995862"/>
            <a:ext cx="3195955" cy="0"/>
          </a:xfrm>
          <a:custGeom>
            <a:rect b="b" l="l" r="r" t="t"/>
            <a:pathLst>
              <a:path extrusionOk="0" h="120000" w="3195954">
                <a:moveTo>
                  <a:pt x="0" y="0"/>
                </a:moveTo>
                <a:lnTo>
                  <a:pt x="31956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38"/>
          <p:cNvSpPr/>
          <p:nvPr/>
        </p:nvSpPr>
        <p:spPr>
          <a:xfrm>
            <a:off x="2935287" y="5503862"/>
            <a:ext cx="3240405" cy="0"/>
          </a:xfrm>
          <a:custGeom>
            <a:rect b="b" l="l" r="r" t="t"/>
            <a:pathLst>
              <a:path extrusionOk="0" h="120000" w="3240404">
                <a:moveTo>
                  <a:pt x="0" y="0"/>
                </a:moveTo>
                <a:lnTo>
                  <a:pt x="324008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38"/>
          <p:cNvSpPr/>
          <p:nvPr/>
        </p:nvSpPr>
        <p:spPr>
          <a:xfrm>
            <a:off x="2279650" y="5853112"/>
            <a:ext cx="768350" cy="779780"/>
          </a:xfrm>
          <a:custGeom>
            <a:rect b="b" l="l" r="r" t="t"/>
            <a:pathLst>
              <a:path extrusionOk="0" h="779779" w="768350">
                <a:moveTo>
                  <a:pt x="384175" y="0"/>
                </a:moveTo>
                <a:lnTo>
                  <a:pt x="335983" y="3036"/>
                </a:lnTo>
                <a:lnTo>
                  <a:pt x="289579" y="11902"/>
                </a:lnTo>
                <a:lnTo>
                  <a:pt x="245321" y="26233"/>
                </a:lnTo>
                <a:lnTo>
                  <a:pt x="203570" y="45663"/>
                </a:lnTo>
                <a:lnTo>
                  <a:pt x="164685" y="69827"/>
                </a:lnTo>
                <a:lnTo>
                  <a:pt x="129027" y="98359"/>
                </a:lnTo>
                <a:lnTo>
                  <a:pt x="96955" y="130895"/>
                </a:lnTo>
                <a:lnTo>
                  <a:pt x="68830" y="167069"/>
                </a:lnTo>
                <a:lnTo>
                  <a:pt x="45011" y="206517"/>
                </a:lnTo>
                <a:lnTo>
                  <a:pt x="25858" y="248872"/>
                </a:lnTo>
                <a:lnTo>
                  <a:pt x="11732" y="293770"/>
                </a:lnTo>
                <a:lnTo>
                  <a:pt x="2993" y="340845"/>
                </a:lnTo>
                <a:lnTo>
                  <a:pt x="0" y="389732"/>
                </a:lnTo>
                <a:lnTo>
                  <a:pt x="2993" y="438619"/>
                </a:lnTo>
                <a:lnTo>
                  <a:pt x="11732" y="485694"/>
                </a:lnTo>
                <a:lnTo>
                  <a:pt x="25858" y="530592"/>
                </a:lnTo>
                <a:lnTo>
                  <a:pt x="45011" y="572947"/>
                </a:lnTo>
                <a:lnTo>
                  <a:pt x="68830" y="612394"/>
                </a:lnTo>
                <a:lnTo>
                  <a:pt x="96955" y="648568"/>
                </a:lnTo>
                <a:lnTo>
                  <a:pt x="129027" y="681104"/>
                </a:lnTo>
                <a:lnTo>
                  <a:pt x="164685" y="709637"/>
                </a:lnTo>
                <a:lnTo>
                  <a:pt x="203570" y="733800"/>
                </a:lnTo>
                <a:lnTo>
                  <a:pt x="245321" y="753230"/>
                </a:lnTo>
                <a:lnTo>
                  <a:pt x="289579" y="767561"/>
                </a:lnTo>
                <a:lnTo>
                  <a:pt x="335983" y="776427"/>
                </a:lnTo>
                <a:lnTo>
                  <a:pt x="384175" y="779463"/>
                </a:lnTo>
                <a:lnTo>
                  <a:pt x="432366" y="776427"/>
                </a:lnTo>
                <a:lnTo>
                  <a:pt x="478770" y="767561"/>
                </a:lnTo>
                <a:lnTo>
                  <a:pt x="523028" y="753230"/>
                </a:lnTo>
                <a:lnTo>
                  <a:pt x="564779" y="733800"/>
                </a:lnTo>
                <a:lnTo>
                  <a:pt x="603664" y="709637"/>
                </a:lnTo>
                <a:lnTo>
                  <a:pt x="639322" y="681104"/>
                </a:lnTo>
                <a:lnTo>
                  <a:pt x="671394" y="648568"/>
                </a:lnTo>
                <a:lnTo>
                  <a:pt x="699519" y="612394"/>
                </a:lnTo>
                <a:lnTo>
                  <a:pt x="723338" y="572947"/>
                </a:lnTo>
                <a:lnTo>
                  <a:pt x="742491" y="530592"/>
                </a:lnTo>
                <a:lnTo>
                  <a:pt x="756617" y="485694"/>
                </a:lnTo>
                <a:lnTo>
                  <a:pt x="765356" y="438619"/>
                </a:lnTo>
                <a:lnTo>
                  <a:pt x="768350" y="389732"/>
                </a:lnTo>
                <a:lnTo>
                  <a:pt x="765356" y="340845"/>
                </a:lnTo>
                <a:lnTo>
                  <a:pt x="756617" y="293770"/>
                </a:lnTo>
                <a:lnTo>
                  <a:pt x="742491" y="248872"/>
                </a:lnTo>
                <a:lnTo>
                  <a:pt x="723338" y="206517"/>
                </a:lnTo>
                <a:lnTo>
                  <a:pt x="699519" y="167069"/>
                </a:lnTo>
                <a:lnTo>
                  <a:pt x="671394" y="130895"/>
                </a:lnTo>
                <a:lnTo>
                  <a:pt x="639322" y="98359"/>
                </a:lnTo>
                <a:lnTo>
                  <a:pt x="603664" y="69827"/>
                </a:lnTo>
                <a:lnTo>
                  <a:pt x="564779" y="45663"/>
                </a:lnTo>
                <a:lnTo>
                  <a:pt x="523028" y="26233"/>
                </a:lnTo>
                <a:lnTo>
                  <a:pt x="478770" y="11902"/>
                </a:lnTo>
                <a:lnTo>
                  <a:pt x="432366" y="3036"/>
                </a:lnTo>
                <a:lnTo>
                  <a:pt x="38417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38"/>
          <p:cNvSpPr/>
          <p:nvPr/>
        </p:nvSpPr>
        <p:spPr>
          <a:xfrm>
            <a:off x="2279650" y="5853112"/>
            <a:ext cx="768350" cy="779780"/>
          </a:xfrm>
          <a:custGeom>
            <a:rect b="b" l="l" r="r" t="t"/>
            <a:pathLst>
              <a:path extrusionOk="0" h="779779" w="768350">
                <a:moveTo>
                  <a:pt x="0" y="389731"/>
                </a:moveTo>
                <a:lnTo>
                  <a:pt x="2993" y="340844"/>
                </a:lnTo>
                <a:lnTo>
                  <a:pt x="11733" y="293769"/>
                </a:lnTo>
                <a:lnTo>
                  <a:pt x="25859" y="248871"/>
                </a:lnTo>
                <a:lnTo>
                  <a:pt x="45012" y="206516"/>
                </a:lnTo>
                <a:lnTo>
                  <a:pt x="68831" y="167069"/>
                </a:lnTo>
                <a:lnTo>
                  <a:pt x="96956" y="130895"/>
                </a:lnTo>
                <a:lnTo>
                  <a:pt x="129029" y="98359"/>
                </a:lnTo>
                <a:lnTo>
                  <a:pt x="164687" y="69826"/>
                </a:lnTo>
                <a:lnTo>
                  <a:pt x="203572" y="45663"/>
                </a:lnTo>
                <a:lnTo>
                  <a:pt x="245323" y="26233"/>
                </a:lnTo>
                <a:lnTo>
                  <a:pt x="289580" y="11902"/>
                </a:lnTo>
                <a:lnTo>
                  <a:pt x="335984" y="3036"/>
                </a:lnTo>
                <a:lnTo>
                  <a:pt x="384174" y="0"/>
                </a:lnTo>
                <a:lnTo>
                  <a:pt x="432364" y="3036"/>
                </a:lnTo>
                <a:lnTo>
                  <a:pt x="478768" y="11902"/>
                </a:lnTo>
                <a:lnTo>
                  <a:pt x="523026" y="26233"/>
                </a:lnTo>
                <a:lnTo>
                  <a:pt x="564777" y="45663"/>
                </a:lnTo>
                <a:lnTo>
                  <a:pt x="603662" y="69826"/>
                </a:lnTo>
                <a:lnTo>
                  <a:pt x="639320" y="98359"/>
                </a:lnTo>
                <a:lnTo>
                  <a:pt x="671392" y="130895"/>
                </a:lnTo>
                <a:lnTo>
                  <a:pt x="699518" y="167069"/>
                </a:lnTo>
                <a:lnTo>
                  <a:pt x="723337" y="206516"/>
                </a:lnTo>
                <a:lnTo>
                  <a:pt x="742490" y="248871"/>
                </a:lnTo>
                <a:lnTo>
                  <a:pt x="756616" y="293769"/>
                </a:lnTo>
                <a:lnTo>
                  <a:pt x="765356" y="340844"/>
                </a:lnTo>
                <a:lnTo>
                  <a:pt x="768349" y="389731"/>
                </a:lnTo>
                <a:lnTo>
                  <a:pt x="765356" y="438618"/>
                </a:lnTo>
                <a:lnTo>
                  <a:pt x="756616" y="485693"/>
                </a:lnTo>
                <a:lnTo>
                  <a:pt x="742490" y="530591"/>
                </a:lnTo>
                <a:lnTo>
                  <a:pt x="723337" y="572946"/>
                </a:lnTo>
                <a:lnTo>
                  <a:pt x="699518" y="612393"/>
                </a:lnTo>
                <a:lnTo>
                  <a:pt x="671392" y="648568"/>
                </a:lnTo>
                <a:lnTo>
                  <a:pt x="639320" y="681104"/>
                </a:lnTo>
                <a:lnTo>
                  <a:pt x="603662" y="709636"/>
                </a:lnTo>
                <a:lnTo>
                  <a:pt x="564777" y="733800"/>
                </a:lnTo>
                <a:lnTo>
                  <a:pt x="523026" y="753230"/>
                </a:lnTo>
                <a:lnTo>
                  <a:pt x="478768" y="767560"/>
                </a:lnTo>
                <a:lnTo>
                  <a:pt x="432364" y="776426"/>
                </a:lnTo>
                <a:lnTo>
                  <a:pt x="384174" y="779463"/>
                </a:lnTo>
                <a:lnTo>
                  <a:pt x="335984" y="776426"/>
                </a:lnTo>
                <a:lnTo>
                  <a:pt x="289580" y="767560"/>
                </a:lnTo>
                <a:lnTo>
                  <a:pt x="245323" y="753230"/>
                </a:lnTo>
                <a:lnTo>
                  <a:pt x="203572" y="733800"/>
                </a:lnTo>
                <a:lnTo>
                  <a:pt x="164687" y="709636"/>
                </a:lnTo>
                <a:lnTo>
                  <a:pt x="129029" y="681104"/>
                </a:lnTo>
                <a:lnTo>
                  <a:pt x="96956" y="648568"/>
                </a:lnTo>
                <a:lnTo>
                  <a:pt x="68831" y="612393"/>
                </a:lnTo>
                <a:lnTo>
                  <a:pt x="45012" y="572946"/>
                </a:lnTo>
                <a:lnTo>
                  <a:pt x="25859" y="530591"/>
                </a:lnTo>
                <a:lnTo>
                  <a:pt x="11733" y="485693"/>
                </a:lnTo>
                <a:lnTo>
                  <a:pt x="2993" y="438618"/>
                </a:lnTo>
                <a:lnTo>
                  <a:pt x="0" y="389731"/>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p38"/>
          <p:cNvSpPr/>
          <p:nvPr/>
        </p:nvSpPr>
        <p:spPr>
          <a:xfrm>
            <a:off x="3059112" y="6237287"/>
            <a:ext cx="530225" cy="0"/>
          </a:xfrm>
          <a:custGeom>
            <a:rect b="b" l="l" r="r" t="t"/>
            <a:pathLst>
              <a:path extrusionOk="0" h="120000" w="530225">
                <a:moveTo>
                  <a:pt x="0" y="0"/>
                </a:moveTo>
                <a:lnTo>
                  <a:pt x="530224"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38"/>
          <p:cNvSpPr/>
          <p:nvPr/>
        </p:nvSpPr>
        <p:spPr>
          <a:xfrm>
            <a:off x="2922587" y="5954712"/>
            <a:ext cx="655955" cy="0"/>
          </a:xfrm>
          <a:custGeom>
            <a:rect b="b" l="l" r="r" t="t"/>
            <a:pathLst>
              <a:path extrusionOk="0" h="120000" w="655954">
                <a:moveTo>
                  <a:pt x="0" y="0"/>
                </a:moveTo>
                <a:lnTo>
                  <a:pt x="6556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38"/>
          <p:cNvSpPr/>
          <p:nvPr/>
        </p:nvSpPr>
        <p:spPr>
          <a:xfrm>
            <a:off x="2911474" y="6553200"/>
            <a:ext cx="666750" cy="0"/>
          </a:xfrm>
          <a:custGeom>
            <a:rect b="b" l="l" r="r" t="t"/>
            <a:pathLst>
              <a:path extrusionOk="0" h="120000" w="666750">
                <a:moveTo>
                  <a:pt x="0" y="0"/>
                </a:moveTo>
                <a:lnTo>
                  <a:pt x="66674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7" name="Google Shape;1077;p38"/>
          <p:cNvSpPr/>
          <p:nvPr/>
        </p:nvSpPr>
        <p:spPr>
          <a:xfrm>
            <a:off x="3567112" y="5786437"/>
            <a:ext cx="338455" cy="168275"/>
          </a:xfrm>
          <a:custGeom>
            <a:rect b="b" l="l" r="r" t="t"/>
            <a:pathLst>
              <a:path extrusionOk="0" h="168275" w="338454">
                <a:moveTo>
                  <a:pt x="0" y="168274"/>
                </a:moveTo>
                <a:lnTo>
                  <a:pt x="3381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38"/>
          <p:cNvSpPr/>
          <p:nvPr/>
        </p:nvSpPr>
        <p:spPr>
          <a:xfrm>
            <a:off x="3589337" y="6067424"/>
            <a:ext cx="338455" cy="170180"/>
          </a:xfrm>
          <a:custGeom>
            <a:rect b="b" l="l" r="r" t="t"/>
            <a:pathLst>
              <a:path extrusionOk="0" h="170179" w="338454">
                <a:moveTo>
                  <a:pt x="0" y="169862"/>
                </a:moveTo>
                <a:lnTo>
                  <a:pt x="3381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38"/>
          <p:cNvSpPr/>
          <p:nvPr/>
        </p:nvSpPr>
        <p:spPr>
          <a:xfrm>
            <a:off x="3567112" y="6384925"/>
            <a:ext cx="338455" cy="168275"/>
          </a:xfrm>
          <a:custGeom>
            <a:rect b="b" l="l" r="r" t="t"/>
            <a:pathLst>
              <a:path extrusionOk="0" h="168275" w="338454">
                <a:moveTo>
                  <a:pt x="0" y="168274"/>
                </a:moveTo>
                <a:lnTo>
                  <a:pt x="3381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38"/>
          <p:cNvSpPr/>
          <p:nvPr/>
        </p:nvSpPr>
        <p:spPr>
          <a:xfrm>
            <a:off x="3927475" y="5943600"/>
            <a:ext cx="711200" cy="0"/>
          </a:xfrm>
          <a:custGeom>
            <a:rect b="b" l="l" r="r" t="t"/>
            <a:pathLst>
              <a:path extrusionOk="0" h="120000" w="711200">
                <a:moveTo>
                  <a:pt x="0" y="0"/>
                </a:moveTo>
                <a:lnTo>
                  <a:pt x="71119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1" name="Google Shape;1081;p38"/>
          <p:cNvSpPr/>
          <p:nvPr/>
        </p:nvSpPr>
        <p:spPr>
          <a:xfrm>
            <a:off x="3927475" y="6248400"/>
            <a:ext cx="960755" cy="0"/>
          </a:xfrm>
          <a:custGeom>
            <a:rect b="b" l="l" r="r" t="t"/>
            <a:pathLst>
              <a:path extrusionOk="0" h="120000" w="960754">
                <a:moveTo>
                  <a:pt x="0" y="0"/>
                </a:moveTo>
                <a:lnTo>
                  <a:pt x="96043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38"/>
          <p:cNvSpPr/>
          <p:nvPr/>
        </p:nvSpPr>
        <p:spPr>
          <a:xfrm>
            <a:off x="3927475" y="6553200"/>
            <a:ext cx="1231900" cy="0"/>
          </a:xfrm>
          <a:custGeom>
            <a:rect b="b" l="l" r="r" t="t"/>
            <a:pathLst>
              <a:path extrusionOk="0" h="120000" w="1231900">
                <a:moveTo>
                  <a:pt x="0" y="0"/>
                </a:moveTo>
                <a:lnTo>
                  <a:pt x="123189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38"/>
          <p:cNvSpPr/>
          <p:nvPr/>
        </p:nvSpPr>
        <p:spPr>
          <a:xfrm>
            <a:off x="5146675" y="5503862"/>
            <a:ext cx="0" cy="1049655"/>
          </a:xfrm>
          <a:custGeom>
            <a:rect b="b" l="l" r="r" t="t"/>
            <a:pathLst>
              <a:path extrusionOk="0" h="1049654" w="120000">
                <a:moveTo>
                  <a:pt x="0" y="104933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38"/>
          <p:cNvSpPr/>
          <p:nvPr/>
        </p:nvSpPr>
        <p:spPr>
          <a:xfrm>
            <a:off x="5121275" y="5478462"/>
            <a:ext cx="50800" cy="50800"/>
          </a:xfrm>
          <a:custGeom>
            <a:rect b="b" l="l" r="r" t="t"/>
            <a:pathLst>
              <a:path extrusionOk="0" h="50800" w="50800">
                <a:moveTo>
                  <a:pt x="25400" y="0"/>
                </a:moveTo>
                <a:lnTo>
                  <a:pt x="15510" y="1995"/>
                </a:lnTo>
                <a:lnTo>
                  <a:pt x="7437" y="7437"/>
                </a:lnTo>
                <a:lnTo>
                  <a:pt x="1995" y="15510"/>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0"/>
                </a:lnTo>
                <a:lnTo>
                  <a:pt x="43362" y="7437"/>
                </a:lnTo>
                <a:lnTo>
                  <a:pt x="35289" y="1995"/>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38"/>
          <p:cNvSpPr/>
          <p:nvPr/>
        </p:nvSpPr>
        <p:spPr>
          <a:xfrm>
            <a:off x="4638675" y="4995864"/>
            <a:ext cx="0" cy="948055"/>
          </a:xfrm>
          <a:custGeom>
            <a:rect b="b" l="l" r="r" t="t"/>
            <a:pathLst>
              <a:path extrusionOk="0" h="948054" w="120000">
                <a:moveTo>
                  <a:pt x="0" y="947737"/>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38"/>
          <p:cNvSpPr/>
          <p:nvPr/>
        </p:nvSpPr>
        <p:spPr>
          <a:xfrm>
            <a:off x="4613275" y="4970462"/>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38"/>
          <p:cNvSpPr/>
          <p:nvPr/>
        </p:nvSpPr>
        <p:spPr>
          <a:xfrm>
            <a:off x="4876800" y="5243512"/>
            <a:ext cx="0" cy="1005205"/>
          </a:xfrm>
          <a:custGeom>
            <a:rect b="b" l="l" r="r" t="t"/>
            <a:pathLst>
              <a:path extrusionOk="0" h="1005204" w="120000">
                <a:moveTo>
                  <a:pt x="0" y="100488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38"/>
          <p:cNvSpPr/>
          <p:nvPr/>
        </p:nvSpPr>
        <p:spPr>
          <a:xfrm>
            <a:off x="4851400" y="5218112"/>
            <a:ext cx="50800" cy="50800"/>
          </a:xfrm>
          <a:custGeom>
            <a:rect b="b" l="l" r="r" t="t"/>
            <a:pathLst>
              <a:path extrusionOk="0" h="50800" w="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9" y="48804"/>
                </a:lnTo>
                <a:lnTo>
                  <a:pt x="43362" y="43362"/>
                </a:lnTo>
                <a:lnTo>
                  <a:pt x="48804" y="35289"/>
                </a:lnTo>
                <a:lnTo>
                  <a:pt x="50800" y="25400"/>
                </a:lnTo>
                <a:lnTo>
                  <a:pt x="48804" y="15516"/>
                </a:lnTo>
                <a:lnTo>
                  <a:pt x="43362" y="7442"/>
                </a:lnTo>
                <a:lnTo>
                  <a:pt x="35289" y="1997"/>
                </a:lnTo>
                <a:lnTo>
                  <a:pt x="254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38"/>
          <p:cNvSpPr txBox="1"/>
          <p:nvPr/>
        </p:nvSpPr>
        <p:spPr>
          <a:xfrm>
            <a:off x="2318760" y="6086475"/>
            <a:ext cx="723900" cy="441959"/>
          </a:xfrm>
          <a:prstGeom prst="rect">
            <a:avLst/>
          </a:prstGeom>
          <a:noFill/>
          <a:ln>
            <a:noFill/>
          </a:ln>
        </p:spPr>
        <p:txBody>
          <a:bodyPr anchorCtr="0" anchor="t" bIns="0" lIns="0" spcFirstLastPara="1" rIns="0" wrap="square" tIns="27925">
            <a:noAutofit/>
          </a:bodyPr>
          <a:lstStyle/>
          <a:p>
            <a:pPr indent="-310515" lvl="0" marL="310515" marR="5080" rtl="0" algn="l">
              <a:lnSpc>
                <a:spcPct val="114285"/>
              </a:lnSpc>
              <a:spcBef>
                <a:spcPts val="0"/>
              </a:spcBef>
              <a:spcAft>
                <a:spcPts val="0"/>
              </a:spcAft>
              <a:buNone/>
            </a:pPr>
            <a:r>
              <a:rPr lang="en-US" sz="1400">
                <a:solidFill>
                  <a:schemeClr val="dk1"/>
                </a:solidFill>
                <a:latin typeface="Times New Roman"/>
                <a:ea typeface="Times New Roman"/>
                <a:cs typeface="Times New Roman"/>
                <a:sym typeface="Times New Roman"/>
              </a:rPr>
              <a:t>Generatör  2</a:t>
            </a:r>
            <a:endParaRPr sz="1400">
              <a:solidFill>
                <a:schemeClr val="dk1"/>
              </a:solidFill>
              <a:latin typeface="Times New Roman"/>
              <a:ea typeface="Times New Roman"/>
              <a:cs typeface="Times New Roman"/>
              <a:sym typeface="Times New Roman"/>
            </a:endParaRPr>
          </a:p>
        </p:txBody>
      </p:sp>
      <p:sp>
        <p:nvSpPr>
          <p:cNvPr id="1090" name="Google Shape;1090;p38"/>
          <p:cNvSpPr txBox="1"/>
          <p:nvPr/>
        </p:nvSpPr>
        <p:spPr>
          <a:xfrm>
            <a:off x="2311617" y="5078412"/>
            <a:ext cx="723900" cy="441959"/>
          </a:xfrm>
          <a:prstGeom prst="rect">
            <a:avLst/>
          </a:prstGeom>
          <a:noFill/>
          <a:ln>
            <a:noFill/>
          </a:ln>
        </p:spPr>
        <p:txBody>
          <a:bodyPr anchorCtr="0" anchor="t" bIns="0" lIns="0" spcFirstLastPara="1" rIns="0" wrap="square" tIns="27925">
            <a:noAutofit/>
          </a:bodyPr>
          <a:lstStyle/>
          <a:p>
            <a:pPr indent="-310515" lvl="0" marL="310515" marR="5080" rtl="0" algn="l">
              <a:lnSpc>
                <a:spcPct val="114285"/>
              </a:lnSpc>
              <a:spcBef>
                <a:spcPts val="0"/>
              </a:spcBef>
              <a:spcAft>
                <a:spcPts val="0"/>
              </a:spcAft>
              <a:buNone/>
            </a:pPr>
            <a:r>
              <a:rPr lang="en-US" sz="1400">
                <a:solidFill>
                  <a:schemeClr val="dk1"/>
                </a:solidFill>
                <a:latin typeface="Times New Roman"/>
                <a:ea typeface="Times New Roman"/>
                <a:cs typeface="Times New Roman"/>
                <a:sym typeface="Times New Roman"/>
              </a:rPr>
              <a:t>Generatör  1</a:t>
            </a:r>
            <a:endParaRPr sz="1400">
              <a:solidFill>
                <a:schemeClr val="dk1"/>
              </a:solidFill>
              <a:latin typeface="Times New Roman"/>
              <a:ea typeface="Times New Roman"/>
              <a:cs typeface="Times New Roman"/>
              <a:sym typeface="Times New Roman"/>
            </a:endParaRPr>
          </a:p>
        </p:txBody>
      </p:sp>
      <p:sp>
        <p:nvSpPr>
          <p:cNvPr id="1091" name="Google Shape;1091;p38"/>
          <p:cNvSpPr txBox="1"/>
          <p:nvPr/>
        </p:nvSpPr>
        <p:spPr>
          <a:xfrm>
            <a:off x="3492500" y="5534025"/>
            <a:ext cx="427990" cy="2387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Şalter</a:t>
            </a:r>
            <a:endParaRPr sz="1400">
              <a:solidFill>
                <a:schemeClr val="dk1"/>
              </a:solidFill>
              <a:latin typeface="Times New Roman"/>
              <a:ea typeface="Times New Roman"/>
              <a:cs typeface="Times New Roman"/>
              <a:sym typeface="Times New Roman"/>
            </a:endParaRPr>
          </a:p>
        </p:txBody>
      </p:sp>
      <p:sp>
        <p:nvSpPr>
          <p:cNvPr id="1092" name="Google Shape;1092;p38"/>
          <p:cNvSpPr txBox="1"/>
          <p:nvPr/>
        </p:nvSpPr>
        <p:spPr>
          <a:xfrm>
            <a:off x="3167062" y="4791075"/>
            <a:ext cx="117475" cy="707390"/>
          </a:xfrm>
          <a:prstGeom prst="rect">
            <a:avLst/>
          </a:prstGeom>
          <a:noFill/>
          <a:ln>
            <a:noFill/>
          </a:ln>
        </p:spPr>
        <p:txBody>
          <a:bodyPr anchorCtr="0" anchor="t" bIns="0" lIns="0" spcFirstLastPara="1" rIns="0" wrap="square" tIns="10150">
            <a:noAutofit/>
          </a:bodyPr>
          <a:lstStyle/>
          <a:p>
            <a:pPr indent="15875" lvl="0" marL="0" marR="5080" rtl="0" algn="l">
              <a:lnSpc>
                <a:spcPct val="101200"/>
              </a:lnSpc>
              <a:spcBef>
                <a:spcPts val="0"/>
              </a:spcBef>
              <a:spcAft>
                <a:spcPts val="0"/>
              </a:spcAft>
              <a:buNone/>
            </a:pPr>
            <a:r>
              <a:rPr i="1" lang="en-US" sz="1400">
                <a:solidFill>
                  <a:schemeClr val="dk1"/>
                </a:solidFill>
                <a:latin typeface="Times New Roman"/>
                <a:ea typeface="Times New Roman"/>
                <a:cs typeface="Times New Roman"/>
                <a:sym typeface="Times New Roman"/>
              </a:rPr>
              <a:t>a  b</a:t>
            </a:r>
            <a:endParaRPr sz="1400">
              <a:solidFill>
                <a:schemeClr val="dk1"/>
              </a:solidFill>
              <a:latin typeface="Times New Roman"/>
              <a:ea typeface="Times New Roman"/>
              <a:cs typeface="Times New Roman"/>
              <a:sym typeface="Times New Roman"/>
            </a:endParaRPr>
          </a:p>
          <a:p>
            <a:pPr indent="0" lvl="0" marL="15875" marR="0" rtl="0" algn="l">
              <a:lnSpc>
                <a:spcPct val="100000"/>
              </a:lnSpc>
              <a:spcBef>
                <a:spcPts val="305"/>
              </a:spcBef>
              <a:spcAft>
                <a:spcPts val="0"/>
              </a:spcAft>
              <a:buNone/>
            </a:pPr>
            <a:r>
              <a:rPr i="1" lang="en-US" sz="1400">
                <a:solidFill>
                  <a:schemeClr val="dk1"/>
                </a:solidFill>
                <a:latin typeface="Times New Roman"/>
                <a:ea typeface="Times New Roman"/>
                <a:cs typeface="Times New Roman"/>
                <a:sym typeface="Times New Roman"/>
              </a:rPr>
              <a:t>c</a:t>
            </a:r>
            <a:endParaRPr sz="1400">
              <a:solidFill>
                <a:schemeClr val="dk1"/>
              </a:solidFill>
              <a:latin typeface="Times New Roman"/>
              <a:ea typeface="Times New Roman"/>
              <a:cs typeface="Times New Roman"/>
              <a:sym typeface="Times New Roman"/>
            </a:endParaRPr>
          </a:p>
        </p:txBody>
      </p:sp>
      <p:sp>
        <p:nvSpPr>
          <p:cNvPr id="1093" name="Google Shape;1093;p38"/>
          <p:cNvSpPr txBox="1"/>
          <p:nvPr/>
        </p:nvSpPr>
        <p:spPr>
          <a:xfrm>
            <a:off x="3167062" y="5597207"/>
            <a:ext cx="134620" cy="890905"/>
          </a:xfrm>
          <a:prstGeom prst="rect">
            <a:avLst/>
          </a:prstGeom>
          <a:noFill/>
          <a:ln>
            <a:noFill/>
          </a:ln>
        </p:spPr>
        <p:txBody>
          <a:bodyPr anchorCtr="0" anchor="t" bIns="0" lIns="0" spcFirstLastPara="1" rIns="0" wrap="square" tIns="13325">
            <a:noAutofit/>
          </a:bodyPr>
          <a:lstStyle/>
          <a:p>
            <a:pPr indent="0" lvl="0" marL="0" marR="5080" rtl="0" algn="just">
              <a:lnSpc>
                <a:spcPct val="135000"/>
              </a:lnSpc>
              <a:spcBef>
                <a:spcPts val="0"/>
              </a:spcBef>
              <a:spcAft>
                <a:spcPts val="0"/>
              </a:spcAft>
              <a:buNone/>
            </a:pPr>
            <a:r>
              <a:rPr baseline="-25000" i="1" lang="en-US" sz="2100">
                <a:solidFill>
                  <a:schemeClr val="dk1"/>
                </a:solidFill>
                <a:latin typeface="Times New Roman"/>
                <a:ea typeface="Times New Roman"/>
                <a:cs typeface="Times New Roman"/>
                <a:sym typeface="Times New Roman"/>
              </a:rPr>
              <a:t>a</a:t>
            </a:r>
            <a:r>
              <a:rPr i="1" lang="en-US" sz="900">
                <a:solidFill>
                  <a:schemeClr val="dk1"/>
                </a:solidFill>
                <a:latin typeface="Times New Roman"/>
                <a:ea typeface="Times New Roman"/>
                <a:cs typeface="Times New Roman"/>
                <a:sym typeface="Times New Roman"/>
              </a:rPr>
              <a:t>/  </a:t>
            </a:r>
            <a:r>
              <a:rPr baseline="-25000" i="1" lang="en-US" sz="2100">
                <a:solidFill>
                  <a:schemeClr val="dk1"/>
                </a:solidFill>
                <a:latin typeface="Times New Roman"/>
                <a:ea typeface="Times New Roman"/>
                <a:cs typeface="Times New Roman"/>
                <a:sym typeface="Times New Roman"/>
              </a:rPr>
              <a:t>b</a:t>
            </a:r>
            <a:r>
              <a:rPr i="1" lang="en-US" sz="900">
                <a:solidFill>
                  <a:schemeClr val="dk1"/>
                </a:solidFill>
                <a:latin typeface="Times New Roman"/>
                <a:ea typeface="Times New Roman"/>
                <a:cs typeface="Times New Roman"/>
                <a:sym typeface="Times New Roman"/>
              </a:rPr>
              <a:t>/  </a:t>
            </a:r>
            <a:r>
              <a:rPr baseline="-25000" i="1" lang="en-US" sz="2100">
                <a:solidFill>
                  <a:schemeClr val="dk1"/>
                </a:solidFill>
                <a:latin typeface="Times New Roman"/>
                <a:ea typeface="Times New Roman"/>
                <a:cs typeface="Times New Roman"/>
                <a:sym typeface="Times New Roman"/>
              </a:rPr>
              <a:t>c</a:t>
            </a:r>
            <a:r>
              <a:rPr i="1" lang="en-US" sz="900">
                <a:solidFill>
                  <a:schemeClr val="dk1"/>
                </a:solidFill>
                <a:latin typeface="Times New Roman"/>
                <a:ea typeface="Times New Roman"/>
                <a:cs typeface="Times New Roman"/>
                <a:sym typeface="Times New Roman"/>
              </a:rPr>
              <a:t>/</a:t>
            </a:r>
            <a:endParaRPr sz="900">
              <a:solidFill>
                <a:schemeClr val="dk1"/>
              </a:solidFill>
              <a:latin typeface="Times New Roman"/>
              <a:ea typeface="Times New Roman"/>
              <a:cs typeface="Times New Roman"/>
              <a:sym typeface="Times New Roman"/>
            </a:endParaRPr>
          </a:p>
        </p:txBody>
      </p:sp>
      <p:sp>
        <p:nvSpPr>
          <p:cNvPr id="1094" name="Google Shape;1094;p38"/>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8" name="Shape 1098"/>
        <p:cNvGrpSpPr/>
        <p:nvPr/>
      </p:nvGrpSpPr>
      <p:grpSpPr>
        <a:xfrm>
          <a:off x="0" y="0"/>
          <a:ext cx="0" cy="0"/>
          <a:chOff x="0" y="0"/>
          <a:chExt cx="0" cy="0"/>
        </a:xfrm>
      </p:grpSpPr>
      <p:sp>
        <p:nvSpPr>
          <p:cNvPr id="1099" name="Google Shape;1099;p39"/>
          <p:cNvSpPr txBox="1"/>
          <p:nvPr>
            <p:ph type="title"/>
          </p:nvPr>
        </p:nvSpPr>
        <p:spPr>
          <a:xfrm>
            <a:off x="2941675" y="151295"/>
            <a:ext cx="3265804"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Sonsuz bara kavramı</a:t>
            </a:r>
            <a:endParaRPr/>
          </a:p>
        </p:txBody>
      </p:sp>
      <p:sp>
        <p:nvSpPr>
          <p:cNvPr id="1100" name="Google Shape;1100;p39"/>
          <p:cNvSpPr txBox="1"/>
          <p:nvPr/>
        </p:nvSpPr>
        <p:spPr>
          <a:xfrm>
            <a:off x="510540" y="1245717"/>
            <a:ext cx="7912100" cy="2037080"/>
          </a:xfrm>
          <a:prstGeom prst="rect">
            <a:avLst/>
          </a:prstGeom>
          <a:noFill/>
          <a:ln>
            <a:noFill/>
          </a:ln>
        </p:spPr>
        <p:txBody>
          <a:bodyPr anchorCtr="0" anchor="t" bIns="0" lIns="0" spcFirstLastPara="1" rIns="0" wrap="square" tIns="27925">
            <a:noAutofit/>
          </a:bodyPr>
          <a:lstStyle/>
          <a:p>
            <a:pPr indent="0" lvl="0" marL="12700" marR="5080" rtl="0" algn="just">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Bir senkron generatör bir güç sistemine paralel bağlandığında, güç  sistemi genellikle çok büyük olduğundan generatörün güç sistemi  üzerindeki etkisi çok fazla olmayacaktır.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150">
              <a:solidFill>
                <a:schemeClr val="dk1"/>
              </a:solidFill>
              <a:latin typeface="Times New Roman"/>
              <a:ea typeface="Times New Roman"/>
              <a:cs typeface="Times New Roman"/>
              <a:sym typeface="Times New Roman"/>
            </a:endParaRPr>
          </a:p>
          <a:p>
            <a:pPr indent="0" lvl="0" marL="12700" marR="5080" rtl="0" algn="just">
              <a:lnSpc>
                <a:spcPct val="102299"/>
              </a:lnSpc>
              <a:spcBef>
                <a:spcPts val="0"/>
              </a:spcBef>
              <a:spcAft>
                <a:spcPts val="0"/>
              </a:spcAft>
              <a:buNone/>
            </a:pPr>
            <a:r>
              <a:rPr lang="en-US" sz="2200">
                <a:solidFill>
                  <a:schemeClr val="dk1"/>
                </a:solidFill>
                <a:latin typeface="Times New Roman"/>
                <a:ea typeface="Times New Roman"/>
                <a:cs typeface="Times New Roman"/>
                <a:sym typeface="Times New Roman"/>
              </a:rPr>
              <a:t>Güç şebekeleri genellikle çok büyük güçlerde olduklarından bir  generatörde olabilecek makul olmayan bir olayın bütün sonsuz bara</a:t>
            </a:r>
            <a:endParaRPr sz="2200">
              <a:solidFill>
                <a:schemeClr val="dk1"/>
              </a:solidFill>
              <a:latin typeface="Times New Roman"/>
              <a:ea typeface="Times New Roman"/>
              <a:cs typeface="Times New Roman"/>
              <a:sym typeface="Times New Roman"/>
            </a:endParaRPr>
          </a:p>
        </p:txBody>
      </p:sp>
      <p:sp>
        <p:nvSpPr>
          <p:cNvPr id="1101" name="Google Shape;1101;p39"/>
          <p:cNvSpPr txBox="1"/>
          <p:nvPr/>
        </p:nvSpPr>
        <p:spPr>
          <a:xfrm>
            <a:off x="510540" y="3252317"/>
            <a:ext cx="710374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kavramı	içinde	şebeke	frekansı	üzerinde	gözlenebilir	bir</a:t>
            </a:r>
            <a:endParaRPr sz="2200">
              <a:solidFill>
                <a:schemeClr val="dk1"/>
              </a:solidFill>
              <a:latin typeface="Times New Roman"/>
              <a:ea typeface="Times New Roman"/>
              <a:cs typeface="Times New Roman"/>
              <a:sym typeface="Times New Roman"/>
            </a:endParaRPr>
          </a:p>
        </p:txBody>
      </p:sp>
      <p:sp>
        <p:nvSpPr>
          <p:cNvPr id="1102" name="Google Shape;1102;p39"/>
          <p:cNvSpPr txBox="1"/>
          <p:nvPr/>
        </p:nvSpPr>
        <p:spPr>
          <a:xfrm>
            <a:off x="510540" y="3582517"/>
            <a:ext cx="6910070"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olmayacaktır.	Bu	görüş,	bir	sonsuz	bara	kavramı</a:t>
            </a:r>
            <a:endParaRPr sz="2200">
              <a:solidFill>
                <a:schemeClr val="dk1"/>
              </a:solidFill>
              <a:latin typeface="Times New Roman"/>
              <a:ea typeface="Times New Roman"/>
              <a:cs typeface="Times New Roman"/>
              <a:sym typeface="Times New Roman"/>
            </a:endParaRPr>
          </a:p>
        </p:txBody>
      </p:sp>
      <p:sp>
        <p:nvSpPr>
          <p:cNvPr id="1103" name="Google Shape;1103;p39"/>
          <p:cNvSpPr txBox="1"/>
          <p:nvPr/>
        </p:nvSpPr>
        <p:spPr>
          <a:xfrm>
            <a:off x="7620292" y="3252317"/>
            <a:ext cx="802640" cy="690880"/>
          </a:xfrm>
          <a:prstGeom prst="rect">
            <a:avLst/>
          </a:prstGeom>
          <a:noFill/>
          <a:ln>
            <a:noFill/>
          </a:ln>
        </p:spPr>
        <p:txBody>
          <a:bodyPr anchorCtr="0" anchor="t" bIns="0" lIns="0" spcFirstLastPara="1" rIns="0" wrap="square" tIns="27925">
            <a:noAutofit/>
          </a:bodyPr>
          <a:lstStyle/>
          <a:p>
            <a:pPr indent="170815"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etkisi  olarak</a:t>
            </a:r>
            <a:endParaRPr sz="2200">
              <a:solidFill>
                <a:schemeClr val="dk1"/>
              </a:solidFill>
              <a:latin typeface="Times New Roman"/>
              <a:ea typeface="Times New Roman"/>
              <a:cs typeface="Times New Roman"/>
              <a:sym typeface="Times New Roman"/>
            </a:endParaRPr>
          </a:p>
        </p:txBody>
      </p:sp>
      <p:sp>
        <p:nvSpPr>
          <p:cNvPr id="1104" name="Google Shape;1104;p39"/>
          <p:cNvSpPr txBox="1"/>
          <p:nvPr/>
        </p:nvSpPr>
        <p:spPr>
          <a:xfrm>
            <a:off x="510540" y="3925417"/>
            <a:ext cx="7912734" cy="16941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idealleştirilmiştir.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2200">
              <a:solidFill>
                <a:schemeClr val="dk1"/>
              </a:solidFill>
              <a:latin typeface="Times New Roman"/>
              <a:ea typeface="Times New Roman"/>
              <a:cs typeface="Times New Roman"/>
              <a:sym typeface="Times New Roman"/>
            </a:endParaRPr>
          </a:p>
          <a:p>
            <a:pPr indent="0" lvl="0" marL="12700" marR="5080" rtl="0" algn="just">
              <a:lnSpc>
                <a:spcPct val="100400"/>
              </a:lnSpc>
              <a:spcBef>
                <a:spcPts val="5"/>
              </a:spcBef>
              <a:spcAft>
                <a:spcPts val="0"/>
              </a:spcAft>
              <a:buNone/>
            </a:pPr>
            <a:r>
              <a:rPr b="1" i="1" lang="en-US" sz="2200">
                <a:solidFill>
                  <a:srgbClr val="FF3300"/>
                </a:solidFill>
                <a:latin typeface="Times New Roman"/>
                <a:ea typeface="Times New Roman"/>
                <a:cs typeface="Times New Roman"/>
                <a:sym typeface="Times New Roman"/>
              </a:rPr>
              <a:t>Bir sonsuz bara çok büyük bir güç sistemidir. Gerilim ve frekansı  (kendisinden ne kadar gerçek veya reaktif güç çekildiğine veya  verildiğine bakılmaksızın) değişmez.</a:t>
            </a:r>
            <a:endParaRPr sz="2200">
              <a:solidFill>
                <a:schemeClr val="dk1"/>
              </a:solidFill>
              <a:latin typeface="Times New Roman"/>
              <a:ea typeface="Times New Roman"/>
              <a:cs typeface="Times New Roman"/>
              <a:sym typeface="Times New Roman"/>
            </a:endParaRPr>
          </a:p>
        </p:txBody>
      </p:sp>
      <p:sp>
        <p:nvSpPr>
          <p:cNvPr id="1105" name="Google Shape;1105;p39"/>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39"/>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0" name="Shape 1110"/>
        <p:cNvGrpSpPr/>
        <p:nvPr/>
      </p:nvGrpSpPr>
      <p:grpSpPr>
        <a:xfrm>
          <a:off x="0" y="0"/>
          <a:ext cx="0" cy="0"/>
          <a:chOff x="0" y="0"/>
          <a:chExt cx="0" cy="0"/>
        </a:xfrm>
      </p:grpSpPr>
      <p:sp>
        <p:nvSpPr>
          <p:cNvPr id="1111" name="Google Shape;1111;p40"/>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31</a:t>
            </a:r>
            <a:endParaRPr sz="1400">
              <a:solidFill>
                <a:schemeClr val="dk1"/>
              </a:solidFill>
              <a:latin typeface="Arial"/>
              <a:ea typeface="Arial"/>
              <a:cs typeface="Arial"/>
              <a:sym typeface="Arial"/>
            </a:endParaRPr>
          </a:p>
        </p:txBody>
      </p:sp>
      <p:sp>
        <p:nvSpPr>
          <p:cNvPr id="1112" name="Google Shape;1112;p40"/>
          <p:cNvSpPr/>
          <p:nvPr/>
        </p:nvSpPr>
        <p:spPr>
          <a:xfrm>
            <a:off x="2051050" y="873125"/>
            <a:ext cx="4716780" cy="2160905"/>
          </a:xfrm>
          <a:custGeom>
            <a:rect b="b" l="l" r="r" t="t"/>
            <a:pathLst>
              <a:path extrusionOk="0" h="2160905" w="4716780">
                <a:moveTo>
                  <a:pt x="0" y="2160587"/>
                </a:moveTo>
                <a:lnTo>
                  <a:pt x="4716462" y="2160587"/>
                </a:lnTo>
                <a:lnTo>
                  <a:pt x="4716462" y="0"/>
                </a:lnTo>
                <a:lnTo>
                  <a:pt x="0" y="0"/>
                </a:lnTo>
                <a:lnTo>
                  <a:pt x="0" y="2160587"/>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40"/>
          <p:cNvSpPr txBox="1"/>
          <p:nvPr>
            <p:ph type="title"/>
          </p:nvPr>
        </p:nvSpPr>
        <p:spPr>
          <a:xfrm>
            <a:off x="1521442" y="95415"/>
            <a:ext cx="612838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Aktif ve reaktif güç-açı karakteristikleri</a:t>
            </a:r>
            <a:endParaRPr/>
          </a:p>
        </p:txBody>
      </p:sp>
      <p:sp>
        <p:nvSpPr>
          <p:cNvPr id="1114" name="Google Shape;1114;p40"/>
          <p:cNvSpPr txBox="1"/>
          <p:nvPr/>
        </p:nvSpPr>
        <p:spPr>
          <a:xfrm>
            <a:off x="421640" y="6139498"/>
            <a:ext cx="5921375"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motor olarak çalışma için kapasitif VAr çekmektedir</a:t>
            </a:r>
            <a:endParaRPr sz="2200">
              <a:solidFill>
                <a:schemeClr val="dk1"/>
              </a:solidFill>
              <a:latin typeface="Times New Roman"/>
              <a:ea typeface="Times New Roman"/>
              <a:cs typeface="Times New Roman"/>
              <a:sym typeface="Times New Roman"/>
            </a:endParaRPr>
          </a:p>
        </p:txBody>
      </p:sp>
      <p:sp>
        <p:nvSpPr>
          <p:cNvPr id="1115" name="Google Shape;1115;p40"/>
          <p:cNvSpPr txBox="1"/>
          <p:nvPr/>
        </p:nvSpPr>
        <p:spPr>
          <a:xfrm>
            <a:off x="2793136" y="2062200"/>
            <a:ext cx="234950"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P</a:t>
            </a:r>
            <a:r>
              <a:rPr baseline="-25000" i="1" lang="en-US" sz="1575">
                <a:solidFill>
                  <a:schemeClr val="dk1"/>
                </a:solidFill>
                <a:latin typeface="Times New Roman"/>
                <a:ea typeface="Times New Roman"/>
                <a:cs typeface="Times New Roman"/>
                <a:sym typeface="Times New Roman"/>
              </a:rPr>
              <a:t>m</a:t>
            </a:r>
            <a:endParaRPr baseline="-25000" sz="1575">
              <a:solidFill>
                <a:schemeClr val="dk1"/>
              </a:solidFill>
              <a:latin typeface="Times New Roman"/>
              <a:ea typeface="Times New Roman"/>
              <a:cs typeface="Times New Roman"/>
              <a:sym typeface="Times New Roman"/>
            </a:endParaRPr>
          </a:p>
        </p:txBody>
      </p:sp>
      <p:sp>
        <p:nvSpPr>
          <p:cNvPr id="1116" name="Google Shape;1116;p40"/>
          <p:cNvSpPr/>
          <p:nvPr/>
        </p:nvSpPr>
        <p:spPr>
          <a:xfrm>
            <a:off x="4992191" y="1908937"/>
            <a:ext cx="848994" cy="8255"/>
          </a:xfrm>
          <a:custGeom>
            <a:rect b="b" l="l" r="r" t="t"/>
            <a:pathLst>
              <a:path extrusionOk="0" h="8255" w="848995">
                <a:moveTo>
                  <a:pt x="0" y="7718"/>
                </a:moveTo>
                <a:lnTo>
                  <a:pt x="848758"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40"/>
          <p:cNvSpPr/>
          <p:nvPr/>
        </p:nvSpPr>
        <p:spPr>
          <a:xfrm>
            <a:off x="5821654" y="1233487"/>
            <a:ext cx="0" cy="1390015"/>
          </a:xfrm>
          <a:custGeom>
            <a:rect b="b" l="l" r="r" t="t"/>
            <a:pathLst>
              <a:path extrusionOk="0" h="1390014" w="120000">
                <a:moveTo>
                  <a:pt x="0" y="1389478"/>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40"/>
          <p:cNvSpPr/>
          <p:nvPr/>
        </p:nvSpPr>
        <p:spPr>
          <a:xfrm>
            <a:off x="4239882" y="1530680"/>
            <a:ext cx="737235" cy="733425"/>
          </a:xfrm>
          <a:custGeom>
            <a:rect b="b" l="l" r="r" t="t"/>
            <a:pathLst>
              <a:path extrusionOk="0" h="733425" w="737235">
                <a:moveTo>
                  <a:pt x="368439" y="0"/>
                </a:moveTo>
                <a:lnTo>
                  <a:pt x="322221" y="2857"/>
                </a:lnTo>
                <a:lnTo>
                  <a:pt x="277717" y="11199"/>
                </a:lnTo>
                <a:lnTo>
                  <a:pt x="235271" y="24682"/>
                </a:lnTo>
                <a:lnTo>
                  <a:pt x="195230" y="42963"/>
                </a:lnTo>
                <a:lnTo>
                  <a:pt x="157938" y="65697"/>
                </a:lnTo>
                <a:lnTo>
                  <a:pt x="123740" y="92542"/>
                </a:lnTo>
                <a:lnTo>
                  <a:pt x="92982" y="123154"/>
                </a:lnTo>
                <a:lnTo>
                  <a:pt x="66009" y="157188"/>
                </a:lnTo>
                <a:lnTo>
                  <a:pt x="43166" y="194302"/>
                </a:lnTo>
                <a:lnTo>
                  <a:pt x="24799" y="234151"/>
                </a:lnTo>
                <a:lnTo>
                  <a:pt x="11251" y="276391"/>
                </a:lnTo>
                <a:lnTo>
                  <a:pt x="2870" y="320680"/>
                </a:lnTo>
                <a:lnTo>
                  <a:pt x="0" y="366674"/>
                </a:lnTo>
                <a:lnTo>
                  <a:pt x="2870" y="412667"/>
                </a:lnTo>
                <a:lnTo>
                  <a:pt x="11251" y="456956"/>
                </a:lnTo>
                <a:lnTo>
                  <a:pt x="24799" y="499195"/>
                </a:lnTo>
                <a:lnTo>
                  <a:pt x="43166" y="539043"/>
                </a:lnTo>
                <a:lnTo>
                  <a:pt x="66009" y="576156"/>
                </a:lnTo>
                <a:lnTo>
                  <a:pt x="92982" y="610188"/>
                </a:lnTo>
                <a:lnTo>
                  <a:pt x="123740" y="640798"/>
                </a:lnTo>
                <a:lnTo>
                  <a:pt x="157938" y="667642"/>
                </a:lnTo>
                <a:lnTo>
                  <a:pt x="195230" y="690375"/>
                </a:lnTo>
                <a:lnTo>
                  <a:pt x="235271" y="708655"/>
                </a:lnTo>
                <a:lnTo>
                  <a:pt x="277717" y="722137"/>
                </a:lnTo>
                <a:lnTo>
                  <a:pt x="322221" y="730479"/>
                </a:lnTo>
                <a:lnTo>
                  <a:pt x="368439" y="733336"/>
                </a:lnTo>
                <a:lnTo>
                  <a:pt x="414655" y="730479"/>
                </a:lnTo>
                <a:lnTo>
                  <a:pt x="459157" y="722137"/>
                </a:lnTo>
                <a:lnTo>
                  <a:pt x="501602" y="708655"/>
                </a:lnTo>
                <a:lnTo>
                  <a:pt x="541643" y="690375"/>
                </a:lnTo>
                <a:lnTo>
                  <a:pt x="578935" y="667642"/>
                </a:lnTo>
                <a:lnTo>
                  <a:pt x="613133" y="640798"/>
                </a:lnTo>
                <a:lnTo>
                  <a:pt x="643892" y="610188"/>
                </a:lnTo>
                <a:lnTo>
                  <a:pt x="670866" y="576156"/>
                </a:lnTo>
                <a:lnTo>
                  <a:pt x="693710" y="539043"/>
                </a:lnTo>
                <a:lnTo>
                  <a:pt x="712078" y="499195"/>
                </a:lnTo>
                <a:lnTo>
                  <a:pt x="725626" y="456956"/>
                </a:lnTo>
                <a:lnTo>
                  <a:pt x="734008" y="412667"/>
                </a:lnTo>
                <a:lnTo>
                  <a:pt x="736879" y="366674"/>
                </a:lnTo>
                <a:lnTo>
                  <a:pt x="734008" y="320680"/>
                </a:lnTo>
                <a:lnTo>
                  <a:pt x="725626" y="276391"/>
                </a:lnTo>
                <a:lnTo>
                  <a:pt x="712078" y="234151"/>
                </a:lnTo>
                <a:lnTo>
                  <a:pt x="693710" y="194302"/>
                </a:lnTo>
                <a:lnTo>
                  <a:pt x="670866" y="157188"/>
                </a:lnTo>
                <a:lnTo>
                  <a:pt x="643892" y="123154"/>
                </a:lnTo>
                <a:lnTo>
                  <a:pt x="613133" y="92542"/>
                </a:lnTo>
                <a:lnTo>
                  <a:pt x="578935" y="65697"/>
                </a:lnTo>
                <a:lnTo>
                  <a:pt x="541643" y="42963"/>
                </a:lnTo>
                <a:lnTo>
                  <a:pt x="501602" y="24682"/>
                </a:lnTo>
                <a:lnTo>
                  <a:pt x="459157" y="11199"/>
                </a:lnTo>
                <a:lnTo>
                  <a:pt x="414655" y="2857"/>
                </a:lnTo>
                <a:lnTo>
                  <a:pt x="3684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40"/>
          <p:cNvSpPr/>
          <p:nvPr/>
        </p:nvSpPr>
        <p:spPr>
          <a:xfrm>
            <a:off x="4239882" y="1530680"/>
            <a:ext cx="737235" cy="733425"/>
          </a:xfrm>
          <a:custGeom>
            <a:rect b="b" l="l" r="r" t="t"/>
            <a:pathLst>
              <a:path extrusionOk="0" h="733425" w="737235">
                <a:moveTo>
                  <a:pt x="0" y="366668"/>
                </a:moveTo>
                <a:lnTo>
                  <a:pt x="2870" y="320674"/>
                </a:lnTo>
                <a:lnTo>
                  <a:pt x="11252" y="276385"/>
                </a:lnTo>
                <a:lnTo>
                  <a:pt x="24800" y="234144"/>
                </a:lnTo>
                <a:lnTo>
                  <a:pt x="43168" y="194295"/>
                </a:lnTo>
                <a:lnTo>
                  <a:pt x="66012" y="157182"/>
                </a:lnTo>
                <a:lnTo>
                  <a:pt x="92985" y="123149"/>
                </a:lnTo>
                <a:lnTo>
                  <a:pt x="123744" y="92538"/>
                </a:lnTo>
                <a:lnTo>
                  <a:pt x="157941" y="65694"/>
                </a:lnTo>
                <a:lnTo>
                  <a:pt x="195233" y="42960"/>
                </a:lnTo>
                <a:lnTo>
                  <a:pt x="235274" y="24680"/>
                </a:lnTo>
                <a:lnTo>
                  <a:pt x="277719" y="11198"/>
                </a:lnTo>
                <a:lnTo>
                  <a:pt x="322222" y="2856"/>
                </a:lnTo>
                <a:lnTo>
                  <a:pt x="368438" y="0"/>
                </a:lnTo>
                <a:lnTo>
                  <a:pt x="414654" y="2856"/>
                </a:lnTo>
                <a:lnTo>
                  <a:pt x="459157" y="11198"/>
                </a:lnTo>
                <a:lnTo>
                  <a:pt x="501602" y="24680"/>
                </a:lnTo>
                <a:lnTo>
                  <a:pt x="541643" y="42960"/>
                </a:lnTo>
                <a:lnTo>
                  <a:pt x="578935" y="65694"/>
                </a:lnTo>
                <a:lnTo>
                  <a:pt x="613133" y="92538"/>
                </a:lnTo>
                <a:lnTo>
                  <a:pt x="643891" y="123149"/>
                </a:lnTo>
                <a:lnTo>
                  <a:pt x="670865" y="157182"/>
                </a:lnTo>
                <a:lnTo>
                  <a:pt x="693709" y="194295"/>
                </a:lnTo>
                <a:lnTo>
                  <a:pt x="712077" y="234144"/>
                </a:lnTo>
                <a:lnTo>
                  <a:pt x="725624" y="276385"/>
                </a:lnTo>
                <a:lnTo>
                  <a:pt x="734006" y="320674"/>
                </a:lnTo>
                <a:lnTo>
                  <a:pt x="736877" y="366668"/>
                </a:lnTo>
                <a:lnTo>
                  <a:pt x="734006" y="412662"/>
                </a:lnTo>
                <a:lnTo>
                  <a:pt x="725624" y="456952"/>
                </a:lnTo>
                <a:lnTo>
                  <a:pt x="712077" y="499192"/>
                </a:lnTo>
                <a:lnTo>
                  <a:pt x="693709" y="539041"/>
                </a:lnTo>
                <a:lnTo>
                  <a:pt x="670865" y="576154"/>
                </a:lnTo>
                <a:lnTo>
                  <a:pt x="643891" y="610187"/>
                </a:lnTo>
                <a:lnTo>
                  <a:pt x="613133" y="640798"/>
                </a:lnTo>
                <a:lnTo>
                  <a:pt x="578935" y="667642"/>
                </a:lnTo>
                <a:lnTo>
                  <a:pt x="541643" y="690376"/>
                </a:lnTo>
                <a:lnTo>
                  <a:pt x="501602" y="708656"/>
                </a:lnTo>
                <a:lnTo>
                  <a:pt x="459157" y="722139"/>
                </a:lnTo>
                <a:lnTo>
                  <a:pt x="414654" y="730480"/>
                </a:lnTo>
                <a:lnTo>
                  <a:pt x="368438" y="733337"/>
                </a:lnTo>
                <a:lnTo>
                  <a:pt x="322222" y="730480"/>
                </a:lnTo>
                <a:lnTo>
                  <a:pt x="277719" y="722139"/>
                </a:lnTo>
                <a:lnTo>
                  <a:pt x="235274" y="708656"/>
                </a:lnTo>
                <a:lnTo>
                  <a:pt x="195233" y="690376"/>
                </a:lnTo>
                <a:lnTo>
                  <a:pt x="157941" y="667642"/>
                </a:lnTo>
                <a:lnTo>
                  <a:pt x="123744" y="640798"/>
                </a:lnTo>
                <a:lnTo>
                  <a:pt x="92985" y="610187"/>
                </a:lnTo>
                <a:lnTo>
                  <a:pt x="66012" y="576154"/>
                </a:lnTo>
                <a:lnTo>
                  <a:pt x="43168" y="539041"/>
                </a:lnTo>
                <a:lnTo>
                  <a:pt x="24800" y="499192"/>
                </a:lnTo>
                <a:lnTo>
                  <a:pt x="11252" y="456952"/>
                </a:lnTo>
                <a:lnTo>
                  <a:pt x="2870" y="412662"/>
                </a:lnTo>
                <a:lnTo>
                  <a:pt x="0" y="366668"/>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40"/>
          <p:cNvSpPr/>
          <p:nvPr/>
        </p:nvSpPr>
        <p:spPr>
          <a:xfrm>
            <a:off x="4462582" y="1781568"/>
            <a:ext cx="146685" cy="106680"/>
          </a:xfrm>
          <a:custGeom>
            <a:rect b="b" l="l" r="r" t="t"/>
            <a:pathLst>
              <a:path extrusionOk="0" h="106680" w="146685">
                <a:moveTo>
                  <a:pt x="0" y="0"/>
                </a:moveTo>
                <a:lnTo>
                  <a:pt x="56954" y="8334"/>
                </a:lnTo>
                <a:lnTo>
                  <a:pt x="103463" y="31062"/>
                </a:lnTo>
                <a:lnTo>
                  <a:pt x="134821" y="64773"/>
                </a:lnTo>
                <a:lnTo>
                  <a:pt x="146319" y="106056"/>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40"/>
          <p:cNvSpPr/>
          <p:nvPr/>
        </p:nvSpPr>
        <p:spPr>
          <a:xfrm>
            <a:off x="4313571" y="1781568"/>
            <a:ext cx="146685" cy="106680"/>
          </a:xfrm>
          <a:custGeom>
            <a:rect b="b" l="l" r="r" t="t"/>
            <a:pathLst>
              <a:path extrusionOk="0" h="106680" w="146685">
                <a:moveTo>
                  <a:pt x="146319" y="0"/>
                </a:moveTo>
                <a:lnTo>
                  <a:pt x="89364" y="8334"/>
                </a:lnTo>
                <a:lnTo>
                  <a:pt x="42855" y="31062"/>
                </a:lnTo>
                <a:lnTo>
                  <a:pt x="11498" y="64773"/>
                </a:lnTo>
                <a:lnTo>
                  <a:pt x="0" y="106056"/>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40"/>
          <p:cNvSpPr/>
          <p:nvPr/>
        </p:nvSpPr>
        <p:spPr>
          <a:xfrm>
            <a:off x="4757921" y="1878788"/>
            <a:ext cx="146685" cy="106680"/>
          </a:xfrm>
          <a:custGeom>
            <a:rect b="b" l="l" r="r" t="t"/>
            <a:pathLst>
              <a:path extrusionOk="0" h="106680" w="146685">
                <a:moveTo>
                  <a:pt x="0" y="106057"/>
                </a:moveTo>
                <a:lnTo>
                  <a:pt x="56954" y="97723"/>
                </a:lnTo>
                <a:lnTo>
                  <a:pt x="103463" y="74995"/>
                </a:lnTo>
                <a:lnTo>
                  <a:pt x="134821" y="41283"/>
                </a:lnTo>
                <a:lnTo>
                  <a:pt x="14631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40"/>
          <p:cNvSpPr/>
          <p:nvPr/>
        </p:nvSpPr>
        <p:spPr>
          <a:xfrm>
            <a:off x="4608897" y="1878788"/>
            <a:ext cx="146685" cy="106680"/>
          </a:xfrm>
          <a:custGeom>
            <a:rect b="b" l="l" r="r" t="t"/>
            <a:pathLst>
              <a:path extrusionOk="0" h="106680" w="146685">
                <a:moveTo>
                  <a:pt x="146319" y="106057"/>
                </a:moveTo>
                <a:lnTo>
                  <a:pt x="89364" y="97723"/>
                </a:lnTo>
                <a:lnTo>
                  <a:pt x="42855" y="74995"/>
                </a:lnTo>
                <a:lnTo>
                  <a:pt x="11498" y="41283"/>
                </a:ln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40"/>
          <p:cNvSpPr/>
          <p:nvPr/>
        </p:nvSpPr>
        <p:spPr>
          <a:xfrm>
            <a:off x="5802363" y="1310678"/>
            <a:ext cx="231775" cy="251460"/>
          </a:xfrm>
          <a:custGeom>
            <a:rect b="b" l="l" r="r" t="t"/>
            <a:pathLst>
              <a:path extrusionOk="0" h="251459"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40"/>
          <p:cNvSpPr/>
          <p:nvPr/>
        </p:nvSpPr>
        <p:spPr>
          <a:xfrm>
            <a:off x="5821654" y="1493380"/>
            <a:ext cx="231775" cy="251460"/>
          </a:xfrm>
          <a:custGeom>
            <a:rect b="b" l="l" r="r" t="t"/>
            <a:pathLst>
              <a:path extrusionOk="0" h="251460"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40"/>
          <p:cNvSpPr/>
          <p:nvPr/>
        </p:nvSpPr>
        <p:spPr>
          <a:xfrm>
            <a:off x="5821654" y="1706943"/>
            <a:ext cx="231775" cy="251460"/>
          </a:xfrm>
          <a:custGeom>
            <a:rect b="b" l="l" r="r" t="t"/>
            <a:pathLst>
              <a:path extrusionOk="0" h="251460"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40"/>
          <p:cNvSpPr/>
          <p:nvPr/>
        </p:nvSpPr>
        <p:spPr>
          <a:xfrm>
            <a:off x="5812650" y="1880628"/>
            <a:ext cx="231775" cy="251460"/>
          </a:xfrm>
          <a:custGeom>
            <a:rect b="b" l="l" r="r" t="t"/>
            <a:pathLst>
              <a:path extrusionOk="0" h="251460" w="231775">
                <a:moveTo>
                  <a:pt x="0" y="0"/>
                </a:moveTo>
                <a:lnTo>
                  <a:pt x="231480"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40"/>
          <p:cNvSpPr/>
          <p:nvPr/>
        </p:nvSpPr>
        <p:spPr>
          <a:xfrm>
            <a:off x="5821654" y="2073605"/>
            <a:ext cx="231775" cy="251460"/>
          </a:xfrm>
          <a:custGeom>
            <a:rect b="b" l="l" r="r" t="t"/>
            <a:pathLst>
              <a:path extrusionOk="0" h="251460"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40"/>
          <p:cNvSpPr/>
          <p:nvPr/>
        </p:nvSpPr>
        <p:spPr>
          <a:xfrm>
            <a:off x="5821654" y="2256307"/>
            <a:ext cx="231775" cy="251460"/>
          </a:xfrm>
          <a:custGeom>
            <a:rect b="b" l="l" r="r" t="t"/>
            <a:pathLst>
              <a:path extrusionOk="0" h="251460"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0" name="Google Shape;1130;p40"/>
          <p:cNvSpPr/>
          <p:nvPr/>
        </p:nvSpPr>
        <p:spPr>
          <a:xfrm>
            <a:off x="5821654" y="2449284"/>
            <a:ext cx="231775" cy="251460"/>
          </a:xfrm>
          <a:custGeom>
            <a:rect b="b" l="l" r="r" t="t"/>
            <a:pathLst>
              <a:path extrusionOk="0" h="251460" w="231775">
                <a:moveTo>
                  <a:pt x="0" y="0"/>
                </a:moveTo>
                <a:lnTo>
                  <a:pt x="231479" y="250878"/>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40"/>
          <p:cNvSpPr/>
          <p:nvPr/>
        </p:nvSpPr>
        <p:spPr>
          <a:xfrm>
            <a:off x="2735262" y="1812442"/>
            <a:ext cx="1524000" cy="0"/>
          </a:xfrm>
          <a:custGeom>
            <a:rect b="b" l="l" r="r" t="t"/>
            <a:pathLst>
              <a:path extrusionOk="0" h="120000" w="1524000">
                <a:moveTo>
                  <a:pt x="0" y="0"/>
                </a:moveTo>
                <a:lnTo>
                  <a:pt x="15239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40"/>
          <p:cNvSpPr/>
          <p:nvPr/>
        </p:nvSpPr>
        <p:spPr>
          <a:xfrm>
            <a:off x="2735262" y="1986127"/>
            <a:ext cx="1524000" cy="0"/>
          </a:xfrm>
          <a:custGeom>
            <a:rect b="b" l="l" r="r" t="t"/>
            <a:pathLst>
              <a:path extrusionOk="0" h="120000" w="1524000">
                <a:moveTo>
                  <a:pt x="0" y="0"/>
                </a:moveTo>
                <a:lnTo>
                  <a:pt x="15239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40"/>
          <p:cNvSpPr/>
          <p:nvPr/>
        </p:nvSpPr>
        <p:spPr>
          <a:xfrm>
            <a:off x="3159645" y="1969744"/>
            <a:ext cx="184150" cy="480695"/>
          </a:xfrm>
          <a:custGeom>
            <a:rect b="b" l="l" r="r" t="t"/>
            <a:pathLst>
              <a:path extrusionOk="0" h="480694" w="184150">
                <a:moveTo>
                  <a:pt x="61290" y="118033"/>
                </a:moveTo>
                <a:lnTo>
                  <a:pt x="0" y="317512"/>
                </a:lnTo>
                <a:lnTo>
                  <a:pt x="61290" y="480682"/>
                </a:lnTo>
                <a:lnTo>
                  <a:pt x="61290" y="390016"/>
                </a:lnTo>
                <a:lnTo>
                  <a:pt x="90483" y="367127"/>
                </a:lnTo>
                <a:lnTo>
                  <a:pt x="116276" y="336735"/>
                </a:lnTo>
                <a:lnTo>
                  <a:pt x="138366" y="299865"/>
                </a:lnTo>
                <a:lnTo>
                  <a:pt x="156451" y="257542"/>
                </a:lnTo>
                <a:lnTo>
                  <a:pt x="170230" y="210791"/>
                </a:lnTo>
                <a:lnTo>
                  <a:pt x="170615" y="208686"/>
                </a:lnTo>
                <a:lnTo>
                  <a:pt x="61290" y="208686"/>
                </a:lnTo>
                <a:lnTo>
                  <a:pt x="61290" y="118033"/>
                </a:lnTo>
                <a:close/>
              </a:path>
              <a:path extrusionOk="0" h="480694" w="184150">
                <a:moveTo>
                  <a:pt x="176237" y="0"/>
                </a:moveTo>
                <a:lnTo>
                  <a:pt x="163158" y="55811"/>
                </a:lnTo>
                <a:lnTo>
                  <a:pt x="144488" y="105739"/>
                </a:lnTo>
                <a:lnTo>
                  <a:pt x="120864" y="148630"/>
                </a:lnTo>
                <a:lnTo>
                  <a:pt x="92920" y="183330"/>
                </a:lnTo>
                <a:lnTo>
                  <a:pt x="61290" y="208686"/>
                </a:lnTo>
                <a:lnTo>
                  <a:pt x="170615" y="208686"/>
                </a:lnTo>
                <a:lnTo>
                  <a:pt x="179400" y="160636"/>
                </a:lnTo>
                <a:lnTo>
                  <a:pt x="183659" y="108102"/>
                </a:lnTo>
                <a:lnTo>
                  <a:pt x="182705" y="54215"/>
                </a:lnTo>
                <a:lnTo>
                  <a:pt x="17623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40"/>
          <p:cNvSpPr/>
          <p:nvPr/>
        </p:nvSpPr>
        <p:spPr>
          <a:xfrm>
            <a:off x="3159645" y="1561566"/>
            <a:ext cx="184150" cy="499109"/>
          </a:xfrm>
          <a:custGeom>
            <a:rect b="b" l="l" r="r" t="t"/>
            <a:pathLst>
              <a:path extrusionOk="0" h="499110" w="184150">
                <a:moveTo>
                  <a:pt x="0" y="0"/>
                </a:moveTo>
                <a:lnTo>
                  <a:pt x="0" y="181317"/>
                </a:lnTo>
                <a:lnTo>
                  <a:pt x="33055" y="186433"/>
                </a:lnTo>
                <a:lnTo>
                  <a:pt x="64166" y="201183"/>
                </a:lnTo>
                <a:lnTo>
                  <a:pt x="118481" y="255995"/>
                </a:lnTo>
                <a:lnTo>
                  <a:pt x="140645" y="294264"/>
                </a:lnTo>
                <a:lnTo>
                  <a:pt x="158788" y="338579"/>
                </a:lnTo>
                <a:lnTo>
                  <a:pt x="172390" y="388043"/>
                </a:lnTo>
                <a:lnTo>
                  <a:pt x="180933" y="441759"/>
                </a:lnTo>
                <a:lnTo>
                  <a:pt x="183896" y="498830"/>
                </a:lnTo>
                <a:lnTo>
                  <a:pt x="183896" y="317512"/>
                </a:lnTo>
                <a:lnTo>
                  <a:pt x="180933" y="260438"/>
                </a:lnTo>
                <a:lnTo>
                  <a:pt x="172390" y="206720"/>
                </a:lnTo>
                <a:lnTo>
                  <a:pt x="158788" y="157256"/>
                </a:lnTo>
                <a:lnTo>
                  <a:pt x="140645" y="112941"/>
                </a:lnTo>
                <a:lnTo>
                  <a:pt x="118481" y="74673"/>
                </a:lnTo>
                <a:lnTo>
                  <a:pt x="92815" y="43348"/>
                </a:lnTo>
                <a:lnTo>
                  <a:pt x="33055" y="5115"/>
                </a:lnTo>
                <a:lnTo>
                  <a:pt x="0" y="0"/>
                </a:lnTo>
                <a:close/>
              </a:path>
            </a:pathLst>
          </a:custGeom>
          <a:solidFill>
            <a:srgbClr val="D6D6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40"/>
          <p:cNvSpPr/>
          <p:nvPr/>
        </p:nvSpPr>
        <p:spPr>
          <a:xfrm>
            <a:off x="3159645" y="1561566"/>
            <a:ext cx="184150" cy="889000"/>
          </a:xfrm>
          <a:custGeom>
            <a:rect b="b" l="l" r="r" t="t"/>
            <a:pathLst>
              <a:path extrusionOk="0" h="889000" w="184150">
                <a:moveTo>
                  <a:pt x="183897" y="498841"/>
                </a:moveTo>
                <a:lnTo>
                  <a:pt x="180935" y="441767"/>
                </a:lnTo>
                <a:lnTo>
                  <a:pt x="172392" y="388049"/>
                </a:lnTo>
                <a:lnTo>
                  <a:pt x="158790" y="338584"/>
                </a:lnTo>
                <a:lnTo>
                  <a:pt x="140647" y="294269"/>
                </a:lnTo>
                <a:lnTo>
                  <a:pt x="118483" y="256000"/>
                </a:lnTo>
                <a:lnTo>
                  <a:pt x="92816" y="224674"/>
                </a:lnTo>
                <a:lnTo>
                  <a:pt x="33055" y="186440"/>
                </a:lnTo>
                <a:lnTo>
                  <a:pt x="0" y="181324"/>
                </a:lnTo>
                <a:lnTo>
                  <a:pt x="0" y="0"/>
                </a:lnTo>
                <a:lnTo>
                  <a:pt x="64167" y="19864"/>
                </a:lnTo>
                <a:lnTo>
                  <a:pt x="118483" y="74675"/>
                </a:lnTo>
                <a:lnTo>
                  <a:pt x="140647" y="112944"/>
                </a:lnTo>
                <a:lnTo>
                  <a:pt x="158790" y="157259"/>
                </a:lnTo>
                <a:lnTo>
                  <a:pt x="172392" y="206724"/>
                </a:lnTo>
                <a:lnTo>
                  <a:pt x="180935" y="260442"/>
                </a:lnTo>
                <a:lnTo>
                  <a:pt x="183897" y="317516"/>
                </a:lnTo>
                <a:lnTo>
                  <a:pt x="183897" y="498841"/>
                </a:lnTo>
                <a:lnTo>
                  <a:pt x="180962" y="555438"/>
                </a:lnTo>
                <a:lnTo>
                  <a:pt x="172445" y="609188"/>
                </a:lnTo>
                <a:lnTo>
                  <a:pt x="158780" y="659033"/>
                </a:lnTo>
                <a:lnTo>
                  <a:pt x="140399" y="703914"/>
                </a:lnTo>
                <a:lnTo>
                  <a:pt x="117736" y="742774"/>
                </a:lnTo>
                <a:lnTo>
                  <a:pt x="91225" y="774555"/>
                </a:lnTo>
                <a:lnTo>
                  <a:pt x="61298" y="798199"/>
                </a:lnTo>
                <a:lnTo>
                  <a:pt x="61298" y="888863"/>
                </a:lnTo>
                <a:lnTo>
                  <a:pt x="0" y="725696"/>
                </a:lnTo>
                <a:lnTo>
                  <a:pt x="61298" y="526211"/>
                </a:lnTo>
                <a:lnTo>
                  <a:pt x="61298" y="616874"/>
                </a:lnTo>
                <a:lnTo>
                  <a:pt x="92927" y="591515"/>
                </a:lnTo>
                <a:lnTo>
                  <a:pt x="120871" y="556815"/>
                </a:lnTo>
                <a:lnTo>
                  <a:pt x="144494" y="513924"/>
                </a:lnTo>
                <a:lnTo>
                  <a:pt x="163162" y="463994"/>
                </a:lnTo>
                <a:lnTo>
                  <a:pt x="176242" y="408179"/>
                </a:lnTo>
              </a:path>
            </a:pathLst>
          </a:custGeom>
          <a:noFill/>
          <a:ln cap="flat" cmpd="sng" w="25375">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40"/>
          <p:cNvSpPr/>
          <p:nvPr/>
        </p:nvSpPr>
        <p:spPr>
          <a:xfrm>
            <a:off x="4818583" y="2117356"/>
            <a:ext cx="521334" cy="0"/>
          </a:xfrm>
          <a:custGeom>
            <a:rect b="b" l="l" r="r" t="t"/>
            <a:pathLst>
              <a:path extrusionOk="0" h="120000" w="521335">
                <a:moveTo>
                  <a:pt x="0" y="0"/>
                </a:moveTo>
                <a:lnTo>
                  <a:pt x="520828"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40"/>
          <p:cNvSpPr/>
          <p:nvPr/>
        </p:nvSpPr>
        <p:spPr>
          <a:xfrm>
            <a:off x="5021764" y="2027300"/>
            <a:ext cx="334645" cy="92710"/>
          </a:xfrm>
          <a:custGeom>
            <a:rect b="b" l="l" r="r" t="t"/>
            <a:pathLst>
              <a:path extrusionOk="0" h="92710" w="334645">
                <a:moveTo>
                  <a:pt x="0" y="0"/>
                </a:moveTo>
                <a:lnTo>
                  <a:pt x="334358" y="92631"/>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40"/>
          <p:cNvSpPr/>
          <p:nvPr/>
        </p:nvSpPr>
        <p:spPr>
          <a:xfrm>
            <a:off x="5011483" y="2127644"/>
            <a:ext cx="347345" cy="131445"/>
          </a:xfrm>
          <a:custGeom>
            <a:rect b="b" l="l" r="r" t="t"/>
            <a:pathLst>
              <a:path extrusionOk="0" h="131444" w="347345">
                <a:moveTo>
                  <a:pt x="0" y="131228"/>
                </a:moveTo>
                <a:lnTo>
                  <a:pt x="347218"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40"/>
          <p:cNvSpPr txBox="1"/>
          <p:nvPr/>
        </p:nvSpPr>
        <p:spPr>
          <a:xfrm>
            <a:off x="78739" y="2253894"/>
            <a:ext cx="8366125" cy="3881754"/>
          </a:xfrm>
          <a:prstGeom prst="rect">
            <a:avLst/>
          </a:prstGeom>
          <a:noFill/>
          <a:ln>
            <a:noFill/>
          </a:ln>
        </p:spPr>
        <p:txBody>
          <a:bodyPr anchorCtr="0" anchor="t" bIns="0" lIns="0" spcFirstLastPara="1" rIns="0" wrap="square" tIns="12700">
            <a:noAutofit/>
          </a:bodyPr>
          <a:lstStyle/>
          <a:p>
            <a:pPr indent="0" lvl="0" marL="1837689" marR="0" rtl="0" algn="ctr">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P</a:t>
            </a:r>
            <a:r>
              <a:rPr baseline="-25000" i="1" lang="en-US" sz="1575">
                <a:solidFill>
                  <a:schemeClr val="dk1"/>
                </a:solidFill>
                <a:latin typeface="Times New Roman"/>
                <a:ea typeface="Times New Roman"/>
                <a:cs typeface="Times New Roman"/>
                <a:sym typeface="Times New Roman"/>
              </a:rPr>
              <a:t>e</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Q</a:t>
            </a:r>
            <a:r>
              <a:rPr baseline="-25000" i="1" lang="en-US" sz="1575">
                <a:solidFill>
                  <a:schemeClr val="dk1"/>
                </a:solidFill>
                <a:latin typeface="Times New Roman"/>
                <a:ea typeface="Times New Roman"/>
                <a:cs typeface="Times New Roman"/>
                <a:sym typeface="Times New Roman"/>
              </a:rPr>
              <a:t>e</a:t>
            </a:r>
            <a:endParaRPr baseline="-25000" sz="1575">
              <a:solidFill>
                <a:schemeClr val="dk1"/>
              </a:solidFill>
              <a:latin typeface="Times New Roman"/>
              <a:ea typeface="Times New Roman"/>
              <a:cs typeface="Times New Roman"/>
              <a:sym typeface="Times New Roman"/>
            </a:endParaRPr>
          </a:p>
          <a:p>
            <a:pPr indent="0" lvl="0" marL="0" marR="2569210" rtl="0" algn="r">
              <a:lnSpc>
                <a:spcPct val="100000"/>
              </a:lnSpc>
              <a:spcBef>
                <a:spcPts val="1585"/>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a:t>
            </a:r>
            <a:endParaRPr baseline="-25000" sz="1575">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550">
              <a:solidFill>
                <a:schemeClr val="dk1"/>
              </a:solidFill>
              <a:latin typeface="Times New Roman"/>
              <a:ea typeface="Times New Roman"/>
              <a:cs typeface="Times New Roman"/>
              <a:sym typeface="Times New Roman"/>
            </a:endParaRPr>
          </a:p>
          <a:p>
            <a:pPr indent="0" lvl="0" marL="2423795"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Sonsuz baraya bağlı bir senkron generatör</a:t>
            </a:r>
            <a:endParaRPr sz="1800">
              <a:solidFill>
                <a:schemeClr val="dk1"/>
              </a:solidFill>
              <a:latin typeface="Times New Roman"/>
              <a:ea typeface="Times New Roman"/>
              <a:cs typeface="Times New Roman"/>
              <a:sym typeface="Times New Roman"/>
            </a:endParaRPr>
          </a:p>
          <a:p>
            <a:pPr indent="-342900" lvl="0" marL="355600" marR="0" rtl="0" algn="l">
              <a:lnSpc>
                <a:spcPct val="100000"/>
              </a:lnSpc>
              <a:spcBef>
                <a:spcPts val="980"/>
              </a:spcBef>
              <a:spcAft>
                <a:spcPts val="0"/>
              </a:spcAft>
              <a:buClr>
                <a:schemeClr val="dk1"/>
              </a:buClr>
              <a:buSzPts val="2200"/>
              <a:buFont typeface="Times New Roman"/>
              <a:buChar char="•"/>
            </a:pPr>
            <a:r>
              <a:rPr i="1" lang="en-US" sz="2200">
                <a:solidFill>
                  <a:schemeClr val="dk1"/>
                </a:solidFill>
                <a:latin typeface="Times New Roman"/>
                <a:ea typeface="Times New Roman"/>
                <a:cs typeface="Times New Roman"/>
                <a:sym typeface="Times New Roman"/>
              </a:rPr>
              <a:t>P </a:t>
            </a:r>
            <a:r>
              <a:rPr lang="en-US" sz="2200">
                <a:solidFill>
                  <a:schemeClr val="dk1"/>
                </a:solidFill>
                <a:latin typeface="Times New Roman"/>
                <a:ea typeface="Times New Roman"/>
                <a:cs typeface="Times New Roman"/>
                <a:sym typeface="Times New Roman"/>
              </a:rPr>
              <a:t>&gt; 0: generatör olarak çalışma</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2090"/>
              </a:spcBef>
              <a:spcAft>
                <a:spcPts val="0"/>
              </a:spcAft>
              <a:buClr>
                <a:schemeClr val="dk1"/>
              </a:buClr>
              <a:buSzPts val="2200"/>
              <a:buFont typeface="Times New Roman"/>
              <a:buChar char="•"/>
            </a:pPr>
            <a:r>
              <a:rPr i="1" lang="en-US" sz="2200">
                <a:solidFill>
                  <a:schemeClr val="dk1"/>
                </a:solidFill>
                <a:latin typeface="Times New Roman"/>
                <a:ea typeface="Times New Roman"/>
                <a:cs typeface="Times New Roman"/>
                <a:sym typeface="Times New Roman"/>
              </a:rPr>
              <a:t>P </a:t>
            </a:r>
            <a:r>
              <a:rPr lang="en-US" sz="2200">
                <a:solidFill>
                  <a:schemeClr val="dk1"/>
                </a:solidFill>
                <a:latin typeface="Times New Roman"/>
                <a:ea typeface="Times New Roman"/>
                <a:cs typeface="Times New Roman"/>
                <a:sym typeface="Times New Roman"/>
              </a:rPr>
              <a:t>&lt; 0: motor olarak çalışma</a:t>
            </a:r>
            <a:endParaRPr sz="2200">
              <a:solidFill>
                <a:schemeClr val="dk1"/>
              </a:solidFill>
              <a:latin typeface="Times New Roman"/>
              <a:ea typeface="Times New Roman"/>
              <a:cs typeface="Times New Roman"/>
              <a:sym typeface="Times New Roman"/>
            </a:endParaRPr>
          </a:p>
          <a:p>
            <a:pPr indent="-342900" lvl="0" marL="355600" marR="128270" rtl="0" algn="l">
              <a:lnSpc>
                <a:spcPct val="161800"/>
              </a:lnSpc>
              <a:spcBef>
                <a:spcPts val="43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Pozitif </a:t>
            </a:r>
            <a:r>
              <a:rPr i="1" lang="en-US" sz="2200">
                <a:solidFill>
                  <a:schemeClr val="dk1"/>
                </a:solidFill>
                <a:latin typeface="Times New Roman"/>
                <a:ea typeface="Times New Roman"/>
                <a:cs typeface="Times New Roman"/>
                <a:sym typeface="Times New Roman"/>
              </a:rPr>
              <a:t>Q</a:t>
            </a:r>
            <a:r>
              <a:rPr lang="en-US" sz="2200">
                <a:solidFill>
                  <a:schemeClr val="dk1"/>
                </a:solidFill>
                <a:latin typeface="Times New Roman"/>
                <a:ea typeface="Times New Roman"/>
                <a:cs typeface="Times New Roman"/>
                <a:sym typeface="Times New Roman"/>
              </a:rPr>
              <a:t>: Generatör olarak çalışma için endüktif	VAr	vermekte veya  motor olarak çalışma için endüktif VAr çekmektedir</a:t>
            </a:r>
            <a:endParaRPr sz="2200">
              <a:solidFill>
                <a:schemeClr val="dk1"/>
              </a:solidFill>
              <a:latin typeface="Times New Roman"/>
              <a:ea typeface="Times New Roman"/>
              <a:cs typeface="Times New Roman"/>
              <a:sym typeface="Times New Roman"/>
            </a:endParaRPr>
          </a:p>
          <a:p>
            <a:pPr indent="-342900" lvl="0" marL="355600" marR="0" rtl="0" algn="l">
              <a:lnSpc>
                <a:spcPct val="100000"/>
              </a:lnSpc>
              <a:spcBef>
                <a:spcPts val="985"/>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Negatif </a:t>
            </a:r>
            <a:r>
              <a:rPr i="1" lang="en-US" sz="2200">
                <a:solidFill>
                  <a:schemeClr val="dk1"/>
                </a:solidFill>
                <a:latin typeface="Times New Roman"/>
                <a:ea typeface="Times New Roman"/>
                <a:cs typeface="Times New Roman"/>
                <a:sym typeface="Times New Roman"/>
              </a:rPr>
              <a:t>Q</a:t>
            </a:r>
            <a:r>
              <a:rPr lang="en-US" sz="2200">
                <a:solidFill>
                  <a:schemeClr val="dk1"/>
                </a:solidFill>
                <a:latin typeface="Times New Roman"/>
                <a:ea typeface="Times New Roman"/>
                <a:cs typeface="Times New Roman"/>
                <a:sym typeface="Times New Roman"/>
              </a:rPr>
              <a:t>: Generatör olarak çalışma için kapasitif	VAr	vermekte veya</a:t>
            </a:r>
            <a:endParaRPr sz="2200">
              <a:solidFill>
                <a:schemeClr val="dk1"/>
              </a:solidFill>
              <a:latin typeface="Times New Roman"/>
              <a:ea typeface="Times New Roman"/>
              <a:cs typeface="Times New Roman"/>
              <a:sym typeface="Times New Roman"/>
            </a:endParaRPr>
          </a:p>
        </p:txBody>
      </p:sp>
      <p:sp>
        <p:nvSpPr>
          <p:cNvPr id="1140" name="Google Shape;1140;p40"/>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4" name="Shape 1144"/>
        <p:cNvGrpSpPr/>
        <p:nvPr/>
      </p:nvGrpSpPr>
      <p:grpSpPr>
        <a:xfrm>
          <a:off x="0" y="0"/>
          <a:ext cx="0" cy="0"/>
          <a:chOff x="0" y="0"/>
          <a:chExt cx="0" cy="0"/>
        </a:xfrm>
      </p:grpSpPr>
      <p:sp>
        <p:nvSpPr>
          <p:cNvPr id="1145" name="Google Shape;1145;p41"/>
          <p:cNvSpPr/>
          <p:nvPr/>
        </p:nvSpPr>
        <p:spPr>
          <a:xfrm>
            <a:off x="3492500" y="800100"/>
            <a:ext cx="4824730" cy="2016125"/>
          </a:xfrm>
          <a:custGeom>
            <a:rect b="b" l="l" r="r" t="t"/>
            <a:pathLst>
              <a:path extrusionOk="0" h="2016125" w="4824730">
                <a:moveTo>
                  <a:pt x="0" y="2016125"/>
                </a:moveTo>
                <a:lnTo>
                  <a:pt x="4824412" y="2016125"/>
                </a:lnTo>
                <a:lnTo>
                  <a:pt x="4824412" y="0"/>
                </a:lnTo>
                <a:lnTo>
                  <a:pt x="0" y="0"/>
                </a:lnTo>
                <a:lnTo>
                  <a:pt x="0" y="2016125"/>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41"/>
          <p:cNvSpPr txBox="1"/>
          <p:nvPr/>
        </p:nvSpPr>
        <p:spPr>
          <a:xfrm>
            <a:off x="4025900" y="1858962"/>
            <a:ext cx="234950" cy="26924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P</a:t>
            </a:r>
            <a:r>
              <a:rPr baseline="-25000" i="1" lang="en-US" sz="1575">
                <a:solidFill>
                  <a:schemeClr val="dk1"/>
                </a:solidFill>
                <a:latin typeface="Times New Roman"/>
                <a:ea typeface="Times New Roman"/>
                <a:cs typeface="Times New Roman"/>
                <a:sym typeface="Times New Roman"/>
              </a:rPr>
              <a:t>m</a:t>
            </a:r>
            <a:endParaRPr baseline="-25000" sz="1575">
              <a:solidFill>
                <a:schemeClr val="dk1"/>
              </a:solidFill>
              <a:latin typeface="Times New Roman"/>
              <a:ea typeface="Times New Roman"/>
              <a:cs typeface="Times New Roman"/>
              <a:sym typeface="Times New Roman"/>
            </a:endParaRPr>
          </a:p>
        </p:txBody>
      </p:sp>
      <p:sp>
        <p:nvSpPr>
          <p:cNvPr id="1147" name="Google Shape;1147;p41"/>
          <p:cNvSpPr/>
          <p:nvPr/>
        </p:nvSpPr>
        <p:spPr>
          <a:xfrm>
            <a:off x="6554787" y="1679575"/>
            <a:ext cx="976630" cy="9525"/>
          </a:xfrm>
          <a:custGeom>
            <a:rect b="b" l="l" r="r" t="t"/>
            <a:pathLst>
              <a:path extrusionOk="0" h="9525" w="976629">
                <a:moveTo>
                  <a:pt x="0" y="9524"/>
                </a:moveTo>
                <a:lnTo>
                  <a:pt x="976311"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41"/>
          <p:cNvSpPr/>
          <p:nvPr/>
        </p:nvSpPr>
        <p:spPr>
          <a:xfrm>
            <a:off x="7508875" y="903287"/>
            <a:ext cx="0" cy="1598930"/>
          </a:xfrm>
          <a:custGeom>
            <a:rect b="b" l="l" r="r" t="t"/>
            <a:pathLst>
              <a:path extrusionOk="0" h="1598930" w="120000">
                <a:moveTo>
                  <a:pt x="0" y="1598608"/>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41"/>
          <p:cNvSpPr/>
          <p:nvPr/>
        </p:nvSpPr>
        <p:spPr>
          <a:xfrm>
            <a:off x="5689600" y="1244600"/>
            <a:ext cx="847725" cy="844550"/>
          </a:xfrm>
          <a:custGeom>
            <a:rect b="b" l="l" r="r" t="t"/>
            <a:pathLst>
              <a:path extrusionOk="0" h="844550" w="847725">
                <a:moveTo>
                  <a:pt x="423862" y="0"/>
                </a:moveTo>
                <a:lnTo>
                  <a:pt x="374430" y="2841"/>
                </a:lnTo>
                <a:lnTo>
                  <a:pt x="326672" y="11152"/>
                </a:lnTo>
                <a:lnTo>
                  <a:pt x="280908" y="24618"/>
                </a:lnTo>
                <a:lnTo>
                  <a:pt x="237455" y="42921"/>
                </a:lnTo>
                <a:lnTo>
                  <a:pt x="196632" y="65744"/>
                </a:lnTo>
                <a:lnTo>
                  <a:pt x="158755" y="92770"/>
                </a:lnTo>
                <a:lnTo>
                  <a:pt x="124144" y="123683"/>
                </a:lnTo>
                <a:lnTo>
                  <a:pt x="93115" y="158166"/>
                </a:lnTo>
                <a:lnTo>
                  <a:pt x="65988" y="195900"/>
                </a:lnTo>
                <a:lnTo>
                  <a:pt x="43080" y="236571"/>
                </a:lnTo>
                <a:lnTo>
                  <a:pt x="24709" y="279861"/>
                </a:lnTo>
                <a:lnTo>
                  <a:pt x="11194" y="325453"/>
                </a:lnTo>
                <a:lnTo>
                  <a:pt x="2851" y="373029"/>
                </a:lnTo>
                <a:lnTo>
                  <a:pt x="0" y="422275"/>
                </a:lnTo>
                <a:lnTo>
                  <a:pt x="2851" y="471522"/>
                </a:lnTo>
                <a:lnTo>
                  <a:pt x="11194" y="519100"/>
                </a:lnTo>
                <a:lnTo>
                  <a:pt x="24709" y="564693"/>
                </a:lnTo>
                <a:lnTo>
                  <a:pt x="43080" y="607983"/>
                </a:lnTo>
                <a:lnTo>
                  <a:pt x="65988" y="648654"/>
                </a:lnTo>
                <a:lnTo>
                  <a:pt x="93115" y="686389"/>
                </a:lnTo>
                <a:lnTo>
                  <a:pt x="124144" y="720871"/>
                </a:lnTo>
                <a:lnTo>
                  <a:pt x="158755" y="751783"/>
                </a:lnTo>
                <a:lnTo>
                  <a:pt x="196632" y="778808"/>
                </a:lnTo>
                <a:lnTo>
                  <a:pt x="237455" y="801630"/>
                </a:lnTo>
                <a:lnTo>
                  <a:pt x="280908" y="819932"/>
                </a:lnTo>
                <a:lnTo>
                  <a:pt x="326672" y="833397"/>
                </a:lnTo>
                <a:lnTo>
                  <a:pt x="374430" y="841709"/>
                </a:lnTo>
                <a:lnTo>
                  <a:pt x="423862" y="844550"/>
                </a:lnTo>
                <a:lnTo>
                  <a:pt x="473292" y="841709"/>
                </a:lnTo>
                <a:lnTo>
                  <a:pt x="521048" y="833397"/>
                </a:lnTo>
                <a:lnTo>
                  <a:pt x="566811" y="819932"/>
                </a:lnTo>
                <a:lnTo>
                  <a:pt x="610263" y="801630"/>
                </a:lnTo>
                <a:lnTo>
                  <a:pt x="651087" y="778808"/>
                </a:lnTo>
                <a:lnTo>
                  <a:pt x="688964" y="751783"/>
                </a:lnTo>
                <a:lnTo>
                  <a:pt x="723576" y="720871"/>
                </a:lnTo>
                <a:lnTo>
                  <a:pt x="754605" y="686389"/>
                </a:lnTo>
                <a:lnTo>
                  <a:pt x="781733" y="648654"/>
                </a:lnTo>
                <a:lnTo>
                  <a:pt x="804642" y="607983"/>
                </a:lnTo>
                <a:lnTo>
                  <a:pt x="823013" y="564693"/>
                </a:lnTo>
                <a:lnTo>
                  <a:pt x="836530" y="519100"/>
                </a:lnTo>
                <a:lnTo>
                  <a:pt x="844873" y="471522"/>
                </a:lnTo>
                <a:lnTo>
                  <a:pt x="847725" y="422275"/>
                </a:lnTo>
                <a:lnTo>
                  <a:pt x="844873" y="373029"/>
                </a:lnTo>
                <a:lnTo>
                  <a:pt x="836530" y="325453"/>
                </a:lnTo>
                <a:lnTo>
                  <a:pt x="823013" y="279861"/>
                </a:lnTo>
                <a:lnTo>
                  <a:pt x="804642" y="236571"/>
                </a:lnTo>
                <a:lnTo>
                  <a:pt x="781733" y="195900"/>
                </a:lnTo>
                <a:lnTo>
                  <a:pt x="754605" y="158166"/>
                </a:lnTo>
                <a:lnTo>
                  <a:pt x="723576" y="123683"/>
                </a:lnTo>
                <a:lnTo>
                  <a:pt x="688964" y="92770"/>
                </a:lnTo>
                <a:lnTo>
                  <a:pt x="651087" y="65744"/>
                </a:lnTo>
                <a:lnTo>
                  <a:pt x="610263" y="42921"/>
                </a:lnTo>
                <a:lnTo>
                  <a:pt x="566811" y="24618"/>
                </a:lnTo>
                <a:lnTo>
                  <a:pt x="521048" y="11152"/>
                </a:lnTo>
                <a:lnTo>
                  <a:pt x="473292" y="2841"/>
                </a:lnTo>
                <a:lnTo>
                  <a:pt x="42386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0" name="Google Shape;1150;p41"/>
          <p:cNvSpPr/>
          <p:nvPr/>
        </p:nvSpPr>
        <p:spPr>
          <a:xfrm>
            <a:off x="5689600" y="1244600"/>
            <a:ext cx="847725" cy="844550"/>
          </a:xfrm>
          <a:custGeom>
            <a:rect b="b" l="l" r="r" t="t"/>
            <a:pathLst>
              <a:path extrusionOk="0" h="844550" w="847725">
                <a:moveTo>
                  <a:pt x="0" y="422274"/>
                </a:moveTo>
                <a:lnTo>
                  <a:pt x="2851" y="373028"/>
                </a:lnTo>
                <a:lnTo>
                  <a:pt x="11194" y="325450"/>
                </a:lnTo>
                <a:lnTo>
                  <a:pt x="24710" y="279858"/>
                </a:lnTo>
                <a:lnTo>
                  <a:pt x="43081" y="236568"/>
                </a:lnTo>
                <a:lnTo>
                  <a:pt x="65990" y="195898"/>
                </a:lnTo>
                <a:lnTo>
                  <a:pt x="93117" y="158163"/>
                </a:lnTo>
                <a:lnTo>
                  <a:pt x="124146" y="123681"/>
                </a:lnTo>
                <a:lnTo>
                  <a:pt x="158758" y="92768"/>
                </a:lnTo>
                <a:lnTo>
                  <a:pt x="196634" y="65743"/>
                </a:lnTo>
                <a:lnTo>
                  <a:pt x="237458" y="42920"/>
                </a:lnTo>
                <a:lnTo>
                  <a:pt x="280911" y="24618"/>
                </a:lnTo>
                <a:lnTo>
                  <a:pt x="326674" y="11152"/>
                </a:lnTo>
                <a:lnTo>
                  <a:pt x="374431" y="2840"/>
                </a:lnTo>
                <a:lnTo>
                  <a:pt x="423862" y="0"/>
                </a:lnTo>
                <a:lnTo>
                  <a:pt x="473293" y="2840"/>
                </a:lnTo>
                <a:lnTo>
                  <a:pt x="521050" y="11152"/>
                </a:lnTo>
                <a:lnTo>
                  <a:pt x="566813" y="24618"/>
                </a:lnTo>
                <a:lnTo>
                  <a:pt x="610266" y="42920"/>
                </a:lnTo>
                <a:lnTo>
                  <a:pt x="651090" y="65743"/>
                </a:lnTo>
                <a:lnTo>
                  <a:pt x="688967" y="92768"/>
                </a:lnTo>
                <a:lnTo>
                  <a:pt x="723578" y="123681"/>
                </a:lnTo>
                <a:lnTo>
                  <a:pt x="754607" y="158163"/>
                </a:lnTo>
                <a:lnTo>
                  <a:pt x="781734" y="195898"/>
                </a:lnTo>
                <a:lnTo>
                  <a:pt x="804643" y="236568"/>
                </a:lnTo>
                <a:lnTo>
                  <a:pt x="823014" y="279858"/>
                </a:lnTo>
                <a:lnTo>
                  <a:pt x="836530" y="325450"/>
                </a:lnTo>
                <a:lnTo>
                  <a:pt x="844873" y="373028"/>
                </a:lnTo>
                <a:lnTo>
                  <a:pt x="847725" y="422274"/>
                </a:lnTo>
                <a:lnTo>
                  <a:pt x="844873" y="471520"/>
                </a:lnTo>
                <a:lnTo>
                  <a:pt x="836530" y="519098"/>
                </a:lnTo>
                <a:lnTo>
                  <a:pt x="823014" y="564690"/>
                </a:lnTo>
                <a:lnTo>
                  <a:pt x="804643" y="607980"/>
                </a:lnTo>
                <a:lnTo>
                  <a:pt x="781734" y="648650"/>
                </a:lnTo>
                <a:lnTo>
                  <a:pt x="754607" y="686385"/>
                </a:lnTo>
                <a:lnTo>
                  <a:pt x="723578" y="720867"/>
                </a:lnTo>
                <a:lnTo>
                  <a:pt x="688967" y="751780"/>
                </a:lnTo>
                <a:lnTo>
                  <a:pt x="651090" y="778806"/>
                </a:lnTo>
                <a:lnTo>
                  <a:pt x="610266" y="801628"/>
                </a:lnTo>
                <a:lnTo>
                  <a:pt x="566813" y="819931"/>
                </a:lnTo>
                <a:lnTo>
                  <a:pt x="521050" y="833396"/>
                </a:lnTo>
                <a:lnTo>
                  <a:pt x="473293" y="841708"/>
                </a:lnTo>
                <a:lnTo>
                  <a:pt x="423862" y="844549"/>
                </a:lnTo>
                <a:lnTo>
                  <a:pt x="374431" y="841708"/>
                </a:lnTo>
                <a:lnTo>
                  <a:pt x="326674" y="833396"/>
                </a:lnTo>
                <a:lnTo>
                  <a:pt x="280911" y="819931"/>
                </a:lnTo>
                <a:lnTo>
                  <a:pt x="237458" y="801628"/>
                </a:lnTo>
                <a:lnTo>
                  <a:pt x="196634" y="778806"/>
                </a:lnTo>
                <a:lnTo>
                  <a:pt x="158758" y="751780"/>
                </a:lnTo>
                <a:lnTo>
                  <a:pt x="124146" y="720867"/>
                </a:lnTo>
                <a:lnTo>
                  <a:pt x="93117" y="686385"/>
                </a:lnTo>
                <a:lnTo>
                  <a:pt x="65990" y="648650"/>
                </a:lnTo>
                <a:lnTo>
                  <a:pt x="43081" y="607980"/>
                </a:lnTo>
                <a:lnTo>
                  <a:pt x="24710" y="564690"/>
                </a:lnTo>
                <a:lnTo>
                  <a:pt x="11194" y="519098"/>
                </a:lnTo>
                <a:lnTo>
                  <a:pt x="2851" y="471520"/>
                </a:lnTo>
                <a:lnTo>
                  <a:pt x="0" y="422274"/>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1" name="Google Shape;1151;p41"/>
          <p:cNvSpPr/>
          <p:nvPr/>
        </p:nvSpPr>
        <p:spPr>
          <a:xfrm>
            <a:off x="5945801" y="1533525"/>
            <a:ext cx="168910" cy="122555"/>
          </a:xfrm>
          <a:custGeom>
            <a:rect b="b" l="l" r="r" t="t"/>
            <a:pathLst>
              <a:path extrusionOk="0" h="122555" w="168910">
                <a:moveTo>
                  <a:pt x="0" y="0"/>
                </a:moveTo>
                <a:lnTo>
                  <a:pt x="53205" y="6226"/>
                </a:lnTo>
                <a:lnTo>
                  <a:pt x="99414" y="23565"/>
                </a:lnTo>
                <a:lnTo>
                  <a:pt x="135852" y="50004"/>
                </a:lnTo>
                <a:lnTo>
                  <a:pt x="159749" y="83533"/>
                </a:lnTo>
                <a:lnTo>
                  <a:pt x="168330" y="1221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41"/>
          <p:cNvSpPr/>
          <p:nvPr/>
        </p:nvSpPr>
        <p:spPr>
          <a:xfrm>
            <a:off x="5774375" y="1533525"/>
            <a:ext cx="168910" cy="122555"/>
          </a:xfrm>
          <a:custGeom>
            <a:rect b="b" l="l" r="r" t="t"/>
            <a:pathLst>
              <a:path extrusionOk="0" h="122555" w="168910">
                <a:moveTo>
                  <a:pt x="168330" y="0"/>
                </a:moveTo>
                <a:lnTo>
                  <a:pt x="115124" y="6226"/>
                </a:lnTo>
                <a:lnTo>
                  <a:pt x="68916" y="23565"/>
                </a:lnTo>
                <a:lnTo>
                  <a:pt x="32477" y="50004"/>
                </a:lnTo>
                <a:lnTo>
                  <a:pt x="8581" y="83533"/>
                </a:lnTo>
                <a:lnTo>
                  <a:pt x="0" y="1221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41"/>
          <p:cNvSpPr/>
          <p:nvPr/>
        </p:nvSpPr>
        <p:spPr>
          <a:xfrm>
            <a:off x="6285564" y="1645483"/>
            <a:ext cx="168910" cy="122555"/>
          </a:xfrm>
          <a:custGeom>
            <a:rect b="b" l="l" r="r" t="t"/>
            <a:pathLst>
              <a:path extrusionOk="0" h="122555" w="168910">
                <a:moveTo>
                  <a:pt x="0" y="122140"/>
                </a:moveTo>
                <a:lnTo>
                  <a:pt x="53205" y="115914"/>
                </a:lnTo>
                <a:lnTo>
                  <a:pt x="99414" y="98575"/>
                </a:lnTo>
                <a:lnTo>
                  <a:pt x="135852" y="72136"/>
                </a:lnTo>
                <a:lnTo>
                  <a:pt x="159749" y="38607"/>
                </a:lnTo>
                <a:lnTo>
                  <a:pt x="16833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41"/>
          <p:cNvSpPr/>
          <p:nvPr/>
        </p:nvSpPr>
        <p:spPr>
          <a:xfrm>
            <a:off x="6114138" y="1645483"/>
            <a:ext cx="168910" cy="122555"/>
          </a:xfrm>
          <a:custGeom>
            <a:rect b="b" l="l" r="r" t="t"/>
            <a:pathLst>
              <a:path extrusionOk="0" h="122555" w="168910">
                <a:moveTo>
                  <a:pt x="168330" y="122140"/>
                </a:moveTo>
                <a:lnTo>
                  <a:pt x="115124" y="115914"/>
                </a:lnTo>
                <a:lnTo>
                  <a:pt x="68916" y="98575"/>
                </a:lnTo>
                <a:lnTo>
                  <a:pt x="32477" y="72136"/>
                </a:lnTo>
                <a:lnTo>
                  <a:pt x="8581" y="38607"/>
                </a:ln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41"/>
          <p:cNvSpPr/>
          <p:nvPr/>
        </p:nvSpPr>
        <p:spPr>
          <a:xfrm>
            <a:off x="7524750" y="992187"/>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41"/>
          <p:cNvSpPr/>
          <p:nvPr/>
        </p:nvSpPr>
        <p:spPr>
          <a:xfrm>
            <a:off x="7508875" y="1201737"/>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41"/>
          <p:cNvSpPr/>
          <p:nvPr/>
        </p:nvSpPr>
        <p:spPr>
          <a:xfrm>
            <a:off x="7508875" y="1447800"/>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41"/>
          <p:cNvSpPr/>
          <p:nvPr/>
        </p:nvSpPr>
        <p:spPr>
          <a:xfrm>
            <a:off x="7524750" y="1658937"/>
            <a:ext cx="265430" cy="288925"/>
          </a:xfrm>
          <a:custGeom>
            <a:rect b="b" l="l" r="r" t="t"/>
            <a:pathLst>
              <a:path extrusionOk="0" h="288925" w="265429">
                <a:moveTo>
                  <a:pt x="0" y="0"/>
                </a:moveTo>
                <a:lnTo>
                  <a:pt x="265112"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41"/>
          <p:cNvSpPr/>
          <p:nvPr/>
        </p:nvSpPr>
        <p:spPr>
          <a:xfrm>
            <a:off x="7508875" y="1870075"/>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0" name="Google Shape;1160;p41"/>
          <p:cNvSpPr/>
          <p:nvPr/>
        </p:nvSpPr>
        <p:spPr>
          <a:xfrm>
            <a:off x="7508875" y="2079625"/>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41"/>
          <p:cNvSpPr/>
          <p:nvPr/>
        </p:nvSpPr>
        <p:spPr>
          <a:xfrm>
            <a:off x="7508875" y="2301874"/>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41"/>
          <p:cNvSpPr/>
          <p:nvPr/>
        </p:nvSpPr>
        <p:spPr>
          <a:xfrm>
            <a:off x="3959225" y="1570037"/>
            <a:ext cx="1752600" cy="0"/>
          </a:xfrm>
          <a:custGeom>
            <a:rect b="b" l="l" r="r" t="t"/>
            <a:pathLst>
              <a:path extrusionOk="0" h="120000" w="1752600">
                <a:moveTo>
                  <a:pt x="0" y="0"/>
                </a:moveTo>
                <a:lnTo>
                  <a:pt x="1752598"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41"/>
          <p:cNvSpPr/>
          <p:nvPr/>
        </p:nvSpPr>
        <p:spPr>
          <a:xfrm>
            <a:off x="3959225" y="1768475"/>
            <a:ext cx="1752600" cy="0"/>
          </a:xfrm>
          <a:custGeom>
            <a:rect b="b" l="l" r="r" t="t"/>
            <a:pathLst>
              <a:path extrusionOk="0" h="120000" w="1752600">
                <a:moveTo>
                  <a:pt x="0" y="0"/>
                </a:moveTo>
                <a:lnTo>
                  <a:pt x="1752598"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41"/>
          <p:cNvSpPr/>
          <p:nvPr/>
        </p:nvSpPr>
        <p:spPr>
          <a:xfrm>
            <a:off x="4446587" y="1750453"/>
            <a:ext cx="212725" cy="553085"/>
          </a:xfrm>
          <a:custGeom>
            <a:rect b="b" l="l" r="r" t="t"/>
            <a:pathLst>
              <a:path extrusionOk="0" h="553085" w="212725">
                <a:moveTo>
                  <a:pt x="70904" y="135572"/>
                </a:moveTo>
                <a:lnTo>
                  <a:pt x="0" y="365048"/>
                </a:lnTo>
                <a:lnTo>
                  <a:pt x="70904" y="552767"/>
                </a:lnTo>
                <a:lnTo>
                  <a:pt x="70904" y="448475"/>
                </a:lnTo>
                <a:lnTo>
                  <a:pt x="101470" y="425195"/>
                </a:lnTo>
                <a:lnTo>
                  <a:pt x="128878" y="394831"/>
                </a:lnTo>
                <a:lnTo>
                  <a:pt x="152873" y="358242"/>
                </a:lnTo>
                <a:lnTo>
                  <a:pt x="173199" y="316286"/>
                </a:lnTo>
                <a:lnTo>
                  <a:pt x="189603" y="269824"/>
                </a:lnTo>
                <a:lnTo>
                  <a:pt x="196909" y="239877"/>
                </a:lnTo>
                <a:lnTo>
                  <a:pt x="70904" y="239877"/>
                </a:lnTo>
                <a:lnTo>
                  <a:pt x="70904" y="135572"/>
                </a:lnTo>
                <a:close/>
              </a:path>
              <a:path extrusionOk="0" h="553085" w="212725">
                <a:moveTo>
                  <a:pt x="203860" y="0"/>
                </a:moveTo>
                <a:lnTo>
                  <a:pt x="191716" y="53899"/>
                </a:lnTo>
                <a:lnTo>
                  <a:pt x="175000" y="103251"/>
                </a:lnTo>
                <a:lnTo>
                  <a:pt x="154136" y="147289"/>
                </a:lnTo>
                <a:lnTo>
                  <a:pt x="129549" y="185250"/>
                </a:lnTo>
                <a:lnTo>
                  <a:pt x="101663" y="216368"/>
                </a:lnTo>
                <a:lnTo>
                  <a:pt x="70904" y="239877"/>
                </a:lnTo>
                <a:lnTo>
                  <a:pt x="196909" y="239877"/>
                </a:lnTo>
                <a:lnTo>
                  <a:pt x="201828" y="219715"/>
                </a:lnTo>
                <a:lnTo>
                  <a:pt x="209622" y="166818"/>
                </a:lnTo>
                <a:lnTo>
                  <a:pt x="212728" y="111994"/>
                </a:lnTo>
                <a:lnTo>
                  <a:pt x="210892" y="56101"/>
                </a:lnTo>
                <a:lnTo>
                  <a:pt x="2038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41"/>
          <p:cNvSpPr/>
          <p:nvPr/>
        </p:nvSpPr>
        <p:spPr>
          <a:xfrm>
            <a:off x="4446587" y="1281112"/>
            <a:ext cx="212725" cy="574040"/>
          </a:xfrm>
          <a:custGeom>
            <a:rect b="b" l="l" r="r" t="t"/>
            <a:pathLst>
              <a:path extrusionOk="0" h="574039" w="212725">
                <a:moveTo>
                  <a:pt x="0" y="0"/>
                </a:moveTo>
                <a:lnTo>
                  <a:pt x="0" y="208597"/>
                </a:lnTo>
                <a:lnTo>
                  <a:pt x="34505" y="213375"/>
                </a:lnTo>
                <a:lnTo>
                  <a:pt x="67238" y="227207"/>
                </a:lnTo>
                <a:lnTo>
                  <a:pt x="125633" y="279030"/>
                </a:lnTo>
                <a:lnTo>
                  <a:pt x="150420" y="315517"/>
                </a:lnTo>
                <a:lnTo>
                  <a:pt x="171682" y="358052"/>
                </a:lnTo>
                <a:lnTo>
                  <a:pt x="188981" y="405884"/>
                </a:lnTo>
                <a:lnTo>
                  <a:pt x="201880" y="458262"/>
                </a:lnTo>
                <a:lnTo>
                  <a:pt x="209940" y="514433"/>
                </a:lnTo>
                <a:lnTo>
                  <a:pt x="212725" y="573646"/>
                </a:lnTo>
                <a:lnTo>
                  <a:pt x="212725" y="365048"/>
                </a:lnTo>
                <a:lnTo>
                  <a:pt x="209940" y="305835"/>
                </a:lnTo>
                <a:lnTo>
                  <a:pt x="201880" y="249664"/>
                </a:lnTo>
                <a:lnTo>
                  <a:pt x="188981" y="197287"/>
                </a:lnTo>
                <a:lnTo>
                  <a:pt x="171682" y="149455"/>
                </a:lnTo>
                <a:lnTo>
                  <a:pt x="150420" y="106919"/>
                </a:lnTo>
                <a:lnTo>
                  <a:pt x="125633" y="70432"/>
                </a:lnTo>
                <a:lnTo>
                  <a:pt x="97760" y="40745"/>
                </a:lnTo>
                <a:lnTo>
                  <a:pt x="34505" y="4777"/>
                </a:lnTo>
                <a:lnTo>
                  <a:pt x="0" y="0"/>
                </a:lnTo>
                <a:close/>
              </a:path>
            </a:pathLst>
          </a:custGeom>
          <a:solidFill>
            <a:srgbClr val="D6D6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41"/>
          <p:cNvSpPr/>
          <p:nvPr/>
        </p:nvSpPr>
        <p:spPr>
          <a:xfrm>
            <a:off x="4446587" y="1281112"/>
            <a:ext cx="212725" cy="1022350"/>
          </a:xfrm>
          <a:custGeom>
            <a:rect b="b" l="l" r="r" t="t"/>
            <a:pathLst>
              <a:path extrusionOk="0" h="1022350" w="212725">
                <a:moveTo>
                  <a:pt x="212725" y="573643"/>
                </a:moveTo>
                <a:lnTo>
                  <a:pt x="209940" y="514431"/>
                </a:lnTo>
                <a:lnTo>
                  <a:pt x="201880" y="458260"/>
                </a:lnTo>
                <a:lnTo>
                  <a:pt x="188981" y="405883"/>
                </a:lnTo>
                <a:lnTo>
                  <a:pt x="171681" y="358052"/>
                </a:lnTo>
                <a:lnTo>
                  <a:pt x="150419" y="315517"/>
                </a:lnTo>
                <a:lnTo>
                  <a:pt x="125632" y="279030"/>
                </a:lnTo>
                <a:lnTo>
                  <a:pt x="97759" y="249343"/>
                </a:lnTo>
                <a:lnTo>
                  <a:pt x="34504" y="213375"/>
                </a:lnTo>
                <a:lnTo>
                  <a:pt x="0" y="208597"/>
                </a:lnTo>
                <a:lnTo>
                  <a:pt x="0" y="0"/>
                </a:lnTo>
                <a:lnTo>
                  <a:pt x="67237" y="18610"/>
                </a:lnTo>
                <a:lnTo>
                  <a:pt x="125632" y="70432"/>
                </a:lnTo>
                <a:lnTo>
                  <a:pt x="150419" y="106919"/>
                </a:lnTo>
                <a:lnTo>
                  <a:pt x="171681" y="149454"/>
                </a:lnTo>
                <a:lnTo>
                  <a:pt x="188981" y="197286"/>
                </a:lnTo>
                <a:lnTo>
                  <a:pt x="201880" y="249662"/>
                </a:lnTo>
                <a:lnTo>
                  <a:pt x="209940" y="305833"/>
                </a:lnTo>
                <a:lnTo>
                  <a:pt x="212725" y="365045"/>
                </a:lnTo>
                <a:lnTo>
                  <a:pt x="212725" y="573643"/>
                </a:lnTo>
                <a:lnTo>
                  <a:pt x="210117" y="630732"/>
                </a:lnTo>
                <a:lnTo>
                  <a:pt x="202518" y="685432"/>
                </a:lnTo>
                <a:lnTo>
                  <a:pt x="190263" y="736927"/>
                </a:lnTo>
                <a:lnTo>
                  <a:pt x="173688" y="784403"/>
                </a:lnTo>
                <a:lnTo>
                  <a:pt x="153130" y="827044"/>
                </a:lnTo>
                <a:lnTo>
                  <a:pt x="128923" y="864036"/>
                </a:lnTo>
                <a:lnTo>
                  <a:pt x="101403" y="894563"/>
                </a:lnTo>
                <a:lnTo>
                  <a:pt x="70907" y="917812"/>
                </a:lnTo>
                <a:lnTo>
                  <a:pt x="70908" y="1022108"/>
                </a:lnTo>
                <a:lnTo>
                  <a:pt x="0" y="834390"/>
                </a:lnTo>
                <a:lnTo>
                  <a:pt x="70908" y="604916"/>
                </a:lnTo>
                <a:lnTo>
                  <a:pt x="70908" y="709214"/>
                </a:lnTo>
                <a:lnTo>
                  <a:pt x="101667" y="685706"/>
                </a:lnTo>
                <a:lnTo>
                  <a:pt x="129552" y="654588"/>
                </a:lnTo>
                <a:lnTo>
                  <a:pt x="154138" y="616627"/>
                </a:lnTo>
                <a:lnTo>
                  <a:pt x="175000" y="572589"/>
                </a:lnTo>
                <a:lnTo>
                  <a:pt x="191715" y="523239"/>
                </a:lnTo>
                <a:lnTo>
                  <a:pt x="203857" y="469344"/>
                </a:lnTo>
              </a:path>
            </a:pathLst>
          </a:custGeom>
          <a:noFill/>
          <a:ln cap="flat" cmpd="sng" w="25375">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41"/>
          <p:cNvSpPr/>
          <p:nvPr/>
        </p:nvSpPr>
        <p:spPr>
          <a:xfrm>
            <a:off x="6354762" y="1920875"/>
            <a:ext cx="600075" cy="0"/>
          </a:xfrm>
          <a:custGeom>
            <a:rect b="b" l="l" r="r" t="t"/>
            <a:pathLst>
              <a:path extrusionOk="0" h="120000" w="600075">
                <a:moveTo>
                  <a:pt x="0" y="0"/>
                </a:moveTo>
                <a:lnTo>
                  <a:pt x="600074"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41"/>
          <p:cNvSpPr txBox="1"/>
          <p:nvPr/>
        </p:nvSpPr>
        <p:spPr>
          <a:xfrm>
            <a:off x="78739" y="2079625"/>
            <a:ext cx="8663305" cy="3629025"/>
          </a:xfrm>
          <a:prstGeom prst="rect">
            <a:avLst/>
          </a:prstGeom>
          <a:noFill/>
          <a:ln>
            <a:noFill/>
          </a:ln>
        </p:spPr>
        <p:txBody>
          <a:bodyPr anchorCtr="0" anchor="t" bIns="0" lIns="0" spcFirstLastPara="1" rIns="0" wrap="square" tIns="12700">
            <a:noAutofit/>
          </a:bodyPr>
          <a:lstStyle/>
          <a:p>
            <a:pPr indent="0" lvl="0" marL="0" marR="1753235" rtl="0" algn="r">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P</a:t>
            </a:r>
            <a:r>
              <a:rPr baseline="-25000" i="1" lang="en-US" sz="1575">
                <a:solidFill>
                  <a:schemeClr val="dk1"/>
                </a:solidFill>
                <a:latin typeface="Times New Roman"/>
                <a:ea typeface="Times New Roman"/>
                <a:cs typeface="Times New Roman"/>
                <a:sym typeface="Times New Roman"/>
              </a:rPr>
              <a:t>e</a:t>
            </a:r>
            <a:r>
              <a:rPr lang="en-US" sz="1600">
                <a:solidFill>
                  <a:schemeClr val="dk1"/>
                </a:solidFill>
                <a:latin typeface="Times New Roman"/>
                <a:ea typeface="Times New Roman"/>
                <a:cs typeface="Times New Roman"/>
                <a:sym typeface="Times New Roman"/>
              </a:rPr>
              <a:t>, </a:t>
            </a:r>
            <a:r>
              <a:rPr i="1" lang="en-US" sz="1600">
                <a:solidFill>
                  <a:schemeClr val="dk1"/>
                </a:solidFill>
                <a:latin typeface="Times New Roman"/>
                <a:ea typeface="Times New Roman"/>
                <a:cs typeface="Times New Roman"/>
                <a:sym typeface="Times New Roman"/>
              </a:rPr>
              <a:t>Q</a:t>
            </a:r>
            <a:r>
              <a:rPr baseline="-25000" i="1" lang="en-US" sz="1575">
                <a:solidFill>
                  <a:schemeClr val="dk1"/>
                </a:solidFill>
                <a:latin typeface="Times New Roman"/>
                <a:ea typeface="Times New Roman"/>
                <a:cs typeface="Times New Roman"/>
                <a:sym typeface="Times New Roman"/>
              </a:rPr>
              <a:t>e</a:t>
            </a:r>
            <a:endParaRPr baseline="-25000" sz="1575">
              <a:solidFill>
                <a:schemeClr val="dk1"/>
              </a:solidFill>
              <a:latin typeface="Times New Roman"/>
              <a:ea typeface="Times New Roman"/>
              <a:cs typeface="Times New Roman"/>
              <a:sym typeface="Times New Roman"/>
            </a:endParaRPr>
          </a:p>
          <a:p>
            <a:pPr indent="0" lvl="0" marL="7193280" marR="0" rtl="0" algn="l">
              <a:lnSpc>
                <a:spcPct val="100000"/>
              </a:lnSpc>
              <a:spcBef>
                <a:spcPts val="65"/>
              </a:spcBef>
              <a:spcAft>
                <a:spcPts val="0"/>
              </a:spcAft>
              <a:buNone/>
            </a:pPr>
            <a:r>
              <a:rPr i="1" lang="en-US" sz="1600">
                <a:solidFill>
                  <a:schemeClr val="dk1"/>
                </a:solidFill>
                <a:latin typeface="Times New Roman"/>
                <a:ea typeface="Times New Roman"/>
                <a:cs typeface="Times New Roman"/>
                <a:sym typeface="Times New Roman"/>
              </a:rPr>
              <a:t>V</a:t>
            </a:r>
            <a:r>
              <a:rPr baseline="-25000" i="1" lang="en-US" sz="1575">
                <a:solidFill>
                  <a:schemeClr val="dk1"/>
                </a:solidFill>
                <a:latin typeface="Times New Roman"/>
                <a:ea typeface="Times New Roman"/>
                <a:cs typeface="Times New Roman"/>
                <a:sym typeface="Times New Roman"/>
              </a:rPr>
              <a:t>t</a:t>
            </a:r>
            <a:endParaRPr baseline="-25000" sz="1575">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42900" lvl="0" marL="355600" marR="355600" rtl="0" algn="l">
              <a:lnSpc>
                <a:spcPct val="79200"/>
              </a:lnSpc>
              <a:spcBef>
                <a:spcPts val="1565"/>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Bir senkron generatör tarafından üretilen veya bir senkron motor tarafından  tüketilen gerçek ve reaktif güç; çıkış (terminal) gerilimi </a:t>
            </a:r>
            <a:r>
              <a:rPr i="1" lang="en-US" sz="2000">
                <a:solidFill>
                  <a:schemeClr val="dk1"/>
                </a:solidFill>
                <a:latin typeface="Times New Roman"/>
                <a:ea typeface="Times New Roman"/>
                <a:cs typeface="Times New Roman"/>
                <a:sym typeface="Times New Roman"/>
              </a:rPr>
              <a:t>V</a:t>
            </a:r>
            <a:r>
              <a:rPr baseline="-25000" i="1" lang="en-US" sz="1950">
                <a:solidFill>
                  <a:schemeClr val="dk1"/>
                </a:solidFill>
                <a:latin typeface="Times New Roman"/>
                <a:ea typeface="Times New Roman"/>
                <a:cs typeface="Times New Roman"/>
                <a:sym typeface="Times New Roman"/>
              </a:rPr>
              <a:t>t</a:t>
            </a:r>
            <a:r>
              <a:rPr lang="en-US" sz="2000">
                <a:solidFill>
                  <a:schemeClr val="dk1"/>
                </a:solidFill>
                <a:latin typeface="Times New Roman"/>
                <a:ea typeface="Times New Roman"/>
                <a:cs typeface="Times New Roman"/>
                <a:sym typeface="Times New Roman"/>
              </a:rPr>
              <a:t>, üretilen gerilim </a:t>
            </a:r>
            <a:r>
              <a:rPr i="1" lang="en-US" sz="2000">
                <a:solidFill>
                  <a:schemeClr val="dk1"/>
                </a:solidFill>
                <a:latin typeface="Times New Roman"/>
                <a:ea typeface="Times New Roman"/>
                <a:cs typeface="Times New Roman"/>
                <a:sym typeface="Times New Roman"/>
              </a:rPr>
              <a:t>E</a:t>
            </a:r>
            <a:r>
              <a:rPr baseline="-25000" i="1" lang="en-US" sz="195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  senkron empedans </a:t>
            </a:r>
            <a:r>
              <a:rPr i="1" lang="en-US" sz="2000">
                <a:solidFill>
                  <a:schemeClr val="dk1"/>
                </a:solidFill>
                <a:latin typeface="Times New Roman"/>
                <a:ea typeface="Times New Roman"/>
                <a:cs typeface="Times New Roman"/>
                <a:sym typeface="Times New Roman"/>
              </a:rPr>
              <a:t>Z</a:t>
            </a:r>
            <a:r>
              <a:rPr baseline="-25000" i="1" lang="en-US" sz="1950">
                <a:solidFill>
                  <a:schemeClr val="dk1"/>
                </a:solidFill>
                <a:latin typeface="Times New Roman"/>
                <a:ea typeface="Times New Roman"/>
                <a:cs typeface="Times New Roman"/>
                <a:sym typeface="Times New Roman"/>
              </a:rPr>
              <a:t>s </a:t>
            </a:r>
            <a:r>
              <a:rPr lang="en-US" sz="2000">
                <a:solidFill>
                  <a:schemeClr val="dk1"/>
                </a:solidFill>
                <a:latin typeface="Times New Roman"/>
                <a:ea typeface="Times New Roman"/>
                <a:cs typeface="Times New Roman"/>
                <a:sym typeface="Times New Roman"/>
              </a:rPr>
              <a:t>ve güç açısı veya tork açısı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 terimleri ile açıklanabilir</a:t>
            </a:r>
            <a:endParaRPr sz="2000">
              <a:solidFill>
                <a:schemeClr val="dk1"/>
              </a:solidFill>
              <a:latin typeface="Times New Roman"/>
              <a:ea typeface="Times New Roman"/>
              <a:cs typeface="Times New Roman"/>
              <a:sym typeface="Times New Roman"/>
            </a:endParaRPr>
          </a:p>
          <a:p>
            <a:pPr indent="-342900" lvl="0" marL="355600" marR="675005" rtl="0" algn="just">
              <a:lnSpc>
                <a:spcPct val="79600"/>
              </a:lnSpc>
              <a:spcBef>
                <a:spcPts val="470"/>
              </a:spcBef>
              <a:spcAft>
                <a:spcPts val="0"/>
              </a:spcAft>
              <a:buClr>
                <a:srgbClr val="FF3300"/>
              </a:buClr>
              <a:buSzPts val="2000"/>
              <a:buFont typeface="Times New Roman"/>
              <a:buChar char="•"/>
            </a:pPr>
            <a:r>
              <a:rPr lang="en-US" sz="2000">
                <a:solidFill>
                  <a:srgbClr val="FF3300"/>
                </a:solidFill>
                <a:latin typeface="Times New Roman"/>
                <a:ea typeface="Times New Roman"/>
                <a:cs typeface="Times New Roman"/>
                <a:sym typeface="Times New Roman"/>
              </a:rPr>
              <a:t>Şekil 8’e göre bir kabul uyarlamak uygundur. Bu kabul, aşırı uyartılmış bir  generatör tarafından pozitif gerçek güç P ve pozitif reaktif güç Q üretimini  tanımlar?????</a:t>
            </a:r>
            <a:endParaRPr sz="2000">
              <a:solidFill>
                <a:schemeClr val="dk1"/>
              </a:solidFill>
              <a:latin typeface="Times New Roman"/>
              <a:ea typeface="Times New Roman"/>
              <a:cs typeface="Times New Roman"/>
              <a:sym typeface="Times New Roman"/>
            </a:endParaRPr>
          </a:p>
          <a:p>
            <a:pPr indent="-342900" lvl="0" marL="355600" marR="5080" rtl="0" algn="l">
              <a:lnSpc>
                <a:spcPct val="80000"/>
              </a:lnSpc>
              <a:spcBef>
                <a:spcPts val="459"/>
              </a:spcBef>
              <a:spcAft>
                <a:spcPts val="0"/>
              </a:spcAft>
              <a:buClr>
                <a:srgbClr val="FF3300"/>
              </a:buClr>
              <a:buSzPts val="2000"/>
              <a:buFont typeface="Times New Roman"/>
              <a:buChar char="•"/>
            </a:pPr>
            <a:r>
              <a:rPr lang="en-US" sz="2000">
                <a:solidFill>
                  <a:srgbClr val="FF3300"/>
                </a:solidFill>
                <a:latin typeface="Times New Roman"/>
                <a:ea typeface="Times New Roman"/>
                <a:cs typeface="Times New Roman"/>
                <a:sym typeface="Times New Roman"/>
              </a:rPr>
              <a:t>Referring to Fig. 8, it is convenient to adopt a convention that makes positive real  power P and positive reactive power Q delivered by an </a:t>
            </a:r>
            <a:r>
              <a:rPr i="1" lang="en-US" sz="2000">
                <a:solidFill>
                  <a:srgbClr val="FF4C00"/>
                </a:solidFill>
                <a:latin typeface="Times New Roman"/>
                <a:ea typeface="Times New Roman"/>
                <a:cs typeface="Times New Roman"/>
                <a:sym typeface="Times New Roman"/>
              </a:rPr>
              <a:t>overexcited generator</a:t>
            </a:r>
            <a:r>
              <a:rPr lang="en-US" sz="2000">
                <a:solidFill>
                  <a:srgbClr val="FF3300"/>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42900" lvl="0" marL="355600" marR="521969" rtl="0" algn="l">
              <a:lnSpc>
                <a:spcPct val="80000"/>
              </a:lnSpc>
              <a:spcBef>
                <a:spcPts val="56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Generatör olarak çalışma,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 açısının pozitif değerine karşılık gelirken motor  olarak çalışma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 açısının negatif değerine karşılık gelir.</a:t>
            </a:r>
            <a:endParaRPr sz="2000">
              <a:solidFill>
                <a:schemeClr val="dk1"/>
              </a:solidFill>
              <a:latin typeface="Times New Roman"/>
              <a:ea typeface="Times New Roman"/>
              <a:cs typeface="Times New Roman"/>
              <a:sym typeface="Times New Roman"/>
            </a:endParaRPr>
          </a:p>
        </p:txBody>
      </p:sp>
      <p:sp>
        <p:nvSpPr>
          <p:cNvPr id="1169" name="Google Shape;1169;p41"/>
          <p:cNvSpPr/>
          <p:nvPr/>
        </p:nvSpPr>
        <p:spPr>
          <a:xfrm>
            <a:off x="6588870" y="1816100"/>
            <a:ext cx="385445" cy="106680"/>
          </a:xfrm>
          <a:custGeom>
            <a:rect b="b" l="l" r="r" t="t"/>
            <a:pathLst>
              <a:path extrusionOk="0" h="106680" w="385445">
                <a:moveTo>
                  <a:pt x="0" y="0"/>
                </a:moveTo>
                <a:lnTo>
                  <a:pt x="385232" y="106679"/>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41"/>
          <p:cNvSpPr/>
          <p:nvPr/>
        </p:nvSpPr>
        <p:spPr>
          <a:xfrm>
            <a:off x="6577012" y="1931670"/>
            <a:ext cx="400050" cy="151130"/>
          </a:xfrm>
          <a:custGeom>
            <a:rect b="b" l="l" r="r" t="t"/>
            <a:pathLst>
              <a:path extrusionOk="0" h="151130" w="400050">
                <a:moveTo>
                  <a:pt x="0" y="151130"/>
                </a:moveTo>
                <a:lnTo>
                  <a:pt x="400049"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41"/>
          <p:cNvSpPr txBox="1"/>
          <p:nvPr>
            <p:ph type="title"/>
          </p:nvPr>
        </p:nvSpPr>
        <p:spPr>
          <a:xfrm>
            <a:off x="1524655" y="95415"/>
            <a:ext cx="612203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Aktif ve reaktif güç-açı karakteristikleri</a:t>
            </a:r>
            <a:endParaRPr/>
          </a:p>
        </p:txBody>
      </p:sp>
      <p:sp>
        <p:nvSpPr>
          <p:cNvPr id="1172" name="Google Shape;1172;p41"/>
          <p:cNvSpPr/>
          <p:nvPr/>
        </p:nvSpPr>
        <p:spPr>
          <a:xfrm>
            <a:off x="0" y="728662"/>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41"/>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5"/>
          <p:cNvSpPr txBox="1"/>
          <p:nvPr>
            <p:ph type="title"/>
          </p:nvPr>
        </p:nvSpPr>
        <p:spPr>
          <a:xfrm>
            <a:off x="4134345" y="217652"/>
            <a:ext cx="75692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Yapı</a:t>
            </a:r>
            <a:endParaRPr/>
          </a:p>
        </p:txBody>
      </p:sp>
      <p:sp>
        <p:nvSpPr>
          <p:cNvPr id="95" name="Google Shape;95;p15"/>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15"/>
          <p:cNvSpPr txBox="1"/>
          <p:nvPr/>
        </p:nvSpPr>
        <p:spPr>
          <a:xfrm>
            <a:off x="870902" y="1619694"/>
            <a:ext cx="7091045" cy="3815715"/>
          </a:xfrm>
          <a:prstGeom prst="rect">
            <a:avLst/>
          </a:prstGeom>
          <a:noFill/>
          <a:ln>
            <a:noFill/>
          </a:ln>
        </p:spPr>
        <p:txBody>
          <a:bodyPr anchorCtr="0" anchor="t" bIns="0" lIns="0" spcFirstLastPara="1" rIns="0" wrap="square" tIns="155575">
            <a:noAutofit/>
          </a:bodyPr>
          <a:lstStyle/>
          <a:p>
            <a:pPr indent="-363220" lvl="0" marL="375920" marR="0" rtl="0" algn="l">
              <a:lnSpc>
                <a:spcPct val="100000"/>
              </a:lnSpc>
              <a:spcBef>
                <a:spcPts val="0"/>
              </a:spcBef>
              <a:spcAft>
                <a:spcPts val="0"/>
              </a:spcAft>
              <a:buClr>
                <a:srgbClr val="FF0000"/>
              </a:buClr>
              <a:buSzPts val="3100"/>
              <a:buFont typeface="Noto Sans Symbols"/>
              <a:buChar char="⮚"/>
            </a:pPr>
            <a:r>
              <a:rPr b="1" lang="en-US" sz="3100">
                <a:solidFill>
                  <a:srgbClr val="0000CC"/>
                </a:solidFill>
                <a:latin typeface="Times New Roman"/>
                <a:ea typeface="Times New Roman"/>
                <a:cs typeface="Times New Roman"/>
                <a:sym typeface="Times New Roman"/>
              </a:rPr>
              <a:t>Bir senkron generatörün ana parçaları:</a:t>
            </a:r>
            <a:endParaRPr sz="3100">
              <a:solidFill>
                <a:schemeClr val="dk1"/>
              </a:solidFill>
              <a:latin typeface="Times New Roman"/>
              <a:ea typeface="Times New Roman"/>
              <a:cs typeface="Times New Roman"/>
              <a:sym typeface="Times New Roman"/>
            </a:endParaRPr>
          </a:p>
          <a:p>
            <a:pPr indent="-355600" lvl="0" marL="368300" marR="0" rtl="0" algn="l">
              <a:lnSpc>
                <a:spcPct val="119677"/>
              </a:lnSpc>
              <a:spcBef>
                <a:spcPts val="1120"/>
              </a:spcBef>
              <a:spcAft>
                <a:spcPts val="0"/>
              </a:spcAft>
              <a:buClr>
                <a:schemeClr val="dk1"/>
              </a:buClr>
              <a:buSzPts val="3100"/>
              <a:buFont typeface="Times New Roman"/>
              <a:buChar char="•"/>
            </a:pPr>
            <a:r>
              <a:rPr b="1" lang="en-US" sz="3100">
                <a:solidFill>
                  <a:schemeClr val="dk1"/>
                </a:solidFill>
                <a:latin typeface="Times New Roman"/>
                <a:ea typeface="Times New Roman"/>
                <a:cs typeface="Times New Roman"/>
                <a:sym typeface="Times New Roman"/>
              </a:rPr>
              <a:t>Rotor – DA uyartım sargısı</a:t>
            </a:r>
            <a:endParaRPr sz="3100">
              <a:solidFill>
                <a:schemeClr val="dk1"/>
              </a:solidFill>
              <a:latin typeface="Times New Roman"/>
              <a:ea typeface="Times New Roman"/>
              <a:cs typeface="Times New Roman"/>
              <a:sym typeface="Times New Roman"/>
            </a:endParaRPr>
          </a:p>
          <a:p>
            <a:pPr indent="-355600" lvl="0" marL="368300" marR="5080" rtl="0" algn="l">
              <a:lnSpc>
                <a:spcPct val="98709"/>
              </a:lnSpc>
              <a:spcBef>
                <a:spcPts val="645"/>
              </a:spcBef>
              <a:spcAft>
                <a:spcPts val="0"/>
              </a:spcAft>
              <a:buClr>
                <a:schemeClr val="dk1"/>
              </a:buClr>
              <a:buSzPts val="3100"/>
              <a:buFont typeface="Times New Roman"/>
              <a:buChar char="•"/>
            </a:pPr>
            <a:r>
              <a:rPr b="1" lang="en-US" sz="3100">
                <a:solidFill>
                  <a:schemeClr val="dk1"/>
                </a:solidFill>
                <a:latin typeface="Times New Roman"/>
                <a:ea typeface="Times New Roman"/>
                <a:cs typeface="Times New Roman"/>
                <a:sym typeface="Times New Roman"/>
              </a:rPr>
              <a:t>Stator – 3-faz sargıları, AA emk’i stator  sargılarında üretilir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3850">
              <a:solidFill>
                <a:schemeClr val="dk1"/>
              </a:solidFill>
              <a:latin typeface="Times New Roman"/>
              <a:ea typeface="Times New Roman"/>
              <a:cs typeface="Times New Roman"/>
              <a:sym typeface="Times New Roman"/>
            </a:endParaRPr>
          </a:p>
          <a:p>
            <a:pPr indent="-355600" lvl="0" marL="368300" marR="328930" rtl="0" algn="just">
              <a:lnSpc>
                <a:spcPct val="80100"/>
              </a:lnSpc>
              <a:spcBef>
                <a:spcPts val="0"/>
              </a:spcBef>
              <a:spcAft>
                <a:spcPts val="0"/>
              </a:spcAft>
              <a:buClr>
                <a:srgbClr val="FF0000"/>
              </a:buClr>
              <a:buSzPts val="3100"/>
              <a:buFont typeface="Noto Sans Symbols"/>
              <a:buChar char="⮚"/>
            </a:pPr>
            <a:r>
              <a:rPr b="1" lang="en-US" sz="3100">
                <a:solidFill>
                  <a:schemeClr val="dk1"/>
                </a:solidFill>
                <a:latin typeface="Times New Roman"/>
                <a:ea typeface="Times New Roman"/>
                <a:cs typeface="Times New Roman"/>
                <a:sym typeface="Times New Roman"/>
              </a:rPr>
              <a:t>Senkron makinanın aktif kısımlarının  soğutulması makinanın bütün fiziksel  boyut ve yapı tasarımını etkiler</a:t>
            </a:r>
            <a:endParaRPr sz="3100">
              <a:solidFill>
                <a:schemeClr val="dk1"/>
              </a:solidFill>
              <a:latin typeface="Times New Roman"/>
              <a:ea typeface="Times New Roman"/>
              <a:cs typeface="Times New Roman"/>
              <a:sym typeface="Times New Roman"/>
            </a:endParaRPr>
          </a:p>
        </p:txBody>
      </p:sp>
      <p:sp>
        <p:nvSpPr>
          <p:cNvPr id="97" name="Google Shape;97;p15"/>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7" name="Shape 1177"/>
        <p:cNvGrpSpPr/>
        <p:nvPr/>
      </p:nvGrpSpPr>
      <p:grpSpPr>
        <a:xfrm>
          <a:off x="0" y="0"/>
          <a:ext cx="0" cy="0"/>
          <a:chOff x="0" y="0"/>
          <a:chExt cx="0" cy="0"/>
        </a:xfrm>
      </p:grpSpPr>
      <p:sp>
        <p:nvSpPr>
          <p:cNvPr id="1178" name="Google Shape;1178;p42"/>
          <p:cNvSpPr/>
          <p:nvPr/>
        </p:nvSpPr>
        <p:spPr>
          <a:xfrm>
            <a:off x="4392612" y="1268412"/>
            <a:ext cx="4067175" cy="2089150"/>
          </a:xfrm>
          <a:custGeom>
            <a:rect b="b" l="l" r="r" t="t"/>
            <a:pathLst>
              <a:path extrusionOk="0" h="2089150" w="4067175">
                <a:moveTo>
                  <a:pt x="0" y="2089150"/>
                </a:moveTo>
                <a:lnTo>
                  <a:pt x="4067175" y="2089150"/>
                </a:lnTo>
                <a:lnTo>
                  <a:pt x="4067175" y="0"/>
                </a:lnTo>
                <a:lnTo>
                  <a:pt x="0" y="0"/>
                </a:lnTo>
                <a:lnTo>
                  <a:pt x="0" y="208915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9" name="Google Shape;1179;p42"/>
          <p:cNvSpPr txBox="1"/>
          <p:nvPr/>
        </p:nvSpPr>
        <p:spPr>
          <a:xfrm>
            <a:off x="547052" y="3857307"/>
            <a:ext cx="7699375" cy="2494280"/>
          </a:xfrm>
          <a:prstGeom prst="rect">
            <a:avLst/>
          </a:prstGeom>
          <a:noFill/>
          <a:ln>
            <a:noFill/>
          </a:ln>
        </p:spPr>
        <p:txBody>
          <a:bodyPr anchorCtr="0" anchor="t" bIns="0" lIns="0" spcFirstLastPara="1" rIns="0" wrap="square" tIns="27925">
            <a:noAutofit/>
          </a:bodyPr>
          <a:lstStyle/>
          <a:p>
            <a:pPr indent="-342900" lvl="0" marL="355600" marR="422909" rtl="0" algn="l">
              <a:lnSpc>
                <a:spcPct val="118181"/>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Yukarıdaki aktif ve reaktif güç denklemleri silindirik-rotorlu  senkron makinalar için (ihmal edilebilir endüvi direnciyle) iyi  sonuç verir.</a:t>
            </a:r>
            <a:endParaRPr sz="2200">
              <a:solidFill>
                <a:schemeClr val="dk1"/>
              </a:solidFill>
              <a:latin typeface="Times New Roman"/>
              <a:ea typeface="Times New Roman"/>
              <a:cs typeface="Times New Roman"/>
              <a:sym typeface="Times New Roman"/>
            </a:endParaRPr>
          </a:p>
          <a:p>
            <a:pPr indent="-342900" lvl="0" marL="355600" marR="392430" rtl="0" algn="l">
              <a:lnSpc>
                <a:spcPct val="116818"/>
              </a:lnSpc>
              <a:spcBef>
                <a:spcPts val="65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Üç-faz generatörün toplam gücünü elde etmek için yukarıdaki  denklemler (gerilimle faz gerilimi iken) 3 ile çarpılmalıdır.</a:t>
            </a:r>
            <a:endParaRPr sz="2200">
              <a:solidFill>
                <a:schemeClr val="dk1"/>
              </a:solidFill>
              <a:latin typeface="Times New Roman"/>
              <a:ea typeface="Times New Roman"/>
              <a:cs typeface="Times New Roman"/>
              <a:sym typeface="Times New Roman"/>
            </a:endParaRPr>
          </a:p>
          <a:p>
            <a:pPr indent="-342900" lvl="0" marL="355600" marR="5080" rtl="0" algn="l">
              <a:lnSpc>
                <a:spcPct val="116818"/>
              </a:lnSpc>
              <a:spcBef>
                <a:spcPts val="66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Gerilimler için hat değerleri kullanılır ise, bu denklemler üç-fazın  toplam gücünü verirler.</a:t>
            </a:r>
            <a:endParaRPr sz="2200">
              <a:solidFill>
                <a:schemeClr val="dk1"/>
              </a:solidFill>
              <a:latin typeface="Times New Roman"/>
              <a:ea typeface="Times New Roman"/>
              <a:cs typeface="Times New Roman"/>
              <a:sym typeface="Times New Roman"/>
            </a:endParaRPr>
          </a:p>
        </p:txBody>
      </p:sp>
      <p:sp>
        <p:nvSpPr>
          <p:cNvPr id="1180" name="Google Shape;1180;p42"/>
          <p:cNvSpPr/>
          <p:nvPr/>
        </p:nvSpPr>
        <p:spPr>
          <a:xfrm>
            <a:off x="7131050" y="2260600"/>
            <a:ext cx="976630" cy="9525"/>
          </a:xfrm>
          <a:custGeom>
            <a:rect b="b" l="l" r="r" t="t"/>
            <a:pathLst>
              <a:path extrusionOk="0" h="9525" w="976629">
                <a:moveTo>
                  <a:pt x="0" y="9524"/>
                </a:moveTo>
                <a:lnTo>
                  <a:pt x="976312"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42"/>
          <p:cNvSpPr/>
          <p:nvPr/>
        </p:nvSpPr>
        <p:spPr>
          <a:xfrm>
            <a:off x="8085137" y="1484312"/>
            <a:ext cx="0" cy="1598930"/>
          </a:xfrm>
          <a:custGeom>
            <a:rect b="b" l="l" r="r" t="t"/>
            <a:pathLst>
              <a:path extrusionOk="0" h="1598930" w="120000">
                <a:moveTo>
                  <a:pt x="0" y="1598608"/>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42"/>
          <p:cNvSpPr/>
          <p:nvPr/>
        </p:nvSpPr>
        <p:spPr>
          <a:xfrm>
            <a:off x="6265862" y="1825625"/>
            <a:ext cx="847725" cy="844550"/>
          </a:xfrm>
          <a:custGeom>
            <a:rect b="b" l="l" r="r" t="t"/>
            <a:pathLst>
              <a:path extrusionOk="0" h="844550" w="847725">
                <a:moveTo>
                  <a:pt x="423862" y="0"/>
                </a:moveTo>
                <a:lnTo>
                  <a:pt x="374430" y="2841"/>
                </a:lnTo>
                <a:lnTo>
                  <a:pt x="326672" y="11152"/>
                </a:lnTo>
                <a:lnTo>
                  <a:pt x="280908" y="24618"/>
                </a:lnTo>
                <a:lnTo>
                  <a:pt x="237455" y="42921"/>
                </a:lnTo>
                <a:lnTo>
                  <a:pt x="196632" y="65744"/>
                </a:lnTo>
                <a:lnTo>
                  <a:pt x="158755" y="92770"/>
                </a:lnTo>
                <a:lnTo>
                  <a:pt x="124144" y="123683"/>
                </a:lnTo>
                <a:lnTo>
                  <a:pt x="93115" y="158166"/>
                </a:lnTo>
                <a:lnTo>
                  <a:pt x="65988" y="195900"/>
                </a:lnTo>
                <a:lnTo>
                  <a:pt x="43080" y="236571"/>
                </a:lnTo>
                <a:lnTo>
                  <a:pt x="24709" y="279861"/>
                </a:lnTo>
                <a:lnTo>
                  <a:pt x="11194" y="325453"/>
                </a:lnTo>
                <a:lnTo>
                  <a:pt x="2851" y="373029"/>
                </a:lnTo>
                <a:lnTo>
                  <a:pt x="0" y="422275"/>
                </a:lnTo>
                <a:lnTo>
                  <a:pt x="2851" y="471522"/>
                </a:lnTo>
                <a:lnTo>
                  <a:pt x="11194" y="519100"/>
                </a:lnTo>
                <a:lnTo>
                  <a:pt x="24709" y="564693"/>
                </a:lnTo>
                <a:lnTo>
                  <a:pt x="43080" y="607983"/>
                </a:lnTo>
                <a:lnTo>
                  <a:pt x="65988" y="648654"/>
                </a:lnTo>
                <a:lnTo>
                  <a:pt x="93115" y="686389"/>
                </a:lnTo>
                <a:lnTo>
                  <a:pt x="124144" y="720871"/>
                </a:lnTo>
                <a:lnTo>
                  <a:pt x="158755" y="751783"/>
                </a:lnTo>
                <a:lnTo>
                  <a:pt x="196632" y="778808"/>
                </a:lnTo>
                <a:lnTo>
                  <a:pt x="237455" y="801630"/>
                </a:lnTo>
                <a:lnTo>
                  <a:pt x="280908" y="819932"/>
                </a:lnTo>
                <a:lnTo>
                  <a:pt x="326672" y="833397"/>
                </a:lnTo>
                <a:lnTo>
                  <a:pt x="374430" y="841709"/>
                </a:lnTo>
                <a:lnTo>
                  <a:pt x="423862" y="844550"/>
                </a:lnTo>
                <a:lnTo>
                  <a:pt x="473294" y="841709"/>
                </a:lnTo>
                <a:lnTo>
                  <a:pt x="521052" y="833397"/>
                </a:lnTo>
                <a:lnTo>
                  <a:pt x="566816" y="819932"/>
                </a:lnTo>
                <a:lnTo>
                  <a:pt x="610269" y="801630"/>
                </a:lnTo>
                <a:lnTo>
                  <a:pt x="651092" y="778808"/>
                </a:lnTo>
                <a:lnTo>
                  <a:pt x="688969" y="751783"/>
                </a:lnTo>
                <a:lnTo>
                  <a:pt x="723580" y="720871"/>
                </a:lnTo>
                <a:lnTo>
                  <a:pt x="754609" y="686389"/>
                </a:lnTo>
                <a:lnTo>
                  <a:pt x="781736" y="648654"/>
                </a:lnTo>
                <a:lnTo>
                  <a:pt x="804644" y="607983"/>
                </a:lnTo>
                <a:lnTo>
                  <a:pt x="823015" y="564693"/>
                </a:lnTo>
                <a:lnTo>
                  <a:pt x="836530" y="519100"/>
                </a:lnTo>
                <a:lnTo>
                  <a:pt x="844873" y="471522"/>
                </a:lnTo>
                <a:lnTo>
                  <a:pt x="847725" y="422275"/>
                </a:lnTo>
                <a:lnTo>
                  <a:pt x="844873" y="373029"/>
                </a:lnTo>
                <a:lnTo>
                  <a:pt x="836530" y="325453"/>
                </a:lnTo>
                <a:lnTo>
                  <a:pt x="823015" y="279861"/>
                </a:lnTo>
                <a:lnTo>
                  <a:pt x="804644" y="236571"/>
                </a:lnTo>
                <a:lnTo>
                  <a:pt x="781736" y="195900"/>
                </a:lnTo>
                <a:lnTo>
                  <a:pt x="754609" y="158166"/>
                </a:lnTo>
                <a:lnTo>
                  <a:pt x="723580" y="123683"/>
                </a:lnTo>
                <a:lnTo>
                  <a:pt x="688969" y="92770"/>
                </a:lnTo>
                <a:lnTo>
                  <a:pt x="651092" y="65744"/>
                </a:lnTo>
                <a:lnTo>
                  <a:pt x="610269" y="42921"/>
                </a:lnTo>
                <a:lnTo>
                  <a:pt x="566816" y="24618"/>
                </a:lnTo>
                <a:lnTo>
                  <a:pt x="521052" y="11152"/>
                </a:lnTo>
                <a:lnTo>
                  <a:pt x="473294" y="2841"/>
                </a:lnTo>
                <a:lnTo>
                  <a:pt x="42386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3" name="Google Shape;1183;p42"/>
          <p:cNvSpPr/>
          <p:nvPr/>
        </p:nvSpPr>
        <p:spPr>
          <a:xfrm>
            <a:off x="6265862" y="1825625"/>
            <a:ext cx="847725" cy="844550"/>
          </a:xfrm>
          <a:custGeom>
            <a:rect b="b" l="l" r="r" t="t"/>
            <a:pathLst>
              <a:path extrusionOk="0" h="844550" w="847725">
                <a:moveTo>
                  <a:pt x="0" y="422274"/>
                </a:moveTo>
                <a:lnTo>
                  <a:pt x="2851" y="373028"/>
                </a:lnTo>
                <a:lnTo>
                  <a:pt x="11194" y="325450"/>
                </a:lnTo>
                <a:lnTo>
                  <a:pt x="24710" y="279858"/>
                </a:lnTo>
                <a:lnTo>
                  <a:pt x="43081" y="236568"/>
                </a:lnTo>
                <a:lnTo>
                  <a:pt x="65990" y="195898"/>
                </a:lnTo>
                <a:lnTo>
                  <a:pt x="93117" y="158163"/>
                </a:lnTo>
                <a:lnTo>
                  <a:pt x="124146" y="123681"/>
                </a:lnTo>
                <a:lnTo>
                  <a:pt x="158758" y="92768"/>
                </a:lnTo>
                <a:lnTo>
                  <a:pt x="196634" y="65743"/>
                </a:lnTo>
                <a:lnTo>
                  <a:pt x="237458" y="42920"/>
                </a:lnTo>
                <a:lnTo>
                  <a:pt x="280911" y="24618"/>
                </a:lnTo>
                <a:lnTo>
                  <a:pt x="326674" y="11152"/>
                </a:lnTo>
                <a:lnTo>
                  <a:pt x="374431" y="2840"/>
                </a:lnTo>
                <a:lnTo>
                  <a:pt x="423862" y="0"/>
                </a:lnTo>
                <a:lnTo>
                  <a:pt x="473293" y="2840"/>
                </a:lnTo>
                <a:lnTo>
                  <a:pt x="521050" y="11152"/>
                </a:lnTo>
                <a:lnTo>
                  <a:pt x="566814" y="24618"/>
                </a:lnTo>
                <a:lnTo>
                  <a:pt x="610266" y="42920"/>
                </a:lnTo>
                <a:lnTo>
                  <a:pt x="651090" y="65743"/>
                </a:lnTo>
                <a:lnTo>
                  <a:pt x="688967" y="92768"/>
                </a:lnTo>
                <a:lnTo>
                  <a:pt x="723578" y="123681"/>
                </a:lnTo>
                <a:lnTo>
                  <a:pt x="754607" y="158163"/>
                </a:lnTo>
                <a:lnTo>
                  <a:pt x="781734" y="195898"/>
                </a:lnTo>
                <a:lnTo>
                  <a:pt x="804643" y="236568"/>
                </a:lnTo>
                <a:lnTo>
                  <a:pt x="823014" y="279858"/>
                </a:lnTo>
                <a:lnTo>
                  <a:pt x="836530" y="325450"/>
                </a:lnTo>
                <a:lnTo>
                  <a:pt x="844873" y="373028"/>
                </a:lnTo>
                <a:lnTo>
                  <a:pt x="847725" y="422274"/>
                </a:lnTo>
                <a:lnTo>
                  <a:pt x="844873" y="471520"/>
                </a:lnTo>
                <a:lnTo>
                  <a:pt x="836530" y="519098"/>
                </a:lnTo>
                <a:lnTo>
                  <a:pt x="823014" y="564690"/>
                </a:lnTo>
                <a:lnTo>
                  <a:pt x="804643" y="607980"/>
                </a:lnTo>
                <a:lnTo>
                  <a:pt x="781734" y="648650"/>
                </a:lnTo>
                <a:lnTo>
                  <a:pt x="754607" y="686385"/>
                </a:lnTo>
                <a:lnTo>
                  <a:pt x="723578" y="720867"/>
                </a:lnTo>
                <a:lnTo>
                  <a:pt x="688967" y="751780"/>
                </a:lnTo>
                <a:lnTo>
                  <a:pt x="651090" y="778806"/>
                </a:lnTo>
                <a:lnTo>
                  <a:pt x="610266" y="801628"/>
                </a:lnTo>
                <a:lnTo>
                  <a:pt x="566814" y="819931"/>
                </a:lnTo>
                <a:lnTo>
                  <a:pt x="521050" y="833396"/>
                </a:lnTo>
                <a:lnTo>
                  <a:pt x="473293" y="841708"/>
                </a:lnTo>
                <a:lnTo>
                  <a:pt x="423862" y="844549"/>
                </a:lnTo>
                <a:lnTo>
                  <a:pt x="374431" y="841708"/>
                </a:lnTo>
                <a:lnTo>
                  <a:pt x="326674" y="833396"/>
                </a:lnTo>
                <a:lnTo>
                  <a:pt x="280911" y="819931"/>
                </a:lnTo>
                <a:lnTo>
                  <a:pt x="237458" y="801628"/>
                </a:lnTo>
                <a:lnTo>
                  <a:pt x="196634" y="778806"/>
                </a:lnTo>
                <a:lnTo>
                  <a:pt x="158758" y="751780"/>
                </a:lnTo>
                <a:lnTo>
                  <a:pt x="124146" y="720867"/>
                </a:lnTo>
                <a:lnTo>
                  <a:pt x="93117" y="686385"/>
                </a:lnTo>
                <a:lnTo>
                  <a:pt x="65990" y="648650"/>
                </a:lnTo>
                <a:lnTo>
                  <a:pt x="43081" y="607980"/>
                </a:lnTo>
                <a:lnTo>
                  <a:pt x="24710" y="564690"/>
                </a:lnTo>
                <a:lnTo>
                  <a:pt x="11194" y="519098"/>
                </a:lnTo>
                <a:lnTo>
                  <a:pt x="2851" y="471520"/>
                </a:lnTo>
                <a:lnTo>
                  <a:pt x="0" y="422274"/>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4" name="Google Shape;1184;p42"/>
          <p:cNvSpPr/>
          <p:nvPr/>
        </p:nvSpPr>
        <p:spPr>
          <a:xfrm>
            <a:off x="6522064" y="2114550"/>
            <a:ext cx="168910" cy="122555"/>
          </a:xfrm>
          <a:custGeom>
            <a:rect b="b" l="l" r="r" t="t"/>
            <a:pathLst>
              <a:path extrusionOk="0" h="122555" w="168909">
                <a:moveTo>
                  <a:pt x="0" y="0"/>
                </a:moveTo>
                <a:lnTo>
                  <a:pt x="53205" y="6226"/>
                </a:lnTo>
                <a:lnTo>
                  <a:pt x="99414" y="23565"/>
                </a:lnTo>
                <a:lnTo>
                  <a:pt x="135852" y="50004"/>
                </a:lnTo>
                <a:lnTo>
                  <a:pt x="159749" y="83533"/>
                </a:lnTo>
                <a:lnTo>
                  <a:pt x="168330" y="1221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p42"/>
          <p:cNvSpPr/>
          <p:nvPr/>
        </p:nvSpPr>
        <p:spPr>
          <a:xfrm>
            <a:off x="6350637" y="2114550"/>
            <a:ext cx="168910" cy="122555"/>
          </a:xfrm>
          <a:custGeom>
            <a:rect b="b" l="l" r="r" t="t"/>
            <a:pathLst>
              <a:path extrusionOk="0" h="122555" w="168909">
                <a:moveTo>
                  <a:pt x="168330" y="0"/>
                </a:moveTo>
                <a:lnTo>
                  <a:pt x="115124" y="6226"/>
                </a:lnTo>
                <a:lnTo>
                  <a:pt x="68916" y="23565"/>
                </a:lnTo>
                <a:lnTo>
                  <a:pt x="32477" y="50004"/>
                </a:lnTo>
                <a:lnTo>
                  <a:pt x="8581" y="83533"/>
                </a:lnTo>
                <a:lnTo>
                  <a:pt x="0" y="1221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42"/>
          <p:cNvSpPr/>
          <p:nvPr/>
        </p:nvSpPr>
        <p:spPr>
          <a:xfrm>
            <a:off x="6861827" y="2226508"/>
            <a:ext cx="168910" cy="122555"/>
          </a:xfrm>
          <a:custGeom>
            <a:rect b="b" l="l" r="r" t="t"/>
            <a:pathLst>
              <a:path extrusionOk="0" h="122555" w="168909">
                <a:moveTo>
                  <a:pt x="0" y="122141"/>
                </a:moveTo>
                <a:lnTo>
                  <a:pt x="53205" y="115914"/>
                </a:lnTo>
                <a:lnTo>
                  <a:pt x="99414" y="98575"/>
                </a:lnTo>
                <a:lnTo>
                  <a:pt x="135852" y="72136"/>
                </a:lnTo>
                <a:lnTo>
                  <a:pt x="159749" y="38607"/>
                </a:lnTo>
                <a:lnTo>
                  <a:pt x="16833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42"/>
          <p:cNvSpPr/>
          <p:nvPr/>
        </p:nvSpPr>
        <p:spPr>
          <a:xfrm>
            <a:off x="6690400" y="2226508"/>
            <a:ext cx="168910" cy="122555"/>
          </a:xfrm>
          <a:custGeom>
            <a:rect b="b" l="l" r="r" t="t"/>
            <a:pathLst>
              <a:path extrusionOk="0" h="122555" w="168909">
                <a:moveTo>
                  <a:pt x="168330" y="122141"/>
                </a:moveTo>
                <a:lnTo>
                  <a:pt x="115124" y="115914"/>
                </a:lnTo>
                <a:lnTo>
                  <a:pt x="68916" y="98575"/>
                </a:lnTo>
                <a:lnTo>
                  <a:pt x="32477" y="72136"/>
                </a:lnTo>
                <a:lnTo>
                  <a:pt x="8581" y="38607"/>
                </a:ln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42"/>
          <p:cNvSpPr/>
          <p:nvPr/>
        </p:nvSpPr>
        <p:spPr>
          <a:xfrm>
            <a:off x="8101012" y="1573212"/>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42"/>
          <p:cNvSpPr/>
          <p:nvPr/>
        </p:nvSpPr>
        <p:spPr>
          <a:xfrm>
            <a:off x="8085137" y="1782762"/>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42"/>
          <p:cNvSpPr/>
          <p:nvPr/>
        </p:nvSpPr>
        <p:spPr>
          <a:xfrm>
            <a:off x="8085137" y="2028825"/>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42"/>
          <p:cNvSpPr/>
          <p:nvPr/>
        </p:nvSpPr>
        <p:spPr>
          <a:xfrm>
            <a:off x="8101012" y="2239962"/>
            <a:ext cx="265430" cy="288925"/>
          </a:xfrm>
          <a:custGeom>
            <a:rect b="b" l="l" r="r" t="t"/>
            <a:pathLst>
              <a:path extrusionOk="0" h="288925" w="265429">
                <a:moveTo>
                  <a:pt x="0" y="0"/>
                </a:moveTo>
                <a:lnTo>
                  <a:pt x="265112"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42"/>
          <p:cNvSpPr/>
          <p:nvPr/>
        </p:nvSpPr>
        <p:spPr>
          <a:xfrm>
            <a:off x="8085137" y="2451099"/>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42"/>
          <p:cNvSpPr/>
          <p:nvPr/>
        </p:nvSpPr>
        <p:spPr>
          <a:xfrm>
            <a:off x="8085137" y="2660650"/>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4" name="Google Shape;1194;p42"/>
          <p:cNvSpPr/>
          <p:nvPr/>
        </p:nvSpPr>
        <p:spPr>
          <a:xfrm>
            <a:off x="8085137" y="2882900"/>
            <a:ext cx="266700" cy="288925"/>
          </a:xfrm>
          <a:custGeom>
            <a:rect b="b" l="l" r="r" t="t"/>
            <a:pathLst>
              <a:path extrusionOk="0" h="288925" w="266700">
                <a:moveTo>
                  <a:pt x="0" y="0"/>
                </a:moveTo>
                <a:lnTo>
                  <a:pt x="266699" y="288924"/>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42"/>
          <p:cNvSpPr/>
          <p:nvPr/>
        </p:nvSpPr>
        <p:spPr>
          <a:xfrm>
            <a:off x="4535487" y="2151062"/>
            <a:ext cx="1752600" cy="0"/>
          </a:xfrm>
          <a:custGeom>
            <a:rect b="b" l="l" r="r" t="t"/>
            <a:pathLst>
              <a:path extrusionOk="0" h="120000" w="1752600">
                <a:moveTo>
                  <a:pt x="0" y="0"/>
                </a:moveTo>
                <a:lnTo>
                  <a:pt x="175259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42"/>
          <p:cNvSpPr/>
          <p:nvPr/>
        </p:nvSpPr>
        <p:spPr>
          <a:xfrm>
            <a:off x="4535487" y="2349499"/>
            <a:ext cx="1752600" cy="0"/>
          </a:xfrm>
          <a:custGeom>
            <a:rect b="b" l="l" r="r" t="t"/>
            <a:pathLst>
              <a:path extrusionOk="0" h="120000" w="1752600">
                <a:moveTo>
                  <a:pt x="0" y="0"/>
                </a:moveTo>
                <a:lnTo>
                  <a:pt x="175259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42"/>
          <p:cNvSpPr/>
          <p:nvPr/>
        </p:nvSpPr>
        <p:spPr>
          <a:xfrm>
            <a:off x="5022850" y="2331478"/>
            <a:ext cx="212725" cy="553085"/>
          </a:xfrm>
          <a:custGeom>
            <a:rect b="b" l="l" r="r" t="t"/>
            <a:pathLst>
              <a:path extrusionOk="0" h="553085" w="212725">
                <a:moveTo>
                  <a:pt x="70904" y="135572"/>
                </a:moveTo>
                <a:lnTo>
                  <a:pt x="0" y="365048"/>
                </a:lnTo>
                <a:lnTo>
                  <a:pt x="70904" y="552767"/>
                </a:lnTo>
                <a:lnTo>
                  <a:pt x="70904" y="448475"/>
                </a:lnTo>
                <a:lnTo>
                  <a:pt x="101470" y="425195"/>
                </a:lnTo>
                <a:lnTo>
                  <a:pt x="128878" y="394831"/>
                </a:lnTo>
                <a:lnTo>
                  <a:pt x="152873" y="358242"/>
                </a:lnTo>
                <a:lnTo>
                  <a:pt x="173199" y="316286"/>
                </a:lnTo>
                <a:lnTo>
                  <a:pt x="189603" y="269824"/>
                </a:lnTo>
                <a:lnTo>
                  <a:pt x="196909" y="239877"/>
                </a:lnTo>
                <a:lnTo>
                  <a:pt x="70904" y="239877"/>
                </a:lnTo>
                <a:lnTo>
                  <a:pt x="70904" y="135572"/>
                </a:lnTo>
                <a:close/>
              </a:path>
              <a:path extrusionOk="0" h="553085" w="212725">
                <a:moveTo>
                  <a:pt x="203860" y="0"/>
                </a:moveTo>
                <a:lnTo>
                  <a:pt x="191716" y="53899"/>
                </a:lnTo>
                <a:lnTo>
                  <a:pt x="175000" y="103251"/>
                </a:lnTo>
                <a:lnTo>
                  <a:pt x="154136" y="147289"/>
                </a:lnTo>
                <a:lnTo>
                  <a:pt x="129549" y="185250"/>
                </a:lnTo>
                <a:lnTo>
                  <a:pt x="101663" y="216368"/>
                </a:lnTo>
                <a:lnTo>
                  <a:pt x="70904" y="239877"/>
                </a:lnTo>
                <a:lnTo>
                  <a:pt x="196909" y="239877"/>
                </a:lnTo>
                <a:lnTo>
                  <a:pt x="201828" y="219715"/>
                </a:lnTo>
                <a:lnTo>
                  <a:pt x="209622" y="166818"/>
                </a:lnTo>
                <a:lnTo>
                  <a:pt x="212728" y="111994"/>
                </a:lnTo>
                <a:lnTo>
                  <a:pt x="210892" y="56101"/>
                </a:lnTo>
                <a:lnTo>
                  <a:pt x="2038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42"/>
          <p:cNvSpPr/>
          <p:nvPr/>
        </p:nvSpPr>
        <p:spPr>
          <a:xfrm>
            <a:off x="5022850" y="1862137"/>
            <a:ext cx="212725" cy="574040"/>
          </a:xfrm>
          <a:custGeom>
            <a:rect b="b" l="l" r="r" t="t"/>
            <a:pathLst>
              <a:path extrusionOk="0" h="574039" w="212725">
                <a:moveTo>
                  <a:pt x="0" y="0"/>
                </a:moveTo>
                <a:lnTo>
                  <a:pt x="0" y="208597"/>
                </a:lnTo>
                <a:lnTo>
                  <a:pt x="34505" y="213375"/>
                </a:lnTo>
                <a:lnTo>
                  <a:pt x="67238" y="227207"/>
                </a:lnTo>
                <a:lnTo>
                  <a:pt x="125633" y="279030"/>
                </a:lnTo>
                <a:lnTo>
                  <a:pt x="150420" y="315517"/>
                </a:lnTo>
                <a:lnTo>
                  <a:pt x="171682" y="358052"/>
                </a:lnTo>
                <a:lnTo>
                  <a:pt x="188981" y="405884"/>
                </a:lnTo>
                <a:lnTo>
                  <a:pt x="201880" y="458262"/>
                </a:lnTo>
                <a:lnTo>
                  <a:pt x="209940" y="514433"/>
                </a:lnTo>
                <a:lnTo>
                  <a:pt x="212725" y="573646"/>
                </a:lnTo>
                <a:lnTo>
                  <a:pt x="212725" y="365048"/>
                </a:lnTo>
                <a:lnTo>
                  <a:pt x="209940" y="305835"/>
                </a:lnTo>
                <a:lnTo>
                  <a:pt x="201880" y="249664"/>
                </a:lnTo>
                <a:lnTo>
                  <a:pt x="188981" y="197287"/>
                </a:lnTo>
                <a:lnTo>
                  <a:pt x="171682" y="149455"/>
                </a:lnTo>
                <a:lnTo>
                  <a:pt x="150420" y="106919"/>
                </a:lnTo>
                <a:lnTo>
                  <a:pt x="125633" y="70432"/>
                </a:lnTo>
                <a:lnTo>
                  <a:pt x="97760" y="40745"/>
                </a:lnTo>
                <a:lnTo>
                  <a:pt x="34505" y="4777"/>
                </a:lnTo>
                <a:lnTo>
                  <a:pt x="0" y="0"/>
                </a:lnTo>
                <a:close/>
              </a:path>
            </a:pathLst>
          </a:custGeom>
          <a:solidFill>
            <a:srgbClr val="D6D6D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42"/>
          <p:cNvSpPr/>
          <p:nvPr/>
        </p:nvSpPr>
        <p:spPr>
          <a:xfrm>
            <a:off x="5022849" y="1862137"/>
            <a:ext cx="212725" cy="1022350"/>
          </a:xfrm>
          <a:custGeom>
            <a:rect b="b" l="l" r="r" t="t"/>
            <a:pathLst>
              <a:path extrusionOk="0" h="1022350" w="212725">
                <a:moveTo>
                  <a:pt x="212725" y="573643"/>
                </a:moveTo>
                <a:lnTo>
                  <a:pt x="209940" y="514431"/>
                </a:lnTo>
                <a:lnTo>
                  <a:pt x="201880" y="458261"/>
                </a:lnTo>
                <a:lnTo>
                  <a:pt x="188980" y="405884"/>
                </a:lnTo>
                <a:lnTo>
                  <a:pt x="171681" y="358052"/>
                </a:lnTo>
                <a:lnTo>
                  <a:pt x="150419" y="315517"/>
                </a:lnTo>
                <a:lnTo>
                  <a:pt x="125632" y="279030"/>
                </a:lnTo>
                <a:lnTo>
                  <a:pt x="97759" y="249343"/>
                </a:lnTo>
                <a:lnTo>
                  <a:pt x="34504" y="213375"/>
                </a:lnTo>
                <a:lnTo>
                  <a:pt x="0" y="208597"/>
                </a:lnTo>
                <a:lnTo>
                  <a:pt x="0" y="0"/>
                </a:lnTo>
                <a:lnTo>
                  <a:pt x="67237" y="18610"/>
                </a:lnTo>
                <a:lnTo>
                  <a:pt x="125632" y="70432"/>
                </a:lnTo>
                <a:lnTo>
                  <a:pt x="150419" y="106919"/>
                </a:lnTo>
                <a:lnTo>
                  <a:pt x="171681" y="149454"/>
                </a:lnTo>
                <a:lnTo>
                  <a:pt x="188980" y="197286"/>
                </a:lnTo>
                <a:lnTo>
                  <a:pt x="201880" y="249663"/>
                </a:lnTo>
                <a:lnTo>
                  <a:pt x="209940" y="305833"/>
                </a:lnTo>
                <a:lnTo>
                  <a:pt x="212725" y="365045"/>
                </a:lnTo>
                <a:lnTo>
                  <a:pt x="212725" y="573643"/>
                </a:lnTo>
                <a:lnTo>
                  <a:pt x="210117" y="630733"/>
                </a:lnTo>
                <a:lnTo>
                  <a:pt x="202518" y="685433"/>
                </a:lnTo>
                <a:lnTo>
                  <a:pt x="190263" y="736928"/>
                </a:lnTo>
                <a:lnTo>
                  <a:pt x="173688" y="784403"/>
                </a:lnTo>
                <a:lnTo>
                  <a:pt x="153130" y="827044"/>
                </a:lnTo>
                <a:lnTo>
                  <a:pt x="128923" y="864036"/>
                </a:lnTo>
                <a:lnTo>
                  <a:pt x="101403" y="894564"/>
                </a:lnTo>
                <a:lnTo>
                  <a:pt x="70907" y="917812"/>
                </a:lnTo>
                <a:lnTo>
                  <a:pt x="70908" y="1022109"/>
                </a:lnTo>
                <a:lnTo>
                  <a:pt x="0" y="834390"/>
                </a:lnTo>
                <a:lnTo>
                  <a:pt x="70908" y="604916"/>
                </a:lnTo>
                <a:lnTo>
                  <a:pt x="70908" y="709214"/>
                </a:lnTo>
                <a:lnTo>
                  <a:pt x="101667" y="685706"/>
                </a:lnTo>
                <a:lnTo>
                  <a:pt x="129552" y="654589"/>
                </a:lnTo>
                <a:lnTo>
                  <a:pt x="154138" y="616628"/>
                </a:lnTo>
                <a:lnTo>
                  <a:pt x="175000" y="572590"/>
                </a:lnTo>
                <a:lnTo>
                  <a:pt x="191715" y="523240"/>
                </a:lnTo>
                <a:lnTo>
                  <a:pt x="203857" y="469344"/>
                </a:lnTo>
              </a:path>
            </a:pathLst>
          </a:custGeom>
          <a:noFill/>
          <a:ln cap="flat" cmpd="sng" w="25375">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42"/>
          <p:cNvSpPr/>
          <p:nvPr/>
        </p:nvSpPr>
        <p:spPr>
          <a:xfrm>
            <a:off x="6931025" y="2501899"/>
            <a:ext cx="600075" cy="0"/>
          </a:xfrm>
          <a:custGeom>
            <a:rect b="b" l="l" r="r" t="t"/>
            <a:pathLst>
              <a:path extrusionOk="0" h="120000" w="600075">
                <a:moveTo>
                  <a:pt x="0" y="0"/>
                </a:moveTo>
                <a:lnTo>
                  <a:pt x="600074"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42"/>
          <p:cNvSpPr txBox="1"/>
          <p:nvPr/>
        </p:nvSpPr>
        <p:spPr>
          <a:xfrm>
            <a:off x="4392612" y="2439987"/>
            <a:ext cx="4067175" cy="711835"/>
          </a:xfrm>
          <a:prstGeom prst="rect">
            <a:avLst/>
          </a:prstGeom>
          <a:noFill/>
          <a:ln>
            <a:noFill/>
          </a:ln>
        </p:spPr>
        <p:txBody>
          <a:bodyPr anchorCtr="0" anchor="t" bIns="0" lIns="0" spcFirstLastPara="1" rIns="0" wrap="square" tIns="12700">
            <a:noAutofit/>
          </a:bodyPr>
          <a:lstStyle/>
          <a:p>
            <a:pPr indent="0" lvl="0" marL="20955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P</a:t>
            </a:r>
            <a:r>
              <a:rPr baseline="-25000" i="1" lang="en-US" sz="1350">
                <a:solidFill>
                  <a:schemeClr val="dk1"/>
                </a:solidFill>
                <a:latin typeface="Times New Roman"/>
                <a:ea typeface="Times New Roman"/>
                <a:cs typeface="Times New Roman"/>
                <a:sym typeface="Times New Roman"/>
              </a:rPr>
              <a:t>m</a:t>
            </a:r>
            <a:endParaRPr baseline="-25000" sz="1350">
              <a:solidFill>
                <a:schemeClr val="dk1"/>
              </a:solidFill>
              <a:latin typeface="Times New Roman"/>
              <a:ea typeface="Times New Roman"/>
              <a:cs typeface="Times New Roman"/>
              <a:sym typeface="Times New Roman"/>
            </a:endParaRPr>
          </a:p>
          <a:p>
            <a:pPr indent="0" lvl="0" marL="2671445" marR="0" rtl="0" algn="l">
              <a:lnSpc>
                <a:spcPct val="100000"/>
              </a:lnSpc>
              <a:spcBef>
                <a:spcPts val="55"/>
              </a:spcBef>
              <a:spcAft>
                <a:spcPts val="0"/>
              </a:spcAft>
              <a:buNone/>
            </a:pPr>
            <a:r>
              <a:rPr i="1" lang="en-US" sz="1400">
                <a:solidFill>
                  <a:schemeClr val="dk1"/>
                </a:solidFill>
                <a:latin typeface="Times New Roman"/>
                <a:ea typeface="Times New Roman"/>
                <a:cs typeface="Times New Roman"/>
                <a:sym typeface="Times New Roman"/>
              </a:rPr>
              <a:t>P</a:t>
            </a:r>
            <a:r>
              <a:rPr baseline="-25000" i="1" lang="en-US" sz="1350">
                <a:solidFill>
                  <a:schemeClr val="dk1"/>
                </a:solidFill>
                <a:latin typeface="Times New Roman"/>
                <a:ea typeface="Times New Roman"/>
                <a:cs typeface="Times New Roman"/>
                <a:sym typeface="Times New Roman"/>
              </a:rPr>
              <a:t>e</a:t>
            </a:r>
            <a:r>
              <a:rPr lang="en-US" sz="1400">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Q</a:t>
            </a:r>
            <a:r>
              <a:rPr baseline="-25000" i="1" lang="en-US" sz="1350">
                <a:solidFill>
                  <a:schemeClr val="dk1"/>
                </a:solidFill>
                <a:latin typeface="Times New Roman"/>
                <a:ea typeface="Times New Roman"/>
                <a:cs typeface="Times New Roman"/>
                <a:sym typeface="Times New Roman"/>
              </a:rPr>
              <a:t>e</a:t>
            </a:r>
            <a:endParaRPr baseline="-25000" sz="1350">
              <a:solidFill>
                <a:schemeClr val="dk1"/>
              </a:solidFill>
              <a:latin typeface="Times New Roman"/>
              <a:ea typeface="Times New Roman"/>
              <a:cs typeface="Times New Roman"/>
              <a:sym typeface="Times New Roman"/>
            </a:endParaRPr>
          </a:p>
          <a:p>
            <a:pPr indent="0" lvl="0" marL="0" marR="461644" rtl="0" algn="r">
              <a:lnSpc>
                <a:spcPct val="100000"/>
              </a:lnSpc>
              <a:spcBef>
                <a:spcPts val="309"/>
              </a:spcBef>
              <a:spcAft>
                <a:spcPts val="0"/>
              </a:spcAft>
              <a:buNone/>
            </a:pPr>
            <a:r>
              <a:rPr i="1" lang="en-US" sz="1400">
                <a:solidFill>
                  <a:schemeClr val="dk1"/>
                </a:solidFill>
                <a:latin typeface="Times New Roman"/>
                <a:ea typeface="Times New Roman"/>
                <a:cs typeface="Times New Roman"/>
                <a:sym typeface="Times New Roman"/>
              </a:rPr>
              <a:t>V</a:t>
            </a:r>
            <a:r>
              <a:rPr baseline="-25000" i="1" lang="en-US" sz="1350">
                <a:solidFill>
                  <a:schemeClr val="dk1"/>
                </a:solidFill>
                <a:latin typeface="Times New Roman"/>
                <a:ea typeface="Times New Roman"/>
                <a:cs typeface="Times New Roman"/>
                <a:sym typeface="Times New Roman"/>
              </a:rPr>
              <a:t>t</a:t>
            </a:r>
            <a:endParaRPr baseline="-25000" sz="1350">
              <a:solidFill>
                <a:schemeClr val="dk1"/>
              </a:solidFill>
              <a:latin typeface="Times New Roman"/>
              <a:ea typeface="Times New Roman"/>
              <a:cs typeface="Times New Roman"/>
              <a:sym typeface="Times New Roman"/>
            </a:endParaRPr>
          </a:p>
        </p:txBody>
      </p:sp>
      <p:sp>
        <p:nvSpPr>
          <p:cNvPr id="1202" name="Google Shape;1202;p42"/>
          <p:cNvSpPr/>
          <p:nvPr/>
        </p:nvSpPr>
        <p:spPr>
          <a:xfrm>
            <a:off x="7165133" y="2397125"/>
            <a:ext cx="385445" cy="106680"/>
          </a:xfrm>
          <a:custGeom>
            <a:rect b="b" l="l" r="r" t="t"/>
            <a:pathLst>
              <a:path extrusionOk="0" h="106680" w="385445">
                <a:moveTo>
                  <a:pt x="0" y="0"/>
                </a:moveTo>
                <a:lnTo>
                  <a:pt x="385232" y="106679"/>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42"/>
          <p:cNvSpPr/>
          <p:nvPr/>
        </p:nvSpPr>
        <p:spPr>
          <a:xfrm>
            <a:off x="7153275" y="2512695"/>
            <a:ext cx="400050" cy="151130"/>
          </a:xfrm>
          <a:custGeom>
            <a:rect b="b" l="l" r="r" t="t"/>
            <a:pathLst>
              <a:path extrusionOk="0" h="151130" w="400050">
                <a:moveTo>
                  <a:pt x="0" y="151130"/>
                </a:moveTo>
                <a:lnTo>
                  <a:pt x="400049" y="0"/>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42"/>
          <p:cNvSpPr txBox="1"/>
          <p:nvPr>
            <p:ph type="title"/>
          </p:nvPr>
        </p:nvSpPr>
        <p:spPr>
          <a:xfrm>
            <a:off x="1317922" y="274802"/>
            <a:ext cx="6508155" cy="452120"/>
          </a:xfrm>
          <a:prstGeom prst="rect">
            <a:avLst/>
          </a:prstGeom>
          <a:noFill/>
          <a:ln>
            <a:noFill/>
          </a:ln>
        </p:spPr>
        <p:txBody>
          <a:bodyPr anchorCtr="0" anchor="t" bIns="0" lIns="0" spcFirstLastPara="1" rIns="0" wrap="square" tIns="12700">
            <a:noAutofit/>
          </a:bodyPr>
          <a:lstStyle/>
          <a:p>
            <a:pPr indent="0" lvl="0" marL="398780" rtl="0" algn="l">
              <a:lnSpc>
                <a:spcPct val="100000"/>
              </a:lnSpc>
              <a:spcBef>
                <a:spcPts val="0"/>
              </a:spcBef>
              <a:spcAft>
                <a:spcPts val="0"/>
              </a:spcAft>
              <a:buNone/>
            </a:pPr>
            <a:r>
              <a:rPr lang="en-US"/>
              <a:t>Aktif ve reaktif güç-açı karakteristikleri</a:t>
            </a:r>
            <a:endParaRPr/>
          </a:p>
        </p:txBody>
      </p:sp>
      <p:sp>
        <p:nvSpPr>
          <p:cNvPr id="1205" name="Google Shape;1205;p42"/>
          <p:cNvSpPr/>
          <p:nvPr/>
        </p:nvSpPr>
        <p:spPr>
          <a:xfrm>
            <a:off x="0" y="90804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42"/>
          <p:cNvSpPr/>
          <p:nvPr/>
        </p:nvSpPr>
        <p:spPr>
          <a:xfrm>
            <a:off x="995428" y="1626503"/>
            <a:ext cx="1240790" cy="0"/>
          </a:xfrm>
          <a:custGeom>
            <a:rect b="b" l="l" r="r" t="t"/>
            <a:pathLst>
              <a:path extrusionOk="0" h="120000" w="1240789">
                <a:moveTo>
                  <a:pt x="0" y="0"/>
                </a:moveTo>
                <a:lnTo>
                  <a:pt x="1240447" y="0"/>
                </a:lnTo>
              </a:path>
            </a:pathLst>
          </a:custGeom>
          <a:noFill/>
          <a:ln cap="flat" cmpd="sng" w="12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42"/>
          <p:cNvSpPr txBox="1"/>
          <p:nvPr/>
        </p:nvSpPr>
        <p:spPr>
          <a:xfrm>
            <a:off x="474767" y="1130238"/>
            <a:ext cx="1715770" cy="892175"/>
          </a:xfrm>
          <a:prstGeom prst="rect">
            <a:avLst/>
          </a:prstGeom>
          <a:noFill/>
          <a:ln>
            <a:noFill/>
          </a:ln>
        </p:spPr>
        <p:txBody>
          <a:bodyPr anchorCtr="0" anchor="t" bIns="0" lIns="0" spcFirstLastPara="1" rIns="0" wrap="square" tIns="16500">
            <a:noAutofit/>
          </a:bodyPr>
          <a:lstStyle/>
          <a:p>
            <a:pPr indent="0" lvl="0" marL="499744" marR="0" rtl="0" algn="ctr">
              <a:lnSpc>
                <a:spcPct val="73921"/>
              </a:lnSpc>
              <a:spcBef>
                <a:spcPts val="0"/>
              </a:spcBef>
              <a:spcAft>
                <a:spcPts val="0"/>
              </a:spcAft>
              <a:buNone/>
            </a:pPr>
            <a:r>
              <a:rPr i="1" lang="en-US" sz="2450">
                <a:solidFill>
                  <a:schemeClr val="dk1"/>
                </a:solidFill>
                <a:latin typeface="Times New Roman"/>
                <a:ea typeface="Times New Roman"/>
                <a:cs typeface="Times New Roman"/>
                <a:sym typeface="Times New Roman"/>
              </a:rPr>
              <a:t>V E	</a:t>
            </a:r>
            <a:r>
              <a:rPr lang="en-US" sz="2450">
                <a:solidFill>
                  <a:schemeClr val="dk1"/>
                </a:solidFill>
                <a:latin typeface="Times New Roman"/>
                <a:ea typeface="Times New Roman"/>
                <a:cs typeface="Times New Roman"/>
                <a:sym typeface="Times New Roman"/>
              </a:rPr>
              <a:t>sin </a:t>
            </a:r>
            <a:r>
              <a:rPr i="1" lang="en-US" sz="2550">
                <a:solidFill>
                  <a:schemeClr val="dk1"/>
                </a:solidFill>
                <a:latin typeface="Noto Sans Symbols"/>
                <a:ea typeface="Noto Sans Symbols"/>
                <a:cs typeface="Noto Sans Symbols"/>
                <a:sym typeface="Noto Sans Symbols"/>
              </a:rPr>
              <a:t>δ</a:t>
            </a:r>
            <a:endParaRPr sz="2550">
              <a:solidFill>
                <a:schemeClr val="dk1"/>
              </a:solidFill>
              <a:latin typeface="Noto Sans Symbols"/>
              <a:ea typeface="Noto Sans Symbols"/>
              <a:cs typeface="Noto Sans Symbols"/>
              <a:sym typeface="Noto Sans Symbols"/>
            </a:endParaRPr>
          </a:p>
          <a:p>
            <a:pPr indent="0" lvl="0" marL="12700" marR="0" rtl="0" algn="l">
              <a:lnSpc>
                <a:spcPct val="48000"/>
              </a:lnSpc>
              <a:spcBef>
                <a:spcPts val="0"/>
              </a:spcBef>
              <a:spcAft>
                <a:spcPts val="0"/>
              </a:spcAft>
              <a:buNone/>
            </a:pPr>
            <a:r>
              <a:rPr baseline="-25000" i="1" lang="en-US" sz="3675">
                <a:solidFill>
                  <a:schemeClr val="dk1"/>
                </a:solidFill>
                <a:latin typeface="Times New Roman"/>
                <a:ea typeface="Times New Roman"/>
                <a:cs typeface="Times New Roman"/>
                <a:sym typeface="Times New Roman"/>
              </a:rPr>
              <a:t>P </a:t>
            </a:r>
            <a:r>
              <a:rPr baseline="-25000" lang="en-US" sz="3675">
                <a:solidFill>
                  <a:schemeClr val="dk1"/>
                </a:solidFill>
                <a:latin typeface="Noto Sans Symbols"/>
                <a:ea typeface="Noto Sans Symbols"/>
                <a:cs typeface="Noto Sans Symbols"/>
                <a:sym typeface="Noto Sans Symbols"/>
              </a:rPr>
              <a:t>=</a:t>
            </a:r>
            <a:r>
              <a:rPr baseline="-25000" lang="en-US" sz="3675">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t	f</a:t>
            </a:r>
            <a:endParaRPr sz="1400">
              <a:solidFill>
                <a:schemeClr val="dk1"/>
              </a:solidFill>
              <a:latin typeface="Times New Roman"/>
              <a:ea typeface="Times New Roman"/>
              <a:cs typeface="Times New Roman"/>
              <a:sym typeface="Times New Roman"/>
            </a:endParaRPr>
          </a:p>
          <a:p>
            <a:pPr indent="0" lvl="0" marL="560705" marR="0" rtl="0" algn="ctr">
              <a:lnSpc>
                <a:spcPct val="100000"/>
              </a:lnSpc>
              <a:spcBef>
                <a:spcPts val="204"/>
              </a:spcBef>
              <a:spcAft>
                <a:spcPts val="0"/>
              </a:spcAft>
              <a:buNone/>
            </a:pPr>
            <a:r>
              <a:rPr i="1" lang="en-US" sz="2450">
                <a:solidFill>
                  <a:schemeClr val="dk1"/>
                </a:solidFill>
                <a:latin typeface="Times New Roman"/>
                <a:ea typeface="Times New Roman"/>
                <a:cs typeface="Times New Roman"/>
                <a:sym typeface="Times New Roman"/>
              </a:rPr>
              <a:t>X</a:t>
            </a:r>
            <a:r>
              <a:rPr baseline="-25000" i="1" lang="en-US" sz="2100">
                <a:solidFill>
                  <a:schemeClr val="dk1"/>
                </a:solidFill>
                <a:latin typeface="Times New Roman"/>
                <a:ea typeface="Times New Roman"/>
                <a:cs typeface="Times New Roman"/>
                <a:sym typeface="Times New Roman"/>
              </a:rPr>
              <a:t>s</a:t>
            </a:r>
            <a:endParaRPr baseline="-25000" sz="2100">
              <a:solidFill>
                <a:schemeClr val="dk1"/>
              </a:solidFill>
              <a:latin typeface="Times New Roman"/>
              <a:ea typeface="Times New Roman"/>
              <a:cs typeface="Times New Roman"/>
              <a:sym typeface="Times New Roman"/>
            </a:endParaRPr>
          </a:p>
        </p:txBody>
      </p:sp>
      <p:sp>
        <p:nvSpPr>
          <p:cNvPr id="1208" name="Google Shape;1208;p42"/>
          <p:cNvSpPr/>
          <p:nvPr/>
        </p:nvSpPr>
        <p:spPr>
          <a:xfrm>
            <a:off x="1096444" y="2700291"/>
            <a:ext cx="1914525" cy="0"/>
          </a:xfrm>
          <a:custGeom>
            <a:rect b="b" l="l" r="r" t="t"/>
            <a:pathLst>
              <a:path extrusionOk="0" h="120000" w="1914525">
                <a:moveTo>
                  <a:pt x="0" y="0"/>
                </a:moveTo>
                <a:lnTo>
                  <a:pt x="1914434"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p42"/>
          <p:cNvSpPr txBox="1"/>
          <p:nvPr/>
        </p:nvSpPr>
        <p:spPr>
          <a:xfrm>
            <a:off x="2117537" y="2906550"/>
            <a:ext cx="96520" cy="2444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en-US" sz="1400">
                <a:solidFill>
                  <a:schemeClr val="dk1"/>
                </a:solidFill>
                <a:latin typeface="Times New Roman"/>
                <a:ea typeface="Times New Roman"/>
                <a:cs typeface="Times New Roman"/>
                <a:sym typeface="Times New Roman"/>
              </a:rPr>
              <a:t>s</a:t>
            </a:r>
            <a:endParaRPr sz="1400">
              <a:solidFill>
                <a:schemeClr val="dk1"/>
              </a:solidFill>
              <a:latin typeface="Times New Roman"/>
              <a:ea typeface="Times New Roman"/>
              <a:cs typeface="Times New Roman"/>
              <a:sym typeface="Times New Roman"/>
            </a:endParaRPr>
          </a:p>
        </p:txBody>
      </p:sp>
      <p:sp>
        <p:nvSpPr>
          <p:cNvPr id="1210" name="Google Shape;1210;p42"/>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
        <p:nvSpPr>
          <p:cNvPr id="1211" name="Google Shape;1211;p42"/>
          <p:cNvSpPr txBox="1"/>
          <p:nvPr/>
        </p:nvSpPr>
        <p:spPr>
          <a:xfrm>
            <a:off x="1886804" y="2697234"/>
            <a:ext cx="215900" cy="4013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X</a:t>
            </a:r>
            <a:endParaRPr sz="2450">
              <a:solidFill>
                <a:schemeClr val="dk1"/>
              </a:solidFill>
              <a:latin typeface="Times New Roman"/>
              <a:ea typeface="Times New Roman"/>
              <a:cs typeface="Times New Roman"/>
              <a:sym typeface="Times New Roman"/>
            </a:endParaRPr>
          </a:p>
        </p:txBody>
      </p:sp>
      <p:sp>
        <p:nvSpPr>
          <p:cNvPr id="1212" name="Google Shape;1212;p42"/>
          <p:cNvSpPr txBox="1"/>
          <p:nvPr/>
        </p:nvSpPr>
        <p:spPr>
          <a:xfrm>
            <a:off x="535766" y="2453143"/>
            <a:ext cx="497205" cy="4013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Q </a:t>
            </a:r>
            <a:r>
              <a:rPr lang="en-US" sz="2450">
                <a:solidFill>
                  <a:schemeClr val="dk1"/>
                </a:solidFill>
                <a:latin typeface="Noto Sans Symbols"/>
                <a:ea typeface="Noto Sans Symbols"/>
                <a:cs typeface="Noto Sans Symbols"/>
                <a:sym typeface="Noto Sans Symbols"/>
              </a:rPr>
              <a:t>=</a:t>
            </a:r>
            <a:endParaRPr sz="2450">
              <a:solidFill>
                <a:schemeClr val="dk1"/>
              </a:solidFill>
              <a:latin typeface="Noto Sans Symbols"/>
              <a:ea typeface="Noto Sans Symbols"/>
              <a:cs typeface="Noto Sans Symbols"/>
              <a:sym typeface="Noto Sans Symbols"/>
            </a:endParaRPr>
          </a:p>
        </p:txBody>
      </p:sp>
      <p:sp>
        <p:nvSpPr>
          <p:cNvPr id="1213" name="Google Shape;1213;p42"/>
          <p:cNvSpPr txBox="1"/>
          <p:nvPr/>
        </p:nvSpPr>
        <p:spPr>
          <a:xfrm>
            <a:off x="1075405" y="2200656"/>
            <a:ext cx="1902460" cy="469900"/>
          </a:xfrm>
          <a:prstGeom prst="rect">
            <a:avLst/>
          </a:prstGeom>
          <a:noFill/>
          <a:ln>
            <a:noFill/>
          </a:ln>
        </p:spPr>
        <p:txBody>
          <a:bodyPr anchorCtr="0" anchor="t" bIns="0" lIns="0" spcFirstLastPara="1" rIns="0" wrap="square" tIns="12050">
            <a:noAutofit/>
          </a:bodyPr>
          <a:lstStyle/>
          <a:p>
            <a:pPr indent="0" lvl="0" marL="0" marR="0" rtl="0" algn="ctr">
              <a:lnSpc>
                <a:spcPct val="94807"/>
              </a:lnSpc>
              <a:spcBef>
                <a:spcPts val="0"/>
              </a:spcBef>
              <a:spcAft>
                <a:spcPts val="0"/>
              </a:spcAft>
              <a:buNone/>
            </a:pPr>
            <a:r>
              <a:rPr i="1" lang="en-US" sz="2450">
                <a:solidFill>
                  <a:schemeClr val="dk1"/>
                </a:solidFill>
                <a:latin typeface="Times New Roman"/>
                <a:ea typeface="Times New Roman"/>
                <a:cs typeface="Times New Roman"/>
                <a:sym typeface="Times New Roman"/>
              </a:rPr>
              <a:t>V E	</a:t>
            </a:r>
            <a:r>
              <a:rPr lang="en-US" sz="2450">
                <a:solidFill>
                  <a:schemeClr val="dk1"/>
                </a:solidFill>
                <a:latin typeface="Times New Roman"/>
                <a:ea typeface="Times New Roman"/>
                <a:cs typeface="Times New Roman"/>
                <a:sym typeface="Times New Roman"/>
              </a:rPr>
              <a:t>cos</a:t>
            </a:r>
            <a:r>
              <a:rPr i="1" lang="en-US" sz="2600">
                <a:solidFill>
                  <a:schemeClr val="dk1"/>
                </a:solidFill>
                <a:latin typeface="Noto Sans Symbols"/>
                <a:ea typeface="Noto Sans Symbols"/>
                <a:cs typeface="Noto Sans Symbols"/>
                <a:sym typeface="Noto Sans Symbols"/>
              </a:rPr>
              <a:t>δ</a:t>
            </a:r>
            <a:r>
              <a:rPr i="1" lang="en-US" sz="2600">
                <a:solidFill>
                  <a:schemeClr val="dk1"/>
                </a:solidFill>
                <a:latin typeface="Times New Roman"/>
                <a:ea typeface="Times New Roman"/>
                <a:cs typeface="Times New Roman"/>
                <a:sym typeface="Times New Roman"/>
              </a:rPr>
              <a:t> </a:t>
            </a:r>
            <a:r>
              <a:rPr lang="en-US" sz="2450">
                <a:solidFill>
                  <a:schemeClr val="dk1"/>
                </a:solidFill>
                <a:latin typeface="Noto Sans Symbols"/>
                <a:ea typeface="Noto Sans Symbols"/>
                <a:cs typeface="Noto Sans Symbols"/>
                <a:sym typeface="Noto Sans Symbols"/>
              </a:rPr>
              <a:t>−</a:t>
            </a:r>
            <a:r>
              <a:rPr i="1" lang="en-US" sz="2450">
                <a:solidFill>
                  <a:schemeClr val="dk1"/>
                </a:solidFill>
                <a:latin typeface="Times New Roman"/>
                <a:ea typeface="Times New Roman"/>
                <a:cs typeface="Times New Roman"/>
                <a:sym typeface="Times New Roman"/>
              </a:rPr>
              <a:t>V </a:t>
            </a:r>
            <a:r>
              <a:rPr baseline="30000" lang="en-US" sz="2100">
                <a:solidFill>
                  <a:schemeClr val="dk1"/>
                </a:solidFill>
                <a:latin typeface="Times New Roman"/>
                <a:ea typeface="Times New Roman"/>
                <a:cs typeface="Times New Roman"/>
                <a:sym typeface="Times New Roman"/>
              </a:rPr>
              <a:t>2</a:t>
            </a:r>
            <a:endParaRPr baseline="30000" sz="2100">
              <a:solidFill>
                <a:schemeClr val="dk1"/>
              </a:solidFill>
              <a:latin typeface="Times New Roman"/>
              <a:ea typeface="Times New Roman"/>
              <a:cs typeface="Times New Roman"/>
              <a:sym typeface="Times New Roman"/>
            </a:endParaRPr>
          </a:p>
          <a:p>
            <a:pPr indent="0" lvl="0" marL="67310" marR="0" rtl="0" algn="ctr">
              <a:lnSpc>
                <a:spcPct val="73214"/>
              </a:lnSpc>
              <a:spcBef>
                <a:spcPts val="0"/>
              </a:spcBef>
              <a:spcAft>
                <a:spcPts val="0"/>
              </a:spcAft>
              <a:buNone/>
            </a:pPr>
            <a:r>
              <a:rPr i="1" lang="en-US" sz="1400">
                <a:solidFill>
                  <a:schemeClr val="dk1"/>
                </a:solidFill>
                <a:latin typeface="Times New Roman"/>
                <a:ea typeface="Times New Roman"/>
                <a:cs typeface="Times New Roman"/>
                <a:sym typeface="Times New Roman"/>
              </a:rPr>
              <a:t>t	f	t</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17" name="Shape 1217"/>
        <p:cNvGrpSpPr/>
        <p:nvPr/>
      </p:nvGrpSpPr>
      <p:grpSpPr>
        <a:xfrm>
          <a:off x="0" y="0"/>
          <a:ext cx="0" cy="0"/>
          <a:chOff x="0" y="0"/>
          <a:chExt cx="0" cy="0"/>
        </a:xfrm>
      </p:grpSpPr>
      <p:sp>
        <p:nvSpPr>
          <p:cNvPr id="1218" name="Google Shape;1218;p43"/>
          <p:cNvSpPr txBox="1"/>
          <p:nvPr/>
        </p:nvSpPr>
        <p:spPr>
          <a:xfrm>
            <a:off x="8389975" y="6278245"/>
            <a:ext cx="2235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37</a:t>
            </a:r>
            <a:endParaRPr sz="1400">
              <a:solidFill>
                <a:schemeClr val="dk1"/>
              </a:solidFill>
              <a:latin typeface="Arial"/>
              <a:ea typeface="Arial"/>
              <a:cs typeface="Arial"/>
              <a:sym typeface="Arial"/>
            </a:endParaRPr>
          </a:p>
        </p:txBody>
      </p:sp>
      <p:sp>
        <p:nvSpPr>
          <p:cNvPr id="1219" name="Google Shape;1219;p43"/>
          <p:cNvSpPr txBox="1"/>
          <p:nvPr>
            <p:ph type="title"/>
          </p:nvPr>
        </p:nvSpPr>
        <p:spPr>
          <a:xfrm>
            <a:off x="2202256" y="280352"/>
            <a:ext cx="476694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Kararlı-durum kararlılık sınırı</a:t>
            </a:r>
            <a:endParaRPr/>
          </a:p>
        </p:txBody>
      </p:sp>
      <p:sp>
        <p:nvSpPr>
          <p:cNvPr id="1220" name="Google Shape;1220;p43"/>
          <p:cNvSpPr txBox="1"/>
          <p:nvPr/>
        </p:nvSpPr>
        <p:spPr>
          <a:xfrm>
            <a:off x="689927" y="1266825"/>
            <a:ext cx="2123440"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Toplam üç-faz gücü:</a:t>
            </a:r>
            <a:endParaRPr sz="2000">
              <a:solidFill>
                <a:schemeClr val="dk1"/>
              </a:solidFill>
              <a:latin typeface="Times New Roman"/>
              <a:ea typeface="Times New Roman"/>
              <a:cs typeface="Times New Roman"/>
              <a:sym typeface="Times New Roman"/>
            </a:endParaRPr>
          </a:p>
        </p:txBody>
      </p:sp>
      <p:sp>
        <p:nvSpPr>
          <p:cNvPr id="1221" name="Google Shape;1221;p43"/>
          <p:cNvSpPr/>
          <p:nvPr/>
        </p:nvSpPr>
        <p:spPr>
          <a:xfrm>
            <a:off x="3962202" y="1478724"/>
            <a:ext cx="782955" cy="0"/>
          </a:xfrm>
          <a:custGeom>
            <a:rect b="b" l="l" r="r" t="t"/>
            <a:pathLst>
              <a:path extrusionOk="0" h="120000" w="782954">
                <a:moveTo>
                  <a:pt x="0" y="0"/>
                </a:moveTo>
                <a:lnTo>
                  <a:pt x="782738" y="0"/>
                </a:lnTo>
              </a:path>
            </a:pathLst>
          </a:custGeom>
          <a:noFill/>
          <a:ln cap="flat" cmpd="sng" w="12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43"/>
          <p:cNvSpPr txBox="1"/>
          <p:nvPr/>
        </p:nvSpPr>
        <p:spPr>
          <a:xfrm>
            <a:off x="4776917" y="1214625"/>
            <a:ext cx="590550" cy="42037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en-US" sz="2450">
                <a:solidFill>
                  <a:schemeClr val="dk1"/>
                </a:solidFill>
                <a:latin typeface="Times New Roman"/>
                <a:ea typeface="Times New Roman"/>
                <a:cs typeface="Times New Roman"/>
                <a:sym typeface="Times New Roman"/>
              </a:rPr>
              <a:t>sin </a:t>
            </a:r>
            <a:r>
              <a:rPr i="1" lang="en-US" sz="2600">
                <a:solidFill>
                  <a:schemeClr val="dk1"/>
                </a:solidFill>
                <a:latin typeface="Noto Sans Symbols"/>
                <a:ea typeface="Noto Sans Symbols"/>
                <a:cs typeface="Noto Sans Symbols"/>
                <a:sym typeface="Noto Sans Symbols"/>
              </a:rPr>
              <a:t>δ</a:t>
            </a:r>
            <a:endParaRPr sz="2600">
              <a:solidFill>
                <a:schemeClr val="dk1"/>
              </a:solidFill>
              <a:latin typeface="Noto Sans Symbols"/>
              <a:ea typeface="Noto Sans Symbols"/>
              <a:cs typeface="Noto Sans Symbols"/>
              <a:sym typeface="Noto Sans Symbols"/>
            </a:endParaRPr>
          </a:p>
        </p:txBody>
      </p:sp>
      <p:sp>
        <p:nvSpPr>
          <p:cNvPr id="1223" name="Google Shape;1223;p43"/>
          <p:cNvSpPr txBox="1"/>
          <p:nvPr/>
        </p:nvSpPr>
        <p:spPr>
          <a:xfrm>
            <a:off x="4183212" y="1476134"/>
            <a:ext cx="334010" cy="3994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X</a:t>
            </a:r>
            <a:r>
              <a:rPr baseline="-25000" i="1" lang="en-US" sz="2100">
                <a:solidFill>
                  <a:schemeClr val="dk1"/>
                </a:solidFill>
                <a:latin typeface="Times New Roman"/>
                <a:ea typeface="Times New Roman"/>
                <a:cs typeface="Times New Roman"/>
                <a:sym typeface="Times New Roman"/>
              </a:rPr>
              <a:t>s</a:t>
            </a:r>
            <a:endParaRPr baseline="-25000" sz="2100">
              <a:solidFill>
                <a:schemeClr val="dk1"/>
              </a:solidFill>
              <a:latin typeface="Times New Roman"/>
              <a:ea typeface="Times New Roman"/>
              <a:cs typeface="Times New Roman"/>
              <a:sym typeface="Times New Roman"/>
            </a:endParaRPr>
          </a:p>
        </p:txBody>
      </p:sp>
      <p:sp>
        <p:nvSpPr>
          <p:cNvPr id="1224" name="Google Shape;1224;p43"/>
          <p:cNvSpPr txBox="1"/>
          <p:nvPr/>
        </p:nvSpPr>
        <p:spPr>
          <a:xfrm>
            <a:off x="3423122" y="997928"/>
            <a:ext cx="1243330" cy="476884"/>
          </a:xfrm>
          <a:prstGeom prst="rect">
            <a:avLst/>
          </a:prstGeom>
          <a:noFill/>
          <a:ln>
            <a:noFill/>
          </a:ln>
        </p:spPr>
        <p:txBody>
          <a:bodyPr anchorCtr="0" anchor="t" bIns="0" lIns="0" spcFirstLastPara="1" rIns="0" wrap="square" tIns="12700">
            <a:noAutofit/>
          </a:bodyPr>
          <a:lstStyle/>
          <a:p>
            <a:pPr indent="0" lvl="0" marL="550545" marR="0" rtl="0" algn="l">
              <a:lnSpc>
                <a:spcPct val="72448"/>
              </a:lnSpc>
              <a:spcBef>
                <a:spcPts val="0"/>
              </a:spcBef>
              <a:spcAft>
                <a:spcPts val="0"/>
              </a:spcAft>
              <a:buNone/>
            </a:pPr>
            <a:r>
              <a:rPr lang="en-US" sz="2450">
                <a:solidFill>
                  <a:schemeClr val="dk1"/>
                </a:solidFill>
                <a:latin typeface="Times New Roman"/>
                <a:ea typeface="Times New Roman"/>
                <a:cs typeface="Times New Roman"/>
                <a:sym typeface="Times New Roman"/>
              </a:rPr>
              <a:t>3</a:t>
            </a:r>
            <a:r>
              <a:rPr i="1" lang="en-US" sz="2450">
                <a:solidFill>
                  <a:schemeClr val="dk1"/>
                </a:solidFill>
                <a:latin typeface="Times New Roman"/>
                <a:ea typeface="Times New Roman"/>
                <a:cs typeface="Times New Roman"/>
                <a:sym typeface="Times New Roman"/>
              </a:rPr>
              <a:t>V E</a:t>
            </a:r>
            <a:endParaRPr sz="2450">
              <a:solidFill>
                <a:schemeClr val="dk1"/>
              </a:solidFill>
              <a:latin typeface="Times New Roman"/>
              <a:ea typeface="Times New Roman"/>
              <a:cs typeface="Times New Roman"/>
              <a:sym typeface="Times New Roman"/>
            </a:endParaRPr>
          </a:p>
          <a:p>
            <a:pPr indent="0" lvl="0" marL="12700" marR="0" rtl="0" algn="l">
              <a:lnSpc>
                <a:spcPct val="48299"/>
              </a:lnSpc>
              <a:spcBef>
                <a:spcPts val="0"/>
              </a:spcBef>
              <a:spcAft>
                <a:spcPts val="0"/>
              </a:spcAft>
              <a:buNone/>
            </a:pPr>
            <a:r>
              <a:rPr baseline="-25000" i="1" lang="en-US" sz="3675">
                <a:solidFill>
                  <a:schemeClr val="dk1"/>
                </a:solidFill>
                <a:latin typeface="Times New Roman"/>
                <a:ea typeface="Times New Roman"/>
                <a:cs typeface="Times New Roman"/>
                <a:sym typeface="Times New Roman"/>
              </a:rPr>
              <a:t>P </a:t>
            </a:r>
            <a:r>
              <a:rPr baseline="-25000" lang="en-US" sz="3675">
                <a:solidFill>
                  <a:schemeClr val="dk1"/>
                </a:solidFill>
                <a:latin typeface="Noto Sans Symbols"/>
                <a:ea typeface="Noto Sans Symbols"/>
                <a:cs typeface="Noto Sans Symbols"/>
                <a:sym typeface="Noto Sans Symbols"/>
              </a:rPr>
              <a:t>=</a:t>
            </a:r>
            <a:r>
              <a:rPr baseline="-25000" lang="en-US" sz="3675">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t	f</a:t>
            </a:r>
            <a:endParaRPr sz="1400">
              <a:solidFill>
                <a:schemeClr val="dk1"/>
              </a:solidFill>
              <a:latin typeface="Times New Roman"/>
              <a:ea typeface="Times New Roman"/>
              <a:cs typeface="Times New Roman"/>
              <a:sym typeface="Times New Roman"/>
            </a:endParaRPr>
          </a:p>
        </p:txBody>
      </p:sp>
      <p:sp>
        <p:nvSpPr>
          <p:cNvPr id="1225" name="Google Shape;1225;p43"/>
          <p:cNvSpPr txBox="1"/>
          <p:nvPr/>
        </p:nvSpPr>
        <p:spPr>
          <a:xfrm>
            <a:off x="7819994" y="1878177"/>
            <a:ext cx="639445"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ve </a:t>
            </a:r>
            <a:r>
              <a:rPr i="1" lang="en-US" sz="2000">
                <a:solidFill>
                  <a:schemeClr val="dk1"/>
                </a:solidFill>
                <a:latin typeface="Times New Roman"/>
                <a:ea typeface="Times New Roman"/>
                <a:cs typeface="Times New Roman"/>
                <a:sym typeface="Times New Roman"/>
              </a:rPr>
              <a:t>E</a:t>
            </a:r>
            <a:r>
              <a:rPr baseline="-25000" i="1" lang="en-US" sz="1950">
                <a:solidFill>
                  <a:schemeClr val="dk1"/>
                </a:solidFill>
                <a:latin typeface="Times New Roman"/>
                <a:ea typeface="Times New Roman"/>
                <a:cs typeface="Times New Roman"/>
                <a:sym typeface="Times New Roman"/>
              </a:rPr>
              <a:t>f</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1226" name="Google Shape;1226;p43"/>
          <p:cNvSpPr txBox="1"/>
          <p:nvPr/>
        </p:nvSpPr>
        <p:spPr>
          <a:xfrm>
            <a:off x="618490" y="1878177"/>
            <a:ext cx="7094855" cy="6350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Bu	denklem,	bir	senkron	generatör	tarafından	üretilen	gücün	</a:t>
            </a:r>
            <a:r>
              <a:rPr i="1" lang="en-US" sz="2000">
                <a:solidFill>
                  <a:schemeClr val="dk1"/>
                </a:solidFill>
                <a:latin typeface="Times New Roman"/>
                <a:ea typeface="Times New Roman"/>
                <a:cs typeface="Times New Roman"/>
                <a:sym typeface="Times New Roman"/>
              </a:rPr>
              <a:t>V</a:t>
            </a:r>
            <a:r>
              <a:rPr baseline="-25000" i="1" lang="en-US" sz="1950">
                <a:solidFill>
                  <a:schemeClr val="dk1"/>
                </a:solidFill>
                <a:latin typeface="Times New Roman"/>
                <a:ea typeface="Times New Roman"/>
                <a:cs typeface="Times New Roman"/>
                <a:sym typeface="Times New Roman"/>
              </a:rPr>
              <a:t>t</a:t>
            </a:r>
            <a:endParaRPr baseline="-25000" sz="19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arasındaki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 açısına bağlı olduğu görülür.</a:t>
            </a:r>
            <a:endParaRPr sz="2000">
              <a:solidFill>
                <a:schemeClr val="dk1"/>
              </a:solidFill>
              <a:latin typeface="Times New Roman"/>
              <a:ea typeface="Times New Roman"/>
              <a:cs typeface="Times New Roman"/>
              <a:sym typeface="Times New Roman"/>
            </a:endParaRPr>
          </a:p>
        </p:txBody>
      </p:sp>
      <p:sp>
        <p:nvSpPr>
          <p:cNvPr id="1227" name="Google Shape;1227;p43"/>
          <p:cNvSpPr txBox="1"/>
          <p:nvPr/>
        </p:nvSpPr>
        <p:spPr>
          <a:xfrm>
            <a:off x="618490" y="2754464"/>
            <a:ext cx="5323840"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Generatör maksimum gücü	</a:t>
            </a:r>
            <a:r>
              <a:rPr lang="en-US" sz="2000">
                <a:solidFill>
                  <a:schemeClr val="dk1"/>
                </a:solidFill>
                <a:latin typeface="Noto Sans Symbols"/>
                <a:ea typeface="Noto Sans Symbols"/>
                <a:cs typeface="Noto Sans Symbols"/>
                <a:sym typeface="Noto Sans Symbols"/>
              </a:rPr>
              <a:t>δ</a:t>
            </a:r>
            <a:r>
              <a:rPr lang="en-US" sz="2000">
                <a:solidFill>
                  <a:schemeClr val="dk1"/>
                </a:solidFill>
                <a:latin typeface="Times New Roman"/>
                <a:ea typeface="Times New Roman"/>
                <a:cs typeface="Times New Roman"/>
                <a:sym typeface="Times New Roman"/>
              </a:rPr>
              <a:t>=90</a:t>
            </a:r>
            <a:r>
              <a:rPr baseline="30000" lang="en-US" sz="1950">
                <a:solidFill>
                  <a:schemeClr val="dk1"/>
                </a:solidFill>
                <a:latin typeface="Times New Roman"/>
                <a:ea typeface="Times New Roman"/>
                <a:cs typeface="Times New Roman"/>
                <a:sym typeface="Times New Roman"/>
              </a:rPr>
              <a:t>o </a:t>
            </a:r>
            <a:r>
              <a:rPr lang="en-US" sz="2000">
                <a:solidFill>
                  <a:schemeClr val="dk1"/>
                </a:solidFill>
                <a:latin typeface="Times New Roman"/>
                <a:ea typeface="Times New Roman"/>
                <a:cs typeface="Times New Roman"/>
                <a:sym typeface="Times New Roman"/>
              </a:rPr>
              <a:t>iken sağlayabilir.</a:t>
            </a:r>
            <a:endParaRPr sz="2000">
              <a:solidFill>
                <a:schemeClr val="dk1"/>
              </a:solidFill>
              <a:latin typeface="Times New Roman"/>
              <a:ea typeface="Times New Roman"/>
              <a:cs typeface="Times New Roman"/>
              <a:sym typeface="Times New Roman"/>
            </a:endParaRPr>
          </a:p>
        </p:txBody>
      </p:sp>
      <p:sp>
        <p:nvSpPr>
          <p:cNvPr id="1228" name="Google Shape;1228;p43"/>
          <p:cNvSpPr/>
          <p:nvPr/>
        </p:nvSpPr>
        <p:spPr>
          <a:xfrm>
            <a:off x="3056683" y="3615640"/>
            <a:ext cx="782955" cy="0"/>
          </a:xfrm>
          <a:custGeom>
            <a:rect b="b" l="l" r="r" t="t"/>
            <a:pathLst>
              <a:path extrusionOk="0" h="120000" w="782954">
                <a:moveTo>
                  <a:pt x="0" y="0"/>
                </a:moveTo>
                <a:lnTo>
                  <a:pt x="782819" y="0"/>
                </a:lnTo>
              </a:path>
            </a:pathLst>
          </a:custGeom>
          <a:noFill/>
          <a:ln cap="flat" cmpd="sng" w="12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43"/>
          <p:cNvSpPr txBox="1"/>
          <p:nvPr/>
        </p:nvSpPr>
        <p:spPr>
          <a:xfrm>
            <a:off x="4347147" y="3370251"/>
            <a:ext cx="1689735"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sin 90</a:t>
            </a:r>
            <a:r>
              <a:rPr baseline="30000" i="1" lang="en-US" sz="2100">
                <a:solidFill>
                  <a:schemeClr val="dk1"/>
                </a:solidFill>
                <a:latin typeface="Times New Roman"/>
                <a:ea typeface="Times New Roman"/>
                <a:cs typeface="Times New Roman"/>
                <a:sym typeface="Times New Roman"/>
              </a:rPr>
              <a:t>o </a:t>
            </a:r>
            <a:r>
              <a:rPr lang="en-US" sz="2450">
                <a:solidFill>
                  <a:schemeClr val="dk1"/>
                </a:solidFill>
                <a:latin typeface="Noto Sans Symbols"/>
                <a:ea typeface="Noto Sans Symbols"/>
                <a:cs typeface="Noto Sans Symbols"/>
                <a:sym typeface="Noto Sans Symbols"/>
              </a:rPr>
              <a:t>=</a:t>
            </a:r>
            <a:r>
              <a:rPr lang="en-US" sz="2450">
                <a:solidFill>
                  <a:schemeClr val="dk1"/>
                </a:solidFill>
                <a:latin typeface="Times New Roman"/>
                <a:ea typeface="Times New Roman"/>
                <a:cs typeface="Times New Roman"/>
                <a:sym typeface="Times New Roman"/>
              </a:rPr>
              <a:t> 1</a:t>
            </a:r>
            <a:endParaRPr sz="2450">
              <a:solidFill>
                <a:schemeClr val="dk1"/>
              </a:solidFill>
              <a:latin typeface="Times New Roman"/>
              <a:ea typeface="Times New Roman"/>
              <a:cs typeface="Times New Roman"/>
              <a:sym typeface="Times New Roman"/>
            </a:endParaRPr>
          </a:p>
        </p:txBody>
      </p:sp>
      <p:sp>
        <p:nvSpPr>
          <p:cNvPr id="1230" name="Google Shape;1230;p43"/>
          <p:cNvSpPr txBox="1"/>
          <p:nvPr/>
        </p:nvSpPr>
        <p:spPr>
          <a:xfrm>
            <a:off x="3277856" y="3613038"/>
            <a:ext cx="334645"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en-US" sz="2450">
                <a:solidFill>
                  <a:schemeClr val="dk1"/>
                </a:solidFill>
                <a:latin typeface="Times New Roman"/>
                <a:ea typeface="Times New Roman"/>
                <a:cs typeface="Times New Roman"/>
                <a:sym typeface="Times New Roman"/>
              </a:rPr>
              <a:t>X</a:t>
            </a:r>
            <a:r>
              <a:rPr baseline="-25000" i="1" lang="en-US" sz="2100">
                <a:solidFill>
                  <a:schemeClr val="dk1"/>
                </a:solidFill>
                <a:latin typeface="Times New Roman"/>
                <a:ea typeface="Times New Roman"/>
                <a:cs typeface="Times New Roman"/>
                <a:sym typeface="Times New Roman"/>
              </a:rPr>
              <a:t>s</a:t>
            </a:r>
            <a:endParaRPr baseline="-25000" sz="2100">
              <a:solidFill>
                <a:schemeClr val="dk1"/>
              </a:solidFill>
              <a:latin typeface="Times New Roman"/>
              <a:ea typeface="Times New Roman"/>
              <a:cs typeface="Times New Roman"/>
              <a:sym typeface="Times New Roman"/>
            </a:endParaRPr>
          </a:p>
        </p:txBody>
      </p:sp>
      <p:sp>
        <p:nvSpPr>
          <p:cNvPr id="1231" name="Google Shape;1231;p43"/>
          <p:cNvSpPr txBox="1"/>
          <p:nvPr/>
        </p:nvSpPr>
        <p:spPr>
          <a:xfrm>
            <a:off x="2518442" y="3136291"/>
            <a:ext cx="1243330" cy="476250"/>
          </a:xfrm>
          <a:prstGeom prst="rect">
            <a:avLst/>
          </a:prstGeom>
          <a:noFill/>
          <a:ln>
            <a:noFill/>
          </a:ln>
        </p:spPr>
        <p:txBody>
          <a:bodyPr anchorCtr="0" anchor="t" bIns="0" lIns="0" spcFirstLastPara="1" rIns="0" wrap="square" tIns="12050">
            <a:noAutofit/>
          </a:bodyPr>
          <a:lstStyle/>
          <a:p>
            <a:pPr indent="0" lvl="0" marL="549910" marR="0" rtl="0" algn="l">
              <a:lnSpc>
                <a:spcPct val="72448"/>
              </a:lnSpc>
              <a:spcBef>
                <a:spcPts val="0"/>
              </a:spcBef>
              <a:spcAft>
                <a:spcPts val="0"/>
              </a:spcAft>
              <a:buNone/>
            </a:pPr>
            <a:r>
              <a:rPr lang="en-US" sz="2450">
                <a:solidFill>
                  <a:schemeClr val="dk1"/>
                </a:solidFill>
                <a:latin typeface="Times New Roman"/>
                <a:ea typeface="Times New Roman"/>
                <a:cs typeface="Times New Roman"/>
                <a:sym typeface="Times New Roman"/>
              </a:rPr>
              <a:t>3</a:t>
            </a:r>
            <a:r>
              <a:rPr i="1" lang="en-US" sz="2450">
                <a:solidFill>
                  <a:schemeClr val="dk1"/>
                </a:solidFill>
                <a:latin typeface="Times New Roman"/>
                <a:ea typeface="Times New Roman"/>
                <a:cs typeface="Times New Roman"/>
                <a:sym typeface="Times New Roman"/>
              </a:rPr>
              <a:t>V E</a:t>
            </a:r>
            <a:endParaRPr sz="2450">
              <a:solidFill>
                <a:schemeClr val="dk1"/>
              </a:solidFill>
              <a:latin typeface="Times New Roman"/>
              <a:ea typeface="Times New Roman"/>
              <a:cs typeface="Times New Roman"/>
              <a:sym typeface="Times New Roman"/>
            </a:endParaRPr>
          </a:p>
          <a:p>
            <a:pPr indent="0" lvl="0" marL="12700" marR="0" rtl="0" algn="l">
              <a:lnSpc>
                <a:spcPct val="48299"/>
              </a:lnSpc>
              <a:spcBef>
                <a:spcPts val="0"/>
              </a:spcBef>
              <a:spcAft>
                <a:spcPts val="0"/>
              </a:spcAft>
              <a:buNone/>
            </a:pPr>
            <a:r>
              <a:rPr baseline="-25000" i="1" lang="en-US" sz="3675">
                <a:solidFill>
                  <a:schemeClr val="dk1"/>
                </a:solidFill>
                <a:latin typeface="Times New Roman"/>
                <a:ea typeface="Times New Roman"/>
                <a:cs typeface="Times New Roman"/>
                <a:sym typeface="Times New Roman"/>
              </a:rPr>
              <a:t>P </a:t>
            </a:r>
            <a:r>
              <a:rPr baseline="-25000" lang="en-US" sz="3675">
                <a:solidFill>
                  <a:schemeClr val="dk1"/>
                </a:solidFill>
                <a:latin typeface="Noto Sans Symbols"/>
                <a:ea typeface="Noto Sans Symbols"/>
                <a:cs typeface="Noto Sans Symbols"/>
                <a:sym typeface="Noto Sans Symbols"/>
              </a:rPr>
              <a:t>=</a:t>
            </a:r>
            <a:r>
              <a:rPr baseline="-25000" lang="en-US" sz="3675">
                <a:solidFill>
                  <a:schemeClr val="dk1"/>
                </a:solidFill>
                <a:latin typeface="Times New Roman"/>
                <a:ea typeface="Times New Roman"/>
                <a:cs typeface="Times New Roman"/>
                <a:sym typeface="Times New Roman"/>
              </a:rPr>
              <a:t>	</a:t>
            </a:r>
            <a:r>
              <a:rPr i="1" lang="en-US" sz="1400">
                <a:solidFill>
                  <a:schemeClr val="dk1"/>
                </a:solidFill>
                <a:latin typeface="Times New Roman"/>
                <a:ea typeface="Times New Roman"/>
                <a:cs typeface="Times New Roman"/>
                <a:sym typeface="Times New Roman"/>
              </a:rPr>
              <a:t>t	f</a:t>
            </a:r>
            <a:endParaRPr sz="1400">
              <a:solidFill>
                <a:schemeClr val="dk1"/>
              </a:solidFill>
              <a:latin typeface="Times New Roman"/>
              <a:ea typeface="Times New Roman"/>
              <a:cs typeface="Times New Roman"/>
              <a:sym typeface="Times New Roman"/>
            </a:endParaRPr>
          </a:p>
        </p:txBody>
      </p:sp>
      <p:sp>
        <p:nvSpPr>
          <p:cNvPr id="1232" name="Google Shape;1232;p43"/>
          <p:cNvSpPr txBox="1"/>
          <p:nvPr/>
        </p:nvSpPr>
        <p:spPr>
          <a:xfrm>
            <a:off x="581977" y="4110037"/>
            <a:ext cx="7948295" cy="2159000"/>
          </a:xfrm>
          <a:prstGeom prst="rect">
            <a:avLst/>
          </a:prstGeom>
          <a:noFill/>
          <a:ln>
            <a:noFill/>
          </a:ln>
        </p:spPr>
        <p:txBody>
          <a:bodyPr anchorCtr="0" anchor="t" bIns="0" lIns="0" spcFirstLastPara="1" rIns="0" wrap="square" tIns="12700">
            <a:noAutofit/>
          </a:bodyPr>
          <a:lstStyle/>
          <a:p>
            <a:pPr indent="0" lvl="0" marL="12700" marR="5080" rtl="0" algn="just">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Bu denklem ile gösterilen maksimum güç kararlı-durum kararlılık sınırı  olarak adlandırılır. Türbine daha fazla buhar girmesine izin verilir ve bu sınır  aşılmaya zorlanırsa, rotor hızı artar ve sonsuz bara ile senkronizasyon  kaybedilir. Pratikte bu duruma asla ulaşılamaz, çünkü senkronizm kaybedilir  kaybedilmez devre kesiciler açacaktır. Generatörün tekrar üzerine yük alması  istenirse, senkronizasyon önce yeniden sağlanmalıdır. Normalde, gerçek  generatörler asla kararlılık sınırına çok yaklaşmazlar. Gerçek makinalarda</a:t>
            </a:r>
            <a:endParaRPr sz="2000">
              <a:solidFill>
                <a:schemeClr val="dk1"/>
              </a:solidFill>
              <a:latin typeface="Times New Roman"/>
              <a:ea typeface="Times New Roman"/>
              <a:cs typeface="Times New Roman"/>
              <a:sym typeface="Times New Roman"/>
            </a:endParaRPr>
          </a:p>
        </p:txBody>
      </p:sp>
      <p:sp>
        <p:nvSpPr>
          <p:cNvPr id="1233" name="Google Shape;1233;p43"/>
          <p:cNvSpPr txBox="1"/>
          <p:nvPr/>
        </p:nvSpPr>
        <p:spPr>
          <a:xfrm>
            <a:off x="581977" y="6243637"/>
            <a:ext cx="4222750" cy="3302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tam-yük tork açısı 15</a:t>
            </a:r>
            <a:r>
              <a:rPr baseline="30000" lang="en-US" sz="1950">
                <a:solidFill>
                  <a:schemeClr val="dk1"/>
                </a:solidFill>
                <a:latin typeface="Times New Roman"/>
                <a:ea typeface="Times New Roman"/>
                <a:cs typeface="Times New Roman"/>
                <a:sym typeface="Times New Roman"/>
              </a:rPr>
              <a:t>o </a:t>
            </a:r>
            <a:r>
              <a:rPr lang="en-US" sz="2000">
                <a:solidFill>
                  <a:schemeClr val="dk1"/>
                </a:solidFill>
                <a:latin typeface="Times New Roman"/>
                <a:ea typeface="Times New Roman"/>
                <a:cs typeface="Times New Roman"/>
                <a:sym typeface="Times New Roman"/>
              </a:rPr>
              <a:t>- 20</a:t>
            </a:r>
            <a:r>
              <a:rPr baseline="30000" lang="en-US" sz="1950">
                <a:solidFill>
                  <a:schemeClr val="dk1"/>
                </a:solidFill>
                <a:latin typeface="Times New Roman"/>
                <a:ea typeface="Times New Roman"/>
                <a:cs typeface="Times New Roman"/>
                <a:sym typeface="Times New Roman"/>
              </a:rPr>
              <a:t>o </a:t>
            </a:r>
            <a:r>
              <a:rPr lang="en-US" sz="2000">
                <a:solidFill>
                  <a:schemeClr val="dk1"/>
                </a:solidFill>
                <a:latin typeface="Times New Roman"/>
                <a:ea typeface="Times New Roman"/>
                <a:cs typeface="Times New Roman"/>
                <a:sym typeface="Times New Roman"/>
              </a:rPr>
              <a:t>dolayındadır.</a:t>
            </a:r>
            <a:endParaRPr sz="2000">
              <a:solidFill>
                <a:schemeClr val="dk1"/>
              </a:solidFill>
              <a:latin typeface="Times New Roman"/>
              <a:ea typeface="Times New Roman"/>
              <a:cs typeface="Times New Roman"/>
              <a:sym typeface="Times New Roman"/>
            </a:endParaRPr>
          </a:p>
        </p:txBody>
      </p:sp>
      <p:sp>
        <p:nvSpPr>
          <p:cNvPr id="1234" name="Google Shape;1234;p43"/>
          <p:cNvSpPr/>
          <p:nvPr/>
        </p:nvSpPr>
        <p:spPr>
          <a:xfrm>
            <a:off x="0" y="90804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8" name="Shape 1238"/>
        <p:cNvGrpSpPr/>
        <p:nvPr/>
      </p:nvGrpSpPr>
      <p:grpSpPr>
        <a:xfrm>
          <a:off x="0" y="0"/>
          <a:ext cx="0" cy="0"/>
          <a:chOff x="0" y="0"/>
          <a:chExt cx="0" cy="0"/>
        </a:xfrm>
      </p:grpSpPr>
      <p:sp>
        <p:nvSpPr>
          <p:cNvPr id="1239" name="Google Shape;1239;p44"/>
          <p:cNvSpPr txBox="1"/>
          <p:nvPr>
            <p:ph type="title"/>
          </p:nvPr>
        </p:nvSpPr>
        <p:spPr>
          <a:xfrm>
            <a:off x="3452838" y="54927"/>
            <a:ext cx="2119630"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Kopma-torku</a:t>
            </a:r>
            <a:endParaRPr/>
          </a:p>
        </p:txBody>
      </p:sp>
      <p:sp>
        <p:nvSpPr>
          <p:cNvPr id="1240" name="Google Shape;1240;p44"/>
          <p:cNvSpPr/>
          <p:nvPr/>
        </p:nvSpPr>
        <p:spPr>
          <a:xfrm>
            <a:off x="3094283" y="2325000"/>
            <a:ext cx="539750" cy="0"/>
          </a:xfrm>
          <a:custGeom>
            <a:rect b="b" l="l" r="r" t="t"/>
            <a:pathLst>
              <a:path extrusionOk="0" h="120000" w="539750">
                <a:moveTo>
                  <a:pt x="0" y="0"/>
                </a:moveTo>
                <a:lnTo>
                  <a:pt x="539582" y="0"/>
                </a:lnTo>
              </a:path>
            </a:pathLst>
          </a:custGeom>
          <a:noFill/>
          <a:ln cap="flat" cmpd="sng" w="12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44"/>
          <p:cNvSpPr/>
          <p:nvPr/>
        </p:nvSpPr>
        <p:spPr>
          <a:xfrm>
            <a:off x="4603986" y="2388873"/>
            <a:ext cx="400050" cy="555625"/>
          </a:xfrm>
          <a:custGeom>
            <a:rect b="b" l="l" r="r" t="t"/>
            <a:pathLst>
              <a:path extrusionOk="0" h="555625" w="400050">
                <a:moveTo>
                  <a:pt x="399627" y="0"/>
                </a:moveTo>
                <a:lnTo>
                  <a:pt x="0" y="55531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44"/>
          <p:cNvSpPr/>
          <p:nvPr/>
        </p:nvSpPr>
        <p:spPr>
          <a:xfrm>
            <a:off x="3964303" y="2325000"/>
            <a:ext cx="1298575" cy="0"/>
          </a:xfrm>
          <a:custGeom>
            <a:rect b="b" l="l" r="r" t="t"/>
            <a:pathLst>
              <a:path extrusionOk="0" h="120000" w="1298575">
                <a:moveTo>
                  <a:pt x="0" y="0"/>
                </a:moveTo>
                <a:lnTo>
                  <a:pt x="1298026" y="0"/>
                </a:lnTo>
              </a:path>
            </a:pathLst>
          </a:custGeom>
          <a:noFill/>
          <a:ln cap="flat" cmpd="sng" w="12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44"/>
          <p:cNvSpPr txBox="1"/>
          <p:nvPr/>
        </p:nvSpPr>
        <p:spPr>
          <a:xfrm>
            <a:off x="4938483" y="2326211"/>
            <a:ext cx="502013" cy="323807"/>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60</a:t>
            </a:r>
            <a:endParaRPr sz="2000">
              <a:solidFill>
                <a:schemeClr val="dk1"/>
              </a:solidFill>
              <a:latin typeface="Noto Sans Symbols"/>
              <a:ea typeface="Noto Sans Symbols"/>
              <a:cs typeface="Noto Sans Symbols"/>
              <a:sym typeface="Noto Sans Symbols"/>
            </a:endParaRPr>
          </a:p>
        </p:txBody>
      </p:sp>
      <p:sp>
        <p:nvSpPr>
          <p:cNvPr id="1244" name="Google Shape;1244;p44"/>
          <p:cNvSpPr txBox="1"/>
          <p:nvPr/>
        </p:nvSpPr>
        <p:spPr>
          <a:xfrm>
            <a:off x="2413666" y="2286358"/>
            <a:ext cx="340360" cy="2413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max</a:t>
            </a:r>
            <a:endParaRPr sz="1400">
              <a:solidFill>
                <a:schemeClr val="dk1"/>
              </a:solidFill>
              <a:latin typeface="Times New Roman"/>
              <a:ea typeface="Times New Roman"/>
              <a:cs typeface="Times New Roman"/>
              <a:sym typeface="Times New Roman"/>
            </a:endParaRPr>
          </a:p>
        </p:txBody>
      </p:sp>
      <p:sp>
        <p:nvSpPr>
          <p:cNvPr id="1245" name="Google Shape;1245;p44"/>
          <p:cNvSpPr txBox="1"/>
          <p:nvPr/>
        </p:nvSpPr>
        <p:spPr>
          <a:xfrm>
            <a:off x="4107328" y="2304071"/>
            <a:ext cx="629194" cy="385362"/>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2</a:t>
            </a:r>
            <a:r>
              <a:rPr i="1" lang="en-US" sz="2000">
                <a:solidFill>
                  <a:schemeClr val="dk1"/>
                </a:solidFill>
                <a:latin typeface="Noto Sans Symbols"/>
                <a:ea typeface="Noto Sans Symbols"/>
                <a:cs typeface="Noto Sans Symbols"/>
                <a:sym typeface="Noto Sans Symbols"/>
              </a:rPr>
              <a:t>π</a:t>
            </a:r>
            <a:r>
              <a:rPr baseline="-25000" lang="en-US" sz="36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n</a:t>
            </a:r>
            <a:r>
              <a:rPr baseline="-25000" i="1" lang="en-US" sz="2100">
                <a:solidFill>
                  <a:schemeClr val="dk1"/>
                </a:solidFill>
                <a:latin typeface="Times New Roman"/>
                <a:ea typeface="Times New Roman"/>
                <a:cs typeface="Times New Roman"/>
                <a:sym typeface="Times New Roman"/>
              </a:rPr>
              <a:t>s   </a:t>
            </a:r>
            <a:endParaRPr baseline="-25000" sz="2100">
              <a:solidFill>
                <a:schemeClr val="dk1"/>
              </a:solidFill>
              <a:latin typeface="Times New Roman"/>
              <a:ea typeface="Times New Roman"/>
              <a:cs typeface="Times New Roman"/>
              <a:sym typeface="Times New Roman"/>
            </a:endParaRPr>
          </a:p>
        </p:txBody>
      </p:sp>
      <p:sp>
        <p:nvSpPr>
          <p:cNvPr id="1246" name="Google Shape;1246;p44"/>
          <p:cNvSpPr txBox="1"/>
          <p:nvPr/>
        </p:nvSpPr>
        <p:spPr>
          <a:xfrm>
            <a:off x="797877" y="1049020"/>
            <a:ext cx="6760209" cy="1309370"/>
          </a:xfrm>
          <a:prstGeom prst="rect">
            <a:avLst/>
          </a:prstGeom>
          <a:noFill/>
          <a:ln>
            <a:noFill/>
          </a:ln>
        </p:spPr>
        <p:txBody>
          <a:bodyPr anchorCtr="0" anchor="t" bIns="0" lIns="0" spcFirstLastPara="1" rIns="0" wrap="square" tIns="27925">
            <a:noAutofit/>
          </a:bodyPr>
          <a:lstStyle/>
          <a:p>
            <a:pPr indent="0" lvl="0" marL="12700" marR="5080" rtl="0" algn="l">
              <a:lnSpc>
                <a:spcPct val="118181"/>
              </a:lnSpc>
              <a:spcBef>
                <a:spcPts val="0"/>
              </a:spcBef>
              <a:spcAft>
                <a:spcPts val="0"/>
              </a:spcAft>
              <a:buNone/>
            </a:pPr>
            <a:r>
              <a:rPr lang="en-US" sz="2200">
                <a:solidFill>
                  <a:schemeClr val="dk1"/>
                </a:solidFill>
                <a:latin typeface="Times New Roman"/>
                <a:ea typeface="Times New Roman"/>
                <a:cs typeface="Times New Roman"/>
                <a:sym typeface="Times New Roman"/>
              </a:rPr>
              <a:t>İki-kutuplu silindirik-rotorlu bir senkron motorun faz başına  üretebildiği maksimum torku veya </a:t>
            </a:r>
            <a:r>
              <a:rPr i="1" lang="en-US" sz="2200">
                <a:solidFill>
                  <a:schemeClr val="dk1"/>
                </a:solidFill>
                <a:latin typeface="Times New Roman"/>
                <a:ea typeface="Times New Roman"/>
                <a:cs typeface="Times New Roman"/>
                <a:sym typeface="Times New Roman"/>
              </a:rPr>
              <a:t>kopma torku:</a:t>
            </a:r>
            <a:endParaRPr sz="2200">
              <a:solidFill>
                <a:schemeClr val="dk1"/>
              </a:solidFill>
              <a:latin typeface="Times New Roman"/>
              <a:ea typeface="Times New Roman"/>
              <a:cs typeface="Times New Roman"/>
              <a:sym typeface="Times New Roman"/>
            </a:endParaRPr>
          </a:p>
          <a:p>
            <a:pPr indent="0" lvl="0" marL="1467485" marR="0" rtl="0" algn="l">
              <a:lnSpc>
                <a:spcPct val="100000"/>
              </a:lnSpc>
              <a:spcBef>
                <a:spcPts val="1900"/>
              </a:spcBef>
              <a:spcAft>
                <a:spcPts val="0"/>
              </a:spcAft>
              <a:buNone/>
            </a:pPr>
            <a:r>
              <a:rPr baseline="-25000" i="1" lang="en-US" sz="3600">
                <a:solidFill>
                  <a:schemeClr val="dk1"/>
                </a:solidFill>
                <a:latin typeface="Times New Roman"/>
                <a:ea typeface="Times New Roman"/>
                <a:cs typeface="Times New Roman"/>
                <a:sym typeface="Times New Roman"/>
              </a:rPr>
              <a:t>T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baseline="30000" i="1" lang="en-US" sz="3600">
                <a:solidFill>
                  <a:schemeClr val="dk1"/>
                </a:solidFill>
                <a:latin typeface="Times New Roman"/>
                <a:ea typeface="Times New Roman"/>
                <a:cs typeface="Times New Roman"/>
                <a:sym typeface="Times New Roman"/>
              </a:rPr>
              <a:t>P</a:t>
            </a:r>
            <a:r>
              <a:rPr lang="en-US" sz="1400">
                <a:solidFill>
                  <a:schemeClr val="dk1"/>
                </a:solidFill>
                <a:latin typeface="Times New Roman"/>
                <a:ea typeface="Times New Roman"/>
                <a:cs typeface="Times New Roman"/>
                <a:sym typeface="Times New Roman"/>
              </a:rPr>
              <a:t>max  </a:t>
            </a:r>
            <a:r>
              <a:rPr baseline="-25000" lang="en-US" sz="3600">
                <a:solidFill>
                  <a:schemeClr val="dk1"/>
                </a:solidFill>
                <a:latin typeface="Noto Sans Symbols"/>
                <a:ea typeface="Noto Sans Symbols"/>
                <a:cs typeface="Noto Sans Symbols"/>
                <a:sym typeface="Noto Sans Symbols"/>
              </a:rPr>
              <a:t>=</a:t>
            </a:r>
            <a:r>
              <a:rPr baseline="-25000" lang="en-US" sz="3600">
                <a:solidFill>
                  <a:schemeClr val="dk1"/>
                </a:solidFill>
                <a:latin typeface="Times New Roman"/>
                <a:ea typeface="Times New Roman"/>
                <a:cs typeface="Times New Roman"/>
                <a:sym typeface="Times New Roman"/>
              </a:rPr>
              <a:t>	</a:t>
            </a:r>
            <a:r>
              <a:rPr baseline="30000" i="1" lang="en-US" sz="3600">
                <a:solidFill>
                  <a:schemeClr val="dk1"/>
                </a:solidFill>
                <a:latin typeface="Times New Roman"/>
                <a:ea typeface="Times New Roman"/>
                <a:cs typeface="Times New Roman"/>
                <a:sym typeface="Times New Roman"/>
              </a:rPr>
              <a:t>P</a:t>
            </a:r>
            <a:r>
              <a:rPr lang="en-US" sz="1400">
                <a:solidFill>
                  <a:schemeClr val="dk1"/>
                </a:solidFill>
                <a:latin typeface="Times New Roman"/>
                <a:ea typeface="Times New Roman"/>
                <a:cs typeface="Times New Roman"/>
                <a:sym typeface="Times New Roman"/>
              </a:rPr>
              <a:t>max</a:t>
            </a:r>
            <a:endParaRPr sz="1400">
              <a:solidFill>
                <a:schemeClr val="dk1"/>
              </a:solidFill>
              <a:latin typeface="Times New Roman"/>
              <a:ea typeface="Times New Roman"/>
              <a:cs typeface="Times New Roman"/>
              <a:sym typeface="Times New Roman"/>
            </a:endParaRPr>
          </a:p>
        </p:txBody>
      </p:sp>
      <p:sp>
        <p:nvSpPr>
          <p:cNvPr id="1247" name="Google Shape;1247;p44"/>
          <p:cNvSpPr txBox="1"/>
          <p:nvPr/>
        </p:nvSpPr>
        <p:spPr>
          <a:xfrm>
            <a:off x="5883016" y="2551873"/>
            <a:ext cx="1022925" cy="383438"/>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t/>
            </a:r>
            <a:endParaRPr baseline="-25000" sz="3600">
              <a:solidFill>
                <a:schemeClr val="dk1"/>
              </a:solidFill>
              <a:latin typeface="Noto Sans Symbols"/>
              <a:ea typeface="Noto Sans Symbols"/>
              <a:cs typeface="Noto Sans Symbols"/>
              <a:sym typeface="Noto Sans Symbols"/>
            </a:endParaRPr>
          </a:p>
        </p:txBody>
      </p:sp>
      <p:sp>
        <p:nvSpPr>
          <p:cNvPr id="1248" name="Google Shape;1248;p44"/>
          <p:cNvSpPr txBox="1"/>
          <p:nvPr/>
        </p:nvSpPr>
        <p:spPr>
          <a:xfrm>
            <a:off x="3152168" y="2304010"/>
            <a:ext cx="377825" cy="4159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en-US" sz="2550">
                <a:solidFill>
                  <a:schemeClr val="dk1"/>
                </a:solidFill>
                <a:latin typeface="Noto Sans Symbols"/>
                <a:ea typeface="Noto Sans Symbols"/>
                <a:cs typeface="Noto Sans Symbols"/>
                <a:sym typeface="Noto Sans Symbols"/>
              </a:rPr>
              <a:t>ω</a:t>
            </a:r>
            <a:r>
              <a:rPr baseline="-25000" i="1" lang="en-US" sz="2100">
                <a:solidFill>
                  <a:schemeClr val="dk1"/>
                </a:solidFill>
                <a:latin typeface="Times New Roman"/>
                <a:ea typeface="Times New Roman"/>
                <a:cs typeface="Times New Roman"/>
                <a:sym typeface="Times New Roman"/>
              </a:rPr>
              <a:t>m</a:t>
            </a:r>
            <a:endParaRPr baseline="-25000" sz="2100">
              <a:solidFill>
                <a:schemeClr val="dk1"/>
              </a:solidFill>
              <a:latin typeface="Times New Roman"/>
              <a:ea typeface="Times New Roman"/>
              <a:cs typeface="Times New Roman"/>
              <a:sym typeface="Times New Roman"/>
            </a:endParaRPr>
          </a:p>
        </p:txBody>
      </p:sp>
      <p:sp>
        <p:nvSpPr>
          <p:cNvPr id="1249" name="Google Shape;1249;p44"/>
          <p:cNvSpPr/>
          <p:nvPr/>
        </p:nvSpPr>
        <p:spPr>
          <a:xfrm>
            <a:off x="3473450" y="5446712"/>
            <a:ext cx="2482850" cy="1905"/>
          </a:xfrm>
          <a:custGeom>
            <a:rect b="b" l="l" r="r" t="t"/>
            <a:pathLst>
              <a:path extrusionOk="0" h="1904" w="2482850">
                <a:moveTo>
                  <a:pt x="0" y="0"/>
                </a:moveTo>
                <a:lnTo>
                  <a:pt x="2482848" y="1571"/>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44"/>
          <p:cNvSpPr/>
          <p:nvPr/>
        </p:nvSpPr>
        <p:spPr>
          <a:xfrm>
            <a:off x="5854662" y="5384723"/>
            <a:ext cx="127635" cy="127000"/>
          </a:xfrm>
          <a:custGeom>
            <a:rect b="b" l="l" r="r" t="t"/>
            <a:pathLst>
              <a:path extrusionOk="0" h="127000" w="127635">
                <a:moveTo>
                  <a:pt x="76" y="0"/>
                </a:moveTo>
                <a:lnTo>
                  <a:pt x="0" y="126999"/>
                </a:lnTo>
                <a:lnTo>
                  <a:pt x="127038" y="63576"/>
                </a:lnTo>
                <a:lnTo>
                  <a:pt x="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44"/>
          <p:cNvSpPr/>
          <p:nvPr/>
        </p:nvSpPr>
        <p:spPr>
          <a:xfrm>
            <a:off x="3463925" y="4057646"/>
            <a:ext cx="1905" cy="1387475"/>
          </a:xfrm>
          <a:custGeom>
            <a:rect b="b" l="l" r="r" t="t"/>
            <a:pathLst>
              <a:path extrusionOk="0" h="1387475" w="1904">
                <a:moveTo>
                  <a:pt x="0" y="1387478"/>
                </a:moveTo>
                <a:lnTo>
                  <a:pt x="1558" y="0"/>
                </a:lnTo>
              </a:path>
            </a:pathLst>
          </a:custGeom>
          <a:noFill/>
          <a:ln cap="flat" cmpd="sng" w="19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44"/>
          <p:cNvSpPr/>
          <p:nvPr/>
        </p:nvSpPr>
        <p:spPr>
          <a:xfrm>
            <a:off x="3401872" y="4032250"/>
            <a:ext cx="127000" cy="127635"/>
          </a:xfrm>
          <a:custGeom>
            <a:rect b="b" l="l" r="r" t="t"/>
            <a:pathLst>
              <a:path extrusionOk="0" h="127635" w="127000">
                <a:moveTo>
                  <a:pt x="63639" y="0"/>
                </a:moveTo>
                <a:lnTo>
                  <a:pt x="0" y="126923"/>
                </a:lnTo>
                <a:lnTo>
                  <a:pt x="127000" y="127076"/>
                </a:lnTo>
                <a:lnTo>
                  <a:pt x="6363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44"/>
          <p:cNvSpPr/>
          <p:nvPr/>
        </p:nvSpPr>
        <p:spPr>
          <a:xfrm>
            <a:off x="3463847" y="4233862"/>
            <a:ext cx="1631950" cy="634365"/>
          </a:xfrm>
          <a:custGeom>
            <a:rect b="b" l="l" r="r" t="t"/>
            <a:pathLst>
              <a:path extrusionOk="0" h="634364" w="1631950">
                <a:moveTo>
                  <a:pt x="0" y="0"/>
                </a:moveTo>
                <a:lnTo>
                  <a:pt x="62560" y="548"/>
                </a:lnTo>
                <a:lnTo>
                  <a:pt x="124611" y="2183"/>
                </a:lnTo>
                <a:lnTo>
                  <a:pt x="186107" y="4886"/>
                </a:lnTo>
                <a:lnTo>
                  <a:pt x="247002" y="8639"/>
                </a:lnTo>
                <a:lnTo>
                  <a:pt x="307250" y="13424"/>
                </a:lnTo>
                <a:lnTo>
                  <a:pt x="366805" y="19224"/>
                </a:lnTo>
                <a:lnTo>
                  <a:pt x="425622" y="26021"/>
                </a:lnTo>
                <a:lnTo>
                  <a:pt x="483654" y="33796"/>
                </a:lnTo>
                <a:lnTo>
                  <a:pt x="540855" y="42532"/>
                </a:lnTo>
                <a:lnTo>
                  <a:pt x="597180" y="52212"/>
                </a:lnTo>
                <a:lnTo>
                  <a:pt x="652582" y="62817"/>
                </a:lnTo>
                <a:lnTo>
                  <a:pt x="707016" y="74330"/>
                </a:lnTo>
                <a:lnTo>
                  <a:pt x="760436" y="86732"/>
                </a:lnTo>
                <a:lnTo>
                  <a:pt x="812795" y="100007"/>
                </a:lnTo>
                <a:lnTo>
                  <a:pt x="864049" y="114135"/>
                </a:lnTo>
                <a:lnTo>
                  <a:pt x="914150" y="129100"/>
                </a:lnTo>
                <a:lnTo>
                  <a:pt x="963053" y="144883"/>
                </a:lnTo>
                <a:lnTo>
                  <a:pt x="1010713" y="161466"/>
                </a:lnTo>
                <a:lnTo>
                  <a:pt x="1057082" y="178833"/>
                </a:lnTo>
                <a:lnTo>
                  <a:pt x="1102116" y="196964"/>
                </a:lnTo>
                <a:lnTo>
                  <a:pt x="1145768" y="215842"/>
                </a:lnTo>
                <a:lnTo>
                  <a:pt x="1187992" y="235450"/>
                </a:lnTo>
                <a:lnTo>
                  <a:pt x="1228743" y="255769"/>
                </a:lnTo>
                <a:lnTo>
                  <a:pt x="1267974" y="276782"/>
                </a:lnTo>
                <a:lnTo>
                  <a:pt x="1305640" y="298470"/>
                </a:lnTo>
                <a:lnTo>
                  <a:pt x="1341694" y="320817"/>
                </a:lnTo>
                <a:lnTo>
                  <a:pt x="1376092" y="343804"/>
                </a:lnTo>
                <a:lnTo>
                  <a:pt x="1408786" y="367412"/>
                </a:lnTo>
                <a:lnTo>
                  <a:pt x="1439730" y="391626"/>
                </a:lnTo>
                <a:lnTo>
                  <a:pt x="1468880" y="416426"/>
                </a:lnTo>
                <a:lnTo>
                  <a:pt x="1521611" y="467714"/>
                </a:lnTo>
                <a:lnTo>
                  <a:pt x="1566610" y="521136"/>
                </a:lnTo>
                <a:lnTo>
                  <a:pt x="1603511" y="576547"/>
                </a:lnTo>
                <a:lnTo>
                  <a:pt x="1618810" y="604954"/>
                </a:lnTo>
                <a:lnTo>
                  <a:pt x="1631946" y="633805"/>
                </a:lnTo>
              </a:path>
            </a:pathLst>
          </a:custGeom>
          <a:noFill/>
          <a:ln cap="flat" cmpd="sng" w="25375">
            <a:solidFill>
              <a:srgbClr val="FF4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44"/>
          <p:cNvSpPr/>
          <p:nvPr/>
        </p:nvSpPr>
        <p:spPr>
          <a:xfrm>
            <a:off x="3473456" y="4306887"/>
            <a:ext cx="1851660" cy="1129030"/>
          </a:xfrm>
          <a:custGeom>
            <a:rect b="b" l="l" r="r" t="t"/>
            <a:pathLst>
              <a:path extrusionOk="0" h="1129029" w="1851660">
                <a:moveTo>
                  <a:pt x="1851075" y="157130"/>
                </a:moveTo>
                <a:lnTo>
                  <a:pt x="1806975" y="134252"/>
                </a:lnTo>
                <a:lnTo>
                  <a:pt x="1761994" y="113114"/>
                </a:lnTo>
                <a:lnTo>
                  <a:pt x="1716194" y="93733"/>
                </a:lnTo>
                <a:lnTo>
                  <a:pt x="1669637" y="76125"/>
                </a:lnTo>
                <a:lnTo>
                  <a:pt x="1622383" y="60305"/>
                </a:lnTo>
                <a:lnTo>
                  <a:pt x="1574493" y="46288"/>
                </a:lnTo>
                <a:lnTo>
                  <a:pt x="1526030" y="34092"/>
                </a:lnTo>
                <a:lnTo>
                  <a:pt x="1477054" y="23730"/>
                </a:lnTo>
                <a:lnTo>
                  <a:pt x="1427627" y="15219"/>
                </a:lnTo>
                <a:lnTo>
                  <a:pt x="1377809" y="8575"/>
                </a:lnTo>
                <a:lnTo>
                  <a:pt x="1327663" y="3813"/>
                </a:lnTo>
                <a:lnTo>
                  <a:pt x="1277248" y="950"/>
                </a:lnTo>
                <a:lnTo>
                  <a:pt x="1226628" y="0"/>
                </a:lnTo>
                <a:lnTo>
                  <a:pt x="1176067" y="941"/>
                </a:lnTo>
                <a:lnTo>
                  <a:pt x="1126028" y="3741"/>
                </a:lnTo>
                <a:lnTo>
                  <a:pt x="1076548" y="8363"/>
                </a:lnTo>
                <a:lnTo>
                  <a:pt x="1027667" y="14772"/>
                </a:lnTo>
                <a:lnTo>
                  <a:pt x="979425" y="22930"/>
                </a:lnTo>
                <a:lnTo>
                  <a:pt x="931861" y="32801"/>
                </a:lnTo>
                <a:lnTo>
                  <a:pt x="885015" y="44349"/>
                </a:lnTo>
                <a:lnTo>
                  <a:pt x="838926" y="57539"/>
                </a:lnTo>
                <a:lnTo>
                  <a:pt x="793633" y="72332"/>
                </a:lnTo>
                <a:lnTo>
                  <a:pt x="749177" y="88694"/>
                </a:lnTo>
                <a:lnTo>
                  <a:pt x="705596" y="106588"/>
                </a:lnTo>
                <a:lnTo>
                  <a:pt x="662930" y="125978"/>
                </a:lnTo>
                <a:lnTo>
                  <a:pt x="621218" y="146827"/>
                </a:lnTo>
                <a:lnTo>
                  <a:pt x="580501" y="169098"/>
                </a:lnTo>
                <a:lnTo>
                  <a:pt x="540817" y="192757"/>
                </a:lnTo>
                <a:lnTo>
                  <a:pt x="502205" y="217765"/>
                </a:lnTo>
                <a:lnTo>
                  <a:pt x="464706" y="244088"/>
                </a:lnTo>
                <a:lnTo>
                  <a:pt x="428359" y="271689"/>
                </a:lnTo>
                <a:lnTo>
                  <a:pt x="393203" y="300531"/>
                </a:lnTo>
                <a:lnTo>
                  <a:pt x="359278" y="330578"/>
                </a:lnTo>
                <a:lnTo>
                  <a:pt x="326623" y="361795"/>
                </a:lnTo>
                <a:lnTo>
                  <a:pt x="295277" y="394143"/>
                </a:lnTo>
                <a:lnTo>
                  <a:pt x="265281" y="427589"/>
                </a:lnTo>
                <a:lnTo>
                  <a:pt x="236673" y="462094"/>
                </a:lnTo>
                <a:lnTo>
                  <a:pt x="209493" y="497622"/>
                </a:lnTo>
                <a:lnTo>
                  <a:pt x="183781" y="534138"/>
                </a:lnTo>
                <a:lnTo>
                  <a:pt x="159576" y="571605"/>
                </a:lnTo>
                <a:lnTo>
                  <a:pt x="136917" y="609987"/>
                </a:lnTo>
                <a:lnTo>
                  <a:pt x="115844" y="649248"/>
                </a:lnTo>
                <a:lnTo>
                  <a:pt x="96397" y="689350"/>
                </a:lnTo>
                <a:lnTo>
                  <a:pt x="78614" y="730259"/>
                </a:lnTo>
                <a:lnTo>
                  <a:pt x="62536" y="771937"/>
                </a:lnTo>
                <a:lnTo>
                  <a:pt x="48201" y="814348"/>
                </a:lnTo>
                <a:lnTo>
                  <a:pt x="35650" y="857456"/>
                </a:lnTo>
                <a:lnTo>
                  <a:pt x="24921" y="901225"/>
                </a:lnTo>
                <a:lnTo>
                  <a:pt x="16055" y="945618"/>
                </a:lnTo>
                <a:lnTo>
                  <a:pt x="9090" y="990599"/>
                </a:lnTo>
                <a:lnTo>
                  <a:pt x="4066" y="1036132"/>
                </a:lnTo>
                <a:lnTo>
                  <a:pt x="1023" y="1082181"/>
                </a:lnTo>
                <a:lnTo>
                  <a:pt x="0" y="1128709"/>
                </a:lnTo>
              </a:path>
            </a:pathLst>
          </a:custGeom>
          <a:noFill/>
          <a:ln cap="flat" cmpd="sng" w="25375">
            <a:solidFill>
              <a:srgbClr val="00A8A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44"/>
          <p:cNvSpPr txBox="1"/>
          <p:nvPr/>
        </p:nvSpPr>
        <p:spPr>
          <a:xfrm>
            <a:off x="724852" y="3101822"/>
            <a:ext cx="6181090" cy="2881630"/>
          </a:xfrm>
          <a:prstGeom prst="rect">
            <a:avLst/>
          </a:prstGeom>
          <a:noFill/>
          <a:ln>
            <a:noFill/>
          </a:ln>
        </p:spPr>
        <p:txBody>
          <a:bodyPr anchorCtr="0" anchor="t" bIns="0" lIns="0" spcFirstLastPara="1" rIns="0" wrap="square" tIns="12700">
            <a:noAutofit/>
          </a:bodyPr>
          <a:lstStyle/>
          <a:p>
            <a:pPr indent="0" lvl="0" marL="0" marR="1680210" rtl="0" algn="r">
              <a:lnSpc>
                <a:spcPct val="100000"/>
              </a:lnSpc>
              <a:spcBef>
                <a:spcPts val="0"/>
              </a:spcBef>
              <a:spcAft>
                <a:spcPts val="0"/>
              </a:spcAft>
              <a:buNone/>
            </a:pPr>
            <a:r>
              <a:rPr i="1" lang="en-US" sz="2200">
                <a:solidFill>
                  <a:schemeClr val="dk1"/>
                </a:solidFill>
                <a:latin typeface="Times New Roman"/>
                <a:ea typeface="Times New Roman"/>
                <a:cs typeface="Times New Roman"/>
                <a:sym typeface="Times New Roman"/>
              </a:rPr>
              <a:t>n</a:t>
            </a:r>
            <a:r>
              <a:rPr baseline="-25000" i="1" lang="en-US" sz="2175">
                <a:solidFill>
                  <a:schemeClr val="dk1"/>
                </a:solidFill>
                <a:latin typeface="Times New Roman"/>
                <a:ea typeface="Times New Roman"/>
                <a:cs typeface="Times New Roman"/>
                <a:sym typeface="Times New Roman"/>
              </a:rPr>
              <a:t>s	</a:t>
            </a:r>
            <a:r>
              <a:rPr lang="en-US" sz="2200">
                <a:solidFill>
                  <a:schemeClr val="dk1"/>
                </a:solidFill>
                <a:latin typeface="Times New Roman"/>
                <a:ea typeface="Times New Roman"/>
                <a:cs typeface="Times New Roman"/>
                <a:sym typeface="Times New Roman"/>
              </a:rPr>
              <a:t>motorun d/d olarak senkron hız iken</a:t>
            </a:r>
            <a:endParaRPr sz="2200">
              <a:solidFill>
                <a:schemeClr val="dk1"/>
              </a:solidFill>
              <a:latin typeface="Times New Roman"/>
              <a:ea typeface="Times New Roman"/>
              <a:cs typeface="Times New Roman"/>
              <a:sym typeface="Times New Roman"/>
            </a:endParaRPr>
          </a:p>
          <a:p>
            <a:pPr indent="0" lvl="0" marL="0" marR="796290" rtl="0" algn="ctr">
              <a:lnSpc>
                <a:spcPct val="100000"/>
              </a:lnSpc>
              <a:spcBef>
                <a:spcPts val="2095"/>
              </a:spcBef>
              <a:spcAft>
                <a:spcPts val="0"/>
              </a:spcAft>
              <a:buNone/>
            </a:pPr>
            <a:r>
              <a:rPr i="1" lang="en-US" sz="1600">
                <a:solidFill>
                  <a:schemeClr val="dk1"/>
                </a:solidFill>
                <a:latin typeface="Times New Roman"/>
                <a:ea typeface="Times New Roman"/>
                <a:cs typeface="Times New Roman"/>
                <a:sym typeface="Times New Roman"/>
              </a:rPr>
              <a:t>P, Q</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1438275" rtl="0" algn="r">
              <a:lnSpc>
                <a:spcPct val="100000"/>
              </a:lnSpc>
              <a:spcBef>
                <a:spcPts val="1490"/>
              </a:spcBef>
              <a:spcAft>
                <a:spcPts val="0"/>
              </a:spcAft>
              <a:buNone/>
            </a:pPr>
            <a:r>
              <a:rPr i="1" lang="en-US" sz="1600">
                <a:solidFill>
                  <a:schemeClr val="dk1"/>
                </a:solidFill>
                <a:latin typeface="Times New Roman"/>
                <a:ea typeface="Times New Roman"/>
                <a:cs typeface="Times New Roman"/>
                <a:sym typeface="Times New Roman"/>
              </a:rPr>
              <a:t>P</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1350">
              <a:solidFill>
                <a:schemeClr val="dk1"/>
              </a:solidFill>
              <a:latin typeface="Times New Roman"/>
              <a:ea typeface="Times New Roman"/>
              <a:cs typeface="Times New Roman"/>
              <a:sym typeface="Times New Roman"/>
            </a:endParaRPr>
          </a:p>
          <a:p>
            <a:pPr indent="0" lvl="0" marL="0" marR="1699895" rtl="0" algn="r">
              <a:lnSpc>
                <a:spcPct val="100000"/>
              </a:lnSpc>
              <a:spcBef>
                <a:spcPts val="0"/>
              </a:spcBef>
              <a:spcAft>
                <a:spcPts val="0"/>
              </a:spcAft>
              <a:buNone/>
            </a:pPr>
            <a:r>
              <a:rPr i="1" lang="en-US" sz="1600">
                <a:solidFill>
                  <a:schemeClr val="dk1"/>
                </a:solidFill>
                <a:latin typeface="Times New Roman"/>
                <a:ea typeface="Times New Roman"/>
                <a:cs typeface="Times New Roman"/>
                <a:sym typeface="Times New Roman"/>
              </a:rPr>
              <a:t>Q</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750">
              <a:solidFill>
                <a:schemeClr val="dk1"/>
              </a:solidFill>
              <a:latin typeface="Times New Roman"/>
              <a:ea typeface="Times New Roman"/>
              <a:cs typeface="Times New Roman"/>
              <a:sym typeface="Times New Roman"/>
            </a:endParaRPr>
          </a:p>
          <a:p>
            <a:pPr indent="0" lvl="0" marL="0" marR="787400" rtl="0" algn="r">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δ</a:t>
            </a:r>
            <a:endParaRPr/>
          </a:p>
          <a:p>
            <a:pPr indent="0" lvl="0" marL="85725" marR="0" rtl="0" algn="l">
              <a:lnSpc>
                <a:spcPct val="100000"/>
              </a:lnSpc>
              <a:spcBef>
                <a:spcPts val="380"/>
              </a:spcBef>
              <a:spcAft>
                <a:spcPts val="0"/>
              </a:spcAft>
              <a:buNone/>
            </a:pPr>
            <a:r>
              <a:rPr lang="en-US" sz="2200">
                <a:solidFill>
                  <a:schemeClr val="dk1"/>
                </a:solidFill>
                <a:latin typeface="Times New Roman"/>
                <a:ea typeface="Times New Roman"/>
                <a:cs typeface="Times New Roman"/>
                <a:sym typeface="Times New Roman"/>
              </a:rPr>
              <a:t>Yük açısının bir fonksiyonu olarak aktif ve reaktif güç</a:t>
            </a:r>
            <a:endParaRPr/>
          </a:p>
        </p:txBody>
      </p:sp>
      <p:sp>
        <p:nvSpPr>
          <p:cNvPr id="1256" name="Google Shape;1256;p44"/>
          <p:cNvSpPr/>
          <p:nvPr/>
        </p:nvSpPr>
        <p:spPr>
          <a:xfrm>
            <a:off x="0" y="800100"/>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44"/>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1" name="Shape 1261"/>
        <p:cNvGrpSpPr/>
        <p:nvPr/>
      </p:nvGrpSpPr>
      <p:grpSpPr>
        <a:xfrm>
          <a:off x="0" y="0"/>
          <a:ext cx="0" cy="0"/>
          <a:chOff x="0" y="0"/>
          <a:chExt cx="0" cy="0"/>
        </a:xfrm>
      </p:grpSpPr>
      <p:sp>
        <p:nvSpPr>
          <p:cNvPr id="1262" name="Google Shape;1262;p45"/>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43</a:t>
            </a:r>
            <a:endParaRPr sz="1050">
              <a:solidFill>
                <a:srgbClr val="000000"/>
              </a:solidFill>
              <a:latin typeface="Arial"/>
              <a:ea typeface="Arial"/>
              <a:cs typeface="Arial"/>
              <a:sym typeface="Arial"/>
            </a:endParaRPr>
          </a:p>
        </p:txBody>
      </p:sp>
      <p:sp>
        <p:nvSpPr>
          <p:cNvPr id="1263" name="Google Shape;1263;p45"/>
          <p:cNvSpPr txBox="1"/>
          <p:nvPr/>
        </p:nvSpPr>
        <p:spPr>
          <a:xfrm>
            <a:off x="1050512" y="1854041"/>
            <a:ext cx="2853690"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500">
                <a:solidFill>
                  <a:srgbClr val="000000"/>
                </a:solidFill>
                <a:latin typeface="Arial"/>
                <a:ea typeface="Arial"/>
                <a:cs typeface="Arial"/>
                <a:sym typeface="Arial"/>
              </a:rPr>
              <a:t>Alternatörlerde Üretilen Gerilim</a:t>
            </a:r>
            <a:endParaRPr sz="1500">
              <a:solidFill>
                <a:srgbClr val="000000"/>
              </a:solidFill>
              <a:latin typeface="Arial"/>
              <a:ea typeface="Arial"/>
              <a:cs typeface="Arial"/>
              <a:sym typeface="Arial"/>
            </a:endParaRPr>
          </a:p>
        </p:txBody>
      </p:sp>
      <p:sp>
        <p:nvSpPr>
          <p:cNvPr id="1264" name="Google Shape;1264;p45"/>
          <p:cNvSpPr txBox="1"/>
          <p:nvPr/>
        </p:nvSpPr>
        <p:spPr>
          <a:xfrm>
            <a:off x="1050513" y="2082641"/>
            <a:ext cx="3335179"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Alternatörlerde	ya	uyartım	sargılarını</a:t>
            </a:r>
            <a:endParaRPr sz="1500">
              <a:solidFill>
                <a:srgbClr val="000000"/>
              </a:solidFill>
              <a:latin typeface="Arial"/>
              <a:ea typeface="Arial"/>
              <a:cs typeface="Arial"/>
              <a:sym typeface="Arial"/>
            </a:endParaRPr>
          </a:p>
        </p:txBody>
      </p:sp>
      <p:sp>
        <p:nvSpPr>
          <p:cNvPr id="1265" name="Google Shape;1265;p45"/>
          <p:cNvSpPr txBox="1"/>
          <p:nvPr/>
        </p:nvSpPr>
        <p:spPr>
          <a:xfrm>
            <a:off x="4495990" y="2082641"/>
            <a:ext cx="1832610"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taşıyan	</a:t>
            </a: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endüktör</a:t>
            </a:r>
            <a:r>
              <a:rPr i="1" lang="en-US" sz="1500">
                <a:solidFill>
                  <a:srgbClr val="000000"/>
                </a:solidFill>
                <a:latin typeface="Arial"/>
                <a:ea typeface="Arial"/>
                <a:cs typeface="Arial"/>
                <a:sym typeface="Arial"/>
              </a:rPr>
              <a:t>	</a:t>
            </a:r>
            <a:r>
              <a:rPr lang="en-US" sz="1500">
                <a:solidFill>
                  <a:srgbClr val="000000"/>
                </a:solidFill>
                <a:latin typeface="Arial"/>
                <a:ea typeface="Arial"/>
                <a:cs typeface="Arial"/>
                <a:sym typeface="Arial"/>
              </a:rPr>
              <a:t>ya</a:t>
            </a:r>
            <a:endParaRPr sz="1500">
              <a:solidFill>
                <a:srgbClr val="000000"/>
              </a:solidFill>
              <a:latin typeface="Arial"/>
              <a:ea typeface="Arial"/>
              <a:cs typeface="Arial"/>
              <a:sym typeface="Arial"/>
            </a:endParaRPr>
          </a:p>
        </p:txBody>
      </p:sp>
      <p:sp>
        <p:nvSpPr>
          <p:cNvPr id="1266" name="Google Shape;1266;p45"/>
          <p:cNvSpPr txBox="1"/>
          <p:nvPr/>
        </p:nvSpPr>
        <p:spPr>
          <a:xfrm>
            <a:off x="6439281" y="2082641"/>
            <a:ext cx="1091089"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da	alternatif</a:t>
            </a:r>
            <a:endParaRPr sz="1500">
              <a:solidFill>
                <a:srgbClr val="000000"/>
              </a:solidFill>
              <a:latin typeface="Arial"/>
              <a:ea typeface="Arial"/>
              <a:cs typeface="Arial"/>
              <a:sym typeface="Arial"/>
            </a:endParaRPr>
          </a:p>
        </p:txBody>
      </p:sp>
      <p:sp>
        <p:nvSpPr>
          <p:cNvPr id="1267" name="Google Shape;1267;p45"/>
          <p:cNvSpPr txBox="1"/>
          <p:nvPr/>
        </p:nvSpPr>
        <p:spPr>
          <a:xfrm>
            <a:off x="7638288" y="2082641"/>
            <a:ext cx="431959"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akım</a:t>
            </a:r>
            <a:endParaRPr sz="1500">
              <a:solidFill>
                <a:srgbClr val="000000"/>
              </a:solidFill>
              <a:latin typeface="Arial"/>
              <a:ea typeface="Arial"/>
              <a:cs typeface="Arial"/>
              <a:sym typeface="Arial"/>
            </a:endParaRPr>
          </a:p>
        </p:txBody>
      </p:sp>
      <p:sp>
        <p:nvSpPr>
          <p:cNvPr id="1268" name="Google Shape;1268;p45"/>
          <p:cNvSpPr txBox="1"/>
          <p:nvPr/>
        </p:nvSpPr>
        <p:spPr>
          <a:xfrm>
            <a:off x="364693" y="2311242"/>
            <a:ext cx="7707630" cy="1395093"/>
          </a:xfrm>
          <a:prstGeom prst="rect">
            <a:avLst/>
          </a:prstGeom>
          <a:noFill/>
          <a:ln>
            <a:noFill/>
          </a:ln>
        </p:spPr>
        <p:txBody>
          <a:bodyPr anchorCtr="0" anchor="t" bIns="0" lIns="0" spcFirstLastPara="1" rIns="0" wrap="square" tIns="10000">
            <a:noAutofit/>
          </a:bodyPr>
          <a:lstStyle/>
          <a:p>
            <a:pPr indent="0" lvl="0" marL="9525" marR="3810" rtl="0" algn="just">
              <a:spcBef>
                <a:spcPts val="0"/>
              </a:spcBef>
              <a:spcAft>
                <a:spcPts val="0"/>
              </a:spcAft>
              <a:buNone/>
            </a:pPr>
            <a:r>
              <a:rPr lang="en-US" sz="1500">
                <a:solidFill>
                  <a:srgbClr val="000000"/>
                </a:solidFill>
                <a:latin typeface="Arial"/>
                <a:ea typeface="Arial"/>
                <a:cs typeface="Arial"/>
                <a:sym typeface="Arial"/>
              </a:rPr>
              <a:t>sargılarını taşıyan</a:t>
            </a:r>
            <a:r>
              <a:rPr lang="en-US" sz="1500" u="sng">
                <a:solidFill>
                  <a:srgbClr val="000000"/>
                </a:solidFill>
                <a:latin typeface="Arial"/>
                <a:ea typeface="Arial"/>
                <a:cs typeface="Arial"/>
                <a:sym typeface="Arial"/>
              </a:rPr>
              <a:t> </a:t>
            </a:r>
            <a:r>
              <a:rPr i="1" lang="en-US" sz="1500" u="sng">
                <a:solidFill>
                  <a:srgbClr val="000000"/>
                </a:solidFill>
                <a:latin typeface="Arial"/>
                <a:ea typeface="Arial"/>
                <a:cs typeface="Arial"/>
                <a:sym typeface="Arial"/>
              </a:rPr>
              <a:t>endüvi</a:t>
            </a:r>
            <a:r>
              <a:rPr i="1" lang="en-US" sz="1500">
                <a:solidFill>
                  <a:srgbClr val="000000"/>
                </a:solidFill>
                <a:latin typeface="Arial"/>
                <a:ea typeface="Arial"/>
                <a:cs typeface="Arial"/>
                <a:sym typeface="Arial"/>
              </a:rPr>
              <a:t> </a:t>
            </a:r>
            <a:r>
              <a:rPr lang="en-US" sz="1500">
                <a:solidFill>
                  <a:srgbClr val="000000"/>
                </a:solidFill>
                <a:latin typeface="Arial"/>
                <a:ea typeface="Arial"/>
                <a:cs typeface="Arial"/>
                <a:sym typeface="Arial"/>
              </a:rPr>
              <a:t>hareket edebilir. Kutuplar (endüktör) DA ile uyartıldığında  endüktör dönüyorsa, kutupların oluşturduğu bir döner manyetik alan sabit olan endüvideki  sargıları keser ya da endüktör sabit ve DA ile uyartıldıysa dönen endüvi sargıları kutup  sargılarının oluşturduğu sabit manyetik alan tarafından kesilir. Bundan dolayı döner alan  içerisinde kalan duran bobinde yada sabit alan içerisinde dönen bobinde Faraday  Kanununa göre bir gerilim indüklenir.</a:t>
            </a:r>
            <a:endParaRPr sz="1500">
              <a:solidFill>
                <a:srgbClr val="000000"/>
              </a:solidFill>
              <a:latin typeface="Arial"/>
              <a:ea typeface="Arial"/>
              <a:cs typeface="Arial"/>
              <a:sym typeface="Arial"/>
            </a:endParaRPr>
          </a:p>
        </p:txBody>
      </p:sp>
      <p:sp>
        <p:nvSpPr>
          <p:cNvPr id="1269" name="Google Shape;1269;p45"/>
          <p:cNvSpPr/>
          <p:nvPr/>
        </p:nvSpPr>
        <p:spPr>
          <a:xfrm>
            <a:off x="1413129" y="4108609"/>
            <a:ext cx="195739" cy="0"/>
          </a:xfrm>
          <a:custGeom>
            <a:rect b="b" l="l" r="r" t="t"/>
            <a:pathLst>
              <a:path extrusionOk="0" h="120000" w="260985">
                <a:moveTo>
                  <a:pt x="0" y="0"/>
                </a:moveTo>
                <a:lnTo>
                  <a:pt x="260604"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70" name="Google Shape;1270;p45"/>
          <p:cNvSpPr/>
          <p:nvPr/>
        </p:nvSpPr>
        <p:spPr>
          <a:xfrm>
            <a:off x="2034921" y="4108609"/>
            <a:ext cx="194309" cy="0"/>
          </a:xfrm>
          <a:custGeom>
            <a:rect b="b" l="l" r="r" t="t"/>
            <a:pathLst>
              <a:path extrusionOk="0" h="120000" w="259080">
                <a:moveTo>
                  <a:pt x="0" y="0"/>
                </a:moveTo>
                <a:lnTo>
                  <a:pt x="25908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71" name="Google Shape;1271;p45"/>
          <p:cNvSpPr txBox="1"/>
          <p:nvPr/>
        </p:nvSpPr>
        <p:spPr>
          <a:xfrm>
            <a:off x="1050512" y="3808827"/>
            <a:ext cx="1292638" cy="489141"/>
          </a:xfrm>
          <a:prstGeom prst="rect">
            <a:avLst/>
          </a:prstGeom>
          <a:noFill/>
          <a:ln>
            <a:noFill/>
          </a:ln>
        </p:spPr>
        <p:txBody>
          <a:bodyPr anchorCtr="0" anchor="t" bIns="0" lIns="0" spcFirstLastPara="1" rIns="0" wrap="square" tIns="51900">
            <a:noAutofit/>
          </a:bodyPr>
          <a:lstStyle/>
          <a:p>
            <a:pPr indent="0" lvl="0" marL="9525" marR="0" rtl="0" algn="l">
              <a:spcBef>
                <a:spcPts val="0"/>
              </a:spcBef>
              <a:spcAft>
                <a:spcPts val="0"/>
              </a:spcAft>
              <a:buNone/>
            </a:pPr>
            <a:r>
              <a:rPr baseline="-25000" lang="en-US" sz="2250">
                <a:solidFill>
                  <a:srgbClr val="000000"/>
                </a:solidFill>
                <a:latin typeface="Verdana"/>
                <a:ea typeface="Verdana"/>
                <a:cs typeface="Verdana"/>
                <a:sym typeface="Verdana"/>
              </a:rPr>
              <a:t>𝒆 = </a:t>
            </a:r>
            <a:r>
              <a:rPr lang="en-US" sz="1088">
                <a:solidFill>
                  <a:srgbClr val="000000"/>
                </a:solidFill>
                <a:latin typeface="Verdana"/>
                <a:ea typeface="Verdana"/>
                <a:cs typeface="Verdana"/>
                <a:sym typeface="Verdana"/>
              </a:rPr>
              <a:t>𝒅𝝓 </a:t>
            </a:r>
            <a:r>
              <a:rPr baseline="-25000" lang="en-US" sz="2250">
                <a:solidFill>
                  <a:srgbClr val="000000"/>
                </a:solidFill>
                <a:latin typeface="Verdana"/>
                <a:ea typeface="Verdana"/>
                <a:cs typeface="Verdana"/>
                <a:sym typeface="Verdana"/>
              </a:rPr>
              <a:t>= 𝑵 </a:t>
            </a:r>
            <a:r>
              <a:rPr lang="en-US" sz="1088">
                <a:solidFill>
                  <a:srgbClr val="000000"/>
                </a:solidFill>
                <a:latin typeface="Verdana"/>
                <a:ea typeface="Verdana"/>
                <a:cs typeface="Verdana"/>
                <a:sym typeface="Verdana"/>
              </a:rPr>
              <a:t>𝒅𝝋</a:t>
            </a:r>
            <a:endParaRPr sz="1088">
              <a:solidFill>
                <a:srgbClr val="000000"/>
              </a:solidFill>
              <a:latin typeface="Verdana"/>
              <a:ea typeface="Verdana"/>
              <a:cs typeface="Verdana"/>
              <a:sym typeface="Verdana"/>
            </a:endParaRPr>
          </a:p>
          <a:p>
            <a:pPr indent="0" lvl="0" marL="386238" marR="0" rtl="0" algn="l">
              <a:spcBef>
                <a:spcPts val="255"/>
              </a:spcBef>
              <a:spcAft>
                <a:spcPts val="0"/>
              </a:spcAft>
              <a:buNone/>
            </a:pPr>
            <a:r>
              <a:rPr lang="en-US" sz="1088">
                <a:solidFill>
                  <a:srgbClr val="000000"/>
                </a:solidFill>
                <a:latin typeface="Verdana"/>
                <a:ea typeface="Verdana"/>
                <a:cs typeface="Verdana"/>
                <a:sym typeface="Verdana"/>
              </a:rPr>
              <a:t>𝒅𝒕	𝒅𝒕</a:t>
            </a:r>
            <a:endParaRPr sz="1088">
              <a:solidFill>
                <a:srgbClr val="000000"/>
              </a:solidFill>
              <a:latin typeface="Verdana"/>
              <a:ea typeface="Verdana"/>
              <a:cs typeface="Verdana"/>
              <a:sym typeface="Verdana"/>
            </a:endParaRPr>
          </a:p>
        </p:txBody>
      </p:sp>
      <p:sp>
        <p:nvSpPr>
          <p:cNvPr id="1272" name="Google Shape;1272;p45"/>
          <p:cNvSpPr txBox="1"/>
          <p:nvPr/>
        </p:nvSpPr>
        <p:spPr>
          <a:xfrm>
            <a:off x="2422302" y="3909270"/>
            <a:ext cx="3539490" cy="807753"/>
          </a:xfrm>
          <a:prstGeom prst="rect">
            <a:avLst/>
          </a:prstGeom>
          <a:noFill/>
          <a:ln>
            <a:noFill/>
          </a:ln>
        </p:spPr>
        <p:txBody>
          <a:bodyPr anchorCtr="0" anchor="t" bIns="0" lIns="0" spcFirstLastPara="1" rIns="0" wrap="square" tIns="63325">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e, Bobinde indüklenen gerilim (V)</a:t>
            </a:r>
            <a:endParaRPr sz="1500">
              <a:solidFill>
                <a:srgbClr val="000000"/>
              </a:solidFill>
              <a:latin typeface="Arial"/>
              <a:ea typeface="Arial"/>
              <a:cs typeface="Arial"/>
              <a:sym typeface="Arial"/>
            </a:endParaRPr>
          </a:p>
          <a:p>
            <a:pPr indent="0" lvl="0" marL="9525" marR="0" rtl="0" algn="l">
              <a:spcBef>
                <a:spcPts val="428"/>
              </a:spcBef>
              <a:spcAft>
                <a:spcPts val="0"/>
              </a:spcAft>
              <a:buNone/>
            </a:pPr>
            <a:r>
              <a:rPr lang="en-US" sz="1500">
                <a:solidFill>
                  <a:srgbClr val="000000"/>
                </a:solidFill>
                <a:latin typeface="Arial"/>
                <a:ea typeface="Arial"/>
                <a:cs typeface="Arial"/>
                <a:sym typeface="Arial"/>
              </a:rPr>
              <a:t>N; Bobin sipir sayısı</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φ; Bobin sargılarını kesen akı miktarı(Wb)</a:t>
            </a:r>
            <a:endParaRPr sz="1500">
              <a:solidFill>
                <a:srgbClr val="000000"/>
              </a:solidFill>
              <a:latin typeface="Arial"/>
              <a:ea typeface="Arial"/>
              <a:cs typeface="Arial"/>
              <a:sym typeface="Arial"/>
            </a:endParaRPr>
          </a:p>
        </p:txBody>
      </p:sp>
      <p:sp>
        <p:nvSpPr>
          <p:cNvPr id="1273" name="Google Shape;1273;p45"/>
          <p:cNvSpPr txBox="1"/>
          <p:nvPr>
            <p:ph type="title"/>
          </p:nvPr>
        </p:nvSpPr>
        <p:spPr>
          <a:xfrm>
            <a:off x="364693" y="1043654"/>
            <a:ext cx="5199698"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Alternatörlerde Üretilen Gerilim</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7" name="Shape 1277"/>
        <p:cNvGrpSpPr/>
        <p:nvPr/>
      </p:nvGrpSpPr>
      <p:grpSpPr>
        <a:xfrm>
          <a:off x="0" y="0"/>
          <a:ext cx="0" cy="0"/>
          <a:chOff x="0" y="0"/>
          <a:chExt cx="0" cy="0"/>
        </a:xfrm>
      </p:grpSpPr>
      <p:sp>
        <p:nvSpPr>
          <p:cNvPr id="1278" name="Google Shape;1278;p46"/>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44</a:t>
            </a:r>
            <a:endParaRPr sz="1050">
              <a:solidFill>
                <a:srgbClr val="000000"/>
              </a:solidFill>
              <a:latin typeface="Arial"/>
              <a:ea typeface="Arial"/>
              <a:cs typeface="Arial"/>
              <a:sym typeface="Arial"/>
            </a:endParaRPr>
          </a:p>
        </p:txBody>
      </p:sp>
      <p:sp>
        <p:nvSpPr>
          <p:cNvPr id="1279" name="Google Shape;1279;p46"/>
          <p:cNvSpPr/>
          <p:nvPr/>
        </p:nvSpPr>
        <p:spPr>
          <a:xfrm>
            <a:off x="1112710" y="2494025"/>
            <a:ext cx="204788" cy="177165"/>
          </a:xfrm>
          <a:custGeom>
            <a:rect b="b" l="l" r="r" t="t"/>
            <a:pathLst>
              <a:path extrusionOk="0" h="236219" w="273050">
                <a:moveTo>
                  <a:pt x="197485" y="0"/>
                </a:moveTo>
                <a:lnTo>
                  <a:pt x="194183" y="9525"/>
                </a:lnTo>
                <a:lnTo>
                  <a:pt x="207803" y="15430"/>
                </a:lnTo>
                <a:lnTo>
                  <a:pt x="219519" y="23622"/>
                </a:lnTo>
                <a:lnTo>
                  <a:pt x="243330" y="61650"/>
                </a:lnTo>
                <a:lnTo>
                  <a:pt x="251206" y="116586"/>
                </a:lnTo>
                <a:lnTo>
                  <a:pt x="250326" y="137423"/>
                </a:lnTo>
                <a:lnTo>
                  <a:pt x="237236" y="188341"/>
                </a:lnTo>
                <a:lnTo>
                  <a:pt x="207946" y="220130"/>
                </a:lnTo>
                <a:lnTo>
                  <a:pt x="194563" y="226060"/>
                </a:lnTo>
                <a:lnTo>
                  <a:pt x="197485" y="235712"/>
                </a:lnTo>
                <a:lnTo>
                  <a:pt x="242579" y="208887"/>
                </a:lnTo>
                <a:lnTo>
                  <a:pt x="267827" y="159480"/>
                </a:lnTo>
                <a:lnTo>
                  <a:pt x="272669" y="117856"/>
                </a:lnTo>
                <a:lnTo>
                  <a:pt x="271454" y="96281"/>
                </a:lnTo>
                <a:lnTo>
                  <a:pt x="261739" y="57991"/>
                </a:lnTo>
                <a:lnTo>
                  <a:pt x="229600" y="15065"/>
                </a:lnTo>
                <a:lnTo>
                  <a:pt x="214608" y="6145"/>
                </a:lnTo>
                <a:lnTo>
                  <a:pt x="197485" y="0"/>
                </a:lnTo>
                <a:close/>
              </a:path>
              <a:path extrusionOk="0" h="236219" w="273050">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3" y="116586"/>
                </a:lnTo>
                <a:lnTo>
                  <a:pt x="22342" y="96512"/>
                </a:lnTo>
                <a:lnTo>
                  <a:pt x="35433" y="46862"/>
                </a:lnTo>
                <a:lnTo>
                  <a:pt x="64936" y="15430"/>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80" name="Google Shape;1280;p46"/>
          <p:cNvSpPr/>
          <p:nvPr/>
        </p:nvSpPr>
        <p:spPr>
          <a:xfrm>
            <a:off x="1073848" y="3637025"/>
            <a:ext cx="204788" cy="177165"/>
          </a:xfrm>
          <a:custGeom>
            <a:rect b="b" l="l" r="r" t="t"/>
            <a:pathLst>
              <a:path extrusionOk="0" h="236220" w="273050">
                <a:moveTo>
                  <a:pt x="197484" y="0"/>
                </a:moveTo>
                <a:lnTo>
                  <a:pt x="194183" y="9524"/>
                </a:lnTo>
                <a:lnTo>
                  <a:pt x="207803" y="15430"/>
                </a:lnTo>
                <a:lnTo>
                  <a:pt x="219519" y="23621"/>
                </a:lnTo>
                <a:lnTo>
                  <a:pt x="243330" y="61650"/>
                </a:lnTo>
                <a:lnTo>
                  <a:pt x="251206" y="116585"/>
                </a:lnTo>
                <a:lnTo>
                  <a:pt x="250326" y="137423"/>
                </a:lnTo>
                <a:lnTo>
                  <a:pt x="237235" y="188340"/>
                </a:lnTo>
                <a:lnTo>
                  <a:pt x="207946" y="220130"/>
                </a:lnTo>
                <a:lnTo>
                  <a:pt x="194564" y="226059"/>
                </a:lnTo>
                <a:lnTo>
                  <a:pt x="197484" y="235711"/>
                </a:lnTo>
                <a:lnTo>
                  <a:pt x="242579" y="208887"/>
                </a:lnTo>
                <a:lnTo>
                  <a:pt x="267827" y="159480"/>
                </a:lnTo>
                <a:lnTo>
                  <a:pt x="272669" y="117855"/>
                </a:lnTo>
                <a:lnTo>
                  <a:pt x="271454" y="96281"/>
                </a:lnTo>
                <a:lnTo>
                  <a:pt x="261739" y="57991"/>
                </a:lnTo>
                <a:lnTo>
                  <a:pt x="229600" y="15065"/>
                </a:lnTo>
                <a:lnTo>
                  <a:pt x="214608" y="6145"/>
                </a:lnTo>
                <a:lnTo>
                  <a:pt x="197484" y="0"/>
                </a:lnTo>
                <a:close/>
              </a:path>
              <a:path extrusionOk="0" h="236220" w="273050">
                <a:moveTo>
                  <a:pt x="75184" y="0"/>
                </a:moveTo>
                <a:lnTo>
                  <a:pt x="30196" y="26771"/>
                </a:lnTo>
                <a:lnTo>
                  <a:pt x="4857" y="76326"/>
                </a:lnTo>
                <a:lnTo>
                  <a:pt x="0" y="117855"/>
                </a:lnTo>
                <a:lnTo>
                  <a:pt x="1212" y="139501"/>
                </a:lnTo>
                <a:lnTo>
                  <a:pt x="10876" y="177792"/>
                </a:lnTo>
                <a:lnTo>
                  <a:pt x="43005" y="220598"/>
                </a:lnTo>
                <a:lnTo>
                  <a:pt x="75184" y="235711"/>
                </a:lnTo>
                <a:lnTo>
                  <a:pt x="78105" y="226059"/>
                </a:lnTo>
                <a:lnTo>
                  <a:pt x="64722" y="220130"/>
                </a:lnTo>
                <a:lnTo>
                  <a:pt x="53149" y="211867"/>
                </a:lnTo>
                <a:lnTo>
                  <a:pt x="29338" y="173289"/>
                </a:lnTo>
                <a:lnTo>
                  <a:pt x="21463" y="116585"/>
                </a:lnTo>
                <a:lnTo>
                  <a:pt x="22342" y="96512"/>
                </a:lnTo>
                <a:lnTo>
                  <a:pt x="35433" y="46862"/>
                </a:lnTo>
                <a:lnTo>
                  <a:pt x="64936" y="15430"/>
                </a:lnTo>
                <a:lnTo>
                  <a:pt x="78486" y="9524"/>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81" name="Google Shape;1281;p46"/>
          <p:cNvSpPr txBox="1"/>
          <p:nvPr/>
        </p:nvSpPr>
        <p:spPr>
          <a:xfrm>
            <a:off x="942593" y="1979294"/>
            <a:ext cx="4607243" cy="2803427"/>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Nüve akısı Φ(t)’ nin sinüsoidal değiştiği kabul edilirse;</a:t>
            </a:r>
            <a:endParaRPr sz="1500">
              <a:solidFill>
                <a:srgbClr val="000000"/>
              </a:solidFill>
              <a:latin typeface="Arial"/>
              <a:ea typeface="Arial"/>
              <a:cs typeface="Arial"/>
              <a:sym typeface="Arial"/>
            </a:endParaRPr>
          </a:p>
          <a:p>
            <a:pPr indent="0" lvl="0" marL="0" marR="0" rtl="0" algn="l">
              <a:spcBef>
                <a:spcPts val="30"/>
              </a:spcBef>
              <a:spcAft>
                <a:spcPts val="0"/>
              </a:spcAft>
              <a:buNone/>
            </a:pPr>
            <a:r>
              <a:t/>
            </a:r>
            <a:endParaRPr sz="1538">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Verdana"/>
                <a:ea typeface="Verdana"/>
                <a:cs typeface="Verdana"/>
                <a:sym typeface="Verdana"/>
              </a:rPr>
              <a:t>𝝋 𝒕	= 𝝓</a:t>
            </a:r>
            <a:r>
              <a:rPr baseline="-25000" lang="en-US" sz="1631">
                <a:solidFill>
                  <a:srgbClr val="000000"/>
                </a:solidFill>
                <a:latin typeface="Verdana"/>
                <a:ea typeface="Verdana"/>
                <a:cs typeface="Verdana"/>
                <a:sym typeface="Verdana"/>
              </a:rPr>
              <a:t>𝒎𝒂𝒙</a:t>
            </a:r>
            <a:r>
              <a:rPr lang="en-US" sz="1500">
                <a:solidFill>
                  <a:srgbClr val="000000"/>
                </a:solidFill>
                <a:latin typeface="Verdana"/>
                <a:ea typeface="Verdana"/>
                <a:cs typeface="Verdana"/>
                <a:sym typeface="Verdana"/>
              </a:rPr>
              <a:t>. 𝒔𝒊𝒏𝝎𝒕</a:t>
            </a:r>
            <a:endParaRPr sz="1500">
              <a:solidFill>
                <a:srgbClr val="000000"/>
              </a:solidFill>
              <a:latin typeface="Verdana"/>
              <a:ea typeface="Verdana"/>
              <a:cs typeface="Verdana"/>
              <a:sym typeface="Verdana"/>
            </a:endParaRPr>
          </a:p>
          <a:p>
            <a:pPr indent="0" lvl="0" marL="1381125" marR="3810" rtl="0" algn="l">
              <a:spcBef>
                <a:spcPts val="0"/>
              </a:spcBef>
              <a:spcAft>
                <a:spcPts val="0"/>
              </a:spcAft>
              <a:buNone/>
            </a:pPr>
            <a:r>
              <a:rPr lang="en-US" sz="1500">
                <a:solidFill>
                  <a:srgbClr val="000000"/>
                </a:solidFill>
                <a:latin typeface="Arial"/>
                <a:ea typeface="Arial"/>
                <a:cs typeface="Arial"/>
                <a:sym typeface="Arial"/>
              </a:rPr>
              <a:t>Φ</a:t>
            </a:r>
            <a:r>
              <a:rPr baseline="-25000" lang="en-US" sz="1463">
                <a:solidFill>
                  <a:srgbClr val="000000"/>
                </a:solidFill>
                <a:latin typeface="Arial"/>
                <a:ea typeface="Arial"/>
                <a:cs typeface="Arial"/>
                <a:sym typeface="Arial"/>
              </a:rPr>
              <a:t>max</a:t>
            </a:r>
            <a:r>
              <a:rPr lang="en-US" sz="1500">
                <a:solidFill>
                  <a:srgbClr val="000000"/>
                </a:solidFill>
                <a:latin typeface="Arial"/>
                <a:ea typeface="Arial"/>
                <a:cs typeface="Arial"/>
                <a:sym typeface="Arial"/>
              </a:rPr>
              <a:t>; Nüve akısının maksimum değeri  ω; Açısal hız (rad/sn)</a:t>
            </a:r>
            <a:endParaRPr sz="1500">
              <a:solidFill>
                <a:srgbClr val="000000"/>
              </a:solidFill>
              <a:latin typeface="Arial"/>
              <a:ea typeface="Arial"/>
              <a:cs typeface="Arial"/>
              <a:sym typeface="Arial"/>
            </a:endParaRPr>
          </a:p>
          <a:p>
            <a:pPr indent="0" lvl="0" marL="1381125" marR="0" rtl="0" algn="l">
              <a:spcBef>
                <a:spcPts val="0"/>
              </a:spcBef>
              <a:spcAft>
                <a:spcPts val="0"/>
              </a:spcAft>
              <a:buNone/>
            </a:pPr>
            <a:r>
              <a:rPr lang="en-US" sz="1500">
                <a:solidFill>
                  <a:srgbClr val="000000"/>
                </a:solidFill>
                <a:latin typeface="Arial"/>
                <a:ea typeface="Arial"/>
                <a:cs typeface="Arial"/>
                <a:sym typeface="Arial"/>
              </a:rPr>
              <a:t>f; Frekans (Hz)</a:t>
            </a:r>
            <a:endParaRPr sz="1500">
              <a:solidFill>
                <a:srgbClr val="000000"/>
              </a:solidFill>
              <a:latin typeface="Arial"/>
              <a:ea typeface="Arial"/>
              <a:cs typeface="Arial"/>
              <a:sym typeface="Arial"/>
            </a:endParaRPr>
          </a:p>
          <a:p>
            <a:pPr indent="0" lvl="0" marL="0" marR="0" rtl="0" algn="l">
              <a:spcBef>
                <a:spcPts val="34"/>
              </a:spcBef>
              <a:spcAft>
                <a:spcPts val="0"/>
              </a:spcAft>
              <a:buNone/>
            </a:pPr>
            <a:r>
              <a:t/>
            </a:r>
            <a:endParaRPr sz="1538">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Verdana"/>
                <a:ea typeface="Verdana"/>
                <a:cs typeface="Verdana"/>
                <a:sym typeface="Verdana"/>
              </a:rPr>
              <a:t>𝒆 𝒕	= 𝝎𝑵𝝓</a:t>
            </a:r>
            <a:r>
              <a:rPr baseline="-25000" lang="en-US" sz="1631">
                <a:solidFill>
                  <a:srgbClr val="000000"/>
                </a:solidFill>
                <a:latin typeface="Verdana"/>
                <a:ea typeface="Verdana"/>
                <a:cs typeface="Verdana"/>
                <a:sym typeface="Verdana"/>
              </a:rPr>
              <a:t>𝒎𝒂𝒙</a:t>
            </a:r>
            <a:r>
              <a:rPr lang="en-US" sz="1500">
                <a:solidFill>
                  <a:srgbClr val="000000"/>
                </a:solidFill>
                <a:latin typeface="Verdana"/>
                <a:ea typeface="Verdana"/>
                <a:cs typeface="Verdana"/>
                <a:sym typeface="Verdana"/>
              </a:rPr>
              <a:t>. 𝒄𝒐𝒔𝝎𝒕 = 𝑬</a:t>
            </a:r>
            <a:r>
              <a:rPr baseline="-25000" lang="en-US" sz="1631">
                <a:solidFill>
                  <a:srgbClr val="000000"/>
                </a:solidFill>
                <a:latin typeface="Verdana"/>
                <a:ea typeface="Verdana"/>
                <a:cs typeface="Verdana"/>
                <a:sym typeface="Verdana"/>
              </a:rPr>
              <a:t>𝒎𝒂𝒙</a:t>
            </a:r>
            <a:r>
              <a:rPr lang="en-US" sz="1500">
                <a:solidFill>
                  <a:srgbClr val="000000"/>
                </a:solidFill>
                <a:latin typeface="Verdana"/>
                <a:ea typeface="Verdana"/>
                <a:cs typeface="Verdana"/>
                <a:sym typeface="Verdana"/>
              </a:rPr>
              <a:t>. 𝒄𝒐𝒔𝝎𝒕</a:t>
            </a:r>
            <a:endParaRPr sz="1500">
              <a:solidFill>
                <a:srgbClr val="000000"/>
              </a:solidFill>
              <a:latin typeface="Verdana"/>
              <a:ea typeface="Verdana"/>
              <a:cs typeface="Verdana"/>
              <a:sym typeface="Verdana"/>
            </a:endParaRPr>
          </a:p>
          <a:p>
            <a:pPr indent="0" lvl="0" marL="0" marR="0" rtl="0" algn="l">
              <a:spcBef>
                <a:spcPts val="34"/>
              </a:spcBef>
              <a:spcAft>
                <a:spcPts val="0"/>
              </a:spcAft>
              <a:buNone/>
            </a:pPr>
            <a:r>
              <a:t/>
            </a:r>
            <a:endParaRPr sz="1538">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Burada indüklenen maksimum gerilim değeri;</a:t>
            </a:r>
            <a:endParaRPr sz="1500">
              <a:solidFill>
                <a:srgbClr val="000000"/>
              </a:solidFill>
              <a:latin typeface="Arial"/>
              <a:ea typeface="Arial"/>
              <a:cs typeface="Arial"/>
              <a:sym typeface="Arial"/>
            </a:endParaRPr>
          </a:p>
          <a:p>
            <a:pPr indent="0" lvl="0" marL="0" marR="0" rtl="0" algn="l">
              <a:spcBef>
                <a:spcPts val="30"/>
              </a:spcBef>
              <a:spcAft>
                <a:spcPts val="0"/>
              </a:spcAft>
              <a:buNone/>
            </a:pPr>
            <a:r>
              <a:t/>
            </a:r>
            <a:endParaRPr sz="1538">
              <a:solidFill>
                <a:srgbClr val="000000"/>
              </a:solidFill>
              <a:latin typeface="Times New Roman"/>
              <a:ea typeface="Times New Roman"/>
              <a:cs typeface="Times New Roman"/>
              <a:sym typeface="Times New Roman"/>
            </a:endParaRPr>
          </a:p>
          <a:p>
            <a:pPr indent="0" lvl="0" marL="695325" marR="0" rtl="0" algn="l">
              <a:spcBef>
                <a:spcPts val="4"/>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𝒎𝒂𝒙 </a:t>
            </a:r>
            <a:r>
              <a:rPr lang="en-US" sz="1500">
                <a:solidFill>
                  <a:srgbClr val="000000"/>
                </a:solidFill>
                <a:latin typeface="Verdana"/>
                <a:ea typeface="Verdana"/>
                <a:cs typeface="Verdana"/>
                <a:sym typeface="Verdana"/>
              </a:rPr>
              <a:t>= 𝝎𝑵𝝓</a:t>
            </a:r>
            <a:r>
              <a:rPr baseline="-25000" lang="en-US" sz="1631">
                <a:solidFill>
                  <a:srgbClr val="000000"/>
                </a:solidFill>
                <a:latin typeface="Verdana"/>
                <a:ea typeface="Verdana"/>
                <a:cs typeface="Verdana"/>
                <a:sym typeface="Verdana"/>
              </a:rPr>
              <a:t>𝒎𝒂𝒙 </a:t>
            </a:r>
            <a:r>
              <a:rPr lang="en-US" sz="1500">
                <a:solidFill>
                  <a:srgbClr val="000000"/>
                </a:solidFill>
                <a:latin typeface="Verdana"/>
                <a:ea typeface="Verdana"/>
                <a:cs typeface="Verdana"/>
                <a:sym typeface="Verdana"/>
              </a:rPr>
              <a:t>= 𝟒, 𝟒𝟒𝒇𝑵𝝓</a:t>
            </a:r>
            <a:r>
              <a:rPr baseline="-25000" lang="en-US" sz="1631">
                <a:solidFill>
                  <a:srgbClr val="000000"/>
                </a:solidFill>
                <a:latin typeface="Verdana"/>
                <a:ea typeface="Verdana"/>
                <a:cs typeface="Verdana"/>
                <a:sym typeface="Verdana"/>
              </a:rPr>
              <a:t>𝒎𝒂𝒙</a:t>
            </a:r>
            <a:endParaRPr baseline="-25000" sz="1631">
              <a:solidFill>
                <a:srgbClr val="000000"/>
              </a:solidFill>
              <a:latin typeface="Verdana"/>
              <a:ea typeface="Verdana"/>
              <a:cs typeface="Verdana"/>
              <a:sym typeface="Verdana"/>
            </a:endParaRPr>
          </a:p>
        </p:txBody>
      </p:sp>
      <p:sp>
        <p:nvSpPr>
          <p:cNvPr id="1282" name="Google Shape;1282;p46"/>
          <p:cNvSpPr txBox="1"/>
          <p:nvPr>
            <p:ph type="title"/>
          </p:nvPr>
        </p:nvSpPr>
        <p:spPr>
          <a:xfrm>
            <a:off x="364693" y="1043654"/>
            <a:ext cx="5199698"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Alternatörlerde Üretilen Gerilim</a:t>
            </a:r>
            <a:endParaRPr sz="1500"/>
          </a:p>
        </p:txBody>
      </p:sp>
      <p:pic>
        <p:nvPicPr>
          <p:cNvPr id="1283" name="Google Shape;1283;p46"/>
          <p:cNvPicPr preferRelativeResize="0"/>
          <p:nvPr/>
        </p:nvPicPr>
        <p:blipFill rotWithShape="1">
          <a:blip r:embed="rId3">
            <a:alphaModFix/>
          </a:blip>
          <a:srcRect b="0" l="0" r="0" t="0"/>
          <a:stretch/>
        </p:blipFill>
        <p:spPr>
          <a:xfrm>
            <a:off x="635624" y="5105400"/>
            <a:ext cx="6194073" cy="106079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7" name="Shape 1287"/>
        <p:cNvGrpSpPr/>
        <p:nvPr/>
      </p:nvGrpSpPr>
      <p:grpSpPr>
        <a:xfrm>
          <a:off x="0" y="0"/>
          <a:ext cx="0" cy="0"/>
          <a:chOff x="0" y="0"/>
          <a:chExt cx="0" cy="0"/>
        </a:xfrm>
      </p:grpSpPr>
      <p:sp>
        <p:nvSpPr>
          <p:cNvPr id="1288" name="Google Shape;1288;p47"/>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46</a:t>
            </a:r>
            <a:endParaRPr sz="1050">
              <a:solidFill>
                <a:srgbClr val="000000"/>
              </a:solidFill>
              <a:latin typeface="Arial"/>
              <a:ea typeface="Arial"/>
              <a:cs typeface="Arial"/>
              <a:sym typeface="Arial"/>
            </a:endParaRPr>
          </a:p>
        </p:txBody>
      </p:sp>
      <p:sp>
        <p:nvSpPr>
          <p:cNvPr id="1289" name="Google Shape;1289;p47"/>
          <p:cNvSpPr txBox="1"/>
          <p:nvPr/>
        </p:nvSpPr>
        <p:spPr>
          <a:xfrm>
            <a:off x="430529" y="1897017"/>
            <a:ext cx="7705725" cy="1164261"/>
          </a:xfrm>
          <a:prstGeom prst="rect">
            <a:avLst/>
          </a:prstGeom>
          <a:noFill/>
          <a:ln>
            <a:noFill/>
          </a:ln>
        </p:spPr>
        <p:txBody>
          <a:bodyPr anchorCtr="0" anchor="t" bIns="0" lIns="0" spcFirstLastPara="1" rIns="0" wrap="square" tIns="10000">
            <a:noAutofit/>
          </a:bodyPr>
          <a:lstStyle/>
          <a:p>
            <a:pPr indent="685800" lvl="0" marL="9525" marR="3810" rtl="0" algn="just">
              <a:spcBef>
                <a:spcPts val="0"/>
              </a:spcBef>
              <a:spcAft>
                <a:spcPts val="0"/>
              </a:spcAft>
              <a:buNone/>
            </a:pPr>
            <a:r>
              <a:rPr b="1" lang="en-US" sz="1500">
                <a:solidFill>
                  <a:srgbClr val="000000"/>
                </a:solidFill>
                <a:latin typeface="Arial"/>
                <a:ea typeface="Arial"/>
                <a:cs typeface="Arial"/>
                <a:sym typeface="Arial"/>
              </a:rPr>
              <a:t>Örnek: </a:t>
            </a:r>
            <a:r>
              <a:rPr lang="en-US" sz="1500">
                <a:solidFill>
                  <a:srgbClr val="000000"/>
                </a:solidFill>
                <a:latin typeface="Arial"/>
                <a:ea typeface="Arial"/>
                <a:cs typeface="Arial"/>
                <a:sym typeface="Arial"/>
              </a:rPr>
              <a:t>Dört kutba sahip üç fazlı senkron motorun statorunda 8</a:t>
            </a:r>
            <a:r>
              <a:rPr b="1" i="1" lang="en-US" sz="1500">
                <a:solidFill>
                  <a:srgbClr val="000000"/>
                </a:solidFill>
                <a:latin typeface="Arial"/>
                <a:ea typeface="Arial"/>
                <a:cs typeface="Arial"/>
                <a:sym typeface="Arial"/>
              </a:rPr>
              <a:t>0 sipirlik </a:t>
            </a:r>
            <a:r>
              <a:rPr lang="en-US" sz="1500">
                <a:solidFill>
                  <a:srgbClr val="000000"/>
                </a:solidFill>
                <a:latin typeface="Arial"/>
                <a:ea typeface="Arial"/>
                <a:cs typeface="Arial"/>
                <a:sym typeface="Arial"/>
              </a:rPr>
              <a:t>sargı bulunmaktadır. Her fazdaki bütün sargılar seri  olarak ve üç faz sargıları üçgen bağlanmıştır. Senkron devri </a:t>
            </a:r>
            <a:r>
              <a:rPr b="1" i="1" lang="en-US" sz="1500">
                <a:solidFill>
                  <a:srgbClr val="000000"/>
                </a:solidFill>
                <a:latin typeface="Arial"/>
                <a:ea typeface="Arial"/>
                <a:cs typeface="Arial"/>
                <a:sym typeface="Arial"/>
              </a:rPr>
              <a:t>1800d/d </a:t>
            </a:r>
            <a:r>
              <a:rPr lang="en-US" sz="1500">
                <a:solidFill>
                  <a:srgbClr val="000000"/>
                </a:solidFill>
                <a:latin typeface="Arial"/>
                <a:ea typeface="Arial"/>
                <a:cs typeface="Arial"/>
                <a:sym typeface="Arial"/>
              </a:rPr>
              <a:t>olan senkron  makinedeki bir kutup alanı </a:t>
            </a:r>
            <a:r>
              <a:rPr b="1" i="1" lang="en-US" sz="1500">
                <a:solidFill>
                  <a:srgbClr val="000000"/>
                </a:solidFill>
                <a:latin typeface="Arial"/>
                <a:ea typeface="Arial"/>
                <a:cs typeface="Arial"/>
                <a:sym typeface="Arial"/>
              </a:rPr>
              <a:t>0,060Wb</a:t>
            </a:r>
            <a:r>
              <a:rPr lang="en-US" sz="1500">
                <a:solidFill>
                  <a:srgbClr val="000000"/>
                </a:solidFill>
                <a:latin typeface="Arial"/>
                <a:ea typeface="Arial"/>
                <a:cs typeface="Arial"/>
                <a:sym typeface="Arial"/>
              </a:rPr>
              <a:t>’dir.</a:t>
            </a:r>
            <a:endParaRPr sz="1500">
              <a:solidFill>
                <a:srgbClr val="000000"/>
              </a:solidFill>
              <a:latin typeface="Arial"/>
              <a:ea typeface="Arial"/>
              <a:cs typeface="Arial"/>
              <a:sym typeface="Arial"/>
            </a:endParaRPr>
          </a:p>
          <a:p>
            <a:pPr indent="-342900" lvl="0" marL="685800" marR="0" rtl="0" algn="l">
              <a:spcBef>
                <a:spcPts val="0"/>
              </a:spcBef>
              <a:spcAft>
                <a:spcPts val="0"/>
              </a:spcAft>
              <a:buClr>
                <a:srgbClr val="000000"/>
              </a:buClr>
              <a:buSzPts val="1500"/>
              <a:buFont typeface="Arial"/>
              <a:buAutoNum type="alphaLcParenR"/>
            </a:pPr>
            <a:r>
              <a:rPr lang="en-US" sz="1500">
                <a:solidFill>
                  <a:srgbClr val="000000"/>
                </a:solidFill>
                <a:latin typeface="Arial"/>
                <a:ea typeface="Arial"/>
                <a:cs typeface="Arial"/>
                <a:sym typeface="Arial"/>
              </a:rPr>
              <a:t>Makinede üretilen gerilimin frekansını,</a:t>
            </a:r>
            <a:endParaRPr sz="1500">
              <a:solidFill>
                <a:srgbClr val="000000"/>
              </a:solidFill>
              <a:latin typeface="Arial"/>
              <a:ea typeface="Arial"/>
              <a:cs typeface="Arial"/>
              <a:sym typeface="Arial"/>
            </a:endParaRPr>
          </a:p>
          <a:p>
            <a:pPr indent="-342900" lvl="0" marL="685800" marR="0" rtl="0" algn="l">
              <a:spcBef>
                <a:spcPts val="0"/>
              </a:spcBef>
              <a:spcAft>
                <a:spcPts val="0"/>
              </a:spcAft>
              <a:buClr>
                <a:srgbClr val="000000"/>
              </a:buClr>
              <a:buSzPts val="1500"/>
              <a:buFont typeface="Arial"/>
              <a:buAutoNum type="alphaLcParenR"/>
            </a:pPr>
            <a:r>
              <a:rPr lang="en-US" sz="1500">
                <a:solidFill>
                  <a:srgbClr val="000000"/>
                </a:solidFill>
                <a:latin typeface="Arial"/>
                <a:ea typeface="Arial"/>
                <a:cs typeface="Arial"/>
                <a:sym typeface="Arial"/>
              </a:rPr>
              <a:t>Senkron makinede üretilen faz ve uç geriliminin değerini hesaplayınız.</a:t>
            </a:r>
            <a:endParaRPr sz="1500">
              <a:solidFill>
                <a:srgbClr val="000000"/>
              </a:solidFill>
              <a:latin typeface="Arial"/>
              <a:ea typeface="Arial"/>
              <a:cs typeface="Arial"/>
              <a:sym typeface="Arial"/>
            </a:endParaRPr>
          </a:p>
        </p:txBody>
      </p:sp>
      <p:sp>
        <p:nvSpPr>
          <p:cNvPr id="1290" name="Google Shape;1290;p47"/>
          <p:cNvSpPr txBox="1"/>
          <p:nvPr/>
        </p:nvSpPr>
        <p:spPr>
          <a:xfrm>
            <a:off x="1050513" y="3458527"/>
            <a:ext cx="2870359"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Üretilen gerilimin frekansı	</a:t>
            </a:r>
            <a:r>
              <a:rPr lang="en-US" sz="1500">
                <a:solidFill>
                  <a:srgbClr val="000000"/>
                </a:solidFill>
                <a:latin typeface="Verdana"/>
                <a:ea typeface="Verdana"/>
                <a:cs typeface="Verdana"/>
                <a:sym typeface="Verdana"/>
              </a:rPr>
              <a:t>𝒇</a:t>
            </a:r>
            <a:endParaRPr sz="1500">
              <a:solidFill>
                <a:srgbClr val="000000"/>
              </a:solidFill>
              <a:latin typeface="Verdana"/>
              <a:ea typeface="Verdana"/>
              <a:cs typeface="Verdana"/>
              <a:sym typeface="Verdana"/>
            </a:endParaRPr>
          </a:p>
        </p:txBody>
      </p:sp>
      <p:sp>
        <p:nvSpPr>
          <p:cNvPr id="1291" name="Google Shape;1291;p47"/>
          <p:cNvSpPr txBox="1"/>
          <p:nvPr/>
        </p:nvSpPr>
        <p:spPr>
          <a:xfrm>
            <a:off x="3901344" y="3548824"/>
            <a:ext cx="89059"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𝒔</a:t>
            </a:r>
            <a:endParaRPr sz="1088">
              <a:solidFill>
                <a:srgbClr val="000000"/>
              </a:solidFill>
              <a:latin typeface="Verdana"/>
              <a:ea typeface="Verdana"/>
              <a:cs typeface="Verdana"/>
              <a:sym typeface="Verdana"/>
            </a:endParaRPr>
          </a:p>
        </p:txBody>
      </p:sp>
      <p:sp>
        <p:nvSpPr>
          <p:cNvPr id="1292" name="Google Shape;1292;p47"/>
          <p:cNvSpPr/>
          <p:nvPr/>
        </p:nvSpPr>
        <p:spPr>
          <a:xfrm>
            <a:off x="4237483" y="3604165"/>
            <a:ext cx="360044" cy="0"/>
          </a:xfrm>
          <a:custGeom>
            <a:rect b="b" l="l" r="r" t="t"/>
            <a:pathLst>
              <a:path extrusionOk="0" h="120000" w="480060">
                <a:moveTo>
                  <a:pt x="0" y="0"/>
                </a:moveTo>
                <a:lnTo>
                  <a:pt x="48006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93" name="Google Shape;1293;p47"/>
          <p:cNvSpPr/>
          <p:nvPr/>
        </p:nvSpPr>
        <p:spPr>
          <a:xfrm>
            <a:off x="4846700" y="3604165"/>
            <a:ext cx="445770" cy="0"/>
          </a:xfrm>
          <a:custGeom>
            <a:rect b="b" l="l" r="r" t="t"/>
            <a:pathLst>
              <a:path extrusionOk="0" h="120000" w="594359">
                <a:moveTo>
                  <a:pt x="0" y="0"/>
                </a:moveTo>
                <a:lnTo>
                  <a:pt x="59436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294" name="Google Shape;1294;p47"/>
          <p:cNvSpPr txBox="1"/>
          <p:nvPr/>
        </p:nvSpPr>
        <p:spPr>
          <a:xfrm>
            <a:off x="4283392" y="3605974"/>
            <a:ext cx="921068"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𝟏𝟐𝟎	𝟏𝟐𝟎</a:t>
            </a:r>
            <a:endParaRPr sz="1088">
              <a:solidFill>
                <a:srgbClr val="000000"/>
              </a:solidFill>
              <a:latin typeface="Verdana"/>
              <a:ea typeface="Verdana"/>
              <a:cs typeface="Verdana"/>
              <a:sym typeface="Verdana"/>
            </a:endParaRPr>
          </a:p>
        </p:txBody>
      </p:sp>
      <p:sp>
        <p:nvSpPr>
          <p:cNvPr id="1295" name="Google Shape;1295;p47"/>
          <p:cNvSpPr txBox="1"/>
          <p:nvPr/>
        </p:nvSpPr>
        <p:spPr>
          <a:xfrm>
            <a:off x="4031932" y="3346513"/>
            <a:ext cx="2540318"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aseline="-25000" lang="en-US" sz="2250">
                <a:solidFill>
                  <a:srgbClr val="000000"/>
                </a:solidFill>
                <a:latin typeface="Verdana"/>
                <a:ea typeface="Verdana"/>
                <a:cs typeface="Verdana"/>
                <a:sym typeface="Verdana"/>
              </a:rPr>
              <a:t>= </a:t>
            </a:r>
            <a:r>
              <a:rPr lang="en-US" sz="1088">
                <a:solidFill>
                  <a:srgbClr val="000000"/>
                </a:solidFill>
                <a:latin typeface="Verdana"/>
                <a:ea typeface="Verdana"/>
                <a:cs typeface="Verdana"/>
                <a:sym typeface="Verdana"/>
              </a:rPr>
              <a:t>𝒏</a:t>
            </a:r>
            <a:r>
              <a:rPr baseline="-25000" lang="en-US" sz="1350">
                <a:solidFill>
                  <a:srgbClr val="000000"/>
                </a:solidFill>
                <a:latin typeface="Verdana"/>
                <a:ea typeface="Verdana"/>
                <a:cs typeface="Verdana"/>
                <a:sym typeface="Verdana"/>
              </a:rPr>
              <a:t>𝒔</a:t>
            </a:r>
            <a:r>
              <a:rPr lang="en-US" sz="1088">
                <a:solidFill>
                  <a:srgbClr val="000000"/>
                </a:solidFill>
                <a:latin typeface="Verdana"/>
                <a:ea typeface="Verdana"/>
                <a:cs typeface="Verdana"/>
                <a:sym typeface="Verdana"/>
              </a:rPr>
              <a:t>.𝟐𝑷 </a:t>
            </a:r>
            <a:r>
              <a:rPr baseline="-25000" lang="en-US" sz="2250">
                <a:solidFill>
                  <a:srgbClr val="000000"/>
                </a:solidFill>
                <a:latin typeface="Verdana"/>
                <a:ea typeface="Verdana"/>
                <a:cs typeface="Verdana"/>
                <a:sym typeface="Verdana"/>
              </a:rPr>
              <a:t>= </a:t>
            </a:r>
            <a:r>
              <a:rPr lang="en-US" sz="1088">
                <a:solidFill>
                  <a:srgbClr val="000000"/>
                </a:solidFill>
                <a:latin typeface="Verdana"/>
                <a:ea typeface="Verdana"/>
                <a:cs typeface="Verdana"/>
                <a:sym typeface="Verdana"/>
              </a:rPr>
              <a:t>𝟏𝟖𝟎𝟎.𝟒 </a:t>
            </a:r>
            <a:r>
              <a:rPr baseline="-25000" lang="en-US" sz="2250">
                <a:solidFill>
                  <a:srgbClr val="000000"/>
                </a:solidFill>
                <a:latin typeface="Verdana"/>
                <a:ea typeface="Verdana"/>
                <a:cs typeface="Verdana"/>
                <a:sym typeface="Verdana"/>
              </a:rPr>
              <a:t>= 𝟔𝟎𝑯𝒛</a:t>
            </a:r>
            <a:endParaRPr baseline="-25000" sz="2250">
              <a:solidFill>
                <a:srgbClr val="000000"/>
              </a:solidFill>
              <a:latin typeface="Verdana"/>
              <a:ea typeface="Verdana"/>
              <a:cs typeface="Verdana"/>
              <a:sym typeface="Verdana"/>
            </a:endParaRPr>
          </a:p>
        </p:txBody>
      </p:sp>
      <p:sp>
        <p:nvSpPr>
          <p:cNvPr id="1296" name="Google Shape;1296;p47"/>
          <p:cNvSpPr txBox="1"/>
          <p:nvPr/>
        </p:nvSpPr>
        <p:spPr>
          <a:xfrm>
            <a:off x="362235" y="4096707"/>
            <a:ext cx="7706201" cy="1061188"/>
          </a:xfrm>
          <a:prstGeom prst="rect">
            <a:avLst/>
          </a:prstGeom>
          <a:noFill/>
          <a:ln>
            <a:noFill/>
          </a:ln>
        </p:spPr>
        <p:txBody>
          <a:bodyPr anchorCtr="0" anchor="t" bIns="0" lIns="0" spcFirstLastPara="1" rIns="0" wrap="square" tIns="9525">
            <a:noAutofit/>
          </a:bodyPr>
          <a:lstStyle/>
          <a:p>
            <a:pPr indent="0" lvl="0" marL="695325" marR="0" rtl="0" algn="l">
              <a:lnSpc>
                <a:spcPct val="119000"/>
              </a:lnSpc>
              <a:spcBef>
                <a:spcPts val="0"/>
              </a:spcBef>
              <a:spcAft>
                <a:spcPts val="0"/>
              </a:spcAft>
              <a:buNone/>
            </a:pPr>
            <a:r>
              <a:rPr lang="en-US" sz="1500">
                <a:solidFill>
                  <a:srgbClr val="000000"/>
                </a:solidFill>
                <a:latin typeface="Arial"/>
                <a:ea typeface="Arial"/>
                <a:cs typeface="Arial"/>
                <a:sym typeface="Arial"/>
              </a:rPr>
              <a:t>Üretilen faz geriliminin etkin değeri</a:t>
            </a:r>
            <a:endParaRPr/>
          </a:p>
          <a:p>
            <a:pPr indent="0" lvl="0" marL="1038225" marR="0" rtl="0" algn="l">
              <a:lnSpc>
                <a:spcPct val="109442"/>
              </a:lnSpc>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𝒓𝒎𝒔∅ </a:t>
            </a:r>
            <a:r>
              <a:rPr lang="en-US" sz="1500">
                <a:solidFill>
                  <a:srgbClr val="000000"/>
                </a:solidFill>
                <a:latin typeface="Verdana"/>
                <a:ea typeface="Verdana"/>
                <a:cs typeface="Verdana"/>
                <a:sym typeface="Verdana"/>
              </a:rPr>
              <a:t>= 𝟒, 𝟒𝟒. 𝒇. 𝑵. 𝝓</a:t>
            </a:r>
            <a:r>
              <a:rPr baseline="-25000" lang="en-US" sz="1631">
                <a:solidFill>
                  <a:srgbClr val="000000"/>
                </a:solidFill>
                <a:latin typeface="Verdana"/>
                <a:ea typeface="Verdana"/>
                <a:cs typeface="Verdana"/>
                <a:sym typeface="Verdana"/>
              </a:rPr>
              <a:t>𝒎𝒂𝒙 </a:t>
            </a:r>
            <a:r>
              <a:rPr lang="en-US" sz="1500">
                <a:solidFill>
                  <a:srgbClr val="000000"/>
                </a:solidFill>
                <a:latin typeface="Verdana"/>
                <a:ea typeface="Verdana"/>
                <a:cs typeface="Verdana"/>
                <a:sym typeface="Verdana"/>
              </a:rPr>
              <a:t>= 𝟒, 𝟒𝟒. 𝟔𝟎. 𝟖𝟎. 𝟎, 𝟎𝟔𝟎 = 𝟏𝟐𝟕𝟖, 𝟕𝟐𝑽</a:t>
            </a:r>
            <a:endParaRPr sz="1500">
              <a:solidFill>
                <a:srgbClr val="000000"/>
              </a:solidFill>
              <a:latin typeface="Verdana"/>
              <a:ea typeface="Verdana"/>
              <a:cs typeface="Verdana"/>
              <a:sym typeface="Verdana"/>
            </a:endParaRPr>
          </a:p>
          <a:p>
            <a:pPr indent="0" lvl="0" marL="695325" marR="0" rtl="0" algn="l">
              <a:spcBef>
                <a:spcPts val="953"/>
              </a:spcBef>
              <a:spcAft>
                <a:spcPts val="0"/>
              </a:spcAft>
              <a:buNone/>
            </a:pPr>
            <a:r>
              <a:rPr lang="en-US" sz="1500">
                <a:solidFill>
                  <a:srgbClr val="000000"/>
                </a:solidFill>
                <a:latin typeface="Arial"/>
                <a:ea typeface="Arial"/>
                <a:cs typeface="Arial"/>
                <a:sym typeface="Arial"/>
              </a:rPr>
              <a:t>Üretilen faz geriliminin etkin değeri üçgen bağlantı için</a:t>
            </a:r>
            <a:endParaRPr sz="1500">
              <a:solidFill>
                <a:srgbClr val="000000"/>
              </a:solidFill>
              <a:latin typeface="Arial"/>
              <a:ea typeface="Arial"/>
              <a:cs typeface="Arial"/>
              <a:sym typeface="Arial"/>
            </a:endParaRPr>
          </a:p>
          <a:p>
            <a:pPr indent="0" lvl="0" marL="1038225"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𝒓𝒎𝒔 </a:t>
            </a:r>
            <a:r>
              <a:rPr lang="en-US" sz="1500">
                <a:solidFill>
                  <a:srgbClr val="000000"/>
                </a:solidFill>
                <a:latin typeface="Verdana"/>
                <a:ea typeface="Verdana"/>
                <a:cs typeface="Verdana"/>
                <a:sym typeface="Verdana"/>
              </a:rPr>
              <a:t>= 𝑬</a:t>
            </a:r>
            <a:r>
              <a:rPr baseline="-25000" lang="en-US" sz="1631">
                <a:solidFill>
                  <a:srgbClr val="000000"/>
                </a:solidFill>
                <a:latin typeface="Verdana"/>
                <a:ea typeface="Verdana"/>
                <a:cs typeface="Verdana"/>
                <a:sym typeface="Verdana"/>
              </a:rPr>
              <a:t>∆ </a:t>
            </a:r>
            <a:r>
              <a:rPr lang="en-US" sz="1500">
                <a:solidFill>
                  <a:srgbClr val="000000"/>
                </a:solidFill>
                <a:latin typeface="Verdana"/>
                <a:ea typeface="Verdana"/>
                <a:cs typeface="Verdana"/>
                <a:sym typeface="Verdana"/>
              </a:rPr>
              <a:t>= 𝟏𝟐𝟕𝟖, 𝟕𝟐𝑽 </a:t>
            </a:r>
            <a:r>
              <a:rPr lang="en-US" sz="1500">
                <a:solidFill>
                  <a:srgbClr val="000000"/>
                </a:solidFill>
                <a:latin typeface="Arial"/>
                <a:ea typeface="Arial"/>
                <a:cs typeface="Arial"/>
                <a:sym typeface="Arial"/>
              </a:rPr>
              <a:t>olur.</a:t>
            </a:r>
            <a:endParaRPr sz="1500">
              <a:solidFill>
                <a:srgbClr val="000000"/>
              </a:solidFill>
              <a:latin typeface="Arial"/>
              <a:ea typeface="Arial"/>
              <a:cs typeface="Arial"/>
              <a:sym typeface="Arial"/>
            </a:endParaRPr>
          </a:p>
        </p:txBody>
      </p:sp>
      <p:sp>
        <p:nvSpPr>
          <p:cNvPr id="1297" name="Google Shape;1297;p47"/>
          <p:cNvSpPr txBox="1"/>
          <p:nvPr>
            <p:ph type="title"/>
          </p:nvPr>
        </p:nvSpPr>
        <p:spPr>
          <a:xfrm>
            <a:off x="364693" y="1043654"/>
            <a:ext cx="5758338"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Senkron Makinelerde Üretilen Gerilim</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1" name="Shape 1301"/>
        <p:cNvGrpSpPr/>
        <p:nvPr/>
      </p:nvGrpSpPr>
      <p:grpSpPr>
        <a:xfrm>
          <a:off x="0" y="0"/>
          <a:ext cx="0" cy="0"/>
          <a:chOff x="0" y="0"/>
          <a:chExt cx="0" cy="0"/>
        </a:xfrm>
      </p:grpSpPr>
      <p:sp>
        <p:nvSpPr>
          <p:cNvPr id="1302" name="Google Shape;1302;p48"/>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47</a:t>
            </a:r>
            <a:endParaRPr sz="1050">
              <a:solidFill>
                <a:srgbClr val="000000"/>
              </a:solidFill>
              <a:latin typeface="Arial"/>
              <a:ea typeface="Arial"/>
              <a:cs typeface="Arial"/>
              <a:sym typeface="Arial"/>
            </a:endParaRPr>
          </a:p>
        </p:txBody>
      </p:sp>
      <p:sp>
        <p:nvSpPr>
          <p:cNvPr id="1303" name="Google Shape;1303;p48"/>
          <p:cNvSpPr/>
          <p:nvPr/>
        </p:nvSpPr>
        <p:spPr>
          <a:xfrm>
            <a:off x="5752909" y="3638646"/>
            <a:ext cx="237173" cy="184309"/>
          </a:xfrm>
          <a:custGeom>
            <a:rect b="b" l="l" r="r" t="t"/>
            <a:pathLst>
              <a:path extrusionOk="0" h="245745" w="316229">
                <a:moveTo>
                  <a:pt x="49252" y="134620"/>
                </a:moveTo>
                <a:lnTo>
                  <a:pt x="24892" y="134620"/>
                </a:lnTo>
                <a:lnTo>
                  <a:pt x="76326" y="245237"/>
                </a:lnTo>
                <a:lnTo>
                  <a:pt x="88392" y="245237"/>
                </a:lnTo>
                <a:lnTo>
                  <a:pt x="98009" y="212344"/>
                </a:lnTo>
                <a:lnTo>
                  <a:pt x="84581" y="212344"/>
                </a:lnTo>
                <a:lnTo>
                  <a:pt x="49252" y="134620"/>
                </a:lnTo>
                <a:close/>
              </a:path>
              <a:path extrusionOk="0" h="245745" w="316229">
                <a:moveTo>
                  <a:pt x="315722" y="0"/>
                </a:moveTo>
                <a:lnTo>
                  <a:pt x="163322" y="0"/>
                </a:lnTo>
                <a:lnTo>
                  <a:pt x="163322" y="254"/>
                </a:lnTo>
                <a:lnTo>
                  <a:pt x="146050" y="254"/>
                </a:lnTo>
                <a:lnTo>
                  <a:pt x="84581" y="212344"/>
                </a:lnTo>
                <a:lnTo>
                  <a:pt x="98009" y="212344"/>
                </a:lnTo>
                <a:lnTo>
                  <a:pt x="155194" y="16764"/>
                </a:lnTo>
                <a:lnTo>
                  <a:pt x="315722" y="16764"/>
                </a:lnTo>
                <a:lnTo>
                  <a:pt x="315722" y="0"/>
                </a:lnTo>
                <a:close/>
              </a:path>
              <a:path extrusionOk="0" h="245745" w="316229">
                <a:moveTo>
                  <a:pt x="40767" y="115950"/>
                </a:moveTo>
                <a:lnTo>
                  <a:pt x="0" y="134620"/>
                </a:lnTo>
                <a:lnTo>
                  <a:pt x="3809" y="143891"/>
                </a:lnTo>
                <a:lnTo>
                  <a:pt x="24892" y="134620"/>
                </a:lnTo>
                <a:lnTo>
                  <a:pt x="49252" y="134620"/>
                </a:lnTo>
                <a:lnTo>
                  <a:pt x="40767" y="11595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04" name="Google Shape;1304;p48"/>
          <p:cNvSpPr txBox="1"/>
          <p:nvPr/>
        </p:nvSpPr>
        <p:spPr>
          <a:xfrm>
            <a:off x="364693" y="1984534"/>
            <a:ext cx="7706201" cy="2359011"/>
          </a:xfrm>
          <a:prstGeom prst="rect">
            <a:avLst/>
          </a:prstGeom>
          <a:noFill/>
          <a:ln>
            <a:noFill/>
          </a:ln>
        </p:spPr>
        <p:txBody>
          <a:bodyPr anchorCtr="0" anchor="t" bIns="0" lIns="0" spcFirstLastPara="1" rIns="0" wrap="square" tIns="10000">
            <a:noAutofit/>
          </a:bodyPr>
          <a:lstStyle/>
          <a:p>
            <a:pPr indent="685800" lvl="0" marL="9525" marR="3810" rtl="0" algn="just">
              <a:spcBef>
                <a:spcPts val="0"/>
              </a:spcBef>
              <a:spcAft>
                <a:spcPts val="0"/>
              </a:spcAft>
              <a:buNone/>
            </a:pPr>
            <a:r>
              <a:rPr b="1" lang="en-US" sz="1500">
                <a:solidFill>
                  <a:srgbClr val="000000"/>
                </a:solidFill>
                <a:latin typeface="Arial"/>
                <a:ea typeface="Arial"/>
                <a:cs typeface="Arial"/>
                <a:sym typeface="Arial"/>
              </a:rPr>
              <a:t>Örnek: </a:t>
            </a:r>
            <a:r>
              <a:rPr lang="en-US" sz="1500">
                <a:solidFill>
                  <a:srgbClr val="000000"/>
                </a:solidFill>
                <a:latin typeface="Arial"/>
                <a:ea typeface="Arial"/>
                <a:cs typeface="Arial"/>
                <a:sym typeface="Arial"/>
              </a:rPr>
              <a:t>Üç fazlı yıldız bağlı </a:t>
            </a:r>
            <a:r>
              <a:rPr b="1" i="1" lang="en-US" sz="1500">
                <a:solidFill>
                  <a:srgbClr val="000000"/>
                </a:solidFill>
                <a:latin typeface="Arial"/>
                <a:ea typeface="Arial"/>
                <a:cs typeface="Arial"/>
                <a:sym typeface="Arial"/>
              </a:rPr>
              <a:t>50Hz </a:t>
            </a:r>
            <a:r>
              <a:rPr lang="en-US" sz="1500">
                <a:solidFill>
                  <a:srgbClr val="000000"/>
                </a:solidFill>
                <a:latin typeface="Arial"/>
                <a:ea typeface="Arial"/>
                <a:cs typeface="Arial"/>
                <a:sym typeface="Arial"/>
              </a:rPr>
              <a:t>iki kutuplu bir senkron makine statorunda  </a:t>
            </a:r>
            <a:r>
              <a:rPr b="1" i="1" lang="en-US" sz="1500">
                <a:solidFill>
                  <a:srgbClr val="000000"/>
                </a:solidFill>
                <a:latin typeface="Arial"/>
                <a:ea typeface="Arial"/>
                <a:cs typeface="Arial"/>
                <a:sym typeface="Arial"/>
              </a:rPr>
              <a:t>2000sipirlik </a:t>
            </a:r>
            <a:r>
              <a:rPr lang="en-US" sz="1500">
                <a:solidFill>
                  <a:srgbClr val="000000"/>
                </a:solidFill>
                <a:latin typeface="Arial"/>
                <a:ea typeface="Arial"/>
                <a:cs typeface="Arial"/>
                <a:sym typeface="Arial"/>
              </a:rPr>
              <a:t>faz sargılarına sahiptir. Alan sargılarında üretilen manyetik alan </a:t>
            </a:r>
            <a:r>
              <a:rPr b="1" i="1" lang="en-US" sz="1500">
                <a:solidFill>
                  <a:srgbClr val="000000"/>
                </a:solidFill>
                <a:latin typeface="Arial"/>
                <a:ea typeface="Arial"/>
                <a:cs typeface="Arial"/>
                <a:sym typeface="Arial"/>
              </a:rPr>
              <a:t>0,0078Wb</a:t>
            </a:r>
            <a:r>
              <a:rPr lang="en-US" sz="1500">
                <a:solidFill>
                  <a:srgbClr val="000000"/>
                </a:solidFill>
                <a:latin typeface="Arial"/>
                <a:ea typeface="Arial"/>
                <a:cs typeface="Arial"/>
                <a:sym typeface="Arial"/>
              </a:rPr>
              <a:t>’lik  değere sahip olduğuna göre senkron makinenin üreteceği gerilimi bulunuz.</a:t>
            </a:r>
            <a:endParaRPr sz="1500">
              <a:solidFill>
                <a:srgbClr val="000000"/>
              </a:solidFill>
              <a:latin typeface="Arial"/>
              <a:ea typeface="Arial"/>
              <a:cs typeface="Arial"/>
              <a:sym typeface="Arial"/>
            </a:endParaRPr>
          </a:p>
          <a:p>
            <a:pPr indent="0" lvl="0" marL="0" marR="0" rtl="0" algn="l">
              <a:spcBef>
                <a:spcPts val="30"/>
              </a:spcBef>
              <a:spcAft>
                <a:spcPts val="0"/>
              </a:spcAft>
              <a:buNone/>
            </a:pPr>
            <a:r>
              <a:t/>
            </a:r>
            <a:endParaRPr sz="1538">
              <a:solidFill>
                <a:srgbClr val="000000"/>
              </a:solidFill>
              <a:latin typeface="Times New Roman"/>
              <a:ea typeface="Times New Roman"/>
              <a:cs typeface="Times New Roman"/>
              <a:sym typeface="Times New Roman"/>
            </a:endParaRPr>
          </a:p>
          <a:p>
            <a:pPr indent="0" lvl="0" marL="695325" marR="0" rtl="0" algn="l">
              <a:spcBef>
                <a:spcPts val="4"/>
              </a:spcBef>
              <a:spcAft>
                <a:spcPts val="0"/>
              </a:spcAft>
              <a:buNone/>
            </a:pPr>
            <a:r>
              <a:rPr lang="en-US" sz="1500">
                <a:solidFill>
                  <a:srgbClr val="000000"/>
                </a:solidFill>
                <a:latin typeface="Arial"/>
                <a:ea typeface="Arial"/>
                <a:cs typeface="Arial"/>
                <a:sym typeface="Arial"/>
              </a:rPr>
              <a:t>Üretilen faz geriliminin etkin değeri</a:t>
            </a:r>
            <a:endParaRPr sz="1500">
              <a:solidFill>
                <a:srgbClr val="000000"/>
              </a:solidFill>
              <a:latin typeface="Arial"/>
              <a:ea typeface="Arial"/>
              <a:cs typeface="Arial"/>
              <a:sym typeface="Arial"/>
            </a:endParaRPr>
          </a:p>
          <a:p>
            <a:pPr indent="0" lvl="0" marL="1381125"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𝒓𝒎𝒔 </a:t>
            </a:r>
            <a:r>
              <a:rPr lang="en-US" sz="1500">
                <a:solidFill>
                  <a:srgbClr val="000000"/>
                </a:solidFill>
                <a:latin typeface="Verdana"/>
                <a:ea typeface="Verdana"/>
                <a:cs typeface="Verdana"/>
                <a:sym typeface="Verdana"/>
              </a:rPr>
              <a:t>= 𝟒, 𝟒𝟒. 𝒇. 𝑵. 𝝓</a:t>
            </a:r>
            <a:r>
              <a:rPr baseline="-25000" lang="en-US" sz="1631">
                <a:solidFill>
                  <a:srgbClr val="000000"/>
                </a:solidFill>
                <a:latin typeface="Verdana"/>
                <a:ea typeface="Verdana"/>
                <a:cs typeface="Verdana"/>
                <a:sym typeface="Verdana"/>
              </a:rPr>
              <a:t>𝒎𝒂𝒙 </a:t>
            </a:r>
            <a:r>
              <a:rPr lang="en-US" sz="1500">
                <a:solidFill>
                  <a:srgbClr val="000000"/>
                </a:solidFill>
                <a:latin typeface="Verdana"/>
                <a:ea typeface="Verdana"/>
                <a:cs typeface="Verdana"/>
                <a:sym typeface="Verdana"/>
              </a:rPr>
              <a:t>= 𝟒, 𝟒𝟒. 𝟓𝟎. 𝟐𝟎𝟎𝟎. 𝟎, 𝟎𝟎𝟕𝟖 = 𝟑𝟒𝟔𝟑, 𝟐𝑽</a:t>
            </a:r>
            <a:endParaRPr sz="1500">
              <a:solidFill>
                <a:srgbClr val="000000"/>
              </a:solidFill>
              <a:latin typeface="Verdana"/>
              <a:ea typeface="Verdana"/>
              <a:cs typeface="Verdana"/>
              <a:sym typeface="Verdana"/>
            </a:endParaRPr>
          </a:p>
          <a:p>
            <a:pPr indent="0" lvl="0" marL="0" marR="0" rtl="0" algn="l">
              <a:spcBef>
                <a:spcPts val="30"/>
              </a:spcBef>
              <a:spcAft>
                <a:spcPts val="0"/>
              </a:spcAft>
              <a:buNone/>
            </a:pPr>
            <a:r>
              <a:t/>
            </a:r>
            <a:endParaRPr sz="1687">
              <a:solidFill>
                <a:srgbClr val="000000"/>
              </a:solidFill>
              <a:latin typeface="Times New Roman"/>
              <a:ea typeface="Times New Roman"/>
              <a:cs typeface="Times New Roman"/>
              <a:sym typeface="Times New Roman"/>
            </a:endParaRPr>
          </a:p>
          <a:p>
            <a:pPr indent="0" lvl="0" marL="695325" marR="0" rtl="0" algn="l">
              <a:spcBef>
                <a:spcPts val="0"/>
              </a:spcBef>
              <a:spcAft>
                <a:spcPts val="0"/>
              </a:spcAft>
              <a:buNone/>
            </a:pPr>
            <a:r>
              <a:rPr lang="en-US" sz="1500">
                <a:solidFill>
                  <a:srgbClr val="000000"/>
                </a:solidFill>
                <a:latin typeface="Arial"/>
                <a:ea typeface="Arial"/>
                <a:cs typeface="Arial"/>
                <a:sym typeface="Arial"/>
              </a:rPr>
              <a:t>Yıldız bağlı olan makinelerde hat gerilimi faz geriliminin	</a:t>
            </a:r>
            <a:r>
              <a:rPr lang="en-US" sz="1500">
                <a:solidFill>
                  <a:srgbClr val="000000"/>
                </a:solidFill>
                <a:latin typeface="Verdana"/>
                <a:ea typeface="Verdana"/>
                <a:cs typeface="Verdana"/>
                <a:sym typeface="Verdana"/>
              </a:rPr>
              <a:t>𝟑 </a:t>
            </a:r>
            <a:r>
              <a:rPr lang="en-US" sz="1500">
                <a:solidFill>
                  <a:srgbClr val="000000"/>
                </a:solidFill>
                <a:latin typeface="Arial"/>
                <a:ea typeface="Arial"/>
                <a:cs typeface="Arial"/>
                <a:sym typeface="Arial"/>
              </a:rPr>
              <a:t>katıdır.</a:t>
            </a:r>
            <a:endParaRPr sz="1500">
              <a:solidFill>
                <a:srgbClr val="000000"/>
              </a:solidFill>
              <a:latin typeface="Arial"/>
              <a:ea typeface="Arial"/>
              <a:cs typeface="Arial"/>
              <a:sym typeface="Arial"/>
            </a:endParaRPr>
          </a:p>
          <a:p>
            <a:pPr indent="0" lvl="0" marL="0" marR="0" rtl="0" algn="l">
              <a:spcBef>
                <a:spcPts val="34"/>
              </a:spcBef>
              <a:spcAft>
                <a:spcPts val="0"/>
              </a:spcAft>
              <a:buNone/>
            </a:pPr>
            <a:r>
              <a:t/>
            </a:r>
            <a:endParaRPr sz="1538">
              <a:solidFill>
                <a:srgbClr val="000000"/>
              </a:solidFill>
              <a:latin typeface="Times New Roman"/>
              <a:ea typeface="Times New Roman"/>
              <a:cs typeface="Times New Roman"/>
              <a:sym typeface="Times New Roman"/>
            </a:endParaRPr>
          </a:p>
          <a:p>
            <a:pPr indent="0" lvl="0" marL="695325" marR="0" rtl="0" algn="l">
              <a:spcBef>
                <a:spcPts val="0"/>
              </a:spcBef>
              <a:spcAft>
                <a:spcPts val="0"/>
              </a:spcAft>
              <a:buNone/>
            </a:pPr>
            <a:r>
              <a:rPr lang="en-US" sz="1500">
                <a:solidFill>
                  <a:srgbClr val="000000"/>
                </a:solidFill>
                <a:latin typeface="Arial"/>
                <a:ea typeface="Arial"/>
                <a:cs typeface="Arial"/>
                <a:sym typeface="Arial"/>
              </a:rPr>
              <a:t>Üretilen hat geriliminin etkin değeri</a:t>
            </a:r>
            <a:endParaRPr sz="1500">
              <a:solidFill>
                <a:srgbClr val="000000"/>
              </a:solidFill>
              <a:latin typeface="Arial"/>
              <a:ea typeface="Arial"/>
              <a:cs typeface="Arial"/>
              <a:sym typeface="Arial"/>
            </a:endParaRPr>
          </a:p>
        </p:txBody>
      </p:sp>
      <p:sp>
        <p:nvSpPr>
          <p:cNvPr id="1305" name="Google Shape;1305;p48"/>
          <p:cNvSpPr txBox="1"/>
          <p:nvPr/>
        </p:nvSpPr>
        <p:spPr>
          <a:xfrm>
            <a:off x="1428750" y="4353307"/>
            <a:ext cx="929068"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baseline="30000" lang="en-US" sz="2250">
                <a:solidFill>
                  <a:srgbClr val="000000"/>
                </a:solidFill>
                <a:latin typeface="Verdana"/>
                <a:ea typeface="Verdana"/>
                <a:cs typeface="Verdana"/>
                <a:sym typeface="Verdana"/>
              </a:rPr>
              <a:t>𝑬</a:t>
            </a:r>
            <a:r>
              <a:rPr lang="en-US" sz="1088">
                <a:solidFill>
                  <a:srgbClr val="000000"/>
                </a:solidFill>
                <a:latin typeface="Verdana"/>
                <a:ea typeface="Verdana"/>
                <a:cs typeface="Verdana"/>
                <a:sym typeface="Verdana"/>
              </a:rPr>
              <a:t>𝒓𝒎𝒔 </a:t>
            </a:r>
            <a:r>
              <a:rPr baseline="30000" lang="en-US" sz="2250">
                <a:solidFill>
                  <a:srgbClr val="000000"/>
                </a:solidFill>
                <a:latin typeface="Verdana"/>
                <a:ea typeface="Verdana"/>
                <a:cs typeface="Verdana"/>
                <a:sym typeface="Verdana"/>
              </a:rPr>
              <a:t>=</a:t>
            </a:r>
            <a:endParaRPr baseline="30000" sz="2250">
              <a:solidFill>
                <a:srgbClr val="000000"/>
              </a:solidFill>
              <a:latin typeface="Verdana"/>
              <a:ea typeface="Verdana"/>
              <a:cs typeface="Verdana"/>
              <a:sym typeface="Verdana"/>
            </a:endParaRPr>
          </a:p>
        </p:txBody>
      </p:sp>
      <p:sp>
        <p:nvSpPr>
          <p:cNvPr id="1306" name="Google Shape;1306;p48"/>
          <p:cNvSpPr/>
          <p:nvPr/>
        </p:nvSpPr>
        <p:spPr>
          <a:xfrm>
            <a:off x="2403919" y="4346163"/>
            <a:ext cx="237173" cy="184309"/>
          </a:xfrm>
          <a:custGeom>
            <a:rect b="b" l="l" r="r" t="t"/>
            <a:pathLst>
              <a:path extrusionOk="0" h="245745" w="316229">
                <a:moveTo>
                  <a:pt x="49252" y="134620"/>
                </a:moveTo>
                <a:lnTo>
                  <a:pt x="24892" y="134620"/>
                </a:lnTo>
                <a:lnTo>
                  <a:pt x="76326" y="245237"/>
                </a:lnTo>
                <a:lnTo>
                  <a:pt x="88391" y="245237"/>
                </a:lnTo>
                <a:lnTo>
                  <a:pt x="98009" y="212344"/>
                </a:lnTo>
                <a:lnTo>
                  <a:pt x="84582" y="212344"/>
                </a:lnTo>
                <a:lnTo>
                  <a:pt x="49252" y="134620"/>
                </a:lnTo>
                <a:close/>
              </a:path>
              <a:path extrusionOk="0" h="245745" w="316229">
                <a:moveTo>
                  <a:pt x="315722" y="0"/>
                </a:moveTo>
                <a:lnTo>
                  <a:pt x="163322" y="0"/>
                </a:lnTo>
                <a:lnTo>
                  <a:pt x="163322" y="254"/>
                </a:lnTo>
                <a:lnTo>
                  <a:pt x="146050" y="254"/>
                </a:lnTo>
                <a:lnTo>
                  <a:pt x="84582" y="212344"/>
                </a:lnTo>
                <a:lnTo>
                  <a:pt x="98009" y="212344"/>
                </a:lnTo>
                <a:lnTo>
                  <a:pt x="155194" y="16764"/>
                </a:lnTo>
                <a:lnTo>
                  <a:pt x="315722" y="16764"/>
                </a:lnTo>
                <a:lnTo>
                  <a:pt x="315722" y="0"/>
                </a:lnTo>
                <a:close/>
              </a:path>
              <a:path extrusionOk="0" h="245745" w="316229">
                <a:moveTo>
                  <a:pt x="40767" y="115951"/>
                </a:moveTo>
                <a:lnTo>
                  <a:pt x="0" y="134620"/>
                </a:lnTo>
                <a:lnTo>
                  <a:pt x="3810" y="143891"/>
                </a:lnTo>
                <a:lnTo>
                  <a:pt x="24892" y="134620"/>
                </a:lnTo>
                <a:lnTo>
                  <a:pt x="49252" y="134620"/>
                </a:lnTo>
                <a:lnTo>
                  <a:pt x="40767" y="1159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07" name="Google Shape;1307;p48"/>
          <p:cNvSpPr txBox="1"/>
          <p:nvPr/>
        </p:nvSpPr>
        <p:spPr>
          <a:xfrm>
            <a:off x="2517171" y="4314443"/>
            <a:ext cx="2454879"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𝟑. 𝟑𝟒𝟔𝟑, 𝟐 = 𝟓𝟗𝟗𝟖, 𝟒𝟑𝟖𝑽</a:t>
            </a:r>
            <a:endParaRPr sz="1500">
              <a:solidFill>
                <a:srgbClr val="000000"/>
              </a:solidFill>
              <a:latin typeface="Verdana"/>
              <a:ea typeface="Verdana"/>
              <a:cs typeface="Verdana"/>
              <a:sym typeface="Verdana"/>
            </a:endParaRPr>
          </a:p>
        </p:txBody>
      </p:sp>
      <p:sp>
        <p:nvSpPr>
          <p:cNvPr id="1308" name="Google Shape;1308;p48"/>
          <p:cNvSpPr txBox="1"/>
          <p:nvPr>
            <p:ph type="title"/>
          </p:nvPr>
        </p:nvSpPr>
        <p:spPr>
          <a:xfrm>
            <a:off x="364693" y="1043654"/>
            <a:ext cx="5758338"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Senkron Makinelerde Üretilen Gerilim</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2" name="Shape 1312"/>
        <p:cNvGrpSpPr/>
        <p:nvPr/>
      </p:nvGrpSpPr>
      <p:grpSpPr>
        <a:xfrm>
          <a:off x="0" y="0"/>
          <a:ext cx="0" cy="0"/>
          <a:chOff x="0" y="0"/>
          <a:chExt cx="0" cy="0"/>
        </a:xfrm>
      </p:grpSpPr>
      <p:sp>
        <p:nvSpPr>
          <p:cNvPr id="1313" name="Google Shape;1313;p49"/>
          <p:cNvSpPr/>
          <p:nvPr/>
        </p:nvSpPr>
        <p:spPr>
          <a:xfrm>
            <a:off x="7154229" y="3373587"/>
            <a:ext cx="54769" cy="37624"/>
          </a:xfrm>
          <a:custGeom>
            <a:rect b="b" l="l" r="r" t="t"/>
            <a:pathLst>
              <a:path extrusionOk="0" h="50164" w="73025">
                <a:moveTo>
                  <a:pt x="72832" y="0"/>
                </a:moveTo>
                <a:lnTo>
                  <a:pt x="0" y="44439"/>
                </a:lnTo>
                <a:lnTo>
                  <a:pt x="4101" y="50097"/>
                </a:lnTo>
                <a:lnTo>
                  <a:pt x="7283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4" name="Google Shape;1314;p49"/>
          <p:cNvSpPr/>
          <p:nvPr/>
        </p:nvSpPr>
        <p:spPr>
          <a:xfrm>
            <a:off x="7157306" y="3373587"/>
            <a:ext cx="54769" cy="37624"/>
          </a:xfrm>
          <a:custGeom>
            <a:rect b="b" l="l" r="r" t="t"/>
            <a:pathLst>
              <a:path extrusionOk="0" h="50164" w="73025">
                <a:moveTo>
                  <a:pt x="68730" y="0"/>
                </a:moveTo>
                <a:lnTo>
                  <a:pt x="0" y="50097"/>
                </a:lnTo>
                <a:lnTo>
                  <a:pt x="72832" y="5657"/>
                </a:lnTo>
                <a:lnTo>
                  <a:pt x="6873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5" name="Google Shape;1315;p49"/>
          <p:cNvSpPr/>
          <p:nvPr/>
        </p:nvSpPr>
        <p:spPr>
          <a:xfrm>
            <a:off x="7157138" y="3376365"/>
            <a:ext cx="58103" cy="37624"/>
          </a:xfrm>
          <a:custGeom>
            <a:rect b="b" l="l" r="r" t="t"/>
            <a:pathLst>
              <a:path extrusionOk="0" h="50164" w="77470">
                <a:moveTo>
                  <a:pt x="0" y="44439"/>
                </a:moveTo>
                <a:lnTo>
                  <a:pt x="4101" y="50097"/>
                </a:lnTo>
                <a:lnTo>
                  <a:pt x="76933" y="5554"/>
                </a:lnTo>
                <a:lnTo>
                  <a:pt x="72942" y="0"/>
                </a:lnTo>
                <a:lnTo>
                  <a:pt x="0" y="4443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6" name="Google Shape;1316;p49"/>
          <p:cNvSpPr/>
          <p:nvPr/>
        </p:nvSpPr>
        <p:spPr>
          <a:xfrm>
            <a:off x="7290664" y="3321587"/>
            <a:ext cx="11430" cy="6191"/>
          </a:xfrm>
          <a:custGeom>
            <a:rect b="b" l="l" r="r" t="t"/>
            <a:pathLst>
              <a:path extrusionOk="0" h="8254" w="15240">
                <a:moveTo>
                  <a:pt x="14638" y="0"/>
                </a:moveTo>
                <a:lnTo>
                  <a:pt x="3366" y="0"/>
                </a:lnTo>
                <a:lnTo>
                  <a:pt x="0" y="2057"/>
                </a:lnTo>
                <a:lnTo>
                  <a:pt x="4101" y="7920"/>
                </a:lnTo>
                <a:lnTo>
                  <a:pt x="1463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7" name="Google Shape;1317;p49"/>
          <p:cNvSpPr/>
          <p:nvPr/>
        </p:nvSpPr>
        <p:spPr>
          <a:xfrm>
            <a:off x="7293741" y="3321587"/>
            <a:ext cx="10001" cy="6191"/>
          </a:xfrm>
          <a:custGeom>
            <a:rect b="b" l="l" r="r" t="t"/>
            <a:pathLst>
              <a:path extrusionOk="0" h="8254" w="13334">
                <a:moveTo>
                  <a:pt x="12961" y="0"/>
                </a:moveTo>
                <a:lnTo>
                  <a:pt x="10537" y="0"/>
                </a:lnTo>
                <a:lnTo>
                  <a:pt x="0" y="7920"/>
                </a:lnTo>
                <a:lnTo>
                  <a:pt x="1296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8" name="Google Shape;1318;p49"/>
          <p:cNvSpPr/>
          <p:nvPr/>
        </p:nvSpPr>
        <p:spPr>
          <a:xfrm>
            <a:off x="7293658" y="3321587"/>
            <a:ext cx="17621" cy="9049"/>
          </a:xfrm>
          <a:custGeom>
            <a:rect b="b" l="l" r="r" t="t"/>
            <a:pathLst>
              <a:path extrusionOk="0" h="12064" w="23495">
                <a:moveTo>
                  <a:pt x="0" y="5760"/>
                </a:moveTo>
                <a:lnTo>
                  <a:pt x="4101" y="11624"/>
                </a:lnTo>
                <a:lnTo>
                  <a:pt x="23123"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19" name="Google Shape;1319;p49"/>
          <p:cNvSpPr/>
          <p:nvPr/>
        </p:nvSpPr>
        <p:spPr>
          <a:xfrm>
            <a:off x="7293657" y="3321586"/>
            <a:ext cx="7144" cy="4763"/>
          </a:xfrm>
          <a:custGeom>
            <a:rect b="b" l="l" r="r" t="t"/>
            <a:pathLst>
              <a:path extrusionOk="0" h="6350" w="9525">
                <a:moveTo>
                  <a:pt x="9426" y="0"/>
                </a:moveTo>
                <a:lnTo>
                  <a:pt x="0" y="576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20" name="Google Shape;1320;p49"/>
          <p:cNvSpPr/>
          <p:nvPr/>
        </p:nvSpPr>
        <p:spPr>
          <a:xfrm>
            <a:off x="7180003" y="3391332"/>
            <a:ext cx="64670" cy="8597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21" name="Google Shape;1321;p49"/>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pic>
        <p:nvPicPr>
          <p:cNvPr id="1322" name="Google Shape;1322;p49"/>
          <p:cNvPicPr preferRelativeResize="0"/>
          <p:nvPr/>
        </p:nvPicPr>
        <p:blipFill rotWithShape="1">
          <a:blip r:embed="rId4">
            <a:alphaModFix/>
          </a:blip>
          <a:srcRect b="0" l="0" r="0" t="0"/>
          <a:stretch/>
        </p:blipFill>
        <p:spPr>
          <a:xfrm>
            <a:off x="22123" y="4330448"/>
            <a:ext cx="7797460" cy="1511939"/>
          </a:xfrm>
          <a:prstGeom prst="rect">
            <a:avLst/>
          </a:prstGeom>
          <a:noFill/>
          <a:ln>
            <a:noFill/>
          </a:ln>
        </p:spPr>
      </p:pic>
      <p:pic>
        <p:nvPicPr>
          <p:cNvPr id="1323" name="Google Shape;1323;p49"/>
          <p:cNvPicPr preferRelativeResize="0"/>
          <p:nvPr/>
        </p:nvPicPr>
        <p:blipFill rotWithShape="1">
          <a:blip r:embed="rId5">
            <a:alphaModFix/>
          </a:blip>
          <a:srcRect b="0" l="0" r="0" t="0"/>
          <a:stretch/>
        </p:blipFill>
        <p:spPr>
          <a:xfrm>
            <a:off x="228600" y="2200563"/>
            <a:ext cx="7344000" cy="171809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7" name="Shape 1327"/>
        <p:cNvGrpSpPr/>
        <p:nvPr/>
      </p:nvGrpSpPr>
      <p:grpSpPr>
        <a:xfrm>
          <a:off x="0" y="0"/>
          <a:ext cx="0" cy="0"/>
          <a:chOff x="0" y="0"/>
          <a:chExt cx="0" cy="0"/>
        </a:xfrm>
      </p:grpSpPr>
      <p:sp>
        <p:nvSpPr>
          <p:cNvPr id="1328" name="Google Shape;1328;p50"/>
          <p:cNvSpPr/>
          <p:nvPr/>
        </p:nvSpPr>
        <p:spPr>
          <a:xfrm>
            <a:off x="4952809" y="2249518"/>
            <a:ext cx="2049780" cy="237173"/>
          </a:xfrm>
          <a:custGeom>
            <a:rect b="b" l="l" r="r" t="t"/>
            <a:pathLst>
              <a:path extrusionOk="0" h="316230" w="2733040">
                <a:moveTo>
                  <a:pt x="49113" y="205612"/>
                </a:moveTo>
                <a:lnTo>
                  <a:pt x="24892" y="205612"/>
                </a:lnTo>
                <a:lnTo>
                  <a:pt x="76326" y="316229"/>
                </a:lnTo>
                <a:lnTo>
                  <a:pt x="88392" y="316229"/>
                </a:lnTo>
                <a:lnTo>
                  <a:pt x="97366" y="282955"/>
                </a:lnTo>
                <a:lnTo>
                  <a:pt x="83693" y="282955"/>
                </a:lnTo>
                <a:lnTo>
                  <a:pt x="49113" y="205612"/>
                </a:lnTo>
                <a:close/>
              </a:path>
              <a:path extrusionOk="0" h="316230" w="2733040">
                <a:moveTo>
                  <a:pt x="2732785" y="0"/>
                </a:moveTo>
                <a:lnTo>
                  <a:pt x="184657" y="0"/>
                </a:lnTo>
                <a:lnTo>
                  <a:pt x="159130" y="126"/>
                </a:lnTo>
                <a:lnTo>
                  <a:pt x="83693" y="282955"/>
                </a:lnTo>
                <a:lnTo>
                  <a:pt x="97366" y="282955"/>
                </a:lnTo>
                <a:lnTo>
                  <a:pt x="169163" y="16763"/>
                </a:lnTo>
                <a:lnTo>
                  <a:pt x="2732785" y="16763"/>
                </a:lnTo>
                <a:lnTo>
                  <a:pt x="2732785" y="0"/>
                </a:lnTo>
                <a:close/>
              </a:path>
              <a:path extrusionOk="0" h="316230" w="2733040">
                <a:moveTo>
                  <a:pt x="40767" y="186943"/>
                </a:moveTo>
                <a:lnTo>
                  <a:pt x="0" y="205612"/>
                </a:lnTo>
                <a:lnTo>
                  <a:pt x="3809" y="214883"/>
                </a:lnTo>
                <a:lnTo>
                  <a:pt x="24892" y="205612"/>
                </a:lnTo>
                <a:lnTo>
                  <a:pt x="49113" y="205612"/>
                </a:lnTo>
                <a:lnTo>
                  <a:pt x="40767" y="1869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29" name="Google Shape;1329;p50"/>
          <p:cNvSpPr/>
          <p:nvPr/>
        </p:nvSpPr>
        <p:spPr>
          <a:xfrm>
            <a:off x="5108068" y="2292001"/>
            <a:ext cx="939641" cy="177165"/>
          </a:xfrm>
          <a:custGeom>
            <a:rect b="b" l="l" r="r" t="t"/>
            <a:pathLst>
              <a:path extrusionOk="0" h="236219" w="1252854">
                <a:moveTo>
                  <a:pt x="1177417" y="0"/>
                </a:moveTo>
                <a:lnTo>
                  <a:pt x="1174115" y="9525"/>
                </a:lnTo>
                <a:lnTo>
                  <a:pt x="1187735" y="15503"/>
                </a:lnTo>
                <a:lnTo>
                  <a:pt x="1199451" y="23733"/>
                </a:lnTo>
                <a:lnTo>
                  <a:pt x="1223262" y="61706"/>
                </a:lnTo>
                <a:lnTo>
                  <a:pt x="1231138" y="116712"/>
                </a:lnTo>
                <a:lnTo>
                  <a:pt x="1230258" y="137479"/>
                </a:lnTo>
                <a:lnTo>
                  <a:pt x="1217168" y="188468"/>
                </a:lnTo>
                <a:lnTo>
                  <a:pt x="1187878" y="220257"/>
                </a:lnTo>
                <a:lnTo>
                  <a:pt x="1174496" y="226187"/>
                </a:lnTo>
                <a:lnTo>
                  <a:pt x="1177417" y="235712"/>
                </a:lnTo>
                <a:lnTo>
                  <a:pt x="1222511" y="208994"/>
                </a:lnTo>
                <a:lnTo>
                  <a:pt x="1247759" y="159607"/>
                </a:lnTo>
                <a:lnTo>
                  <a:pt x="1252601" y="117983"/>
                </a:lnTo>
                <a:lnTo>
                  <a:pt x="1251386" y="96335"/>
                </a:lnTo>
                <a:lnTo>
                  <a:pt x="1241671" y="57993"/>
                </a:lnTo>
                <a:lnTo>
                  <a:pt x="1209532" y="15113"/>
                </a:lnTo>
                <a:lnTo>
                  <a:pt x="1194540" y="6163"/>
                </a:lnTo>
                <a:lnTo>
                  <a:pt x="1177417" y="0"/>
                </a:lnTo>
                <a:close/>
              </a:path>
              <a:path extrusionOk="0" h="236219" w="1252854">
                <a:moveTo>
                  <a:pt x="75184" y="0"/>
                </a:moveTo>
                <a:lnTo>
                  <a:pt x="30196" y="26824"/>
                </a:lnTo>
                <a:lnTo>
                  <a:pt x="4857" y="76342"/>
                </a:lnTo>
                <a:lnTo>
                  <a:pt x="0" y="117983"/>
                </a:lnTo>
                <a:lnTo>
                  <a:pt x="1212" y="139628"/>
                </a:lnTo>
                <a:lnTo>
                  <a:pt x="10876" y="177919"/>
                </a:lnTo>
                <a:lnTo>
                  <a:pt x="43005" y="220662"/>
                </a:lnTo>
                <a:lnTo>
                  <a:pt x="75184" y="235712"/>
                </a:lnTo>
                <a:lnTo>
                  <a:pt x="78104" y="226187"/>
                </a:lnTo>
                <a:lnTo>
                  <a:pt x="64722" y="220257"/>
                </a:lnTo>
                <a:lnTo>
                  <a:pt x="53149" y="211994"/>
                </a:lnTo>
                <a:lnTo>
                  <a:pt x="29338" y="173345"/>
                </a:lnTo>
                <a:lnTo>
                  <a:pt x="21463" y="116712"/>
                </a:lnTo>
                <a:lnTo>
                  <a:pt x="22342" y="96567"/>
                </a:lnTo>
                <a:lnTo>
                  <a:pt x="35433" y="46989"/>
                </a:lnTo>
                <a:lnTo>
                  <a:pt x="64936" y="15503"/>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0" name="Google Shape;1330;p50"/>
          <p:cNvSpPr/>
          <p:nvPr/>
        </p:nvSpPr>
        <p:spPr>
          <a:xfrm>
            <a:off x="4952809" y="2773013"/>
            <a:ext cx="3436144" cy="237173"/>
          </a:xfrm>
          <a:custGeom>
            <a:rect b="b" l="l" r="r" t="t"/>
            <a:pathLst>
              <a:path extrusionOk="0" h="316230" w="4581525">
                <a:moveTo>
                  <a:pt x="49113" y="205612"/>
                </a:moveTo>
                <a:lnTo>
                  <a:pt x="24892" y="205612"/>
                </a:lnTo>
                <a:lnTo>
                  <a:pt x="76326" y="316229"/>
                </a:lnTo>
                <a:lnTo>
                  <a:pt x="88392" y="316229"/>
                </a:lnTo>
                <a:lnTo>
                  <a:pt x="97366" y="282956"/>
                </a:lnTo>
                <a:lnTo>
                  <a:pt x="83693" y="282956"/>
                </a:lnTo>
                <a:lnTo>
                  <a:pt x="49113" y="205612"/>
                </a:lnTo>
                <a:close/>
              </a:path>
              <a:path extrusionOk="0" h="316230" w="4581525">
                <a:moveTo>
                  <a:pt x="4581398" y="0"/>
                </a:moveTo>
                <a:lnTo>
                  <a:pt x="184657" y="0"/>
                </a:lnTo>
                <a:lnTo>
                  <a:pt x="159130" y="126"/>
                </a:lnTo>
                <a:lnTo>
                  <a:pt x="83693" y="282956"/>
                </a:lnTo>
                <a:lnTo>
                  <a:pt x="97366" y="282956"/>
                </a:lnTo>
                <a:lnTo>
                  <a:pt x="169163" y="16763"/>
                </a:lnTo>
                <a:lnTo>
                  <a:pt x="4581398" y="16763"/>
                </a:lnTo>
                <a:lnTo>
                  <a:pt x="4581398" y="0"/>
                </a:lnTo>
                <a:close/>
              </a:path>
              <a:path extrusionOk="0" h="316230" w="4581525">
                <a:moveTo>
                  <a:pt x="40767" y="186944"/>
                </a:moveTo>
                <a:lnTo>
                  <a:pt x="0" y="205612"/>
                </a:lnTo>
                <a:lnTo>
                  <a:pt x="3809" y="214884"/>
                </a:lnTo>
                <a:lnTo>
                  <a:pt x="24892" y="205612"/>
                </a:lnTo>
                <a:lnTo>
                  <a:pt x="49113" y="205612"/>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1" name="Google Shape;1331;p50"/>
          <p:cNvSpPr/>
          <p:nvPr/>
        </p:nvSpPr>
        <p:spPr>
          <a:xfrm>
            <a:off x="5108067" y="2815494"/>
            <a:ext cx="1456373" cy="177165"/>
          </a:xfrm>
          <a:custGeom>
            <a:rect b="b" l="l" r="r" t="t"/>
            <a:pathLst>
              <a:path extrusionOk="0" h="236219" w="1941829">
                <a:moveTo>
                  <a:pt x="1866265" y="0"/>
                </a:moveTo>
                <a:lnTo>
                  <a:pt x="1862963" y="9525"/>
                </a:lnTo>
                <a:lnTo>
                  <a:pt x="1876583" y="15503"/>
                </a:lnTo>
                <a:lnTo>
                  <a:pt x="1888299" y="23733"/>
                </a:lnTo>
                <a:lnTo>
                  <a:pt x="1912110" y="61706"/>
                </a:lnTo>
                <a:lnTo>
                  <a:pt x="1919986" y="116712"/>
                </a:lnTo>
                <a:lnTo>
                  <a:pt x="1919106" y="137479"/>
                </a:lnTo>
                <a:lnTo>
                  <a:pt x="1906016" y="188468"/>
                </a:lnTo>
                <a:lnTo>
                  <a:pt x="1876726" y="220257"/>
                </a:lnTo>
                <a:lnTo>
                  <a:pt x="1863344" y="226187"/>
                </a:lnTo>
                <a:lnTo>
                  <a:pt x="1866265" y="235712"/>
                </a:lnTo>
                <a:lnTo>
                  <a:pt x="1911359" y="208994"/>
                </a:lnTo>
                <a:lnTo>
                  <a:pt x="1936607" y="159607"/>
                </a:lnTo>
                <a:lnTo>
                  <a:pt x="1941449" y="117983"/>
                </a:lnTo>
                <a:lnTo>
                  <a:pt x="1940234" y="96335"/>
                </a:lnTo>
                <a:lnTo>
                  <a:pt x="1930519" y="57993"/>
                </a:lnTo>
                <a:lnTo>
                  <a:pt x="1898380" y="15113"/>
                </a:lnTo>
                <a:lnTo>
                  <a:pt x="1883388" y="6163"/>
                </a:lnTo>
                <a:lnTo>
                  <a:pt x="1866265" y="0"/>
                </a:lnTo>
                <a:close/>
              </a:path>
              <a:path extrusionOk="0" h="236219" w="1941829">
                <a:moveTo>
                  <a:pt x="75184" y="0"/>
                </a:moveTo>
                <a:lnTo>
                  <a:pt x="30196" y="26824"/>
                </a:lnTo>
                <a:lnTo>
                  <a:pt x="4857" y="76342"/>
                </a:lnTo>
                <a:lnTo>
                  <a:pt x="0" y="117983"/>
                </a:lnTo>
                <a:lnTo>
                  <a:pt x="1212" y="139628"/>
                </a:lnTo>
                <a:lnTo>
                  <a:pt x="10876" y="177919"/>
                </a:lnTo>
                <a:lnTo>
                  <a:pt x="43005" y="220662"/>
                </a:lnTo>
                <a:lnTo>
                  <a:pt x="75184" y="235712"/>
                </a:lnTo>
                <a:lnTo>
                  <a:pt x="78104" y="226187"/>
                </a:lnTo>
                <a:lnTo>
                  <a:pt x="64722" y="220257"/>
                </a:lnTo>
                <a:lnTo>
                  <a:pt x="53149" y="211994"/>
                </a:lnTo>
                <a:lnTo>
                  <a:pt x="29338" y="173345"/>
                </a:lnTo>
                <a:lnTo>
                  <a:pt x="21463" y="116712"/>
                </a:lnTo>
                <a:lnTo>
                  <a:pt x="22342" y="96567"/>
                </a:lnTo>
                <a:lnTo>
                  <a:pt x="35433" y="46990"/>
                </a:lnTo>
                <a:lnTo>
                  <a:pt x="64936" y="15503"/>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2" name="Google Shape;1332;p50"/>
          <p:cNvSpPr/>
          <p:nvPr/>
        </p:nvSpPr>
        <p:spPr>
          <a:xfrm>
            <a:off x="4952809" y="3296506"/>
            <a:ext cx="3436144" cy="237173"/>
          </a:xfrm>
          <a:custGeom>
            <a:rect b="b" l="l" r="r" t="t"/>
            <a:pathLst>
              <a:path extrusionOk="0" h="316229" w="4581525">
                <a:moveTo>
                  <a:pt x="49113" y="205612"/>
                </a:moveTo>
                <a:lnTo>
                  <a:pt x="24892" y="205612"/>
                </a:lnTo>
                <a:lnTo>
                  <a:pt x="76326" y="316230"/>
                </a:lnTo>
                <a:lnTo>
                  <a:pt x="88392" y="316230"/>
                </a:lnTo>
                <a:lnTo>
                  <a:pt x="97366" y="282956"/>
                </a:lnTo>
                <a:lnTo>
                  <a:pt x="83693" y="282956"/>
                </a:lnTo>
                <a:lnTo>
                  <a:pt x="49113" y="205612"/>
                </a:lnTo>
                <a:close/>
              </a:path>
              <a:path extrusionOk="0" h="316229" w="4581525">
                <a:moveTo>
                  <a:pt x="4581398" y="0"/>
                </a:moveTo>
                <a:lnTo>
                  <a:pt x="184657" y="0"/>
                </a:lnTo>
                <a:lnTo>
                  <a:pt x="184657" y="127"/>
                </a:lnTo>
                <a:lnTo>
                  <a:pt x="159130" y="127"/>
                </a:lnTo>
                <a:lnTo>
                  <a:pt x="83693" y="282956"/>
                </a:lnTo>
                <a:lnTo>
                  <a:pt x="97366" y="282956"/>
                </a:lnTo>
                <a:lnTo>
                  <a:pt x="169163" y="16764"/>
                </a:lnTo>
                <a:lnTo>
                  <a:pt x="4581398" y="16764"/>
                </a:lnTo>
                <a:lnTo>
                  <a:pt x="4581398" y="0"/>
                </a:lnTo>
                <a:close/>
              </a:path>
              <a:path extrusionOk="0" h="316229" w="4581525">
                <a:moveTo>
                  <a:pt x="40767" y="186944"/>
                </a:moveTo>
                <a:lnTo>
                  <a:pt x="0" y="205612"/>
                </a:lnTo>
                <a:lnTo>
                  <a:pt x="3809" y="214884"/>
                </a:lnTo>
                <a:lnTo>
                  <a:pt x="24892" y="205612"/>
                </a:lnTo>
                <a:lnTo>
                  <a:pt x="49113" y="205612"/>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3" name="Google Shape;1333;p50"/>
          <p:cNvSpPr/>
          <p:nvPr/>
        </p:nvSpPr>
        <p:spPr>
          <a:xfrm>
            <a:off x="5108067" y="3338988"/>
            <a:ext cx="1456373" cy="177165"/>
          </a:xfrm>
          <a:custGeom>
            <a:rect b="b" l="l" r="r" t="t"/>
            <a:pathLst>
              <a:path extrusionOk="0" h="236220" w="1941829">
                <a:moveTo>
                  <a:pt x="1866265" y="0"/>
                </a:moveTo>
                <a:lnTo>
                  <a:pt x="1862963" y="9525"/>
                </a:lnTo>
                <a:lnTo>
                  <a:pt x="1876583" y="15503"/>
                </a:lnTo>
                <a:lnTo>
                  <a:pt x="1888299" y="23733"/>
                </a:lnTo>
                <a:lnTo>
                  <a:pt x="1912110" y="61706"/>
                </a:lnTo>
                <a:lnTo>
                  <a:pt x="1919986" y="116712"/>
                </a:lnTo>
                <a:lnTo>
                  <a:pt x="1919106" y="137479"/>
                </a:lnTo>
                <a:lnTo>
                  <a:pt x="1906016" y="188467"/>
                </a:lnTo>
                <a:lnTo>
                  <a:pt x="1876726" y="220257"/>
                </a:lnTo>
                <a:lnTo>
                  <a:pt x="1863344" y="226187"/>
                </a:lnTo>
                <a:lnTo>
                  <a:pt x="1866265" y="235712"/>
                </a:lnTo>
                <a:lnTo>
                  <a:pt x="1911359" y="208994"/>
                </a:lnTo>
                <a:lnTo>
                  <a:pt x="1936607" y="159607"/>
                </a:lnTo>
                <a:lnTo>
                  <a:pt x="1941449" y="117982"/>
                </a:lnTo>
                <a:lnTo>
                  <a:pt x="1940234" y="96335"/>
                </a:lnTo>
                <a:lnTo>
                  <a:pt x="1930519" y="57993"/>
                </a:lnTo>
                <a:lnTo>
                  <a:pt x="1898380" y="15112"/>
                </a:lnTo>
                <a:lnTo>
                  <a:pt x="1883388" y="6163"/>
                </a:lnTo>
                <a:lnTo>
                  <a:pt x="1866265" y="0"/>
                </a:lnTo>
                <a:close/>
              </a:path>
              <a:path extrusionOk="0" h="236220" w="1941829">
                <a:moveTo>
                  <a:pt x="75184" y="0"/>
                </a:moveTo>
                <a:lnTo>
                  <a:pt x="30196" y="26824"/>
                </a:lnTo>
                <a:lnTo>
                  <a:pt x="4857" y="76342"/>
                </a:lnTo>
                <a:lnTo>
                  <a:pt x="0" y="117982"/>
                </a:lnTo>
                <a:lnTo>
                  <a:pt x="1212" y="139628"/>
                </a:lnTo>
                <a:lnTo>
                  <a:pt x="10876" y="177919"/>
                </a:lnTo>
                <a:lnTo>
                  <a:pt x="43005" y="220662"/>
                </a:lnTo>
                <a:lnTo>
                  <a:pt x="75184" y="235712"/>
                </a:lnTo>
                <a:lnTo>
                  <a:pt x="78104" y="226187"/>
                </a:lnTo>
                <a:lnTo>
                  <a:pt x="64722" y="220257"/>
                </a:lnTo>
                <a:lnTo>
                  <a:pt x="53149" y="211994"/>
                </a:lnTo>
                <a:lnTo>
                  <a:pt x="29338" y="173345"/>
                </a:lnTo>
                <a:lnTo>
                  <a:pt x="21463" y="116712"/>
                </a:lnTo>
                <a:lnTo>
                  <a:pt x="22342" y="96567"/>
                </a:lnTo>
                <a:lnTo>
                  <a:pt x="35433" y="46989"/>
                </a:lnTo>
                <a:lnTo>
                  <a:pt x="64936" y="15503"/>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4" name="Google Shape;1334;p50"/>
          <p:cNvSpPr/>
          <p:nvPr/>
        </p:nvSpPr>
        <p:spPr>
          <a:xfrm>
            <a:off x="4952809" y="4277200"/>
            <a:ext cx="1215390" cy="237173"/>
          </a:xfrm>
          <a:custGeom>
            <a:rect b="b" l="l" r="r" t="t"/>
            <a:pathLst>
              <a:path extrusionOk="0" h="316229" w="1620520">
                <a:moveTo>
                  <a:pt x="49113" y="205612"/>
                </a:moveTo>
                <a:lnTo>
                  <a:pt x="24892" y="205612"/>
                </a:lnTo>
                <a:lnTo>
                  <a:pt x="76326" y="316229"/>
                </a:lnTo>
                <a:lnTo>
                  <a:pt x="88392" y="316229"/>
                </a:lnTo>
                <a:lnTo>
                  <a:pt x="97366" y="282956"/>
                </a:lnTo>
                <a:lnTo>
                  <a:pt x="83693" y="282956"/>
                </a:lnTo>
                <a:lnTo>
                  <a:pt x="49113" y="205612"/>
                </a:lnTo>
                <a:close/>
              </a:path>
              <a:path extrusionOk="0" h="316229" w="1620520">
                <a:moveTo>
                  <a:pt x="1620265" y="0"/>
                </a:moveTo>
                <a:lnTo>
                  <a:pt x="184657" y="0"/>
                </a:lnTo>
                <a:lnTo>
                  <a:pt x="159130" y="126"/>
                </a:lnTo>
                <a:lnTo>
                  <a:pt x="83693" y="282956"/>
                </a:lnTo>
                <a:lnTo>
                  <a:pt x="97366" y="282956"/>
                </a:lnTo>
                <a:lnTo>
                  <a:pt x="169163" y="16763"/>
                </a:lnTo>
                <a:lnTo>
                  <a:pt x="1620265" y="16763"/>
                </a:lnTo>
                <a:lnTo>
                  <a:pt x="1620265" y="0"/>
                </a:lnTo>
                <a:close/>
              </a:path>
              <a:path extrusionOk="0" h="316229" w="1620520">
                <a:moveTo>
                  <a:pt x="40767" y="186944"/>
                </a:moveTo>
                <a:lnTo>
                  <a:pt x="0" y="205612"/>
                </a:lnTo>
                <a:lnTo>
                  <a:pt x="3809" y="214883"/>
                </a:lnTo>
                <a:lnTo>
                  <a:pt x="24892" y="205612"/>
                </a:lnTo>
                <a:lnTo>
                  <a:pt x="49113" y="205612"/>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5" name="Google Shape;1335;p50"/>
          <p:cNvSpPr/>
          <p:nvPr/>
        </p:nvSpPr>
        <p:spPr>
          <a:xfrm>
            <a:off x="4952809" y="4799552"/>
            <a:ext cx="2801778" cy="237173"/>
          </a:xfrm>
          <a:custGeom>
            <a:rect b="b" l="l" r="r" t="t"/>
            <a:pathLst>
              <a:path extrusionOk="0" h="316229" w="3735704">
                <a:moveTo>
                  <a:pt x="49113" y="205613"/>
                </a:moveTo>
                <a:lnTo>
                  <a:pt x="24892" y="205613"/>
                </a:lnTo>
                <a:lnTo>
                  <a:pt x="76326" y="316230"/>
                </a:lnTo>
                <a:lnTo>
                  <a:pt x="88392" y="316230"/>
                </a:lnTo>
                <a:lnTo>
                  <a:pt x="97366" y="282956"/>
                </a:lnTo>
                <a:lnTo>
                  <a:pt x="83693" y="282956"/>
                </a:lnTo>
                <a:lnTo>
                  <a:pt x="49113" y="205613"/>
                </a:lnTo>
                <a:close/>
              </a:path>
              <a:path extrusionOk="0" h="316229" w="3735704">
                <a:moveTo>
                  <a:pt x="3735578" y="0"/>
                </a:moveTo>
                <a:lnTo>
                  <a:pt x="184657" y="0"/>
                </a:lnTo>
                <a:lnTo>
                  <a:pt x="184657" y="127"/>
                </a:lnTo>
                <a:lnTo>
                  <a:pt x="159130" y="127"/>
                </a:lnTo>
                <a:lnTo>
                  <a:pt x="83693" y="282956"/>
                </a:lnTo>
                <a:lnTo>
                  <a:pt x="97366" y="282956"/>
                </a:lnTo>
                <a:lnTo>
                  <a:pt x="169163" y="16764"/>
                </a:lnTo>
                <a:lnTo>
                  <a:pt x="3735578" y="16764"/>
                </a:lnTo>
                <a:lnTo>
                  <a:pt x="3735578" y="0"/>
                </a:lnTo>
                <a:close/>
              </a:path>
              <a:path extrusionOk="0" h="316229" w="3735704">
                <a:moveTo>
                  <a:pt x="40767" y="186944"/>
                </a:moveTo>
                <a:lnTo>
                  <a:pt x="0" y="205613"/>
                </a:lnTo>
                <a:lnTo>
                  <a:pt x="3809" y="214884"/>
                </a:lnTo>
                <a:lnTo>
                  <a:pt x="24892" y="205613"/>
                </a:lnTo>
                <a:lnTo>
                  <a:pt x="49113" y="205613"/>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6" name="Google Shape;1336;p50"/>
          <p:cNvSpPr/>
          <p:nvPr/>
        </p:nvSpPr>
        <p:spPr>
          <a:xfrm>
            <a:off x="5108067" y="4842034"/>
            <a:ext cx="822008" cy="177165"/>
          </a:xfrm>
          <a:custGeom>
            <a:rect b="b" l="l" r="r" t="t"/>
            <a:pathLst>
              <a:path extrusionOk="0" h="236220" w="1096009">
                <a:moveTo>
                  <a:pt x="1020445" y="0"/>
                </a:moveTo>
                <a:lnTo>
                  <a:pt x="1017143" y="9524"/>
                </a:lnTo>
                <a:lnTo>
                  <a:pt x="1030763" y="15503"/>
                </a:lnTo>
                <a:lnTo>
                  <a:pt x="1042479" y="23733"/>
                </a:lnTo>
                <a:lnTo>
                  <a:pt x="1066290" y="61706"/>
                </a:lnTo>
                <a:lnTo>
                  <a:pt x="1074166" y="116712"/>
                </a:lnTo>
                <a:lnTo>
                  <a:pt x="1073286" y="137479"/>
                </a:lnTo>
                <a:lnTo>
                  <a:pt x="1060196" y="188467"/>
                </a:lnTo>
                <a:lnTo>
                  <a:pt x="1030906" y="220257"/>
                </a:lnTo>
                <a:lnTo>
                  <a:pt x="1017524" y="226186"/>
                </a:lnTo>
                <a:lnTo>
                  <a:pt x="1020445" y="235711"/>
                </a:lnTo>
                <a:lnTo>
                  <a:pt x="1065539" y="208994"/>
                </a:lnTo>
                <a:lnTo>
                  <a:pt x="1090787" y="159607"/>
                </a:lnTo>
                <a:lnTo>
                  <a:pt x="1095628" y="117982"/>
                </a:lnTo>
                <a:lnTo>
                  <a:pt x="1094414" y="96335"/>
                </a:lnTo>
                <a:lnTo>
                  <a:pt x="1084699" y="57993"/>
                </a:lnTo>
                <a:lnTo>
                  <a:pt x="1052560" y="15112"/>
                </a:lnTo>
                <a:lnTo>
                  <a:pt x="1037568" y="6163"/>
                </a:lnTo>
                <a:lnTo>
                  <a:pt x="1020445" y="0"/>
                </a:lnTo>
                <a:close/>
              </a:path>
              <a:path extrusionOk="0" h="236220" w="1096009">
                <a:moveTo>
                  <a:pt x="75184" y="0"/>
                </a:moveTo>
                <a:lnTo>
                  <a:pt x="30196" y="26824"/>
                </a:lnTo>
                <a:lnTo>
                  <a:pt x="4857" y="76342"/>
                </a:lnTo>
                <a:lnTo>
                  <a:pt x="0" y="117982"/>
                </a:lnTo>
                <a:lnTo>
                  <a:pt x="1212" y="139628"/>
                </a:lnTo>
                <a:lnTo>
                  <a:pt x="10876" y="177919"/>
                </a:lnTo>
                <a:lnTo>
                  <a:pt x="43005" y="220662"/>
                </a:lnTo>
                <a:lnTo>
                  <a:pt x="75184" y="235711"/>
                </a:lnTo>
                <a:lnTo>
                  <a:pt x="78104" y="226186"/>
                </a:lnTo>
                <a:lnTo>
                  <a:pt x="64722" y="220257"/>
                </a:lnTo>
                <a:lnTo>
                  <a:pt x="53149" y="211994"/>
                </a:lnTo>
                <a:lnTo>
                  <a:pt x="29338" y="173345"/>
                </a:lnTo>
                <a:lnTo>
                  <a:pt x="21463" y="116712"/>
                </a:lnTo>
                <a:lnTo>
                  <a:pt x="22342" y="96567"/>
                </a:lnTo>
                <a:lnTo>
                  <a:pt x="35433" y="46989"/>
                </a:lnTo>
                <a:lnTo>
                  <a:pt x="64936" y="15503"/>
                </a:lnTo>
                <a:lnTo>
                  <a:pt x="78486" y="9524"/>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7" name="Google Shape;1337;p50"/>
          <p:cNvSpPr txBox="1"/>
          <p:nvPr/>
        </p:nvSpPr>
        <p:spPr>
          <a:xfrm>
            <a:off x="364693" y="1736941"/>
            <a:ext cx="8207807" cy="3374802"/>
          </a:xfrm>
          <a:prstGeom prst="rect">
            <a:avLst/>
          </a:prstGeom>
          <a:noFill/>
          <a:ln>
            <a:noFill/>
          </a:ln>
        </p:spPr>
        <p:txBody>
          <a:bodyPr anchorCtr="0" anchor="t" bIns="0" lIns="0" spcFirstLastPara="1" rIns="0" wrap="square" tIns="10000">
            <a:noAutofit/>
          </a:bodyPr>
          <a:lstStyle/>
          <a:p>
            <a:pPr indent="-257175" lvl="0" marL="609600" marR="0" rtl="0" algn="l">
              <a:spcBef>
                <a:spcPts val="0"/>
              </a:spcBef>
              <a:spcAft>
                <a:spcPts val="0"/>
              </a:spcAft>
              <a:buClr>
                <a:srgbClr val="000000"/>
              </a:buClr>
              <a:buSzPts val="1500"/>
              <a:buFont typeface="Noto Sans Symbols"/>
              <a:buChar char="⮚"/>
            </a:pPr>
            <a:r>
              <a:rPr i="1" lang="en-US" sz="1500" u="sng">
                <a:solidFill>
                  <a:srgbClr val="000000"/>
                </a:solidFill>
                <a:latin typeface="Arial"/>
                <a:ea typeface="Arial"/>
                <a:cs typeface="Arial"/>
                <a:sym typeface="Arial"/>
              </a:rPr>
              <a:t>Omik direnç üzerinde düşen gerilim değerleri ihmal edilmediğinde</a:t>
            </a:r>
            <a:r>
              <a:rPr lang="en-U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marR="0" rtl="0" algn="l">
              <a:spcBef>
                <a:spcPts val="4"/>
              </a:spcBef>
              <a:spcAft>
                <a:spcPts val="0"/>
              </a:spcAft>
              <a:buClr>
                <a:schemeClr val="dk1"/>
              </a:buClr>
              <a:buSzPts val="1838"/>
              <a:buFont typeface="Noto Sans Symbols"/>
              <a:buNone/>
            </a:pPr>
            <a:r>
              <a:t/>
            </a:r>
            <a:endParaRPr sz="1837">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Omik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 𝑹</a:t>
            </a:r>
            <a:r>
              <a:rPr baseline="-25000" lang="en-US" sz="1631">
                <a:solidFill>
                  <a:srgbClr val="000000"/>
                </a:solidFill>
                <a:latin typeface="Verdana"/>
                <a:ea typeface="Verdana"/>
                <a:cs typeface="Verdana"/>
                <a:sym typeface="Verdana"/>
              </a:rPr>
              <a:t>𝒆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a:p>
            <a:pPr indent="0" lvl="0" marL="0" marR="0" rtl="0" algn="l">
              <a:spcBef>
                <a:spcPts val="38"/>
              </a:spcBef>
              <a:spcAft>
                <a:spcPts val="0"/>
              </a:spcAft>
              <a:buNone/>
            </a:pPr>
            <a:r>
              <a:t/>
            </a:r>
            <a:endParaRPr sz="1987">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Endüktif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 𝑹</a:t>
            </a:r>
            <a:r>
              <a:rPr baseline="-25000" lang="en-US" sz="1631">
                <a:solidFill>
                  <a:srgbClr val="000000"/>
                </a:solidFill>
                <a:latin typeface="Verdana"/>
                <a:ea typeface="Verdana"/>
                <a:cs typeface="Verdana"/>
                <a:sym typeface="Verdana"/>
              </a:rPr>
              <a:t>𝒆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a:p>
            <a:pPr indent="0" lvl="0" marL="0" marR="0" rtl="0" algn="l">
              <a:spcBef>
                <a:spcPts val="38"/>
              </a:spcBef>
              <a:spcAft>
                <a:spcPts val="0"/>
              </a:spcAft>
              <a:buNone/>
            </a:pPr>
            <a:r>
              <a:t/>
            </a:r>
            <a:endParaRPr sz="1987">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Kapasitif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 𝑹</a:t>
            </a:r>
            <a:r>
              <a:rPr baseline="-25000" lang="en-US" sz="1631">
                <a:solidFill>
                  <a:srgbClr val="000000"/>
                </a:solidFill>
                <a:latin typeface="Verdana"/>
                <a:ea typeface="Verdana"/>
                <a:cs typeface="Verdana"/>
                <a:sym typeface="Verdana"/>
              </a:rPr>
              <a:t>𝒆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a:p>
            <a:pPr indent="0" lvl="0" marL="0" marR="0" rtl="0" algn="l">
              <a:spcBef>
                <a:spcPts val="15"/>
              </a:spcBef>
              <a:spcAft>
                <a:spcPts val="0"/>
              </a:spcAft>
              <a:buNone/>
            </a:pPr>
            <a:r>
              <a:t/>
            </a:r>
            <a:endParaRPr sz="1725">
              <a:solidFill>
                <a:srgbClr val="000000"/>
              </a:solidFill>
              <a:latin typeface="Times New Roman"/>
              <a:ea typeface="Times New Roman"/>
              <a:cs typeface="Times New Roman"/>
              <a:sym typeface="Times New Roman"/>
            </a:endParaRPr>
          </a:p>
          <a:p>
            <a:pPr indent="-257175" lvl="0" marL="609600" marR="0" rtl="0" algn="l">
              <a:spcBef>
                <a:spcPts val="0"/>
              </a:spcBef>
              <a:spcAft>
                <a:spcPts val="0"/>
              </a:spcAft>
              <a:buClr>
                <a:srgbClr val="000000"/>
              </a:buClr>
              <a:buSzPts val="1500"/>
              <a:buFont typeface="Noto Sans Symbols"/>
              <a:buChar char="⮚"/>
            </a:pPr>
            <a:r>
              <a:rPr i="1" lang="en-US" sz="1500" u="sng">
                <a:solidFill>
                  <a:srgbClr val="000000"/>
                </a:solidFill>
                <a:latin typeface="Arial"/>
                <a:ea typeface="Arial"/>
                <a:cs typeface="Arial"/>
                <a:sym typeface="Arial"/>
              </a:rPr>
              <a:t>Omik direnç üzerinde düşen gerilim değerleri ihmal edildiğinde;</a:t>
            </a:r>
            <a:endParaRPr sz="1500">
              <a:solidFill>
                <a:srgbClr val="000000"/>
              </a:solidFill>
              <a:latin typeface="Arial"/>
              <a:ea typeface="Arial"/>
              <a:cs typeface="Arial"/>
              <a:sym typeface="Arial"/>
            </a:endParaRPr>
          </a:p>
          <a:p>
            <a:pPr indent="0" lvl="0" marL="0" marR="0" rtl="0" algn="l">
              <a:spcBef>
                <a:spcPts val="11"/>
              </a:spcBef>
              <a:spcAft>
                <a:spcPts val="0"/>
              </a:spcAft>
              <a:buNone/>
            </a:pPr>
            <a:r>
              <a:t/>
            </a:r>
            <a:endParaRPr sz="1837">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Omik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a:p>
            <a:pPr indent="0" lvl="0" marL="0" marR="0" rtl="0" algn="l">
              <a:spcBef>
                <a:spcPts val="30"/>
              </a:spcBef>
              <a:spcAft>
                <a:spcPts val="0"/>
              </a:spcAft>
              <a:buNone/>
            </a:pPr>
            <a:r>
              <a:t/>
            </a:r>
            <a:endParaRPr sz="1987">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Endüktif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p:txBody>
      </p:sp>
      <p:sp>
        <p:nvSpPr>
          <p:cNvPr id="1338" name="Google Shape;1338;p50"/>
          <p:cNvSpPr/>
          <p:nvPr/>
        </p:nvSpPr>
        <p:spPr>
          <a:xfrm>
            <a:off x="4952809" y="5323055"/>
            <a:ext cx="2801778" cy="237173"/>
          </a:xfrm>
          <a:custGeom>
            <a:rect b="b" l="l" r="r" t="t"/>
            <a:pathLst>
              <a:path extrusionOk="0" h="316229" w="3735704">
                <a:moveTo>
                  <a:pt x="49103" y="205587"/>
                </a:moveTo>
                <a:lnTo>
                  <a:pt x="24892" y="205587"/>
                </a:lnTo>
                <a:lnTo>
                  <a:pt x="76326" y="316191"/>
                </a:lnTo>
                <a:lnTo>
                  <a:pt x="88392" y="316191"/>
                </a:lnTo>
                <a:lnTo>
                  <a:pt x="97372" y="282892"/>
                </a:lnTo>
                <a:lnTo>
                  <a:pt x="83693" y="282892"/>
                </a:lnTo>
                <a:lnTo>
                  <a:pt x="49103" y="205587"/>
                </a:lnTo>
                <a:close/>
              </a:path>
              <a:path extrusionOk="0" h="316229" w="3735704">
                <a:moveTo>
                  <a:pt x="3735578" y="0"/>
                </a:moveTo>
                <a:lnTo>
                  <a:pt x="184657" y="0"/>
                </a:lnTo>
                <a:lnTo>
                  <a:pt x="184657" y="177"/>
                </a:lnTo>
                <a:lnTo>
                  <a:pt x="159130" y="177"/>
                </a:lnTo>
                <a:lnTo>
                  <a:pt x="83693" y="282892"/>
                </a:lnTo>
                <a:lnTo>
                  <a:pt x="97372" y="282892"/>
                </a:lnTo>
                <a:lnTo>
                  <a:pt x="169163" y="16700"/>
                </a:lnTo>
                <a:lnTo>
                  <a:pt x="3735578" y="16700"/>
                </a:lnTo>
                <a:lnTo>
                  <a:pt x="3735578" y="0"/>
                </a:lnTo>
                <a:close/>
              </a:path>
              <a:path extrusionOk="0" h="316229" w="3735704">
                <a:moveTo>
                  <a:pt x="40767" y="186956"/>
                </a:moveTo>
                <a:lnTo>
                  <a:pt x="0" y="205587"/>
                </a:lnTo>
                <a:lnTo>
                  <a:pt x="3809" y="214909"/>
                </a:lnTo>
                <a:lnTo>
                  <a:pt x="24892" y="205587"/>
                </a:lnTo>
                <a:lnTo>
                  <a:pt x="49103" y="205587"/>
                </a:lnTo>
                <a:lnTo>
                  <a:pt x="40767" y="186956"/>
                </a:lnTo>
                <a:close/>
              </a:path>
              <a:path extrusionOk="0" h="316229" w="3735704">
                <a:moveTo>
                  <a:pt x="3735578" y="16700"/>
                </a:moveTo>
                <a:lnTo>
                  <a:pt x="184657" y="16700"/>
                </a:lnTo>
                <a:lnTo>
                  <a:pt x="3735578" y="1676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39" name="Google Shape;1339;p50"/>
          <p:cNvSpPr/>
          <p:nvPr/>
        </p:nvSpPr>
        <p:spPr>
          <a:xfrm>
            <a:off x="5108067" y="5365537"/>
            <a:ext cx="822008" cy="177165"/>
          </a:xfrm>
          <a:custGeom>
            <a:rect b="b" l="l" r="r" t="t"/>
            <a:pathLst>
              <a:path extrusionOk="0" h="236220" w="1096009">
                <a:moveTo>
                  <a:pt x="1020445" y="0"/>
                </a:moveTo>
                <a:lnTo>
                  <a:pt x="1017143" y="9575"/>
                </a:lnTo>
                <a:lnTo>
                  <a:pt x="1030763" y="15495"/>
                </a:lnTo>
                <a:lnTo>
                  <a:pt x="1042479" y="23691"/>
                </a:lnTo>
                <a:lnTo>
                  <a:pt x="1066290" y="61689"/>
                </a:lnTo>
                <a:lnTo>
                  <a:pt x="1074166" y="116687"/>
                </a:lnTo>
                <a:lnTo>
                  <a:pt x="1073286" y="137485"/>
                </a:lnTo>
                <a:lnTo>
                  <a:pt x="1060196" y="188391"/>
                </a:lnTo>
                <a:lnTo>
                  <a:pt x="1030906" y="220226"/>
                </a:lnTo>
                <a:lnTo>
                  <a:pt x="1017524" y="226174"/>
                </a:lnTo>
                <a:lnTo>
                  <a:pt x="1020445" y="235750"/>
                </a:lnTo>
                <a:lnTo>
                  <a:pt x="1065539" y="208984"/>
                </a:lnTo>
                <a:lnTo>
                  <a:pt x="1090787" y="159585"/>
                </a:lnTo>
                <a:lnTo>
                  <a:pt x="1095628" y="117932"/>
                </a:lnTo>
                <a:lnTo>
                  <a:pt x="1094414" y="96320"/>
                </a:lnTo>
                <a:lnTo>
                  <a:pt x="1084699" y="58015"/>
                </a:lnTo>
                <a:lnTo>
                  <a:pt x="1052560" y="15114"/>
                </a:lnTo>
                <a:lnTo>
                  <a:pt x="1037568" y="6169"/>
                </a:lnTo>
                <a:lnTo>
                  <a:pt x="1020445" y="0"/>
                </a:lnTo>
                <a:close/>
              </a:path>
              <a:path extrusionOk="0" h="236220" w="1096009">
                <a:moveTo>
                  <a:pt x="75184" y="0"/>
                </a:moveTo>
                <a:lnTo>
                  <a:pt x="30196" y="26833"/>
                </a:lnTo>
                <a:lnTo>
                  <a:pt x="4857" y="76347"/>
                </a:lnTo>
                <a:lnTo>
                  <a:pt x="0" y="117932"/>
                </a:lnTo>
                <a:lnTo>
                  <a:pt x="1212" y="139594"/>
                </a:lnTo>
                <a:lnTo>
                  <a:pt x="10876" y="177903"/>
                </a:lnTo>
                <a:lnTo>
                  <a:pt x="43005" y="220660"/>
                </a:lnTo>
                <a:lnTo>
                  <a:pt x="75184" y="235750"/>
                </a:lnTo>
                <a:lnTo>
                  <a:pt x="78104" y="226174"/>
                </a:lnTo>
                <a:lnTo>
                  <a:pt x="64722" y="220226"/>
                </a:lnTo>
                <a:lnTo>
                  <a:pt x="53149" y="211945"/>
                </a:lnTo>
                <a:lnTo>
                  <a:pt x="29338" y="173337"/>
                </a:lnTo>
                <a:lnTo>
                  <a:pt x="21463" y="116687"/>
                </a:lnTo>
                <a:lnTo>
                  <a:pt x="22342" y="96575"/>
                </a:lnTo>
                <a:lnTo>
                  <a:pt x="35433" y="46913"/>
                </a:lnTo>
                <a:lnTo>
                  <a:pt x="64936" y="15495"/>
                </a:lnTo>
                <a:lnTo>
                  <a:pt x="78486" y="957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40" name="Google Shape;1340;p50"/>
          <p:cNvSpPr txBox="1"/>
          <p:nvPr/>
        </p:nvSpPr>
        <p:spPr>
          <a:xfrm>
            <a:off x="364692" y="5363706"/>
            <a:ext cx="7392353"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Kapasitif yük için boşta uç geriliminin değeri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p:txBody>
      </p:sp>
      <p:sp>
        <p:nvSpPr>
          <p:cNvPr id="1341" name="Google Shape;1341;p50"/>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50</a:t>
            </a:r>
            <a:endParaRPr sz="1050">
              <a:solidFill>
                <a:srgbClr val="000000"/>
              </a:solidFill>
              <a:latin typeface="Arial"/>
              <a:ea typeface="Arial"/>
              <a:cs typeface="Arial"/>
              <a:sym typeface="Arial"/>
            </a:endParaRPr>
          </a:p>
        </p:txBody>
      </p:sp>
      <p:sp>
        <p:nvSpPr>
          <p:cNvPr id="1342" name="Google Shape;1342;p50"/>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6" name="Shape 1346"/>
        <p:cNvGrpSpPr/>
        <p:nvPr/>
      </p:nvGrpSpPr>
      <p:grpSpPr>
        <a:xfrm>
          <a:off x="0" y="0"/>
          <a:ext cx="0" cy="0"/>
          <a:chOff x="0" y="0"/>
          <a:chExt cx="0" cy="0"/>
        </a:xfrm>
      </p:grpSpPr>
      <p:sp>
        <p:nvSpPr>
          <p:cNvPr id="1347" name="Google Shape;1347;p51"/>
          <p:cNvSpPr txBox="1"/>
          <p:nvPr/>
        </p:nvSpPr>
        <p:spPr>
          <a:xfrm>
            <a:off x="364693" y="1868233"/>
            <a:ext cx="7706678" cy="471764"/>
          </a:xfrm>
          <a:prstGeom prst="rect">
            <a:avLst/>
          </a:prstGeom>
          <a:noFill/>
          <a:ln>
            <a:noFill/>
          </a:ln>
        </p:spPr>
        <p:txBody>
          <a:bodyPr anchorCtr="0" anchor="t" bIns="0" lIns="0" spcFirstLastPara="1" rIns="0" wrap="square" tIns="10000">
            <a:noAutofit/>
          </a:bodyPr>
          <a:lstStyle/>
          <a:p>
            <a:pPr indent="685800" lvl="0" marL="9525" marR="3810" rtl="0" algn="l">
              <a:spcBef>
                <a:spcPts val="0"/>
              </a:spcBef>
              <a:spcAft>
                <a:spcPts val="0"/>
              </a:spcAft>
              <a:buNone/>
            </a:pPr>
            <a:r>
              <a:rPr lang="en-US" sz="1500">
                <a:solidFill>
                  <a:srgbClr val="000000"/>
                </a:solidFill>
                <a:latin typeface="Arial"/>
                <a:ea typeface="Arial"/>
                <a:cs typeface="Arial"/>
                <a:sym typeface="Arial"/>
              </a:rPr>
              <a:t>Alternatörün uç gerilimindeki bu değişmeyi ifade etmenin en iyi yolu alternatörün  gerilim regülasyonunun belirlenmesidir. Gerilim regülasyonu (</a:t>
            </a:r>
            <a:r>
              <a:rPr b="1" i="1" lang="en-US" sz="1500">
                <a:solidFill>
                  <a:srgbClr val="000000"/>
                </a:solidFill>
                <a:latin typeface="Arial"/>
                <a:ea typeface="Arial"/>
                <a:cs typeface="Arial"/>
                <a:sym typeface="Arial"/>
              </a:rPr>
              <a:t>V</a:t>
            </a:r>
            <a:r>
              <a:rPr b="1" baseline="-25000" i="1" lang="en-US" sz="1463">
                <a:solidFill>
                  <a:srgbClr val="000000"/>
                </a:solidFill>
                <a:latin typeface="Arial"/>
                <a:ea typeface="Arial"/>
                <a:cs typeface="Arial"/>
                <a:sym typeface="Arial"/>
              </a:rPr>
              <a:t>Reg</a:t>
            </a:r>
            <a:r>
              <a:rPr lang="en-U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p:txBody>
      </p:sp>
      <p:sp>
        <p:nvSpPr>
          <p:cNvPr id="1348" name="Google Shape;1348;p51"/>
          <p:cNvSpPr txBox="1"/>
          <p:nvPr/>
        </p:nvSpPr>
        <p:spPr>
          <a:xfrm>
            <a:off x="1344264" y="2706243"/>
            <a:ext cx="286226" cy="345416"/>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𝑹𝒆𝒈</a:t>
            </a:r>
            <a:endParaRPr sz="1088">
              <a:solidFill>
                <a:srgbClr val="000000"/>
              </a:solidFill>
              <a:latin typeface="Verdana"/>
              <a:ea typeface="Verdana"/>
              <a:cs typeface="Verdana"/>
              <a:sym typeface="Verdana"/>
            </a:endParaRPr>
          </a:p>
        </p:txBody>
      </p:sp>
      <p:sp>
        <p:nvSpPr>
          <p:cNvPr id="1349" name="Google Shape;1349;p51"/>
          <p:cNvSpPr/>
          <p:nvPr/>
        </p:nvSpPr>
        <p:spPr>
          <a:xfrm>
            <a:off x="1876044" y="2761583"/>
            <a:ext cx="518160" cy="0"/>
          </a:xfrm>
          <a:custGeom>
            <a:rect b="b" l="l" r="r" t="t"/>
            <a:pathLst>
              <a:path extrusionOk="0" h="120000" w="690880">
                <a:moveTo>
                  <a:pt x="0" y="0"/>
                </a:moveTo>
                <a:lnTo>
                  <a:pt x="690371"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50" name="Google Shape;1350;p51"/>
          <p:cNvSpPr txBox="1"/>
          <p:nvPr/>
        </p:nvSpPr>
        <p:spPr>
          <a:xfrm>
            <a:off x="2024539" y="2791968"/>
            <a:ext cx="215265" cy="177934"/>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𝒇𝒍</a:t>
            </a:r>
            <a:endParaRPr sz="900">
              <a:solidFill>
                <a:srgbClr val="000000"/>
              </a:solidFill>
              <a:latin typeface="Verdana"/>
              <a:ea typeface="Verdana"/>
              <a:cs typeface="Verdana"/>
              <a:sym typeface="Verdana"/>
            </a:endParaRPr>
          </a:p>
        </p:txBody>
      </p:sp>
      <p:sp>
        <p:nvSpPr>
          <p:cNvPr id="1351" name="Google Shape;1351;p51"/>
          <p:cNvSpPr txBox="1"/>
          <p:nvPr/>
        </p:nvSpPr>
        <p:spPr>
          <a:xfrm>
            <a:off x="1050513" y="2568664"/>
            <a:ext cx="3747611" cy="281775"/>
          </a:xfrm>
          <a:prstGeom prst="rect">
            <a:avLst/>
          </a:prstGeom>
          <a:noFill/>
          <a:ln>
            <a:noFill/>
          </a:ln>
        </p:spPr>
        <p:txBody>
          <a:bodyPr anchorCtr="0" anchor="t" bIns="0" lIns="0" spcFirstLastPara="1" rIns="0" wrap="square" tIns="10950">
            <a:noAutofit/>
          </a:bodyPr>
          <a:lstStyle/>
          <a:p>
            <a:pPr indent="0" lvl="0" marL="825341" marR="0" rtl="0" algn="l">
              <a:lnSpc>
                <a:spcPct val="51011"/>
              </a:lnSpc>
              <a:spcBef>
                <a:spcPts val="0"/>
              </a:spcBef>
              <a:spcAft>
                <a:spcPts val="0"/>
              </a:spcAft>
              <a:buNone/>
            </a:pP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𝒏𝒍</a:t>
            </a: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𝒇𝒍</a:t>
            </a:r>
            <a:endParaRPr sz="900">
              <a:solidFill>
                <a:srgbClr val="000000"/>
              </a:solidFill>
              <a:latin typeface="Verdana"/>
              <a:ea typeface="Verdana"/>
              <a:cs typeface="Verdana"/>
              <a:sym typeface="Verdana"/>
            </a:endParaRPr>
          </a:p>
          <a:p>
            <a:pPr indent="0" lvl="0" marL="9525" marR="0" rtl="0" algn="l">
              <a:lnSpc>
                <a:spcPct val="88533"/>
              </a:lnSpc>
              <a:spcBef>
                <a:spcPts val="0"/>
              </a:spcBef>
              <a:spcAft>
                <a:spcPts val="0"/>
              </a:spcAft>
              <a:buNone/>
            </a:pPr>
            <a:r>
              <a:rPr lang="en-US" sz="1500">
                <a:solidFill>
                  <a:srgbClr val="000000"/>
                </a:solidFill>
                <a:latin typeface="Verdana"/>
                <a:ea typeface="Verdana"/>
                <a:cs typeface="Verdana"/>
                <a:sym typeface="Verdana"/>
              </a:rPr>
              <a:t>%𝑽	=	. 𝟏𝟎𝟎	</a:t>
            </a:r>
            <a:r>
              <a:rPr lang="en-US" sz="1500">
                <a:solidFill>
                  <a:srgbClr val="000000"/>
                </a:solidFill>
                <a:latin typeface="Arial"/>
                <a:ea typeface="Arial"/>
                <a:cs typeface="Arial"/>
                <a:sym typeface="Arial"/>
              </a:rPr>
              <a:t>formülü ile ifade edilir.</a:t>
            </a:r>
            <a:endParaRPr sz="1500">
              <a:solidFill>
                <a:srgbClr val="000000"/>
              </a:solidFill>
              <a:latin typeface="Arial"/>
              <a:ea typeface="Arial"/>
              <a:cs typeface="Arial"/>
              <a:sym typeface="Arial"/>
            </a:endParaRPr>
          </a:p>
        </p:txBody>
      </p:sp>
      <p:sp>
        <p:nvSpPr>
          <p:cNvPr id="1352" name="Google Shape;1352;p51"/>
          <p:cNvSpPr txBox="1"/>
          <p:nvPr/>
        </p:nvSpPr>
        <p:spPr>
          <a:xfrm>
            <a:off x="364693" y="3179445"/>
            <a:ext cx="8153876" cy="2274821"/>
          </a:xfrm>
          <a:prstGeom prst="rect">
            <a:avLst/>
          </a:prstGeom>
          <a:noFill/>
          <a:ln>
            <a:noFill/>
          </a:ln>
        </p:spPr>
        <p:txBody>
          <a:bodyPr anchorCtr="0" anchor="t" bIns="0" lIns="0" spcFirstLastPara="1" rIns="0" wrap="square" tIns="10000">
            <a:noAutofit/>
          </a:bodyPr>
          <a:lstStyle/>
          <a:p>
            <a:pPr indent="685800" lvl="0" marL="9525" marR="451009" rtl="0" algn="just">
              <a:spcBef>
                <a:spcPts val="0"/>
              </a:spcBef>
              <a:spcAft>
                <a:spcPts val="0"/>
              </a:spcAft>
              <a:buNone/>
            </a:pPr>
            <a:r>
              <a:rPr b="1" i="1" lang="en-US" sz="1500" u="sng">
                <a:solidFill>
                  <a:srgbClr val="000000"/>
                </a:solidFill>
                <a:latin typeface="Arial"/>
                <a:ea typeface="Arial"/>
                <a:cs typeface="Arial"/>
                <a:sym typeface="Arial"/>
              </a:rPr>
              <a:t>Gerilim regülasyonu, omik ve endüktif yüklerde pozitif çıkarken kapasitif </a:t>
            </a:r>
            <a:r>
              <a:rPr b="1" i="1" lang="en-US" sz="1500">
                <a:solidFill>
                  <a:srgbClr val="000000"/>
                </a:solidFill>
                <a:latin typeface="Arial"/>
                <a:ea typeface="Arial"/>
                <a:cs typeface="Arial"/>
                <a:sym typeface="Arial"/>
              </a:rPr>
              <a:t> </a:t>
            </a:r>
            <a:r>
              <a:rPr b="1" i="1" lang="en-US" sz="1500" u="sng">
                <a:solidFill>
                  <a:srgbClr val="000000"/>
                </a:solidFill>
                <a:latin typeface="Arial"/>
                <a:ea typeface="Arial"/>
                <a:cs typeface="Arial"/>
                <a:sym typeface="Arial"/>
              </a:rPr>
              <a:t>yüklerde negatif çıkar</a:t>
            </a:r>
            <a:r>
              <a:rPr b="1" lang="en-US"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685800" lvl="0" marL="9525" marR="451485" rtl="0" algn="just">
              <a:spcBef>
                <a:spcPts val="0"/>
              </a:spcBef>
              <a:spcAft>
                <a:spcPts val="0"/>
              </a:spcAft>
              <a:buNone/>
            </a:pPr>
            <a:r>
              <a:rPr lang="en-US" sz="1500">
                <a:solidFill>
                  <a:srgbClr val="000000"/>
                </a:solidFill>
                <a:latin typeface="Arial"/>
                <a:ea typeface="Arial"/>
                <a:cs typeface="Arial"/>
                <a:sym typeface="Arial"/>
              </a:rPr>
              <a:t>Alternatörün yüke sağladığı uç geriliminin (</a:t>
            </a:r>
            <a:r>
              <a:rPr b="1" i="1" lang="en-US" sz="1500">
                <a:solidFill>
                  <a:srgbClr val="000000"/>
                </a:solidFill>
                <a:latin typeface="Arial"/>
                <a:ea typeface="Arial"/>
                <a:cs typeface="Arial"/>
                <a:sym typeface="Arial"/>
              </a:rPr>
              <a:t>V</a:t>
            </a:r>
            <a:r>
              <a:rPr b="1" baseline="-25000" i="1" lang="en-US" sz="1463">
                <a:solidFill>
                  <a:srgbClr val="000000"/>
                </a:solidFill>
                <a:latin typeface="Arial"/>
                <a:ea typeface="Arial"/>
                <a:cs typeface="Arial"/>
                <a:sym typeface="Arial"/>
              </a:rPr>
              <a:t>s</a:t>
            </a:r>
            <a:r>
              <a:rPr lang="en-US" sz="1500">
                <a:solidFill>
                  <a:srgbClr val="000000"/>
                </a:solidFill>
                <a:latin typeface="Arial"/>
                <a:ea typeface="Arial"/>
                <a:cs typeface="Arial"/>
                <a:sym typeface="Arial"/>
              </a:rPr>
              <a:t>) sabit olmasını sağlamak için  alternatörde indüklenen </a:t>
            </a:r>
            <a:r>
              <a:rPr b="1" i="1" lang="en-US" sz="1500">
                <a:solidFill>
                  <a:srgbClr val="000000"/>
                </a:solidFill>
                <a:latin typeface="Arial"/>
                <a:ea typeface="Arial"/>
                <a:cs typeface="Arial"/>
                <a:sym typeface="Arial"/>
              </a:rPr>
              <a:t>(E</a:t>
            </a:r>
            <a:r>
              <a:rPr b="1" baseline="-25000" i="1" lang="en-US" sz="1463">
                <a:solidFill>
                  <a:srgbClr val="000000"/>
                </a:solidFill>
                <a:latin typeface="Arial"/>
                <a:ea typeface="Arial"/>
                <a:cs typeface="Arial"/>
                <a:sym typeface="Arial"/>
              </a:rPr>
              <a:t>f </a:t>
            </a:r>
            <a:r>
              <a:rPr b="1" i="1" lang="en-US" sz="1500">
                <a:solidFill>
                  <a:srgbClr val="000000"/>
                </a:solidFill>
                <a:latin typeface="Arial"/>
                <a:ea typeface="Arial"/>
                <a:cs typeface="Arial"/>
                <a:sym typeface="Arial"/>
              </a:rPr>
              <a:t>= K.Φ.ω) </a:t>
            </a:r>
            <a:r>
              <a:rPr lang="en-US" sz="1500">
                <a:solidFill>
                  <a:srgbClr val="000000"/>
                </a:solidFill>
                <a:latin typeface="Arial"/>
                <a:ea typeface="Arial"/>
                <a:cs typeface="Arial"/>
                <a:sym typeface="Arial"/>
              </a:rPr>
              <a:t>gerilimin değiştirilmesi gerekir. Burada indüklenen </a:t>
            </a:r>
            <a:r>
              <a:rPr b="1" i="1" lang="en-US" sz="1500">
                <a:solidFill>
                  <a:srgbClr val="000000"/>
                </a:solidFill>
                <a:latin typeface="Arial"/>
                <a:ea typeface="Arial"/>
                <a:cs typeface="Arial"/>
                <a:sym typeface="Arial"/>
              </a:rPr>
              <a:t>K  </a:t>
            </a:r>
            <a:r>
              <a:rPr lang="en-US" sz="1500">
                <a:solidFill>
                  <a:srgbClr val="000000"/>
                </a:solidFill>
                <a:latin typeface="Arial"/>
                <a:ea typeface="Arial"/>
                <a:cs typeface="Arial"/>
                <a:sym typeface="Arial"/>
              </a:rPr>
              <a:t>sabitinin dışında </a:t>
            </a:r>
            <a:r>
              <a:rPr b="1" i="1" lang="en-US" sz="1500">
                <a:solidFill>
                  <a:srgbClr val="000000"/>
                </a:solidFill>
                <a:latin typeface="Arial"/>
                <a:ea typeface="Arial"/>
                <a:cs typeface="Arial"/>
                <a:sym typeface="Arial"/>
              </a:rPr>
              <a:t>ω </a:t>
            </a:r>
            <a:r>
              <a:rPr lang="en-US" sz="1500">
                <a:solidFill>
                  <a:srgbClr val="000000"/>
                </a:solidFill>
                <a:latin typeface="Arial"/>
                <a:ea typeface="Arial"/>
                <a:cs typeface="Arial"/>
                <a:sym typeface="Arial"/>
              </a:rPr>
              <a:t>ve </a:t>
            </a:r>
            <a:r>
              <a:rPr b="1" i="1" lang="en-US" sz="1500">
                <a:solidFill>
                  <a:srgbClr val="000000"/>
                </a:solidFill>
                <a:latin typeface="Arial"/>
                <a:ea typeface="Arial"/>
                <a:cs typeface="Arial"/>
                <a:sym typeface="Arial"/>
              </a:rPr>
              <a:t>φ </a:t>
            </a:r>
            <a:r>
              <a:rPr lang="en-US" sz="1500">
                <a:solidFill>
                  <a:srgbClr val="000000"/>
                </a:solidFill>
                <a:latin typeface="Arial"/>
                <a:ea typeface="Arial"/>
                <a:cs typeface="Arial"/>
                <a:sym typeface="Arial"/>
              </a:rPr>
              <a:t>değişkenleri bulunmaktadır. Alternatörün ürettiği gerilimin ve  dolayısıyla uç geriliminin frekansının sabit olacağından </a:t>
            </a:r>
            <a:r>
              <a:rPr b="1" i="1" lang="en-US" sz="1500">
                <a:solidFill>
                  <a:srgbClr val="000000"/>
                </a:solidFill>
                <a:latin typeface="Arial"/>
                <a:ea typeface="Arial"/>
                <a:cs typeface="Arial"/>
                <a:sym typeface="Arial"/>
              </a:rPr>
              <a:t>ω </a:t>
            </a:r>
            <a:r>
              <a:rPr lang="en-US" sz="1500">
                <a:solidFill>
                  <a:srgbClr val="000000"/>
                </a:solidFill>
                <a:latin typeface="Arial"/>
                <a:ea typeface="Arial"/>
                <a:cs typeface="Arial"/>
                <a:sym typeface="Arial"/>
              </a:rPr>
              <a:t>açısal hızının da sabit kalması  gerekir. O halde indüklenen gerilimin değiştirilebilmesi için tek değişken </a:t>
            </a:r>
            <a:r>
              <a:rPr b="1" i="1" lang="en-US" sz="1500">
                <a:solidFill>
                  <a:srgbClr val="000000"/>
                </a:solidFill>
                <a:latin typeface="Arial"/>
                <a:ea typeface="Arial"/>
                <a:cs typeface="Arial"/>
                <a:sym typeface="Arial"/>
              </a:rPr>
              <a:t>φ </a:t>
            </a:r>
            <a:r>
              <a:rPr lang="en-US" sz="1500">
                <a:solidFill>
                  <a:srgbClr val="000000"/>
                </a:solidFill>
                <a:latin typeface="Arial"/>
                <a:ea typeface="Arial"/>
                <a:cs typeface="Arial"/>
                <a:sym typeface="Arial"/>
              </a:rPr>
              <a:t>manyetik akısı  kalmaktadır. Alternatörlerde akının değişmesi ise uyartım devresinden geçen akıma  bağlıdır.</a:t>
            </a:r>
            <a:endParaRPr sz="1500">
              <a:solidFill>
                <a:srgbClr val="000000"/>
              </a:solidFill>
              <a:latin typeface="Arial"/>
              <a:ea typeface="Arial"/>
              <a:cs typeface="Arial"/>
              <a:sym typeface="Arial"/>
            </a:endParaRPr>
          </a:p>
          <a:p>
            <a:pPr indent="0" lvl="0" marL="0" marR="3810" rtl="0" algn="r">
              <a:spcBef>
                <a:spcPts val="180"/>
              </a:spcBef>
              <a:spcAft>
                <a:spcPts val="0"/>
              </a:spcAft>
              <a:buNone/>
            </a:pPr>
            <a:r>
              <a:rPr b="1" lang="en-US" sz="1050">
                <a:solidFill>
                  <a:srgbClr val="FFFFFF"/>
                </a:solidFill>
                <a:latin typeface="Arial"/>
                <a:ea typeface="Arial"/>
                <a:cs typeface="Arial"/>
                <a:sym typeface="Arial"/>
              </a:rPr>
              <a:t>51</a:t>
            </a:r>
            <a:endParaRPr sz="1050">
              <a:solidFill>
                <a:srgbClr val="000000"/>
              </a:solidFill>
              <a:latin typeface="Arial"/>
              <a:ea typeface="Arial"/>
              <a:cs typeface="Arial"/>
              <a:sym typeface="Arial"/>
            </a:endParaRPr>
          </a:p>
        </p:txBody>
      </p:sp>
      <p:sp>
        <p:nvSpPr>
          <p:cNvPr id="1353" name="Google Shape;1353;p51"/>
          <p:cNvSpPr txBox="1"/>
          <p:nvPr>
            <p:ph type="title"/>
          </p:nvPr>
        </p:nvSpPr>
        <p:spPr>
          <a:xfrm>
            <a:off x="364693" y="1043654"/>
            <a:ext cx="6295549" cy="317395"/>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2000">
                <a:solidFill>
                  <a:srgbClr val="FF0000"/>
                </a:solidFill>
              </a:rPr>
              <a:t>Gerilim regülasyonu (</a:t>
            </a:r>
            <a:r>
              <a:rPr i="1" lang="en-US" sz="2000">
                <a:solidFill>
                  <a:srgbClr val="FF0000"/>
                </a:solidFill>
              </a:rPr>
              <a:t>V</a:t>
            </a:r>
            <a:r>
              <a:rPr baseline="-25000" i="1" lang="en-US" sz="2000">
                <a:solidFill>
                  <a:srgbClr val="FF0000"/>
                </a:solidFill>
              </a:rPr>
              <a:t>Reg</a:t>
            </a:r>
            <a:r>
              <a:rPr lang="en-US" sz="2000">
                <a:solidFill>
                  <a:srgbClr val="FF0000"/>
                </a:solidFill>
              </a:rPr>
              <a:t>)</a:t>
            </a:r>
            <a:endParaRPr sz="20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16"/>
          <p:cNvSpPr txBox="1"/>
          <p:nvPr/>
        </p:nvSpPr>
        <p:spPr>
          <a:xfrm>
            <a:off x="8488857" y="6278245"/>
            <a:ext cx="1244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4</a:t>
            </a:r>
            <a:endParaRPr sz="1400">
              <a:solidFill>
                <a:schemeClr val="dk1"/>
              </a:solidFill>
              <a:latin typeface="Arial"/>
              <a:ea typeface="Arial"/>
              <a:cs typeface="Arial"/>
              <a:sym typeface="Arial"/>
            </a:endParaRPr>
          </a:p>
        </p:txBody>
      </p:sp>
      <p:sp>
        <p:nvSpPr>
          <p:cNvPr id="103" name="Google Shape;103;p16"/>
          <p:cNvSpPr txBox="1"/>
          <p:nvPr>
            <p:ph type="title"/>
          </p:nvPr>
        </p:nvSpPr>
        <p:spPr>
          <a:xfrm>
            <a:off x="1405356" y="217017"/>
            <a:ext cx="6288405" cy="57404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600"/>
              <a:t>SENKRON GENERATÖRLER</a:t>
            </a:r>
            <a:endParaRPr sz="3600"/>
          </a:p>
        </p:txBody>
      </p:sp>
      <p:sp>
        <p:nvSpPr>
          <p:cNvPr id="104" name="Google Shape;104;p16"/>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6"/>
          <p:cNvSpPr txBox="1"/>
          <p:nvPr/>
        </p:nvSpPr>
        <p:spPr>
          <a:xfrm>
            <a:off x="4040759" y="1051090"/>
            <a:ext cx="1066165"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800">
                <a:solidFill>
                  <a:srgbClr val="009900"/>
                </a:solidFill>
                <a:latin typeface="Times New Roman"/>
                <a:ea typeface="Times New Roman"/>
                <a:cs typeface="Times New Roman"/>
                <a:sym typeface="Times New Roman"/>
              </a:rPr>
              <a:t>Tipleri</a:t>
            </a:r>
            <a:endParaRPr sz="2800">
              <a:solidFill>
                <a:schemeClr val="dk1"/>
              </a:solidFill>
              <a:latin typeface="Times New Roman"/>
              <a:ea typeface="Times New Roman"/>
              <a:cs typeface="Times New Roman"/>
              <a:sym typeface="Times New Roman"/>
            </a:endParaRPr>
          </a:p>
        </p:txBody>
      </p:sp>
      <p:sp>
        <p:nvSpPr>
          <p:cNvPr id="106" name="Google Shape;106;p16"/>
          <p:cNvSpPr txBox="1"/>
          <p:nvPr/>
        </p:nvSpPr>
        <p:spPr>
          <a:xfrm>
            <a:off x="789940" y="2287270"/>
            <a:ext cx="2923540" cy="566420"/>
          </a:xfrm>
          <a:prstGeom prst="rect">
            <a:avLst/>
          </a:prstGeom>
          <a:noFill/>
          <a:ln>
            <a:noFill/>
          </a:ln>
        </p:spPr>
        <p:txBody>
          <a:bodyPr anchorCtr="0" anchor="t" bIns="0" lIns="0" spcFirstLastPara="1" rIns="0" wrap="square" tIns="27925">
            <a:noAutofit/>
          </a:bodyPr>
          <a:lstStyle/>
          <a:p>
            <a:pPr indent="-266700" lvl="0" marL="279400" marR="5080" rtl="0" algn="l">
              <a:lnSpc>
                <a:spcPct val="116666"/>
              </a:lnSpc>
              <a:spcBef>
                <a:spcPts val="0"/>
              </a:spcBef>
              <a:spcAft>
                <a:spcPts val="0"/>
              </a:spcAft>
              <a:buNone/>
            </a:pPr>
            <a:r>
              <a:rPr b="1" lang="en-US" sz="1800">
                <a:solidFill>
                  <a:srgbClr val="00B050"/>
                </a:solidFill>
                <a:latin typeface="Times New Roman"/>
                <a:ea typeface="Times New Roman"/>
                <a:cs typeface="Times New Roman"/>
                <a:sym typeface="Times New Roman"/>
              </a:rPr>
              <a:t>Silindirik (yuvarlak) -rotorlu  senkron makina</a:t>
            </a:r>
            <a:endParaRPr sz="1800">
              <a:solidFill>
                <a:schemeClr val="dk1"/>
              </a:solidFill>
              <a:latin typeface="Times New Roman"/>
              <a:ea typeface="Times New Roman"/>
              <a:cs typeface="Times New Roman"/>
              <a:sym typeface="Times New Roman"/>
            </a:endParaRPr>
          </a:p>
        </p:txBody>
      </p:sp>
      <p:sp>
        <p:nvSpPr>
          <p:cNvPr id="107" name="Google Shape;107;p16"/>
          <p:cNvSpPr/>
          <p:nvPr/>
        </p:nvSpPr>
        <p:spPr>
          <a:xfrm>
            <a:off x="1309230" y="3082406"/>
            <a:ext cx="3020085" cy="268888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6"/>
          <p:cNvSpPr/>
          <p:nvPr/>
        </p:nvSpPr>
        <p:spPr>
          <a:xfrm>
            <a:off x="5033505" y="4282363"/>
            <a:ext cx="23495" cy="121920"/>
          </a:xfrm>
          <a:custGeom>
            <a:rect b="b" l="l" r="r" t="t"/>
            <a:pathLst>
              <a:path extrusionOk="0" h="121920" w="23495">
                <a:moveTo>
                  <a:pt x="23317" y="0"/>
                </a:moveTo>
                <a:lnTo>
                  <a:pt x="6007" y="0"/>
                </a:lnTo>
                <a:lnTo>
                  <a:pt x="0" y="121310"/>
                </a:lnTo>
                <a:lnTo>
                  <a:pt x="17310" y="121310"/>
                </a:lnTo>
                <a:lnTo>
                  <a:pt x="233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16"/>
          <p:cNvSpPr/>
          <p:nvPr/>
        </p:nvSpPr>
        <p:spPr>
          <a:xfrm>
            <a:off x="5039512" y="4161091"/>
            <a:ext cx="34925" cy="121285"/>
          </a:xfrm>
          <a:custGeom>
            <a:rect b="b" l="l" r="r" t="t"/>
            <a:pathLst>
              <a:path extrusionOk="0" h="121285" w="34925">
                <a:moveTo>
                  <a:pt x="17310" y="0"/>
                </a:moveTo>
                <a:lnTo>
                  <a:pt x="0" y="121272"/>
                </a:lnTo>
                <a:lnTo>
                  <a:pt x="17310" y="121272"/>
                </a:lnTo>
                <a:lnTo>
                  <a:pt x="34632" y="509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6"/>
          <p:cNvSpPr/>
          <p:nvPr/>
        </p:nvSpPr>
        <p:spPr>
          <a:xfrm>
            <a:off x="5056822" y="4044899"/>
            <a:ext cx="46355" cy="121285"/>
          </a:xfrm>
          <a:custGeom>
            <a:rect b="b" l="l" r="r" t="t"/>
            <a:pathLst>
              <a:path extrusionOk="0" h="121285" w="46354">
                <a:moveTo>
                  <a:pt x="28613" y="0"/>
                </a:moveTo>
                <a:lnTo>
                  <a:pt x="0" y="116192"/>
                </a:lnTo>
                <a:lnTo>
                  <a:pt x="17322" y="121285"/>
                </a:lnTo>
                <a:lnTo>
                  <a:pt x="45923" y="5664"/>
                </a:lnTo>
                <a:lnTo>
                  <a:pt x="2861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6"/>
          <p:cNvSpPr/>
          <p:nvPr/>
        </p:nvSpPr>
        <p:spPr>
          <a:xfrm>
            <a:off x="5085435" y="3932072"/>
            <a:ext cx="55244" cy="118745"/>
          </a:xfrm>
          <a:custGeom>
            <a:rect b="b" l="l" r="r" t="t"/>
            <a:pathLst>
              <a:path extrusionOk="0" h="118745" w="55245">
                <a:moveTo>
                  <a:pt x="37757" y="0"/>
                </a:moveTo>
                <a:lnTo>
                  <a:pt x="0" y="112826"/>
                </a:lnTo>
                <a:lnTo>
                  <a:pt x="17310" y="118491"/>
                </a:lnTo>
                <a:lnTo>
                  <a:pt x="55067" y="5702"/>
                </a:lnTo>
                <a:lnTo>
                  <a:pt x="3775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16"/>
          <p:cNvSpPr/>
          <p:nvPr/>
        </p:nvSpPr>
        <p:spPr>
          <a:xfrm>
            <a:off x="5123192" y="3821569"/>
            <a:ext cx="66675" cy="116205"/>
          </a:xfrm>
          <a:custGeom>
            <a:rect b="b" l="l" r="r" t="t"/>
            <a:pathLst>
              <a:path extrusionOk="0" h="116204" w="66675">
                <a:moveTo>
                  <a:pt x="48806" y="0"/>
                </a:moveTo>
                <a:lnTo>
                  <a:pt x="0" y="110502"/>
                </a:lnTo>
                <a:lnTo>
                  <a:pt x="17310" y="116205"/>
                </a:lnTo>
                <a:lnTo>
                  <a:pt x="66116" y="5702"/>
                </a:lnTo>
                <a:lnTo>
                  <a:pt x="4880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16"/>
          <p:cNvSpPr/>
          <p:nvPr/>
        </p:nvSpPr>
        <p:spPr>
          <a:xfrm>
            <a:off x="5171998" y="3711740"/>
            <a:ext cx="78740" cy="115570"/>
          </a:xfrm>
          <a:custGeom>
            <a:rect b="b" l="l" r="r" t="t"/>
            <a:pathLst>
              <a:path extrusionOk="0" h="115570" w="78739">
                <a:moveTo>
                  <a:pt x="61061" y="0"/>
                </a:moveTo>
                <a:lnTo>
                  <a:pt x="0" y="109829"/>
                </a:lnTo>
                <a:lnTo>
                  <a:pt x="17310" y="115531"/>
                </a:lnTo>
                <a:lnTo>
                  <a:pt x="78371" y="10731"/>
                </a:lnTo>
                <a:lnTo>
                  <a:pt x="6106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6"/>
          <p:cNvSpPr/>
          <p:nvPr/>
        </p:nvSpPr>
        <p:spPr>
          <a:xfrm>
            <a:off x="5233060" y="3611969"/>
            <a:ext cx="83820" cy="111125"/>
          </a:xfrm>
          <a:custGeom>
            <a:rect b="b" l="l" r="r" t="t"/>
            <a:pathLst>
              <a:path extrusionOk="0" h="111125" w="83820">
                <a:moveTo>
                  <a:pt x="72136" y="0"/>
                </a:moveTo>
                <a:lnTo>
                  <a:pt x="0" y="99771"/>
                </a:lnTo>
                <a:lnTo>
                  <a:pt x="17310" y="110502"/>
                </a:lnTo>
                <a:lnTo>
                  <a:pt x="83438" y="11188"/>
                </a:lnTo>
                <a:lnTo>
                  <a:pt x="721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6"/>
          <p:cNvSpPr/>
          <p:nvPr/>
        </p:nvSpPr>
        <p:spPr>
          <a:xfrm>
            <a:off x="5305196" y="3518369"/>
            <a:ext cx="89535" cy="105410"/>
          </a:xfrm>
          <a:custGeom>
            <a:rect b="b" l="l" r="r" t="t"/>
            <a:pathLst>
              <a:path extrusionOk="0" h="105410" w="89535">
                <a:moveTo>
                  <a:pt x="77660" y="0"/>
                </a:moveTo>
                <a:lnTo>
                  <a:pt x="0" y="93599"/>
                </a:lnTo>
                <a:lnTo>
                  <a:pt x="11302" y="104787"/>
                </a:lnTo>
                <a:lnTo>
                  <a:pt x="89433" y="10731"/>
                </a:lnTo>
                <a:lnTo>
                  <a:pt x="776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6"/>
          <p:cNvSpPr/>
          <p:nvPr/>
        </p:nvSpPr>
        <p:spPr>
          <a:xfrm>
            <a:off x="5382856" y="3430003"/>
            <a:ext cx="98425" cy="99695"/>
          </a:xfrm>
          <a:custGeom>
            <a:rect b="b" l="l" r="r" t="t"/>
            <a:pathLst>
              <a:path extrusionOk="0" h="99695" w="98425">
                <a:moveTo>
                  <a:pt x="86550" y="0"/>
                </a:moveTo>
                <a:lnTo>
                  <a:pt x="0" y="88366"/>
                </a:lnTo>
                <a:lnTo>
                  <a:pt x="11772" y="99098"/>
                </a:lnTo>
                <a:lnTo>
                  <a:pt x="98336" y="11188"/>
                </a:lnTo>
                <a:lnTo>
                  <a:pt x="8655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6"/>
          <p:cNvSpPr/>
          <p:nvPr/>
        </p:nvSpPr>
        <p:spPr>
          <a:xfrm>
            <a:off x="5469407" y="3352837"/>
            <a:ext cx="107314" cy="88900"/>
          </a:xfrm>
          <a:custGeom>
            <a:rect b="b" l="l" r="r" t="t"/>
            <a:pathLst>
              <a:path extrusionOk="0" h="88900" w="107314">
                <a:moveTo>
                  <a:pt x="95453" y="0"/>
                </a:moveTo>
                <a:lnTo>
                  <a:pt x="0" y="77165"/>
                </a:lnTo>
                <a:lnTo>
                  <a:pt x="11785" y="88353"/>
                </a:lnTo>
                <a:lnTo>
                  <a:pt x="106756" y="11417"/>
                </a:lnTo>
                <a:lnTo>
                  <a:pt x="9545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6"/>
          <p:cNvSpPr/>
          <p:nvPr/>
        </p:nvSpPr>
        <p:spPr>
          <a:xfrm>
            <a:off x="5564860" y="3278632"/>
            <a:ext cx="113030" cy="85725"/>
          </a:xfrm>
          <a:custGeom>
            <a:rect b="b" l="l" r="r" t="t"/>
            <a:pathLst>
              <a:path extrusionOk="0" h="85725" w="113029">
                <a:moveTo>
                  <a:pt x="100736" y="0"/>
                </a:moveTo>
                <a:lnTo>
                  <a:pt x="0" y="74206"/>
                </a:lnTo>
                <a:lnTo>
                  <a:pt x="11302" y="85623"/>
                </a:lnTo>
                <a:lnTo>
                  <a:pt x="112763" y="16446"/>
                </a:lnTo>
                <a:lnTo>
                  <a:pt x="1007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6"/>
          <p:cNvSpPr/>
          <p:nvPr/>
        </p:nvSpPr>
        <p:spPr>
          <a:xfrm>
            <a:off x="5665596" y="3217900"/>
            <a:ext cx="116205" cy="77470"/>
          </a:xfrm>
          <a:custGeom>
            <a:rect b="b" l="l" r="r" t="t"/>
            <a:pathLst>
              <a:path extrusionOk="0" h="77470" w="116204">
                <a:moveTo>
                  <a:pt x="109880" y="0"/>
                </a:moveTo>
                <a:lnTo>
                  <a:pt x="0" y="60731"/>
                </a:lnTo>
                <a:lnTo>
                  <a:pt x="12026" y="77177"/>
                </a:lnTo>
                <a:lnTo>
                  <a:pt x="115887" y="16446"/>
                </a:lnTo>
                <a:lnTo>
                  <a:pt x="10988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6"/>
          <p:cNvSpPr/>
          <p:nvPr/>
        </p:nvSpPr>
        <p:spPr>
          <a:xfrm>
            <a:off x="5775477" y="3165170"/>
            <a:ext cx="121285" cy="69215"/>
          </a:xfrm>
          <a:custGeom>
            <a:rect b="b" l="l" r="r" t="t"/>
            <a:pathLst>
              <a:path extrusionOk="0" h="69214" w="121285">
                <a:moveTo>
                  <a:pt x="115887" y="0"/>
                </a:moveTo>
                <a:lnTo>
                  <a:pt x="0" y="52730"/>
                </a:lnTo>
                <a:lnTo>
                  <a:pt x="6007" y="69176"/>
                </a:lnTo>
                <a:lnTo>
                  <a:pt x="121170" y="16433"/>
                </a:lnTo>
                <a:lnTo>
                  <a:pt x="1158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6"/>
          <p:cNvSpPr/>
          <p:nvPr/>
        </p:nvSpPr>
        <p:spPr>
          <a:xfrm>
            <a:off x="5891364" y="3123844"/>
            <a:ext cx="121285" cy="57785"/>
          </a:xfrm>
          <a:custGeom>
            <a:rect b="b" l="l" r="r" t="t"/>
            <a:pathLst>
              <a:path extrusionOk="0" h="57785" w="121285">
                <a:moveTo>
                  <a:pt x="115163" y="0"/>
                </a:moveTo>
                <a:lnTo>
                  <a:pt x="0" y="41325"/>
                </a:lnTo>
                <a:lnTo>
                  <a:pt x="5283" y="57759"/>
                </a:lnTo>
                <a:lnTo>
                  <a:pt x="121170" y="17119"/>
                </a:lnTo>
                <a:lnTo>
                  <a:pt x="1151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6"/>
          <p:cNvSpPr/>
          <p:nvPr/>
        </p:nvSpPr>
        <p:spPr>
          <a:xfrm>
            <a:off x="6006528" y="3090964"/>
            <a:ext cx="127635" cy="50165"/>
          </a:xfrm>
          <a:custGeom>
            <a:rect b="b" l="l" r="r" t="t"/>
            <a:pathLst>
              <a:path extrusionOk="0" h="50164" w="127635">
                <a:moveTo>
                  <a:pt x="121183" y="0"/>
                </a:moveTo>
                <a:lnTo>
                  <a:pt x="0" y="32880"/>
                </a:lnTo>
                <a:lnTo>
                  <a:pt x="6007" y="49999"/>
                </a:lnTo>
                <a:lnTo>
                  <a:pt x="127190" y="16433"/>
                </a:lnTo>
                <a:lnTo>
                  <a:pt x="1211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6"/>
          <p:cNvSpPr/>
          <p:nvPr/>
        </p:nvSpPr>
        <p:spPr>
          <a:xfrm>
            <a:off x="6127712" y="3068815"/>
            <a:ext cx="127635" cy="38735"/>
          </a:xfrm>
          <a:custGeom>
            <a:rect b="b" l="l" r="r" t="t"/>
            <a:pathLst>
              <a:path extrusionOk="0" h="38735" w="127635">
                <a:moveTo>
                  <a:pt x="127177" y="0"/>
                </a:moveTo>
                <a:lnTo>
                  <a:pt x="0" y="22148"/>
                </a:lnTo>
                <a:lnTo>
                  <a:pt x="6007" y="38582"/>
                </a:lnTo>
                <a:lnTo>
                  <a:pt x="127177" y="16433"/>
                </a:lnTo>
                <a:lnTo>
                  <a:pt x="12717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6"/>
          <p:cNvSpPr/>
          <p:nvPr/>
        </p:nvSpPr>
        <p:spPr>
          <a:xfrm>
            <a:off x="6254889" y="3058083"/>
            <a:ext cx="124460" cy="27305"/>
          </a:xfrm>
          <a:custGeom>
            <a:rect b="b" l="l" r="r" t="t"/>
            <a:pathLst>
              <a:path extrusionOk="0" h="27305" w="124460">
                <a:moveTo>
                  <a:pt x="124066" y="0"/>
                </a:moveTo>
                <a:lnTo>
                  <a:pt x="0" y="10731"/>
                </a:lnTo>
                <a:lnTo>
                  <a:pt x="0" y="27165"/>
                </a:lnTo>
                <a:lnTo>
                  <a:pt x="124066" y="16446"/>
                </a:lnTo>
                <a:lnTo>
                  <a:pt x="1240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6"/>
          <p:cNvSpPr/>
          <p:nvPr/>
        </p:nvSpPr>
        <p:spPr>
          <a:xfrm>
            <a:off x="6378955" y="3066312"/>
            <a:ext cx="127635" cy="0"/>
          </a:xfrm>
          <a:custGeom>
            <a:rect b="b" l="l" r="r" t="t"/>
            <a:pathLst>
              <a:path extrusionOk="0" h="120000" w="127634">
                <a:moveTo>
                  <a:pt x="0" y="0"/>
                </a:moveTo>
                <a:lnTo>
                  <a:pt x="127130"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p:nvPr/>
        </p:nvSpPr>
        <p:spPr>
          <a:xfrm>
            <a:off x="6506146" y="3058083"/>
            <a:ext cx="124460" cy="27305"/>
          </a:xfrm>
          <a:custGeom>
            <a:rect b="b" l="l" r="r" t="t"/>
            <a:pathLst>
              <a:path extrusionOk="0" h="27305" w="124459">
                <a:moveTo>
                  <a:pt x="0" y="0"/>
                </a:moveTo>
                <a:lnTo>
                  <a:pt x="0" y="16446"/>
                </a:lnTo>
                <a:lnTo>
                  <a:pt x="124066" y="27165"/>
                </a:lnTo>
                <a:lnTo>
                  <a:pt x="124066" y="10731"/>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6"/>
          <p:cNvSpPr/>
          <p:nvPr/>
        </p:nvSpPr>
        <p:spPr>
          <a:xfrm>
            <a:off x="6630213" y="3068815"/>
            <a:ext cx="127635" cy="38735"/>
          </a:xfrm>
          <a:custGeom>
            <a:rect b="b" l="l" r="r" t="t"/>
            <a:pathLst>
              <a:path extrusionOk="0" h="38735" w="127634">
                <a:moveTo>
                  <a:pt x="0" y="0"/>
                </a:moveTo>
                <a:lnTo>
                  <a:pt x="0" y="16433"/>
                </a:lnTo>
                <a:lnTo>
                  <a:pt x="121170" y="38582"/>
                </a:lnTo>
                <a:lnTo>
                  <a:pt x="127177" y="2214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6"/>
          <p:cNvSpPr/>
          <p:nvPr/>
        </p:nvSpPr>
        <p:spPr>
          <a:xfrm>
            <a:off x="6751383" y="3090964"/>
            <a:ext cx="127635" cy="50165"/>
          </a:xfrm>
          <a:custGeom>
            <a:rect b="b" l="l" r="r" t="t"/>
            <a:pathLst>
              <a:path extrusionOk="0" h="50164" w="127634">
                <a:moveTo>
                  <a:pt x="6007" y="0"/>
                </a:moveTo>
                <a:lnTo>
                  <a:pt x="0" y="16433"/>
                </a:lnTo>
                <a:lnTo>
                  <a:pt x="121183" y="49999"/>
                </a:lnTo>
                <a:lnTo>
                  <a:pt x="127190" y="32880"/>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6"/>
          <p:cNvSpPr/>
          <p:nvPr/>
        </p:nvSpPr>
        <p:spPr>
          <a:xfrm>
            <a:off x="6872566" y="3123844"/>
            <a:ext cx="124460" cy="57785"/>
          </a:xfrm>
          <a:custGeom>
            <a:rect b="b" l="l" r="r" t="t"/>
            <a:pathLst>
              <a:path extrusionOk="0" h="57785" w="124459">
                <a:moveTo>
                  <a:pt x="6007" y="0"/>
                </a:moveTo>
                <a:lnTo>
                  <a:pt x="0" y="17119"/>
                </a:lnTo>
                <a:lnTo>
                  <a:pt x="118046" y="57759"/>
                </a:lnTo>
                <a:lnTo>
                  <a:pt x="124053" y="41325"/>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6"/>
          <p:cNvSpPr/>
          <p:nvPr/>
        </p:nvSpPr>
        <p:spPr>
          <a:xfrm>
            <a:off x="6990613" y="3165170"/>
            <a:ext cx="119380" cy="69215"/>
          </a:xfrm>
          <a:custGeom>
            <a:rect b="b" l="l" r="r" t="t"/>
            <a:pathLst>
              <a:path extrusionOk="0" h="69214" w="119379">
                <a:moveTo>
                  <a:pt x="6007" y="0"/>
                </a:moveTo>
                <a:lnTo>
                  <a:pt x="0" y="16433"/>
                </a:lnTo>
                <a:lnTo>
                  <a:pt x="113004" y="69176"/>
                </a:lnTo>
                <a:lnTo>
                  <a:pt x="118770" y="52730"/>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6"/>
          <p:cNvSpPr/>
          <p:nvPr/>
        </p:nvSpPr>
        <p:spPr>
          <a:xfrm>
            <a:off x="7103618" y="3217900"/>
            <a:ext cx="116205" cy="77470"/>
          </a:xfrm>
          <a:custGeom>
            <a:rect b="b" l="l" r="r" t="t"/>
            <a:pathLst>
              <a:path extrusionOk="0" h="77470" w="116204">
                <a:moveTo>
                  <a:pt x="5765" y="0"/>
                </a:moveTo>
                <a:lnTo>
                  <a:pt x="0" y="16446"/>
                </a:lnTo>
                <a:lnTo>
                  <a:pt x="103860" y="77177"/>
                </a:lnTo>
                <a:lnTo>
                  <a:pt x="115646" y="60731"/>
                </a:lnTo>
                <a:lnTo>
                  <a:pt x="57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6"/>
          <p:cNvSpPr/>
          <p:nvPr/>
        </p:nvSpPr>
        <p:spPr>
          <a:xfrm>
            <a:off x="7207478" y="3278632"/>
            <a:ext cx="116205" cy="85725"/>
          </a:xfrm>
          <a:custGeom>
            <a:rect b="b" l="l" r="r" t="t"/>
            <a:pathLst>
              <a:path extrusionOk="0" h="85725" w="116204">
                <a:moveTo>
                  <a:pt x="11785" y="0"/>
                </a:moveTo>
                <a:lnTo>
                  <a:pt x="0" y="16446"/>
                </a:lnTo>
                <a:lnTo>
                  <a:pt x="103631" y="85623"/>
                </a:lnTo>
                <a:lnTo>
                  <a:pt x="115646" y="74206"/>
                </a:lnTo>
                <a:lnTo>
                  <a:pt x="117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6"/>
          <p:cNvSpPr/>
          <p:nvPr/>
        </p:nvSpPr>
        <p:spPr>
          <a:xfrm>
            <a:off x="7311110" y="3352837"/>
            <a:ext cx="104139" cy="88900"/>
          </a:xfrm>
          <a:custGeom>
            <a:rect b="b" l="l" r="r" t="t"/>
            <a:pathLst>
              <a:path extrusionOk="0" h="88900" w="104140">
                <a:moveTo>
                  <a:pt x="12014" y="0"/>
                </a:moveTo>
                <a:lnTo>
                  <a:pt x="0" y="11417"/>
                </a:lnTo>
                <a:lnTo>
                  <a:pt x="92557" y="88353"/>
                </a:lnTo>
                <a:lnTo>
                  <a:pt x="103860" y="77165"/>
                </a:lnTo>
                <a:lnTo>
                  <a:pt x="120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6"/>
          <p:cNvSpPr/>
          <p:nvPr/>
        </p:nvSpPr>
        <p:spPr>
          <a:xfrm>
            <a:off x="7403668" y="3430003"/>
            <a:ext cx="99060" cy="99695"/>
          </a:xfrm>
          <a:custGeom>
            <a:rect b="b" l="l" r="r" t="t"/>
            <a:pathLst>
              <a:path extrusionOk="0" h="99695" w="99059">
                <a:moveTo>
                  <a:pt x="11302" y="0"/>
                </a:moveTo>
                <a:lnTo>
                  <a:pt x="0" y="11188"/>
                </a:lnTo>
                <a:lnTo>
                  <a:pt x="86563" y="99098"/>
                </a:lnTo>
                <a:lnTo>
                  <a:pt x="98577" y="88366"/>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6"/>
          <p:cNvSpPr/>
          <p:nvPr/>
        </p:nvSpPr>
        <p:spPr>
          <a:xfrm>
            <a:off x="7490231" y="3518369"/>
            <a:ext cx="92710" cy="105410"/>
          </a:xfrm>
          <a:custGeom>
            <a:rect b="b" l="l" r="r" t="t"/>
            <a:pathLst>
              <a:path extrusionOk="0" h="105410" w="92709">
                <a:moveTo>
                  <a:pt x="12014" y="0"/>
                </a:moveTo>
                <a:lnTo>
                  <a:pt x="0" y="10731"/>
                </a:lnTo>
                <a:lnTo>
                  <a:pt x="81267" y="104787"/>
                </a:lnTo>
                <a:lnTo>
                  <a:pt x="92570" y="93599"/>
                </a:lnTo>
                <a:lnTo>
                  <a:pt x="120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6"/>
          <p:cNvSpPr/>
          <p:nvPr/>
        </p:nvSpPr>
        <p:spPr>
          <a:xfrm>
            <a:off x="7571499" y="3611969"/>
            <a:ext cx="80645" cy="111125"/>
          </a:xfrm>
          <a:custGeom>
            <a:rect b="b" l="l" r="r" t="t"/>
            <a:pathLst>
              <a:path extrusionOk="0" h="111125" w="80645">
                <a:moveTo>
                  <a:pt x="11302" y="0"/>
                </a:moveTo>
                <a:lnTo>
                  <a:pt x="0" y="11188"/>
                </a:lnTo>
                <a:lnTo>
                  <a:pt x="63233" y="110502"/>
                </a:lnTo>
                <a:lnTo>
                  <a:pt x="80543" y="99771"/>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6"/>
          <p:cNvSpPr/>
          <p:nvPr/>
        </p:nvSpPr>
        <p:spPr>
          <a:xfrm>
            <a:off x="7634731" y="3711740"/>
            <a:ext cx="78740" cy="115570"/>
          </a:xfrm>
          <a:custGeom>
            <a:rect b="b" l="l" r="r" t="t"/>
            <a:pathLst>
              <a:path extrusionOk="0" h="115570" w="78740">
                <a:moveTo>
                  <a:pt x="17310" y="0"/>
                </a:moveTo>
                <a:lnTo>
                  <a:pt x="0" y="10731"/>
                </a:lnTo>
                <a:lnTo>
                  <a:pt x="60820" y="115531"/>
                </a:lnTo>
                <a:lnTo>
                  <a:pt x="78130" y="109829"/>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6"/>
          <p:cNvSpPr/>
          <p:nvPr/>
        </p:nvSpPr>
        <p:spPr>
          <a:xfrm>
            <a:off x="7695551" y="3821569"/>
            <a:ext cx="66675" cy="116205"/>
          </a:xfrm>
          <a:custGeom>
            <a:rect b="b" l="l" r="r" t="t"/>
            <a:pathLst>
              <a:path extrusionOk="0" h="116204" w="66675">
                <a:moveTo>
                  <a:pt x="17310" y="0"/>
                </a:moveTo>
                <a:lnTo>
                  <a:pt x="0" y="5702"/>
                </a:lnTo>
                <a:lnTo>
                  <a:pt x="49047" y="116205"/>
                </a:lnTo>
                <a:lnTo>
                  <a:pt x="66370" y="11050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6"/>
          <p:cNvSpPr/>
          <p:nvPr/>
        </p:nvSpPr>
        <p:spPr>
          <a:xfrm>
            <a:off x="7744599" y="3932072"/>
            <a:ext cx="58419" cy="118745"/>
          </a:xfrm>
          <a:custGeom>
            <a:rect b="b" l="l" r="r" t="t"/>
            <a:pathLst>
              <a:path extrusionOk="0" h="118745" w="58420">
                <a:moveTo>
                  <a:pt x="17322" y="0"/>
                </a:moveTo>
                <a:lnTo>
                  <a:pt x="0" y="5702"/>
                </a:lnTo>
                <a:lnTo>
                  <a:pt x="40639" y="118491"/>
                </a:lnTo>
                <a:lnTo>
                  <a:pt x="57950" y="112826"/>
                </a:lnTo>
                <a:lnTo>
                  <a:pt x="1732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6"/>
          <p:cNvSpPr/>
          <p:nvPr/>
        </p:nvSpPr>
        <p:spPr>
          <a:xfrm>
            <a:off x="7785239" y="4044899"/>
            <a:ext cx="43180" cy="121285"/>
          </a:xfrm>
          <a:custGeom>
            <a:rect b="b" l="l" r="r" t="t"/>
            <a:pathLst>
              <a:path extrusionOk="0" h="121285" w="43179">
                <a:moveTo>
                  <a:pt x="17310" y="0"/>
                </a:moveTo>
                <a:lnTo>
                  <a:pt x="0" y="5664"/>
                </a:lnTo>
                <a:lnTo>
                  <a:pt x="25488" y="121285"/>
                </a:lnTo>
                <a:lnTo>
                  <a:pt x="42799" y="11619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16"/>
          <p:cNvSpPr/>
          <p:nvPr/>
        </p:nvSpPr>
        <p:spPr>
          <a:xfrm>
            <a:off x="7810728" y="4161091"/>
            <a:ext cx="34925" cy="121285"/>
          </a:xfrm>
          <a:custGeom>
            <a:rect b="b" l="l" r="r" t="t"/>
            <a:pathLst>
              <a:path extrusionOk="0" h="121285" w="34925">
                <a:moveTo>
                  <a:pt x="17310" y="0"/>
                </a:moveTo>
                <a:lnTo>
                  <a:pt x="0" y="5092"/>
                </a:lnTo>
                <a:lnTo>
                  <a:pt x="17310" y="121272"/>
                </a:lnTo>
                <a:lnTo>
                  <a:pt x="34620" y="121272"/>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16"/>
          <p:cNvSpPr/>
          <p:nvPr/>
        </p:nvSpPr>
        <p:spPr>
          <a:xfrm>
            <a:off x="7828038" y="4282363"/>
            <a:ext cx="23495" cy="121920"/>
          </a:xfrm>
          <a:custGeom>
            <a:rect b="b" l="l" r="r" t="t"/>
            <a:pathLst>
              <a:path extrusionOk="0" h="121920" w="23495">
                <a:moveTo>
                  <a:pt x="17310" y="0"/>
                </a:moveTo>
                <a:lnTo>
                  <a:pt x="0" y="0"/>
                </a:lnTo>
                <a:lnTo>
                  <a:pt x="6007" y="121310"/>
                </a:lnTo>
                <a:lnTo>
                  <a:pt x="23317" y="12131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6"/>
          <p:cNvSpPr/>
          <p:nvPr/>
        </p:nvSpPr>
        <p:spPr>
          <a:xfrm>
            <a:off x="7828038" y="4403674"/>
            <a:ext cx="23495" cy="118745"/>
          </a:xfrm>
          <a:custGeom>
            <a:rect b="b" l="l" r="r" t="t"/>
            <a:pathLst>
              <a:path extrusionOk="0" h="118745" w="23495">
                <a:moveTo>
                  <a:pt x="23317" y="0"/>
                </a:moveTo>
                <a:lnTo>
                  <a:pt x="6007" y="0"/>
                </a:lnTo>
                <a:lnTo>
                  <a:pt x="0" y="118440"/>
                </a:lnTo>
                <a:lnTo>
                  <a:pt x="17310" y="118440"/>
                </a:lnTo>
                <a:lnTo>
                  <a:pt x="2331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16"/>
          <p:cNvSpPr/>
          <p:nvPr/>
        </p:nvSpPr>
        <p:spPr>
          <a:xfrm>
            <a:off x="7810728" y="4522114"/>
            <a:ext cx="34925" cy="121285"/>
          </a:xfrm>
          <a:custGeom>
            <a:rect b="b" l="l" r="r" t="t"/>
            <a:pathLst>
              <a:path extrusionOk="0" h="121285" w="34925">
                <a:moveTo>
                  <a:pt x="34620" y="0"/>
                </a:moveTo>
                <a:lnTo>
                  <a:pt x="17310" y="0"/>
                </a:lnTo>
                <a:lnTo>
                  <a:pt x="0" y="115620"/>
                </a:lnTo>
                <a:lnTo>
                  <a:pt x="17310" y="121285"/>
                </a:lnTo>
                <a:lnTo>
                  <a:pt x="346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6"/>
          <p:cNvSpPr/>
          <p:nvPr/>
        </p:nvSpPr>
        <p:spPr>
          <a:xfrm>
            <a:off x="7785239" y="4637735"/>
            <a:ext cx="43180" cy="124460"/>
          </a:xfrm>
          <a:custGeom>
            <a:rect b="b" l="l" r="r" t="t"/>
            <a:pathLst>
              <a:path extrusionOk="0" h="124460" w="43179">
                <a:moveTo>
                  <a:pt x="25488" y="0"/>
                </a:moveTo>
                <a:lnTo>
                  <a:pt x="0" y="118478"/>
                </a:lnTo>
                <a:lnTo>
                  <a:pt x="17310" y="124142"/>
                </a:lnTo>
                <a:lnTo>
                  <a:pt x="42799" y="5664"/>
                </a:lnTo>
                <a:lnTo>
                  <a:pt x="254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6"/>
          <p:cNvSpPr/>
          <p:nvPr/>
        </p:nvSpPr>
        <p:spPr>
          <a:xfrm>
            <a:off x="7744599" y="4756213"/>
            <a:ext cx="58419" cy="119380"/>
          </a:xfrm>
          <a:custGeom>
            <a:rect b="b" l="l" r="r" t="t"/>
            <a:pathLst>
              <a:path extrusionOk="0" h="119379" w="58420">
                <a:moveTo>
                  <a:pt x="40639" y="0"/>
                </a:moveTo>
                <a:lnTo>
                  <a:pt x="0" y="113334"/>
                </a:lnTo>
                <a:lnTo>
                  <a:pt x="17322" y="119011"/>
                </a:lnTo>
                <a:lnTo>
                  <a:pt x="57950" y="5664"/>
                </a:lnTo>
                <a:lnTo>
                  <a:pt x="4063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6"/>
          <p:cNvSpPr/>
          <p:nvPr/>
        </p:nvSpPr>
        <p:spPr>
          <a:xfrm>
            <a:off x="7695551" y="4869548"/>
            <a:ext cx="66675" cy="116205"/>
          </a:xfrm>
          <a:custGeom>
            <a:rect b="b" l="l" r="r" t="t"/>
            <a:pathLst>
              <a:path extrusionOk="0" h="116204" w="66675">
                <a:moveTo>
                  <a:pt x="49047" y="0"/>
                </a:moveTo>
                <a:lnTo>
                  <a:pt x="0" y="110515"/>
                </a:lnTo>
                <a:lnTo>
                  <a:pt x="17310" y="115633"/>
                </a:lnTo>
                <a:lnTo>
                  <a:pt x="66370" y="5676"/>
                </a:lnTo>
                <a:lnTo>
                  <a:pt x="4904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6"/>
          <p:cNvSpPr/>
          <p:nvPr/>
        </p:nvSpPr>
        <p:spPr>
          <a:xfrm>
            <a:off x="7634731" y="4980063"/>
            <a:ext cx="78740" cy="116205"/>
          </a:xfrm>
          <a:custGeom>
            <a:rect b="b" l="l" r="r" t="t"/>
            <a:pathLst>
              <a:path extrusionOk="0" h="116204" w="78740">
                <a:moveTo>
                  <a:pt x="60820" y="0"/>
                </a:moveTo>
                <a:lnTo>
                  <a:pt x="0" y="104305"/>
                </a:lnTo>
                <a:lnTo>
                  <a:pt x="17310" y="115620"/>
                </a:lnTo>
                <a:lnTo>
                  <a:pt x="78130" y="5118"/>
                </a:lnTo>
                <a:lnTo>
                  <a:pt x="608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6"/>
          <p:cNvSpPr/>
          <p:nvPr/>
        </p:nvSpPr>
        <p:spPr>
          <a:xfrm>
            <a:off x="7571499" y="5084368"/>
            <a:ext cx="80645" cy="111125"/>
          </a:xfrm>
          <a:custGeom>
            <a:rect b="b" l="l" r="r" t="t"/>
            <a:pathLst>
              <a:path extrusionOk="0" h="111125" w="80645">
                <a:moveTo>
                  <a:pt x="63233" y="0"/>
                </a:moveTo>
                <a:lnTo>
                  <a:pt x="0" y="99745"/>
                </a:lnTo>
                <a:lnTo>
                  <a:pt x="11302" y="110528"/>
                </a:lnTo>
                <a:lnTo>
                  <a:pt x="80543" y="11315"/>
                </a:lnTo>
                <a:lnTo>
                  <a:pt x="6323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6"/>
          <p:cNvSpPr/>
          <p:nvPr/>
        </p:nvSpPr>
        <p:spPr>
          <a:xfrm>
            <a:off x="7490231" y="5184114"/>
            <a:ext cx="92710" cy="104775"/>
          </a:xfrm>
          <a:custGeom>
            <a:rect b="b" l="l" r="r" t="t"/>
            <a:pathLst>
              <a:path extrusionOk="0" h="104775" w="92709">
                <a:moveTo>
                  <a:pt x="81267" y="0"/>
                </a:moveTo>
                <a:lnTo>
                  <a:pt x="0" y="93510"/>
                </a:lnTo>
                <a:lnTo>
                  <a:pt x="12014" y="104292"/>
                </a:lnTo>
                <a:lnTo>
                  <a:pt x="92570" y="10782"/>
                </a:lnTo>
                <a:lnTo>
                  <a:pt x="8126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6"/>
          <p:cNvSpPr/>
          <p:nvPr/>
        </p:nvSpPr>
        <p:spPr>
          <a:xfrm>
            <a:off x="7403668" y="5277624"/>
            <a:ext cx="99060" cy="96520"/>
          </a:xfrm>
          <a:custGeom>
            <a:rect b="b" l="l" r="r" t="t"/>
            <a:pathLst>
              <a:path extrusionOk="0" h="96520" w="99059">
                <a:moveTo>
                  <a:pt x="86563" y="0"/>
                </a:moveTo>
                <a:lnTo>
                  <a:pt x="0" y="85597"/>
                </a:lnTo>
                <a:lnTo>
                  <a:pt x="11302" y="96354"/>
                </a:lnTo>
                <a:lnTo>
                  <a:pt x="98577" y="10782"/>
                </a:lnTo>
                <a:lnTo>
                  <a:pt x="865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6"/>
          <p:cNvSpPr/>
          <p:nvPr/>
        </p:nvSpPr>
        <p:spPr>
          <a:xfrm>
            <a:off x="7311110" y="5363222"/>
            <a:ext cx="104139" cy="90805"/>
          </a:xfrm>
          <a:custGeom>
            <a:rect b="b" l="l" r="r" t="t"/>
            <a:pathLst>
              <a:path extrusionOk="0" h="90804" w="104140">
                <a:moveTo>
                  <a:pt x="92557" y="0"/>
                </a:moveTo>
                <a:lnTo>
                  <a:pt x="0" y="79908"/>
                </a:lnTo>
                <a:lnTo>
                  <a:pt x="12014" y="90665"/>
                </a:lnTo>
                <a:lnTo>
                  <a:pt x="103860" y="10756"/>
                </a:lnTo>
                <a:lnTo>
                  <a:pt x="9255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6"/>
          <p:cNvSpPr/>
          <p:nvPr/>
        </p:nvSpPr>
        <p:spPr>
          <a:xfrm>
            <a:off x="7207478" y="5443130"/>
            <a:ext cx="116205" cy="85725"/>
          </a:xfrm>
          <a:custGeom>
            <a:rect b="b" l="l" r="r" t="t"/>
            <a:pathLst>
              <a:path extrusionOk="0" h="85725" w="116204">
                <a:moveTo>
                  <a:pt x="103631" y="0"/>
                </a:moveTo>
                <a:lnTo>
                  <a:pt x="0" y="68592"/>
                </a:lnTo>
                <a:lnTo>
                  <a:pt x="11785" y="85572"/>
                </a:lnTo>
                <a:lnTo>
                  <a:pt x="115646" y="10756"/>
                </a:lnTo>
                <a:lnTo>
                  <a:pt x="10363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6"/>
          <p:cNvSpPr/>
          <p:nvPr/>
        </p:nvSpPr>
        <p:spPr>
          <a:xfrm>
            <a:off x="7103618" y="5511723"/>
            <a:ext cx="116205" cy="78105"/>
          </a:xfrm>
          <a:custGeom>
            <a:rect b="b" l="l" r="r" t="t"/>
            <a:pathLst>
              <a:path extrusionOk="0" h="78104" w="116204">
                <a:moveTo>
                  <a:pt x="103860" y="0"/>
                </a:moveTo>
                <a:lnTo>
                  <a:pt x="0" y="60629"/>
                </a:lnTo>
                <a:lnTo>
                  <a:pt x="5765" y="77645"/>
                </a:lnTo>
                <a:lnTo>
                  <a:pt x="115646" y="16979"/>
                </a:lnTo>
                <a:lnTo>
                  <a:pt x="103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6"/>
          <p:cNvSpPr/>
          <p:nvPr/>
        </p:nvSpPr>
        <p:spPr>
          <a:xfrm>
            <a:off x="6990613" y="5572353"/>
            <a:ext cx="119380" cy="69215"/>
          </a:xfrm>
          <a:custGeom>
            <a:rect b="b" l="l" r="r" t="t"/>
            <a:pathLst>
              <a:path extrusionOk="0" h="69214" w="119379">
                <a:moveTo>
                  <a:pt x="113004" y="0"/>
                </a:moveTo>
                <a:lnTo>
                  <a:pt x="0" y="52701"/>
                </a:lnTo>
                <a:lnTo>
                  <a:pt x="6007" y="69140"/>
                </a:lnTo>
                <a:lnTo>
                  <a:pt x="118770" y="17015"/>
                </a:lnTo>
                <a:lnTo>
                  <a:pt x="11300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6"/>
          <p:cNvSpPr/>
          <p:nvPr/>
        </p:nvSpPr>
        <p:spPr>
          <a:xfrm>
            <a:off x="6872566" y="5625054"/>
            <a:ext cx="124460" cy="58419"/>
          </a:xfrm>
          <a:custGeom>
            <a:rect b="b" l="l" r="r" t="t"/>
            <a:pathLst>
              <a:path extrusionOk="0" h="58420" w="124459">
                <a:moveTo>
                  <a:pt x="118046" y="0"/>
                </a:moveTo>
                <a:lnTo>
                  <a:pt x="0" y="41393"/>
                </a:lnTo>
                <a:lnTo>
                  <a:pt x="6007" y="57831"/>
                </a:lnTo>
                <a:lnTo>
                  <a:pt x="124053" y="16438"/>
                </a:lnTo>
                <a:lnTo>
                  <a:pt x="11804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6"/>
          <p:cNvSpPr/>
          <p:nvPr/>
        </p:nvSpPr>
        <p:spPr>
          <a:xfrm>
            <a:off x="6751383" y="5666447"/>
            <a:ext cx="127635" cy="49530"/>
          </a:xfrm>
          <a:custGeom>
            <a:rect b="b" l="l" r="r" t="t"/>
            <a:pathLst>
              <a:path extrusionOk="0" h="49529" w="127634">
                <a:moveTo>
                  <a:pt x="121183" y="0"/>
                </a:moveTo>
                <a:lnTo>
                  <a:pt x="0" y="32854"/>
                </a:lnTo>
                <a:lnTo>
                  <a:pt x="6007" y="49292"/>
                </a:lnTo>
                <a:lnTo>
                  <a:pt x="127190" y="16438"/>
                </a:lnTo>
                <a:lnTo>
                  <a:pt x="1211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6"/>
          <p:cNvSpPr/>
          <p:nvPr/>
        </p:nvSpPr>
        <p:spPr>
          <a:xfrm>
            <a:off x="6630213" y="5699302"/>
            <a:ext cx="127635" cy="36830"/>
          </a:xfrm>
          <a:custGeom>
            <a:rect b="b" l="l" r="r" t="t"/>
            <a:pathLst>
              <a:path extrusionOk="0" h="36829" w="127634">
                <a:moveTo>
                  <a:pt x="121170" y="0"/>
                </a:moveTo>
                <a:lnTo>
                  <a:pt x="0" y="19269"/>
                </a:lnTo>
                <a:lnTo>
                  <a:pt x="0" y="36278"/>
                </a:lnTo>
                <a:lnTo>
                  <a:pt x="127177" y="16437"/>
                </a:lnTo>
                <a:lnTo>
                  <a:pt x="12117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6"/>
          <p:cNvSpPr/>
          <p:nvPr/>
        </p:nvSpPr>
        <p:spPr>
          <a:xfrm>
            <a:off x="6506146" y="5718572"/>
            <a:ext cx="124460" cy="27940"/>
          </a:xfrm>
          <a:custGeom>
            <a:rect b="b" l="l" r="r" t="t"/>
            <a:pathLst>
              <a:path extrusionOk="0" h="27939" w="124459">
                <a:moveTo>
                  <a:pt x="124066" y="0"/>
                </a:moveTo>
                <a:lnTo>
                  <a:pt x="0" y="11346"/>
                </a:lnTo>
                <a:lnTo>
                  <a:pt x="0" y="27785"/>
                </a:lnTo>
                <a:lnTo>
                  <a:pt x="124066" y="17009"/>
                </a:lnTo>
                <a:lnTo>
                  <a:pt x="12406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6"/>
          <p:cNvSpPr/>
          <p:nvPr/>
        </p:nvSpPr>
        <p:spPr>
          <a:xfrm>
            <a:off x="6254889" y="5718572"/>
            <a:ext cx="124460" cy="27940"/>
          </a:xfrm>
          <a:custGeom>
            <a:rect b="b" l="l" r="r" t="t"/>
            <a:pathLst>
              <a:path extrusionOk="0" h="27939" w="124460">
                <a:moveTo>
                  <a:pt x="0" y="0"/>
                </a:moveTo>
                <a:lnTo>
                  <a:pt x="0" y="17009"/>
                </a:lnTo>
                <a:lnTo>
                  <a:pt x="124066" y="27785"/>
                </a:lnTo>
                <a:lnTo>
                  <a:pt x="124066" y="1134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6"/>
          <p:cNvSpPr/>
          <p:nvPr/>
        </p:nvSpPr>
        <p:spPr>
          <a:xfrm>
            <a:off x="6127712" y="5699302"/>
            <a:ext cx="127635" cy="36830"/>
          </a:xfrm>
          <a:custGeom>
            <a:rect b="b" l="l" r="r" t="t"/>
            <a:pathLst>
              <a:path extrusionOk="0" h="36829" w="127635">
                <a:moveTo>
                  <a:pt x="6007" y="0"/>
                </a:moveTo>
                <a:lnTo>
                  <a:pt x="0" y="16437"/>
                </a:lnTo>
                <a:lnTo>
                  <a:pt x="127177" y="36278"/>
                </a:lnTo>
                <a:lnTo>
                  <a:pt x="127177" y="19269"/>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6"/>
          <p:cNvSpPr/>
          <p:nvPr/>
        </p:nvSpPr>
        <p:spPr>
          <a:xfrm>
            <a:off x="6006528" y="5666447"/>
            <a:ext cx="127635" cy="49530"/>
          </a:xfrm>
          <a:custGeom>
            <a:rect b="b" l="l" r="r" t="t"/>
            <a:pathLst>
              <a:path extrusionOk="0" h="49529" w="127635">
                <a:moveTo>
                  <a:pt x="6007" y="0"/>
                </a:moveTo>
                <a:lnTo>
                  <a:pt x="0" y="16438"/>
                </a:lnTo>
                <a:lnTo>
                  <a:pt x="121183" y="49292"/>
                </a:lnTo>
                <a:lnTo>
                  <a:pt x="127190" y="32854"/>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6"/>
          <p:cNvSpPr/>
          <p:nvPr/>
        </p:nvSpPr>
        <p:spPr>
          <a:xfrm>
            <a:off x="5891364" y="5625054"/>
            <a:ext cx="121285" cy="58419"/>
          </a:xfrm>
          <a:custGeom>
            <a:rect b="b" l="l" r="r" t="t"/>
            <a:pathLst>
              <a:path extrusionOk="0" h="58420" w="121285">
                <a:moveTo>
                  <a:pt x="5283" y="0"/>
                </a:moveTo>
                <a:lnTo>
                  <a:pt x="0" y="16438"/>
                </a:lnTo>
                <a:lnTo>
                  <a:pt x="115163" y="57831"/>
                </a:lnTo>
                <a:lnTo>
                  <a:pt x="121170" y="41393"/>
                </a:lnTo>
                <a:lnTo>
                  <a:pt x="528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6"/>
          <p:cNvSpPr/>
          <p:nvPr/>
        </p:nvSpPr>
        <p:spPr>
          <a:xfrm>
            <a:off x="5775477" y="5572353"/>
            <a:ext cx="121285" cy="69215"/>
          </a:xfrm>
          <a:custGeom>
            <a:rect b="b" l="l" r="r" t="t"/>
            <a:pathLst>
              <a:path extrusionOk="0" h="69214" w="121285">
                <a:moveTo>
                  <a:pt x="6007" y="0"/>
                </a:moveTo>
                <a:lnTo>
                  <a:pt x="0" y="17015"/>
                </a:lnTo>
                <a:lnTo>
                  <a:pt x="115887" y="69140"/>
                </a:lnTo>
                <a:lnTo>
                  <a:pt x="121170" y="52701"/>
                </a:lnTo>
                <a:lnTo>
                  <a:pt x="600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6"/>
          <p:cNvSpPr/>
          <p:nvPr/>
        </p:nvSpPr>
        <p:spPr>
          <a:xfrm>
            <a:off x="5665596" y="5511723"/>
            <a:ext cx="116205" cy="78105"/>
          </a:xfrm>
          <a:custGeom>
            <a:rect b="b" l="l" r="r" t="t"/>
            <a:pathLst>
              <a:path extrusionOk="0" h="78104" w="116204">
                <a:moveTo>
                  <a:pt x="12026" y="0"/>
                </a:moveTo>
                <a:lnTo>
                  <a:pt x="0" y="16979"/>
                </a:lnTo>
                <a:lnTo>
                  <a:pt x="109880" y="77645"/>
                </a:lnTo>
                <a:lnTo>
                  <a:pt x="115887" y="60629"/>
                </a:lnTo>
                <a:lnTo>
                  <a:pt x="1202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6"/>
          <p:cNvSpPr/>
          <p:nvPr/>
        </p:nvSpPr>
        <p:spPr>
          <a:xfrm>
            <a:off x="5564860" y="5443130"/>
            <a:ext cx="113030" cy="85725"/>
          </a:xfrm>
          <a:custGeom>
            <a:rect b="b" l="l" r="r" t="t"/>
            <a:pathLst>
              <a:path extrusionOk="0" h="85725" w="113029">
                <a:moveTo>
                  <a:pt x="11302" y="0"/>
                </a:moveTo>
                <a:lnTo>
                  <a:pt x="0" y="10756"/>
                </a:lnTo>
                <a:lnTo>
                  <a:pt x="100736" y="85572"/>
                </a:lnTo>
                <a:lnTo>
                  <a:pt x="112763" y="68592"/>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6"/>
          <p:cNvSpPr/>
          <p:nvPr/>
        </p:nvSpPr>
        <p:spPr>
          <a:xfrm>
            <a:off x="5469407" y="5363222"/>
            <a:ext cx="107314" cy="90805"/>
          </a:xfrm>
          <a:custGeom>
            <a:rect b="b" l="l" r="r" t="t"/>
            <a:pathLst>
              <a:path extrusionOk="0" h="90804" w="107314">
                <a:moveTo>
                  <a:pt x="11785" y="0"/>
                </a:moveTo>
                <a:lnTo>
                  <a:pt x="0" y="10756"/>
                </a:lnTo>
                <a:lnTo>
                  <a:pt x="95453" y="90665"/>
                </a:lnTo>
                <a:lnTo>
                  <a:pt x="106756" y="79908"/>
                </a:lnTo>
                <a:lnTo>
                  <a:pt x="1178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6"/>
          <p:cNvSpPr/>
          <p:nvPr/>
        </p:nvSpPr>
        <p:spPr>
          <a:xfrm>
            <a:off x="5382856" y="5277624"/>
            <a:ext cx="98425" cy="96520"/>
          </a:xfrm>
          <a:custGeom>
            <a:rect b="b" l="l" r="r" t="t"/>
            <a:pathLst>
              <a:path extrusionOk="0" h="96520" w="98425">
                <a:moveTo>
                  <a:pt x="11772" y="0"/>
                </a:moveTo>
                <a:lnTo>
                  <a:pt x="0" y="10782"/>
                </a:lnTo>
                <a:lnTo>
                  <a:pt x="86550" y="96354"/>
                </a:lnTo>
                <a:lnTo>
                  <a:pt x="98336" y="85597"/>
                </a:lnTo>
                <a:lnTo>
                  <a:pt x="117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6"/>
          <p:cNvSpPr/>
          <p:nvPr/>
        </p:nvSpPr>
        <p:spPr>
          <a:xfrm>
            <a:off x="5305196" y="5184114"/>
            <a:ext cx="89535" cy="104775"/>
          </a:xfrm>
          <a:custGeom>
            <a:rect b="b" l="l" r="r" t="t"/>
            <a:pathLst>
              <a:path extrusionOk="0" h="104775" w="89535">
                <a:moveTo>
                  <a:pt x="11302" y="0"/>
                </a:moveTo>
                <a:lnTo>
                  <a:pt x="0" y="10782"/>
                </a:lnTo>
                <a:lnTo>
                  <a:pt x="77660" y="104292"/>
                </a:lnTo>
                <a:lnTo>
                  <a:pt x="89433" y="93510"/>
                </a:lnTo>
                <a:lnTo>
                  <a:pt x="1130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6"/>
          <p:cNvSpPr/>
          <p:nvPr/>
        </p:nvSpPr>
        <p:spPr>
          <a:xfrm>
            <a:off x="5233060" y="5084368"/>
            <a:ext cx="83820" cy="111125"/>
          </a:xfrm>
          <a:custGeom>
            <a:rect b="b" l="l" r="r" t="t"/>
            <a:pathLst>
              <a:path extrusionOk="0" h="111125" w="83820">
                <a:moveTo>
                  <a:pt x="17310" y="0"/>
                </a:moveTo>
                <a:lnTo>
                  <a:pt x="0" y="11315"/>
                </a:lnTo>
                <a:lnTo>
                  <a:pt x="72136" y="110528"/>
                </a:lnTo>
                <a:lnTo>
                  <a:pt x="83438" y="9974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6"/>
          <p:cNvSpPr/>
          <p:nvPr/>
        </p:nvSpPr>
        <p:spPr>
          <a:xfrm>
            <a:off x="5171998" y="4980063"/>
            <a:ext cx="78740" cy="116205"/>
          </a:xfrm>
          <a:custGeom>
            <a:rect b="b" l="l" r="r" t="t"/>
            <a:pathLst>
              <a:path extrusionOk="0" h="116204" w="78739">
                <a:moveTo>
                  <a:pt x="17310" y="0"/>
                </a:moveTo>
                <a:lnTo>
                  <a:pt x="0" y="5118"/>
                </a:lnTo>
                <a:lnTo>
                  <a:pt x="61061" y="115620"/>
                </a:lnTo>
                <a:lnTo>
                  <a:pt x="78371" y="10430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6"/>
          <p:cNvSpPr/>
          <p:nvPr/>
        </p:nvSpPr>
        <p:spPr>
          <a:xfrm>
            <a:off x="5123192" y="4869548"/>
            <a:ext cx="66675" cy="116205"/>
          </a:xfrm>
          <a:custGeom>
            <a:rect b="b" l="l" r="r" t="t"/>
            <a:pathLst>
              <a:path extrusionOk="0" h="116204" w="66675">
                <a:moveTo>
                  <a:pt x="17310" y="0"/>
                </a:moveTo>
                <a:lnTo>
                  <a:pt x="0" y="5676"/>
                </a:lnTo>
                <a:lnTo>
                  <a:pt x="48806" y="115633"/>
                </a:lnTo>
                <a:lnTo>
                  <a:pt x="66116" y="110515"/>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6"/>
          <p:cNvSpPr/>
          <p:nvPr/>
        </p:nvSpPr>
        <p:spPr>
          <a:xfrm>
            <a:off x="5085435" y="4756213"/>
            <a:ext cx="55244" cy="119380"/>
          </a:xfrm>
          <a:custGeom>
            <a:rect b="b" l="l" r="r" t="t"/>
            <a:pathLst>
              <a:path extrusionOk="0" h="119379" w="55245">
                <a:moveTo>
                  <a:pt x="17310" y="0"/>
                </a:moveTo>
                <a:lnTo>
                  <a:pt x="0" y="5664"/>
                </a:lnTo>
                <a:lnTo>
                  <a:pt x="37757" y="119011"/>
                </a:lnTo>
                <a:lnTo>
                  <a:pt x="55067" y="113334"/>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6"/>
          <p:cNvSpPr/>
          <p:nvPr/>
        </p:nvSpPr>
        <p:spPr>
          <a:xfrm>
            <a:off x="5056822" y="4637735"/>
            <a:ext cx="46355" cy="124460"/>
          </a:xfrm>
          <a:custGeom>
            <a:rect b="b" l="l" r="r" t="t"/>
            <a:pathLst>
              <a:path extrusionOk="0" h="124460" w="46354">
                <a:moveTo>
                  <a:pt x="17322" y="0"/>
                </a:moveTo>
                <a:lnTo>
                  <a:pt x="0" y="5664"/>
                </a:lnTo>
                <a:lnTo>
                  <a:pt x="28613" y="124142"/>
                </a:lnTo>
                <a:lnTo>
                  <a:pt x="45923" y="118478"/>
                </a:lnTo>
                <a:lnTo>
                  <a:pt x="1732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6"/>
          <p:cNvSpPr/>
          <p:nvPr/>
        </p:nvSpPr>
        <p:spPr>
          <a:xfrm>
            <a:off x="5039512" y="4522114"/>
            <a:ext cx="34925" cy="121285"/>
          </a:xfrm>
          <a:custGeom>
            <a:rect b="b" l="l" r="r" t="t"/>
            <a:pathLst>
              <a:path extrusionOk="0" h="121285" w="34925">
                <a:moveTo>
                  <a:pt x="17310" y="0"/>
                </a:moveTo>
                <a:lnTo>
                  <a:pt x="0" y="0"/>
                </a:lnTo>
                <a:lnTo>
                  <a:pt x="17310" y="121285"/>
                </a:lnTo>
                <a:lnTo>
                  <a:pt x="34632" y="11562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6"/>
          <p:cNvSpPr/>
          <p:nvPr/>
        </p:nvSpPr>
        <p:spPr>
          <a:xfrm>
            <a:off x="5033505" y="4403674"/>
            <a:ext cx="23495" cy="118745"/>
          </a:xfrm>
          <a:custGeom>
            <a:rect b="b" l="l" r="r" t="t"/>
            <a:pathLst>
              <a:path extrusionOk="0" h="118745" w="23495">
                <a:moveTo>
                  <a:pt x="17310" y="0"/>
                </a:moveTo>
                <a:lnTo>
                  <a:pt x="0" y="0"/>
                </a:lnTo>
                <a:lnTo>
                  <a:pt x="6007" y="118440"/>
                </a:lnTo>
                <a:lnTo>
                  <a:pt x="23317" y="118440"/>
                </a:lnTo>
                <a:lnTo>
                  <a:pt x="1731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6"/>
          <p:cNvSpPr/>
          <p:nvPr/>
        </p:nvSpPr>
        <p:spPr>
          <a:xfrm>
            <a:off x="6292412" y="3201467"/>
            <a:ext cx="326390" cy="220979"/>
          </a:xfrm>
          <a:custGeom>
            <a:rect b="b" l="l" r="r" t="t"/>
            <a:pathLst>
              <a:path extrusionOk="0" h="220979" w="326390">
                <a:moveTo>
                  <a:pt x="0" y="220550"/>
                </a:moveTo>
                <a:lnTo>
                  <a:pt x="0" y="0"/>
                </a:lnTo>
                <a:lnTo>
                  <a:pt x="325784" y="0"/>
                </a:lnTo>
                <a:lnTo>
                  <a:pt x="325784" y="220550"/>
                </a:lnTo>
              </a:path>
            </a:pathLst>
          </a:custGeom>
          <a:noFill/>
          <a:ln cap="flat" cmpd="sng" w="16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6"/>
          <p:cNvSpPr/>
          <p:nvPr/>
        </p:nvSpPr>
        <p:spPr>
          <a:xfrm>
            <a:off x="6402026" y="3258783"/>
            <a:ext cx="109442" cy="10546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6"/>
          <p:cNvSpPr/>
          <p:nvPr/>
        </p:nvSpPr>
        <p:spPr>
          <a:xfrm>
            <a:off x="6272216" y="5382495"/>
            <a:ext cx="326390" cy="223520"/>
          </a:xfrm>
          <a:custGeom>
            <a:rect b="b" l="l" r="r" t="t"/>
            <a:pathLst>
              <a:path extrusionOk="0" h="223520" w="326390">
                <a:moveTo>
                  <a:pt x="326265" y="0"/>
                </a:moveTo>
                <a:lnTo>
                  <a:pt x="326265" y="223290"/>
                </a:lnTo>
                <a:lnTo>
                  <a:pt x="0" y="223290"/>
                </a:lnTo>
                <a:lnTo>
                  <a:pt x="0" y="0"/>
                </a:lnTo>
              </a:path>
            </a:pathLst>
          </a:custGeom>
          <a:noFill/>
          <a:ln cap="flat" cmpd="sng" w="16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6"/>
          <p:cNvSpPr/>
          <p:nvPr/>
        </p:nvSpPr>
        <p:spPr>
          <a:xfrm>
            <a:off x="6378952" y="5442626"/>
            <a:ext cx="112313" cy="10528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6"/>
          <p:cNvSpPr/>
          <p:nvPr/>
        </p:nvSpPr>
        <p:spPr>
          <a:xfrm>
            <a:off x="7233701" y="3680924"/>
            <a:ext cx="375920" cy="383540"/>
          </a:xfrm>
          <a:custGeom>
            <a:rect b="b" l="l" r="r" t="t"/>
            <a:pathLst>
              <a:path extrusionOk="0" h="383539" w="375920">
                <a:moveTo>
                  <a:pt x="0" y="124202"/>
                </a:moveTo>
                <a:lnTo>
                  <a:pt x="193306" y="0"/>
                </a:lnTo>
                <a:lnTo>
                  <a:pt x="375313" y="261874"/>
                </a:lnTo>
                <a:lnTo>
                  <a:pt x="178880" y="383246"/>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6"/>
          <p:cNvSpPr/>
          <p:nvPr/>
        </p:nvSpPr>
        <p:spPr>
          <a:xfrm>
            <a:off x="7366638" y="3821576"/>
            <a:ext cx="109438" cy="10477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6"/>
          <p:cNvSpPr/>
          <p:nvPr/>
        </p:nvSpPr>
        <p:spPr>
          <a:xfrm>
            <a:off x="5285005" y="4734657"/>
            <a:ext cx="372745" cy="383540"/>
          </a:xfrm>
          <a:custGeom>
            <a:rect b="b" l="l" r="r" t="t"/>
            <a:pathLst>
              <a:path extrusionOk="0" h="383539" w="372745">
                <a:moveTo>
                  <a:pt x="372428" y="264683"/>
                </a:moveTo>
                <a:lnTo>
                  <a:pt x="175995" y="383154"/>
                </a:lnTo>
                <a:lnTo>
                  <a:pt x="0" y="121302"/>
                </a:lnTo>
                <a:lnTo>
                  <a:pt x="196191"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6"/>
          <p:cNvSpPr/>
          <p:nvPr/>
        </p:nvSpPr>
        <p:spPr>
          <a:xfrm>
            <a:off x="5414822" y="4874721"/>
            <a:ext cx="112552" cy="10528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6"/>
          <p:cNvSpPr/>
          <p:nvPr/>
        </p:nvSpPr>
        <p:spPr>
          <a:xfrm>
            <a:off x="5285005" y="3653298"/>
            <a:ext cx="372745" cy="384175"/>
          </a:xfrm>
          <a:custGeom>
            <a:rect b="b" l="l" r="r" t="t"/>
            <a:pathLst>
              <a:path extrusionOk="0" h="384175" w="372745">
                <a:moveTo>
                  <a:pt x="372428" y="118951"/>
                </a:moveTo>
                <a:lnTo>
                  <a:pt x="172870" y="0"/>
                </a:lnTo>
                <a:lnTo>
                  <a:pt x="0" y="262331"/>
                </a:lnTo>
                <a:lnTo>
                  <a:pt x="196191" y="383657"/>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6"/>
          <p:cNvSpPr/>
          <p:nvPr/>
        </p:nvSpPr>
        <p:spPr>
          <a:xfrm>
            <a:off x="5414808" y="3790974"/>
            <a:ext cx="109455" cy="108214"/>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6"/>
          <p:cNvSpPr/>
          <p:nvPr/>
        </p:nvSpPr>
        <p:spPr>
          <a:xfrm>
            <a:off x="7230575" y="4761872"/>
            <a:ext cx="375920" cy="383540"/>
          </a:xfrm>
          <a:custGeom>
            <a:rect b="b" l="l" r="r" t="t"/>
            <a:pathLst>
              <a:path extrusionOk="0" h="383539" w="375920">
                <a:moveTo>
                  <a:pt x="0" y="261852"/>
                </a:moveTo>
                <a:lnTo>
                  <a:pt x="193547" y="383132"/>
                </a:lnTo>
                <a:lnTo>
                  <a:pt x="375553" y="124110"/>
                </a:lnTo>
                <a:lnTo>
                  <a:pt x="182006" y="0"/>
                </a:lnTo>
              </a:path>
            </a:pathLst>
          </a:custGeom>
          <a:noFill/>
          <a:ln cap="flat" cmpd="sng" w="16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6"/>
          <p:cNvSpPr/>
          <p:nvPr/>
        </p:nvSpPr>
        <p:spPr>
          <a:xfrm>
            <a:off x="7363751" y="4902499"/>
            <a:ext cx="109201" cy="10527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6621322" y="3422017"/>
            <a:ext cx="612775" cy="383540"/>
          </a:xfrm>
          <a:custGeom>
            <a:rect b="b" l="l" r="r" t="t"/>
            <a:pathLst>
              <a:path extrusionOk="0" h="383539" w="612775">
                <a:moveTo>
                  <a:pt x="0" y="0"/>
                </a:moveTo>
                <a:lnTo>
                  <a:pt x="103866" y="27169"/>
                </a:lnTo>
                <a:lnTo>
                  <a:pt x="205328" y="66210"/>
                </a:lnTo>
                <a:lnTo>
                  <a:pt x="297894" y="112786"/>
                </a:lnTo>
                <a:lnTo>
                  <a:pt x="384209" y="168266"/>
                </a:lnTo>
                <a:lnTo>
                  <a:pt x="467879" y="231281"/>
                </a:lnTo>
                <a:lnTo>
                  <a:pt x="543134" y="303199"/>
                </a:lnTo>
                <a:lnTo>
                  <a:pt x="612378" y="383109"/>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5657433" y="3422017"/>
            <a:ext cx="635000" cy="350520"/>
          </a:xfrm>
          <a:custGeom>
            <a:rect b="b" l="l" r="r" t="t"/>
            <a:pathLst>
              <a:path extrusionOk="0" h="350520" w="635000">
                <a:moveTo>
                  <a:pt x="0" y="350232"/>
                </a:moveTo>
                <a:lnTo>
                  <a:pt x="74533" y="272605"/>
                </a:lnTo>
                <a:lnTo>
                  <a:pt x="155799" y="206851"/>
                </a:lnTo>
                <a:lnTo>
                  <a:pt x="239229" y="146120"/>
                </a:lnTo>
                <a:lnTo>
                  <a:pt x="331795" y="96348"/>
                </a:lnTo>
                <a:lnTo>
                  <a:pt x="427246" y="55023"/>
                </a:lnTo>
                <a:lnTo>
                  <a:pt x="528227" y="24886"/>
                </a:lnTo>
                <a:lnTo>
                  <a:pt x="634979" y="0"/>
                </a:lnTo>
              </a:path>
            </a:pathLst>
          </a:custGeom>
          <a:noFill/>
          <a:ln cap="flat" cmpd="sng" w="16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6"/>
          <p:cNvSpPr/>
          <p:nvPr/>
        </p:nvSpPr>
        <p:spPr>
          <a:xfrm>
            <a:off x="5657433" y="4999340"/>
            <a:ext cx="612140" cy="383540"/>
          </a:xfrm>
          <a:custGeom>
            <a:rect b="b" l="l" r="r" t="t"/>
            <a:pathLst>
              <a:path extrusionOk="0" h="383539" w="612139">
                <a:moveTo>
                  <a:pt x="611657" y="383154"/>
                </a:moveTo>
                <a:lnTo>
                  <a:pt x="507790" y="355369"/>
                </a:lnTo>
                <a:lnTo>
                  <a:pt x="407050" y="316829"/>
                </a:lnTo>
                <a:lnTo>
                  <a:pt x="314484" y="269797"/>
                </a:lnTo>
                <a:lnTo>
                  <a:pt x="227928" y="214819"/>
                </a:lnTo>
                <a:lnTo>
                  <a:pt x="144258" y="151325"/>
                </a:lnTo>
                <a:lnTo>
                  <a:pt x="69244" y="79909"/>
                </a:lnTo>
                <a:lnTo>
                  <a:pt x="0" y="0"/>
                </a:lnTo>
              </a:path>
            </a:pathLst>
          </a:custGeom>
          <a:noFill/>
          <a:ln cap="flat" cmpd="sng" w="16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6"/>
          <p:cNvSpPr/>
          <p:nvPr/>
        </p:nvSpPr>
        <p:spPr>
          <a:xfrm>
            <a:off x="5414357" y="4036955"/>
            <a:ext cx="67310" cy="697865"/>
          </a:xfrm>
          <a:custGeom>
            <a:rect b="b" l="l" r="r" t="t"/>
            <a:pathLst>
              <a:path extrusionOk="0" h="697864" w="67310">
                <a:moveTo>
                  <a:pt x="66839" y="0"/>
                </a:moveTo>
                <a:lnTo>
                  <a:pt x="34622" y="99201"/>
                </a:lnTo>
                <a:lnTo>
                  <a:pt x="12021" y="198381"/>
                </a:lnTo>
                <a:lnTo>
                  <a:pt x="0" y="297560"/>
                </a:lnTo>
                <a:lnTo>
                  <a:pt x="0" y="399593"/>
                </a:lnTo>
                <a:lnTo>
                  <a:pt x="12021" y="498772"/>
                </a:lnTo>
                <a:lnTo>
                  <a:pt x="34622" y="597951"/>
                </a:lnTo>
                <a:lnTo>
                  <a:pt x="66839" y="697701"/>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6"/>
          <p:cNvSpPr/>
          <p:nvPr/>
        </p:nvSpPr>
        <p:spPr>
          <a:xfrm>
            <a:off x="7412582" y="4064170"/>
            <a:ext cx="66675" cy="701040"/>
          </a:xfrm>
          <a:custGeom>
            <a:rect b="b" l="l" r="r" t="t"/>
            <a:pathLst>
              <a:path extrusionOk="0" h="701039" w="66675">
                <a:moveTo>
                  <a:pt x="0" y="700532"/>
                </a:moveTo>
                <a:lnTo>
                  <a:pt x="31736" y="601353"/>
                </a:lnTo>
                <a:lnTo>
                  <a:pt x="55058" y="499320"/>
                </a:lnTo>
                <a:lnTo>
                  <a:pt x="66359" y="400141"/>
                </a:lnTo>
                <a:lnTo>
                  <a:pt x="66359" y="300962"/>
                </a:lnTo>
                <a:lnTo>
                  <a:pt x="55058" y="198929"/>
                </a:lnTo>
                <a:lnTo>
                  <a:pt x="31736" y="99179"/>
                </a:ln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6"/>
          <p:cNvSpPr/>
          <p:nvPr/>
        </p:nvSpPr>
        <p:spPr>
          <a:xfrm>
            <a:off x="6600886" y="5023724"/>
            <a:ext cx="627380" cy="356235"/>
          </a:xfrm>
          <a:custGeom>
            <a:rect b="b" l="l" r="r" t="t"/>
            <a:pathLst>
              <a:path extrusionOk="0" h="356235" w="627379">
                <a:moveTo>
                  <a:pt x="626804" y="0"/>
                </a:moveTo>
                <a:lnTo>
                  <a:pt x="554675" y="77649"/>
                </a:lnTo>
                <a:lnTo>
                  <a:pt x="477015" y="146211"/>
                </a:lnTo>
                <a:lnTo>
                  <a:pt x="389739" y="206874"/>
                </a:lnTo>
                <a:lnTo>
                  <a:pt x="300298" y="256737"/>
                </a:lnTo>
                <a:lnTo>
                  <a:pt x="205328" y="300939"/>
                </a:lnTo>
                <a:lnTo>
                  <a:pt x="104587" y="333816"/>
                </a:lnTo>
                <a:lnTo>
                  <a:pt x="0" y="355917"/>
                </a:lnTo>
              </a:path>
            </a:pathLst>
          </a:custGeom>
          <a:noFill/>
          <a:ln cap="flat" cmpd="sng" w="16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3291223" y="5538112"/>
            <a:ext cx="1451610" cy="467995"/>
          </a:xfrm>
          <a:prstGeom prst="rect">
            <a:avLst/>
          </a:prstGeom>
          <a:noFill/>
          <a:ln>
            <a:noFill/>
          </a:ln>
        </p:spPr>
        <p:txBody>
          <a:bodyPr anchorCtr="0" anchor="t" bIns="0" lIns="0" spcFirstLastPara="1" rIns="0" wrap="square" tIns="13325">
            <a:noAutofit/>
          </a:bodyPr>
          <a:lstStyle/>
          <a:p>
            <a:pPr indent="-372744" lvl="0" marL="384810" marR="508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Silindirik kutuplu  endüktör</a:t>
            </a:r>
            <a:endParaRPr sz="1450">
              <a:solidFill>
                <a:schemeClr val="dk1"/>
              </a:solidFill>
              <a:latin typeface="Times New Roman"/>
              <a:ea typeface="Times New Roman"/>
              <a:cs typeface="Times New Roman"/>
              <a:sym typeface="Times New Roman"/>
            </a:endParaRPr>
          </a:p>
        </p:txBody>
      </p:sp>
      <p:sp>
        <p:nvSpPr>
          <p:cNvPr id="196" name="Google Shape;196;p16"/>
          <p:cNvSpPr txBox="1"/>
          <p:nvPr/>
        </p:nvSpPr>
        <p:spPr>
          <a:xfrm>
            <a:off x="4177621" y="4928265"/>
            <a:ext cx="97409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Hava aralığı</a:t>
            </a:r>
            <a:endParaRPr sz="1450">
              <a:solidFill>
                <a:schemeClr val="dk1"/>
              </a:solidFill>
              <a:latin typeface="Times New Roman"/>
              <a:ea typeface="Times New Roman"/>
              <a:cs typeface="Times New Roman"/>
              <a:sym typeface="Times New Roman"/>
            </a:endParaRPr>
          </a:p>
        </p:txBody>
      </p:sp>
      <p:sp>
        <p:nvSpPr>
          <p:cNvPr id="197" name="Google Shape;197;p16"/>
          <p:cNvSpPr/>
          <p:nvPr/>
        </p:nvSpPr>
        <p:spPr>
          <a:xfrm>
            <a:off x="4880840" y="3176580"/>
            <a:ext cx="638175" cy="396875"/>
          </a:xfrm>
          <a:custGeom>
            <a:rect b="b" l="l" r="r" t="t"/>
            <a:pathLst>
              <a:path extrusionOk="0" h="396875" w="638175">
                <a:moveTo>
                  <a:pt x="638104" y="396807"/>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p:nvPr/>
        </p:nvSpPr>
        <p:spPr>
          <a:xfrm>
            <a:off x="5478297" y="3532060"/>
            <a:ext cx="89446" cy="74663"/>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6"/>
          <p:cNvSpPr txBox="1"/>
          <p:nvPr/>
        </p:nvSpPr>
        <p:spPr>
          <a:xfrm>
            <a:off x="4279083" y="3047605"/>
            <a:ext cx="58674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Endüvi</a:t>
            </a:r>
            <a:endParaRPr sz="1450">
              <a:solidFill>
                <a:schemeClr val="dk1"/>
              </a:solidFill>
              <a:latin typeface="Times New Roman"/>
              <a:ea typeface="Times New Roman"/>
              <a:cs typeface="Times New Roman"/>
              <a:sym typeface="Times New Roman"/>
            </a:endParaRPr>
          </a:p>
        </p:txBody>
      </p:sp>
      <p:sp>
        <p:nvSpPr>
          <p:cNvPr id="200" name="Google Shape;200;p16"/>
          <p:cNvSpPr txBox="1"/>
          <p:nvPr/>
        </p:nvSpPr>
        <p:spPr>
          <a:xfrm>
            <a:off x="2942069" y="3169068"/>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201" name="Google Shape;201;p16"/>
          <p:cNvSpPr txBox="1"/>
          <p:nvPr/>
        </p:nvSpPr>
        <p:spPr>
          <a:xfrm>
            <a:off x="2361908" y="5369776"/>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202" name="Google Shape;202;p16"/>
          <p:cNvSpPr txBox="1"/>
          <p:nvPr/>
        </p:nvSpPr>
        <p:spPr>
          <a:xfrm>
            <a:off x="3487583" y="5035960"/>
            <a:ext cx="12318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203" name="Google Shape;203;p16"/>
          <p:cNvSpPr txBox="1"/>
          <p:nvPr/>
        </p:nvSpPr>
        <p:spPr>
          <a:xfrm>
            <a:off x="1851015" y="3519300"/>
            <a:ext cx="15875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204" name="Google Shape;204;p16"/>
          <p:cNvSpPr txBox="1"/>
          <p:nvPr/>
        </p:nvSpPr>
        <p:spPr>
          <a:xfrm>
            <a:off x="1559156" y="4561571"/>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205" name="Google Shape;205;p16"/>
          <p:cNvSpPr txBox="1"/>
          <p:nvPr/>
        </p:nvSpPr>
        <p:spPr>
          <a:xfrm>
            <a:off x="3776582" y="3960789"/>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206" name="Google Shape;206;p16"/>
          <p:cNvSpPr txBox="1"/>
          <p:nvPr/>
        </p:nvSpPr>
        <p:spPr>
          <a:xfrm>
            <a:off x="7486437" y="3960789"/>
            <a:ext cx="14732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207" name="Google Shape;207;p16"/>
          <p:cNvSpPr txBox="1"/>
          <p:nvPr/>
        </p:nvSpPr>
        <p:spPr>
          <a:xfrm>
            <a:off x="5583664" y="3489162"/>
            <a:ext cx="15875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208" name="Google Shape;208;p16"/>
          <p:cNvSpPr txBox="1"/>
          <p:nvPr/>
        </p:nvSpPr>
        <p:spPr>
          <a:xfrm>
            <a:off x="6666566" y="3155369"/>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209" name="Google Shape;209;p16"/>
          <p:cNvSpPr txBox="1"/>
          <p:nvPr/>
        </p:nvSpPr>
        <p:spPr>
          <a:xfrm>
            <a:off x="7194794" y="5052399"/>
            <a:ext cx="12318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210" name="Google Shape;210;p16"/>
          <p:cNvSpPr txBox="1"/>
          <p:nvPr/>
        </p:nvSpPr>
        <p:spPr>
          <a:xfrm>
            <a:off x="5294905" y="4556457"/>
            <a:ext cx="1117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c</a:t>
            </a:r>
            <a:endParaRPr sz="1450">
              <a:solidFill>
                <a:schemeClr val="dk1"/>
              </a:solidFill>
              <a:latin typeface="Times New Roman"/>
              <a:ea typeface="Times New Roman"/>
              <a:cs typeface="Times New Roman"/>
              <a:sym typeface="Times New Roman"/>
            </a:endParaRPr>
          </a:p>
        </p:txBody>
      </p:sp>
      <p:sp>
        <p:nvSpPr>
          <p:cNvPr id="211" name="Google Shape;211;p16"/>
          <p:cNvSpPr/>
          <p:nvPr/>
        </p:nvSpPr>
        <p:spPr>
          <a:xfrm>
            <a:off x="5630986" y="3143247"/>
            <a:ext cx="387350" cy="295275"/>
          </a:xfrm>
          <a:custGeom>
            <a:rect b="b" l="l" r="r" t="t"/>
            <a:pathLst>
              <a:path extrusionOk="0" h="295275" w="387350">
                <a:moveTo>
                  <a:pt x="386853" y="295208"/>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6"/>
          <p:cNvSpPr/>
          <p:nvPr/>
        </p:nvSpPr>
        <p:spPr>
          <a:xfrm>
            <a:off x="5977915" y="3397135"/>
            <a:ext cx="89446" cy="79908"/>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6"/>
          <p:cNvSpPr/>
          <p:nvPr/>
        </p:nvSpPr>
        <p:spPr>
          <a:xfrm>
            <a:off x="6367667" y="3735947"/>
            <a:ext cx="386715" cy="295910"/>
          </a:xfrm>
          <a:custGeom>
            <a:rect b="b" l="l" r="r" t="t"/>
            <a:pathLst>
              <a:path extrusionOk="0" h="295910" w="386715">
                <a:moveTo>
                  <a:pt x="0" y="0"/>
                </a:moveTo>
                <a:lnTo>
                  <a:pt x="386613" y="29534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6"/>
          <p:cNvSpPr/>
          <p:nvPr/>
        </p:nvSpPr>
        <p:spPr>
          <a:xfrm>
            <a:off x="6318122" y="3697363"/>
            <a:ext cx="89446" cy="79908"/>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6"/>
          <p:cNvSpPr/>
          <p:nvPr/>
        </p:nvSpPr>
        <p:spPr>
          <a:xfrm>
            <a:off x="4805585" y="3651015"/>
            <a:ext cx="1264285" cy="1304290"/>
          </a:xfrm>
          <a:custGeom>
            <a:rect b="b" l="l" r="r" t="t"/>
            <a:pathLst>
              <a:path extrusionOk="0" h="1304289" w="1264285">
                <a:moveTo>
                  <a:pt x="1264187" y="0"/>
                </a:moveTo>
                <a:lnTo>
                  <a:pt x="0" y="1304123"/>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6"/>
          <p:cNvSpPr/>
          <p:nvPr/>
        </p:nvSpPr>
        <p:spPr>
          <a:xfrm>
            <a:off x="6026721" y="3609695"/>
            <a:ext cx="86563" cy="8263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6"/>
          <p:cNvSpPr txBox="1"/>
          <p:nvPr/>
        </p:nvSpPr>
        <p:spPr>
          <a:xfrm>
            <a:off x="4885451" y="5369776"/>
            <a:ext cx="1633855" cy="638810"/>
          </a:xfrm>
          <a:prstGeom prst="rect">
            <a:avLst/>
          </a:prstGeom>
          <a:noFill/>
          <a:ln>
            <a:noFill/>
          </a:ln>
        </p:spPr>
        <p:txBody>
          <a:bodyPr anchorCtr="0" anchor="t" bIns="0" lIns="0" spcFirstLastPara="1" rIns="0" wrap="square" tIns="13325">
            <a:noAutofit/>
          </a:bodyPr>
          <a:lstStyle/>
          <a:p>
            <a:pPr indent="0" lvl="0" marL="0" marR="5080" rtl="0" algn="r">
              <a:lnSpc>
                <a:spcPct val="106206"/>
              </a:lnSpc>
              <a:spcBef>
                <a:spcPts val="0"/>
              </a:spcBef>
              <a:spcAft>
                <a:spcPts val="0"/>
              </a:spcAft>
              <a:buNone/>
            </a:pPr>
            <a:r>
              <a:rPr lang="en-US" sz="1450">
                <a:solidFill>
                  <a:schemeClr val="dk1"/>
                </a:solidFill>
                <a:latin typeface="Times New Roman"/>
                <a:ea typeface="Times New Roman"/>
                <a:cs typeface="Times New Roman"/>
                <a:sym typeface="Times New Roman"/>
              </a:rPr>
              <a:t>a'	</a:t>
            </a:r>
            <a:r>
              <a:rPr lang="en-US" sz="1450" u="sng">
                <a:solidFill>
                  <a:schemeClr val="dk1"/>
                </a:solidFill>
                <a:latin typeface="Times New Roman"/>
                <a:ea typeface="Times New Roman"/>
                <a:cs typeface="Times New Roman"/>
                <a:sym typeface="Times New Roman"/>
              </a:rPr>
              <a:t>  </a:t>
            </a:r>
            <a:endParaRPr sz="1450">
              <a:solidFill>
                <a:schemeClr val="dk1"/>
              </a:solidFill>
              <a:latin typeface="Times New Roman"/>
              <a:ea typeface="Times New Roman"/>
              <a:cs typeface="Times New Roman"/>
              <a:sym typeface="Times New Roman"/>
            </a:endParaRPr>
          </a:p>
          <a:p>
            <a:pPr indent="0" lvl="0" marL="0" marR="521334" rtl="0" algn="ctr">
              <a:lnSpc>
                <a:spcPct val="106206"/>
              </a:lnSpc>
              <a:spcBef>
                <a:spcPts val="0"/>
              </a:spcBef>
              <a:spcAft>
                <a:spcPts val="0"/>
              </a:spcAft>
              <a:buNone/>
            </a:pPr>
            <a:r>
              <a:rPr lang="en-US" sz="1450">
                <a:solidFill>
                  <a:schemeClr val="dk1"/>
                </a:solidFill>
                <a:latin typeface="Times New Roman"/>
                <a:ea typeface="Times New Roman"/>
                <a:cs typeface="Times New Roman"/>
                <a:sym typeface="Times New Roman"/>
              </a:rPr>
              <a:t>Çıkık kutuplu</a:t>
            </a:r>
            <a:endParaRPr sz="1450">
              <a:solidFill>
                <a:schemeClr val="dk1"/>
              </a:solidFill>
              <a:latin typeface="Times New Roman"/>
              <a:ea typeface="Times New Roman"/>
              <a:cs typeface="Times New Roman"/>
              <a:sym typeface="Times New Roman"/>
            </a:endParaRPr>
          </a:p>
          <a:p>
            <a:pPr indent="0" lvl="0" marL="0" marR="473075" rtl="0" algn="ctr">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endüktör</a:t>
            </a:r>
            <a:endParaRPr sz="1450">
              <a:solidFill>
                <a:schemeClr val="dk1"/>
              </a:solidFill>
              <a:latin typeface="Times New Roman"/>
              <a:ea typeface="Times New Roman"/>
              <a:cs typeface="Times New Roman"/>
              <a:sym typeface="Times New Roman"/>
            </a:endParaRPr>
          </a:p>
        </p:txBody>
      </p:sp>
      <p:sp>
        <p:nvSpPr>
          <p:cNvPr id="218" name="Google Shape;218;p16"/>
          <p:cNvSpPr/>
          <p:nvPr/>
        </p:nvSpPr>
        <p:spPr>
          <a:xfrm>
            <a:off x="5200854" y="5095688"/>
            <a:ext cx="834390" cy="466090"/>
          </a:xfrm>
          <a:custGeom>
            <a:rect b="b" l="l" r="r" t="t"/>
            <a:pathLst>
              <a:path extrusionOk="0" h="466089" w="834389">
                <a:moveTo>
                  <a:pt x="834296" y="0"/>
                </a:moveTo>
                <a:lnTo>
                  <a:pt x="0" y="465895"/>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6"/>
          <p:cNvSpPr/>
          <p:nvPr/>
        </p:nvSpPr>
        <p:spPr>
          <a:xfrm>
            <a:off x="5997638" y="5065090"/>
            <a:ext cx="89433" cy="71996"/>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6"/>
          <p:cNvSpPr txBox="1"/>
          <p:nvPr/>
        </p:nvSpPr>
        <p:spPr>
          <a:xfrm>
            <a:off x="2561274" y="5844176"/>
            <a:ext cx="240029"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(a)</a:t>
            </a:r>
            <a:endParaRPr sz="1450">
              <a:solidFill>
                <a:schemeClr val="dk1"/>
              </a:solidFill>
              <a:latin typeface="Times New Roman"/>
              <a:ea typeface="Times New Roman"/>
              <a:cs typeface="Times New Roman"/>
              <a:sym typeface="Times New Roman"/>
            </a:endParaRPr>
          </a:p>
        </p:txBody>
      </p:sp>
      <p:sp>
        <p:nvSpPr>
          <p:cNvPr id="221" name="Google Shape;221;p16"/>
          <p:cNvSpPr txBox="1"/>
          <p:nvPr/>
        </p:nvSpPr>
        <p:spPr>
          <a:xfrm>
            <a:off x="6351842" y="5824348"/>
            <a:ext cx="251460" cy="2476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en-US" sz="1450">
                <a:solidFill>
                  <a:schemeClr val="dk1"/>
                </a:solidFill>
                <a:latin typeface="Times New Roman"/>
                <a:ea typeface="Times New Roman"/>
                <a:cs typeface="Times New Roman"/>
                <a:sym typeface="Times New Roman"/>
              </a:rPr>
              <a:t>(b)</a:t>
            </a:r>
            <a:endParaRPr sz="1450">
              <a:solidFill>
                <a:schemeClr val="dk1"/>
              </a:solidFill>
              <a:latin typeface="Times New Roman"/>
              <a:ea typeface="Times New Roman"/>
              <a:cs typeface="Times New Roman"/>
              <a:sym typeface="Times New Roman"/>
            </a:endParaRPr>
          </a:p>
        </p:txBody>
      </p:sp>
      <p:sp>
        <p:nvSpPr>
          <p:cNvPr id="222" name="Google Shape;222;p16"/>
          <p:cNvSpPr/>
          <p:nvPr/>
        </p:nvSpPr>
        <p:spPr>
          <a:xfrm>
            <a:off x="6248894" y="3915629"/>
            <a:ext cx="0" cy="984250"/>
          </a:xfrm>
          <a:custGeom>
            <a:rect b="b" l="l" r="r" t="t"/>
            <a:pathLst>
              <a:path extrusionOk="0" h="984250" w="120000">
                <a:moveTo>
                  <a:pt x="0" y="0"/>
                </a:moveTo>
                <a:lnTo>
                  <a:pt x="0" y="98396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6"/>
          <p:cNvSpPr/>
          <p:nvPr/>
        </p:nvSpPr>
        <p:spPr>
          <a:xfrm>
            <a:off x="6067368" y="3683892"/>
            <a:ext cx="762635" cy="149225"/>
          </a:xfrm>
          <a:custGeom>
            <a:rect b="b" l="l" r="r" t="t"/>
            <a:pathLst>
              <a:path extrusionOk="0" h="149225" w="762634">
                <a:moveTo>
                  <a:pt x="0" y="143380"/>
                </a:moveTo>
                <a:lnTo>
                  <a:pt x="57222" y="96348"/>
                </a:lnTo>
                <a:lnTo>
                  <a:pt x="124062" y="57763"/>
                </a:lnTo>
                <a:lnTo>
                  <a:pt x="193306" y="29909"/>
                </a:lnTo>
                <a:lnTo>
                  <a:pt x="268080" y="10730"/>
                </a:lnTo>
                <a:lnTo>
                  <a:pt x="343095" y="0"/>
                </a:lnTo>
                <a:lnTo>
                  <a:pt x="421476" y="2739"/>
                </a:lnTo>
                <a:lnTo>
                  <a:pt x="496490" y="13470"/>
                </a:lnTo>
                <a:lnTo>
                  <a:pt x="568139" y="32877"/>
                </a:lnTo>
                <a:lnTo>
                  <a:pt x="640509" y="63471"/>
                </a:lnTo>
                <a:lnTo>
                  <a:pt x="704223" y="102055"/>
                </a:lnTo>
                <a:lnTo>
                  <a:pt x="762167" y="149088"/>
                </a:lnTo>
              </a:path>
            </a:pathLst>
          </a:custGeom>
          <a:noFill/>
          <a:ln cap="flat" cmpd="sng" w="16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6"/>
          <p:cNvSpPr/>
          <p:nvPr/>
        </p:nvSpPr>
        <p:spPr>
          <a:xfrm>
            <a:off x="6069773" y="3915629"/>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6"/>
          <p:cNvSpPr/>
          <p:nvPr/>
        </p:nvSpPr>
        <p:spPr>
          <a:xfrm>
            <a:off x="6829535" y="3832980"/>
            <a:ext cx="0" cy="83185"/>
          </a:xfrm>
          <a:custGeom>
            <a:rect b="b" l="l" r="r" t="t"/>
            <a:pathLst>
              <a:path extrusionOk="0" h="83185" w="120000">
                <a:moveTo>
                  <a:pt x="0" y="0"/>
                </a:moveTo>
                <a:lnTo>
                  <a:pt x="0" y="8264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6"/>
          <p:cNvSpPr/>
          <p:nvPr/>
        </p:nvSpPr>
        <p:spPr>
          <a:xfrm>
            <a:off x="6067368" y="3832980"/>
            <a:ext cx="0" cy="80010"/>
          </a:xfrm>
          <a:custGeom>
            <a:rect b="b" l="l" r="r" t="t"/>
            <a:pathLst>
              <a:path extrusionOk="0" h="80010" w="120000">
                <a:moveTo>
                  <a:pt x="0" y="0"/>
                </a:moveTo>
                <a:lnTo>
                  <a:pt x="0" y="79909"/>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6"/>
          <p:cNvSpPr/>
          <p:nvPr/>
        </p:nvSpPr>
        <p:spPr>
          <a:xfrm>
            <a:off x="6647529" y="3915629"/>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6"/>
          <p:cNvSpPr/>
          <p:nvPr/>
        </p:nvSpPr>
        <p:spPr>
          <a:xfrm>
            <a:off x="6067368" y="4988016"/>
            <a:ext cx="762635" cy="149225"/>
          </a:xfrm>
          <a:custGeom>
            <a:rect b="b" l="l" r="r" t="t"/>
            <a:pathLst>
              <a:path extrusionOk="0" h="149225" w="762634">
                <a:moveTo>
                  <a:pt x="0" y="5662"/>
                </a:moveTo>
                <a:lnTo>
                  <a:pt x="57222" y="52694"/>
                </a:lnTo>
                <a:lnTo>
                  <a:pt x="124062" y="91233"/>
                </a:lnTo>
                <a:lnTo>
                  <a:pt x="193306" y="118448"/>
                </a:lnTo>
                <a:lnTo>
                  <a:pt x="268080" y="137718"/>
                </a:lnTo>
                <a:lnTo>
                  <a:pt x="343095" y="149065"/>
                </a:lnTo>
                <a:lnTo>
                  <a:pt x="421476" y="149065"/>
                </a:lnTo>
                <a:lnTo>
                  <a:pt x="496490" y="137718"/>
                </a:lnTo>
                <a:lnTo>
                  <a:pt x="568139" y="115617"/>
                </a:lnTo>
                <a:lnTo>
                  <a:pt x="640509" y="85571"/>
                </a:lnTo>
                <a:lnTo>
                  <a:pt x="704223" y="47032"/>
                </a:lnTo>
                <a:lnTo>
                  <a:pt x="762167" y="0"/>
                </a:lnTo>
              </a:path>
            </a:pathLst>
          </a:custGeom>
          <a:noFill/>
          <a:ln cap="flat" cmpd="sng" w="164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6"/>
          <p:cNvSpPr/>
          <p:nvPr/>
        </p:nvSpPr>
        <p:spPr>
          <a:xfrm>
            <a:off x="6069773" y="4905252"/>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6"/>
          <p:cNvSpPr/>
          <p:nvPr/>
        </p:nvSpPr>
        <p:spPr>
          <a:xfrm>
            <a:off x="6829535" y="4905252"/>
            <a:ext cx="0" cy="83185"/>
          </a:xfrm>
          <a:custGeom>
            <a:rect b="b" l="l" r="r" t="t"/>
            <a:pathLst>
              <a:path extrusionOk="0" h="83185" w="120000">
                <a:moveTo>
                  <a:pt x="0" y="82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6"/>
          <p:cNvSpPr/>
          <p:nvPr/>
        </p:nvSpPr>
        <p:spPr>
          <a:xfrm>
            <a:off x="6067368" y="4908083"/>
            <a:ext cx="0" cy="83185"/>
          </a:xfrm>
          <a:custGeom>
            <a:rect b="b" l="l" r="r" t="t"/>
            <a:pathLst>
              <a:path extrusionOk="0" h="83185" w="120000">
                <a:moveTo>
                  <a:pt x="0" y="82763"/>
                </a:moveTo>
                <a:lnTo>
                  <a:pt x="0" y="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6"/>
          <p:cNvSpPr/>
          <p:nvPr/>
        </p:nvSpPr>
        <p:spPr>
          <a:xfrm>
            <a:off x="6647529" y="4905252"/>
            <a:ext cx="179705" cy="0"/>
          </a:xfrm>
          <a:custGeom>
            <a:rect b="b" l="l" r="r" t="t"/>
            <a:pathLst>
              <a:path extrusionOk="0" h="120000" w="179704">
                <a:moveTo>
                  <a:pt x="0" y="0"/>
                </a:moveTo>
                <a:lnTo>
                  <a:pt x="179121" y="0"/>
                </a:lnTo>
              </a:path>
            </a:pathLst>
          </a:custGeom>
          <a:noFill/>
          <a:ln cap="flat" cmpd="sng" w="16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6"/>
          <p:cNvSpPr/>
          <p:nvPr/>
        </p:nvSpPr>
        <p:spPr>
          <a:xfrm>
            <a:off x="6647529" y="3915629"/>
            <a:ext cx="0" cy="984250"/>
          </a:xfrm>
          <a:custGeom>
            <a:rect b="b" l="l" r="r" t="t"/>
            <a:pathLst>
              <a:path extrusionOk="0" h="984250" w="120000">
                <a:moveTo>
                  <a:pt x="0" y="0"/>
                </a:moveTo>
                <a:lnTo>
                  <a:pt x="0" y="983960"/>
                </a:lnTo>
              </a:path>
            </a:pathLst>
          </a:custGeom>
          <a:noFill/>
          <a:ln cap="flat" cmpd="sng" w="17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6"/>
          <p:cNvSpPr txBox="1"/>
          <p:nvPr/>
        </p:nvSpPr>
        <p:spPr>
          <a:xfrm>
            <a:off x="2450464" y="6270307"/>
            <a:ext cx="392366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800">
                <a:solidFill>
                  <a:srgbClr val="00B050"/>
                </a:solidFill>
                <a:latin typeface="Times New Roman"/>
                <a:ea typeface="Times New Roman"/>
                <a:cs typeface="Times New Roman"/>
                <a:sym typeface="Times New Roman"/>
              </a:rPr>
              <a:t>Silindirik ve çıkıntılı- kutuplu rotor yapısı.</a:t>
            </a:r>
            <a:endParaRPr sz="1800">
              <a:solidFill>
                <a:schemeClr val="dk1"/>
              </a:solidFill>
              <a:latin typeface="Times New Roman"/>
              <a:ea typeface="Times New Roman"/>
              <a:cs typeface="Times New Roman"/>
              <a:sym typeface="Times New Roman"/>
            </a:endParaRPr>
          </a:p>
        </p:txBody>
      </p:sp>
      <p:sp>
        <p:nvSpPr>
          <p:cNvPr id="235" name="Google Shape;235;p16"/>
          <p:cNvSpPr txBox="1"/>
          <p:nvPr/>
        </p:nvSpPr>
        <p:spPr>
          <a:xfrm>
            <a:off x="5771515" y="2236470"/>
            <a:ext cx="1690370" cy="566420"/>
          </a:xfrm>
          <a:prstGeom prst="rect">
            <a:avLst/>
          </a:prstGeom>
          <a:noFill/>
          <a:ln>
            <a:noFill/>
          </a:ln>
        </p:spPr>
        <p:txBody>
          <a:bodyPr anchorCtr="0" anchor="t" bIns="0" lIns="0" spcFirstLastPara="1" rIns="0" wrap="square" tIns="27925">
            <a:noAutofit/>
          </a:bodyPr>
          <a:lstStyle/>
          <a:p>
            <a:pPr indent="-57150" lvl="0" marL="69850" marR="5080" rtl="0" algn="l">
              <a:lnSpc>
                <a:spcPct val="116666"/>
              </a:lnSpc>
              <a:spcBef>
                <a:spcPts val="0"/>
              </a:spcBef>
              <a:spcAft>
                <a:spcPts val="0"/>
              </a:spcAft>
              <a:buNone/>
            </a:pPr>
            <a:r>
              <a:rPr b="1" lang="en-US" sz="1800">
                <a:solidFill>
                  <a:srgbClr val="00B050"/>
                </a:solidFill>
                <a:latin typeface="Times New Roman"/>
                <a:ea typeface="Times New Roman"/>
                <a:cs typeface="Times New Roman"/>
                <a:sym typeface="Times New Roman"/>
              </a:rPr>
              <a:t>Çıkıntılı-kutuplu  senkron makina</a:t>
            </a:r>
            <a:endParaRPr sz="1800">
              <a:solidFill>
                <a:schemeClr val="dk1"/>
              </a:solidFill>
              <a:latin typeface="Times New Roman"/>
              <a:ea typeface="Times New Roman"/>
              <a:cs typeface="Times New Roman"/>
              <a:sym typeface="Times New Roman"/>
            </a:endParaRPr>
          </a:p>
        </p:txBody>
      </p:sp>
      <p:sp>
        <p:nvSpPr>
          <p:cNvPr id="236" name="Google Shape;236;p16"/>
          <p:cNvSpPr/>
          <p:nvPr/>
        </p:nvSpPr>
        <p:spPr>
          <a:xfrm>
            <a:off x="3337864" y="1513141"/>
            <a:ext cx="822325" cy="707390"/>
          </a:xfrm>
          <a:custGeom>
            <a:rect b="b" l="l" r="r" t="t"/>
            <a:pathLst>
              <a:path extrusionOk="0" h="707389" w="822325">
                <a:moveTo>
                  <a:pt x="0" y="448297"/>
                </a:moveTo>
                <a:lnTo>
                  <a:pt x="11049" y="644359"/>
                </a:lnTo>
                <a:lnTo>
                  <a:pt x="197040" y="707301"/>
                </a:lnTo>
                <a:lnTo>
                  <a:pt x="147777" y="642556"/>
                </a:lnTo>
                <a:lnTo>
                  <a:pt x="317997" y="513054"/>
                </a:lnTo>
                <a:lnTo>
                  <a:pt x="49263" y="513054"/>
                </a:lnTo>
                <a:lnTo>
                  <a:pt x="0" y="448297"/>
                </a:lnTo>
                <a:close/>
              </a:path>
              <a:path extrusionOk="0" h="707389" w="822325">
                <a:moveTo>
                  <a:pt x="723633" y="0"/>
                </a:moveTo>
                <a:lnTo>
                  <a:pt x="49263" y="513054"/>
                </a:lnTo>
                <a:lnTo>
                  <a:pt x="317997" y="513054"/>
                </a:lnTo>
                <a:lnTo>
                  <a:pt x="822147" y="129501"/>
                </a:lnTo>
                <a:lnTo>
                  <a:pt x="723633" y="0"/>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6"/>
          <p:cNvSpPr/>
          <p:nvPr/>
        </p:nvSpPr>
        <p:spPr>
          <a:xfrm>
            <a:off x="3337867" y="1513135"/>
            <a:ext cx="822325" cy="707390"/>
          </a:xfrm>
          <a:custGeom>
            <a:rect b="b" l="l" r="r" t="t"/>
            <a:pathLst>
              <a:path extrusionOk="0" h="707389" w="822325">
                <a:moveTo>
                  <a:pt x="0" y="448302"/>
                </a:moveTo>
                <a:lnTo>
                  <a:pt x="49262" y="513053"/>
                </a:lnTo>
                <a:lnTo>
                  <a:pt x="723629" y="0"/>
                </a:lnTo>
                <a:lnTo>
                  <a:pt x="822152" y="129501"/>
                </a:lnTo>
                <a:lnTo>
                  <a:pt x="147785" y="642554"/>
                </a:lnTo>
                <a:lnTo>
                  <a:pt x="197047" y="707304"/>
                </a:lnTo>
                <a:lnTo>
                  <a:pt x="11045" y="644356"/>
                </a:lnTo>
                <a:lnTo>
                  <a:pt x="0" y="448302"/>
                </a:lnTo>
                <a:close/>
              </a:path>
            </a:pathLst>
          </a:custGeom>
          <a:noFill/>
          <a:ln cap="flat" cmpd="sng" w="25375">
            <a:solidFill>
              <a:srgbClr val="9AB3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6"/>
          <p:cNvSpPr/>
          <p:nvPr/>
        </p:nvSpPr>
        <p:spPr>
          <a:xfrm>
            <a:off x="4787061" y="1509204"/>
            <a:ext cx="865505" cy="751840"/>
          </a:xfrm>
          <a:custGeom>
            <a:rect b="b" l="l" r="r" t="t"/>
            <a:pathLst>
              <a:path extrusionOk="0" h="751839" w="865504">
                <a:moveTo>
                  <a:pt x="100241" y="0"/>
                </a:moveTo>
                <a:lnTo>
                  <a:pt x="0" y="128181"/>
                </a:lnTo>
                <a:lnTo>
                  <a:pt x="714959" y="687362"/>
                </a:lnTo>
                <a:lnTo>
                  <a:pt x="664844" y="751446"/>
                </a:lnTo>
                <a:lnTo>
                  <a:pt x="851674" y="690994"/>
                </a:lnTo>
                <a:lnTo>
                  <a:pt x="860861" y="559181"/>
                </a:lnTo>
                <a:lnTo>
                  <a:pt x="815213" y="559181"/>
                </a:lnTo>
                <a:lnTo>
                  <a:pt x="100241" y="0"/>
                </a:lnTo>
                <a:close/>
              </a:path>
              <a:path extrusionOk="0" h="751839" w="865504">
                <a:moveTo>
                  <a:pt x="865327" y="495096"/>
                </a:moveTo>
                <a:lnTo>
                  <a:pt x="815213" y="559181"/>
                </a:lnTo>
                <a:lnTo>
                  <a:pt x="860861" y="559181"/>
                </a:lnTo>
                <a:lnTo>
                  <a:pt x="865327" y="495096"/>
                </a:lnTo>
                <a:close/>
              </a:path>
            </a:pathLst>
          </a:custGeom>
          <a:solidFill>
            <a:srgbClr val="C6E6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6"/>
          <p:cNvSpPr/>
          <p:nvPr/>
        </p:nvSpPr>
        <p:spPr>
          <a:xfrm>
            <a:off x="4787057" y="1509209"/>
            <a:ext cx="865505" cy="751840"/>
          </a:xfrm>
          <a:custGeom>
            <a:rect b="b" l="l" r="r" t="t"/>
            <a:pathLst>
              <a:path extrusionOk="0" h="751839" w="865504">
                <a:moveTo>
                  <a:pt x="664845" y="751443"/>
                </a:moveTo>
                <a:lnTo>
                  <a:pt x="714968" y="687356"/>
                </a:lnTo>
                <a:lnTo>
                  <a:pt x="0" y="128173"/>
                </a:lnTo>
                <a:lnTo>
                  <a:pt x="100245" y="0"/>
                </a:lnTo>
                <a:lnTo>
                  <a:pt x="815213" y="559183"/>
                </a:lnTo>
                <a:lnTo>
                  <a:pt x="865335" y="495096"/>
                </a:lnTo>
                <a:lnTo>
                  <a:pt x="851674" y="690987"/>
                </a:lnTo>
                <a:lnTo>
                  <a:pt x="664845" y="751443"/>
                </a:lnTo>
                <a:close/>
              </a:path>
            </a:pathLst>
          </a:custGeom>
          <a:noFill/>
          <a:ln cap="flat" cmpd="sng" w="25375">
            <a:solidFill>
              <a:srgbClr val="9AB3B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7" name="Shape 1357"/>
        <p:cNvGrpSpPr/>
        <p:nvPr/>
      </p:nvGrpSpPr>
      <p:grpSpPr>
        <a:xfrm>
          <a:off x="0" y="0"/>
          <a:ext cx="0" cy="0"/>
          <a:chOff x="0" y="0"/>
          <a:chExt cx="0" cy="0"/>
        </a:xfrm>
      </p:grpSpPr>
      <p:sp>
        <p:nvSpPr>
          <p:cNvPr id="1358" name="Google Shape;1358;p52"/>
          <p:cNvSpPr/>
          <p:nvPr/>
        </p:nvSpPr>
        <p:spPr>
          <a:xfrm>
            <a:off x="1059942" y="2360486"/>
            <a:ext cx="4750594" cy="0"/>
          </a:xfrm>
          <a:custGeom>
            <a:rect b="b" l="l" r="r" t="t"/>
            <a:pathLst>
              <a:path extrusionOk="0" h="120000" w="6334125">
                <a:moveTo>
                  <a:pt x="0" y="0"/>
                </a:moveTo>
                <a:lnTo>
                  <a:pt x="6333744"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59" name="Google Shape;1359;p52"/>
          <p:cNvSpPr/>
          <p:nvPr/>
        </p:nvSpPr>
        <p:spPr>
          <a:xfrm>
            <a:off x="5810250" y="2393633"/>
            <a:ext cx="35719" cy="9525"/>
          </a:xfrm>
          <a:custGeom>
            <a:rect b="b" l="l" r="r" t="t"/>
            <a:pathLst>
              <a:path extrusionOk="0" h="12700" w="47625">
                <a:moveTo>
                  <a:pt x="0" y="12191"/>
                </a:moveTo>
                <a:lnTo>
                  <a:pt x="47244" y="12191"/>
                </a:lnTo>
                <a:lnTo>
                  <a:pt x="47244"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0" name="Google Shape;1360;p52"/>
          <p:cNvSpPr/>
          <p:nvPr/>
        </p:nvSpPr>
        <p:spPr>
          <a:xfrm>
            <a:off x="5845683" y="2360486"/>
            <a:ext cx="2214086" cy="0"/>
          </a:xfrm>
          <a:custGeom>
            <a:rect b="b" l="l" r="r" t="t"/>
            <a:pathLst>
              <a:path extrusionOk="0" h="120000" w="2952115">
                <a:moveTo>
                  <a:pt x="0" y="0"/>
                </a:moveTo>
                <a:lnTo>
                  <a:pt x="2951987"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1" name="Google Shape;1361;p52"/>
          <p:cNvSpPr/>
          <p:nvPr/>
        </p:nvSpPr>
        <p:spPr>
          <a:xfrm>
            <a:off x="374104" y="2589086"/>
            <a:ext cx="6211253" cy="0"/>
          </a:xfrm>
          <a:custGeom>
            <a:rect b="b" l="l" r="r" t="t"/>
            <a:pathLst>
              <a:path extrusionOk="0" h="120000" w="8281670">
                <a:moveTo>
                  <a:pt x="0" y="0"/>
                </a:moveTo>
                <a:lnTo>
                  <a:pt x="8281466"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2" name="Google Shape;1362;p52"/>
          <p:cNvSpPr/>
          <p:nvPr/>
        </p:nvSpPr>
        <p:spPr>
          <a:xfrm>
            <a:off x="6585204" y="2622233"/>
            <a:ext cx="35719" cy="9525"/>
          </a:xfrm>
          <a:custGeom>
            <a:rect b="b" l="l" r="r" t="t"/>
            <a:pathLst>
              <a:path extrusionOk="0" h="12700" w="47625">
                <a:moveTo>
                  <a:pt x="0" y="12191"/>
                </a:moveTo>
                <a:lnTo>
                  <a:pt x="47244" y="12191"/>
                </a:lnTo>
                <a:lnTo>
                  <a:pt x="47244"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3" name="Google Shape;1363;p52"/>
          <p:cNvSpPr/>
          <p:nvPr/>
        </p:nvSpPr>
        <p:spPr>
          <a:xfrm>
            <a:off x="6620637" y="2589086"/>
            <a:ext cx="1439228" cy="0"/>
          </a:xfrm>
          <a:custGeom>
            <a:rect b="b" l="l" r="r" t="t"/>
            <a:pathLst>
              <a:path extrusionOk="0" h="120000" w="1918970">
                <a:moveTo>
                  <a:pt x="0" y="0"/>
                </a:moveTo>
                <a:lnTo>
                  <a:pt x="1918716"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4" name="Google Shape;1364;p52"/>
          <p:cNvSpPr/>
          <p:nvPr/>
        </p:nvSpPr>
        <p:spPr>
          <a:xfrm>
            <a:off x="8024241" y="2850833"/>
            <a:ext cx="35719" cy="9525"/>
          </a:xfrm>
          <a:custGeom>
            <a:rect b="b" l="l" r="r" t="t"/>
            <a:pathLst>
              <a:path extrusionOk="0" h="12700" w="47625">
                <a:moveTo>
                  <a:pt x="0" y="12191"/>
                </a:moveTo>
                <a:lnTo>
                  <a:pt x="47244" y="12191"/>
                </a:lnTo>
                <a:lnTo>
                  <a:pt x="47244" y="0"/>
                </a:lnTo>
                <a:lnTo>
                  <a:pt x="0" y="0"/>
                </a:lnTo>
                <a:lnTo>
                  <a:pt x="0" y="1219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65" name="Google Shape;1365;p52"/>
          <p:cNvSpPr txBox="1"/>
          <p:nvPr/>
        </p:nvSpPr>
        <p:spPr>
          <a:xfrm>
            <a:off x="364579" y="2132934"/>
            <a:ext cx="7708106" cy="2087590"/>
          </a:xfrm>
          <a:prstGeom prst="rect">
            <a:avLst/>
          </a:prstGeom>
          <a:noFill/>
          <a:ln>
            <a:noFill/>
          </a:ln>
        </p:spPr>
        <p:txBody>
          <a:bodyPr anchorCtr="0" anchor="t" bIns="0" lIns="0" spcFirstLastPara="1" rIns="0" wrap="square" tIns="10000">
            <a:noAutofit/>
          </a:bodyPr>
          <a:lstStyle/>
          <a:p>
            <a:pPr indent="0" lvl="0" marL="695325" marR="0" rtl="0" algn="l">
              <a:spcBef>
                <a:spcPts val="0"/>
              </a:spcBef>
              <a:spcAft>
                <a:spcPts val="0"/>
              </a:spcAft>
              <a:buNone/>
            </a:pPr>
            <a:r>
              <a:rPr i="1" lang="en-US" sz="1500">
                <a:solidFill>
                  <a:srgbClr val="000000"/>
                </a:solidFill>
                <a:latin typeface="Arial"/>
                <a:ea typeface="Arial"/>
                <a:cs typeface="Arial"/>
                <a:sym typeface="Arial"/>
              </a:rPr>
              <a:t>Omik	ve	endüktif	yüklerde	uç	gerilimi	azaldığından	E</a:t>
            </a:r>
            <a:r>
              <a:rPr baseline="-25000" i="1" lang="en-US" sz="1463">
                <a:solidFill>
                  <a:srgbClr val="000000"/>
                </a:solidFill>
                <a:latin typeface="Arial"/>
                <a:ea typeface="Arial"/>
                <a:cs typeface="Arial"/>
                <a:sym typeface="Arial"/>
              </a:rPr>
              <a:t>f	</a:t>
            </a:r>
            <a:r>
              <a:rPr i="1" lang="en-US" sz="1500">
                <a:solidFill>
                  <a:srgbClr val="000000"/>
                </a:solidFill>
                <a:latin typeface="Arial"/>
                <a:ea typeface="Arial"/>
                <a:cs typeface="Arial"/>
                <a:sym typeface="Arial"/>
              </a:rPr>
              <a:t>geriliminin	arttırılarak	uç</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i="1" lang="en-US" sz="1500">
                <a:solidFill>
                  <a:srgbClr val="000000"/>
                </a:solidFill>
                <a:latin typeface="Arial"/>
                <a:ea typeface="Arial"/>
                <a:cs typeface="Arial"/>
                <a:sym typeface="Arial"/>
              </a:rPr>
              <a:t>gerilimin sabit kalması sağlanır.  Bunun için  uyartım devresinin  direnci  R</a:t>
            </a:r>
            <a:r>
              <a:rPr baseline="-25000" i="1" lang="en-US" sz="1463">
                <a:solidFill>
                  <a:srgbClr val="000000"/>
                </a:solidFill>
                <a:latin typeface="Arial"/>
                <a:ea typeface="Arial"/>
                <a:cs typeface="Arial"/>
                <a:sym typeface="Arial"/>
              </a:rPr>
              <a:t>f  </a:t>
            </a:r>
            <a:r>
              <a:rPr i="1" lang="en-US" sz="1500">
                <a:solidFill>
                  <a:srgbClr val="000000"/>
                </a:solidFill>
                <a:latin typeface="Arial"/>
                <a:ea typeface="Arial"/>
                <a:cs typeface="Arial"/>
                <a:sym typeface="Arial"/>
              </a:rPr>
              <a:t>azaltılıp uyartım</a:t>
            </a:r>
            <a:endParaRPr sz="1500">
              <a:solidFill>
                <a:srgbClr val="000000"/>
              </a:solidFill>
              <a:latin typeface="Arial"/>
              <a:ea typeface="Arial"/>
              <a:cs typeface="Arial"/>
              <a:sym typeface="Arial"/>
            </a:endParaRPr>
          </a:p>
          <a:p>
            <a:pPr indent="-475" lvl="0" marL="9525" marR="6191"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akımı arttırılır. Uyartım akımının arttırılması ile akı artar buna bağlı olarak indüklenen E</a:t>
            </a:r>
            <a:r>
              <a:rPr baseline="-25000" i="1" lang="en-US" sz="1463">
                <a:solidFill>
                  <a:srgbClr val="000000"/>
                </a:solidFill>
                <a:latin typeface="Arial"/>
                <a:ea typeface="Arial"/>
                <a:cs typeface="Arial"/>
                <a:sym typeface="Arial"/>
              </a:rPr>
              <a:t>f  </a:t>
            </a:r>
            <a:r>
              <a:rPr i="1" lang="en-US" sz="1500" u="sng">
                <a:solidFill>
                  <a:srgbClr val="000000"/>
                </a:solidFill>
                <a:latin typeface="Arial"/>
                <a:ea typeface="Arial"/>
                <a:cs typeface="Arial"/>
                <a:sym typeface="Arial"/>
              </a:rPr>
              <a:t>artarak azalan uç gerilimi kompanze edilmiş olur. Kapasitif yüklerde alternatörün uç gerilimi</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artış gösterdiğinden uyartım devresi direnci arttırılıp uyartım akımının azaltılması ve buna</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bağlı olarak akının ve indüklenen gerilimin azaltılması sağlanır. Böylece uç geriliminin  sabit</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kalması sağlanmış olur.</a:t>
            </a:r>
            <a:endParaRPr sz="1500">
              <a:solidFill>
                <a:srgbClr val="000000"/>
              </a:solidFill>
              <a:latin typeface="Arial"/>
              <a:ea typeface="Arial"/>
              <a:cs typeface="Arial"/>
              <a:sym typeface="Arial"/>
            </a:endParaRPr>
          </a:p>
          <a:p>
            <a:pPr indent="685800" lvl="0" marL="9525" marR="4286" rtl="0" algn="l">
              <a:spcBef>
                <a:spcPts val="4"/>
              </a:spcBef>
              <a:spcAft>
                <a:spcPts val="0"/>
              </a:spcAft>
              <a:buNone/>
            </a:pPr>
            <a:r>
              <a:rPr b="1" i="1" lang="en-US" sz="1500" u="sng">
                <a:solidFill>
                  <a:srgbClr val="000000"/>
                </a:solidFill>
                <a:latin typeface="Arial"/>
                <a:ea typeface="Arial"/>
                <a:cs typeface="Arial"/>
                <a:sym typeface="Arial"/>
              </a:rPr>
              <a:t>Buna göre uç geriliminin sabit kalması omik ve endüktif yüklerde uyartım </a:t>
            </a:r>
            <a:r>
              <a:rPr b="1" i="1" lang="en-US" sz="1500">
                <a:solidFill>
                  <a:srgbClr val="000000"/>
                </a:solidFill>
                <a:latin typeface="Arial"/>
                <a:ea typeface="Arial"/>
                <a:cs typeface="Arial"/>
                <a:sym typeface="Arial"/>
              </a:rPr>
              <a:t> </a:t>
            </a:r>
            <a:r>
              <a:rPr b="1" i="1" lang="en-US" sz="1500" u="sng">
                <a:solidFill>
                  <a:srgbClr val="000000"/>
                </a:solidFill>
                <a:latin typeface="Arial"/>
                <a:ea typeface="Arial"/>
                <a:cs typeface="Arial"/>
                <a:sym typeface="Arial"/>
              </a:rPr>
              <a:t>akımını arttırarak, kapasitif yüklerde uyartım akımını azaltarak sağlanmaktadır.</a:t>
            </a:r>
            <a:endParaRPr sz="1500">
              <a:solidFill>
                <a:srgbClr val="000000"/>
              </a:solidFill>
              <a:latin typeface="Arial"/>
              <a:ea typeface="Arial"/>
              <a:cs typeface="Arial"/>
              <a:sym typeface="Arial"/>
            </a:endParaRPr>
          </a:p>
        </p:txBody>
      </p:sp>
      <p:sp>
        <p:nvSpPr>
          <p:cNvPr id="1366" name="Google Shape;1366;p52"/>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52</a:t>
            </a:r>
            <a:endParaRPr sz="1050">
              <a:solidFill>
                <a:srgbClr val="000000"/>
              </a:solidFill>
              <a:latin typeface="Arial"/>
              <a:ea typeface="Arial"/>
              <a:cs typeface="Arial"/>
              <a:sym typeface="Arial"/>
            </a:endParaRPr>
          </a:p>
        </p:txBody>
      </p:sp>
      <p:sp>
        <p:nvSpPr>
          <p:cNvPr id="1367" name="Google Shape;1367;p52"/>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1" name="Shape 1371"/>
        <p:cNvGrpSpPr/>
        <p:nvPr/>
      </p:nvGrpSpPr>
      <p:grpSpPr>
        <a:xfrm>
          <a:off x="0" y="0"/>
          <a:ext cx="0" cy="0"/>
          <a:chOff x="0" y="0"/>
          <a:chExt cx="0" cy="0"/>
        </a:xfrm>
      </p:grpSpPr>
      <p:sp>
        <p:nvSpPr>
          <p:cNvPr id="1372" name="Google Shape;1372;p53"/>
          <p:cNvSpPr txBox="1"/>
          <p:nvPr/>
        </p:nvSpPr>
        <p:spPr>
          <a:xfrm>
            <a:off x="361027" y="1930108"/>
            <a:ext cx="7711916" cy="702596"/>
          </a:xfrm>
          <a:prstGeom prst="rect">
            <a:avLst/>
          </a:prstGeom>
          <a:noFill/>
          <a:ln>
            <a:noFill/>
          </a:ln>
        </p:spPr>
        <p:txBody>
          <a:bodyPr anchorCtr="0" anchor="t" bIns="0" lIns="0" spcFirstLastPara="1" rIns="0" wrap="square" tIns="10000">
            <a:noAutofit/>
          </a:bodyPr>
          <a:lstStyle/>
          <a:p>
            <a:pPr indent="0" lvl="0" marL="694849" marR="0"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b="1" lang="en-US" sz="1500" u="sng">
                <a:solidFill>
                  <a:srgbClr val="000000"/>
                </a:solidFill>
                <a:latin typeface="Arial"/>
                <a:ea typeface="Arial"/>
                <a:cs typeface="Arial"/>
                <a:sym typeface="Arial"/>
              </a:rPr>
              <a:t>ALTERNATÖRLERDE UÇ GERİLİMİNİN SABİT KALMASI; OMİK VE ENDÜKTİF</a:t>
            </a:r>
            <a:endParaRPr sz="1500">
              <a:solidFill>
                <a:srgbClr val="000000"/>
              </a:solidFill>
              <a:latin typeface="Arial"/>
              <a:ea typeface="Arial"/>
              <a:cs typeface="Arial"/>
              <a:sym typeface="Arial"/>
            </a:endParaRPr>
          </a:p>
          <a:p>
            <a:pPr indent="-475" lvl="0" marL="9525" marR="4763" rtl="0" algn="l">
              <a:spcBef>
                <a:spcPts val="4"/>
              </a:spcBef>
              <a:spcAft>
                <a:spcPts val="0"/>
              </a:spcAft>
              <a:buNone/>
            </a:pPr>
            <a:r>
              <a:rPr lang="en-US" sz="1500" u="sng">
                <a:solidFill>
                  <a:srgbClr val="000000"/>
                </a:solidFill>
                <a:latin typeface="Times New Roman"/>
                <a:ea typeface="Times New Roman"/>
                <a:cs typeface="Times New Roman"/>
                <a:sym typeface="Times New Roman"/>
              </a:rPr>
              <a:t> </a:t>
            </a:r>
            <a:r>
              <a:rPr b="1" lang="en-US" sz="1500" u="sng">
                <a:solidFill>
                  <a:srgbClr val="000000"/>
                </a:solidFill>
                <a:latin typeface="Arial"/>
                <a:ea typeface="Arial"/>
                <a:cs typeface="Arial"/>
                <a:sym typeface="Arial"/>
              </a:rPr>
              <a:t>YÜKLERDE	UYARTIM	AKIMI	ARTTIRILARAK,	KAPASİTİF	YÜKLERDE	UYARTIM </a:t>
            </a:r>
            <a:r>
              <a:rPr b="1" lang="en-US" sz="1500">
                <a:solidFill>
                  <a:srgbClr val="000000"/>
                </a:solidFill>
                <a:latin typeface="Arial"/>
                <a:ea typeface="Arial"/>
                <a:cs typeface="Arial"/>
                <a:sym typeface="Arial"/>
              </a:rPr>
              <a:t> </a:t>
            </a:r>
            <a:r>
              <a:rPr b="1" lang="en-US" sz="1500" u="sng">
                <a:solidFill>
                  <a:srgbClr val="000000"/>
                </a:solidFill>
                <a:latin typeface="Arial"/>
                <a:ea typeface="Arial"/>
                <a:cs typeface="Arial"/>
                <a:sym typeface="Arial"/>
              </a:rPr>
              <a:t>AKIMI AZALTILARAK SAĞLANMAKTADIR.</a:t>
            </a:r>
            <a:endParaRPr sz="1500">
              <a:solidFill>
                <a:srgbClr val="000000"/>
              </a:solidFill>
              <a:latin typeface="Arial"/>
              <a:ea typeface="Arial"/>
              <a:cs typeface="Arial"/>
              <a:sym typeface="Arial"/>
            </a:endParaRPr>
          </a:p>
        </p:txBody>
      </p:sp>
      <p:sp>
        <p:nvSpPr>
          <p:cNvPr id="1373" name="Google Shape;1373;p53"/>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55</a:t>
            </a:r>
            <a:endParaRPr sz="1050">
              <a:solidFill>
                <a:srgbClr val="000000"/>
              </a:solidFill>
              <a:latin typeface="Arial"/>
              <a:ea typeface="Arial"/>
              <a:cs typeface="Arial"/>
              <a:sym typeface="Arial"/>
            </a:endParaRPr>
          </a:p>
        </p:txBody>
      </p:sp>
      <p:sp>
        <p:nvSpPr>
          <p:cNvPr id="1374" name="Google Shape;1374;p53"/>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graphicFrame>
        <p:nvGraphicFramePr>
          <p:cNvPr id="1375" name="Google Shape;1375;p53"/>
          <p:cNvGraphicFramePr/>
          <p:nvPr/>
        </p:nvGraphicFramePr>
        <p:xfrm>
          <a:off x="76200" y="3278708"/>
          <a:ext cx="3000000" cy="3000000"/>
        </p:xfrm>
        <a:graphic>
          <a:graphicData uri="http://schemas.openxmlformats.org/drawingml/2006/table">
            <a:tbl>
              <a:tblPr bandRow="1" firstRow="1">
                <a:noFill/>
                <a:tableStyleId>{AF04E7D3-C266-4262-9FC0-182E5B5260AA}</a:tableStyleId>
              </a:tblPr>
              <a:tblGrid>
                <a:gridCol w="1090650"/>
                <a:gridCol w="3557550"/>
                <a:gridCol w="3063725"/>
              </a:tblGrid>
              <a:tr h="538950">
                <a:tc>
                  <a:txBody>
                    <a:bodyPr/>
                    <a:lstStyle/>
                    <a:p>
                      <a:pPr indent="0" lvl="0" marL="13970" marR="0" rtl="0" algn="ctr">
                        <a:lnSpc>
                          <a:spcPct val="100000"/>
                        </a:lnSpc>
                        <a:spcBef>
                          <a:spcPts val="0"/>
                        </a:spcBef>
                        <a:spcAft>
                          <a:spcPts val="0"/>
                        </a:spcAft>
                        <a:buNone/>
                      </a:pPr>
                      <a:r>
                        <a:rPr b="1" lang="en-US" sz="1500" u="none" cap="none" strike="noStrike">
                          <a:latin typeface="Arial"/>
                          <a:ea typeface="Arial"/>
                          <a:cs typeface="Arial"/>
                          <a:sym typeface="Arial"/>
                        </a:rPr>
                        <a:t>Yük</a:t>
                      </a:r>
                      <a:endParaRPr sz="1500" u="none" cap="none" strike="noStrike">
                        <a:latin typeface="Arial"/>
                        <a:ea typeface="Arial"/>
                        <a:cs typeface="Arial"/>
                        <a:sym typeface="Arial"/>
                      </a:endParaRPr>
                    </a:p>
                  </a:txBody>
                  <a:tcPr marT="139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112395" marR="0" rtl="0" algn="ctr">
                        <a:lnSpc>
                          <a:spcPct val="100000"/>
                        </a:lnSpc>
                        <a:spcBef>
                          <a:spcPts val="0"/>
                        </a:spcBef>
                        <a:spcAft>
                          <a:spcPts val="0"/>
                        </a:spcAft>
                        <a:buNone/>
                      </a:pPr>
                      <a:r>
                        <a:rPr b="1" lang="en-US" sz="1500" u="none" cap="none" strike="noStrike">
                          <a:latin typeface="Arial"/>
                          <a:ea typeface="Arial"/>
                          <a:cs typeface="Arial"/>
                          <a:sym typeface="Arial"/>
                        </a:rPr>
                        <a:t>Uç geriliminin değişimi</a:t>
                      </a:r>
                      <a:endParaRPr sz="1500" u="none" cap="none" strike="noStrike">
                        <a:latin typeface="Arial"/>
                        <a:ea typeface="Arial"/>
                        <a:cs typeface="Arial"/>
                        <a:sym typeface="Arial"/>
                      </a:endParaRPr>
                    </a:p>
                  </a:txBody>
                  <a:tcPr marT="139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13970" marR="0" rtl="0" algn="ctr">
                        <a:lnSpc>
                          <a:spcPct val="100000"/>
                        </a:lnSpc>
                        <a:spcBef>
                          <a:spcPts val="0"/>
                        </a:spcBef>
                        <a:spcAft>
                          <a:spcPts val="0"/>
                        </a:spcAft>
                        <a:buNone/>
                      </a:pPr>
                      <a:r>
                        <a:rPr b="1" lang="en-US" sz="1500" u="none" cap="none" strike="noStrike">
                          <a:latin typeface="Arial"/>
                          <a:ea typeface="Arial"/>
                          <a:cs typeface="Arial"/>
                          <a:sym typeface="Arial"/>
                        </a:rPr>
                        <a:t>Uç geriliminin sabit kalması için</a:t>
                      </a:r>
                      <a:endParaRPr sz="1500" u="none" cap="none" strike="noStrike">
                        <a:latin typeface="Arial"/>
                        <a:ea typeface="Arial"/>
                        <a:cs typeface="Arial"/>
                        <a:sym typeface="Arial"/>
                      </a:endParaRPr>
                    </a:p>
                    <a:p>
                      <a:pPr indent="0" lvl="0" marL="13334" marR="0" rtl="0" algn="ctr">
                        <a:lnSpc>
                          <a:spcPct val="100000"/>
                        </a:lnSpc>
                        <a:spcBef>
                          <a:spcPts val="360"/>
                        </a:spcBef>
                        <a:spcAft>
                          <a:spcPts val="0"/>
                        </a:spcAft>
                        <a:buNone/>
                      </a:pPr>
                      <a:r>
                        <a:rPr b="1" lang="en-US" sz="1500" u="none" cap="none" strike="noStrike">
                          <a:latin typeface="Arial"/>
                          <a:ea typeface="Arial"/>
                          <a:cs typeface="Arial"/>
                          <a:sym typeface="Arial"/>
                        </a:rPr>
                        <a:t>yapılması gerekli işlem</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r>
              <a:tr h="763550">
                <a:tc>
                  <a:txBody>
                    <a:bodyPr/>
                    <a:lstStyle/>
                    <a:p>
                      <a:pPr indent="0" lvl="0" marL="12065" marR="0" rtl="0" algn="ctr">
                        <a:lnSpc>
                          <a:spcPct val="100000"/>
                        </a:lnSpc>
                        <a:spcBef>
                          <a:spcPts val="0"/>
                        </a:spcBef>
                        <a:spcAft>
                          <a:spcPts val="0"/>
                        </a:spcAft>
                        <a:buNone/>
                      </a:pPr>
                      <a:r>
                        <a:rPr b="1" lang="en-US" sz="1500" u="none" cap="none" strike="noStrike">
                          <a:latin typeface="Arial"/>
                          <a:ea typeface="Arial"/>
                          <a:cs typeface="Arial"/>
                          <a:sym typeface="Arial"/>
                        </a:rPr>
                        <a:t>Omik</a:t>
                      </a:r>
                      <a:endParaRPr sz="1500" u="none" cap="none" strike="noStrike">
                        <a:latin typeface="Arial"/>
                        <a:ea typeface="Arial"/>
                        <a:cs typeface="Arial"/>
                        <a:sym typeface="Arial"/>
                      </a:endParaRPr>
                    </a:p>
                  </a:txBody>
                  <a:tcPr marT="139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0800" marR="0" rtl="0" algn="ctr">
                        <a:lnSpc>
                          <a:spcPct val="100000"/>
                        </a:lnSpc>
                        <a:spcBef>
                          <a:spcPts val="0"/>
                        </a:spcBef>
                        <a:spcAft>
                          <a:spcPts val="0"/>
                        </a:spcAft>
                        <a:buNone/>
                      </a:pPr>
                      <a:r>
                        <a:rPr lang="en-US" sz="1500" u="none" cap="none" strike="noStrike">
                          <a:latin typeface="Arial"/>
                          <a:ea typeface="Arial"/>
                          <a:cs typeface="Arial"/>
                          <a:sym typeface="Arial"/>
                        </a:rPr>
                        <a:t>yüke	bağlı olarak bir miktar düşer</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1435" marR="0" rtl="0" algn="ctr">
                        <a:lnSpc>
                          <a:spcPct val="100000"/>
                        </a:lnSpc>
                        <a:spcBef>
                          <a:spcPts val="0"/>
                        </a:spcBef>
                        <a:spcAft>
                          <a:spcPts val="0"/>
                        </a:spcAft>
                        <a:buNone/>
                      </a:pPr>
                      <a:r>
                        <a:rPr lang="en-US" sz="1500" u="none" cap="none" strike="noStrike">
                          <a:latin typeface="Arial"/>
                          <a:ea typeface="Arial"/>
                          <a:cs typeface="Arial"/>
                          <a:sym typeface="Arial"/>
                        </a:rPr>
                        <a:t>uyartım akımı arttırılır.</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r>
              <a:tr h="993400">
                <a:tc>
                  <a:txBody>
                    <a:bodyPr/>
                    <a:lstStyle/>
                    <a:p>
                      <a:pPr indent="0" lvl="0" marL="0" marR="0" rtl="0" algn="ctr">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14604" marR="0" rtl="0" algn="ctr">
                        <a:lnSpc>
                          <a:spcPct val="100000"/>
                        </a:lnSpc>
                        <a:spcBef>
                          <a:spcPts val="0"/>
                        </a:spcBef>
                        <a:spcAft>
                          <a:spcPts val="0"/>
                        </a:spcAft>
                        <a:buNone/>
                      </a:pPr>
                      <a:r>
                        <a:rPr b="1" lang="en-US" sz="1500" u="none" cap="none" strike="noStrike">
                          <a:latin typeface="Arial"/>
                          <a:ea typeface="Arial"/>
                          <a:cs typeface="Arial"/>
                          <a:sym typeface="Arial"/>
                        </a:rPr>
                        <a:t>Endüktif</a:t>
                      </a:r>
                      <a:endParaRPr sz="1500" u="none" cap="none" strike="noStrike">
                        <a:latin typeface="Arial"/>
                        <a:ea typeface="Arial"/>
                        <a:cs typeface="Arial"/>
                        <a:sym typeface="Arial"/>
                      </a:endParaRPr>
                    </a:p>
                  </a:txBody>
                  <a:tcPr marT="23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0800" marR="0" rtl="0" algn="ctr">
                        <a:lnSpc>
                          <a:spcPct val="100000"/>
                        </a:lnSpc>
                        <a:spcBef>
                          <a:spcPts val="0"/>
                        </a:spcBef>
                        <a:spcAft>
                          <a:spcPts val="0"/>
                        </a:spcAft>
                        <a:buNone/>
                      </a:pPr>
                      <a:r>
                        <a:rPr lang="en-US" sz="1500" u="none" cap="none" strike="noStrike">
                          <a:latin typeface="Arial"/>
                          <a:ea typeface="Arial"/>
                          <a:cs typeface="Arial"/>
                          <a:sym typeface="Arial"/>
                        </a:rPr>
                        <a:t>yüke	bağlı olarak	önemli	miktarda  düşer.</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1435" marR="0" rtl="0" algn="ctr">
                        <a:lnSpc>
                          <a:spcPct val="100000"/>
                        </a:lnSpc>
                        <a:spcBef>
                          <a:spcPts val="0"/>
                        </a:spcBef>
                        <a:spcAft>
                          <a:spcPts val="0"/>
                        </a:spcAft>
                        <a:buNone/>
                      </a:pPr>
                      <a:r>
                        <a:rPr lang="en-US" sz="1500" u="none" cap="none" strike="noStrike">
                          <a:latin typeface="Arial"/>
                          <a:ea typeface="Arial"/>
                          <a:cs typeface="Arial"/>
                          <a:sym typeface="Arial"/>
                        </a:rPr>
                        <a:t>uyartım akımı arttırılır.</a:t>
                      </a:r>
                      <a:endParaRPr sz="1500" u="none" cap="none" strike="noStrike">
                        <a:latin typeface="Arial"/>
                        <a:ea typeface="Arial"/>
                        <a:cs typeface="Arial"/>
                        <a:sym typeface="Arial"/>
                      </a:endParaRPr>
                    </a:p>
                  </a:txBody>
                  <a:tcPr marT="139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r>
              <a:tr h="763550">
                <a:tc>
                  <a:txBody>
                    <a:bodyPr/>
                    <a:lstStyle/>
                    <a:p>
                      <a:pPr indent="0" lvl="0" marL="13334" marR="0" rtl="0" algn="ctr">
                        <a:lnSpc>
                          <a:spcPct val="100000"/>
                        </a:lnSpc>
                        <a:spcBef>
                          <a:spcPts val="0"/>
                        </a:spcBef>
                        <a:spcAft>
                          <a:spcPts val="0"/>
                        </a:spcAft>
                        <a:buNone/>
                      </a:pPr>
                      <a:r>
                        <a:rPr b="1" lang="en-US" sz="1500" u="none" cap="none" strike="noStrike">
                          <a:latin typeface="Arial"/>
                          <a:ea typeface="Arial"/>
                          <a:cs typeface="Arial"/>
                          <a:sym typeface="Arial"/>
                        </a:rPr>
                        <a:t>Kapasitif</a:t>
                      </a:r>
                      <a:endParaRPr sz="1500" u="none" cap="none" strike="noStrike">
                        <a:latin typeface="Arial"/>
                        <a:ea typeface="Arial"/>
                        <a:cs typeface="Arial"/>
                        <a:sym typeface="Arial"/>
                      </a:endParaRPr>
                    </a:p>
                  </a:txBody>
                  <a:tcPr marT="139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0800" marR="0" rtl="0" algn="ctr">
                        <a:lnSpc>
                          <a:spcPct val="100000"/>
                        </a:lnSpc>
                        <a:spcBef>
                          <a:spcPts val="0"/>
                        </a:spcBef>
                        <a:spcAft>
                          <a:spcPts val="0"/>
                        </a:spcAft>
                        <a:buNone/>
                      </a:pPr>
                      <a:r>
                        <a:rPr lang="en-US" sz="1500" u="none" cap="none" strike="noStrike">
                          <a:latin typeface="Arial"/>
                          <a:ea typeface="Arial"/>
                          <a:cs typeface="Arial"/>
                          <a:sym typeface="Arial"/>
                        </a:rPr>
                        <a:t>yüke	bağlı olarak artar.</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c>
                  <a:txBody>
                    <a:bodyPr/>
                    <a:lstStyle/>
                    <a:p>
                      <a:pPr indent="0" lvl="0" marL="51435" marR="0" rtl="0" algn="ctr">
                        <a:lnSpc>
                          <a:spcPct val="100000"/>
                        </a:lnSpc>
                        <a:spcBef>
                          <a:spcPts val="0"/>
                        </a:spcBef>
                        <a:spcAft>
                          <a:spcPts val="0"/>
                        </a:spcAft>
                        <a:buNone/>
                      </a:pPr>
                      <a:r>
                        <a:rPr lang="en-US" sz="1500" u="none" cap="none" strike="noStrike">
                          <a:latin typeface="Arial"/>
                          <a:ea typeface="Arial"/>
                          <a:cs typeface="Arial"/>
                          <a:sym typeface="Arial"/>
                        </a:rPr>
                        <a:t>uyartım akımı azaltılır.</a:t>
                      </a:r>
                      <a:endParaRPr sz="1500" u="none" cap="none" strike="noStrike">
                        <a:latin typeface="Arial"/>
                        <a:ea typeface="Arial"/>
                        <a:cs typeface="Arial"/>
                        <a:sym typeface="Arial"/>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CE8"/>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9" name="Shape 1379"/>
        <p:cNvGrpSpPr/>
        <p:nvPr/>
      </p:nvGrpSpPr>
      <p:grpSpPr>
        <a:xfrm>
          <a:off x="0" y="0"/>
          <a:ext cx="0" cy="0"/>
          <a:chOff x="0" y="0"/>
          <a:chExt cx="0" cy="0"/>
        </a:xfrm>
      </p:grpSpPr>
      <p:sp>
        <p:nvSpPr>
          <p:cNvPr id="1380" name="Google Shape;1380;p54"/>
          <p:cNvSpPr txBox="1"/>
          <p:nvPr/>
        </p:nvSpPr>
        <p:spPr>
          <a:xfrm>
            <a:off x="364579" y="1896808"/>
            <a:ext cx="7706201" cy="933428"/>
          </a:xfrm>
          <a:prstGeom prst="rect">
            <a:avLst/>
          </a:prstGeom>
          <a:noFill/>
          <a:ln>
            <a:noFill/>
          </a:ln>
        </p:spPr>
        <p:txBody>
          <a:bodyPr anchorCtr="0" anchor="t" bIns="0" lIns="0" spcFirstLastPara="1" rIns="0" wrap="square" tIns="10000">
            <a:noAutofit/>
          </a:bodyPr>
          <a:lstStyle/>
          <a:p>
            <a:pPr indent="685800" lvl="0" marL="9525" marR="3810" rtl="0" algn="just">
              <a:spcBef>
                <a:spcPts val="0"/>
              </a:spcBef>
              <a:spcAft>
                <a:spcPts val="0"/>
              </a:spcAft>
              <a:buNone/>
            </a:pPr>
            <a:r>
              <a:rPr b="1" lang="en-US" sz="1500">
                <a:solidFill>
                  <a:srgbClr val="000000"/>
                </a:solidFill>
                <a:latin typeface="Arial"/>
                <a:ea typeface="Arial"/>
                <a:cs typeface="Arial"/>
                <a:sym typeface="Arial"/>
              </a:rPr>
              <a:t>Örnek: </a:t>
            </a:r>
            <a:r>
              <a:rPr b="1" i="1" lang="en-US" sz="1500">
                <a:solidFill>
                  <a:srgbClr val="000000"/>
                </a:solidFill>
                <a:latin typeface="Arial"/>
                <a:ea typeface="Arial"/>
                <a:cs typeface="Arial"/>
                <a:sym typeface="Arial"/>
              </a:rPr>
              <a:t>3 fazlı</a:t>
            </a:r>
            <a:r>
              <a:rPr lang="en-US" sz="1500">
                <a:solidFill>
                  <a:srgbClr val="000000"/>
                </a:solidFill>
                <a:latin typeface="Arial"/>
                <a:ea typeface="Arial"/>
                <a:cs typeface="Arial"/>
                <a:sym typeface="Arial"/>
              </a:rPr>
              <a:t>, </a:t>
            </a:r>
            <a:r>
              <a:rPr b="1" i="1" lang="en-US" sz="1500">
                <a:solidFill>
                  <a:srgbClr val="000000"/>
                </a:solidFill>
                <a:latin typeface="Arial"/>
                <a:ea typeface="Arial"/>
                <a:cs typeface="Arial"/>
                <a:sym typeface="Arial"/>
              </a:rPr>
              <a:t>380V </a:t>
            </a:r>
            <a:r>
              <a:rPr lang="en-US" sz="1500">
                <a:solidFill>
                  <a:srgbClr val="000000"/>
                </a:solidFill>
                <a:latin typeface="Arial"/>
                <a:ea typeface="Arial"/>
                <a:cs typeface="Arial"/>
                <a:sym typeface="Arial"/>
              </a:rPr>
              <a:t>gerilimli </a:t>
            </a:r>
            <a:r>
              <a:rPr b="1" i="1" lang="en-US" sz="1500">
                <a:solidFill>
                  <a:srgbClr val="000000"/>
                </a:solidFill>
                <a:latin typeface="Arial"/>
                <a:ea typeface="Arial"/>
                <a:cs typeface="Arial"/>
                <a:sym typeface="Arial"/>
              </a:rPr>
              <a:t>40A</a:t>
            </a:r>
            <a:r>
              <a:rPr lang="en-US" sz="1500">
                <a:solidFill>
                  <a:srgbClr val="000000"/>
                </a:solidFill>
                <a:latin typeface="Arial"/>
                <a:ea typeface="Arial"/>
                <a:cs typeface="Arial"/>
                <a:sym typeface="Arial"/>
              </a:rPr>
              <a:t>’lik yük akımına sahip yıldız bağlı senkron  generatörün faz başına etkin faz direnci </a:t>
            </a:r>
            <a:r>
              <a:rPr b="1" i="1" lang="en-US" sz="1500">
                <a:solidFill>
                  <a:srgbClr val="000000"/>
                </a:solidFill>
                <a:latin typeface="Arial"/>
                <a:ea typeface="Arial"/>
                <a:cs typeface="Arial"/>
                <a:sym typeface="Arial"/>
              </a:rPr>
              <a:t>R</a:t>
            </a:r>
            <a:r>
              <a:rPr b="1" baseline="-25000" i="1" lang="en-US" sz="1463">
                <a:solidFill>
                  <a:srgbClr val="000000"/>
                </a:solidFill>
                <a:latin typeface="Arial"/>
                <a:ea typeface="Arial"/>
                <a:cs typeface="Arial"/>
                <a:sym typeface="Arial"/>
              </a:rPr>
              <a:t>e</a:t>
            </a:r>
            <a:r>
              <a:rPr b="1" i="1" lang="en-US" sz="1500">
                <a:solidFill>
                  <a:srgbClr val="000000"/>
                </a:solidFill>
                <a:latin typeface="Arial"/>
                <a:ea typeface="Arial"/>
                <a:cs typeface="Arial"/>
                <a:sym typeface="Arial"/>
              </a:rPr>
              <a:t>=0,2Ω</a:t>
            </a:r>
            <a:r>
              <a:rPr lang="en-US" sz="1500">
                <a:solidFill>
                  <a:srgbClr val="000000"/>
                </a:solidFill>
                <a:latin typeface="Arial"/>
                <a:ea typeface="Arial"/>
                <a:cs typeface="Arial"/>
                <a:sym typeface="Arial"/>
              </a:rPr>
              <a:t>, senkron reaktansı </a:t>
            </a:r>
            <a:r>
              <a:rPr b="1" i="1" lang="en-US" sz="1500">
                <a:solidFill>
                  <a:srgbClr val="000000"/>
                </a:solidFill>
                <a:latin typeface="Arial"/>
                <a:ea typeface="Arial"/>
                <a:cs typeface="Arial"/>
                <a:sym typeface="Arial"/>
              </a:rPr>
              <a:t>X</a:t>
            </a:r>
            <a:r>
              <a:rPr b="1" baseline="-25000" i="1" lang="en-US" sz="1463">
                <a:solidFill>
                  <a:srgbClr val="000000"/>
                </a:solidFill>
                <a:latin typeface="Arial"/>
                <a:ea typeface="Arial"/>
                <a:cs typeface="Arial"/>
                <a:sym typeface="Arial"/>
              </a:rPr>
              <a:t>s</a:t>
            </a:r>
            <a:r>
              <a:rPr b="1" i="1" lang="en-US" sz="1500">
                <a:solidFill>
                  <a:srgbClr val="000000"/>
                </a:solidFill>
                <a:latin typeface="Arial"/>
                <a:ea typeface="Arial"/>
                <a:cs typeface="Arial"/>
                <a:sym typeface="Arial"/>
              </a:rPr>
              <a:t>=0,15Ω</a:t>
            </a:r>
            <a:r>
              <a:rPr lang="en-US" sz="1500">
                <a:solidFill>
                  <a:srgbClr val="000000"/>
                </a:solidFill>
                <a:latin typeface="Arial"/>
                <a:ea typeface="Arial"/>
                <a:cs typeface="Arial"/>
                <a:sym typeface="Arial"/>
              </a:rPr>
              <a:t>’dur. Bu  generatörün </a:t>
            </a:r>
            <a:r>
              <a:rPr b="1" i="1" lang="en-US" sz="1500">
                <a:solidFill>
                  <a:srgbClr val="000000"/>
                </a:solidFill>
                <a:latin typeface="Arial"/>
                <a:ea typeface="Arial"/>
                <a:cs typeface="Arial"/>
                <a:sym typeface="Arial"/>
              </a:rPr>
              <a:t>omik</a:t>
            </a:r>
            <a:r>
              <a:rPr lang="en-US" sz="1500">
                <a:solidFill>
                  <a:srgbClr val="000000"/>
                </a:solidFill>
                <a:latin typeface="Arial"/>
                <a:ea typeface="Arial"/>
                <a:cs typeface="Arial"/>
                <a:sym typeface="Arial"/>
              </a:rPr>
              <a:t>, </a:t>
            </a:r>
            <a:r>
              <a:rPr b="1" i="1" lang="en-US" sz="1500">
                <a:solidFill>
                  <a:srgbClr val="000000"/>
                </a:solidFill>
                <a:latin typeface="Arial"/>
                <a:ea typeface="Arial"/>
                <a:cs typeface="Arial"/>
                <a:sym typeface="Arial"/>
              </a:rPr>
              <a:t>cosφ=0,8 geri </a:t>
            </a:r>
            <a:r>
              <a:rPr lang="en-US" sz="1500">
                <a:solidFill>
                  <a:srgbClr val="000000"/>
                </a:solidFill>
                <a:latin typeface="Arial"/>
                <a:ea typeface="Arial"/>
                <a:cs typeface="Arial"/>
                <a:sym typeface="Arial"/>
              </a:rPr>
              <a:t>ve </a:t>
            </a:r>
            <a:r>
              <a:rPr b="1" i="1" lang="en-US" sz="1500">
                <a:solidFill>
                  <a:srgbClr val="000000"/>
                </a:solidFill>
                <a:latin typeface="Arial"/>
                <a:ea typeface="Arial"/>
                <a:cs typeface="Arial"/>
                <a:sym typeface="Arial"/>
              </a:rPr>
              <a:t>cosφ=0,8 ileri </a:t>
            </a:r>
            <a:r>
              <a:rPr lang="en-US" sz="1500">
                <a:solidFill>
                  <a:srgbClr val="000000"/>
                </a:solidFill>
                <a:latin typeface="Arial"/>
                <a:ea typeface="Arial"/>
                <a:cs typeface="Arial"/>
                <a:sym typeface="Arial"/>
              </a:rPr>
              <a:t>için</a:t>
            </a:r>
            <a:r>
              <a:rPr lang="en-US" sz="1500" u="sng">
                <a:solidFill>
                  <a:srgbClr val="000000"/>
                </a:solidFill>
                <a:latin typeface="Arial"/>
                <a:ea typeface="Arial"/>
                <a:cs typeface="Arial"/>
                <a:sym typeface="Arial"/>
              </a:rPr>
              <a:t> </a:t>
            </a:r>
            <a:r>
              <a:rPr i="1" lang="en-US" sz="1500" u="sng">
                <a:solidFill>
                  <a:srgbClr val="000000"/>
                </a:solidFill>
                <a:latin typeface="Arial"/>
                <a:ea typeface="Arial"/>
                <a:cs typeface="Arial"/>
                <a:sym typeface="Arial"/>
              </a:rPr>
              <a:t>boştaki uç gerilimlerini</a:t>
            </a:r>
            <a:r>
              <a:rPr i="1" lang="en-US" sz="1500">
                <a:solidFill>
                  <a:srgbClr val="000000"/>
                </a:solidFill>
                <a:latin typeface="Arial"/>
                <a:ea typeface="Arial"/>
                <a:cs typeface="Arial"/>
                <a:sym typeface="Arial"/>
              </a:rPr>
              <a:t> </a:t>
            </a:r>
            <a:r>
              <a:rPr lang="en-US" sz="1500">
                <a:solidFill>
                  <a:srgbClr val="000000"/>
                </a:solidFill>
                <a:latin typeface="Arial"/>
                <a:ea typeface="Arial"/>
                <a:cs typeface="Arial"/>
                <a:sym typeface="Arial"/>
              </a:rPr>
              <a:t>ve </a:t>
            </a:r>
            <a:r>
              <a:rPr i="1" lang="en-US" sz="1500" u="sng">
                <a:solidFill>
                  <a:srgbClr val="000000"/>
                </a:solidFill>
                <a:latin typeface="Arial"/>
                <a:ea typeface="Arial"/>
                <a:cs typeface="Arial"/>
                <a:sym typeface="Arial"/>
              </a:rPr>
              <a:t>gerilim</a:t>
            </a:r>
            <a:endParaRPr sz="1500">
              <a:solidFill>
                <a:srgbClr val="000000"/>
              </a:solidFill>
              <a:latin typeface="Arial"/>
              <a:ea typeface="Arial"/>
              <a:cs typeface="Arial"/>
              <a:sym typeface="Arial"/>
            </a:endParaRPr>
          </a:p>
          <a:p>
            <a:pPr indent="0" lvl="0" marL="9525" marR="0" rtl="0" algn="l">
              <a:spcBef>
                <a:spcPts val="0"/>
              </a:spcBef>
              <a:spcAft>
                <a:spcPts val="0"/>
              </a:spcAft>
              <a:buNone/>
            </a:pPr>
            <a:r>
              <a:rPr lang="en-US" sz="1500" u="sng">
                <a:solidFill>
                  <a:srgbClr val="000000"/>
                </a:solidFill>
                <a:latin typeface="Times New Roman"/>
                <a:ea typeface="Times New Roman"/>
                <a:cs typeface="Times New Roman"/>
                <a:sym typeface="Times New Roman"/>
              </a:rPr>
              <a:t> </a:t>
            </a:r>
            <a:r>
              <a:rPr i="1" lang="en-US" sz="1500" u="sng">
                <a:solidFill>
                  <a:srgbClr val="000000"/>
                </a:solidFill>
                <a:latin typeface="Arial"/>
                <a:ea typeface="Arial"/>
                <a:cs typeface="Arial"/>
                <a:sym typeface="Arial"/>
              </a:rPr>
              <a:t>regülasyonların</a:t>
            </a:r>
            <a:r>
              <a:rPr lang="en-US" sz="1500">
                <a:solidFill>
                  <a:srgbClr val="000000"/>
                </a:solidFill>
                <a:latin typeface="Arial"/>
                <a:ea typeface="Arial"/>
                <a:cs typeface="Arial"/>
                <a:sym typeface="Arial"/>
              </a:rPr>
              <a:t>ı bulunuz.</a:t>
            </a:r>
            <a:endParaRPr sz="1500">
              <a:solidFill>
                <a:srgbClr val="000000"/>
              </a:solidFill>
              <a:latin typeface="Arial"/>
              <a:ea typeface="Arial"/>
              <a:cs typeface="Arial"/>
              <a:sym typeface="Arial"/>
            </a:endParaRPr>
          </a:p>
        </p:txBody>
      </p:sp>
      <p:sp>
        <p:nvSpPr>
          <p:cNvPr id="1381" name="Google Shape;1381;p54"/>
          <p:cNvSpPr txBox="1"/>
          <p:nvPr/>
        </p:nvSpPr>
        <p:spPr>
          <a:xfrm>
            <a:off x="3246406" y="3064002"/>
            <a:ext cx="97631"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𝒇</a:t>
            </a:r>
            <a:endParaRPr sz="1088">
              <a:solidFill>
                <a:srgbClr val="000000"/>
              </a:solidFill>
              <a:latin typeface="Verdana"/>
              <a:ea typeface="Verdana"/>
              <a:cs typeface="Verdana"/>
              <a:sym typeface="Verdana"/>
            </a:endParaRPr>
          </a:p>
        </p:txBody>
      </p:sp>
      <p:sp>
        <p:nvSpPr>
          <p:cNvPr id="1382" name="Google Shape;1382;p54"/>
          <p:cNvSpPr txBox="1"/>
          <p:nvPr/>
        </p:nvSpPr>
        <p:spPr>
          <a:xfrm>
            <a:off x="1028701" y="2973704"/>
            <a:ext cx="2519267"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Bir faz gerilimi	</a:t>
            </a:r>
            <a:r>
              <a:rPr lang="en-US" sz="1500">
                <a:solidFill>
                  <a:srgbClr val="000000"/>
                </a:solidFill>
                <a:latin typeface="Verdana"/>
                <a:ea typeface="Verdana"/>
                <a:cs typeface="Verdana"/>
                <a:sym typeface="Verdana"/>
              </a:rPr>
              <a:t>𝑼	=</a:t>
            </a:r>
            <a:endParaRPr sz="1500">
              <a:solidFill>
                <a:srgbClr val="000000"/>
              </a:solidFill>
              <a:latin typeface="Verdana"/>
              <a:ea typeface="Verdana"/>
              <a:cs typeface="Verdana"/>
              <a:sym typeface="Verdana"/>
            </a:endParaRPr>
          </a:p>
        </p:txBody>
      </p:sp>
      <p:sp>
        <p:nvSpPr>
          <p:cNvPr id="1383" name="Google Shape;1383;p54"/>
          <p:cNvSpPr/>
          <p:nvPr/>
        </p:nvSpPr>
        <p:spPr>
          <a:xfrm>
            <a:off x="3590544" y="3119342"/>
            <a:ext cx="175259" cy="0"/>
          </a:xfrm>
          <a:custGeom>
            <a:rect b="b" l="l" r="r" t="t"/>
            <a:pathLst>
              <a:path extrusionOk="0" h="120000" w="233679">
                <a:moveTo>
                  <a:pt x="0" y="0"/>
                </a:moveTo>
                <a:lnTo>
                  <a:pt x="233172"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84" name="Google Shape;1384;p54"/>
          <p:cNvSpPr/>
          <p:nvPr/>
        </p:nvSpPr>
        <p:spPr>
          <a:xfrm>
            <a:off x="3592925" y="3146965"/>
            <a:ext cx="172498" cy="1342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85" name="Google Shape;1385;p54"/>
          <p:cNvSpPr txBox="1"/>
          <p:nvPr/>
        </p:nvSpPr>
        <p:spPr>
          <a:xfrm>
            <a:off x="3547968" y="2897410"/>
            <a:ext cx="227552" cy="425245"/>
          </a:xfrm>
          <a:prstGeom prst="rect">
            <a:avLst/>
          </a:prstGeom>
          <a:noFill/>
          <a:ln>
            <a:noFill/>
          </a:ln>
        </p:spPr>
        <p:txBody>
          <a:bodyPr anchorCtr="0" anchor="t" bIns="0" lIns="0" spcFirstLastPara="1" rIns="0" wrap="square" tIns="51425">
            <a:noAutofit/>
          </a:bodyPr>
          <a:lstStyle/>
          <a:p>
            <a:pPr indent="0" lvl="0" marL="0" marR="30955" rtl="0" algn="ctr">
              <a:spcBef>
                <a:spcPts val="0"/>
              </a:spcBef>
              <a:spcAft>
                <a:spcPts val="0"/>
              </a:spcAft>
              <a:buNone/>
            </a:pPr>
            <a:r>
              <a:rPr lang="en-US" sz="1088">
                <a:solidFill>
                  <a:srgbClr val="000000"/>
                </a:solidFill>
                <a:latin typeface="Verdana"/>
                <a:ea typeface="Verdana"/>
                <a:cs typeface="Verdana"/>
                <a:sym typeface="Verdana"/>
              </a:rPr>
              <a:t>𝑼</a:t>
            </a:r>
            <a:endParaRPr sz="1088">
              <a:solidFill>
                <a:srgbClr val="000000"/>
              </a:solidFill>
              <a:latin typeface="Verdana"/>
              <a:ea typeface="Verdana"/>
              <a:cs typeface="Verdana"/>
              <a:sym typeface="Verdana"/>
            </a:endParaRPr>
          </a:p>
          <a:p>
            <a:pPr indent="0" lvl="0" marL="54769" marR="0" rtl="0" algn="ctr">
              <a:spcBef>
                <a:spcPts val="334"/>
              </a:spcBef>
              <a:spcAft>
                <a:spcPts val="0"/>
              </a:spcAft>
              <a:buNone/>
            </a:pPr>
            <a:r>
              <a:rPr lang="en-US" sz="1088">
                <a:solidFill>
                  <a:srgbClr val="000000"/>
                </a:solidFill>
                <a:latin typeface="Verdana"/>
                <a:ea typeface="Verdana"/>
                <a:cs typeface="Verdana"/>
                <a:sym typeface="Verdana"/>
              </a:rPr>
              <a:t>𝟑</a:t>
            </a:r>
            <a:endParaRPr sz="1088">
              <a:solidFill>
                <a:srgbClr val="000000"/>
              </a:solidFill>
              <a:latin typeface="Verdana"/>
              <a:ea typeface="Verdana"/>
              <a:cs typeface="Verdana"/>
              <a:sym typeface="Verdana"/>
            </a:endParaRPr>
          </a:p>
        </p:txBody>
      </p:sp>
      <p:sp>
        <p:nvSpPr>
          <p:cNvPr id="1386" name="Google Shape;1386;p54"/>
          <p:cNvSpPr/>
          <p:nvPr/>
        </p:nvSpPr>
        <p:spPr>
          <a:xfrm>
            <a:off x="4014597" y="3119342"/>
            <a:ext cx="250508" cy="0"/>
          </a:xfrm>
          <a:custGeom>
            <a:rect b="b" l="l" r="r" t="t"/>
            <a:pathLst>
              <a:path extrusionOk="0" h="120000" w="334010">
                <a:moveTo>
                  <a:pt x="0" y="0"/>
                </a:moveTo>
                <a:lnTo>
                  <a:pt x="333755"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87" name="Google Shape;1387;p54"/>
          <p:cNvSpPr/>
          <p:nvPr/>
        </p:nvSpPr>
        <p:spPr>
          <a:xfrm>
            <a:off x="4054698" y="3146965"/>
            <a:ext cx="172498" cy="1342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88" name="Google Shape;1388;p54"/>
          <p:cNvSpPr txBox="1"/>
          <p:nvPr/>
        </p:nvSpPr>
        <p:spPr>
          <a:xfrm>
            <a:off x="4134803" y="3121152"/>
            <a:ext cx="102870"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𝟑</a:t>
            </a:r>
            <a:endParaRPr sz="1088">
              <a:solidFill>
                <a:srgbClr val="000000"/>
              </a:solidFill>
              <a:latin typeface="Verdana"/>
              <a:ea typeface="Verdana"/>
              <a:cs typeface="Verdana"/>
              <a:sym typeface="Verdana"/>
            </a:endParaRPr>
          </a:p>
        </p:txBody>
      </p:sp>
      <p:sp>
        <p:nvSpPr>
          <p:cNvPr id="1389" name="Google Shape;1389;p54"/>
          <p:cNvSpPr txBox="1"/>
          <p:nvPr/>
        </p:nvSpPr>
        <p:spPr>
          <a:xfrm>
            <a:off x="3808761" y="2973704"/>
            <a:ext cx="2321243"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 </a:t>
            </a:r>
            <a:r>
              <a:rPr baseline="30000" lang="en-US" sz="1631">
                <a:solidFill>
                  <a:srgbClr val="000000"/>
                </a:solidFill>
                <a:latin typeface="Verdana"/>
                <a:ea typeface="Verdana"/>
                <a:cs typeface="Verdana"/>
                <a:sym typeface="Verdana"/>
              </a:rPr>
              <a:t>𝟑𝟖𝟎 </a:t>
            </a:r>
            <a:r>
              <a:rPr lang="en-US" sz="1500">
                <a:solidFill>
                  <a:srgbClr val="000000"/>
                </a:solidFill>
                <a:latin typeface="Verdana"/>
                <a:ea typeface="Verdana"/>
                <a:cs typeface="Verdana"/>
                <a:sym typeface="Verdana"/>
              </a:rPr>
              <a:t>≅ 𝟐𝟐𝟎𝑽 </a:t>
            </a:r>
            <a:r>
              <a:rPr lang="en-US" sz="1500">
                <a:solidFill>
                  <a:srgbClr val="000000"/>
                </a:solidFill>
                <a:latin typeface="Arial"/>
                <a:ea typeface="Arial"/>
                <a:cs typeface="Arial"/>
                <a:sym typeface="Arial"/>
              </a:rPr>
              <a:t>olarak alındı.</a:t>
            </a:r>
            <a:endParaRPr sz="1500">
              <a:solidFill>
                <a:srgbClr val="000000"/>
              </a:solidFill>
              <a:latin typeface="Arial"/>
              <a:ea typeface="Arial"/>
              <a:cs typeface="Arial"/>
              <a:sym typeface="Arial"/>
            </a:endParaRPr>
          </a:p>
        </p:txBody>
      </p:sp>
      <p:sp>
        <p:nvSpPr>
          <p:cNvPr id="1390" name="Google Shape;1390;p54"/>
          <p:cNvSpPr/>
          <p:nvPr/>
        </p:nvSpPr>
        <p:spPr>
          <a:xfrm>
            <a:off x="2240089" y="3580543"/>
            <a:ext cx="1847850" cy="213836"/>
          </a:xfrm>
          <a:custGeom>
            <a:rect b="b" l="l" r="r" t="t"/>
            <a:pathLst>
              <a:path extrusionOk="0" h="285114" w="2463800">
                <a:moveTo>
                  <a:pt x="44219" y="185293"/>
                </a:moveTo>
                <a:lnTo>
                  <a:pt x="22351" y="185293"/>
                </a:lnTo>
                <a:lnTo>
                  <a:pt x="68580" y="284607"/>
                </a:lnTo>
                <a:lnTo>
                  <a:pt x="79375" y="284607"/>
                </a:lnTo>
                <a:lnTo>
                  <a:pt x="87469" y="254635"/>
                </a:lnTo>
                <a:lnTo>
                  <a:pt x="75311" y="254635"/>
                </a:lnTo>
                <a:lnTo>
                  <a:pt x="44219" y="185293"/>
                </a:lnTo>
                <a:close/>
              </a:path>
              <a:path extrusionOk="0" h="285114" w="2463800">
                <a:moveTo>
                  <a:pt x="2463546" y="0"/>
                </a:moveTo>
                <a:lnTo>
                  <a:pt x="165353" y="0"/>
                </a:lnTo>
                <a:lnTo>
                  <a:pt x="165353" y="762"/>
                </a:lnTo>
                <a:lnTo>
                  <a:pt x="143001" y="762"/>
                </a:lnTo>
                <a:lnTo>
                  <a:pt x="75311" y="254635"/>
                </a:lnTo>
                <a:lnTo>
                  <a:pt x="87469" y="254635"/>
                </a:lnTo>
                <a:lnTo>
                  <a:pt x="152019" y="15621"/>
                </a:lnTo>
                <a:lnTo>
                  <a:pt x="174244" y="15621"/>
                </a:lnTo>
                <a:lnTo>
                  <a:pt x="174244" y="15240"/>
                </a:lnTo>
                <a:lnTo>
                  <a:pt x="2463546" y="15240"/>
                </a:lnTo>
                <a:lnTo>
                  <a:pt x="2463546" y="0"/>
                </a:lnTo>
                <a:close/>
              </a:path>
              <a:path extrusionOk="0" h="285114" w="2463800">
                <a:moveTo>
                  <a:pt x="36702" y="168529"/>
                </a:moveTo>
                <a:lnTo>
                  <a:pt x="0" y="185293"/>
                </a:lnTo>
                <a:lnTo>
                  <a:pt x="3556" y="193548"/>
                </a:lnTo>
                <a:lnTo>
                  <a:pt x="22351" y="185293"/>
                </a:lnTo>
                <a:lnTo>
                  <a:pt x="44219" y="185293"/>
                </a:lnTo>
                <a:lnTo>
                  <a:pt x="36702" y="1685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91" name="Google Shape;1391;p54"/>
          <p:cNvSpPr/>
          <p:nvPr/>
        </p:nvSpPr>
        <p:spPr>
          <a:xfrm>
            <a:off x="2380297" y="3619595"/>
            <a:ext cx="846773" cy="159068"/>
          </a:xfrm>
          <a:custGeom>
            <a:rect b="b" l="l" r="r" t="t"/>
            <a:pathLst>
              <a:path extrusionOk="0" h="212089" w="1129029">
                <a:moveTo>
                  <a:pt x="1061593" y="0"/>
                </a:moveTo>
                <a:lnTo>
                  <a:pt x="1058545" y="8509"/>
                </a:lnTo>
                <a:lnTo>
                  <a:pt x="1070812" y="13892"/>
                </a:lnTo>
                <a:lnTo>
                  <a:pt x="1081341" y="21288"/>
                </a:lnTo>
                <a:lnTo>
                  <a:pt x="1102760" y="55429"/>
                </a:lnTo>
                <a:lnTo>
                  <a:pt x="1109725" y="104775"/>
                </a:lnTo>
                <a:lnTo>
                  <a:pt x="1108942" y="123443"/>
                </a:lnTo>
                <a:lnTo>
                  <a:pt x="1097280" y="169164"/>
                </a:lnTo>
                <a:lnTo>
                  <a:pt x="1070973" y="197739"/>
                </a:lnTo>
                <a:lnTo>
                  <a:pt x="1058925" y="203073"/>
                </a:lnTo>
                <a:lnTo>
                  <a:pt x="1061593" y="211709"/>
                </a:lnTo>
                <a:lnTo>
                  <a:pt x="1101990" y="187706"/>
                </a:lnTo>
                <a:lnTo>
                  <a:pt x="1124712" y="143335"/>
                </a:lnTo>
                <a:lnTo>
                  <a:pt x="1129030" y="105918"/>
                </a:lnTo>
                <a:lnTo>
                  <a:pt x="1127954" y="86483"/>
                </a:lnTo>
                <a:lnTo>
                  <a:pt x="1111631" y="37084"/>
                </a:lnTo>
                <a:lnTo>
                  <a:pt x="1076930" y="5526"/>
                </a:lnTo>
                <a:lnTo>
                  <a:pt x="1061593" y="0"/>
                </a:lnTo>
                <a:close/>
              </a:path>
              <a:path extrusionOk="0" h="212089" w="1129029">
                <a:moveTo>
                  <a:pt x="67563" y="0"/>
                </a:moveTo>
                <a:lnTo>
                  <a:pt x="27094" y="24056"/>
                </a:lnTo>
                <a:lnTo>
                  <a:pt x="4365" y="68548"/>
                </a:lnTo>
                <a:lnTo>
                  <a:pt x="0" y="105918"/>
                </a:lnTo>
                <a:lnTo>
                  <a:pt x="1093" y="125370"/>
                </a:lnTo>
                <a:lnTo>
                  <a:pt x="17399" y="174752"/>
                </a:lnTo>
                <a:lnTo>
                  <a:pt x="52135" y="206184"/>
                </a:lnTo>
                <a:lnTo>
                  <a:pt x="67563" y="211709"/>
                </a:lnTo>
                <a:lnTo>
                  <a:pt x="70231" y="203073"/>
                </a:lnTo>
                <a:lnTo>
                  <a:pt x="58130" y="197739"/>
                </a:lnTo>
                <a:lnTo>
                  <a:pt x="47720" y="190309"/>
                </a:lnTo>
                <a:lnTo>
                  <a:pt x="26376" y="155638"/>
                </a:lnTo>
                <a:lnTo>
                  <a:pt x="19303" y="104775"/>
                </a:lnTo>
                <a:lnTo>
                  <a:pt x="20089" y="86723"/>
                </a:lnTo>
                <a:lnTo>
                  <a:pt x="31876" y="42164"/>
                </a:lnTo>
                <a:lnTo>
                  <a:pt x="58291" y="13892"/>
                </a:lnTo>
                <a:lnTo>
                  <a:pt x="70484" y="8509"/>
                </a:lnTo>
                <a:lnTo>
                  <a:pt x="6756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92" name="Google Shape;1392;p54"/>
          <p:cNvSpPr/>
          <p:nvPr/>
        </p:nvSpPr>
        <p:spPr>
          <a:xfrm>
            <a:off x="2240089" y="3844576"/>
            <a:ext cx="2393156" cy="213836"/>
          </a:xfrm>
          <a:custGeom>
            <a:rect b="b" l="l" r="r" t="t"/>
            <a:pathLst>
              <a:path extrusionOk="0" h="285114" w="3190875">
                <a:moveTo>
                  <a:pt x="44219" y="185293"/>
                </a:moveTo>
                <a:lnTo>
                  <a:pt x="22351" y="185293"/>
                </a:lnTo>
                <a:lnTo>
                  <a:pt x="68580" y="284606"/>
                </a:lnTo>
                <a:lnTo>
                  <a:pt x="79375" y="284606"/>
                </a:lnTo>
                <a:lnTo>
                  <a:pt x="87469" y="254635"/>
                </a:lnTo>
                <a:lnTo>
                  <a:pt x="75311" y="254635"/>
                </a:lnTo>
                <a:lnTo>
                  <a:pt x="44219" y="185293"/>
                </a:lnTo>
                <a:close/>
              </a:path>
              <a:path extrusionOk="0" h="285114" w="3190875">
                <a:moveTo>
                  <a:pt x="3190493" y="0"/>
                </a:moveTo>
                <a:lnTo>
                  <a:pt x="165353" y="0"/>
                </a:lnTo>
                <a:lnTo>
                  <a:pt x="165353" y="762"/>
                </a:lnTo>
                <a:lnTo>
                  <a:pt x="143001" y="762"/>
                </a:lnTo>
                <a:lnTo>
                  <a:pt x="75311" y="254635"/>
                </a:lnTo>
                <a:lnTo>
                  <a:pt x="87469" y="254635"/>
                </a:lnTo>
                <a:lnTo>
                  <a:pt x="152019" y="15621"/>
                </a:lnTo>
                <a:lnTo>
                  <a:pt x="174244" y="15621"/>
                </a:lnTo>
                <a:lnTo>
                  <a:pt x="174244" y="15240"/>
                </a:lnTo>
                <a:lnTo>
                  <a:pt x="3190493" y="15240"/>
                </a:lnTo>
                <a:lnTo>
                  <a:pt x="3190493" y="0"/>
                </a:lnTo>
                <a:close/>
              </a:path>
              <a:path extrusionOk="0" h="285114" w="3190875">
                <a:moveTo>
                  <a:pt x="36702" y="168529"/>
                </a:moveTo>
                <a:lnTo>
                  <a:pt x="0" y="185293"/>
                </a:lnTo>
                <a:lnTo>
                  <a:pt x="3556" y="193548"/>
                </a:lnTo>
                <a:lnTo>
                  <a:pt x="22351" y="185293"/>
                </a:lnTo>
                <a:lnTo>
                  <a:pt x="44219" y="185293"/>
                </a:lnTo>
                <a:lnTo>
                  <a:pt x="36702" y="16852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93" name="Google Shape;1393;p54"/>
          <p:cNvSpPr/>
          <p:nvPr/>
        </p:nvSpPr>
        <p:spPr>
          <a:xfrm>
            <a:off x="2161222" y="4110705"/>
            <a:ext cx="213360" cy="165259"/>
          </a:xfrm>
          <a:custGeom>
            <a:rect b="b" l="l" r="r" t="t"/>
            <a:pathLst>
              <a:path extrusionOk="0" h="220345" w="284480">
                <a:moveTo>
                  <a:pt x="44322" y="120650"/>
                </a:moveTo>
                <a:lnTo>
                  <a:pt x="22351" y="120650"/>
                </a:lnTo>
                <a:lnTo>
                  <a:pt x="68580" y="220091"/>
                </a:lnTo>
                <a:lnTo>
                  <a:pt x="79375" y="220091"/>
                </a:lnTo>
                <a:lnTo>
                  <a:pt x="88036" y="190500"/>
                </a:lnTo>
                <a:lnTo>
                  <a:pt x="76072" y="190500"/>
                </a:lnTo>
                <a:lnTo>
                  <a:pt x="44322" y="120650"/>
                </a:lnTo>
                <a:close/>
              </a:path>
              <a:path extrusionOk="0" h="220345" w="284480">
                <a:moveTo>
                  <a:pt x="159638" y="0"/>
                </a:moveTo>
                <a:lnTo>
                  <a:pt x="131190" y="0"/>
                </a:lnTo>
                <a:lnTo>
                  <a:pt x="76072" y="190500"/>
                </a:lnTo>
                <a:lnTo>
                  <a:pt x="88036" y="190500"/>
                </a:lnTo>
                <a:lnTo>
                  <a:pt x="139445" y="14859"/>
                </a:lnTo>
                <a:lnTo>
                  <a:pt x="284225" y="14859"/>
                </a:lnTo>
                <a:lnTo>
                  <a:pt x="284225" y="254"/>
                </a:lnTo>
                <a:lnTo>
                  <a:pt x="159638" y="254"/>
                </a:lnTo>
                <a:lnTo>
                  <a:pt x="159638" y="0"/>
                </a:lnTo>
                <a:close/>
              </a:path>
              <a:path extrusionOk="0" h="220345" w="284480">
                <a:moveTo>
                  <a:pt x="36702" y="103886"/>
                </a:moveTo>
                <a:lnTo>
                  <a:pt x="0" y="120650"/>
                </a:lnTo>
                <a:lnTo>
                  <a:pt x="3556" y="129031"/>
                </a:lnTo>
                <a:lnTo>
                  <a:pt x="22351" y="120650"/>
                </a:lnTo>
                <a:lnTo>
                  <a:pt x="44322" y="120650"/>
                </a:lnTo>
                <a:lnTo>
                  <a:pt x="36702" y="103886"/>
                </a:lnTo>
                <a:close/>
              </a:path>
              <a:path extrusionOk="0" h="220345" w="284480">
                <a:moveTo>
                  <a:pt x="284225" y="14859"/>
                </a:moveTo>
                <a:lnTo>
                  <a:pt x="147065" y="14859"/>
                </a:lnTo>
                <a:lnTo>
                  <a:pt x="147065" y="15493"/>
                </a:lnTo>
                <a:lnTo>
                  <a:pt x="284225" y="15493"/>
                </a:lnTo>
                <a:lnTo>
                  <a:pt x="284225" y="1485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94" name="Google Shape;1394;p54"/>
          <p:cNvSpPr/>
          <p:nvPr/>
        </p:nvSpPr>
        <p:spPr>
          <a:xfrm>
            <a:off x="2932747" y="4110705"/>
            <a:ext cx="213360" cy="165259"/>
          </a:xfrm>
          <a:custGeom>
            <a:rect b="b" l="l" r="r" t="t"/>
            <a:pathLst>
              <a:path extrusionOk="0" h="220345" w="284479">
                <a:moveTo>
                  <a:pt x="44323" y="120650"/>
                </a:moveTo>
                <a:lnTo>
                  <a:pt x="22352" y="120650"/>
                </a:lnTo>
                <a:lnTo>
                  <a:pt x="68580" y="220091"/>
                </a:lnTo>
                <a:lnTo>
                  <a:pt x="79375" y="220091"/>
                </a:lnTo>
                <a:lnTo>
                  <a:pt x="88036" y="190500"/>
                </a:lnTo>
                <a:lnTo>
                  <a:pt x="76073" y="190500"/>
                </a:lnTo>
                <a:lnTo>
                  <a:pt x="44323" y="120650"/>
                </a:lnTo>
                <a:close/>
              </a:path>
              <a:path extrusionOk="0" h="220345" w="284479">
                <a:moveTo>
                  <a:pt x="159639" y="0"/>
                </a:moveTo>
                <a:lnTo>
                  <a:pt x="131191" y="0"/>
                </a:lnTo>
                <a:lnTo>
                  <a:pt x="76073" y="190500"/>
                </a:lnTo>
                <a:lnTo>
                  <a:pt x="88036" y="190500"/>
                </a:lnTo>
                <a:lnTo>
                  <a:pt x="139446" y="14859"/>
                </a:lnTo>
                <a:lnTo>
                  <a:pt x="284225" y="14859"/>
                </a:lnTo>
                <a:lnTo>
                  <a:pt x="284225" y="254"/>
                </a:lnTo>
                <a:lnTo>
                  <a:pt x="159639" y="254"/>
                </a:lnTo>
                <a:lnTo>
                  <a:pt x="159639" y="0"/>
                </a:lnTo>
                <a:close/>
              </a:path>
              <a:path extrusionOk="0" h="220345" w="284479">
                <a:moveTo>
                  <a:pt x="36703" y="103886"/>
                </a:moveTo>
                <a:lnTo>
                  <a:pt x="0" y="120650"/>
                </a:lnTo>
                <a:lnTo>
                  <a:pt x="3556" y="129031"/>
                </a:lnTo>
                <a:lnTo>
                  <a:pt x="22352" y="120650"/>
                </a:lnTo>
                <a:lnTo>
                  <a:pt x="44323" y="120650"/>
                </a:lnTo>
                <a:lnTo>
                  <a:pt x="36703" y="103886"/>
                </a:lnTo>
                <a:close/>
              </a:path>
              <a:path extrusionOk="0" h="220345" w="284479">
                <a:moveTo>
                  <a:pt x="284225" y="14859"/>
                </a:moveTo>
                <a:lnTo>
                  <a:pt x="147066" y="14859"/>
                </a:lnTo>
                <a:lnTo>
                  <a:pt x="147066" y="15493"/>
                </a:lnTo>
                <a:lnTo>
                  <a:pt x="284225" y="15493"/>
                </a:lnTo>
                <a:lnTo>
                  <a:pt x="284225" y="1485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395" name="Google Shape;1395;p54"/>
          <p:cNvSpPr txBox="1"/>
          <p:nvPr/>
        </p:nvSpPr>
        <p:spPr>
          <a:xfrm>
            <a:off x="364693" y="3288030"/>
            <a:ext cx="6539219" cy="1475469"/>
          </a:xfrm>
          <a:prstGeom prst="rect">
            <a:avLst/>
          </a:prstGeom>
          <a:noFill/>
          <a:ln>
            <a:noFill/>
          </a:ln>
        </p:spPr>
        <p:txBody>
          <a:bodyPr anchorCtr="0" anchor="t" bIns="0" lIns="0" spcFirstLastPara="1" rIns="0" wrap="square" tIns="45700">
            <a:noAutofit/>
          </a:bodyPr>
          <a:lstStyle/>
          <a:p>
            <a:pPr indent="-257175" lvl="0" marL="266700" marR="0" rtl="0" algn="l">
              <a:spcBef>
                <a:spcPts val="0"/>
              </a:spcBef>
              <a:spcAft>
                <a:spcPts val="0"/>
              </a:spcAft>
              <a:buClr>
                <a:srgbClr val="000000"/>
              </a:buClr>
              <a:buSzPts val="1350"/>
              <a:buFont typeface="Noto Sans Symbols"/>
              <a:buChar char="❑"/>
            </a:pPr>
            <a:r>
              <a:rPr lang="en-US" sz="1350">
                <a:solidFill>
                  <a:srgbClr val="000000"/>
                </a:solidFill>
                <a:latin typeface="Arial"/>
                <a:ea typeface="Arial"/>
                <a:cs typeface="Arial"/>
                <a:sym typeface="Arial"/>
              </a:rPr>
              <a:t>Omik yük için boşta uç geriliminin değeri;</a:t>
            </a:r>
            <a:endParaRPr sz="1350">
              <a:solidFill>
                <a:srgbClr val="000000"/>
              </a:solidFill>
              <a:latin typeface="Arial"/>
              <a:ea typeface="Arial"/>
              <a:cs typeface="Arial"/>
              <a:sym typeface="Arial"/>
            </a:endParaRPr>
          </a:p>
          <a:p>
            <a:pPr indent="0" lvl="0" marL="1381125" marR="0" rtl="0" algn="l">
              <a:spcBef>
                <a:spcPts val="289"/>
              </a:spcBef>
              <a:spcAft>
                <a:spcPts val="0"/>
              </a:spcAft>
              <a:buNone/>
            </a:pPr>
            <a:r>
              <a:rPr lang="en-US" sz="1350">
                <a:solidFill>
                  <a:srgbClr val="000000"/>
                </a:solidFill>
                <a:latin typeface="Verdana"/>
                <a:ea typeface="Verdana"/>
                <a:cs typeface="Verdana"/>
                <a:sym typeface="Verdana"/>
              </a:rPr>
              <a:t>𝑬</a:t>
            </a:r>
            <a:r>
              <a:rPr baseline="-25000" lang="en-US" sz="1463">
                <a:solidFill>
                  <a:srgbClr val="000000"/>
                </a:solidFill>
                <a:latin typeface="Verdana"/>
                <a:ea typeface="Verdana"/>
                <a:cs typeface="Verdana"/>
                <a:sym typeface="Verdana"/>
              </a:rPr>
              <a:t>𝒇∅ </a:t>
            </a:r>
            <a:r>
              <a:rPr lang="en-US" sz="1350">
                <a:solidFill>
                  <a:srgbClr val="000000"/>
                </a:solidFill>
                <a:latin typeface="Verdana"/>
                <a:ea typeface="Verdana"/>
                <a:cs typeface="Verdana"/>
                <a:sym typeface="Verdana"/>
              </a:rPr>
              <a:t>=	𝑼 + 𝑰</a:t>
            </a:r>
            <a:r>
              <a:rPr baseline="-25000" lang="en-US" sz="1463">
                <a:solidFill>
                  <a:srgbClr val="000000"/>
                </a:solidFill>
                <a:latin typeface="Verdana"/>
                <a:ea typeface="Verdana"/>
                <a:cs typeface="Verdana"/>
                <a:sym typeface="Verdana"/>
              </a:rPr>
              <a:t>𝒔</a:t>
            </a:r>
            <a:r>
              <a:rPr lang="en-US" sz="1350">
                <a:solidFill>
                  <a:srgbClr val="000000"/>
                </a:solidFill>
                <a:latin typeface="Verdana"/>
                <a:ea typeface="Verdana"/>
                <a:cs typeface="Verdana"/>
                <a:sym typeface="Verdana"/>
              </a:rPr>
              <a:t>. 𝑹</a:t>
            </a:r>
            <a:r>
              <a:rPr baseline="-25000" lang="en-US" sz="1463">
                <a:solidFill>
                  <a:srgbClr val="000000"/>
                </a:solidFill>
                <a:latin typeface="Verdana"/>
                <a:ea typeface="Verdana"/>
                <a:cs typeface="Verdana"/>
                <a:sym typeface="Verdana"/>
              </a:rPr>
              <a:t>𝒆 </a:t>
            </a:r>
            <a:r>
              <a:rPr baseline="30000" lang="en-US" sz="1463">
                <a:solidFill>
                  <a:srgbClr val="000000"/>
                </a:solidFill>
                <a:latin typeface="Verdana"/>
                <a:ea typeface="Verdana"/>
                <a:cs typeface="Verdana"/>
                <a:sym typeface="Verdana"/>
              </a:rPr>
              <a:t>𝟐 </a:t>
            </a:r>
            <a:r>
              <a:rPr lang="en-US" sz="1350">
                <a:solidFill>
                  <a:srgbClr val="000000"/>
                </a:solidFill>
                <a:latin typeface="Verdana"/>
                <a:ea typeface="Verdana"/>
                <a:cs typeface="Verdana"/>
                <a:sym typeface="Verdana"/>
              </a:rPr>
              <a:t>+ (𝑰</a:t>
            </a:r>
            <a:r>
              <a:rPr baseline="-25000" lang="en-US" sz="1463">
                <a:solidFill>
                  <a:srgbClr val="000000"/>
                </a:solidFill>
                <a:latin typeface="Verdana"/>
                <a:ea typeface="Verdana"/>
                <a:cs typeface="Verdana"/>
                <a:sym typeface="Verdana"/>
              </a:rPr>
              <a:t>𝒔</a:t>
            </a:r>
            <a:r>
              <a:rPr lang="en-US" sz="1350">
                <a:solidFill>
                  <a:srgbClr val="000000"/>
                </a:solidFill>
                <a:latin typeface="Verdana"/>
                <a:ea typeface="Verdana"/>
                <a:cs typeface="Verdana"/>
                <a:sym typeface="Verdana"/>
              </a:rPr>
              <a:t>𝑿</a:t>
            </a:r>
            <a:r>
              <a:rPr baseline="-25000" lang="en-US" sz="1463">
                <a:solidFill>
                  <a:srgbClr val="000000"/>
                </a:solidFill>
                <a:latin typeface="Verdana"/>
                <a:ea typeface="Verdana"/>
                <a:cs typeface="Verdana"/>
                <a:sym typeface="Verdana"/>
              </a:rPr>
              <a:t>𝒔</a:t>
            </a:r>
            <a:r>
              <a:rPr lang="en-US" sz="1350">
                <a:solidFill>
                  <a:srgbClr val="000000"/>
                </a:solidFill>
                <a:latin typeface="Verdana"/>
                <a:ea typeface="Verdana"/>
                <a:cs typeface="Verdana"/>
                <a:sym typeface="Verdana"/>
              </a:rPr>
              <a:t>)</a:t>
            </a:r>
            <a:r>
              <a:rPr baseline="30000" lang="en-US" sz="1463">
                <a:solidFill>
                  <a:srgbClr val="000000"/>
                </a:solidFill>
                <a:latin typeface="Verdana"/>
                <a:ea typeface="Verdana"/>
                <a:cs typeface="Verdana"/>
                <a:sym typeface="Verdana"/>
              </a:rPr>
              <a:t>𝟐</a:t>
            </a:r>
            <a:endParaRPr baseline="30000" sz="1463">
              <a:solidFill>
                <a:srgbClr val="000000"/>
              </a:solidFill>
              <a:latin typeface="Verdana"/>
              <a:ea typeface="Verdana"/>
              <a:cs typeface="Verdana"/>
              <a:sym typeface="Verdana"/>
            </a:endParaRPr>
          </a:p>
          <a:p>
            <a:pPr indent="0" lvl="0" marL="1381125" marR="0" rtl="0" algn="l">
              <a:spcBef>
                <a:spcPts val="461"/>
              </a:spcBef>
              <a:spcAft>
                <a:spcPts val="0"/>
              </a:spcAft>
              <a:buNone/>
            </a:pPr>
            <a:r>
              <a:rPr lang="en-US" sz="1350">
                <a:solidFill>
                  <a:srgbClr val="000000"/>
                </a:solidFill>
                <a:latin typeface="Verdana"/>
                <a:ea typeface="Verdana"/>
                <a:cs typeface="Verdana"/>
                <a:sym typeface="Verdana"/>
              </a:rPr>
              <a:t>𝑬</a:t>
            </a:r>
            <a:r>
              <a:rPr baseline="-25000" lang="en-US" sz="1463">
                <a:solidFill>
                  <a:srgbClr val="000000"/>
                </a:solidFill>
                <a:latin typeface="Verdana"/>
                <a:ea typeface="Verdana"/>
                <a:cs typeface="Verdana"/>
                <a:sym typeface="Verdana"/>
              </a:rPr>
              <a:t>𝒇∅ </a:t>
            </a:r>
            <a:r>
              <a:rPr lang="en-US" sz="1350">
                <a:solidFill>
                  <a:srgbClr val="000000"/>
                </a:solidFill>
                <a:latin typeface="Verdana"/>
                <a:ea typeface="Verdana"/>
                <a:cs typeface="Verdana"/>
                <a:sym typeface="Verdana"/>
              </a:rPr>
              <a:t>=	(𝟐𝟐𝟎 + 𝟒𝟎. 𝟎, 𝟐)</a:t>
            </a:r>
            <a:r>
              <a:rPr baseline="30000" lang="en-US" sz="1463">
                <a:solidFill>
                  <a:srgbClr val="000000"/>
                </a:solidFill>
                <a:latin typeface="Verdana"/>
                <a:ea typeface="Verdana"/>
                <a:cs typeface="Verdana"/>
                <a:sym typeface="Verdana"/>
              </a:rPr>
              <a:t>𝟐</a:t>
            </a:r>
            <a:r>
              <a:rPr lang="en-US" sz="1350">
                <a:solidFill>
                  <a:srgbClr val="000000"/>
                </a:solidFill>
                <a:latin typeface="Verdana"/>
                <a:ea typeface="Verdana"/>
                <a:cs typeface="Verdana"/>
                <a:sym typeface="Verdana"/>
              </a:rPr>
              <a:t>+(𝟒𝟎. 𝟎, 𝟏𝟓)</a:t>
            </a:r>
            <a:r>
              <a:rPr baseline="30000" lang="en-US" sz="1463">
                <a:solidFill>
                  <a:srgbClr val="000000"/>
                </a:solidFill>
                <a:latin typeface="Verdana"/>
                <a:ea typeface="Verdana"/>
                <a:cs typeface="Verdana"/>
                <a:sym typeface="Verdana"/>
              </a:rPr>
              <a:t>𝟐</a:t>
            </a:r>
            <a:r>
              <a:rPr lang="en-US" sz="1350">
                <a:solidFill>
                  <a:srgbClr val="000000"/>
                </a:solidFill>
                <a:latin typeface="Verdana"/>
                <a:ea typeface="Verdana"/>
                <a:cs typeface="Verdana"/>
                <a:sym typeface="Verdana"/>
              </a:rPr>
              <a:t>= 𝟐𝟐𝟖, 𝟎𝟕𝟗𝑽</a:t>
            </a:r>
            <a:endParaRPr sz="1350">
              <a:solidFill>
                <a:srgbClr val="000000"/>
              </a:solidFill>
              <a:latin typeface="Verdana"/>
              <a:ea typeface="Verdana"/>
              <a:cs typeface="Verdana"/>
              <a:sym typeface="Verdana"/>
            </a:endParaRPr>
          </a:p>
          <a:p>
            <a:pPr indent="0" lvl="0" marL="1381125" marR="0" rtl="0" algn="l">
              <a:spcBef>
                <a:spcPts val="353"/>
              </a:spcBef>
              <a:spcAft>
                <a:spcPts val="0"/>
              </a:spcAft>
              <a:buNone/>
            </a:pPr>
            <a:r>
              <a:rPr lang="en-US" sz="1350">
                <a:solidFill>
                  <a:srgbClr val="000000"/>
                </a:solidFill>
                <a:latin typeface="Verdana"/>
                <a:ea typeface="Verdana"/>
                <a:cs typeface="Verdana"/>
                <a:sym typeface="Verdana"/>
              </a:rPr>
              <a:t>𝑬</a:t>
            </a:r>
            <a:r>
              <a:rPr baseline="-25000" lang="en-US" sz="1463">
                <a:solidFill>
                  <a:srgbClr val="000000"/>
                </a:solidFill>
                <a:latin typeface="Verdana"/>
                <a:ea typeface="Verdana"/>
                <a:cs typeface="Verdana"/>
                <a:sym typeface="Verdana"/>
              </a:rPr>
              <a:t>𝒇 </a:t>
            </a:r>
            <a:r>
              <a:rPr lang="en-US" sz="1350">
                <a:solidFill>
                  <a:srgbClr val="000000"/>
                </a:solidFill>
                <a:latin typeface="Verdana"/>
                <a:ea typeface="Verdana"/>
                <a:cs typeface="Verdana"/>
                <a:sym typeface="Verdana"/>
              </a:rPr>
              <a:t>=	𝟑. 𝑬</a:t>
            </a:r>
            <a:r>
              <a:rPr baseline="-25000" lang="en-US" sz="1463">
                <a:solidFill>
                  <a:srgbClr val="000000"/>
                </a:solidFill>
                <a:latin typeface="Verdana"/>
                <a:ea typeface="Verdana"/>
                <a:cs typeface="Verdana"/>
                <a:sym typeface="Verdana"/>
              </a:rPr>
              <a:t>𝒇∅ </a:t>
            </a:r>
            <a:r>
              <a:rPr lang="en-US" sz="1350">
                <a:solidFill>
                  <a:srgbClr val="000000"/>
                </a:solidFill>
                <a:latin typeface="Verdana"/>
                <a:ea typeface="Verdana"/>
                <a:cs typeface="Verdana"/>
                <a:sym typeface="Verdana"/>
              </a:rPr>
              <a:t>=	𝟑. 𝟐𝟐𝟖, 𝟎𝟕𝟗 = 𝟑𝟗𝟓, 𝟎𝟒𝟒𝑽</a:t>
            </a:r>
            <a:endParaRPr sz="1350">
              <a:solidFill>
                <a:srgbClr val="000000"/>
              </a:solidFill>
              <a:latin typeface="Verdana"/>
              <a:ea typeface="Verdana"/>
              <a:cs typeface="Verdana"/>
              <a:sym typeface="Verdana"/>
            </a:endParaRPr>
          </a:p>
          <a:p>
            <a:pPr indent="0" lvl="0" marL="0" marR="0" rtl="0" algn="l">
              <a:spcBef>
                <a:spcPts val="30"/>
              </a:spcBef>
              <a:spcAft>
                <a:spcPts val="0"/>
              </a:spcAft>
              <a:buNone/>
            </a:pPr>
            <a:r>
              <a:t/>
            </a:r>
            <a:endParaRPr sz="1538">
              <a:solidFill>
                <a:srgbClr val="000000"/>
              </a:solidFill>
              <a:latin typeface="Times New Roman"/>
              <a:ea typeface="Times New Roman"/>
              <a:cs typeface="Times New Roman"/>
              <a:sym typeface="Times New Roman"/>
            </a:endParaRPr>
          </a:p>
          <a:p>
            <a:pPr indent="0" lvl="0" marL="695325" marR="0" rtl="0" algn="l">
              <a:spcBef>
                <a:spcPts val="0"/>
              </a:spcBef>
              <a:spcAft>
                <a:spcPts val="0"/>
              </a:spcAft>
              <a:buNone/>
            </a:pPr>
            <a:r>
              <a:rPr lang="en-US" sz="1350">
                <a:solidFill>
                  <a:srgbClr val="000000"/>
                </a:solidFill>
                <a:latin typeface="Arial"/>
                <a:ea typeface="Arial"/>
                <a:cs typeface="Arial"/>
                <a:sym typeface="Arial"/>
              </a:rPr>
              <a:t>Gerilim Regülasyonu</a:t>
            </a:r>
            <a:endParaRPr sz="1350">
              <a:solidFill>
                <a:srgbClr val="000000"/>
              </a:solidFill>
              <a:latin typeface="Arial"/>
              <a:ea typeface="Arial"/>
              <a:cs typeface="Arial"/>
              <a:sym typeface="Arial"/>
            </a:endParaRPr>
          </a:p>
        </p:txBody>
      </p:sp>
      <p:sp>
        <p:nvSpPr>
          <p:cNvPr id="1396" name="Google Shape;1396;p54"/>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56</a:t>
            </a:r>
            <a:endParaRPr sz="1050">
              <a:solidFill>
                <a:srgbClr val="000000"/>
              </a:solidFill>
              <a:latin typeface="Arial"/>
              <a:ea typeface="Arial"/>
              <a:cs typeface="Arial"/>
              <a:sym typeface="Arial"/>
            </a:endParaRPr>
          </a:p>
        </p:txBody>
      </p:sp>
      <p:sp>
        <p:nvSpPr>
          <p:cNvPr id="1397" name="Google Shape;1397;p54"/>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pic>
        <p:nvPicPr>
          <p:cNvPr id="1398" name="Google Shape;1398;p54"/>
          <p:cNvPicPr preferRelativeResize="0"/>
          <p:nvPr/>
        </p:nvPicPr>
        <p:blipFill rotWithShape="1">
          <a:blip r:embed="rId4">
            <a:alphaModFix/>
          </a:blip>
          <a:srcRect b="0" l="0" r="0" t="0"/>
          <a:stretch/>
        </p:blipFill>
        <p:spPr>
          <a:xfrm>
            <a:off x="1461849" y="5371400"/>
            <a:ext cx="5055724" cy="60366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2" name="Shape 1402"/>
        <p:cNvGrpSpPr/>
        <p:nvPr/>
      </p:nvGrpSpPr>
      <p:grpSpPr>
        <a:xfrm>
          <a:off x="0" y="0"/>
          <a:ext cx="0" cy="0"/>
          <a:chOff x="0" y="0"/>
          <a:chExt cx="0" cy="0"/>
        </a:xfrm>
      </p:grpSpPr>
      <p:sp>
        <p:nvSpPr>
          <p:cNvPr id="1403" name="Google Shape;1403;p55"/>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57</a:t>
            </a:r>
            <a:endParaRPr sz="1050">
              <a:solidFill>
                <a:srgbClr val="000000"/>
              </a:solidFill>
              <a:latin typeface="Arial"/>
              <a:ea typeface="Arial"/>
              <a:cs typeface="Arial"/>
              <a:sym typeface="Arial"/>
            </a:endParaRPr>
          </a:p>
        </p:txBody>
      </p:sp>
      <p:sp>
        <p:nvSpPr>
          <p:cNvPr id="1404" name="Google Shape;1404;p55"/>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pic>
        <p:nvPicPr>
          <p:cNvPr id="1405" name="Google Shape;1405;p55"/>
          <p:cNvPicPr preferRelativeResize="0"/>
          <p:nvPr/>
        </p:nvPicPr>
        <p:blipFill rotWithShape="1">
          <a:blip r:embed="rId3">
            <a:alphaModFix/>
          </a:blip>
          <a:srcRect b="0" l="0" r="0" t="0"/>
          <a:stretch/>
        </p:blipFill>
        <p:spPr>
          <a:xfrm>
            <a:off x="374525" y="1524000"/>
            <a:ext cx="7358594" cy="475813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9" name="Shape 1409"/>
        <p:cNvGrpSpPr/>
        <p:nvPr/>
      </p:nvGrpSpPr>
      <p:grpSpPr>
        <a:xfrm>
          <a:off x="0" y="0"/>
          <a:ext cx="0" cy="0"/>
          <a:chOff x="0" y="0"/>
          <a:chExt cx="0" cy="0"/>
        </a:xfrm>
      </p:grpSpPr>
      <p:sp>
        <p:nvSpPr>
          <p:cNvPr id="1410" name="Google Shape;1410;p56"/>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58</a:t>
            </a:r>
            <a:endParaRPr sz="1050">
              <a:solidFill>
                <a:srgbClr val="000000"/>
              </a:solidFill>
              <a:latin typeface="Arial"/>
              <a:ea typeface="Arial"/>
              <a:cs typeface="Arial"/>
              <a:sym typeface="Arial"/>
            </a:endParaRPr>
          </a:p>
        </p:txBody>
      </p:sp>
      <p:sp>
        <p:nvSpPr>
          <p:cNvPr id="1411" name="Google Shape;1411;p56"/>
          <p:cNvSpPr txBox="1"/>
          <p:nvPr/>
        </p:nvSpPr>
        <p:spPr>
          <a:xfrm>
            <a:off x="377724" y="1895665"/>
            <a:ext cx="7693819" cy="2087590"/>
          </a:xfrm>
          <a:prstGeom prst="rect">
            <a:avLst/>
          </a:prstGeom>
          <a:noFill/>
          <a:ln>
            <a:noFill/>
          </a:ln>
        </p:spPr>
        <p:txBody>
          <a:bodyPr anchorCtr="0" anchor="t" bIns="0" lIns="0" spcFirstLastPara="1" rIns="0" wrap="square" tIns="10000">
            <a:noAutofit/>
          </a:bodyPr>
          <a:lstStyle/>
          <a:p>
            <a:pPr indent="685800" lvl="0" marL="9525" marR="3810" rtl="0" algn="just">
              <a:spcBef>
                <a:spcPts val="0"/>
              </a:spcBef>
              <a:spcAft>
                <a:spcPts val="0"/>
              </a:spcAft>
              <a:buNone/>
            </a:pPr>
            <a:r>
              <a:rPr b="1" lang="en-US" sz="1500">
                <a:solidFill>
                  <a:srgbClr val="000000"/>
                </a:solidFill>
                <a:latin typeface="Arial"/>
                <a:ea typeface="Arial"/>
                <a:cs typeface="Arial"/>
                <a:sym typeface="Arial"/>
              </a:rPr>
              <a:t>Örnek: </a:t>
            </a:r>
            <a:r>
              <a:rPr b="1" i="1" lang="en-US" sz="1500">
                <a:solidFill>
                  <a:srgbClr val="000000"/>
                </a:solidFill>
                <a:latin typeface="Arial"/>
                <a:ea typeface="Arial"/>
                <a:cs typeface="Arial"/>
                <a:sym typeface="Arial"/>
              </a:rPr>
              <a:t>480V</a:t>
            </a:r>
            <a:r>
              <a:rPr lang="en-US" sz="1500">
                <a:solidFill>
                  <a:srgbClr val="000000"/>
                </a:solidFill>
                <a:latin typeface="Arial"/>
                <a:ea typeface="Arial"/>
                <a:cs typeface="Arial"/>
                <a:sym typeface="Arial"/>
              </a:rPr>
              <a:t>, </a:t>
            </a:r>
            <a:r>
              <a:rPr b="1" i="1" lang="en-US" sz="1500">
                <a:solidFill>
                  <a:srgbClr val="000000"/>
                </a:solidFill>
                <a:latin typeface="Arial"/>
                <a:ea typeface="Arial"/>
                <a:cs typeface="Arial"/>
                <a:sym typeface="Arial"/>
              </a:rPr>
              <a:t>50Hz </a:t>
            </a:r>
            <a:r>
              <a:rPr lang="en-US" sz="1500">
                <a:solidFill>
                  <a:srgbClr val="000000"/>
                </a:solidFill>
                <a:latin typeface="Arial"/>
                <a:ea typeface="Arial"/>
                <a:cs typeface="Arial"/>
                <a:sym typeface="Arial"/>
              </a:rPr>
              <a:t>yıldız bağlı </a:t>
            </a:r>
            <a:r>
              <a:rPr b="1" i="1" lang="en-US" sz="1500">
                <a:solidFill>
                  <a:srgbClr val="000000"/>
                </a:solidFill>
                <a:latin typeface="Arial"/>
                <a:ea typeface="Arial"/>
                <a:cs typeface="Arial"/>
                <a:sym typeface="Arial"/>
              </a:rPr>
              <a:t>6 kutuplu </a:t>
            </a:r>
            <a:r>
              <a:rPr lang="en-US" sz="1500">
                <a:solidFill>
                  <a:srgbClr val="000000"/>
                </a:solidFill>
                <a:latin typeface="Arial"/>
                <a:ea typeface="Arial"/>
                <a:cs typeface="Arial"/>
                <a:sym typeface="Arial"/>
              </a:rPr>
              <a:t>senkron generatörün her fazı </a:t>
            </a:r>
            <a:r>
              <a:rPr b="1" i="1" lang="en-US" sz="1500">
                <a:solidFill>
                  <a:srgbClr val="000000"/>
                </a:solidFill>
                <a:latin typeface="Arial"/>
                <a:ea typeface="Arial"/>
                <a:cs typeface="Arial"/>
                <a:sym typeface="Arial"/>
              </a:rPr>
              <a:t>1Ω</a:t>
            </a:r>
            <a:r>
              <a:rPr lang="en-US" sz="1500">
                <a:solidFill>
                  <a:srgbClr val="000000"/>
                </a:solidFill>
                <a:latin typeface="Arial"/>
                <a:ea typeface="Arial"/>
                <a:cs typeface="Arial"/>
                <a:sym typeface="Arial"/>
              </a:rPr>
              <a:t>’luk  reaktansa sahiptir. Tam yüklü durumdaki akımı </a:t>
            </a:r>
            <a:r>
              <a:rPr b="1" i="1" lang="en-US" sz="1500">
                <a:solidFill>
                  <a:srgbClr val="000000"/>
                </a:solidFill>
                <a:latin typeface="Arial"/>
                <a:ea typeface="Arial"/>
                <a:cs typeface="Arial"/>
                <a:sym typeface="Arial"/>
              </a:rPr>
              <a:t>0,8 geri </a:t>
            </a:r>
            <a:r>
              <a:rPr lang="en-US" sz="1500">
                <a:solidFill>
                  <a:srgbClr val="000000"/>
                </a:solidFill>
                <a:latin typeface="Arial"/>
                <a:ea typeface="Arial"/>
                <a:cs typeface="Arial"/>
                <a:sym typeface="Arial"/>
              </a:rPr>
              <a:t>güç katsayılı durumda </a:t>
            </a:r>
            <a:r>
              <a:rPr b="1" i="1" lang="en-US" sz="1500">
                <a:solidFill>
                  <a:srgbClr val="000000"/>
                </a:solidFill>
                <a:latin typeface="Arial"/>
                <a:ea typeface="Arial"/>
                <a:cs typeface="Arial"/>
                <a:sym typeface="Arial"/>
              </a:rPr>
              <a:t>60A</a:t>
            </a:r>
            <a:r>
              <a:rPr lang="en-US" sz="1500">
                <a:solidFill>
                  <a:srgbClr val="000000"/>
                </a:solidFill>
                <a:latin typeface="Arial"/>
                <a:ea typeface="Arial"/>
                <a:cs typeface="Arial"/>
                <a:sym typeface="Arial"/>
              </a:rPr>
              <a:t>’dir.  Sürtünme ve rüzgar kayıpları </a:t>
            </a:r>
            <a:r>
              <a:rPr b="1" i="1" lang="en-US" sz="1500">
                <a:solidFill>
                  <a:srgbClr val="000000"/>
                </a:solidFill>
                <a:latin typeface="Arial"/>
                <a:ea typeface="Arial"/>
                <a:cs typeface="Arial"/>
                <a:sym typeface="Arial"/>
              </a:rPr>
              <a:t>1,5kW </a:t>
            </a:r>
            <a:r>
              <a:rPr lang="en-US" sz="1500">
                <a:solidFill>
                  <a:srgbClr val="000000"/>
                </a:solidFill>
                <a:latin typeface="Arial"/>
                <a:ea typeface="Arial"/>
                <a:cs typeface="Arial"/>
                <a:sym typeface="Arial"/>
              </a:rPr>
              <a:t>ve demir kayıpları </a:t>
            </a:r>
            <a:r>
              <a:rPr b="1" i="1" lang="en-US" sz="1500">
                <a:solidFill>
                  <a:srgbClr val="000000"/>
                </a:solidFill>
                <a:latin typeface="Arial"/>
                <a:ea typeface="Arial"/>
                <a:cs typeface="Arial"/>
                <a:sym typeface="Arial"/>
              </a:rPr>
              <a:t>50Hz</a:t>
            </a:r>
            <a:r>
              <a:rPr lang="en-US" sz="1500">
                <a:solidFill>
                  <a:srgbClr val="000000"/>
                </a:solidFill>
                <a:latin typeface="Arial"/>
                <a:ea typeface="Arial"/>
                <a:cs typeface="Arial"/>
                <a:sym typeface="Arial"/>
              </a:rPr>
              <a:t>’lik frekansta </a:t>
            </a:r>
            <a:r>
              <a:rPr b="1" i="1" lang="en-US" sz="1500">
                <a:solidFill>
                  <a:srgbClr val="000000"/>
                </a:solidFill>
                <a:latin typeface="Arial"/>
                <a:ea typeface="Arial"/>
                <a:cs typeface="Arial"/>
                <a:sym typeface="Arial"/>
              </a:rPr>
              <a:t>1kW</a:t>
            </a:r>
            <a:r>
              <a:rPr lang="en-US" sz="1500">
                <a:solidFill>
                  <a:srgbClr val="000000"/>
                </a:solidFill>
                <a:latin typeface="Arial"/>
                <a:ea typeface="Arial"/>
                <a:cs typeface="Arial"/>
                <a:sym typeface="Arial"/>
              </a:rPr>
              <a:t>’tır. Stator  direncini ihmal ediniz. Alan akımı yüksüz uç gerilimini </a:t>
            </a:r>
            <a:r>
              <a:rPr b="1" i="1" lang="en-US" sz="1500">
                <a:solidFill>
                  <a:srgbClr val="000000"/>
                </a:solidFill>
                <a:latin typeface="Arial"/>
                <a:ea typeface="Arial"/>
                <a:cs typeface="Arial"/>
                <a:sym typeface="Arial"/>
              </a:rPr>
              <a:t>480V </a:t>
            </a:r>
            <a:r>
              <a:rPr lang="en-US" sz="1500">
                <a:solidFill>
                  <a:srgbClr val="000000"/>
                </a:solidFill>
                <a:latin typeface="Arial"/>
                <a:ea typeface="Arial"/>
                <a:cs typeface="Arial"/>
                <a:sym typeface="Arial"/>
              </a:rPr>
              <a:t>olacak şekilde ayarlamaktadır.</a:t>
            </a:r>
            <a:endParaRPr sz="1500">
              <a:solidFill>
                <a:srgbClr val="000000"/>
              </a:solidFill>
              <a:latin typeface="Arial"/>
              <a:ea typeface="Arial"/>
              <a:cs typeface="Arial"/>
              <a:sym typeface="Arial"/>
            </a:endParaRPr>
          </a:p>
          <a:p>
            <a:pPr indent="-342900" lvl="0" marL="695325" marR="0" rtl="0" algn="l">
              <a:spcBef>
                <a:spcPts val="0"/>
              </a:spcBef>
              <a:spcAft>
                <a:spcPts val="0"/>
              </a:spcAft>
              <a:buClr>
                <a:srgbClr val="000000"/>
              </a:buClr>
              <a:buSzPts val="1500"/>
              <a:buFont typeface="Arial"/>
              <a:buAutoNum type="alphaLcParenR"/>
            </a:pPr>
            <a:r>
              <a:rPr lang="en-US" sz="1500">
                <a:solidFill>
                  <a:srgbClr val="000000"/>
                </a:solidFill>
                <a:latin typeface="Arial"/>
                <a:ea typeface="Arial"/>
                <a:cs typeface="Arial"/>
                <a:sym typeface="Arial"/>
              </a:rPr>
              <a:t>Bu generatörün dönüş hızını</a:t>
            </a:r>
            <a:endParaRPr sz="1500">
              <a:solidFill>
                <a:srgbClr val="000000"/>
              </a:solidFill>
              <a:latin typeface="Arial"/>
              <a:ea typeface="Arial"/>
              <a:cs typeface="Arial"/>
              <a:sym typeface="Arial"/>
            </a:endParaRPr>
          </a:p>
          <a:p>
            <a:pPr indent="-342900" lvl="0" marL="695325" marR="0" rtl="0" algn="l">
              <a:spcBef>
                <a:spcPts val="0"/>
              </a:spcBef>
              <a:spcAft>
                <a:spcPts val="0"/>
              </a:spcAft>
              <a:buClr>
                <a:srgbClr val="000000"/>
              </a:buClr>
              <a:buSzPts val="1500"/>
              <a:buFont typeface="Arial"/>
              <a:buAutoNum type="alphaLcParenR"/>
            </a:pPr>
            <a:r>
              <a:rPr b="1" i="1" lang="en-US" sz="1500">
                <a:solidFill>
                  <a:srgbClr val="000000"/>
                </a:solidFill>
                <a:latin typeface="Arial"/>
                <a:ea typeface="Arial"/>
                <a:cs typeface="Arial"/>
                <a:sym typeface="Arial"/>
              </a:rPr>
              <a:t>0,8 geri </a:t>
            </a:r>
            <a:r>
              <a:rPr lang="en-US" sz="1500">
                <a:solidFill>
                  <a:srgbClr val="000000"/>
                </a:solidFill>
                <a:latin typeface="Arial"/>
                <a:ea typeface="Arial"/>
                <a:cs typeface="Arial"/>
                <a:sym typeface="Arial"/>
              </a:rPr>
              <a:t>güç katsayılı akım ile yüklü iken generatörün uç gerilimini</a:t>
            </a:r>
            <a:endParaRPr/>
          </a:p>
          <a:p>
            <a:pPr indent="-342900" lvl="0" marL="695325" marR="0" rtl="0" algn="l">
              <a:spcBef>
                <a:spcPts val="0"/>
              </a:spcBef>
              <a:spcAft>
                <a:spcPts val="0"/>
              </a:spcAft>
              <a:buClr>
                <a:srgbClr val="000000"/>
              </a:buClr>
              <a:buSzPts val="1500"/>
              <a:buFont typeface="Arial"/>
              <a:buAutoNum type="alphaLcParenR"/>
            </a:pPr>
            <a:r>
              <a:rPr b="1" i="1" lang="en-US" sz="1500">
                <a:solidFill>
                  <a:srgbClr val="000000"/>
                </a:solidFill>
                <a:latin typeface="Arial"/>
                <a:ea typeface="Arial"/>
                <a:cs typeface="Arial"/>
                <a:sym typeface="Arial"/>
              </a:rPr>
              <a:t>1,0 </a:t>
            </a:r>
            <a:r>
              <a:rPr lang="en-US" sz="1500">
                <a:solidFill>
                  <a:srgbClr val="000000"/>
                </a:solidFill>
                <a:latin typeface="Arial"/>
                <a:ea typeface="Arial"/>
                <a:cs typeface="Arial"/>
                <a:sym typeface="Arial"/>
              </a:rPr>
              <a:t>güç katsayılı akım ile yüklü iken generatörün uç gerilimini</a:t>
            </a:r>
            <a:endParaRPr/>
          </a:p>
          <a:p>
            <a:pPr indent="-342900" lvl="0" marL="695325" marR="0" rtl="0" algn="l">
              <a:spcBef>
                <a:spcPts val="0"/>
              </a:spcBef>
              <a:spcAft>
                <a:spcPts val="0"/>
              </a:spcAft>
              <a:buClr>
                <a:srgbClr val="000000"/>
              </a:buClr>
              <a:buSzPts val="1500"/>
              <a:buFont typeface="Arial"/>
              <a:buAutoNum type="alphaLcParenR"/>
            </a:pPr>
            <a:r>
              <a:rPr b="1" i="1" lang="en-US" sz="1500">
                <a:solidFill>
                  <a:srgbClr val="000000"/>
                </a:solidFill>
                <a:latin typeface="Arial"/>
                <a:ea typeface="Arial"/>
                <a:cs typeface="Arial"/>
                <a:sym typeface="Arial"/>
              </a:rPr>
              <a:t>0,8 ileri </a:t>
            </a:r>
            <a:r>
              <a:rPr lang="en-US" sz="1500">
                <a:solidFill>
                  <a:srgbClr val="000000"/>
                </a:solidFill>
                <a:latin typeface="Arial"/>
                <a:ea typeface="Arial"/>
                <a:cs typeface="Arial"/>
                <a:sym typeface="Arial"/>
              </a:rPr>
              <a:t>güç katsayılı akım ile yüklü iken generatörün uç gerilimini</a:t>
            </a:r>
            <a:endParaRPr/>
          </a:p>
          <a:p>
            <a:pPr indent="-342900" lvl="0" marL="695325" marR="0" rtl="0" algn="l">
              <a:spcBef>
                <a:spcPts val="0"/>
              </a:spcBef>
              <a:spcAft>
                <a:spcPts val="0"/>
              </a:spcAft>
              <a:buClr>
                <a:srgbClr val="000000"/>
              </a:buClr>
              <a:buSzPts val="1500"/>
              <a:buFont typeface="Arial"/>
              <a:buAutoNum type="alphaLcParenR"/>
            </a:pPr>
            <a:r>
              <a:rPr lang="en-US" sz="1500">
                <a:solidFill>
                  <a:srgbClr val="000000"/>
                </a:solidFill>
                <a:latin typeface="Arial"/>
                <a:ea typeface="Arial"/>
                <a:cs typeface="Arial"/>
                <a:sym typeface="Arial"/>
              </a:rPr>
              <a:t>Her yük için gerilim regülasyonunu bulunuz.</a:t>
            </a:r>
            <a:endParaRPr/>
          </a:p>
        </p:txBody>
      </p:sp>
      <p:sp>
        <p:nvSpPr>
          <p:cNvPr id="1412" name="Google Shape;1412;p56"/>
          <p:cNvSpPr txBox="1"/>
          <p:nvPr/>
        </p:nvSpPr>
        <p:spPr>
          <a:xfrm>
            <a:off x="5317332" y="4320349"/>
            <a:ext cx="97631"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𝒇</a:t>
            </a:r>
            <a:endParaRPr sz="1088">
              <a:solidFill>
                <a:srgbClr val="000000"/>
              </a:solidFill>
              <a:latin typeface="Verdana"/>
              <a:ea typeface="Verdana"/>
              <a:cs typeface="Verdana"/>
              <a:sym typeface="Verdana"/>
            </a:endParaRPr>
          </a:p>
        </p:txBody>
      </p:sp>
      <p:sp>
        <p:nvSpPr>
          <p:cNvPr id="1413" name="Google Shape;1413;p56"/>
          <p:cNvSpPr/>
          <p:nvPr/>
        </p:nvSpPr>
        <p:spPr>
          <a:xfrm>
            <a:off x="5661089" y="4375499"/>
            <a:ext cx="179546" cy="0"/>
          </a:xfrm>
          <a:custGeom>
            <a:rect b="b" l="l" r="r" t="t"/>
            <a:pathLst>
              <a:path extrusionOk="0" h="120000" w="239395">
                <a:moveTo>
                  <a:pt x="0" y="0"/>
                </a:moveTo>
                <a:lnTo>
                  <a:pt x="239268"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14" name="Google Shape;1414;p56"/>
          <p:cNvSpPr/>
          <p:nvPr/>
        </p:nvSpPr>
        <p:spPr>
          <a:xfrm>
            <a:off x="5665756" y="4403122"/>
            <a:ext cx="172498" cy="13420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15" name="Google Shape;1415;p56"/>
          <p:cNvSpPr/>
          <p:nvPr/>
        </p:nvSpPr>
        <p:spPr>
          <a:xfrm>
            <a:off x="6089713" y="4375499"/>
            <a:ext cx="250508" cy="0"/>
          </a:xfrm>
          <a:custGeom>
            <a:rect b="b" l="l" r="r" t="t"/>
            <a:pathLst>
              <a:path extrusionOk="0" h="120000" w="334009">
                <a:moveTo>
                  <a:pt x="0" y="0"/>
                </a:moveTo>
                <a:lnTo>
                  <a:pt x="333755"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16" name="Google Shape;1416;p56"/>
          <p:cNvSpPr/>
          <p:nvPr/>
        </p:nvSpPr>
        <p:spPr>
          <a:xfrm>
            <a:off x="6129813" y="4403122"/>
            <a:ext cx="172498" cy="13420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17" name="Google Shape;1417;p56"/>
          <p:cNvSpPr txBox="1"/>
          <p:nvPr/>
        </p:nvSpPr>
        <p:spPr>
          <a:xfrm>
            <a:off x="5745956" y="4377499"/>
            <a:ext cx="566738"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𝟑	𝟑</a:t>
            </a:r>
            <a:endParaRPr sz="1088">
              <a:solidFill>
                <a:srgbClr val="000000"/>
              </a:solidFill>
              <a:latin typeface="Verdana"/>
              <a:ea typeface="Verdana"/>
              <a:cs typeface="Verdana"/>
              <a:sym typeface="Verdana"/>
            </a:endParaRPr>
          </a:p>
        </p:txBody>
      </p:sp>
      <p:sp>
        <p:nvSpPr>
          <p:cNvPr id="1418" name="Google Shape;1418;p56"/>
          <p:cNvSpPr txBox="1"/>
          <p:nvPr/>
        </p:nvSpPr>
        <p:spPr>
          <a:xfrm>
            <a:off x="720852" y="4230053"/>
            <a:ext cx="6937248"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Yıldız bağlı senkron generatör bir faz gerilimi	</a:t>
            </a:r>
            <a:r>
              <a:rPr lang="en-US" sz="1500">
                <a:solidFill>
                  <a:srgbClr val="000000"/>
                </a:solidFill>
                <a:latin typeface="Verdana"/>
                <a:ea typeface="Verdana"/>
                <a:cs typeface="Verdana"/>
                <a:sym typeface="Verdana"/>
              </a:rPr>
              <a:t>𝑼	= </a:t>
            </a:r>
            <a:r>
              <a:rPr baseline="30000" lang="en-US" sz="1631">
                <a:solidFill>
                  <a:srgbClr val="000000"/>
                </a:solidFill>
                <a:latin typeface="Verdana"/>
                <a:ea typeface="Verdana"/>
                <a:cs typeface="Verdana"/>
                <a:sym typeface="Verdana"/>
              </a:rPr>
              <a:t>𝑼</a:t>
            </a:r>
            <a:r>
              <a:rPr baseline="30000" lang="en-US" sz="1350">
                <a:solidFill>
                  <a:srgbClr val="000000"/>
                </a:solidFill>
                <a:latin typeface="Verdana"/>
                <a:ea typeface="Verdana"/>
                <a:cs typeface="Verdana"/>
                <a:sym typeface="Verdana"/>
              </a:rPr>
              <a:t>𝒉 </a:t>
            </a:r>
            <a:r>
              <a:rPr lang="en-US" sz="1500">
                <a:solidFill>
                  <a:srgbClr val="000000"/>
                </a:solidFill>
                <a:latin typeface="Verdana"/>
                <a:ea typeface="Verdana"/>
                <a:cs typeface="Verdana"/>
                <a:sym typeface="Verdana"/>
              </a:rPr>
              <a:t>= </a:t>
            </a:r>
            <a:r>
              <a:rPr baseline="30000" lang="en-US" sz="1631">
                <a:solidFill>
                  <a:srgbClr val="000000"/>
                </a:solidFill>
                <a:latin typeface="Verdana"/>
                <a:ea typeface="Verdana"/>
                <a:cs typeface="Verdana"/>
                <a:sym typeface="Verdana"/>
              </a:rPr>
              <a:t>𝟒𝟖𝟎 </a:t>
            </a:r>
            <a:r>
              <a:rPr lang="en-US" sz="1500">
                <a:solidFill>
                  <a:srgbClr val="000000"/>
                </a:solidFill>
                <a:latin typeface="Verdana"/>
                <a:ea typeface="Verdana"/>
                <a:cs typeface="Verdana"/>
                <a:sym typeface="Verdana"/>
              </a:rPr>
              <a:t>= 𝟐𝟕𝟕, 𝟏𝟐𝟖𝑽</a:t>
            </a:r>
            <a:endParaRPr sz="1500">
              <a:solidFill>
                <a:srgbClr val="000000"/>
              </a:solidFill>
              <a:latin typeface="Verdana"/>
              <a:ea typeface="Verdana"/>
              <a:cs typeface="Verdana"/>
              <a:sym typeface="Verdana"/>
            </a:endParaRPr>
          </a:p>
        </p:txBody>
      </p:sp>
      <p:sp>
        <p:nvSpPr>
          <p:cNvPr id="1419" name="Google Shape;1419;p56"/>
          <p:cNvSpPr txBox="1"/>
          <p:nvPr/>
        </p:nvSpPr>
        <p:spPr>
          <a:xfrm>
            <a:off x="3244787" y="4721542"/>
            <a:ext cx="89059"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𝒔</a:t>
            </a:r>
            <a:endParaRPr sz="1088">
              <a:solidFill>
                <a:srgbClr val="000000"/>
              </a:solidFill>
              <a:latin typeface="Verdana"/>
              <a:ea typeface="Verdana"/>
              <a:cs typeface="Verdana"/>
              <a:sym typeface="Verdana"/>
            </a:endParaRPr>
          </a:p>
        </p:txBody>
      </p:sp>
      <p:sp>
        <p:nvSpPr>
          <p:cNvPr id="1420" name="Google Shape;1420;p56"/>
          <p:cNvSpPr/>
          <p:nvPr/>
        </p:nvSpPr>
        <p:spPr>
          <a:xfrm>
            <a:off x="3580829" y="4776692"/>
            <a:ext cx="421005" cy="0"/>
          </a:xfrm>
          <a:custGeom>
            <a:rect b="b" l="l" r="r" t="t"/>
            <a:pathLst>
              <a:path extrusionOk="0" h="120000" w="561339">
                <a:moveTo>
                  <a:pt x="0" y="0"/>
                </a:moveTo>
                <a:lnTo>
                  <a:pt x="560832"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21" name="Google Shape;1421;p56"/>
          <p:cNvSpPr/>
          <p:nvPr/>
        </p:nvSpPr>
        <p:spPr>
          <a:xfrm>
            <a:off x="4249484" y="4776692"/>
            <a:ext cx="445770" cy="0"/>
          </a:xfrm>
          <a:custGeom>
            <a:rect b="b" l="l" r="r" t="t"/>
            <a:pathLst>
              <a:path extrusionOk="0" h="120000" w="594360">
                <a:moveTo>
                  <a:pt x="0" y="0"/>
                </a:moveTo>
                <a:lnTo>
                  <a:pt x="59436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22" name="Google Shape;1422;p56"/>
          <p:cNvSpPr txBox="1"/>
          <p:nvPr/>
        </p:nvSpPr>
        <p:spPr>
          <a:xfrm>
            <a:off x="3692843" y="4778464"/>
            <a:ext cx="831056" cy="178478"/>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𝟐𝑷	𝟔</a:t>
            </a:r>
            <a:endParaRPr sz="1088">
              <a:solidFill>
                <a:srgbClr val="000000"/>
              </a:solidFill>
              <a:latin typeface="Verdana"/>
              <a:ea typeface="Verdana"/>
              <a:cs typeface="Verdana"/>
              <a:sym typeface="Verdana"/>
            </a:endParaRPr>
          </a:p>
        </p:txBody>
      </p:sp>
      <p:sp>
        <p:nvSpPr>
          <p:cNvPr id="1423" name="Google Shape;1423;p56"/>
          <p:cNvSpPr txBox="1"/>
          <p:nvPr/>
        </p:nvSpPr>
        <p:spPr>
          <a:xfrm>
            <a:off x="3376231" y="4519003"/>
            <a:ext cx="2503268"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aseline="-25000" lang="en-US" sz="2250">
                <a:solidFill>
                  <a:srgbClr val="000000"/>
                </a:solidFill>
                <a:latin typeface="Verdana"/>
                <a:ea typeface="Verdana"/>
                <a:cs typeface="Verdana"/>
                <a:sym typeface="Verdana"/>
              </a:rPr>
              <a:t>= </a:t>
            </a:r>
            <a:r>
              <a:rPr lang="en-US" sz="1088">
                <a:solidFill>
                  <a:srgbClr val="000000"/>
                </a:solidFill>
                <a:latin typeface="Verdana"/>
                <a:ea typeface="Verdana"/>
                <a:cs typeface="Verdana"/>
                <a:sym typeface="Verdana"/>
              </a:rPr>
              <a:t>𝒇</a:t>
            </a:r>
            <a:r>
              <a:rPr baseline="-25000" lang="en-US" sz="1350">
                <a:solidFill>
                  <a:srgbClr val="000000"/>
                </a:solidFill>
                <a:latin typeface="Verdana"/>
                <a:ea typeface="Verdana"/>
                <a:cs typeface="Verdana"/>
                <a:sym typeface="Verdana"/>
              </a:rPr>
              <a:t>𝒔</a:t>
            </a:r>
            <a:r>
              <a:rPr lang="en-US" sz="1088">
                <a:solidFill>
                  <a:srgbClr val="000000"/>
                </a:solidFill>
                <a:latin typeface="Verdana"/>
                <a:ea typeface="Verdana"/>
                <a:cs typeface="Verdana"/>
                <a:sym typeface="Verdana"/>
              </a:rPr>
              <a:t>.𝟏𝟐𝟎 </a:t>
            </a:r>
            <a:r>
              <a:rPr baseline="-25000" lang="en-US" sz="2250">
                <a:solidFill>
                  <a:srgbClr val="000000"/>
                </a:solidFill>
                <a:latin typeface="Verdana"/>
                <a:ea typeface="Verdana"/>
                <a:cs typeface="Verdana"/>
                <a:sym typeface="Verdana"/>
              </a:rPr>
              <a:t>= </a:t>
            </a:r>
            <a:r>
              <a:rPr lang="en-US" sz="1088">
                <a:solidFill>
                  <a:srgbClr val="000000"/>
                </a:solidFill>
                <a:latin typeface="Verdana"/>
                <a:ea typeface="Verdana"/>
                <a:cs typeface="Verdana"/>
                <a:sym typeface="Verdana"/>
              </a:rPr>
              <a:t>𝟓𝟎.𝟏𝟐𝟎 </a:t>
            </a:r>
            <a:r>
              <a:rPr baseline="-25000" lang="en-US" sz="2250">
                <a:solidFill>
                  <a:srgbClr val="000000"/>
                </a:solidFill>
                <a:latin typeface="Verdana"/>
                <a:ea typeface="Verdana"/>
                <a:cs typeface="Verdana"/>
                <a:sym typeface="Verdana"/>
              </a:rPr>
              <a:t>= 𝟏𝟎𝟎𝟎𝒅/𝒅</a:t>
            </a:r>
            <a:endParaRPr baseline="-25000" sz="2250">
              <a:solidFill>
                <a:srgbClr val="000000"/>
              </a:solidFill>
              <a:latin typeface="Verdana"/>
              <a:ea typeface="Verdana"/>
              <a:cs typeface="Verdana"/>
              <a:sym typeface="Verdana"/>
            </a:endParaRPr>
          </a:p>
        </p:txBody>
      </p:sp>
      <p:sp>
        <p:nvSpPr>
          <p:cNvPr id="1424" name="Google Shape;1424;p56"/>
          <p:cNvSpPr txBox="1"/>
          <p:nvPr/>
        </p:nvSpPr>
        <p:spPr>
          <a:xfrm>
            <a:off x="628650" y="4519002"/>
            <a:ext cx="2618327" cy="676788"/>
          </a:xfrm>
          <a:prstGeom prst="rect">
            <a:avLst/>
          </a:prstGeom>
          <a:noFill/>
          <a:ln>
            <a:noFill/>
          </a:ln>
        </p:spPr>
        <p:txBody>
          <a:bodyPr anchorCtr="0" anchor="t" bIns="0" lIns="0" spcFirstLastPara="1" rIns="0" wrap="square" tIns="111425">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Generatörün dönüş hızı	</a:t>
            </a:r>
            <a:r>
              <a:rPr lang="en-US" sz="1500">
                <a:solidFill>
                  <a:srgbClr val="000000"/>
                </a:solidFill>
                <a:latin typeface="Verdana"/>
                <a:ea typeface="Verdana"/>
                <a:cs typeface="Verdana"/>
                <a:sym typeface="Verdana"/>
              </a:rPr>
              <a:t>𝒏</a:t>
            </a:r>
            <a:endParaRPr sz="1500">
              <a:solidFill>
                <a:srgbClr val="000000"/>
              </a:solidFill>
              <a:latin typeface="Verdana"/>
              <a:ea typeface="Verdana"/>
              <a:cs typeface="Verdana"/>
              <a:sym typeface="Verdana"/>
            </a:endParaRPr>
          </a:p>
          <a:p>
            <a:pPr indent="0" lvl="0" marL="1038225" marR="0" rtl="0" algn="l">
              <a:spcBef>
                <a:spcPts val="803"/>
              </a:spcBef>
              <a:spcAft>
                <a:spcPts val="0"/>
              </a:spcAft>
              <a:buNone/>
            </a:pPr>
            <a:r>
              <a:rPr lang="en-US" sz="1500">
                <a:solidFill>
                  <a:srgbClr val="000000"/>
                </a:solidFill>
                <a:latin typeface="Arial"/>
                <a:ea typeface="Arial"/>
                <a:cs typeface="Arial"/>
                <a:sym typeface="Arial"/>
              </a:rPr>
              <a:t>Açısal hızı</a:t>
            </a:r>
            <a:endParaRPr sz="1500">
              <a:solidFill>
                <a:srgbClr val="000000"/>
              </a:solidFill>
              <a:latin typeface="Arial"/>
              <a:ea typeface="Arial"/>
              <a:cs typeface="Arial"/>
              <a:sym typeface="Arial"/>
            </a:endParaRPr>
          </a:p>
        </p:txBody>
      </p:sp>
      <p:sp>
        <p:nvSpPr>
          <p:cNvPr id="1425" name="Google Shape;1425;p56"/>
          <p:cNvSpPr txBox="1"/>
          <p:nvPr/>
        </p:nvSpPr>
        <p:spPr>
          <a:xfrm>
            <a:off x="2983734" y="4961839"/>
            <a:ext cx="333852"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𝝎</a:t>
            </a:r>
            <a:endParaRPr sz="1500">
              <a:solidFill>
                <a:srgbClr val="000000"/>
              </a:solidFill>
              <a:latin typeface="Verdana"/>
              <a:ea typeface="Verdana"/>
              <a:cs typeface="Verdana"/>
              <a:sym typeface="Verdana"/>
            </a:endParaRPr>
          </a:p>
        </p:txBody>
      </p:sp>
      <p:sp>
        <p:nvSpPr>
          <p:cNvPr id="1426" name="Google Shape;1426;p56"/>
          <p:cNvSpPr txBox="1"/>
          <p:nvPr/>
        </p:nvSpPr>
        <p:spPr>
          <a:xfrm>
            <a:off x="3274504" y="5052136"/>
            <a:ext cx="89059" cy="178479"/>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𝒔</a:t>
            </a:r>
            <a:endParaRPr sz="1088">
              <a:solidFill>
                <a:srgbClr val="000000"/>
              </a:solidFill>
              <a:latin typeface="Verdana"/>
              <a:ea typeface="Verdana"/>
              <a:cs typeface="Verdana"/>
              <a:sym typeface="Verdana"/>
            </a:endParaRPr>
          </a:p>
        </p:txBody>
      </p:sp>
      <p:sp>
        <p:nvSpPr>
          <p:cNvPr id="1427" name="Google Shape;1427;p56"/>
          <p:cNvSpPr/>
          <p:nvPr/>
        </p:nvSpPr>
        <p:spPr>
          <a:xfrm>
            <a:off x="3609404" y="5107010"/>
            <a:ext cx="178594" cy="0"/>
          </a:xfrm>
          <a:custGeom>
            <a:rect b="b" l="l" r="r" t="t"/>
            <a:pathLst>
              <a:path extrusionOk="0" h="120000" w="238125">
                <a:moveTo>
                  <a:pt x="0" y="0"/>
                </a:moveTo>
                <a:lnTo>
                  <a:pt x="237743"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28" name="Google Shape;1428;p56"/>
          <p:cNvSpPr txBox="1"/>
          <p:nvPr/>
        </p:nvSpPr>
        <p:spPr>
          <a:xfrm>
            <a:off x="3605974" y="5109286"/>
            <a:ext cx="186214" cy="178479"/>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𝟔𝟎</a:t>
            </a:r>
            <a:endParaRPr sz="1088">
              <a:solidFill>
                <a:srgbClr val="000000"/>
              </a:solidFill>
              <a:latin typeface="Verdana"/>
              <a:ea typeface="Verdana"/>
              <a:cs typeface="Verdana"/>
              <a:sym typeface="Verdana"/>
            </a:endParaRPr>
          </a:p>
        </p:txBody>
      </p:sp>
      <p:sp>
        <p:nvSpPr>
          <p:cNvPr id="1429" name="Google Shape;1429;p56"/>
          <p:cNvSpPr txBox="1"/>
          <p:nvPr/>
        </p:nvSpPr>
        <p:spPr>
          <a:xfrm>
            <a:off x="3404805" y="4849825"/>
            <a:ext cx="620077"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baseline="-25000" lang="en-US" sz="2250">
                <a:solidFill>
                  <a:srgbClr val="000000"/>
                </a:solidFill>
                <a:latin typeface="Verdana"/>
                <a:ea typeface="Verdana"/>
                <a:cs typeface="Verdana"/>
                <a:sym typeface="Verdana"/>
              </a:rPr>
              <a:t>= </a:t>
            </a:r>
            <a:r>
              <a:rPr lang="en-US" sz="1088">
                <a:solidFill>
                  <a:srgbClr val="000000"/>
                </a:solidFill>
                <a:latin typeface="Verdana"/>
                <a:ea typeface="Verdana"/>
                <a:cs typeface="Verdana"/>
                <a:sym typeface="Verdana"/>
              </a:rPr>
              <a:t>𝟐𝝅 </a:t>
            </a:r>
            <a:r>
              <a:rPr baseline="-25000" lang="en-US" sz="2250">
                <a:solidFill>
                  <a:srgbClr val="000000"/>
                </a:solidFill>
                <a:latin typeface="Verdana"/>
                <a:ea typeface="Verdana"/>
                <a:cs typeface="Verdana"/>
                <a:sym typeface="Verdana"/>
              </a:rPr>
              <a:t>𝒏</a:t>
            </a:r>
            <a:endParaRPr baseline="-25000" sz="2250">
              <a:solidFill>
                <a:srgbClr val="000000"/>
              </a:solidFill>
              <a:latin typeface="Verdana"/>
              <a:ea typeface="Verdana"/>
              <a:cs typeface="Verdana"/>
              <a:sym typeface="Verdana"/>
            </a:endParaRPr>
          </a:p>
        </p:txBody>
      </p:sp>
      <p:sp>
        <p:nvSpPr>
          <p:cNvPr id="1430" name="Google Shape;1430;p56"/>
          <p:cNvSpPr txBox="1"/>
          <p:nvPr/>
        </p:nvSpPr>
        <p:spPr>
          <a:xfrm>
            <a:off x="3992593" y="5052134"/>
            <a:ext cx="190117" cy="178479"/>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s</a:t>
            </a:r>
            <a:endParaRPr sz="1088">
              <a:solidFill>
                <a:srgbClr val="000000"/>
              </a:solidFill>
              <a:latin typeface="Verdana"/>
              <a:ea typeface="Verdana"/>
              <a:cs typeface="Verdana"/>
              <a:sym typeface="Verdana"/>
            </a:endParaRPr>
          </a:p>
        </p:txBody>
      </p:sp>
      <p:sp>
        <p:nvSpPr>
          <p:cNvPr id="1431" name="Google Shape;1431;p56"/>
          <p:cNvSpPr/>
          <p:nvPr/>
        </p:nvSpPr>
        <p:spPr>
          <a:xfrm>
            <a:off x="4275772" y="5107010"/>
            <a:ext cx="207169" cy="0"/>
          </a:xfrm>
          <a:custGeom>
            <a:rect b="b" l="l" r="r" t="t"/>
            <a:pathLst>
              <a:path extrusionOk="0" h="120000" w="276225">
                <a:moveTo>
                  <a:pt x="0" y="0"/>
                </a:moveTo>
                <a:lnTo>
                  <a:pt x="275844"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32" name="Google Shape;1432;p56"/>
          <p:cNvSpPr txBox="1"/>
          <p:nvPr/>
        </p:nvSpPr>
        <p:spPr>
          <a:xfrm>
            <a:off x="4286060" y="5109286"/>
            <a:ext cx="186214" cy="178479"/>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𝟔𝟎</a:t>
            </a:r>
            <a:endParaRPr sz="1088">
              <a:solidFill>
                <a:srgbClr val="000000"/>
              </a:solidFill>
              <a:latin typeface="Verdana"/>
              <a:ea typeface="Verdana"/>
              <a:cs typeface="Verdana"/>
              <a:sym typeface="Verdana"/>
            </a:endParaRPr>
          </a:p>
        </p:txBody>
      </p:sp>
      <p:sp>
        <p:nvSpPr>
          <p:cNvPr id="1433" name="Google Shape;1433;p56"/>
          <p:cNvSpPr txBox="1"/>
          <p:nvPr/>
        </p:nvSpPr>
        <p:spPr>
          <a:xfrm>
            <a:off x="4071176" y="4961840"/>
            <a:ext cx="2589066" cy="240450"/>
          </a:xfrm>
          <a:prstGeom prst="rect">
            <a:avLst/>
          </a:prstGeom>
          <a:noFill/>
          <a:ln>
            <a:noFill/>
          </a:ln>
        </p:spPr>
        <p:txBody>
          <a:bodyPr anchorCtr="0" anchor="t" bIns="0" lIns="0" spcFirstLastPara="1" rIns="0" wrap="square" tIns="9525">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 </a:t>
            </a:r>
            <a:r>
              <a:rPr baseline="30000" lang="en-US" sz="1631">
                <a:solidFill>
                  <a:srgbClr val="000000"/>
                </a:solidFill>
                <a:latin typeface="Verdana"/>
                <a:ea typeface="Verdana"/>
                <a:cs typeface="Verdana"/>
                <a:sym typeface="Verdana"/>
              </a:rPr>
              <a:t>𝟐.𝝅 </a:t>
            </a:r>
            <a:r>
              <a:rPr lang="en-US" sz="1500">
                <a:solidFill>
                  <a:srgbClr val="000000"/>
                </a:solidFill>
                <a:latin typeface="Verdana"/>
                <a:ea typeface="Verdana"/>
                <a:cs typeface="Verdana"/>
                <a:sym typeface="Verdana"/>
              </a:rPr>
              <a:t>. 𝟏𝟎𝟎𝟎 = 𝟏𝟎𝟒, 𝟕𝟐𝒓𝒂𝒅/𝒔𝒏</a:t>
            </a:r>
            <a:endParaRPr sz="1500">
              <a:solidFill>
                <a:srgbClr val="000000"/>
              </a:solidFill>
              <a:latin typeface="Verdana"/>
              <a:ea typeface="Verdana"/>
              <a:cs typeface="Verdana"/>
              <a:sym typeface="Verdana"/>
            </a:endParaRPr>
          </a:p>
        </p:txBody>
      </p:sp>
      <p:sp>
        <p:nvSpPr>
          <p:cNvPr id="1434" name="Google Shape;1434;p56"/>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8" name="Shape 1438"/>
        <p:cNvGrpSpPr/>
        <p:nvPr/>
      </p:nvGrpSpPr>
      <p:grpSpPr>
        <a:xfrm>
          <a:off x="0" y="0"/>
          <a:ext cx="0" cy="0"/>
          <a:chOff x="0" y="0"/>
          <a:chExt cx="0" cy="0"/>
        </a:xfrm>
      </p:grpSpPr>
      <p:sp>
        <p:nvSpPr>
          <p:cNvPr id="1439" name="Google Shape;1439;p57"/>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59</a:t>
            </a:r>
            <a:endParaRPr sz="1050">
              <a:solidFill>
                <a:srgbClr val="000000"/>
              </a:solidFill>
              <a:latin typeface="Arial"/>
              <a:ea typeface="Arial"/>
              <a:cs typeface="Arial"/>
              <a:sym typeface="Arial"/>
            </a:endParaRPr>
          </a:p>
        </p:txBody>
      </p:sp>
      <p:sp>
        <p:nvSpPr>
          <p:cNvPr id="1440" name="Google Shape;1440;p57"/>
          <p:cNvSpPr txBox="1"/>
          <p:nvPr/>
        </p:nvSpPr>
        <p:spPr>
          <a:xfrm>
            <a:off x="364693" y="1807844"/>
            <a:ext cx="4210526" cy="240931"/>
          </a:xfrm>
          <a:prstGeom prst="rect">
            <a:avLst/>
          </a:prstGeom>
          <a:noFill/>
          <a:ln>
            <a:noFill/>
          </a:ln>
        </p:spPr>
        <p:txBody>
          <a:bodyPr anchorCtr="0" anchor="t" bIns="0" lIns="0" spcFirstLastPara="1" rIns="0" wrap="square" tIns="10000">
            <a:noAutofit/>
          </a:bodyPr>
          <a:lstStyle/>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𝟎, 𝟖 </a:t>
            </a:r>
            <a:r>
              <a:rPr lang="en-US" sz="1500">
                <a:solidFill>
                  <a:srgbClr val="000000"/>
                </a:solidFill>
                <a:latin typeface="Arial"/>
                <a:ea typeface="Arial"/>
                <a:cs typeface="Arial"/>
                <a:sym typeface="Arial"/>
              </a:rPr>
              <a:t>geri güç katsayılı endüktif yük için,</a:t>
            </a:r>
            <a:endParaRPr sz="1500">
              <a:solidFill>
                <a:srgbClr val="000000"/>
              </a:solidFill>
              <a:latin typeface="Arial"/>
              <a:ea typeface="Arial"/>
              <a:cs typeface="Arial"/>
              <a:sym typeface="Arial"/>
            </a:endParaRPr>
          </a:p>
        </p:txBody>
      </p:sp>
      <p:sp>
        <p:nvSpPr>
          <p:cNvPr id="1441" name="Google Shape;1441;p57"/>
          <p:cNvSpPr/>
          <p:nvPr/>
        </p:nvSpPr>
        <p:spPr>
          <a:xfrm>
            <a:off x="2982278" y="2319908"/>
            <a:ext cx="2761774" cy="237173"/>
          </a:xfrm>
          <a:custGeom>
            <a:rect b="b" l="l" r="r" t="t"/>
            <a:pathLst>
              <a:path extrusionOk="0" h="316230" w="3682365">
                <a:moveTo>
                  <a:pt x="49067" y="205612"/>
                </a:moveTo>
                <a:lnTo>
                  <a:pt x="24891" y="205612"/>
                </a:lnTo>
                <a:lnTo>
                  <a:pt x="76326" y="316229"/>
                </a:lnTo>
                <a:lnTo>
                  <a:pt x="88391" y="316229"/>
                </a:lnTo>
                <a:lnTo>
                  <a:pt x="97366" y="282955"/>
                </a:lnTo>
                <a:lnTo>
                  <a:pt x="83692" y="282955"/>
                </a:lnTo>
                <a:lnTo>
                  <a:pt x="49067" y="205612"/>
                </a:lnTo>
                <a:close/>
              </a:path>
              <a:path extrusionOk="0" h="316230" w="3682365">
                <a:moveTo>
                  <a:pt x="3682237" y="0"/>
                </a:moveTo>
                <a:lnTo>
                  <a:pt x="184657" y="0"/>
                </a:lnTo>
                <a:lnTo>
                  <a:pt x="184657" y="253"/>
                </a:lnTo>
                <a:lnTo>
                  <a:pt x="159130" y="253"/>
                </a:lnTo>
                <a:lnTo>
                  <a:pt x="83692" y="282955"/>
                </a:lnTo>
                <a:lnTo>
                  <a:pt x="97366" y="282955"/>
                </a:lnTo>
                <a:lnTo>
                  <a:pt x="169163" y="16763"/>
                </a:lnTo>
                <a:lnTo>
                  <a:pt x="3682237" y="16763"/>
                </a:lnTo>
                <a:lnTo>
                  <a:pt x="3682237" y="0"/>
                </a:lnTo>
                <a:close/>
              </a:path>
              <a:path extrusionOk="0" h="316230" w="3682365">
                <a:moveTo>
                  <a:pt x="40766" y="187071"/>
                </a:moveTo>
                <a:lnTo>
                  <a:pt x="0" y="205612"/>
                </a:lnTo>
                <a:lnTo>
                  <a:pt x="3809" y="215011"/>
                </a:lnTo>
                <a:lnTo>
                  <a:pt x="24891" y="205612"/>
                </a:lnTo>
                <a:lnTo>
                  <a:pt x="49067" y="205612"/>
                </a:lnTo>
                <a:lnTo>
                  <a:pt x="40766" y="1870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2" name="Google Shape;1442;p57"/>
          <p:cNvSpPr/>
          <p:nvPr/>
        </p:nvSpPr>
        <p:spPr>
          <a:xfrm>
            <a:off x="3137534" y="2363628"/>
            <a:ext cx="779621" cy="177165"/>
          </a:xfrm>
          <a:custGeom>
            <a:rect b="b" l="l" r="r" t="t"/>
            <a:pathLst>
              <a:path extrusionOk="0" h="236219" w="1039495">
                <a:moveTo>
                  <a:pt x="964057" y="0"/>
                </a:moveTo>
                <a:lnTo>
                  <a:pt x="960755" y="9525"/>
                </a:lnTo>
                <a:lnTo>
                  <a:pt x="974375" y="15430"/>
                </a:lnTo>
                <a:lnTo>
                  <a:pt x="986091" y="23622"/>
                </a:lnTo>
                <a:lnTo>
                  <a:pt x="1009902" y="61650"/>
                </a:lnTo>
                <a:lnTo>
                  <a:pt x="1017778" y="116586"/>
                </a:lnTo>
                <a:lnTo>
                  <a:pt x="1016898" y="137423"/>
                </a:lnTo>
                <a:lnTo>
                  <a:pt x="1003808" y="188341"/>
                </a:lnTo>
                <a:lnTo>
                  <a:pt x="974518" y="220130"/>
                </a:lnTo>
                <a:lnTo>
                  <a:pt x="961136" y="226060"/>
                </a:lnTo>
                <a:lnTo>
                  <a:pt x="964057" y="235712"/>
                </a:lnTo>
                <a:lnTo>
                  <a:pt x="1009151" y="208887"/>
                </a:lnTo>
                <a:lnTo>
                  <a:pt x="1034399" y="159480"/>
                </a:lnTo>
                <a:lnTo>
                  <a:pt x="1039241" y="117856"/>
                </a:lnTo>
                <a:lnTo>
                  <a:pt x="1038026" y="96281"/>
                </a:lnTo>
                <a:lnTo>
                  <a:pt x="1028311" y="57991"/>
                </a:lnTo>
                <a:lnTo>
                  <a:pt x="996172" y="15065"/>
                </a:lnTo>
                <a:lnTo>
                  <a:pt x="981180" y="6145"/>
                </a:lnTo>
                <a:lnTo>
                  <a:pt x="964057" y="0"/>
                </a:lnTo>
                <a:close/>
              </a:path>
              <a:path extrusionOk="0" h="236219" w="1039495">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2" y="116586"/>
                </a:lnTo>
                <a:lnTo>
                  <a:pt x="22342" y="96512"/>
                </a:lnTo>
                <a:lnTo>
                  <a:pt x="35433" y="46862"/>
                </a:lnTo>
                <a:lnTo>
                  <a:pt x="64936" y="15430"/>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3" name="Google Shape;1443;p57"/>
          <p:cNvSpPr/>
          <p:nvPr/>
        </p:nvSpPr>
        <p:spPr>
          <a:xfrm>
            <a:off x="4267962" y="2363628"/>
            <a:ext cx="1367314" cy="177165"/>
          </a:xfrm>
          <a:custGeom>
            <a:rect b="b" l="l" r="r" t="t"/>
            <a:pathLst>
              <a:path extrusionOk="0" h="236219" w="1823084">
                <a:moveTo>
                  <a:pt x="1747392" y="0"/>
                </a:moveTo>
                <a:lnTo>
                  <a:pt x="1744090" y="9525"/>
                </a:lnTo>
                <a:lnTo>
                  <a:pt x="1757711" y="15430"/>
                </a:lnTo>
                <a:lnTo>
                  <a:pt x="1769427" y="23622"/>
                </a:lnTo>
                <a:lnTo>
                  <a:pt x="1793238" y="61650"/>
                </a:lnTo>
                <a:lnTo>
                  <a:pt x="1801114" y="116586"/>
                </a:lnTo>
                <a:lnTo>
                  <a:pt x="1800234" y="137423"/>
                </a:lnTo>
                <a:lnTo>
                  <a:pt x="1787143" y="188341"/>
                </a:lnTo>
                <a:lnTo>
                  <a:pt x="1757854" y="220130"/>
                </a:lnTo>
                <a:lnTo>
                  <a:pt x="1744472" y="226060"/>
                </a:lnTo>
                <a:lnTo>
                  <a:pt x="1747392" y="235712"/>
                </a:lnTo>
                <a:lnTo>
                  <a:pt x="1792487" y="208887"/>
                </a:lnTo>
                <a:lnTo>
                  <a:pt x="1817735" y="159480"/>
                </a:lnTo>
                <a:lnTo>
                  <a:pt x="1822577" y="117856"/>
                </a:lnTo>
                <a:lnTo>
                  <a:pt x="1821362" y="96281"/>
                </a:lnTo>
                <a:lnTo>
                  <a:pt x="1811647" y="57991"/>
                </a:lnTo>
                <a:lnTo>
                  <a:pt x="1779508" y="15065"/>
                </a:lnTo>
                <a:lnTo>
                  <a:pt x="1764516" y="6145"/>
                </a:lnTo>
                <a:lnTo>
                  <a:pt x="1747392" y="0"/>
                </a:lnTo>
                <a:close/>
              </a:path>
              <a:path extrusionOk="0" h="236219" w="1823084">
                <a:moveTo>
                  <a:pt x="75184" y="0"/>
                </a:moveTo>
                <a:lnTo>
                  <a:pt x="30196" y="26771"/>
                </a:lnTo>
                <a:lnTo>
                  <a:pt x="4857" y="76326"/>
                </a:lnTo>
                <a:lnTo>
                  <a:pt x="0" y="117856"/>
                </a:lnTo>
                <a:lnTo>
                  <a:pt x="1212" y="139501"/>
                </a:lnTo>
                <a:lnTo>
                  <a:pt x="10876" y="177792"/>
                </a:lnTo>
                <a:lnTo>
                  <a:pt x="43005" y="220599"/>
                </a:lnTo>
                <a:lnTo>
                  <a:pt x="75184" y="235712"/>
                </a:lnTo>
                <a:lnTo>
                  <a:pt x="78105" y="226060"/>
                </a:lnTo>
                <a:lnTo>
                  <a:pt x="64722" y="220130"/>
                </a:lnTo>
                <a:lnTo>
                  <a:pt x="53149" y="211867"/>
                </a:lnTo>
                <a:lnTo>
                  <a:pt x="29338" y="173289"/>
                </a:lnTo>
                <a:lnTo>
                  <a:pt x="21462" y="116586"/>
                </a:lnTo>
                <a:lnTo>
                  <a:pt x="22342" y="96512"/>
                </a:lnTo>
                <a:lnTo>
                  <a:pt x="35433" y="46862"/>
                </a:lnTo>
                <a:lnTo>
                  <a:pt x="64936" y="15430"/>
                </a:lnTo>
                <a:lnTo>
                  <a:pt x="78486" y="9525"/>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4" name="Google Shape;1444;p57"/>
          <p:cNvSpPr txBox="1"/>
          <p:nvPr/>
        </p:nvSpPr>
        <p:spPr>
          <a:xfrm>
            <a:off x="5642420" y="2300478"/>
            <a:ext cx="102870"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𝟐</a:t>
            </a:r>
            <a:endParaRPr sz="1088">
              <a:solidFill>
                <a:srgbClr val="000000"/>
              </a:solidFill>
              <a:latin typeface="Verdana"/>
              <a:ea typeface="Verdana"/>
              <a:cs typeface="Verdana"/>
              <a:sym typeface="Verdana"/>
            </a:endParaRPr>
          </a:p>
        </p:txBody>
      </p:sp>
      <p:sp>
        <p:nvSpPr>
          <p:cNvPr id="1445" name="Google Shape;1445;p57"/>
          <p:cNvSpPr/>
          <p:nvPr/>
        </p:nvSpPr>
        <p:spPr>
          <a:xfrm>
            <a:off x="2982278" y="2615945"/>
            <a:ext cx="3675221" cy="237173"/>
          </a:xfrm>
          <a:custGeom>
            <a:rect b="b" l="l" r="r" t="t"/>
            <a:pathLst>
              <a:path extrusionOk="0" h="316230" w="4900295">
                <a:moveTo>
                  <a:pt x="49067" y="205612"/>
                </a:moveTo>
                <a:lnTo>
                  <a:pt x="24891" y="205612"/>
                </a:lnTo>
                <a:lnTo>
                  <a:pt x="76326" y="316230"/>
                </a:lnTo>
                <a:lnTo>
                  <a:pt x="88391" y="316230"/>
                </a:lnTo>
                <a:lnTo>
                  <a:pt x="97366" y="282956"/>
                </a:lnTo>
                <a:lnTo>
                  <a:pt x="83692" y="282956"/>
                </a:lnTo>
                <a:lnTo>
                  <a:pt x="49067" y="205612"/>
                </a:lnTo>
                <a:close/>
              </a:path>
              <a:path extrusionOk="0" h="316230" w="4900295">
                <a:moveTo>
                  <a:pt x="4899913" y="0"/>
                </a:moveTo>
                <a:lnTo>
                  <a:pt x="184657" y="0"/>
                </a:lnTo>
                <a:lnTo>
                  <a:pt x="184657" y="254"/>
                </a:lnTo>
                <a:lnTo>
                  <a:pt x="159130" y="254"/>
                </a:lnTo>
                <a:lnTo>
                  <a:pt x="83692" y="282956"/>
                </a:lnTo>
                <a:lnTo>
                  <a:pt x="97366" y="282956"/>
                </a:lnTo>
                <a:lnTo>
                  <a:pt x="169163" y="16763"/>
                </a:lnTo>
                <a:lnTo>
                  <a:pt x="4899913" y="16763"/>
                </a:lnTo>
                <a:lnTo>
                  <a:pt x="4899913" y="0"/>
                </a:lnTo>
                <a:close/>
              </a:path>
              <a:path extrusionOk="0" h="316230" w="4900295">
                <a:moveTo>
                  <a:pt x="40766" y="187071"/>
                </a:moveTo>
                <a:lnTo>
                  <a:pt x="0" y="205612"/>
                </a:lnTo>
                <a:lnTo>
                  <a:pt x="3809" y="215011"/>
                </a:lnTo>
                <a:lnTo>
                  <a:pt x="24891" y="205612"/>
                </a:lnTo>
                <a:lnTo>
                  <a:pt x="49067" y="205612"/>
                </a:lnTo>
                <a:lnTo>
                  <a:pt x="40766" y="1870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6" name="Google Shape;1446;p57"/>
          <p:cNvSpPr txBox="1"/>
          <p:nvPr/>
        </p:nvSpPr>
        <p:spPr>
          <a:xfrm>
            <a:off x="707593" y="2240356"/>
            <a:ext cx="6493307" cy="602248"/>
          </a:xfrm>
          <a:prstGeom prst="rect">
            <a:avLst/>
          </a:prstGeom>
          <a:noFill/>
          <a:ln>
            <a:noFill/>
          </a:ln>
        </p:spPr>
        <p:txBody>
          <a:bodyPr anchorCtr="0" anchor="t" bIns="0" lIns="0" spcFirstLastPara="1" rIns="0" wrap="square" tIns="75700">
            <a:noAutofit/>
          </a:bodyPr>
          <a:lstStyle/>
          <a:p>
            <a:pPr indent="0" lvl="0" marL="9525" marR="0" rtl="0" algn="l">
              <a:spcBef>
                <a:spcPts val="0"/>
              </a:spcBef>
              <a:spcAft>
                <a:spcPts val="0"/>
              </a:spcAft>
              <a:buNone/>
            </a:pPr>
            <a:r>
              <a:rPr lang="en-US" sz="1500">
                <a:solidFill>
                  <a:srgbClr val="000000"/>
                </a:solidFill>
                <a:latin typeface="Arial"/>
                <a:ea typeface="Arial"/>
                <a:cs typeface="Arial"/>
                <a:sym typeface="Arial"/>
              </a:rPr>
              <a:t>Üretilen faz gerilimi </a:t>
            </a: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endParaRPr baseline="-25000" sz="1631">
              <a:solidFill>
                <a:srgbClr val="000000"/>
              </a:solidFill>
              <a:latin typeface="Verdana"/>
              <a:ea typeface="Verdana"/>
              <a:cs typeface="Verdana"/>
              <a:sym typeface="Verdana"/>
            </a:endParaRPr>
          </a:p>
          <a:p>
            <a:pPr indent="0" lvl="0" marL="1724025" marR="0" rtl="0" algn="l">
              <a:spcBef>
                <a:spcPts val="521"/>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(𝟐𝟕𝟕, 𝟏𝟐𝟖. 𝟎, 𝟖)</a:t>
            </a:r>
            <a:r>
              <a:rPr baseline="30000" lang="en-US" sz="1631">
                <a:solidFill>
                  <a:srgbClr val="000000"/>
                </a:solidFill>
                <a:latin typeface="Verdana"/>
                <a:ea typeface="Verdana"/>
                <a:cs typeface="Verdana"/>
                <a:sym typeface="Verdana"/>
              </a:rPr>
              <a:t>𝟐</a:t>
            </a:r>
            <a:r>
              <a:rPr lang="en-US" sz="1500">
                <a:solidFill>
                  <a:srgbClr val="000000"/>
                </a:solidFill>
                <a:latin typeface="Verdana"/>
                <a:ea typeface="Verdana"/>
                <a:cs typeface="Verdana"/>
                <a:sym typeface="Verdana"/>
              </a:rPr>
              <a:t>+(𝟐𝟕𝟕, 𝟏𝟐𝟖. 𝟎, 𝟔 + 𝟔𝟎. 𝟏)</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p:txBody>
      </p:sp>
      <p:sp>
        <p:nvSpPr>
          <p:cNvPr id="1447" name="Google Shape;1447;p57"/>
          <p:cNvSpPr/>
          <p:nvPr/>
        </p:nvSpPr>
        <p:spPr>
          <a:xfrm>
            <a:off x="1523809" y="3617214"/>
            <a:ext cx="237173" cy="184309"/>
          </a:xfrm>
          <a:custGeom>
            <a:rect b="b" l="l" r="r" t="t"/>
            <a:pathLst>
              <a:path extrusionOk="0" h="245745" w="316230">
                <a:moveTo>
                  <a:pt x="49252" y="134747"/>
                </a:moveTo>
                <a:lnTo>
                  <a:pt x="24892" y="134747"/>
                </a:lnTo>
                <a:lnTo>
                  <a:pt x="76327" y="245364"/>
                </a:lnTo>
                <a:lnTo>
                  <a:pt x="88392" y="245364"/>
                </a:lnTo>
                <a:lnTo>
                  <a:pt x="98009" y="212471"/>
                </a:lnTo>
                <a:lnTo>
                  <a:pt x="84581" y="212471"/>
                </a:lnTo>
                <a:lnTo>
                  <a:pt x="49252" y="134747"/>
                </a:lnTo>
                <a:close/>
              </a:path>
              <a:path extrusionOk="0" h="245745" w="316230">
                <a:moveTo>
                  <a:pt x="315722" y="0"/>
                </a:moveTo>
                <a:lnTo>
                  <a:pt x="163322" y="0"/>
                </a:lnTo>
                <a:lnTo>
                  <a:pt x="163322" y="381"/>
                </a:lnTo>
                <a:lnTo>
                  <a:pt x="146050" y="381"/>
                </a:lnTo>
                <a:lnTo>
                  <a:pt x="84581" y="212471"/>
                </a:lnTo>
                <a:lnTo>
                  <a:pt x="98009" y="212471"/>
                </a:lnTo>
                <a:lnTo>
                  <a:pt x="155194" y="16891"/>
                </a:lnTo>
                <a:lnTo>
                  <a:pt x="177673" y="16891"/>
                </a:lnTo>
                <a:lnTo>
                  <a:pt x="315722" y="16764"/>
                </a:lnTo>
                <a:lnTo>
                  <a:pt x="315722" y="0"/>
                </a:lnTo>
                <a:close/>
              </a:path>
              <a:path extrusionOk="0" h="245745" w="316230">
                <a:moveTo>
                  <a:pt x="40767" y="116078"/>
                </a:moveTo>
                <a:lnTo>
                  <a:pt x="0" y="134747"/>
                </a:lnTo>
                <a:lnTo>
                  <a:pt x="3810" y="144018"/>
                </a:lnTo>
                <a:lnTo>
                  <a:pt x="24892" y="134747"/>
                </a:lnTo>
                <a:lnTo>
                  <a:pt x="49252" y="134747"/>
                </a:lnTo>
                <a:lnTo>
                  <a:pt x="40767" y="1160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8" name="Google Shape;1448;p57"/>
          <p:cNvSpPr/>
          <p:nvPr/>
        </p:nvSpPr>
        <p:spPr>
          <a:xfrm>
            <a:off x="2381059" y="3617214"/>
            <a:ext cx="237173" cy="184309"/>
          </a:xfrm>
          <a:custGeom>
            <a:rect b="b" l="l" r="r" t="t"/>
            <a:pathLst>
              <a:path extrusionOk="0" h="245745" w="316229">
                <a:moveTo>
                  <a:pt x="49252" y="134747"/>
                </a:moveTo>
                <a:lnTo>
                  <a:pt x="24892" y="134747"/>
                </a:lnTo>
                <a:lnTo>
                  <a:pt x="76327" y="245364"/>
                </a:lnTo>
                <a:lnTo>
                  <a:pt x="88392" y="245364"/>
                </a:lnTo>
                <a:lnTo>
                  <a:pt x="98009" y="212471"/>
                </a:lnTo>
                <a:lnTo>
                  <a:pt x="84581" y="212471"/>
                </a:lnTo>
                <a:lnTo>
                  <a:pt x="49252" y="134747"/>
                </a:lnTo>
                <a:close/>
              </a:path>
              <a:path extrusionOk="0" h="245745" w="316229">
                <a:moveTo>
                  <a:pt x="315721" y="0"/>
                </a:moveTo>
                <a:lnTo>
                  <a:pt x="163321" y="0"/>
                </a:lnTo>
                <a:lnTo>
                  <a:pt x="163321" y="381"/>
                </a:lnTo>
                <a:lnTo>
                  <a:pt x="146050" y="381"/>
                </a:lnTo>
                <a:lnTo>
                  <a:pt x="84581" y="212471"/>
                </a:lnTo>
                <a:lnTo>
                  <a:pt x="98009" y="212471"/>
                </a:lnTo>
                <a:lnTo>
                  <a:pt x="155194" y="16891"/>
                </a:lnTo>
                <a:lnTo>
                  <a:pt x="177673" y="16891"/>
                </a:lnTo>
                <a:lnTo>
                  <a:pt x="315721" y="16764"/>
                </a:lnTo>
                <a:lnTo>
                  <a:pt x="315721" y="0"/>
                </a:lnTo>
                <a:close/>
              </a:path>
              <a:path extrusionOk="0" h="245745" w="316229">
                <a:moveTo>
                  <a:pt x="40767" y="116078"/>
                </a:moveTo>
                <a:lnTo>
                  <a:pt x="0" y="134747"/>
                </a:lnTo>
                <a:lnTo>
                  <a:pt x="3810" y="144018"/>
                </a:lnTo>
                <a:lnTo>
                  <a:pt x="24892" y="134747"/>
                </a:lnTo>
                <a:lnTo>
                  <a:pt x="49252" y="134747"/>
                </a:lnTo>
                <a:lnTo>
                  <a:pt x="40767" y="1160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49" name="Google Shape;1449;p57"/>
          <p:cNvSpPr txBox="1"/>
          <p:nvPr/>
        </p:nvSpPr>
        <p:spPr>
          <a:xfrm>
            <a:off x="1050512" y="2852319"/>
            <a:ext cx="4035838" cy="993701"/>
          </a:xfrm>
          <a:prstGeom prst="rect">
            <a:avLst/>
          </a:prstGeom>
          <a:noFill/>
          <a:ln>
            <a:noFill/>
          </a:ln>
        </p:spPr>
        <p:txBody>
          <a:bodyPr anchorCtr="0" anchor="t" bIns="0" lIns="0" spcFirstLastPara="1" rIns="0" wrap="square" tIns="10000">
            <a:noAutofit/>
          </a:bodyPr>
          <a:lstStyle/>
          <a:p>
            <a:pPr indent="0" lvl="0" marL="1381125"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𝟑𝟏𝟔, 𝟕𝟖𝟔𝑽</a:t>
            </a:r>
            <a:endParaRPr sz="1500">
              <a:solidFill>
                <a:srgbClr val="000000"/>
              </a:solidFill>
              <a:latin typeface="Verdana"/>
              <a:ea typeface="Verdana"/>
              <a:cs typeface="Verdana"/>
              <a:sym typeface="Verdana"/>
            </a:endParaRPr>
          </a:p>
          <a:p>
            <a:pPr indent="0" lvl="0" marL="0" marR="0" rtl="0" algn="l">
              <a:spcBef>
                <a:spcPts val="8"/>
              </a:spcBef>
              <a:spcAft>
                <a:spcPts val="0"/>
              </a:spcAft>
              <a:buNone/>
            </a:pPr>
            <a:r>
              <a:t/>
            </a:r>
            <a:endParaRPr sz="1725">
              <a:solidFill>
                <a:srgbClr val="000000"/>
              </a:solidFill>
              <a:latin typeface="Times New Roman"/>
              <a:ea typeface="Times New Roman"/>
              <a:cs typeface="Times New Roman"/>
              <a:sym typeface="Times New Roman"/>
            </a:endParaRPr>
          </a:p>
          <a:p>
            <a:pPr indent="0" lvl="0" marL="9525" marR="0" rtl="0" algn="l">
              <a:spcBef>
                <a:spcPts val="0"/>
              </a:spcBef>
              <a:spcAft>
                <a:spcPts val="0"/>
              </a:spcAft>
              <a:buNone/>
            </a:pPr>
            <a:r>
              <a:rPr lang="en-US" sz="1500">
                <a:solidFill>
                  <a:srgbClr val="000000"/>
                </a:solidFill>
                <a:latin typeface="Arial"/>
                <a:ea typeface="Arial"/>
                <a:cs typeface="Arial"/>
                <a:sym typeface="Arial"/>
              </a:rPr>
              <a:t>Üretilen uç gerilimi</a:t>
            </a:r>
            <a:endParaRPr sz="1500">
              <a:solidFill>
                <a:srgbClr val="000000"/>
              </a:solidFill>
              <a:latin typeface="Arial"/>
              <a:ea typeface="Arial"/>
              <a:cs typeface="Arial"/>
              <a:sym typeface="Arial"/>
            </a:endParaRPr>
          </a:p>
          <a:p>
            <a:pPr indent="0" lvl="0" marL="9525" marR="0" rtl="0" algn="l">
              <a:spcBef>
                <a:spcPts val="18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𝟑𝟏𝟔, 𝟕𝟖𝟔 = 𝟓𝟒𝟖, 𝟔𝟖𝟗𝑽</a:t>
            </a:r>
            <a:endParaRPr sz="1500">
              <a:solidFill>
                <a:srgbClr val="000000"/>
              </a:solidFill>
              <a:latin typeface="Verdana"/>
              <a:ea typeface="Verdana"/>
              <a:cs typeface="Verdana"/>
              <a:sym typeface="Verdana"/>
            </a:endParaRPr>
          </a:p>
        </p:txBody>
      </p:sp>
      <p:sp>
        <p:nvSpPr>
          <p:cNvPr id="1450" name="Google Shape;1450;p57"/>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4" name="Shape 1454"/>
        <p:cNvGrpSpPr/>
        <p:nvPr/>
      </p:nvGrpSpPr>
      <p:grpSpPr>
        <a:xfrm>
          <a:off x="0" y="0"/>
          <a:ext cx="0" cy="0"/>
          <a:chOff x="0" y="0"/>
          <a:chExt cx="0" cy="0"/>
        </a:xfrm>
      </p:grpSpPr>
      <p:sp>
        <p:nvSpPr>
          <p:cNvPr id="1455" name="Google Shape;1455;p58"/>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60</a:t>
            </a:r>
            <a:endParaRPr sz="1050">
              <a:solidFill>
                <a:srgbClr val="000000"/>
              </a:solidFill>
              <a:latin typeface="Arial"/>
              <a:ea typeface="Arial"/>
              <a:cs typeface="Arial"/>
              <a:sym typeface="Arial"/>
            </a:endParaRPr>
          </a:p>
        </p:txBody>
      </p:sp>
      <p:sp>
        <p:nvSpPr>
          <p:cNvPr id="1456" name="Google Shape;1456;p58"/>
          <p:cNvSpPr/>
          <p:nvPr/>
        </p:nvSpPr>
        <p:spPr>
          <a:xfrm>
            <a:off x="2296478" y="1924621"/>
            <a:ext cx="1215390" cy="237173"/>
          </a:xfrm>
          <a:custGeom>
            <a:rect b="b" l="l" r="r" t="t"/>
            <a:pathLst>
              <a:path extrusionOk="0" h="316230" w="1620520">
                <a:moveTo>
                  <a:pt x="49113" y="205612"/>
                </a:moveTo>
                <a:lnTo>
                  <a:pt x="24892" y="205612"/>
                </a:lnTo>
                <a:lnTo>
                  <a:pt x="76327" y="316229"/>
                </a:lnTo>
                <a:lnTo>
                  <a:pt x="88392" y="316229"/>
                </a:lnTo>
                <a:lnTo>
                  <a:pt x="97366" y="282955"/>
                </a:lnTo>
                <a:lnTo>
                  <a:pt x="83693" y="282955"/>
                </a:lnTo>
                <a:lnTo>
                  <a:pt x="49113" y="205612"/>
                </a:lnTo>
                <a:close/>
              </a:path>
              <a:path extrusionOk="0" h="316230" w="1620520">
                <a:moveTo>
                  <a:pt x="1620266" y="0"/>
                </a:moveTo>
                <a:lnTo>
                  <a:pt x="184657" y="0"/>
                </a:lnTo>
                <a:lnTo>
                  <a:pt x="184657" y="253"/>
                </a:lnTo>
                <a:lnTo>
                  <a:pt x="159131" y="253"/>
                </a:lnTo>
                <a:lnTo>
                  <a:pt x="83693" y="282955"/>
                </a:lnTo>
                <a:lnTo>
                  <a:pt x="97366" y="282955"/>
                </a:lnTo>
                <a:lnTo>
                  <a:pt x="169163" y="16763"/>
                </a:lnTo>
                <a:lnTo>
                  <a:pt x="1620266" y="16763"/>
                </a:lnTo>
                <a:lnTo>
                  <a:pt x="1620266" y="0"/>
                </a:lnTo>
                <a:close/>
              </a:path>
              <a:path extrusionOk="0" h="316230" w="1620520">
                <a:moveTo>
                  <a:pt x="40767" y="186943"/>
                </a:moveTo>
                <a:lnTo>
                  <a:pt x="0" y="205612"/>
                </a:lnTo>
                <a:lnTo>
                  <a:pt x="3810" y="215011"/>
                </a:lnTo>
                <a:lnTo>
                  <a:pt x="24892" y="205612"/>
                </a:lnTo>
                <a:lnTo>
                  <a:pt x="49113" y="205612"/>
                </a:lnTo>
                <a:lnTo>
                  <a:pt x="40767" y="1869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57" name="Google Shape;1457;p58"/>
          <p:cNvSpPr/>
          <p:nvPr/>
        </p:nvSpPr>
        <p:spPr>
          <a:xfrm>
            <a:off x="3710368" y="1924621"/>
            <a:ext cx="1877378" cy="237173"/>
          </a:xfrm>
          <a:custGeom>
            <a:rect b="b" l="l" r="r" t="t"/>
            <a:pathLst>
              <a:path extrusionOk="0" h="316230" w="2503170">
                <a:moveTo>
                  <a:pt x="49113" y="205612"/>
                </a:moveTo>
                <a:lnTo>
                  <a:pt x="24891" y="205612"/>
                </a:lnTo>
                <a:lnTo>
                  <a:pt x="76326" y="316229"/>
                </a:lnTo>
                <a:lnTo>
                  <a:pt x="88391" y="316229"/>
                </a:lnTo>
                <a:lnTo>
                  <a:pt x="97366" y="282955"/>
                </a:lnTo>
                <a:lnTo>
                  <a:pt x="83692" y="282955"/>
                </a:lnTo>
                <a:lnTo>
                  <a:pt x="49113" y="205612"/>
                </a:lnTo>
                <a:close/>
              </a:path>
              <a:path extrusionOk="0" h="316230" w="2503170">
                <a:moveTo>
                  <a:pt x="2502662" y="0"/>
                </a:moveTo>
                <a:lnTo>
                  <a:pt x="184657" y="0"/>
                </a:lnTo>
                <a:lnTo>
                  <a:pt x="184657" y="253"/>
                </a:lnTo>
                <a:lnTo>
                  <a:pt x="159130" y="253"/>
                </a:lnTo>
                <a:lnTo>
                  <a:pt x="83692" y="282955"/>
                </a:lnTo>
                <a:lnTo>
                  <a:pt x="97366" y="282955"/>
                </a:lnTo>
                <a:lnTo>
                  <a:pt x="169163" y="16763"/>
                </a:lnTo>
                <a:lnTo>
                  <a:pt x="2502662" y="16763"/>
                </a:lnTo>
                <a:lnTo>
                  <a:pt x="2502662" y="0"/>
                </a:lnTo>
                <a:close/>
              </a:path>
              <a:path extrusionOk="0" h="316230" w="2503170">
                <a:moveTo>
                  <a:pt x="40766" y="186943"/>
                </a:moveTo>
                <a:lnTo>
                  <a:pt x="0" y="205612"/>
                </a:lnTo>
                <a:lnTo>
                  <a:pt x="3809" y="215011"/>
                </a:lnTo>
                <a:lnTo>
                  <a:pt x="24891" y="205612"/>
                </a:lnTo>
                <a:lnTo>
                  <a:pt x="49113" y="205612"/>
                </a:lnTo>
                <a:lnTo>
                  <a:pt x="40766" y="1869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58" name="Google Shape;1458;p58"/>
          <p:cNvSpPr txBox="1"/>
          <p:nvPr/>
        </p:nvSpPr>
        <p:spPr>
          <a:xfrm>
            <a:off x="3839622" y="1909343"/>
            <a:ext cx="2132077"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𝟐𝟕𝟕, 𝟏𝟐𝟖</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(𝟔𝟎. 𝟏)</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p:txBody>
      </p:sp>
      <p:sp>
        <p:nvSpPr>
          <p:cNvPr id="1459" name="Google Shape;1459;p58"/>
          <p:cNvSpPr txBox="1"/>
          <p:nvPr/>
        </p:nvSpPr>
        <p:spPr>
          <a:xfrm>
            <a:off x="364693" y="1601695"/>
            <a:ext cx="3389948" cy="1113927"/>
          </a:xfrm>
          <a:prstGeom prst="rect">
            <a:avLst/>
          </a:prstGeom>
          <a:noFill/>
          <a:ln>
            <a:noFill/>
          </a:ln>
        </p:spPr>
        <p:txBody>
          <a:bodyPr anchorCtr="0" anchor="t" bIns="0" lIns="0" spcFirstLastPara="1" rIns="0" wrap="square" tIns="49050">
            <a:noAutofit/>
          </a:bodyPr>
          <a:lstStyle/>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𝟏 </a:t>
            </a:r>
            <a:r>
              <a:rPr lang="en-US" sz="1500">
                <a:solidFill>
                  <a:srgbClr val="000000"/>
                </a:solidFill>
                <a:latin typeface="Arial"/>
                <a:ea typeface="Arial"/>
                <a:cs typeface="Arial"/>
                <a:sym typeface="Arial"/>
              </a:rPr>
              <a:t>güç katsayılı omik yük için,</a:t>
            </a:r>
            <a:endParaRPr sz="1500">
              <a:solidFill>
                <a:srgbClr val="000000"/>
              </a:solidFill>
              <a:latin typeface="Arial"/>
              <a:ea typeface="Arial"/>
              <a:cs typeface="Arial"/>
              <a:sym typeface="Arial"/>
            </a:endParaRPr>
          </a:p>
          <a:p>
            <a:pPr indent="0" lvl="0" marL="1381125" marR="0" rtl="0" algn="l">
              <a:spcBef>
                <a:spcPts val="315"/>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a:t>
            </a:r>
            <a:r>
              <a:rPr baseline="30000" lang="en-US" sz="1631">
                <a:solidFill>
                  <a:srgbClr val="000000"/>
                </a:solidFill>
                <a:latin typeface="Verdana"/>
                <a:ea typeface="Verdana"/>
                <a:cs typeface="Verdana"/>
                <a:sym typeface="Verdana"/>
              </a:rPr>
              <a:t>𝟐</a:t>
            </a:r>
            <a:r>
              <a:rPr lang="en-US" sz="1500">
                <a:solidFill>
                  <a:srgbClr val="000000"/>
                </a:solidFill>
                <a:latin typeface="Verdana"/>
                <a:ea typeface="Verdana"/>
                <a:cs typeface="Verdana"/>
                <a:sym typeface="Verdana"/>
              </a:rPr>
              <a:t>=</a:t>
            </a:r>
            <a:endParaRPr sz="1500">
              <a:solidFill>
                <a:srgbClr val="000000"/>
              </a:solidFill>
              <a:latin typeface="Verdana"/>
              <a:ea typeface="Verdana"/>
              <a:cs typeface="Verdana"/>
              <a:sym typeface="Verdana"/>
            </a:endParaRPr>
          </a:p>
          <a:p>
            <a:pPr indent="0" lvl="0" marL="1381125" marR="0" rtl="0" algn="l">
              <a:spcBef>
                <a:spcPts val="18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𝟐𝟖𝟑, 𝟓𝟒𝟗𝑽</a:t>
            </a:r>
            <a:endParaRPr sz="1500">
              <a:solidFill>
                <a:srgbClr val="000000"/>
              </a:solidFill>
              <a:latin typeface="Verdana"/>
              <a:ea typeface="Verdana"/>
              <a:cs typeface="Verdana"/>
              <a:sym typeface="Verdana"/>
            </a:endParaRPr>
          </a:p>
          <a:p>
            <a:pPr indent="0" lvl="0" marL="695325" marR="0" rtl="0" algn="l">
              <a:spcBef>
                <a:spcPts val="649"/>
              </a:spcBef>
              <a:spcAft>
                <a:spcPts val="0"/>
              </a:spcAft>
              <a:buNone/>
            </a:pPr>
            <a:r>
              <a:rPr lang="en-US" sz="1500">
                <a:solidFill>
                  <a:srgbClr val="000000"/>
                </a:solidFill>
                <a:latin typeface="Arial"/>
                <a:ea typeface="Arial"/>
                <a:cs typeface="Arial"/>
                <a:sym typeface="Arial"/>
              </a:rPr>
              <a:t>Üretilen uç gerilimi</a:t>
            </a:r>
            <a:endParaRPr sz="1500">
              <a:solidFill>
                <a:srgbClr val="000000"/>
              </a:solidFill>
              <a:latin typeface="Arial"/>
              <a:ea typeface="Arial"/>
              <a:cs typeface="Arial"/>
              <a:sym typeface="Arial"/>
            </a:endParaRPr>
          </a:p>
        </p:txBody>
      </p:sp>
      <p:sp>
        <p:nvSpPr>
          <p:cNvPr id="1460" name="Google Shape;1460;p58"/>
          <p:cNvSpPr/>
          <p:nvPr/>
        </p:nvSpPr>
        <p:spPr>
          <a:xfrm>
            <a:off x="2209609" y="2755583"/>
            <a:ext cx="237173" cy="184309"/>
          </a:xfrm>
          <a:custGeom>
            <a:rect b="b" l="l" r="r" t="t"/>
            <a:pathLst>
              <a:path extrusionOk="0" h="245744" w="316229">
                <a:moveTo>
                  <a:pt x="49252" y="134747"/>
                </a:moveTo>
                <a:lnTo>
                  <a:pt x="24892" y="134747"/>
                </a:lnTo>
                <a:lnTo>
                  <a:pt x="76327" y="245237"/>
                </a:lnTo>
                <a:lnTo>
                  <a:pt x="88392" y="245237"/>
                </a:lnTo>
                <a:lnTo>
                  <a:pt x="97977" y="212470"/>
                </a:lnTo>
                <a:lnTo>
                  <a:pt x="84581" y="212470"/>
                </a:lnTo>
                <a:lnTo>
                  <a:pt x="49252" y="134747"/>
                </a:lnTo>
                <a:close/>
              </a:path>
              <a:path extrusionOk="0" h="245744" w="316229">
                <a:moveTo>
                  <a:pt x="315721" y="0"/>
                </a:moveTo>
                <a:lnTo>
                  <a:pt x="163322" y="0"/>
                </a:lnTo>
                <a:lnTo>
                  <a:pt x="163322" y="380"/>
                </a:lnTo>
                <a:lnTo>
                  <a:pt x="146050" y="380"/>
                </a:lnTo>
                <a:lnTo>
                  <a:pt x="84581" y="212470"/>
                </a:lnTo>
                <a:lnTo>
                  <a:pt x="97977" y="212470"/>
                </a:lnTo>
                <a:lnTo>
                  <a:pt x="155194" y="16890"/>
                </a:lnTo>
                <a:lnTo>
                  <a:pt x="177673" y="16890"/>
                </a:lnTo>
                <a:lnTo>
                  <a:pt x="315721" y="16763"/>
                </a:lnTo>
                <a:lnTo>
                  <a:pt x="315721" y="0"/>
                </a:lnTo>
                <a:close/>
              </a:path>
              <a:path extrusionOk="0" h="245744" w="316229">
                <a:moveTo>
                  <a:pt x="40767" y="116077"/>
                </a:moveTo>
                <a:lnTo>
                  <a:pt x="0" y="134747"/>
                </a:lnTo>
                <a:lnTo>
                  <a:pt x="3810" y="144017"/>
                </a:lnTo>
                <a:lnTo>
                  <a:pt x="24892" y="134747"/>
                </a:lnTo>
                <a:lnTo>
                  <a:pt x="49252" y="134747"/>
                </a:lnTo>
                <a:lnTo>
                  <a:pt x="40767" y="11607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1" name="Google Shape;1461;p58"/>
          <p:cNvSpPr/>
          <p:nvPr/>
        </p:nvSpPr>
        <p:spPr>
          <a:xfrm>
            <a:off x="3066859" y="2755583"/>
            <a:ext cx="237173" cy="184309"/>
          </a:xfrm>
          <a:custGeom>
            <a:rect b="b" l="l" r="r" t="t"/>
            <a:pathLst>
              <a:path extrusionOk="0" h="245744" w="316229">
                <a:moveTo>
                  <a:pt x="49252" y="134747"/>
                </a:moveTo>
                <a:lnTo>
                  <a:pt x="24891" y="134747"/>
                </a:lnTo>
                <a:lnTo>
                  <a:pt x="76326" y="245237"/>
                </a:lnTo>
                <a:lnTo>
                  <a:pt x="88391" y="245237"/>
                </a:lnTo>
                <a:lnTo>
                  <a:pt x="97977" y="212470"/>
                </a:lnTo>
                <a:lnTo>
                  <a:pt x="84581" y="212470"/>
                </a:lnTo>
                <a:lnTo>
                  <a:pt x="49252" y="134747"/>
                </a:lnTo>
                <a:close/>
              </a:path>
              <a:path extrusionOk="0" h="245744" w="316229">
                <a:moveTo>
                  <a:pt x="315721" y="0"/>
                </a:moveTo>
                <a:lnTo>
                  <a:pt x="163321" y="0"/>
                </a:lnTo>
                <a:lnTo>
                  <a:pt x="163321" y="380"/>
                </a:lnTo>
                <a:lnTo>
                  <a:pt x="146050" y="380"/>
                </a:lnTo>
                <a:lnTo>
                  <a:pt x="84581" y="212470"/>
                </a:lnTo>
                <a:lnTo>
                  <a:pt x="97977" y="212470"/>
                </a:lnTo>
                <a:lnTo>
                  <a:pt x="155193" y="16890"/>
                </a:lnTo>
                <a:lnTo>
                  <a:pt x="177673" y="16890"/>
                </a:lnTo>
                <a:lnTo>
                  <a:pt x="315721" y="16763"/>
                </a:lnTo>
                <a:lnTo>
                  <a:pt x="315721" y="0"/>
                </a:lnTo>
                <a:close/>
              </a:path>
              <a:path extrusionOk="0" h="245744" w="316229">
                <a:moveTo>
                  <a:pt x="40766" y="116077"/>
                </a:moveTo>
                <a:lnTo>
                  <a:pt x="0" y="134747"/>
                </a:lnTo>
                <a:lnTo>
                  <a:pt x="3809" y="144017"/>
                </a:lnTo>
                <a:lnTo>
                  <a:pt x="24891" y="134747"/>
                </a:lnTo>
                <a:lnTo>
                  <a:pt x="49252" y="134747"/>
                </a:lnTo>
                <a:lnTo>
                  <a:pt x="40766" y="11607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2" name="Google Shape;1462;p58"/>
          <p:cNvSpPr txBox="1"/>
          <p:nvPr/>
        </p:nvSpPr>
        <p:spPr>
          <a:xfrm>
            <a:off x="364693" y="2723579"/>
            <a:ext cx="5223053" cy="737221"/>
          </a:xfrm>
          <a:prstGeom prst="rect">
            <a:avLst/>
          </a:prstGeom>
          <a:noFill/>
          <a:ln>
            <a:noFill/>
          </a:ln>
        </p:spPr>
        <p:txBody>
          <a:bodyPr anchorCtr="0" anchor="t" bIns="0" lIns="0" spcFirstLastPara="1" rIns="0" wrap="square" tIns="10000">
            <a:noAutofit/>
          </a:bodyPr>
          <a:lstStyle/>
          <a:p>
            <a:pPr indent="0" lvl="0" marL="1381125"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𝟐𝟖𝟑, 𝟓𝟒𝟗 = 𝟒𝟗𝟏, 𝟏𝟐𝟏𝑽</a:t>
            </a:r>
            <a:endParaRPr sz="1500">
              <a:solidFill>
                <a:srgbClr val="000000"/>
              </a:solidFill>
              <a:latin typeface="Verdana"/>
              <a:ea typeface="Verdana"/>
              <a:cs typeface="Verdana"/>
              <a:sym typeface="Verdana"/>
            </a:endParaRPr>
          </a:p>
          <a:p>
            <a:pPr indent="0" lvl="0" marL="0" marR="0" rtl="0" algn="l">
              <a:spcBef>
                <a:spcPts val="15"/>
              </a:spcBef>
              <a:spcAft>
                <a:spcPts val="0"/>
              </a:spcAft>
              <a:buNone/>
            </a:pPr>
            <a:r>
              <a:t/>
            </a:r>
            <a:endParaRPr sz="1725">
              <a:solidFill>
                <a:srgbClr val="000000"/>
              </a:solidFill>
              <a:latin typeface="Times New Roman"/>
              <a:ea typeface="Times New Roman"/>
              <a:cs typeface="Times New Roman"/>
              <a:sym typeface="Times New Roman"/>
            </a:endParaRPr>
          </a:p>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𝟎, 𝟖 </a:t>
            </a:r>
            <a:r>
              <a:rPr lang="en-US" sz="1500">
                <a:solidFill>
                  <a:srgbClr val="000000"/>
                </a:solidFill>
                <a:latin typeface="Arial"/>
                <a:ea typeface="Arial"/>
                <a:cs typeface="Arial"/>
                <a:sym typeface="Arial"/>
              </a:rPr>
              <a:t>ileri güç katsayılı kapasitif yük için,</a:t>
            </a:r>
            <a:endParaRPr sz="1500">
              <a:solidFill>
                <a:srgbClr val="000000"/>
              </a:solidFill>
              <a:latin typeface="Arial"/>
              <a:ea typeface="Arial"/>
              <a:cs typeface="Arial"/>
              <a:sym typeface="Arial"/>
            </a:endParaRPr>
          </a:p>
        </p:txBody>
      </p:sp>
      <p:sp>
        <p:nvSpPr>
          <p:cNvPr id="1463" name="Google Shape;1463;p58"/>
          <p:cNvSpPr/>
          <p:nvPr/>
        </p:nvSpPr>
        <p:spPr>
          <a:xfrm>
            <a:off x="2296478" y="3489388"/>
            <a:ext cx="2761774" cy="237173"/>
          </a:xfrm>
          <a:custGeom>
            <a:rect b="b" l="l" r="r" t="t"/>
            <a:pathLst>
              <a:path extrusionOk="0" h="316229" w="3682365">
                <a:moveTo>
                  <a:pt x="49113" y="205613"/>
                </a:moveTo>
                <a:lnTo>
                  <a:pt x="24892" y="205613"/>
                </a:lnTo>
                <a:lnTo>
                  <a:pt x="76327" y="316230"/>
                </a:lnTo>
                <a:lnTo>
                  <a:pt x="88392" y="316230"/>
                </a:lnTo>
                <a:lnTo>
                  <a:pt x="97366" y="282956"/>
                </a:lnTo>
                <a:lnTo>
                  <a:pt x="83693" y="282956"/>
                </a:lnTo>
                <a:lnTo>
                  <a:pt x="49113" y="205613"/>
                </a:lnTo>
                <a:close/>
              </a:path>
              <a:path extrusionOk="0" h="316229" w="3682365">
                <a:moveTo>
                  <a:pt x="3682237" y="0"/>
                </a:moveTo>
                <a:lnTo>
                  <a:pt x="184657" y="0"/>
                </a:lnTo>
                <a:lnTo>
                  <a:pt x="184657" y="254"/>
                </a:lnTo>
                <a:lnTo>
                  <a:pt x="159131" y="254"/>
                </a:lnTo>
                <a:lnTo>
                  <a:pt x="83693" y="282956"/>
                </a:lnTo>
                <a:lnTo>
                  <a:pt x="97366" y="282956"/>
                </a:lnTo>
                <a:lnTo>
                  <a:pt x="169163" y="16764"/>
                </a:lnTo>
                <a:lnTo>
                  <a:pt x="3682237" y="16764"/>
                </a:lnTo>
                <a:lnTo>
                  <a:pt x="3682237" y="0"/>
                </a:lnTo>
                <a:close/>
              </a:path>
              <a:path extrusionOk="0" h="316229" w="3682365">
                <a:moveTo>
                  <a:pt x="40767" y="186944"/>
                </a:moveTo>
                <a:lnTo>
                  <a:pt x="0" y="205613"/>
                </a:lnTo>
                <a:lnTo>
                  <a:pt x="3810" y="215011"/>
                </a:lnTo>
                <a:lnTo>
                  <a:pt x="24892" y="205613"/>
                </a:lnTo>
                <a:lnTo>
                  <a:pt x="49113" y="205613"/>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4" name="Google Shape;1464;p58"/>
          <p:cNvSpPr/>
          <p:nvPr/>
        </p:nvSpPr>
        <p:spPr>
          <a:xfrm>
            <a:off x="2451734" y="3533013"/>
            <a:ext cx="779621" cy="177165"/>
          </a:xfrm>
          <a:custGeom>
            <a:rect b="b" l="l" r="r" t="t"/>
            <a:pathLst>
              <a:path extrusionOk="0" h="236220" w="1039495">
                <a:moveTo>
                  <a:pt x="964057" y="0"/>
                </a:moveTo>
                <a:lnTo>
                  <a:pt x="960755" y="9651"/>
                </a:lnTo>
                <a:lnTo>
                  <a:pt x="974375" y="15557"/>
                </a:lnTo>
                <a:lnTo>
                  <a:pt x="986091" y="23749"/>
                </a:lnTo>
                <a:lnTo>
                  <a:pt x="1009902" y="61777"/>
                </a:lnTo>
                <a:lnTo>
                  <a:pt x="1017778" y="116712"/>
                </a:lnTo>
                <a:lnTo>
                  <a:pt x="1016898" y="137497"/>
                </a:lnTo>
                <a:lnTo>
                  <a:pt x="1003808" y="188467"/>
                </a:lnTo>
                <a:lnTo>
                  <a:pt x="974518" y="220257"/>
                </a:lnTo>
                <a:lnTo>
                  <a:pt x="961136" y="226186"/>
                </a:lnTo>
                <a:lnTo>
                  <a:pt x="964057" y="235838"/>
                </a:lnTo>
                <a:lnTo>
                  <a:pt x="1009151" y="208996"/>
                </a:lnTo>
                <a:lnTo>
                  <a:pt x="1034399" y="159607"/>
                </a:lnTo>
                <a:lnTo>
                  <a:pt x="1039241" y="117982"/>
                </a:lnTo>
                <a:lnTo>
                  <a:pt x="1038026" y="96337"/>
                </a:lnTo>
                <a:lnTo>
                  <a:pt x="1028311" y="58046"/>
                </a:lnTo>
                <a:lnTo>
                  <a:pt x="996172" y="15176"/>
                </a:lnTo>
                <a:lnTo>
                  <a:pt x="981180" y="6219"/>
                </a:lnTo>
                <a:lnTo>
                  <a:pt x="964057" y="0"/>
                </a:lnTo>
                <a:close/>
              </a:path>
              <a:path extrusionOk="0" h="236220" w="1039495">
                <a:moveTo>
                  <a:pt x="75184" y="0"/>
                </a:moveTo>
                <a:lnTo>
                  <a:pt x="30196" y="26896"/>
                </a:lnTo>
                <a:lnTo>
                  <a:pt x="4857" y="76358"/>
                </a:lnTo>
                <a:lnTo>
                  <a:pt x="0" y="117982"/>
                </a:lnTo>
                <a:lnTo>
                  <a:pt x="1212" y="139628"/>
                </a:lnTo>
                <a:lnTo>
                  <a:pt x="10876" y="177919"/>
                </a:lnTo>
                <a:lnTo>
                  <a:pt x="43005" y="220678"/>
                </a:lnTo>
                <a:lnTo>
                  <a:pt x="75184" y="235838"/>
                </a:lnTo>
                <a:lnTo>
                  <a:pt x="78105" y="226186"/>
                </a:lnTo>
                <a:lnTo>
                  <a:pt x="64722" y="220257"/>
                </a:lnTo>
                <a:lnTo>
                  <a:pt x="53149" y="211994"/>
                </a:lnTo>
                <a:lnTo>
                  <a:pt x="29338" y="173398"/>
                </a:lnTo>
                <a:lnTo>
                  <a:pt x="21462" y="116712"/>
                </a:lnTo>
                <a:lnTo>
                  <a:pt x="22342" y="96639"/>
                </a:lnTo>
                <a:lnTo>
                  <a:pt x="35433" y="46989"/>
                </a:lnTo>
                <a:lnTo>
                  <a:pt x="64936" y="15557"/>
                </a:lnTo>
                <a:lnTo>
                  <a:pt x="78486" y="9651"/>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5" name="Google Shape;1465;p58"/>
          <p:cNvSpPr/>
          <p:nvPr/>
        </p:nvSpPr>
        <p:spPr>
          <a:xfrm>
            <a:off x="3582162" y="3533013"/>
            <a:ext cx="1367314" cy="177165"/>
          </a:xfrm>
          <a:custGeom>
            <a:rect b="b" l="l" r="r" t="t"/>
            <a:pathLst>
              <a:path extrusionOk="0" h="236220" w="1823084">
                <a:moveTo>
                  <a:pt x="1747392" y="0"/>
                </a:moveTo>
                <a:lnTo>
                  <a:pt x="1744090" y="9651"/>
                </a:lnTo>
                <a:lnTo>
                  <a:pt x="1757711" y="15557"/>
                </a:lnTo>
                <a:lnTo>
                  <a:pt x="1769427" y="23749"/>
                </a:lnTo>
                <a:lnTo>
                  <a:pt x="1793238" y="61777"/>
                </a:lnTo>
                <a:lnTo>
                  <a:pt x="1801114" y="116712"/>
                </a:lnTo>
                <a:lnTo>
                  <a:pt x="1800234" y="137497"/>
                </a:lnTo>
                <a:lnTo>
                  <a:pt x="1787143" y="188467"/>
                </a:lnTo>
                <a:lnTo>
                  <a:pt x="1757854" y="220257"/>
                </a:lnTo>
                <a:lnTo>
                  <a:pt x="1744472" y="226186"/>
                </a:lnTo>
                <a:lnTo>
                  <a:pt x="1747392" y="235838"/>
                </a:lnTo>
                <a:lnTo>
                  <a:pt x="1792487" y="208996"/>
                </a:lnTo>
                <a:lnTo>
                  <a:pt x="1817735" y="159607"/>
                </a:lnTo>
                <a:lnTo>
                  <a:pt x="1822577" y="117982"/>
                </a:lnTo>
                <a:lnTo>
                  <a:pt x="1821362" y="96337"/>
                </a:lnTo>
                <a:lnTo>
                  <a:pt x="1811647" y="58046"/>
                </a:lnTo>
                <a:lnTo>
                  <a:pt x="1779508" y="15176"/>
                </a:lnTo>
                <a:lnTo>
                  <a:pt x="1764516" y="6219"/>
                </a:lnTo>
                <a:lnTo>
                  <a:pt x="1747392" y="0"/>
                </a:lnTo>
                <a:close/>
              </a:path>
              <a:path extrusionOk="0" h="236220" w="1823084">
                <a:moveTo>
                  <a:pt x="75184" y="0"/>
                </a:moveTo>
                <a:lnTo>
                  <a:pt x="30196" y="26896"/>
                </a:lnTo>
                <a:lnTo>
                  <a:pt x="4857" y="76358"/>
                </a:lnTo>
                <a:lnTo>
                  <a:pt x="0" y="117982"/>
                </a:lnTo>
                <a:lnTo>
                  <a:pt x="1212" y="139628"/>
                </a:lnTo>
                <a:lnTo>
                  <a:pt x="10876" y="177919"/>
                </a:lnTo>
                <a:lnTo>
                  <a:pt x="43005" y="220678"/>
                </a:lnTo>
                <a:lnTo>
                  <a:pt x="75184" y="235838"/>
                </a:lnTo>
                <a:lnTo>
                  <a:pt x="78105" y="226186"/>
                </a:lnTo>
                <a:lnTo>
                  <a:pt x="64722" y="220257"/>
                </a:lnTo>
                <a:lnTo>
                  <a:pt x="53149" y="211994"/>
                </a:lnTo>
                <a:lnTo>
                  <a:pt x="29338" y="173398"/>
                </a:lnTo>
                <a:lnTo>
                  <a:pt x="21462" y="116712"/>
                </a:lnTo>
                <a:lnTo>
                  <a:pt x="22342" y="96639"/>
                </a:lnTo>
                <a:lnTo>
                  <a:pt x="35433" y="46989"/>
                </a:lnTo>
                <a:lnTo>
                  <a:pt x="64936" y="15557"/>
                </a:lnTo>
                <a:lnTo>
                  <a:pt x="78486" y="9651"/>
                </a:lnTo>
                <a:lnTo>
                  <a:pt x="751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6" name="Google Shape;1466;p58"/>
          <p:cNvSpPr txBox="1"/>
          <p:nvPr/>
        </p:nvSpPr>
        <p:spPr>
          <a:xfrm>
            <a:off x="1736312" y="3475957"/>
            <a:ext cx="3152775" cy="24093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𝑼. 𝒄𝒐𝒔𝝋 </a:t>
            </a:r>
            <a:r>
              <a:rPr baseline="30000" lang="en-US" sz="1631">
                <a:solidFill>
                  <a:srgbClr val="000000"/>
                </a:solidFill>
                <a:latin typeface="Verdana"/>
                <a:ea typeface="Verdana"/>
                <a:cs typeface="Verdana"/>
                <a:sym typeface="Verdana"/>
              </a:rPr>
              <a:t>𝟐 </a:t>
            </a:r>
            <a:r>
              <a:rPr lang="en-US" sz="1500">
                <a:solidFill>
                  <a:srgbClr val="000000"/>
                </a:solidFill>
                <a:latin typeface="Verdana"/>
                <a:ea typeface="Verdana"/>
                <a:cs typeface="Verdana"/>
                <a:sym typeface="Verdana"/>
              </a:rPr>
              <a:t>+	𝑼. 𝒔𝒊𝒏𝝋 − 𝑰</a:t>
            </a:r>
            <a:r>
              <a:rPr baseline="-25000" lang="en-US" sz="1631">
                <a:solidFill>
                  <a:srgbClr val="000000"/>
                </a:solidFill>
                <a:latin typeface="Verdana"/>
                <a:ea typeface="Verdana"/>
                <a:cs typeface="Verdana"/>
                <a:sym typeface="Verdana"/>
              </a:rPr>
              <a:t>𝒔</a:t>
            </a:r>
            <a:r>
              <a:rPr lang="en-US" sz="1500">
                <a:solidFill>
                  <a:srgbClr val="000000"/>
                </a:solidFill>
                <a:latin typeface="Verdana"/>
                <a:ea typeface="Verdana"/>
                <a:cs typeface="Verdana"/>
                <a:sym typeface="Verdana"/>
              </a:rPr>
              <a:t>𝑿</a:t>
            </a:r>
            <a:r>
              <a:rPr baseline="-25000" lang="en-US" sz="1631">
                <a:solidFill>
                  <a:srgbClr val="000000"/>
                </a:solidFill>
                <a:latin typeface="Verdana"/>
                <a:ea typeface="Verdana"/>
                <a:cs typeface="Verdana"/>
                <a:sym typeface="Verdana"/>
              </a:rPr>
              <a:t>𝒔</a:t>
            </a:r>
            <a:endParaRPr baseline="-25000" sz="1631">
              <a:solidFill>
                <a:srgbClr val="000000"/>
              </a:solidFill>
              <a:latin typeface="Verdana"/>
              <a:ea typeface="Verdana"/>
              <a:cs typeface="Verdana"/>
              <a:sym typeface="Verdana"/>
            </a:endParaRPr>
          </a:p>
        </p:txBody>
      </p:sp>
      <p:sp>
        <p:nvSpPr>
          <p:cNvPr id="1467" name="Google Shape;1467;p58"/>
          <p:cNvSpPr txBox="1"/>
          <p:nvPr/>
        </p:nvSpPr>
        <p:spPr>
          <a:xfrm>
            <a:off x="4956620" y="3470243"/>
            <a:ext cx="102870"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𝟐</a:t>
            </a:r>
            <a:endParaRPr sz="1088">
              <a:solidFill>
                <a:srgbClr val="000000"/>
              </a:solidFill>
              <a:latin typeface="Verdana"/>
              <a:ea typeface="Verdana"/>
              <a:cs typeface="Verdana"/>
              <a:sym typeface="Verdana"/>
            </a:endParaRPr>
          </a:p>
        </p:txBody>
      </p:sp>
      <p:sp>
        <p:nvSpPr>
          <p:cNvPr id="1468" name="Google Shape;1468;p58"/>
          <p:cNvSpPr/>
          <p:nvPr/>
        </p:nvSpPr>
        <p:spPr>
          <a:xfrm>
            <a:off x="2296478" y="3785425"/>
            <a:ext cx="3675221" cy="237173"/>
          </a:xfrm>
          <a:custGeom>
            <a:rect b="b" l="l" r="r" t="t"/>
            <a:pathLst>
              <a:path extrusionOk="0" h="316229" w="4900295">
                <a:moveTo>
                  <a:pt x="49113" y="205613"/>
                </a:moveTo>
                <a:lnTo>
                  <a:pt x="24892" y="205613"/>
                </a:lnTo>
                <a:lnTo>
                  <a:pt x="76327" y="316230"/>
                </a:lnTo>
                <a:lnTo>
                  <a:pt x="88392" y="316230"/>
                </a:lnTo>
                <a:lnTo>
                  <a:pt x="97366" y="282956"/>
                </a:lnTo>
                <a:lnTo>
                  <a:pt x="83693" y="282956"/>
                </a:lnTo>
                <a:lnTo>
                  <a:pt x="49113" y="205613"/>
                </a:lnTo>
                <a:close/>
              </a:path>
              <a:path extrusionOk="0" h="316229" w="4900295">
                <a:moveTo>
                  <a:pt x="4899913" y="0"/>
                </a:moveTo>
                <a:lnTo>
                  <a:pt x="184657" y="0"/>
                </a:lnTo>
                <a:lnTo>
                  <a:pt x="184657" y="254"/>
                </a:lnTo>
                <a:lnTo>
                  <a:pt x="159131" y="254"/>
                </a:lnTo>
                <a:lnTo>
                  <a:pt x="83693" y="282956"/>
                </a:lnTo>
                <a:lnTo>
                  <a:pt x="97366" y="282956"/>
                </a:lnTo>
                <a:lnTo>
                  <a:pt x="169163" y="16764"/>
                </a:lnTo>
                <a:lnTo>
                  <a:pt x="4899913" y="16764"/>
                </a:lnTo>
                <a:lnTo>
                  <a:pt x="4899913" y="0"/>
                </a:lnTo>
                <a:close/>
              </a:path>
              <a:path extrusionOk="0" h="316229" w="4900295">
                <a:moveTo>
                  <a:pt x="40767" y="186944"/>
                </a:moveTo>
                <a:lnTo>
                  <a:pt x="0" y="205613"/>
                </a:lnTo>
                <a:lnTo>
                  <a:pt x="3810" y="215011"/>
                </a:lnTo>
                <a:lnTo>
                  <a:pt x="24892" y="205613"/>
                </a:lnTo>
                <a:lnTo>
                  <a:pt x="49113" y="205613"/>
                </a:lnTo>
                <a:lnTo>
                  <a:pt x="40767" y="1869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69" name="Google Shape;1469;p58"/>
          <p:cNvSpPr/>
          <p:nvPr/>
        </p:nvSpPr>
        <p:spPr>
          <a:xfrm>
            <a:off x="2209609" y="4615244"/>
            <a:ext cx="237173" cy="184309"/>
          </a:xfrm>
          <a:custGeom>
            <a:rect b="b" l="l" r="r" t="t"/>
            <a:pathLst>
              <a:path extrusionOk="0" h="245745" w="316229">
                <a:moveTo>
                  <a:pt x="49252" y="134747"/>
                </a:moveTo>
                <a:lnTo>
                  <a:pt x="24892" y="134747"/>
                </a:lnTo>
                <a:lnTo>
                  <a:pt x="76327" y="245237"/>
                </a:lnTo>
                <a:lnTo>
                  <a:pt x="88392" y="245237"/>
                </a:lnTo>
                <a:lnTo>
                  <a:pt x="97977" y="212471"/>
                </a:lnTo>
                <a:lnTo>
                  <a:pt x="84581" y="212471"/>
                </a:lnTo>
                <a:lnTo>
                  <a:pt x="49252" y="134747"/>
                </a:lnTo>
                <a:close/>
              </a:path>
              <a:path extrusionOk="0" h="245745" w="316229">
                <a:moveTo>
                  <a:pt x="315721" y="0"/>
                </a:moveTo>
                <a:lnTo>
                  <a:pt x="163322" y="0"/>
                </a:lnTo>
                <a:lnTo>
                  <a:pt x="163322" y="381"/>
                </a:lnTo>
                <a:lnTo>
                  <a:pt x="146050" y="381"/>
                </a:lnTo>
                <a:lnTo>
                  <a:pt x="84581" y="212471"/>
                </a:lnTo>
                <a:lnTo>
                  <a:pt x="97977" y="212471"/>
                </a:lnTo>
                <a:lnTo>
                  <a:pt x="155194" y="16891"/>
                </a:lnTo>
                <a:lnTo>
                  <a:pt x="177673" y="16891"/>
                </a:lnTo>
                <a:lnTo>
                  <a:pt x="315721" y="16764"/>
                </a:lnTo>
                <a:lnTo>
                  <a:pt x="315721" y="0"/>
                </a:lnTo>
                <a:close/>
              </a:path>
              <a:path extrusionOk="0" h="245745" w="316229">
                <a:moveTo>
                  <a:pt x="40767" y="116078"/>
                </a:moveTo>
                <a:lnTo>
                  <a:pt x="0" y="134747"/>
                </a:lnTo>
                <a:lnTo>
                  <a:pt x="3810" y="144018"/>
                </a:lnTo>
                <a:lnTo>
                  <a:pt x="24892" y="134747"/>
                </a:lnTo>
                <a:lnTo>
                  <a:pt x="49252" y="134747"/>
                </a:lnTo>
                <a:lnTo>
                  <a:pt x="40767" y="1160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70" name="Google Shape;1470;p58"/>
          <p:cNvSpPr/>
          <p:nvPr/>
        </p:nvSpPr>
        <p:spPr>
          <a:xfrm>
            <a:off x="3066859" y="4615244"/>
            <a:ext cx="237173" cy="184309"/>
          </a:xfrm>
          <a:custGeom>
            <a:rect b="b" l="l" r="r" t="t"/>
            <a:pathLst>
              <a:path extrusionOk="0" h="245745" w="316229">
                <a:moveTo>
                  <a:pt x="49252" y="134747"/>
                </a:moveTo>
                <a:lnTo>
                  <a:pt x="24891" y="134747"/>
                </a:lnTo>
                <a:lnTo>
                  <a:pt x="76326" y="245237"/>
                </a:lnTo>
                <a:lnTo>
                  <a:pt x="88391" y="245237"/>
                </a:lnTo>
                <a:lnTo>
                  <a:pt x="97977" y="212471"/>
                </a:lnTo>
                <a:lnTo>
                  <a:pt x="84581" y="212471"/>
                </a:lnTo>
                <a:lnTo>
                  <a:pt x="49252" y="134747"/>
                </a:lnTo>
                <a:close/>
              </a:path>
              <a:path extrusionOk="0" h="245745" w="316229">
                <a:moveTo>
                  <a:pt x="315721" y="0"/>
                </a:moveTo>
                <a:lnTo>
                  <a:pt x="163321" y="0"/>
                </a:lnTo>
                <a:lnTo>
                  <a:pt x="163321" y="381"/>
                </a:lnTo>
                <a:lnTo>
                  <a:pt x="146050" y="381"/>
                </a:lnTo>
                <a:lnTo>
                  <a:pt x="84581" y="212471"/>
                </a:lnTo>
                <a:lnTo>
                  <a:pt x="97977" y="212471"/>
                </a:lnTo>
                <a:lnTo>
                  <a:pt x="155193" y="16891"/>
                </a:lnTo>
                <a:lnTo>
                  <a:pt x="177673" y="16891"/>
                </a:lnTo>
                <a:lnTo>
                  <a:pt x="315721" y="16764"/>
                </a:lnTo>
                <a:lnTo>
                  <a:pt x="315721" y="0"/>
                </a:lnTo>
                <a:close/>
              </a:path>
              <a:path extrusionOk="0" h="245745" w="316229">
                <a:moveTo>
                  <a:pt x="40766" y="116078"/>
                </a:moveTo>
                <a:lnTo>
                  <a:pt x="0" y="134747"/>
                </a:lnTo>
                <a:lnTo>
                  <a:pt x="3809" y="144018"/>
                </a:lnTo>
                <a:lnTo>
                  <a:pt x="24891" y="134747"/>
                </a:lnTo>
                <a:lnTo>
                  <a:pt x="49252" y="134747"/>
                </a:lnTo>
                <a:lnTo>
                  <a:pt x="40766" y="11607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71" name="Google Shape;1471;p58"/>
          <p:cNvSpPr txBox="1"/>
          <p:nvPr/>
        </p:nvSpPr>
        <p:spPr>
          <a:xfrm>
            <a:off x="1050513" y="3748449"/>
            <a:ext cx="5407438" cy="1084271"/>
          </a:xfrm>
          <a:prstGeom prst="rect">
            <a:avLst/>
          </a:prstGeom>
          <a:noFill/>
          <a:ln>
            <a:noFill/>
          </a:ln>
        </p:spPr>
        <p:txBody>
          <a:bodyPr anchorCtr="0" anchor="t" bIns="0" lIns="0" spcFirstLastPara="1" rIns="0" wrap="square" tIns="32375">
            <a:noAutofit/>
          </a:bodyPr>
          <a:lstStyle/>
          <a:p>
            <a:pPr indent="0" lvl="0" marL="694849" marR="0" rtl="0" algn="l">
              <a:spcBef>
                <a:spcPts val="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(𝟐𝟕𝟕, 𝟏𝟐𝟖. 𝟎, 𝟖)</a:t>
            </a:r>
            <a:r>
              <a:rPr baseline="30000" lang="en-US" sz="1631">
                <a:solidFill>
                  <a:srgbClr val="000000"/>
                </a:solidFill>
                <a:latin typeface="Verdana"/>
                <a:ea typeface="Verdana"/>
                <a:cs typeface="Verdana"/>
                <a:sym typeface="Verdana"/>
              </a:rPr>
              <a:t>𝟐</a:t>
            </a:r>
            <a:r>
              <a:rPr lang="en-US" sz="1500">
                <a:solidFill>
                  <a:srgbClr val="000000"/>
                </a:solidFill>
                <a:latin typeface="Verdana"/>
                <a:ea typeface="Verdana"/>
                <a:cs typeface="Verdana"/>
                <a:sym typeface="Verdana"/>
              </a:rPr>
              <a:t>+(𝟐𝟕𝟕, 𝟏𝟐𝟖. 𝟎, 𝟔 − 𝟔𝟎. 𝟏)</a:t>
            </a:r>
            <a:r>
              <a:rPr baseline="30000" lang="en-US" sz="1631">
                <a:solidFill>
                  <a:srgbClr val="000000"/>
                </a:solidFill>
                <a:latin typeface="Verdana"/>
                <a:ea typeface="Verdana"/>
                <a:cs typeface="Verdana"/>
                <a:sym typeface="Verdana"/>
              </a:rPr>
              <a:t>𝟐</a:t>
            </a:r>
            <a:endParaRPr baseline="30000" sz="1631">
              <a:solidFill>
                <a:srgbClr val="000000"/>
              </a:solidFill>
              <a:latin typeface="Verdana"/>
              <a:ea typeface="Verdana"/>
              <a:cs typeface="Verdana"/>
              <a:sym typeface="Verdana"/>
            </a:endParaRPr>
          </a:p>
          <a:p>
            <a:pPr indent="0" lvl="0" marL="694849" marR="0" rtl="0" algn="l">
              <a:spcBef>
                <a:spcPts val="18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𝟐𝟒𝟓, 𝟖𝟓𝟗𝑽</a:t>
            </a:r>
            <a:endParaRPr sz="1500">
              <a:solidFill>
                <a:srgbClr val="000000"/>
              </a:solidFill>
              <a:latin typeface="Verdana"/>
              <a:ea typeface="Verdana"/>
              <a:cs typeface="Verdana"/>
              <a:sym typeface="Verdana"/>
            </a:endParaRPr>
          </a:p>
          <a:p>
            <a:pPr indent="0" lvl="0" marL="9525" marR="0" rtl="0" algn="l">
              <a:spcBef>
                <a:spcPts val="638"/>
              </a:spcBef>
              <a:spcAft>
                <a:spcPts val="0"/>
              </a:spcAft>
              <a:buNone/>
            </a:pPr>
            <a:r>
              <a:rPr lang="en-US" sz="1500">
                <a:solidFill>
                  <a:srgbClr val="000000"/>
                </a:solidFill>
                <a:latin typeface="Arial"/>
                <a:ea typeface="Arial"/>
                <a:cs typeface="Arial"/>
                <a:sym typeface="Arial"/>
              </a:rPr>
              <a:t>Üretilen uç gerilimi</a:t>
            </a:r>
            <a:endParaRPr sz="1500">
              <a:solidFill>
                <a:srgbClr val="000000"/>
              </a:solidFill>
              <a:latin typeface="Arial"/>
              <a:ea typeface="Arial"/>
              <a:cs typeface="Arial"/>
              <a:sym typeface="Arial"/>
            </a:endParaRPr>
          </a:p>
          <a:p>
            <a:pPr indent="0" lvl="0" marL="694849" marR="0" rtl="0" algn="l">
              <a:spcBef>
                <a:spcPts val="180"/>
              </a:spcBef>
              <a:spcAft>
                <a:spcPts val="0"/>
              </a:spcAft>
              <a:buNone/>
            </a:pPr>
            <a:r>
              <a:rPr lang="en-US" sz="1500">
                <a:solidFill>
                  <a:srgbClr val="000000"/>
                </a:solidFill>
                <a:latin typeface="Verdana"/>
                <a:ea typeface="Verdana"/>
                <a:cs typeface="Verdana"/>
                <a:sym typeface="Verdana"/>
              </a:rPr>
              <a:t>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𝑬</a:t>
            </a:r>
            <a:r>
              <a:rPr baseline="-25000" lang="en-US" sz="1631">
                <a:solidFill>
                  <a:srgbClr val="000000"/>
                </a:solidFill>
                <a:latin typeface="Verdana"/>
                <a:ea typeface="Verdana"/>
                <a:cs typeface="Verdana"/>
                <a:sym typeface="Verdana"/>
              </a:rPr>
              <a:t>𝒇∅ </a:t>
            </a:r>
            <a:r>
              <a:rPr lang="en-US" sz="1500">
                <a:solidFill>
                  <a:srgbClr val="000000"/>
                </a:solidFill>
                <a:latin typeface="Verdana"/>
                <a:ea typeface="Verdana"/>
                <a:cs typeface="Verdana"/>
                <a:sym typeface="Verdana"/>
              </a:rPr>
              <a:t>=	𝟑. 𝟐𝟒𝟓, 𝟖𝟓𝟗 = 𝟒𝟐𝟓, 𝟖𝟒𝟎𝑽</a:t>
            </a:r>
            <a:endParaRPr sz="1500">
              <a:solidFill>
                <a:srgbClr val="000000"/>
              </a:solidFill>
              <a:latin typeface="Verdana"/>
              <a:ea typeface="Verdana"/>
              <a:cs typeface="Verdana"/>
              <a:sym typeface="Verdana"/>
            </a:endParaRPr>
          </a:p>
        </p:txBody>
      </p:sp>
      <p:sp>
        <p:nvSpPr>
          <p:cNvPr id="1472" name="Google Shape;1472;p58"/>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6" name="Shape 1476"/>
        <p:cNvGrpSpPr/>
        <p:nvPr/>
      </p:nvGrpSpPr>
      <p:grpSpPr>
        <a:xfrm>
          <a:off x="0" y="0"/>
          <a:ext cx="0" cy="0"/>
          <a:chOff x="0" y="0"/>
          <a:chExt cx="0" cy="0"/>
        </a:xfrm>
      </p:grpSpPr>
      <p:sp>
        <p:nvSpPr>
          <p:cNvPr id="1477" name="Google Shape;1477;p59"/>
          <p:cNvSpPr txBox="1"/>
          <p:nvPr/>
        </p:nvSpPr>
        <p:spPr>
          <a:xfrm>
            <a:off x="8350568" y="5259705"/>
            <a:ext cx="167640" cy="171681"/>
          </a:xfrm>
          <a:prstGeom prst="rect">
            <a:avLst/>
          </a:prstGeom>
          <a:noFill/>
          <a:ln>
            <a:noFill/>
          </a:ln>
        </p:spPr>
        <p:txBody>
          <a:bodyPr anchorCtr="0" anchor="t" bIns="0" lIns="0" spcFirstLastPara="1" rIns="0" wrap="square" tIns="10000">
            <a:noAutofit/>
          </a:bodyPr>
          <a:lstStyle/>
          <a:p>
            <a:pPr indent="0" lvl="0" marL="9525" marR="0" rtl="0" algn="l">
              <a:spcBef>
                <a:spcPts val="0"/>
              </a:spcBef>
              <a:spcAft>
                <a:spcPts val="0"/>
              </a:spcAft>
              <a:buNone/>
            </a:pPr>
            <a:r>
              <a:rPr b="1" lang="en-US" sz="1050">
                <a:solidFill>
                  <a:srgbClr val="FFFFFF"/>
                </a:solidFill>
                <a:latin typeface="Arial"/>
                <a:ea typeface="Arial"/>
                <a:cs typeface="Arial"/>
                <a:sym typeface="Arial"/>
              </a:rPr>
              <a:t>61</a:t>
            </a:r>
            <a:endParaRPr sz="1050">
              <a:solidFill>
                <a:srgbClr val="000000"/>
              </a:solidFill>
              <a:latin typeface="Arial"/>
              <a:ea typeface="Arial"/>
              <a:cs typeface="Arial"/>
              <a:sym typeface="Arial"/>
            </a:endParaRPr>
          </a:p>
        </p:txBody>
      </p:sp>
      <p:sp>
        <p:nvSpPr>
          <p:cNvPr id="1478" name="Google Shape;1478;p59"/>
          <p:cNvSpPr txBox="1"/>
          <p:nvPr/>
        </p:nvSpPr>
        <p:spPr>
          <a:xfrm>
            <a:off x="364693" y="1789747"/>
            <a:ext cx="4210526" cy="240931"/>
          </a:xfrm>
          <a:prstGeom prst="rect">
            <a:avLst/>
          </a:prstGeom>
          <a:noFill/>
          <a:ln>
            <a:noFill/>
          </a:ln>
        </p:spPr>
        <p:txBody>
          <a:bodyPr anchorCtr="0" anchor="t" bIns="0" lIns="0" spcFirstLastPara="1" rIns="0" wrap="square" tIns="10000">
            <a:noAutofit/>
          </a:bodyPr>
          <a:lstStyle/>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𝟎, 𝟖 </a:t>
            </a:r>
            <a:r>
              <a:rPr lang="en-US" sz="1500">
                <a:solidFill>
                  <a:srgbClr val="000000"/>
                </a:solidFill>
                <a:latin typeface="Arial"/>
                <a:ea typeface="Arial"/>
                <a:cs typeface="Arial"/>
                <a:sym typeface="Arial"/>
              </a:rPr>
              <a:t>geri güç katsayılı endüktif yük için,</a:t>
            </a:r>
            <a:endParaRPr sz="1500">
              <a:solidFill>
                <a:srgbClr val="000000"/>
              </a:solidFill>
              <a:latin typeface="Arial"/>
              <a:ea typeface="Arial"/>
              <a:cs typeface="Arial"/>
              <a:sym typeface="Arial"/>
            </a:endParaRPr>
          </a:p>
        </p:txBody>
      </p:sp>
      <p:sp>
        <p:nvSpPr>
          <p:cNvPr id="1479" name="Google Shape;1479;p59"/>
          <p:cNvSpPr txBox="1"/>
          <p:nvPr/>
        </p:nvSpPr>
        <p:spPr>
          <a:xfrm>
            <a:off x="2030253" y="2398738"/>
            <a:ext cx="286703" cy="345895"/>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𝑹𝒆𝒈</a:t>
            </a:r>
            <a:endParaRPr sz="1088">
              <a:solidFill>
                <a:srgbClr val="000000"/>
              </a:solidFill>
              <a:latin typeface="Verdana"/>
              <a:ea typeface="Verdana"/>
              <a:cs typeface="Verdana"/>
              <a:sym typeface="Verdana"/>
            </a:endParaRPr>
          </a:p>
        </p:txBody>
      </p:sp>
      <p:sp>
        <p:nvSpPr>
          <p:cNvPr id="1480" name="Google Shape;1480;p59"/>
          <p:cNvSpPr/>
          <p:nvPr/>
        </p:nvSpPr>
        <p:spPr>
          <a:xfrm>
            <a:off x="2561843" y="2454592"/>
            <a:ext cx="518160" cy="0"/>
          </a:xfrm>
          <a:custGeom>
            <a:rect b="b" l="l" r="r" t="t"/>
            <a:pathLst>
              <a:path extrusionOk="0" h="120000" w="690879">
                <a:moveTo>
                  <a:pt x="0" y="0"/>
                </a:moveTo>
                <a:lnTo>
                  <a:pt x="690372"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81" name="Google Shape;1481;p59"/>
          <p:cNvSpPr txBox="1"/>
          <p:nvPr/>
        </p:nvSpPr>
        <p:spPr>
          <a:xfrm>
            <a:off x="2710338" y="2484463"/>
            <a:ext cx="215265" cy="178413"/>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𝒇𝒍</a:t>
            </a:r>
            <a:endParaRPr sz="900">
              <a:solidFill>
                <a:srgbClr val="000000"/>
              </a:solidFill>
              <a:latin typeface="Verdana"/>
              <a:ea typeface="Verdana"/>
              <a:cs typeface="Verdana"/>
              <a:sym typeface="Verdana"/>
            </a:endParaRPr>
          </a:p>
        </p:txBody>
      </p:sp>
      <p:sp>
        <p:nvSpPr>
          <p:cNvPr id="1482" name="Google Shape;1482;p59"/>
          <p:cNvSpPr/>
          <p:nvPr/>
        </p:nvSpPr>
        <p:spPr>
          <a:xfrm>
            <a:off x="3773424" y="2454592"/>
            <a:ext cx="880110" cy="0"/>
          </a:xfrm>
          <a:custGeom>
            <a:rect b="b" l="l" r="r" t="t"/>
            <a:pathLst>
              <a:path extrusionOk="0" h="120000" w="1173479">
                <a:moveTo>
                  <a:pt x="0" y="0"/>
                </a:moveTo>
                <a:lnTo>
                  <a:pt x="117348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83" name="Google Shape;1483;p59"/>
          <p:cNvSpPr txBox="1"/>
          <p:nvPr/>
        </p:nvSpPr>
        <p:spPr>
          <a:xfrm>
            <a:off x="4078795" y="2455888"/>
            <a:ext cx="269558" cy="178478"/>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𝟒𝟖𝟎</a:t>
            </a:r>
            <a:endParaRPr sz="1088">
              <a:solidFill>
                <a:srgbClr val="000000"/>
              </a:solidFill>
              <a:latin typeface="Verdana"/>
              <a:ea typeface="Verdana"/>
              <a:cs typeface="Verdana"/>
              <a:sym typeface="Verdana"/>
            </a:endParaRPr>
          </a:p>
        </p:txBody>
      </p:sp>
      <p:sp>
        <p:nvSpPr>
          <p:cNvPr id="1484" name="Google Shape;1484;p59"/>
          <p:cNvSpPr txBox="1"/>
          <p:nvPr/>
        </p:nvSpPr>
        <p:spPr>
          <a:xfrm>
            <a:off x="1736311" y="2248091"/>
            <a:ext cx="4664489" cy="305533"/>
          </a:xfrm>
          <a:prstGeom prst="rect">
            <a:avLst/>
          </a:prstGeom>
          <a:noFill/>
          <a:ln>
            <a:noFill/>
          </a:ln>
        </p:spPr>
        <p:txBody>
          <a:bodyPr anchorCtr="0" anchor="t" bIns="0" lIns="0" spcFirstLastPara="1" rIns="0" wrap="square" tIns="10475">
            <a:noAutofit/>
          </a:bodyPr>
          <a:lstStyle/>
          <a:p>
            <a:pPr indent="0" lvl="0" marL="825818" marR="0" rtl="0" algn="l">
              <a:lnSpc>
                <a:spcPct val="54506"/>
              </a:lnSpc>
              <a:spcBef>
                <a:spcPts val="0"/>
              </a:spcBef>
              <a:spcAft>
                <a:spcPts val="0"/>
              </a:spcAft>
              <a:buNone/>
            </a:pP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𝒏𝒍</a:t>
            </a: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𝒇𝒍	</a:t>
            </a:r>
            <a:r>
              <a:rPr lang="en-US" sz="1088">
                <a:solidFill>
                  <a:srgbClr val="000000"/>
                </a:solidFill>
                <a:latin typeface="Verdana"/>
                <a:ea typeface="Verdana"/>
                <a:cs typeface="Verdana"/>
                <a:sym typeface="Verdana"/>
              </a:rPr>
              <a:t>𝟓𝟒𝟖,𝟔𝟖𝟗−𝟒𝟖𝟎</a:t>
            </a:r>
            <a:endParaRPr sz="1088">
              <a:solidFill>
                <a:srgbClr val="000000"/>
              </a:solidFill>
              <a:latin typeface="Verdana"/>
              <a:ea typeface="Verdana"/>
              <a:cs typeface="Verdana"/>
              <a:sym typeface="Verdana"/>
            </a:endParaRPr>
          </a:p>
          <a:p>
            <a:pPr indent="0" lvl="0" marL="9525" marR="0" rtl="0" algn="l">
              <a:lnSpc>
                <a:spcPct val="92266"/>
              </a:lnSpc>
              <a:spcBef>
                <a:spcPts val="0"/>
              </a:spcBef>
              <a:spcAft>
                <a:spcPts val="0"/>
              </a:spcAft>
              <a:buNone/>
            </a:pPr>
            <a:r>
              <a:rPr lang="en-US" sz="1500">
                <a:solidFill>
                  <a:srgbClr val="000000"/>
                </a:solidFill>
                <a:latin typeface="Verdana"/>
                <a:ea typeface="Verdana"/>
                <a:cs typeface="Verdana"/>
                <a:sym typeface="Verdana"/>
              </a:rPr>
              <a:t>%𝑽	=	. 𝟏𝟎𝟎 =	. 𝟏𝟎𝟎 = %𝟏𝟒, 𝟑𝟏</a:t>
            </a:r>
            <a:endParaRPr sz="1500">
              <a:solidFill>
                <a:srgbClr val="000000"/>
              </a:solidFill>
              <a:latin typeface="Verdana"/>
              <a:ea typeface="Verdana"/>
              <a:cs typeface="Verdana"/>
              <a:sym typeface="Verdana"/>
            </a:endParaRPr>
          </a:p>
        </p:txBody>
      </p:sp>
      <p:sp>
        <p:nvSpPr>
          <p:cNvPr id="1485" name="Google Shape;1485;p59"/>
          <p:cNvSpPr txBox="1"/>
          <p:nvPr/>
        </p:nvSpPr>
        <p:spPr>
          <a:xfrm>
            <a:off x="364693" y="2872453"/>
            <a:ext cx="3389948" cy="240931"/>
          </a:xfrm>
          <a:prstGeom prst="rect">
            <a:avLst/>
          </a:prstGeom>
          <a:noFill/>
          <a:ln>
            <a:noFill/>
          </a:ln>
        </p:spPr>
        <p:txBody>
          <a:bodyPr anchorCtr="0" anchor="t" bIns="0" lIns="0" spcFirstLastPara="1" rIns="0" wrap="square" tIns="10000">
            <a:noAutofit/>
          </a:bodyPr>
          <a:lstStyle/>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𝟏 </a:t>
            </a:r>
            <a:r>
              <a:rPr lang="en-US" sz="1500">
                <a:solidFill>
                  <a:srgbClr val="000000"/>
                </a:solidFill>
                <a:latin typeface="Arial"/>
                <a:ea typeface="Arial"/>
                <a:cs typeface="Arial"/>
                <a:sym typeface="Arial"/>
              </a:rPr>
              <a:t>güç katsayılı omik yük için,</a:t>
            </a:r>
            <a:endParaRPr sz="1500">
              <a:solidFill>
                <a:srgbClr val="000000"/>
              </a:solidFill>
              <a:latin typeface="Arial"/>
              <a:ea typeface="Arial"/>
              <a:cs typeface="Arial"/>
              <a:sym typeface="Arial"/>
            </a:endParaRPr>
          </a:p>
        </p:txBody>
      </p:sp>
      <p:sp>
        <p:nvSpPr>
          <p:cNvPr id="1486" name="Google Shape;1486;p59"/>
          <p:cNvSpPr txBox="1"/>
          <p:nvPr/>
        </p:nvSpPr>
        <p:spPr>
          <a:xfrm>
            <a:off x="2030254" y="3481673"/>
            <a:ext cx="286226" cy="345416"/>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𝑹𝒆𝒈</a:t>
            </a:r>
            <a:endParaRPr sz="1088">
              <a:solidFill>
                <a:srgbClr val="000000"/>
              </a:solidFill>
              <a:latin typeface="Verdana"/>
              <a:ea typeface="Verdana"/>
              <a:cs typeface="Verdana"/>
              <a:sym typeface="Verdana"/>
            </a:endParaRPr>
          </a:p>
        </p:txBody>
      </p:sp>
      <p:sp>
        <p:nvSpPr>
          <p:cNvPr id="1487" name="Google Shape;1487;p59"/>
          <p:cNvSpPr/>
          <p:nvPr/>
        </p:nvSpPr>
        <p:spPr>
          <a:xfrm>
            <a:off x="2561843" y="3537013"/>
            <a:ext cx="518160" cy="0"/>
          </a:xfrm>
          <a:custGeom>
            <a:rect b="b" l="l" r="r" t="t"/>
            <a:pathLst>
              <a:path extrusionOk="0" h="120000" w="690879">
                <a:moveTo>
                  <a:pt x="0" y="0"/>
                </a:moveTo>
                <a:lnTo>
                  <a:pt x="690372"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88" name="Google Shape;1488;p59"/>
          <p:cNvSpPr txBox="1"/>
          <p:nvPr/>
        </p:nvSpPr>
        <p:spPr>
          <a:xfrm>
            <a:off x="2710338" y="3567170"/>
            <a:ext cx="215265" cy="178413"/>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𝒇𝒍</a:t>
            </a:r>
            <a:endParaRPr sz="900">
              <a:solidFill>
                <a:srgbClr val="000000"/>
              </a:solidFill>
              <a:latin typeface="Verdana"/>
              <a:ea typeface="Verdana"/>
              <a:cs typeface="Verdana"/>
              <a:sym typeface="Verdana"/>
            </a:endParaRPr>
          </a:p>
        </p:txBody>
      </p:sp>
      <p:sp>
        <p:nvSpPr>
          <p:cNvPr id="1489" name="Google Shape;1489;p59"/>
          <p:cNvSpPr/>
          <p:nvPr/>
        </p:nvSpPr>
        <p:spPr>
          <a:xfrm>
            <a:off x="3773424" y="3537013"/>
            <a:ext cx="880110" cy="0"/>
          </a:xfrm>
          <a:custGeom>
            <a:rect b="b" l="l" r="r" t="t"/>
            <a:pathLst>
              <a:path extrusionOk="0" h="120000" w="1173479">
                <a:moveTo>
                  <a:pt x="0" y="0"/>
                </a:moveTo>
                <a:lnTo>
                  <a:pt x="117348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90" name="Google Shape;1490;p59"/>
          <p:cNvSpPr txBox="1"/>
          <p:nvPr/>
        </p:nvSpPr>
        <p:spPr>
          <a:xfrm>
            <a:off x="4078795" y="3538595"/>
            <a:ext cx="269558" cy="178478"/>
          </a:xfrm>
          <a:prstGeom prst="rect">
            <a:avLst/>
          </a:prstGeom>
          <a:noFill/>
          <a:ln>
            <a:noFill/>
          </a:ln>
        </p:spPr>
        <p:txBody>
          <a:bodyPr anchorCtr="0" anchor="t" bIns="0" lIns="0" spcFirstLastPara="1" rIns="0" wrap="square" tIns="10950">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𝟒𝟖𝟎</a:t>
            </a:r>
            <a:endParaRPr sz="1088">
              <a:solidFill>
                <a:srgbClr val="000000"/>
              </a:solidFill>
              <a:latin typeface="Verdana"/>
              <a:ea typeface="Verdana"/>
              <a:cs typeface="Verdana"/>
              <a:sym typeface="Verdana"/>
            </a:endParaRPr>
          </a:p>
        </p:txBody>
      </p:sp>
      <p:sp>
        <p:nvSpPr>
          <p:cNvPr id="1491" name="Google Shape;1491;p59"/>
          <p:cNvSpPr txBox="1"/>
          <p:nvPr/>
        </p:nvSpPr>
        <p:spPr>
          <a:xfrm>
            <a:off x="1736311" y="3330797"/>
            <a:ext cx="4664489" cy="305533"/>
          </a:xfrm>
          <a:prstGeom prst="rect">
            <a:avLst/>
          </a:prstGeom>
          <a:noFill/>
          <a:ln>
            <a:noFill/>
          </a:ln>
        </p:spPr>
        <p:txBody>
          <a:bodyPr anchorCtr="0" anchor="t" bIns="0" lIns="0" spcFirstLastPara="1" rIns="0" wrap="square" tIns="10475">
            <a:noAutofit/>
          </a:bodyPr>
          <a:lstStyle/>
          <a:p>
            <a:pPr indent="0" lvl="0" marL="825818" marR="0" rtl="0" algn="l">
              <a:lnSpc>
                <a:spcPct val="54506"/>
              </a:lnSpc>
              <a:spcBef>
                <a:spcPts val="0"/>
              </a:spcBef>
              <a:spcAft>
                <a:spcPts val="0"/>
              </a:spcAft>
              <a:buNone/>
            </a:pP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𝒏𝒍</a:t>
            </a: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𝒇𝒍	</a:t>
            </a:r>
            <a:r>
              <a:rPr lang="en-US" sz="1088">
                <a:solidFill>
                  <a:srgbClr val="000000"/>
                </a:solidFill>
                <a:latin typeface="Verdana"/>
                <a:ea typeface="Verdana"/>
                <a:cs typeface="Verdana"/>
                <a:sym typeface="Verdana"/>
              </a:rPr>
              <a:t>𝟒𝟗𝟏,𝟏𝟐𝟏−𝟒𝟖𝟎</a:t>
            </a:r>
            <a:endParaRPr sz="1088">
              <a:solidFill>
                <a:srgbClr val="000000"/>
              </a:solidFill>
              <a:latin typeface="Verdana"/>
              <a:ea typeface="Verdana"/>
              <a:cs typeface="Verdana"/>
              <a:sym typeface="Verdana"/>
            </a:endParaRPr>
          </a:p>
          <a:p>
            <a:pPr indent="0" lvl="0" marL="9525" marR="0" rtl="0" algn="l">
              <a:lnSpc>
                <a:spcPct val="92266"/>
              </a:lnSpc>
              <a:spcBef>
                <a:spcPts val="0"/>
              </a:spcBef>
              <a:spcAft>
                <a:spcPts val="0"/>
              </a:spcAft>
              <a:buNone/>
            </a:pPr>
            <a:r>
              <a:rPr lang="en-US" sz="1500">
                <a:solidFill>
                  <a:srgbClr val="000000"/>
                </a:solidFill>
                <a:latin typeface="Verdana"/>
                <a:ea typeface="Verdana"/>
                <a:cs typeface="Verdana"/>
                <a:sym typeface="Verdana"/>
              </a:rPr>
              <a:t>%𝑽	=	. 𝟏𝟎𝟎 =	. 𝟏𝟎𝟎 = %𝟐, 𝟑𝟏𝟕</a:t>
            </a:r>
            <a:endParaRPr sz="1500">
              <a:solidFill>
                <a:srgbClr val="000000"/>
              </a:solidFill>
              <a:latin typeface="Verdana"/>
              <a:ea typeface="Verdana"/>
              <a:cs typeface="Verdana"/>
              <a:sym typeface="Verdana"/>
            </a:endParaRPr>
          </a:p>
        </p:txBody>
      </p:sp>
      <p:sp>
        <p:nvSpPr>
          <p:cNvPr id="1492" name="Google Shape;1492;p59"/>
          <p:cNvSpPr txBox="1"/>
          <p:nvPr/>
        </p:nvSpPr>
        <p:spPr>
          <a:xfrm>
            <a:off x="364693" y="3955066"/>
            <a:ext cx="4221956" cy="240450"/>
          </a:xfrm>
          <a:prstGeom prst="rect">
            <a:avLst/>
          </a:prstGeom>
          <a:noFill/>
          <a:ln>
            <a:noFill/>
          </a:ln>
        </p:spPr>
        <p:txBody>
          <a:bodyPr anchorCtr="0" anchor="t" bIns="0" lIns="0" spcFirstLastPara="1" rIns="0" wrap="square" tIns="9525">
            <a:noAutofit/>
          </a:bodyPr>
          <a:lstStyle/>
          <a:p>
            <a:pPr indent="-257175" lvl="0" marL="266700" marR="0" rtl="0" algn="l">
              <a:spcBef>
                <a:spcPts val="0"/>
              </a:spcBef>
              <a:spcAft>
                <a:spcPts val="0"/>
              </a:spcAft>
              <a:buClr>
                <a:srgbClr val="000000"/>
              </a:buClr>
              <a:buSzPts val="1500"/>
              <a:buFont typeface="Noto Sans Symbols"/>
              <a:buChar char="❑"/>
            </a:pPr>
            <a:r>
              <a:rPr lang="en-US" sz="1500">
                <a:solidFill>
                  <a:srgbClr val="000000"/>
                </a:solidFill>
                <a:latin typeface="Verdana"/>
                <a:ea typeface="Verdana"/>
                <a:cs typeface="Verdana"/>
                <a:sym typeface="Verdana"/>
              </a:rPr>
              <a:t>𝒄𝒐𝒔𝝋 = 𝟎, 𝟖 </a:t>
            </a:r>
            <a:r>
              <a:rPr lang="en-US" sz="1500">
                <a:solidFill>
                  <a:srgbClr val="000000"/>
                </a:solidFill>
                <a:latin typeface="Arial"/>
                <a:ea typeface="Arial"/>
                <a:cs typeface="Arial"/>
                <a:sym typeface="Arial"/>
              </a:rPr>
              <a:t>ileri güç katsayılı kapasitif yük için,</a:t>
            </a:r>
            <a:endParaRPr sz="1500">
              <a:solidFill>
                <a:srgbClr val="000000"/>
              </a:solidFill>
              <a:latin typeface="Arial"/>
              <a:ea typeface="Arial"/>
              <a:cs typeface="Arial"/>
              <a:sym typeface="Arial"/>
            </a:endParaRPr>
          </a:p>
        </p:txBody>
      </p:sp>
      <p:sp>
        <p:nvSpPr>
          <p:cNvPr id="1493" name="Google Shape;1493;p59"/>
          <p:cNvSpPr txBox="1"/>
          <p:nvPr/>
        </p:nvSpPr>
        <p:spPr>
          <a:xfrm>
            <a:off x="2030254" y="4564285"/>
            <a:ext cx="286226" cy="345416"/>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𝑹𝒆𝒈</a:t>
            </a:r>
            <a:endParaRPr sz="1088">
              <a:solidFill>
                <a:srgbClr val="000000"/>
              </a:solidFill>
              <a:latin typeface="Verdana"/>
              <a:ea typeface="Verdana"/>
              <a:cs typeface="Verdana"/>
              <a:sym typeface="Verdana"/>
            </a:endParaRPr>
          </a:p>
        </p:txBody>
      </p:sp>
      <p:sp>
        <p:nvSpPr>
          <p:cNvPr id="1494" name="Google Shape;1494;p59"/>
          <p:cNvSpPr/>
          <p:nvPr/>
        </p:nvSpPr>
        <p:spPr>
          <a:xfrm>
            <a:off x="2561843" y="4619435"/>
            <a:ext cx="518160" cy="0"/>
          </a:xfrm>
          <a:custGeom>
            <a:rect b="b" l="l" r="r" t="t"/>
            <a:pathLst>
              <a:path extrusionOk="0" h="120000" w="690879">
                <a:moveTo>
                  <a:pt x="0" y="0"/>
                </a:moveTo>
                <a:lnTo>
                  <a:pt x="690372"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95" name="Google Shape;1495;p59"/>
          <p:cNvSpPr txBox="1"/>
          <p:nvPr/>
        </p:nvSpPr>
        <p:spPr>
          <a:xfrm>
            <a:off x="2710338" y="4650010"/>
            <a:ext cx="215265" cy="177934"/>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baseline="30000" lang="en-US" sz="1631">
                <a:solidFill>
                  <a:srgbClr val="000000"/>
                </a:solidFill>
                <a:latin typeface="Verdana"/>
                <a:ea typeface="Verdana"/>
                <a:cs typeface="Verdana"/>
                <a:sym typeface="Verdana"/>
              </a:rPr>
              <a:t>𝑽</a:t>
            </a:r>
            <a:r>
              <a:rPr lang="en-US" sz="900">
                <a:solidFill>
                  <a:srgbClr val="000000"/>
                </a:solidFill>
                <a:latin typeface="Verdana"/>
                <a:ea typeface="Verdana"/>
                <a:cs typeface="Verdana"/>
                <a:sym typeface="Verdana"/>
              </a:rPr>
              <a:t>𝒇𝒍</a:t>
            </a:r>
            <a:endParaRPr sz="900">
              <a:solidFill>
                <a:srgbClr val="000000"/>
              </a:solidFill>
              <a:latin typeface="Verdana"/>
              <a:ea typeface="Verdana"/>
              <a:cs typeface="Verdana"/>
              <a:sym typeface="Verdana"/>
            </a:endParaRPr>
          </a:p>
        </p:txBody>
      </p:sp>
      <p:sp>
        <p:nvSpPr>
          <p:cNvPr id="1496" name="Google Shape;1496;p59"/>
          <p:cNvSpPr/>
          <p:nvPr/>
        </p:nvSpPr>
        <p:spPr>
          <a:xfrm>
            <a:off x="3773424" y="4619435"/>
            <a:ext cx="880110" cy="0"/>
          </a:xfrm>
          <a:custGeom>
            <a:rect b="b" l="l" r="r" t="t"/>
            <a:pathLst>
              <a:path extrusionOk="0" h="120000" w="1173479">
                <a:moveTo>
                  <a:pt x="0" y="0"/>
                </a:moveTo>
                <a:lnTo>
                  <a:pt x="1173480" y="0"/>
                </a:lnTo>
              </a:path>
            </a:pathLst>
          </a:custGeom>
          <a:noFill/>
          <a:ln cap="flat" cmpd="sng" w="16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1497" name="Google Shape;1497;p59"/>
          <p:cNvSpPr txBox="1"/>
          <p:nvPr/>
        </p:nvSpPr>
        <p:spPr>
          <a:xfrm>
            <a:off x="4078795" y="4621435"/>
            <a:ext cx="269558" cy="177998"/>
          </a:xfrm>
          <a:prstGeom prst="rect">
            <a:avLst/>
          </a:prstGeom>
          <a:noFill/>
          <a:ln>
            <a:noFill/>
          </a:ln>
        </p:spPr>
        <p:txBody>
          <a:bodyPr anchorCtr="0" anchor="t" bIns="0" lIns="0" spcFirstLastPara="1" rIns="0" wrap="square" tIns="10475">
            <a:noAutofit/>
          </a:bodyPr>
          <a:lstStyle/>
          <a:p>
            <a:pPr indent="0" lvl="0" marL="9525" marR="0" rtl="0" algn="l">
              <a:spcBef>
                <a:spcPts val="0"/>
              </a:spcBef>
              <a:spcAft>
                <a:spcPts val="0"/>
              </a:spcAft>
              <a:buNone/>
            </a:pPr>
            <a:r>
              <a:rPr lang="en-US" sz="1088">
                <a:solidFill>
                  <a:srgbClr val="000000"/>
                </a:solidFill>
                <a:latin typeface="Verdana"/>
                <a:ea typeface="Verdana"/>
                <a:cs typeface="Verdana"/>
                <a:sym typeface="Verdana"/>
              </a:rPr>
              <a:t>𝟒𝟖𝟎</a:t>
            </a:r>
            <a:endParaRPr sz="1088">
              <a:solidFill>
                <a:srgbClr val="000000"/>
              </a:solidFill>
              <a:latin typeface="Verdana"/>
              <a:ea typeface="Verdana"/>
              <a:cs typeface="Verdana"/>
              <a:sym typeface="Verdana"/>
            </a:endParaRPr>
          </a:p>
        </p:txBody>
      </p:sp>
      <p:sp>
        <p:nvSpPr>
          <p:cNvPr id="1498" name="Google Shape;1498;p59"/>
          <p:cNvSpPr txBox="1"/>
          <p:nvPr/>
        </p:nvSpPr>
        <p:spPr>
          <a:xfrm>
            <a:off x="1736311" y="4413409"/>
            <a:ext cx="4778789" cy="305533"/>
          </a:xfrm>
          <a:prstGeom prst="rect">
            <a:avLst/>
          </a:prstGeom>
          <a:noFill/>
          <a:ln>
            <a:noFill/>
          </a:ln>
        </p:spPr>
        <p:txBody>
          <a:bodyPr anchorCtr="0" anchor="t" bIns="0" lIns="0" spcFirstLastPara="1" rIns="0" wrap="square" tIns="10475">
            <a:noAutofit/>
          </a:bodyPr>
          <a:lstStyle/>
          <a:p>
            <a:pPr indent="0" lvl="0" marL="825818" marR="0" rtl="0" algn="l">
              <a:lnSpc>
                <a:spcPct val="54506"/>
              </a:lnSpc>
              <a:spcBef>
                <a:spcPts val="0"/>
              </a:spcBef>
              <a:spcAft>
                <a:spcPts val="0"/>
              </a:spcAft>
              <a:buNone/>
            </a:pP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𝒏𝒍</a:t>
            </a:r>
            <a:r>
              <a:rPr baseline="30000" lang="en-US" sz="1631">
                <a:solidFill>
                  <a:srgbClr val="000000"/>
                </a:solidFill>
                <a:latin typeface="Verdana"/>
                <a:ea typeface="Verdana"/>
                <a:cs typeface="Verdana"/>
                <a:sym typeface="Verdana"/>
              </a:rPr>
              <a:t>−𝑽</a:t>
            </a:r>
            <a:r>
              <a:rPr baseline="-25000" lang="en-US" sz="1350">
                <a:solidFill>
                  <a:srgbClr val="000000"/>
                </a:solidFill>
                <a:latin typeface="Verdana"/>
                <a:ea typeface="Verdana"/>
                <a:cs typeface="Verdana"/>
                <a:sym typeface="Verdana"/>
              </a:rPr>
              <a:t>𝒇𝒍	</a:t>
            </a:r>
            <a:r>
              <a:rPr lang="en-US" sz="1088">
                <a:solidFill>
                  <a:srgbClr val="000000"/>
                </a:solidFill>
                <a:latin typeface="Verdana"/>
                <a:ea typeface="Verdana"/>
                <a:cs typeface="Verdana"/>
                <a:sym typeface="Verdana"/>
              </a:rPr>
              <a:t>𝟒𝟐𝟓,𝟖𝟒𝟎−𝟒𝟖𝟎</a:t>
            </a:r>
            <a:endParaRPr sz="1088">
              <a:solidFill>
                <a:srgbClr val="000000"/>
              </a:solidFill>
              <a:latin typeface="Verdana"/>
              <a:ea typeface="Verdana"/>
              <a:cs typeface="Verdana"/>
              <a:sym typeface="Verdana"/>
            </a:endParaRPr>
          </a:p>
          <a:p>
            <a:pPr indent="0" lvl="0" marL="9525" marR="0" rtl="0" algn="l">
              <a:lnSpc>
                <a:spcPct val="92266"/>
              </a:lnSpc>
              <a:spcBef>
                <a:spcPts val="0"/>
              </a:spcBef>
              <a:spcAft>
                <a:spcPts val="0"/>
              </a:spcAft>
              <a:buNone/>
            </a:pPr>
            <a:r>
              <a:rPr lang="en-US" sz="1500">
                <a:solidFill>
                  <a:srgbClr val="000000"/>
                </a:solidFill>
                <a:latin typeface="Verdana"/>
                <a:ea typeface="Verdana"/>
                <a:cs typeface="Verdana"/>
                <a:sym typeface="Verdana"/>
              </a:rPr>
              <a:t>%𝑽	=	. 𝟏𝟎𝟎 =	. 𝟏𝟎𝟎 = −%𝟏𝟏, 𝟐𝟖𝟑</a:t>
            </a:r>
            <a:endParaRPr sz="1500">
              <a:solidFill>
                <a:srgbClr val="000000"/>
              </a:solidFill>
              <a:latin typeface="Verdana"/>
              <a:ea typeface="Verdana"/>
              <a:cs typeface="Verdana"/>
              <a:sym typeface="Verdana"/>
            </a:endParaRPr>
          </a:p>
        </p:txBody>
      </p:sp>
      <p:sp>
        <p:nvSpPr>
          <p:cNvPr id="1499" name="Google Shape;1499;p59"/>
          <p:cNvSpPr txBox="1"/>
          <p:nvPr>
            <p:ph type="title"/>
          </p:nvPr>
        </p:nvSpPr>
        <p:spPr>
          <a:xfrm>
            <a:off x="364693" y="1043654"/>
            <a:ext cx="6295549" cy="240450"/>
          </a:xfrm>
          <a:prstGeom prst="rect">
            <a:avLst/>
          </a:prstGeom>
          <a:noFill/>
          <a:ln>
            <a:noFill/>
          </a:ln>
        </p:spPr>
        <p:txBody>
          <a:bodyPr anchorCtr="0" anchor="t" bIns="0" lIns="0" spcFirstLastPara="1" rIns="0" wrap="square" tIns="9525">
            <a:noAutofit/>
          </a:bodyPr>
          <a:lstStyle/>
          <a:p>
            <a:pPr indent="0" lvl="0" marL="9525" rtl="0" algn="l">
              <a:spcBef>
                <a:spcPts val="0"/>
              </a:spcBef>
              <a:spcAft>
                <a:spcPts val="0"/>
              </a:spcAft>
              <a:buNone/>
            </a:pPr>
            <a:r>
              <a:rPr lang="en-US" sz="1500">
                <a:solidFill>
                  <a:srgbClr val="FF0000"/>
                </a:solidFill>
              </a:rPr>
              <a:t>Yük Değişiminin Senkron Generatöre Etkisi</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17"/>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7"/>
          <p:cNvSpPr txBox="1"/>
          <p:nvPr/>
        </p:nvSpPr>
        <p:spPr>
          <a:xfrm>
            <a:off x="3534727" y="5946457"/>
            <a:ext cx="1898014" cy="3606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200">
                <a:solidFill>
                  <a:schemeClr val="dk1"/>
                </a:solidFill>
                <a:latin typeface="Times New Roman"/>
                <a:ea typeface="Times New Roman"/>
                <a:cs typeface="Times New Roman"/>
                <a:sym typeface="Times New Roman"/>
              </a:rPr>
              <a:t>Hidrogeneratör</a:t>
            </a:r>
            <a:endParaRPr sz="2200">
              <a:solidFill>
                <a:schemeClr val="dk1"/>
              </a:solidFill>
              <a:latin typeface="Times New Roman"/>
              <a:ea typeface="Times New Roman"/>
              <a:cs typeface="Times New Roman"/>
              <a:sym typeface="Times New Roman"/>
            </a:endParaRPr>
          </a:p>
        </p:txBody>
      </p:sp>
      <p:sp>
        <p:nvSpPr>
          <p:cNvPr id="246" name="Google Shape;246;p17"/>
          <p:cNvSpPr/>
          <p:nvPr/>
        </p:nvSpPr>
        <p:spPr>
          <a:xfrm>
            <a:off x="1652587" y="3022600"/>
            <a:ext cx="2732405" cy="1154430"/>
          </a:xfrm>
          <a:custGeom>
            <a:rect b="b" l="l" r="r" t="t"/>
            <a:pathLst>
              <a:path extrusionOk="0" h="1154429" w="2732404">
                <a:moveTo>
                  <a:pt x="0" y="1154112"/>
                </a:moveTo>
                <a:lnTo>
                  <a:pt x="2732087" y="1154112"/>
                </a:lnTo>
                <a:lnTo>
                  <a:pt x="2732087" y="0"/>
                </a:lnTo>
                <a:lnTo>
                  <a:pt x="0" y="0"/>
                </a:lnTo>
                <a:lnTo>
                  <a:pt x="0" y="115411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7"/>
          <p:cNvSpPr/>
          <p:nvPr/>
        </p:nvSpPr>
        <p:spPr>
          <a:xfrm>
            <a:off x="1652587" y="3022600"/>
            <a:ext cx="2732405" cy="1154430"/>
          </a:xfrm>
          <a:custGeom>
            <a:rect b="b" l="l" r="r" t="t"/>
            <a:pathLst>
              <a:path extrusionOk="0" h="1154429" w="2732404">
                <a:moveTo>
                  <a:pt x="0" y="0"/>
                </a:moveTo>
                <a:lnTo>
                  <a:pt x="2732088" y="0"/>
                </a:lnTo>
                <a:lnTo>
                  <a:pt x="2732088" y="1154109"/>
                </a:lnTo>
                <a:lnTo>
                  <a:pt x="0" y="115410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7"/>
          <p:cNvSpPr/>
          <p:nvPr/>
        </p:nvSpPr>
        <p:spPr>
          <a:xfrm>
            <a:off x="2533650" y="4186237"/>
            <a:ext cx="1060450" cy="241300"/>
          </a:xfrm>
          <a:custGeom>
            <a:rect b="b" l="l" r="r" t="t"/>
            <a:pathLst>
              <a:path extrusionOk="0" h="241300" w="1060450">
                <a:moveTo>
                  <a:pt x="0" y="241300"/>
                </a:moveTo>
                <a:lnTo>
                  <a:pt x="1060450" y="241300"/>
                </a:lnTo>
                <a:lnTo>
                  <a:pt x="1060450" y="0"/>
                </a:lnTo>
                <a:lnTo>
                  <a:pt x="0" y="0"/>
                </a:lnTo>
                <a:lnTo>
                  <a:pt x="0" y="2413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7"/>
          <p:cNvSpPr/>
          <p:nvPr/>
        </p:nvSpPr>
        <p:spPr>
          <a:xfrm>
            <a:off x="2533650" y="4186237"/>
            <a:ext cx="1060450" cy="241300"/>
          </a:xfrm>
          <a:custGeom>
            <a:rect b="b" l="l" r="r" t="t"/>
            <a:pathLst>
              <a:path extrusionOk="0" h="241300" w="1060450">
                <a:moveTo>
                  <a:pt x="0" y="0"/>
                </a:moveTo>
                <a:lnTo>
                  <a:pt x="1060449" y="0"/>
                </a:lnTo>
                <a:lnTo>
                  <a:pt x="1060449" y="241299"/>
                </a:lnTo>
                <a:lnTo>
                  <a:pt x="0" y="2412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7"/>
          <p:cNvSpPr/>
          <p:nvPr/>
        </p:nvSpPr>
        <p:spPr>
          <a:xfrm>
            <a:off x="2533650" y="4437062"/>
            <a:ext cx="1060450" cy="508000"/>
          </a:xfrm>
          <a:custGeom>
            <a:rect b="b" l="l" r="r" t="t"/>
            <a:pathLst>
              <a:path extrusionOk="0" h="508000" w="1060450">
                <a:moveTo>
                  <a:pt x="1060450" y="0"/>
                </a:moveTo>
                <a:lnTo>
                  <a:pt x="0" y="0"/>
                </a:lnTo>
                <a:lnTo>
                  <a:pt x="265112" y="508000"/>
                </a:lnTo>
                <a:lnTo>
                  <a:pt x="795337" y="508000"/>
                </a:lnTo>
                <a:lnTo>
                  <a:pt x="106045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7"/>
          <p:cNvSpPr/>
          <p:nvPr/>
        </p:nvSpPr>
        <p:spPr>
          <a:xfrm>
            <a:off x="2533650" y="4437062"/>
            <a:ext cx="1060450" cy="508000"/>
          </a:xfrm>
          <a:custGeom>
            <a:rect b="b" l="l" r="r" t="t"/>
            <a:pathLst>
              <a:path extrusionOk="0" h="508000" w="1060450">
                <a:moveTo>
                  <a:pt x="0" y="0"/>
                </a:moveTo>
                <a:lnTo>
                  <a:pt x="265111" y="507999"/>
                </a:lnTo>
                <a:lnTo>
                  <a:pt x="795337" y="507999"/>
                </a:lnTo>
                <a:lnTo>
                  <a:pt x="1060449" y="0"/>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7"/>
          <p:cNvSpPr txBox="1"/>
          <p:nvPr/>
        </p:nvSpPr>
        <p:spPr>
          <a:xfrm>
            <a:off x="2741625" y="4530737"/>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rgbClr val="0000CC"/>
                </a:solidFill>
                <a:latin typeface="Times New Roman"/>
                <a:ea typeface="Times New Roman"/>
                <a:cs typeface="Times New Roman"/>
                <a:sym typeface="Times New Roman"/>
              </a:rPr>
              <a:t>T</a:t>
            </a:r>
            <a:r>
              <a:rPr lang="en-US" sz="1400">
                <a:solidFill>
                  <a:srgbClr val="0329D6"/>
                </a:solidFill>
                <a:latin typeface="Times New Roman"/>
                <a:ea typeface="Times New Roman"/>
                <a:cs typeface="Times New Roman"/>
                <a:sym typeface="Times New Roman"/>
              </a:rPr>
              <a:t>ürbin</a:t>
            </a:r>
            <a:endParaRPr sz="1400">
              <a:solidFill>
                <a:schemeClr val="dk1"/>
              </a:solidFill>
              <a:latin typeface="Times New Roman"/>
              <a:ea typeface="Times New Roman"/>
              <a:cs typeface="Times New Roman"/>
              <a:sym typeface="Times New Roman"/>
            </a:endParaRPr>
          </a:p>
        </p:txBody>
      </p:sp>
      <p:sp>
        <p:nvSpPr>
          <p:cNvPr id="253" name="Google Shape;253;p17"/>
          <p:cNvSpPr/>
          <p:nvPr/>
        </p:nvSpPr>
        <p:spPr>
          <a:xfrm>
            <a:off x="3467100" y="4797425"/>
            <a:ext cx="704850" cy="322580"/>
          </a:xfrm>
          <a:custGeom>
            <a:rect b="b" l="l" r="r" t="t"/>
            <a:pathLst>
              <a:path extrusionOk="0" h="322579" w="704850">
                <a:moveTo>
                  <a:pt x="0" y="161131"/>
                </a:moveTo>
                <a:lnTo>
                  <a:pt x="176212" y="0"/>
                </a:lnTo>
                <a:lnTo>
                  <a:pt x="176212" y="80565"/>
                </a:lnTo>
                <a:lnTo>
                  <a:pt x="704849" y="80565"/>
                </a:lnTo>
                <a:lnTo>
                  <a:pt x="704849" y="241696"/>
                </a:lnTo>
                <a:lnTo>
                  <a:pt x="176212" y="241696"/>
                </a:lnTo>
                <a:lnTo>
                  <a:pt x="176212" y="322262"/>
                </a:lnTo>
                <a:lnTo>
                  <a:pt x="0" y="16113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7"/>
          <p:cNvSpPr txBox="1"/>
          <p:nvPr/>
        </p:nvSpPr>
        <p:spPr>
          <a:xfrm>
            <a:off x="4248150" y="4821237"/>
            <a:ext cx="80772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Hidro (su)</a:t>
            </a:r>
            <a:endParaRPr sz="1400">
              <a:solidFill>
                <a:schemeClr val="dk1"/>
              </a:solidFill>
              <a:latin typeface="Times New Roman"/>
              <a:ea typeface="Times New Roman"/>
              <a:cs typeface="Times New Roman"/>
              <a:sym typeface="Times New Roman"/>
            </a:endParaRPr>
          </a:p>
        </p:txBody>
      </p:sp>
      <p:sp>
        <p:nvSpPr>
          <p:cNvPr id="255" name="Google Shape;255;p17"/>
          <p:cNvSpPr/>
          <p:nvPr/>
        </p:nvSpPr>
        <p:spPr>
          <a:xfrm>
            <a:off x="1694920" y="3619500"/>
            <a:ext cx="2647950" cy="0"/>
          </a:xfrm>
          <a:custGeom>
            <a:rect b="b" l="l" r="r" t="t"/>
            <a:pathLst>
              <a:path extrusionOk="0" h="120000" w="2647950">
                <a:moveTo>
                  <a:pt x="0" y="0"/>
                </a:moveTo>
                <a:lnTo>
                  <a:pt x="2647414"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7"/>
          <p:cNvSpPr/>
          <p:nvPr/>
        </p:nvSpPr>
        <p:spPr>
          <a:xfrm>
            <a:off x="1652587" y="3581400"/>
            <a:ext cx="127000" cy="76200"/>
          </a:xfrm>
          <a:custGeom>
            <a:rect b="b" l="l" r="r" t="t"/>
            <a:pathLst>
              <a:path extrusionOk="0" h="76200" w="127000">
                <a:moveTo>
                  <a:pt x="127000" y="0"/>
                </a:moveTo>
                <a:lnTo>
                  <a:pt x="0" y="38100"/>
                </a:lnTo>
                <a:lnTo>
                  <a:pt x="127000" y="762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7"/>
          <p:cNvSpPr/>
          <p:nvPr/>
        </p:nvSpPr>
        <p:spPr>
          <a:xfrm>
            <a:off x="4257675" y="3581400"/>
            <a:ext cx="127000" cy="76200"/>
          </a:xfrm>
          <a:custGeom>
            <a:rect b="b" l="l" r="r" t="t"/>
            <a:pathLst>
              <a:path extrusionOk="0" h="76200" w="127000">
                <a:moveTo>
                  <a:pt x="0" y="0"/>
                </a:moveTo>
                <a:lnTo>
                  <a:pt x="0" y="76200"/>
                </a:lnTo>
                <a:lnTo>
                  <a:pt x="127000" y="381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7"/>
          <p:cNvSpPr/>
          <p:nvPr/>
        </p:nvSpPr>
        <p:spPr>
          <a:xfrm>
            <a:off x="2654300" y="3328987"/>
            <a:ext cx="844550" cy="234950"/>
          </a:xfrm>
          <a:custGeom>
            <a:rect b="b" l="l" r="r" t="t"/>
            <a:pathLst>
              <a:path extrusionOk="0" h="234950" w="844550">
                <a:moveTo>
                  <a:pt x="0" y="234950"/>
                </a:moveTo>
                <a:lnTo>
                  <a:pt x="844550" y="234950"/>
                </a:lnTo>
                <a:lnTo>
                  <a:pt x="844550" y="0"/>
                </a:lnTo>
                <a:lnTo>
                  <a:pt x="0" y="0"/>
                </a:lnTo>
                <a:lnTo>
                  <a:pt x="0" y="2349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7"/>
          <p:cNvSpPr txBox="1"/>
          <p:nvPr/>
        </p:nvSpPr>
        <p:spPr>
          <a:xfrm>
            <a:off x="2654300" y="3316287"/>
            <a:ext cx="683260" cy="23876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D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10 m</a:t>
            </a:r>
            <a:endParaRPr sz="1400">
              <a:solidFill>
                <a:schemeClr val="dk1"/>
              </a:solidFill>
              <a:latin typeface="Times New Roman"/>
              <a:ea typeface="Times New Roman"/>
              <a:cs typeface="Times New Roman"/>
              <a:sym typeface="Times New Roman"/>
            </a:endParaRPr>
          </a:p>
        </p:txBody>
      </p:sp>
      <p:sp>
        <p:nvSpPr>
          <p:cNvPr id="260" name="Google Shape;260;p17"/>
          <p:cNvSpPr/>
          <p:nvPr/>
        </p:nvSpPr>
        <p:spPr>
          <a:xfrm>
            <a:off x="2495550" y="2781300"/>
            <a:ext cx="1060450" cy="241300"/>
          </a:xfrm>
          <a:custGeom>
            <a:rect b="b" l="l" r="r" t="t"/>
            <a:pathLst>
              <a:path extrusionOk="0" h="241300" w="1060450">
                <a:moveTo>
                  <a:pt x="0" y="241300"/>
                </a:moveTo>
                <a:lnTo>
                  <a:pt x="1060450" y="241300"/>
                </a:lnTo>
                <a:lnTo>
                  <a:pt x="1060450" y="0"/>
                </a:lnTo>
                <a:lnTo>
                  <a:pt x="0" y="0"/>
                </a:lnTo>
                <a:lnTo>
                  <a:pt x="0" y="2413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7"/>
          <p:cNvSpPr/>
          <p:nvPr/>
        </p:nvSpPr>
        <p:spPr>
          <a:xfrm>
            <a:off x="2495550" y="2781300"/>
            <a:ext cx="1060450" cy="241300"/>
          </a:xfrm>
          <a:custGeom>
            <a:rect b="b" l="l" r="r" t="t"/>
            <a:pathLst>
              <a:path extrusionOk="0" h="241300" w="1060450">
                <a:moveTo>
                  <a:pt x="0" y="0"/>
                </a:moveTo>
                <a:lnTo>
                  <a:pt x="1060449" y="0"/>
                </a:lnTo>
                <a:lnTo>
                  <a:pt x="1060449" y="241299"/>
                </a:lnTo>
                <a:lnTo>
                  <a:pt x="0" y="2412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7"/>
          <p:cNvSpPr/>
          <p:nvPr/>
        </p:nvSpPr>
        <p:spPr>
          <a:xfrm>
            <a:off x="5843587" y="2781300"/>
            <a:ext cx="2348230" cy="2281555"/>
          </a:xfrm>
          <a:custGeom>
            <a:rect b="b" l="l" r="r" t="t"/>
            <a:pathLst>
              <a:path extrusionOk="0" h="2281554" w="2348229">
                <a:moveTo>
                  <a:pt x="1173949" y="0"/>
                </a:moveTo>
                <a:lnTo>
                  <a:pt x="1125560" y="951"/>
                </a:lnTo>
                <a:lnTo>
                  <a:pt x="1077668" y="3781"/>
                </a:lnTo>
                <a:lnTo>
                  <a:pt x="1030312" y="8452"/>
                </a:lnTo>
                <a:lnTo>
                  <a:pt x="983530" y="14928"/>
                </a:lnTo>
                <a:lnTo>
                  <a:pt x="937360" y="23173"/>
                </a:lnTo>
                <a:lnTo>
                  <a:pt x="891838" y="33149"/>
                </a:lnTo>
                <a:lnTo>
                  <a:pt x="847003" y="44820"/>
                </a:lnTo>
                <a:lnTo>
                  <a:pt x="802893" y="58149"/>
                </a:lnTo>
                <a:lnTo>
                  <a:pt x="759545" y="73099"/>
                </a:lnTo>
                <a:lnTo>
                  <a:pt x="716998" y="89634"/>
                </a:lnTo>
                <a:lnTo>
                  <a:pt x="675289" y="107718"/>
                </a:lnTo>
                <a:lnTo>
                  <a:pt x="634455" y="127312"/>
                </a:lnTo>
                <a:lnTo>
                  <a:pt x="594535" y="148382"/>
                </a:lnTo>
                <a:lnTo>
                  <a:pt x="555566" y="170889"/>
                </a:lnTo>
                <a:lnTo>
                  <a:pt x="517586" y="194798"/>
                </a:lnTo>
                <a:lnTo>
                  <a:pt x="480633" y="220072"/>
                </a:lnTo>
                <a:lnTo>
                  <a:pt x="444744" y="246673"/>
                </a:lnTo>
                <a:lnTo>
                  <a:pt x="409958" y="274566"/>
                </a:lnTo>
                <a:lnTo>
                  <a:pt x="376312" y="303713"/>
                </a:lnTo>
                <a:lnTo>
                  <a:pt x="343844" y="334078"/>
                </a:lnTo>
                <a:lnTo>
                  <a:pt x="312592" y="365624"/>
                </a:lnTo>
                <a:lnTo>
                  <a:pt x="282593" y="398315"/>
                </a:lnTo>
                <a:lnTo>
                  <a:pt x="253885" y="432113"/>
                </a:lnTo>
                <a:lnTo>
                  <a:pt x="226506" y="466983"/>
                </a:lnTo>
                <a:lnTo>
                  <a:pt x="200494" y="502887"/>
                </a:lnTo>
                <a:lnTo>
                  <a:pt x="175886" y="539788"/>
                </a:lnTo>
                <a:lnTo>
                  <a:pt x="152720" y="577651"/>
                </a:lnTo>
                <a:lnTo>
                  <a:pt x="131035" y="616438"/>
                </a:lnTo>
                <a:lnTo>
                  <a:pt x="110867" y="656113"/>
                </a:lnTo>
                <a:lnTo>
                  <a:pt x="92255" y="696638"/>
                </a:lnTo>
                <a:lnTo>
                  <a:pt x="75237" y="737978"/>
                </a:lnTo>
                <a:lnTo>
                  <a:pt x="59849" y="780096"/>
                </a:lnTo>
                <a:lnTo>
                  <a:pt x="46130" y="822954"/>
                </a:lnTo>
                <a:lnTo>
                  <a:pt x="34118" y="866516"/>
                </a:lnTo>
                <a:lnTo>
                  <a:pt x="23850" y="910746"/>
                </a:lnTo>
                <a:lnTo>
                  <a:pt x="15365" y="955607"/>
                </a:lnTo>
                <a:lnTo>
                  <a:pt x="8699" y="1001062"/>
                </a:lnTo>
                <a:lnTo>
                  <a:pt x="3891" y="1047074"/>
                </a:lnTo>
                <a:lnTo>
                  <a:pt x="979" y="1093608"/>
                </a:lnTo>
                <a:lnTo>
                  <a:pt x="0" y="1140625"/>
                </a:lnTo>
                <a:lnTo>
                  <a:pt x="979" y="1187641"/>
                </a:lnTo>
                <a:lnTo>
                  <a:pt x="3891" y="1234173"/>
                </a:lnTo>
                <a:lnTo>
                  <a:pt x="8699" y="1280184"/>
                </a:lnTo>
                <a:lnTo>
                  <a:pt x="15365" y="1325638"/>
                </a:lnTo>
                <a:lnTo>
                  <a:pt x="23850" y="1370499"/>
                </a:lnTo>
                <a:lnTo>
                  <a:pt x="34118" y="1414728"/>
                </a:lnTo>
                <a:lnTo>
                  <a:pt x="46130" y="1458290"/>
                </a:lnTo>
                <a:lnTo>
                  <a:pt x="59849" y="1501147"/>
                </a:lnTo>
                <a:lnTo>
                  <a:pt x="75237" y="1543264"/>
                </a:lnTo>
                <a:lnTo>
                  <a:pt x="92255" y="1584604"/>
                </a:lnTo>
                <a:lnTo>
                  <a:pt x="110867" y="1625129"/>
                </a:lnTo>
                <a:lnTo>
                  <a:pt x="131035" y="1664803"/>
                </a:lnTo>
                <a:lnTo>
                  <a:pt x="152720" y="1703589"/>
                </a:lnTo>
                <a:lnTo>
                  <a:pt x="175886" y="1741452"/>
                </a:lnTo>
                <a:lnTo>
                  <a:pt x="200494" y="1778353"/>
                </a:lnTo>
                <a:lnTo>
                  <a:pt x="226506" y="1814257"/>
                </a:lnTo>
                <a:lnTo>
                  <a:pt x="253885" y="1849126"/>
                </a:lnTo>
                <a:lnTo>
                  <a:pt x="282593" y="1882924"/>
                </a:lnTo>
                <a:lnTo>
                  <a:pt x="312592" y="1915614"/>
                </a:lnTo>
                <a:lnTo>
                  <a:pt x="343844" y="1947160"/>
                </a:lnTo>
                <a:lnTo>
                  <a:pt x="376312" y="1977525"/>
                </a:lnTo>
                <a:lnTo>
                  <a:pt x="409958" y="2006672"/>
                </a:lnTo>
                <a:lnTo>
                  <a:pt x="444744" y="2034565"/>
                </a:lnTo>
                <a:lnTo>
                  <a:pt x="480633" y="2061166"/>
                </a:lnTo>
                <a:lnTo>
                  <a:pt x="517586" y="2086439"/>
                </a:lnTo>
                <a:lnTo>
                  <a:pt x="555566" y="2110348"/>
                </a:lnTo>
                <a:lnTo>
                  <a:pt x="594535" y="2132855"/>
                </a:lnTo>
                <a:lnTo>
                  <a:pt x="634455" y="2153924"/>
                </a:lnTo>
                <a:lnTo>
                  <a:pt x="675289" y="2173519"/>
                </a:lnTo>
                <a:lnTo>
                  <a:pt x="716998" y="2191602"/>
                </a:lnTo>
                <a:lnTo>
                  <a:pt x="759545" y="2208138"/>
                </a:lnTo>
                <a:lnTo>
                  <a:pt x="802893" y="2223088"/>
                </a:lnTo>
                <a:lnTo>
                  <a:pt x="847003" y="2236417"/>
                </a:lnTo>
                <a:lnTo>
                  <a:pt x="891838" y="2248088"/>
                </a:lnTo>
                <a:lnTo>
                  <a:pt x="937360" y="2258064"/>
                </a:lnTo>
                <a:lnTo>
                  <a:pt x="983530" y="2266308"/>
                </a:lnTo>
                <a:lnTo>
                  <a:pt x="1030312" y="2272785"/>
                </a:lnTo>
                <a:lnTo>
                  <a:pt x="1077668" y="2277456"/>
                </a:lnTo>
                <a:lnTo>
                  <a:pt x="1125560" y="2280286"/>
                </a:lnTo>
                <a:lnTo>
                  <a:pt x="1173949" y="2281237"/>
                </a:lnTo>
                <a:lnTo>
                  <a:pt x="1222340" y="2280286"/>
                </a:lnTo>
                <a:lnTo>
                  <a:pt x="1270232" y="2277456"/>
                </a:lnTo>
                <a:lnTo>
                  <a:pt x="1317589" y="2272785"/>
                </a:lnTo>
                <a:lnTo>
                  <a:pt x="1364372" y="2266308"/>
                </a:lnTo>
                <a:lnTo>
                  <a:pt x="1410543" y="2258064"/>
                </a:lnTo>
                <a:lnTo>
                  <a:pt x="1456066" y="2248088"/>
                </a:lnTo>
                <a:lnTo>
                  <a:pt x="1500901" y="2236417"/>
                </a:lnTo>
                <a:lnTo>
                  <a:pt x="1545012" y="2223088"/>
                </a:lnTo>
                <a:lnTo>
                  <a:pt x="1588360" y="2208138"/>
                </a:lnTo>
                <a:lnTo>
                  <a:pt x="1630908" y="2191602"/>
                </a:lnTo>
                <a:lnTo>
                  <a:pt x="1672618" y="2173519"/>
                </a:lnTo>
                <a:lnTo>
                  <a:pt x="1713452" y="2153924"/>
                </a:lnTo>
                <a:lnTo>
                  <a:pt x="1753373" y="2132855"/>
                </a:lnTo>
                <a:lnTo>
                  <a:pt x="1792342" y="2110348"/>
                </a:lnTo>
                <a:lnTo>
                  <a:pt x="1830323" y="2086439"/>
                </a:lnTo>
                <a:lnTo>
                  <a:pt x="1867276" y="2061166"/>
                </a:lnTo>
                <a:lnTo>
                  <a:pt x="1903165" y="2034565"/>
                </a:lnTo>
                <a:lnTo>
                  <a:pt x="1937951" y="2006672"/>
                </a:lnTo>
                <a:lnTo>
                  <a:pt x="1971597" y="1977525"/>
                </a:lnTo>
                <a:lnTo>
                  <a:pt x="2004066" y="1947160"/>
                </a:lnTo>
                <a:lnTo>
                  <a:pt x="2035319" y="1915614"/>
                </a:lnTo>
                <a:lnTo>
                  <a:pt x="2065318" y="1882924"/>
                </a:lnTo>
                <a:lnTo>
                  <a:pt x="2094026" y="1849126"/>
                </a:lnTo>
                <a:lnTo>
                  <a:pt x="2121405" y="1814257"/>
                </a:lnTo>
                <a:lnTo>
                  <a:pt x="2147417" y="1778353"/>
                </a:lnTo>
                <a:lnTo>
                  <a:pt x="2172025" y="1741452"/>
                </a:lnTo>
                <a:lnTo>
                  <a:pt x="2195191" y="1703589"/>
                </a:lnTo>
                <a:lnTo>
                  <a:pt x="2216876" y="1664803"/>
                </a:lnTo>
                <a:lnTo>
                  <a:pt x="2237044" y="1625129"/>
                </a:lnTo>
                <a:lnTo>
                  <a:pt x="2255656" y="1584604"/>
                </a:lnTo>
                <a:lnTo>
                  <a:pt x="2272675" y="1543264"/>
                </a:lnTo>
                <a:lnTo>
                  <a:pt x="2288062" y="1501147"/>
                </a:lnTo>
                <a:lnTo>
                  <a:pt x="2301781" y="1458290"/>
                </a:lnTo>
                <a:lnTo>
                  <a:pt x="2313793" y="1414728"/>
                </a:lnTo>
                <a:lnTo>
                  <a:pt x="2324061" y="1370499"/>
                </a:lnTo>
                <a:lnTo>
                  <a:pt x="2332547" y="1325638"/>
                </a:lnTo>
                <a:lnTo>
                  <a:pt x="2339212" y="1280184"/>
                </a:lnTo>
                <a:lnTo>
                  <a:pt x="2344020" y="1234173"/>
                </a:lnTo>
                <a:lnTo>
                  <a:pt x="2346933" y="1187641"/>
                </a:lnTo>
                <a:lnTo>
                  <a:pt x="2347912" y="1140625"/>
                </a:lnTo>
                <a:lnTo>
                  <a:pt x="2346933" y="1093608"/>
                </a:lnTo>
                <a:lnTo>
                  <a:pt x="2344020" y="1047074"/>
                </a:lnTo>
                <a:lnTo>
                  <a:pt x="2339212" y="1001062"/>
                </a:lnTo>
                <a:lnTo>
                  <a:pt x="2332547" y="955607"/>
                </a:lnTo>
                <a:lnTo>
                  <a:pt x="2324061" y="910746"/>
                </a:lnTo>
                <a:lnTo>
                  <a:pt x="2313793" y="866516"/>
                </a:lnTo>
                <a:lnTo>
                  <a:pt x="2301781" y="822954"/>
                </a:lnTo>
                <a:lnTo>
                  <a:pt x="2288062" y="780096"/>
                </a:lnTo>
                <a:lnTo>
                  <a:pt x="2272675" y="737978"/>
                </a:lnTo>
                <a:lnTo>
                  <a:pt x="2255656" y="696638"/>
                </a:lnTo>
                <a:lnTo>
                  <a:pt x="2237044" y="656113"/>
                </a:lnTo>
                <a:lnTo>
                  <a:pt x="2216876" y="616438"/>
                </a:lnTo>
                <a:lnTo>
                  <a:pt x="2195191" y="577651"/>
                </a:lnTo>
                <a:lnTo>
                  <a:pt x="2172025" y="539788"/>
                </a:lnTo>
                <a:lnTo>
                  <a:pt x="2147417" y="502887"/>
                </a:lnTo>
                <a:lnTo>
                  <a:pt x="2121405" y="466983"/>
                </a:lnTo>
                <a:lnTo>
                  <a:pt x="2094026" y="432113"/>
                </a:lnTo>
                <a:lnTo>
                  <a:pt x="2065318" y="398315"/>
                </a:lnTo>
                <a:lnTo>
                  <a:pt x="2035319" y="365624"/>
                </a:lnTo>
                <a:lnTo>
                  <a:pt x="2004066" y="334078"/>
                </a:lnTo>
                <a:lnTo>
                  <a:pt x="1971597" y="303713"/>
                </a:lnTo>
                <a:lnTo>
                  <a:pt x="1937951" y="274566"/>
                </a:lnTo>
                <a:lnTo>
                  <a:pt x="1903165" y="246673"/>
                </a:lnTo>
                <a:lnTo>
                  <a:pt x="1867276" y="220072"/>
                </a:lnTo>
                <a:lnTo>
                  <a:pt x="1830323" y="194798"/>
                </a:lnTo>
                <a:lnTo>
                  <a:pt x="1792342" y="170889"/>
                </a:lnTo>
                <a:lnTo>
                  <a:pt x="1753373" y="148382"/>
                </a:lnTo>
                <a:lnTo>
                  <a:pt x="1713452" y="127312"/>
                </a:lnTo>
                <a:lnTo>
                  <a:pt x="1672618" y="107718"/>
                </a:lnTo>
                <a:lnTo>
                  <a:pt x="1630908" y="89634"/>
                </a:lnTo>
                <a:lnTo>
                  <a:pt x="1588360" y="73099"/>
                </a:lnTo>
                <a:lnTo>
                  <a:pt x="1545012" y="58149"/>
                </a:lnTo>
                <a:lnTo>
                  <a:pt x="1500901" y="44820"/>
                </a:lnTo>
                <a:lnTo>
                  <a:pt x="1456066" y="33149"/>
                </a:lnTo>
                <a:lnTo>
                  <a:pt x="1410543" y="23173"/>
                </a:lnTo>
                <a:lnTo>
                  <a:pt x="1364372" y="14928"/>
                </a:lnTo>
                <a:lnTo>
                  <a:pt x="1317589" y="8452"/>
                </a:lnTo>
                <a:lnTo>
                  <a:pt x="1270232" y="3781"/>
                </a:lnTo>
                <a:lnTo>
                  <a:pt x="1222340" y="951"/>
                </a:lnTo>
                <a:lnTo>
                  <a:pt x="1173949"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7"/>
          <p:cNvSpPr/>
          <p:nvPr/>
        </p:nvSpPr>
        <p:spPr>
          <a:xfrm>
            <a:off x="5843587" y="2781300"/>
            <a:ext cx="2348230" cy="2281555"/>
          </a:xfrm>
          <a:custGeom>
            <a:rect b="b" l="l" r="r" t="t"/>
            <a:pathLst>
              <a:path extrusionOk="0" h="2281554" w="2348229">
                <a:moveTo>
                  <a:pt x="0" y="1140619"/>
                </a:moveTo>
                <a:lnTo>
                  <a:pt x="979" y="1093602"/>
                </a:lnTo>
                <a:lnTo>
                  <a:pt x="3891" y="1047070"/>
                </a:lnTo>
                <a:lnTo>
                  <a:pt x="8699" y="1001058"/>
                </a:lnTo>
                <a:lnTo>
                  <a:pt x="15365" y="955604"/>
                </a:lnTo>
                <a:lnTo>
                  <a:pt x="23850" y="910744"/>
                </a:lnTo>
                <a:lnTo>
                  <a:pt x="34118" y="866514"/>
                </a:lnTo>
                <a:lnTo>
                  <a:pt x="46130" y="822952"/>
                </a:lnTo>
                <a:lnTo>
                  <a:pt x="59849" y="780094"/>
                </a:lnTo>
                <a:lnTo>
                  <a:pt x="75236" y="737977"/>
                </a:lnTo>
                <a:lnTo>
                  <a:pt x="92255" y="696638"/>
                </a:lnTo>
                <a:lnTo>
                  <a:pt x="110867" y="656112"/>
                </a:lnTo>
                <a:lnTo>
                  <a:pt x="131034" y="616438"/>
                </a:lnTo>
                <a:lnTo>
                  <a:pt x="152720" y="577651"/>
                </a:lnTo>
                <a:lnTo>
                  <a:pt x="175885" y="539789"/>
                </a:lnTo>
                <a:lnTo>
                  <a:pt x="200493" y="502887"/>
                </a:lnTo>
                <a:lnTo>
                  <a:pt x="226505" y="466983"/>
                </a:lnTo>
                <a:lnTo>
                  <a:pt x="253884" y="432114"/>
                </a:lnTo>
                <a:lnTo>
                  <a:pt x="282592" y="398316"/>
                </a:lnTo>
                <a:lnTo>
                  <a:pt x="312591" y="365625"/>
                </a:lnTo>
                <a:lnTo>
                  <a:pt x="343843" y="334079"/>
                </a:lnTo>
                <a:lnTo>
                  <a:pt x="376312" y="303714"/>
                </a:lnTo>
                <a:lnTo>
                  <a:pt x="409958" y="274567"/>
                </a:lnTo>
                <a:lnTo>
                  <a:pt x="444744" y="246674"/>
                </a:lnTo>
                <a:lnTo>
                  <a:pt x="480633" y="220073"/>
                </a:lnTo>
                <a:lnTo>
                  <a:pt x="517586" y="194799"/>
                </a:lnTo>
                <a:lnTo>
                  <a:pt x="555566" y="170890"/>
                </a:lnTo>
                <a:lnTo>
                  <a:pt x="594535" y="148383"/>
                </a:lnTo>
                <a:lnTo>
                  <a:pt x="634456" y="127313"/>
                </a:lnTo>
                <a:lnTo>
                  <a:pt x="675290" y="107718"/>
                </a:lnTo>
                <a:lnTo>
                  <a:pt x="717000" y="89635"/>
                </a:lnTo>
                <a:lnTo>
                  <a:pt x="759548" y="73100"/>
                </a:lnTo>
                <a:lnTo>
                  <a:pt x="802896" y="58149"/>
                </a:lnTo>
                <a:lnTo>
                  <a:pt x="847007" y="44820"/>
                </a:lnTo>
                <a:lnTo>
                  <a:pt x="891842" y="33149"/>
                </a:lnTo>
                <a:lnTo>
                  <a:pt x="937364" y="23173"/>
                </a:lnTo>
                <a:lnTo>
                  <a:pt x="983536" y="14928"/>
                </a:lnTo>
                <a:lnTo>
                  <a:pt x="1030319" y="8452"/>
                </a:lnTo>
                <a:lnTo>
                  <a:pt x="1077675" y="3781"/>
                </a:lnTo>
                <a:lnTo>
                  <a:pt x="1125568" y="951"/>
                </a:lnTo>
                <a:lnTo>
                  <a:pt x="1173959" y="0"/>
                </a:lnTo>
                <a:lnTo>
                  <a:pt x="1222348" y="951"/>
                </a:lnTo>
                <a:lnTo>
                  <a:pt x="1270240" y="3781"/>
                </a:lnTo>
                <a:lnTo>
                  <a:pt x="1317596" y="8452"/>
                </a:lnTo>
                <a:lnTo>
                  <a:pt x="1364378" y="14928"/>
                </a:lnTo>
                <a:lnTo>
                  <a:pt x="1410549" y="23173"/>
                </a:lnTo>
                <a:lnTo>
                  <a:pt x="1456071" y="33149"/>
                </a:lnTo>
                <a:lnTo>
                  <a:pt x="1500905" y="44820"/>
                </a:lnTo>
                <a:lnTo>
                  <a:pt x="1545016" y="58149"/>
                </a:lnTo>
                <a:lnTo>
                  <a:pt x="1588363" y="73100"/>
                </a:lnTo>
                <a:lnTo>
                  <a:pt x="1630911" y="89635"/>
                </a:lnTo>
                <a:lnTo>
                  <a:pt x="1672620" y="107718"/>
                </a:lnTo>
                <a:lnTo>
                  <a:pt x="1713454" y="127313"/>
                </a:lnTo>
                <a:lnTo>
                  <a:pt x="1753374" y="148383"/>
                </a:lnTo>
                <a:lnTo>
                  <a:pt x="1792343" y="170890"/>
                </a:lnTo>
                <a:lnTo>
                  <a:pt x="1830323" y="194799"/>
                </a:lnTo>
                <a:lnTo>
                  <a:pt x="1867276" y="220073"/>
                </a:lnTo>
                <a:lnTo>
                  <a:pt x="1903164" y="246674"/>
                </a:lnTo>
                <a:lnTo>
                  <a:pt x="1937950" y="274567"/>
                </a:lnTo>
                <a:lnTo>
                  <a:pt x="1971596" y="303714"/>
                </a:lnTo>
                <a:lnTo>
                  <a:pt x="2004064" y="334079"/>
                </a:lnTo>
                <a:lnTo>
                  <a:pt x="2035317" y="365625"/>
                </a:lnTo>
                <a:lnTo>
                  <a:pt x="2065316" y="398316"/>
                </a:lnTo>
                <a:lnTo>
                  <a:pt x="2094024" y="432114"/>
                </a:lnTo>
                <a:lnTo>
                  <a:pt x="2121402" y="466983"/>
                </a:lnTo>
                <a:lnTo>
                  <a:pt x="2147414" y="502887"/>
                </a:lnTo>
                <a:lnTo>
                  <a:pt x="2172022" y="539789"/>
                </a:lnTo>
                <a:lnTo>
                  <a:pt x="2195187" y="577651"/>
                </a:lnTo>
                <a:lnTo>
                  <a:pt x="2216873" y="616438"/>
                </a:lnTo>
                <a:lnTo>
                  <a:pt x="2237040" y="656112"/>
                </a:lnTo>
                <a:lnTo>
                  <a:pt x="2255652" y="696638"/>
                </a:lnTo>
                <a:lnTo>
                  <a:pt x="2272671" y="737977"/>
                </a:lnTo>
                <a:lnTo>
                  <a:pt x="2288059" y="780094"/>
                </a:lnTo>
                <a:lnTo>
                  <a:pt x="2301777" y="822952"/>
                </a:lnTo>
                <a:lnTo>
                  <a:pt x="2313789" y="866514"/>
                </a:lnTo>
                <a:lnTo>
                  <a:pt x="2324057" y="910744"/>
                </a:lnTo>
                <a:lnTo>
                  <a:pt x="2332543" y="955604"/>
                </a:lnTo>
                <a:lnTo>
                  <a:pt x="2339208" y="1001058"/>
                </a:lnTo>
                <a:lnTo>
                  <a:pt x="2344016" y="1047070"/>
                </a:lnTo>
                <a:lnTo>
                  <a:pt x="2346929" y="1093602"/>
                </a:lnTo>
                <a:lnTo>
                  <a:pt x="2347908" y="1140619"/>
                </a:lnTo>
                <a:lnTo>
                  <a:pt x="2346929" y="1187635"/>
                </a:lnTo>
                <a:lnTo>
                  <a:pt x="2344016" y="1234168"/>
                </a:lnTo>
                <a:lnTo>
                  <a:pt x="2339208" y="1280179"/>
                </a:lnTo>
                <a:lnTo>
                  <a:pt x="2332543" y="1325634"/>
                </a:lnTo>
                <a:lnTo>
                  <a:pt x="2324057" y="1370494"/>
                </a:lnTo>
                <a:lnTo>
                  <a:pt x="2313789" y="1414724"/>
                </a:lnTo>
                <a:lnTo>
                  <a:pt x="2301777" y="1458286"/>
                </a:lnTo>
                <a:lnTo>
                  <a:pt x="2288059" y="1501144"/>
                </a:lnTo>
                <a:lnTo>
                  <a:pt x="2272671" y="1543261"/>
                </a:lnTo>
                <a:lnTo>
                  <a:pt x="2255652" y="1584600"/>
                </a:lnTo>
                <a:lnTo>
                  <a:pt x="2237040" y="1625126"/>
                </a:lnTo>
                <a:lnTo>
                  <a:pt x="2216873" y="1664800"/>
                </a:lnTo>
                <a:lnTo>
                  <a:pt x="2195187" y="1703587"/>
                </a:lnTo>
                <a:lnTo>
                  <a:pt x="2172022" y="1741449"/>
                </a:lnTo>
                <a:lnTo>
                  <a:pt x="2147414" y="1778351"/>
                </a:lnTo>
                <a:lnTo>
                  <a:pt x="2121402" y="1814255"/>
                </a:lnTo>
                <a:lnTo>
                  <a:pt x="2094024" y="1849124"/>
                </a:lnTo>
                <a:lnTo>
                  <a:pt x="2065316" y="1882923"/>
                </a:lnTo>
                <a:lnTo>
                  <a:pt x="2035317" y="1915613"/>
                </a:lnTo>
                <a:lnTo>
                  <a:pt x="2004064" y="1947159"/>
                </a:lnTo>
                <a:lnTo>
                  <a:pt x="1971596" y="1977524"/>
                </a:lnTo>
                <a:lnTo>
                  <a:pt x="1937950" y="2006671"/>
                </a:lnTo>
                <a:lnTo>
                  <a:pt x="1903164" y="2034564"/>
                </a:lnTo>
                <a:lnTo>
                  <a:pt x="1867276" y="2061165"/>
                </a:lnTo>
                <a:lnTo>
                  <a:pt x="1830323" y="2086439"/>
                </a:lnTo>
                <a:lnTo>
                  <a:pt x="1792343" y="2110348"/>
                </a:lnTo>
                <a:lnTo>
                  <a:pt x="1753374" y="2132855"/>
                </a:lnTo>
                <a:lnTo>
                  <a:pt x="1713454" y="2153925"/>
                </a:lnTo>
                <a:lnTo>
                  <a:pt x="1672620" y="2173519"/>
                </a:lnTo>
                <a:lnTo>
                  <a:pt x="1630911" y="2191603"/>
                </a:lnTo>
                <a:lnTo>
                  <a:pt x="1588363" y="2208138"/>
                </a:lnTo>
                <a:lnTo>
                  <a:pt x="1545016" y="2223089"/>
                </a:lnTo>
                <a:lnTo>
                  <a:pt x="1500905" y="2236418"/>
                </a:lnTo>
                <a:lnTo>
                  <a:pt x="1456071" y="2248089"/>
                </a:lnTo>
                <a:lnTo>
                  <a:pt x="1410549" y="2258065"/>
                </a:lnTo>
                <a:lnTo>
                  <a:pt x="1364378" y="2266309"/>
                </a:lnTo>
                <a:lnTo>
                  <a:pt x="1317596" y="2272785"/>
                </a:lnTo>
                <a:lnTo>
                  <a:pt x="1270240" y="2277457"/>
                </a:lnTo>
                <a:lnTo>
                  <a:pt x="1222348" y="2280286"/>
                </a:lnTo>
                <a:lnTo>
                  <a:pt x="1173959" y="2281238"/>
                </a:lnTo>
                <a:lnTo>
                  <a:pt x="1125568" y="2280286"/>
                </a:lnTo>
                <a:lnTo>
                  <a:pt x="1077675" y="2277457"/>
                </a:lnTo>
                <a:lnTo>
                  <a:pt x="1030319" y="2272785"/>
                </a:lnTo>
                <a:lnTo>
                  <a:pt x="983536" y="2266309"/>
                </a:lnTo>
                <a:lnTo>
                  <a:pt x="937364" y="2258065"/>
                </a:lnTo>
                <a:lnTo>
                  <a:pt x="891842" y="2248089"/>
                </a:lnTo>
                <a:lnTo>
                  <a:pt x="847007" y="2236418"/>
                </a:lnTo>
                <a:lnTo>
                  <a:pt x="802896" y="2223089"/>
                </a:lnTo>
                <a:lnTo>
                  <a:pt x="759548" y="2208138"/>
                </a:lnTo>
                <a:lnTo>
                  <a:pt x="717000" y="2191603"/>
                </a:lnTo>
                <a:lnTo>
                  <a:pt x="675290" y="2173519"/>
                </a:lnTo>
                <a:lnTo>
                  <a:pt x="634456" y="2153925"/>
                </a:lnTo>
                <a:lnTo>
                  <a:pt x="594535" y="2132855"/>
                </a:lnTo>
                <a:lnTo>
                  <a:pt x="555566" y="2110348"/>
                </a:lnTo>
                <a:lnTo>
                  <a:pt x="517586" y="2086439"/>
                </a:lnTo>
                <a:lnTo>
                  <a:pt x="480633" y="2061165"/>
                </a:lnTo>
                <a:lnTo>
                  <a:pt x="444744" y="2034564"/>
                </a:lnTo>
                <a:lnTo>
                  <a:pt x="409958" y="2006671"/>
                </a:lnTo>
                <a:lnTo>
                  <a:pt x="376312" y="1977524"/>
                </a:lnTo>
                <a:lnTo>
                  <a:pt x="343843" y="1947159"/>
                </a:lnTo>
                <a:lnTo>
                  <a:pt x="312591" y="1915613"/>
                </a:lnTo>
                <a:lnTo>
                  <a:pt x="282592" y="1882923"/>
                </a:lnTo>
                <a:lnTo>
                  <a:pt x="253884" y="1849124"/>
                </a:lnTo>
                <a:lnTo>
                  <a:pt x="226505" y="1814255"/>
                </a:lnTo>
                <a:lnTo>
                  <a:pt x="200493" y="1778351"/>
                </a:lnTo>
                <a:lnTo>
                  <a:pt x="175885" y="1741449"/>
                </a:lnTo>
                <a:lnTo>
                  <a:pt x="152720" y="1703587"/>
                </a:lnTo>
                <a:lnTo>
                  <a:pt x="131034" y="1664800"/>
                </a:lnTo>
                <a:lnTo>
                  <a:pt x="110867" y="1625126"/>
                </a:lnTo>
                <a:lnTo>
                  <a:pt x="92255" y="1584600"/>
                </a:lnTo>
                <a:lnTo>
                  <a:pt x="75236" y="1543261"/>
                </a:lnTo>
                <a:lnTo>
                  <a:pt x="59849" y="1501144"/>
                </a:lnTo>
                <a:lnTo>
                  <a:pt x="46130" y="1458286"/>
                </a:lnTo>
                <a:lnTo>
                  <a:pt x="34118" y="1414724"/>
                </a:lnTo>
                <a:lnTo>
                  <a:pt x="23850" y="1370494"/>
                </a:lnTo>
                <a:lnTo>
                  <a:pt x="15365" y="1325634"/>
                </a:lnTo>
                <a:lnTo>
                  <a:pt x="8699" y="1280179"/>
                </a:lnTo>
                <a:lnTo>
                  <a:pt x="3891" y="1234168"/>
                </a:lnTo>
                <a:lnTo>
                  <a:pt x="979" y="1187635"/>
                </a:lnTo>
                <a:lnTo>
                  <a:pt x="0" y="1140619"/>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7"/>
          <p:cNvSpPr/>
          <p:nvPr/>
        </p:nvSpPr>
        <p:spPr>
          <a:xfrm>
            <a:off x="6887794" y="2994787"/>
            <a:ext cx="0" cy="807720"/>
          </a:xfrm>
          <a:custGeom>
            <a:rect b="b" l="l" r="r" t="t"/>
            <a:pathLst>
              <a:path extrusionOk="0" h="807720" w="120000">
                <a:moveTo>
                  <a:pt x="0" y="0"/>
                </a:moveTo>
                <a:lnTo>
                  <a:pt x="0" y="80727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7"/>
          <p:cNvSpPr/>
          <p:nvPr/>
        </p:nvSpPr>
        <p:spPr>
          <a:xfrm>
            <a:off x="7149528" y="2994787"/>
            <a:ext cx="0" cy="807720"/>
          </a:xfrm>
          <a:custGeom>
            <a:rect b="b" l="l" r="r" t="t"/>
            <a:pathLst>
              <a:path extrusionOk="0" h="807720" w="120000">
                <a:moveTo>
                  <a:pt x="0" y="0"/>
                </a:moveTo>
                <a:lnTo>
                  <a:pt x="0" y="80727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7"/>
          <p:cNvSpPr/>
          <p:nvPr/>
        </p:nvSpPr>
        <p:spPr>
          <a:xfrm>
            <a:off x="6778738" y="2994787"/>
            <a:ext cx="109220" cy="4445"/>
          </a:xfrm>
          <a:custGeom>
            <a:rect b="b" l="l" r="r" t="t"/>
            <a:pathLst>
              <a:path extrusionOk="0" h="4444" w="109220">
                <a:moveTo>
                  <a:pt x="0" y="0"/>
                </a:moveTo>
                <a:lnTo>
                  <a:pt x="109054" y="443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7"/>
          <p:cNvSpPr/>
          <p:nvPr/>
        </p:nvSpPr>
        <p:spPr>
          <a:xfrm>
            <a:off x="7149528" y="2985287"/>
            <a:ext cx="109220" cy="4445"/>
          </a:xfrm>
          <a:custGeom>
            <a:rect b="b" l="l" r="r" t="t"/>
            <a:pathLst>
              <a:path extrusionOk="0" h="4444" w="109220">
                <a:moveTo>
                  <a:pt x="0" y="0"/>
                </a:moveTo>
                <a:lnTo>
                  <a:pt x="109053" y="443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7"/>
          <p:cNvSpPr/>
          <p:nvPr/>
        </p:nvSpPr>
        <p:spPr>
          <a:xfrm>
            <a:off x="6767842" y="2904880"/>
            <a:ext cx="0" cy="95250"/>
          </a:xfrm>
          <a:custGeom>
            <a:rect b="b" l="l" r="r" t="t"/>
            <a:pathLst>
              <a:path extrusionOk="0" h="95250" w="120000">
                <a:moveTo>
                  <a:pt x="0" y="94973"/>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7"/>
          <p:cNvSpPr/>
          <p:nvPr/>
        </p:nvSpPr>
        <p:spPr>
          <a:xfrm>
            <a:off x="7264400" y="2895380"/>
            <a:ext cx="0" cy="95250"/>
          </a:xfrm>
          <a:custGeom>
            <a:rect b="b" l="l" r="r" t="t"/>
            <a:pathLst>
              <a:path extrusionOk="0" h="95250" w="120000">
                <a:moveTo>
                  <a:pt x="0" y="94973"/>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7"/>
          <p:cNvSpPr/>
          <p:nvPr/>
        </p:nvSpPr>
        <p:spPr>
          <a:xfrm>
            <a:off x="6762750" y="2819400"/>
            <a:ext cx="501650" cy="76200"/>
          </a:xfrm>
          <a:custGeom>
            <a:rect b="b" l="l" r="r" t="t"/>
            <a:pathLst>
              <a:path extrusionOk="0" h="76200" w="501650">
                <a:moveTo>
                  <a:pt x="255917" y="0"/>
                </a:moveTo>
                <a:lnTo>
                  <a:pt x="216929" y="1880"/>
                </a:lnTo>
                <a:lnTo>
                  <a:pt x="176849" y="6967"/>
                </a:lnTo>
                <a:lnTo>
                  <a:pt x="138133" y="14428"/>
                </a:lnTo>
                <a:lnTo>
                  <a:pt x="73200" y="34134"/>
                </a:lnTo>
                <a:lnTo>
                  <a:pt x="22672" y="61002"/>
                </a:lnTo>
                <a:lnTo>
                  <a:pt x="0" y="75984"/>
                </a:lnTo>
                <a:lnTo>
                  <a:pt x="501650" y="66484"/>
                </a:lnTo>
                <a:lnTo>
                  <a:pt x="485287" y="58328"/>
                </a:lnTo>
                <a:lnTo>
                  <a:pt x="461840" y="46377"/>
                </a:lnTo>
                <a:lnTo>
                  <a:pt x="403504" y="23431"/>
                </a:lnTo>
                <a:lnTo>
                  <a:pt x="333254" y="7677"/>
                </a:lnTo>
                <a:lnTo>
                  <a:pt x="294415" y="2146"/>
                </a:lnTo>
                <a:lnTo>
                  <a:pt x="255917"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7"/>
          <p:cNvSpPr/>
          <p:nvPr/>
        </p:nvSpPr>
        <p:spPr>
          <a:xfrm>
            <a:off x="6762750" y="2819400"/>
            <a:ext cx="501650" cy="76200"/>
          </a:xfrm>
          <a:custGeom>
            <a:rect b="b" l="l" r="r" t="t"/>
            <a:pathLst>
              <a:path extrusionOk="0" h="76200" w="501650">
                <a:moveTo>
                  <a:pt x="0" y="75979"/>
                </a:moveTo>
                <a:lnTo>
                  <a:pt x="46711" y="46853"/>
                </a:lnTo>
                <a:lnTo>
                  <a:pt x="103238" y="23426"/>
                </a:lnTo>
                <a:lnTo>
                  <a:pt x="176849" y="6964"/>
                </a:lnTo>
                <a:lnTo>
                  <a:pt x="216927" y="1879"/>
                </a:lnTo>
                <a:lnTo>
                  <a:pt x="255914" y="0"/>
                </a:lnTo>
                <a:lnTo>
                  <a:pt x="294412" y="2146"/>
                </a:lnTo>
                <a:lnTo>
                  <a:pt x="333251" y="7677"/>
                </a:lnTo>
                <a:lnTo>
                  <a:pt x="403500" y="23426"/>
                </a:lnTo>
                <a:lnTo>
                  <a:pt x="461845" y="46378"/>
                </a:lnTo>
                <a:lnTo>
                  <a:pt x="485291" y="58329"/>
                </a:lnTo>
                <a:lnTo>
                  <a:pt x="501649" y="6648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7"/>
          <p:cNvSpPr/>
          <p:nvPr/>
        </p:nvSpPr>
        <p:spPr>
          <a:xfrm>
            <a:off x="6881444" y="4070356"/>
            <a:ext cx="0" cy="789305"/>
          </a:xfrm>
          <a:custGeom>
            <a:rect b="b" l="l" r="r" t="t"/>
            <a:pathLst>
              <a:path extrusionOk="0" h="789304" w="120000">
                <a:moveTo>
                  <a:pt x="0" y="78901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7"/>
          <p:cNvSpPr/>
          <p:nvPr/>
        </p:nvSpPr>
        <p:spPr>
          <a:xfrm>
            <a:off x="7143178" y="4070356"/>
            <a:ext cx="0" cy="789305"/>
          </a:xfrm>
          <a:custGeom>
            <a:rect b="b" l="l" r="r" t="t"/>
            <a:pathLst>
              <a:path extrusionOk="0" h="789304" w="120000">
                <a:moveTo>
                  <a:pt x="0" y="789019"/>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7"/>
          <p:cNvSpPr/>
          <p:nvPr/>
        </p:nvSpPr>
        <p:spPr>
          <a:xfrm>
            <a:off x="6772388" y="4855043"/>
            <a:ext cx="109220" cy="4445"/>
          </a:xfrm>
          <a:custGeom>
            <a:rect b="b" l="l" r="r" t="t"/>
            <a:pathLst>
              <a:path extrusionOk="0" h="4445" w="109220">
                <a:moveTo>
                  <a:pt x="0" y="4331"/>
                </a:moveTo>
                <a:lnTo>
                  <a:pt x="109054"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7"/>
          <p:cNvSpPr/>
          <p:nvPr/>
        </p:nvSpPr>
        <p:spPr>
          <a:xfrm>
            <a:off x="7143178" y="4864314"/>
            <a:ext cx="109220" cy="4445"/>
          </a:xfrm>
          <a:custGeom>
            <a:rect b="b" l="l" r="r" t="t"/>
            <a:pathLst>
              <a:path extrusionOk="0" h="4445" w="109220">
                <a:moveTo>
                  <a:pt x="0" y="4331"/>
                </a:moveTo>
                <a:lnTo>
                  <a:pt x="109053"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7"/>
          <p:cNvSpPr/>
          <p:nvPr/>
        </p:nvSpPr>
        <p:spPr>
          <a:xfrm>
            <a:off x="6761492" y="4854422"/>
            <a:ext cx="0" cy="93345"/>
          </a:xfrm>
          <a:custGeom>
            <a:rect b="b" l="l" r="r" t="t"/>
            <a:pathLst>
              <a:path extrusionOk="0" h="93345" w="120000">
                <a:moveTo>
                  <a:pt x="0" y="0"/>
                </a:moveTo>
                <a:lnTo>
                  <a:pt x="0" y="9282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7"/>
          <p:cNvSpPr/>
          <p:nvPr/>
        </p:nvSpPr>
        <p:spPr>
          <a:xfrm>
            <a:off x="7258050" y="4863706"/>
            <a:ext cx="0" cy="93345"/>
          </a:xfrm>
          <a:custGeom>
            <a:rect b="b" l="l" r="r" t="t"/>
            <a:pathLst>
              <a:path extrusionOk="0" h="93345" w="120000">
                <a:moveTo>
                  <a:pt x="0" y="0"/>
                </a:moveTo>
                <a:lnTo>
                  <a:pt x="0" y="92825"/>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7"/>
          <p:cNvSpPr/>
          <p:nvPr/>
        </p:nvSpPr>
        <p:spPr>
          <a:xfrm>
            <a:off x="6756400" y="4956530"/>
            <a:ext cx="501650" cy="74295"/>
          </a:xfrm>
          <a:custGeom>
            <a:rect b="b" l="l" r="r" t="t"/>
            <a:pathLst>
              <a:path extrusionOk="0" h="74295" w="501650">
                <a:moveTo>
                  <a:pt x="0" y="0"/>
                </a:moveTo>
                <a:lnTo>
                  <a:pt x="46709" y="28465"/>
                </a:lnTo>
                <a:lnTo>
                  <a:pt x="103238" y="51358"/>
                </a:lnTo>
                <a:lnTo>
                  <a:pt x="176849" y="67451"/>
                </a:lnTo>
                <a:lnTo>
                  <a:pt x="216929" y="72420"/>
                </a:lnTo>
                <a:lnTo>
                  <a:pt x="255917" y="74256"/>
                </a:lnTo>
                <a:lnTo>
                  <a:pt x="294415" y="72159"/>
                </a:lnTo>
                <a:lnTo>
                  <a:pt x="333254" y="66755"/>
                </a:lnTo>
                <a:lnTo>
                  <a:pt x="403504" y="51358"/>
                </a:lnTo>
                <a:lnTo>
                  <a:pt x="461840" y="28930"/>
                </a:lnTo>
                <a:lnTo>
                  <a:pt x="485287" y="17250"/>
                </a:lnTo>
                <a:lnTo>
                  <a:pt x="501650" y="9283"/>
                </a:lnTo>
                <a:lnTo>
                  <a:pt x="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7"/>
          <p:cNvSpPr/>
          <p:nvPr/>
        </p:nvSpPr>
        <p:spPr>
          <a:xfrm>
            <a:off x="6756400" y="4956526"/>
            <a:ext cx="501650" cy="74295"/>
          </a:xfrm>
          <a:custGeom>
            <a:rect b="b" l="l" r="r" t="t"/>
            <a:pathLst>
              <a:path extrusionOk="0" h="74295" w="501650">
                <a:moveTo>
                  <a:pt x="0" y="0"/>
                </a:moveTo>
                <a:lnTo>
                  <a:pt x="46711" y="28466"/>
                </a:lnTo>
                <a:lnTo>
                  <a:pt x="103238" y="51363"/>
                </a:lnTo>
                <a:lnTo>
                  <a:pt x="176849" y="67453"/>
                </a:lnTo>
                <a:lnTo>
                  <a:pt x="216927" y="72423"/>
                </a:lnTo>
                <a:lnTo>
                  <a:pt x="255914" y="74260"/>
                </a:lnTo>
                <a:lnTo>
                  <a:pt x="294412" y="72162"/>
                </a:lnTo>
                <a:lnTo>
                  <a:pt x="333251" y="66757"/>
                </a:lnTo>
                <a:lnTo>
                  <a:pt x="403500" y="51363"/>
                </a:lnTo>
                <a:lnTo>
                  <a:pt x="461845" y="28930"/>
                </a:lnTo>
                <a:lnTo>
                  <a:pt x="485291" y="17250"/>
                </a:lnTo>
                <a:lnTo>
                  <a:pt x="501649" y="9282"/>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7"/>
          <p:cNvSpPr/>
          <p:nvPr/>
        </p:nvSpPr>
        <p:spPr>
          <a:xfrm>
            <a:off x="6059335" y="3802100"/>
            <a:ext cx="817880" cy="0"/>
          </a:xfrm>
          <a:custGeom>
            <a:rect b="b" l="l" r="r" t="t"/>
            <a:pathLst>
              <a:path extrusionOk="0" h="120000" w="817879">
                <a:moveTo>
                  <a:pt x="0" y="0"/>
                </a:moveTo>
                <a:lnTo>
                  <a:pt x="8177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7"/>
          <p:cNvSpPr/>
          <p:nvPr/>
        </p:nvSpPr>
        <p:spPr>
          <a:xfrm>
            <a:off x="6059335" y="4064660"/>
            <a:ext cx="817880" cy="0"/>
          </a:xfrm>
          <a:custGeom>
            <a:rect b="b" l="l" r="r" t="t"/>
            <a:pathLst>
              <a:path extrusionOk="0" h="120000" w="817879">
                <a:moveTo>
                  <a:pt x="0" y="0"/>
                </a:moveTo>
                <a:lnTo>
                  <a:pt x="817709"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7"/>
          <p:cNvSpPr/>
          <p:nvPr/>
        </p:nvSpPr>
        <p:spPr>
          <a:xfrm>
            <a:off x="6059334" y="3692690"/>
            <a:ext cx="5080" cy="109855"/>
          </a:xfrm>
          <a:custGeom>
            <a:rect b="b" l="l" r="r" t="t"/>
            <a:pathLst>
              <a:path extrusionOk="0" h="109854" w="5079">
                <a:moveTo>
                  <a:pt x="0" y="0"/>
                </a:moveTo>
                <a:lnTo>
                  <a:pt x="4488"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7"/>
          <p:cNvSpPr/>
          <p:nvPr/>
        </p:nvSpPr>
        <p:spPr>
          <a:xfrm>
            <a:off x="6049721" y="4064660"/>
            <a:ext cx="5080" cy="109855"/>
          </a:xfrm>
          <a:custGeom>
            <a:rect b="b" l="l" r="r" t="t"/>
            <a:pathLst>
              <a:path extrusionOk="0" h="109854" w="5079">
                <a:moveTo>
                  <a:pt x="0" y="0"/>
                </a:moveTo>
                <a:lnTo>
                  <a:pt x="4488"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7"/>
          <p:cNvSpPr/>
          <p:nvPr/>
        </p:nvSpPr>
        <p:spPr>
          <a:xfrm>
            <a:off x="5968264" y="3681755"/>
            <a:ext cx="96520" cy="0"/>
          </a:xfrm>
          <a:custGeom>
            <a:rect b="b" l="l" r="r" t="t"/>
            <a:pathLst>
              <a:path extrusionOk="0" h="120000" w="96520">
                <a:moveTo>
                  <a:pt x="96201"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7"/>
          <p:cNvSpPr/>
          <p:nvPr/>
        </p:nvSpPr>
        <p:spPr>
          <a:xfrm>
            <a:off x="5958650" y="4179887"/>
            <a:ext cx="96520" cy="0"/>
          </a:xfrm>
          <a:custGeom>
            <a:rect b="b" l="l" r="r" t="t"/>
            <a:pathLst>
              <a:path extrusionOk="0" h="120000" w="96520">
                <a:moveTo>
                  <a:pt x="96201"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p:nvPr/>
        </p:nvSpPr>
        <p:spPr>
          <a:xfrm>
            <a:off x="5881687" y="3676650"/>
            <a:ext cx="77470" cy="503555"/>
          </a:xfrm>
          <a:custGeom>
            <a:rect b="b" l="l" r="r" t="t"/>
            <a:pathLst>
              <a:path extrusionOk="0" h="503554" w="77470">
                <a:moveTo>
                  <a:pt x="76962" y="0"/>
                </a:moveTo>
                <a:lnTo>
                  <a:pt x="47456" y="46864"/>
                </a:lnTo>
                <a:lnTo>
                  <a:pt x="23723" y="103568"/>
                </a:lnTo>
                <a:lnTo>
                  <a:pt x="7051" y="177411"/>
                </a:lnTo>
                <a:lnTo>
                  <a:pt x="1903" y="217616"/>
                </a:lnTo>
                <a:lnTo>
                  <a:pt x="0" y="256730"/>
                </a:lnTo>
                <a:lnTo>
                  <a:pt x="2174" y="295346"/>
                </a:lnTo>
                <a:lnTo>
                  <a:pt x="7775" y="334305"/>
                </a:lnTo>
                <a:lnTo>
                  <a:pt x="23723" y="404774"/>
                </a:lnTo>
                <a:lnTo>
                  <a:pt x="46977" y="463307"/>
                </a:lnTo>
                <a:lnTo>
                  <a:pt x="59081" y="486829"/>
                </a:lnTo>
                <a:lnTo>
                  <a:pt x="67335" y="503237"/>
                </a:lnTo>
                <a:lnTo>
                  <a:pt x="76962"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7"/>
          <p:cNvSpPr/>
          <p:nvPr/>
        </p:nvSpPr>
        <p:spPr>
          <a:xfrm>
            <a:off x="5881687" y="3676650"/>
            <a:ext cx="77470" cy="503555"/>
          </a:xfrm>
          <a:custGeom>
            <a:rect b="b" l="l" r="r" t="t"/>
            <a:pathLst>
              <a:path extrusionOk="0" h="503554" w="77470">
                <a:moveTo>
                  <a:pt x="76960" y="0"/>
                </a:moveTo>
                <a:lnTo>
                  <a:pt x="47459" y="46859"/>
                </a:lnTo>
                <a:lnTo>
                  <a:pt x="23729" y="103564"/>
                </a:lnTo>
                <a:lnTo>
                  <a:pt x="7054" y="177409"/>
                </a:lnTo>
                <a:lnTo>
                  <a:pt x="1903" y="217613"/>
                </a:lnTo>
                <a:lnTo>
                  <a:pt x="0" y="256723"/>
                </a:lnTo>
                <a:lnTo>
                  <a:pt x="2174" y="295344"/>
                </a:lnTo>
                <a:lnTo>
                  <a:pt x="7776" y="334306"/>
                </a:lnTo>
                <a:lnTo>
                  <a:pt x="23729" y="404777"/>
                </a:lnTo>
                <a:lnTo>
                  <a:pt x="46978" y="463306"/>
                </a:lnTo>
                <a:lnTo>
                  <a:pt x="59083" y="486827"/>
                </a:lnTo>
                <a:lnTo>
                  <a:pt x="67340" y="50323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7"/>
          <p:cNvSpPr/>
          <p:nvPr/>
        </p:nvSpPr>
        <p:spPr>
          <a:xfrm>
            <a:off x="7153271" y="3806862"/>
            <a:ext cx="802640" cy="0"/>
          </a:xfrm>
          <a:custGeom>
            <a:rect b="b" l="l" r="r" t="t"/>
            <a:pathLst>
              <a:path extrusionOk="0" h="120000" w="802640">
                <a:moveTo>
                  <a:pt x="802059"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7"/>
          <p:cNvSpPr/>
          <p:nvPr/>
        </p:nvSpPr>
        <p:spPr>
          <a:xfrm>
            <a:off x="7153271" y="4069422"/>
            <a:ext cx="802640" cy="0"/>
          </a:xfrm>
          <a:custGeom>
            <a:rect b="b" l="l" r="r" t="t"/>
            <a:pathLst>
              <a:path extrusionOk="0" h="120000" w="802640">
                <a:moveTo>
                  <a:pt x="802059" y="0"/>
                </a:moveTo>
                <a:lnTo>
                  <a:pt x="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7"/>
          <p:cNvSpPr/>
          <p:nvPr/>
        </p:nvSpPr>
        <p:spPr>
          <a:xfrm>
            <a:off x="7950927" y="3697452"/>
            <a:ext cx="4445" cy="109855"/>
          </a:xfrm>
          <a:custGeom>
            <a:rect b="b" l="l" r="r" t="t"/>
            <a:pathLst>
              <a:path extrusionOk="0" h="109854" w="4445">
                <a:moveTo>
                  <a:pt x="4402" y="0"/>
                </a:moveTo>
                <a:lnTo>
                  <a:pt x="0"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7"/>
          <p:cNvSpPr/>
          <p:nvPr/>
        </p:nvSpPr>
        <p:spPr>
          <a:xfrm>
            <a:off x="7960363" y="4069422"/>
            <a:ext cx="4445" cy="109855"/>
          </a:xfrm>
          <a:custGeom>
            <a:rect b="b" l="l" r="r" t="t"/>
            <a:pathLst>
              <a:path extrusionOk="0" h="109854" w="4445">
                <a:moveTo>
                  <a:pt x="4402" y="0"/>
                </a:moveTo>
                <a:lnTo>
                  <a:pt x="0" y="109399"/>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7"/>
          <p:cNvSpPr/>
          <p:nvPr/>
        </p:nvSpPr>
        <p:spPr>
          <a:xfrm>
            <a:off x="7950301" y="3686518"/>
            <a:ext cx="94615" cy="0"/>
          </a:xfrm>
          <a:custGeom>
            <a:rect b="b" l="l" r="r" t="t"/>
            <a:pathLst>
              <a:path extrusionOk="0" h="120000" w="94615">
                <a:moveTo>
                  <a:pt x="0" y="0"/>
                </a:moveTo>
                <a:lnTo>
                  <a:pt x="9436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7"/>
          <p:cNvSpPr/>
          <p:nvPr/>
        </p:nvSpPr>
        <p:spPr>
          <a:xfrm>
            <a:off x="7959737" y="4184650"/>
            <a:ext cx="94615" cy="0"/>
          </a:xfrm>
          <a:custGeom>
            <a:rect b="b" l="l" r="r" t="t"/>
            <a:pathLst>
              <a:path extrusionOk="0" h="120000" w="94615">
                <a:moveTo>
                  <a:pt x="0" y="0"/>
                </a:moveTo>
                <a:lnTo>
                  <a:pt x="94360"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7"/>
          <p:cNvSpPr/>
          <p:nvPr/>
        </p:nvSpPr>
        <p:spPr>
          <a:xfrm>
            <a:off x="8054099" y="3681412"/>
            <a:ext cx="75565" cy="503555"/>
          </a:xfrm>
          <a:custGeom>
            <a:rect b="b" l="l" r="r" t="t"/>
            <a:pathLst>
              <a:path extrusionOk="0" h="503554" w="75565">
                <a:moveTo>
                  <a:pt x="0" y="0"/>
                </a:moveTo>
                <a:lnTo>
                  <a:pt x="9436" y="503237"/>
                </a:lnTo>
                <a:lnTo>
                  <a:pt x="17535" y="486829"/>
                </a:lnTo>
                <a:lnTo>
                  <a:pt x="29408" y="463307"/>
                </a:lnTo>
                <a:lnTo>
                  <a:pt x="52209" y="404774"/>
                </a:lnTo>
                <a:lnTo>
                  <a:pt x="67859" y="334305"/>
                </a:lnTo>
                <a:lnTo>
                  <a:pt x="73355" y="295346"/>
                </a:lnTo>
                <a:lnTo>
                  <a:pt x="75488" y="256730"/>
                </a:lnTo>
                <a:lnTo>
                  <a:pt x="73621" y="217616"/>
                </a:lnTo>
                <a:lnTo>
                  <a:pt x="68568" y="177411"/>
                </a:lnTo>
                <a:lnTo>
                  <a:pt x="61156" y="138574"/>
                </a:lnTo>
                <a:lnTo>
                  <a:pt x="41578" y="73434"/>
                </a:lnTo>
                <a:lnTo>
                  <a:pt x="14881" y="22747"/>
                </a:lnTo>
                <a:lnTo>
                  <a:pt x="0"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7"/>
          <p:cNvSpPr/>
          <p:nvPr/>
        </p:nvSpPr>
        <p:spPr>
          <a:xfrm>
            <a:off x="8054099" y="3681412"/>
            <a:ext cx="75565" cy="503555"/>
          </a:xfrm>
          <a:custGeom>
            <a:rect b="b" l="l" r="r" t="t"/>
            <a:pathLst>
              <a:path extrusionOk="0" h="503554" w="75565">
                <a:moveTo>
                  <a:pt x="0" y="0"/>
                </a:moveTo>
                <a:lnTo>
                  <a:pt x="28936" y="46859"/>
                </a:lnTo>
                <a:lnTo>
                  <a:pt x="52212" y="103564"/>
                </a:lnTo>
                <a:lnTo>
                  <a:pt x="68568" y="177409"/>
                </a:lnTo>
                <a:lnTo>
                  <a:pt x="73620" y="217613"/>
                </a:lnTo>
                <a:lnTo>
                  <a:pt x="75487" y="256723"/>
                </a:lnTo>
                <a:lnTo>
                  <a:pt x="73354" y="295344"/>
                </a:lnTo>
                <a:lnTo>
                  <a:pt x="67860" y="334306"/>
                </a:lnTo>
                <a:lnTo>
                  <a:pt x="52212" y="404777"/>
                </a:lnTo>
                <a:lnTo>
                  <a:pt x="29408" y="463306"/>
                </a:lnTo>
                <a:lnTo>
                  <a:pt x="17535" y="486827"/>
                </a:lnTo>
                <a:lnTo>
                  <a:pt x="9435" y="503237"/>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7"/>
          <p:cNvSpPr/>
          <p:nvPr/>
        </p:nvSpPr>
        <p:spPr>
          <a:xfrm>
            <a:off x="7175500" y="3049587"/>
            <a:ext cx="103505" cy="157480"/>
          </a:xfrm>
          <a:custGeom>
            <a:rect b="b" l="l" r="r" t="t"/>
            <a:pathLst>
              <a:path extrusionOk="0" h="157480"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7"/>
          <p:cNvSpPr/>
          <p:nvPr/>
        </p:nvSpPr>
        <p:spPr>
          <a:xfrm>
            <a:off x="7175500" y="3049587"/>
            <a:ext cx="103505" cy="157480"/>
          </a:xfrm>
          <a:custGeom>
            <a:rect b="b" l="l" r="r" t="t"/>
            <a:pathLst>
              <a:path extrusionOk="0" h="157480"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7"/>
          <p:cNvSpPr/>
          <p:nvPr/>
        </p:nvSpPr>
        <p:spPr>
          <a:xfrm>
            <a:off x="6756400" y="3054350"/>
            <a:ext cx="103505" cy="157480"/>
          </a:xfrm>
          <a:custGeom>
            <a:rect b="b" l="l" r="r" t="t"/>
            <a:pathLst>
              <a:path extrusionOk="0" h="157480"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7"/>
          <p:cNvSpPr/>
          <p:nvPr/>
        </p:nvSpPr>
        <p:spPr>
          <a:xfrm>
            <a:off x="6756400" y="3054350"/>
            <a:ext cx="103505" cy="157480"/>
          </a:xfrm>
          <a:custGeom>
            <a:rect b="b" l="l" r="r" t="t"/>
            <a:pathLst>
              <a:path extrusionOk="0" h="157480"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7"/>
          <p:cNvSpPr/>
          <p:nvPr/>
        </p:nvSpPr>
        <p:spPr>
          <a:xfrm>
            <a:off x="7164387" y="4648200"/>
            <a:ext cx="103505" cy="157480"/>
          </a:xfrm>
          <a:custGeom>
            <a:rect b="b" l="l" r="r" t="t"/>
            <a:pathLst>
              <a:path extrusionOk="0" h="157479" w="103504">
                <a:moveTo>
                  <a:pt x="0" y="157162"/>
                </a:moveTo>
                <a:lnTo>
                  <a:pt x="103186" y="157162"/>
                </a:lnTo>
                <a:lnTo>
                  <a:pt x="103186" y="0"/>
                </a:lnTo>
                <a:lnTo>
                  <a:pt x="0" y="0"/>
                </a:lnTo>
                <a:lnTo>
                  <a:pt x="0" y="157162"/>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7"/>
          <p:cNvSpPr/>
          <p:nvPr/>
        </p:nvSpPr>
        <p:spPr>
          <a:xfrm>
            <a:off x="7164387" y="4648200"/>
            <a:ext cx="103505" cy="157480"/>
          </a:xfrm>
          <a:custGeom>
            <a:rect b="b" l="l" r="r" t="t"/>
            <a:pathLst>
              <a:path extrusionOk="0" h="157479" w="103504">
                <a:moveTo>
                  <a:pt x="0" y="0"/>
                </a:moveTo>
                <a:lnTo>
                  <a:pt x="103186" y="0"/>
                </a:lnTo>
                <a:lnTo>
                  <a:pt x="103186" y="157162"/>
                </a:lnTo>
                <a:lnTo>
                  <a:pt x="0" y="157162"/>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7"/>
          <p:cNvSpPr/>
          <p:nvPr/>
        </p:nvSpPr>
        <p:spPr>
          <a:xfrm>
            <a:off x="6750050" y="4648200"/>
            <a:ext cx="103505" cy="158750"/>
          </a:xfrm>
          <a:custGeom>
            <a:rect b="b" l="l" r="r" t="t"/>
            <a:pathLst>
              <a:path extrusionOk="0" h="158750" w="103504">
                <a:moveTo>
                  <a:pt x="0" y="158750"/>
                </a:moveTo>
                <a:lnTo>
                  <a:pt x="103186" y="158750"/>
                </a:lnTo>
                <a:lnTo>
                  <a:pt x="103186" y="0"/>
                </a:lnTo>
                <a:lnTo>
                  <a:pt x="0" y="0"/>
                </a:lnTo>
                <a:lnTo>
                  <a:pt x="0" y="1587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7"/>
          <p:cNvSpPr/>
          <p:nvPr/>
        </p:nvSpPr>
        <p:spPr>
          <a:xfrm>
            <a:off x="6750050" y="4648200"/>
            <a:ext cx="103505" cy="158750"/>
          </a:xfrm>
          <a:custGeom>
            <a:rect b="b" l="l" r="r" t="t"/>
            <a:pathLst>
              <a:path extrusionOk="0" h="158750" w="103504">
                <a:moveTo>
                  <a:pt x="0" y="0"/>
                </a:moveTo>
                <a:lnTo>
                  <a:pt x="103186" y="0"/>
                </a:lnTo>
                <a:lnTo>
                  <a:pt x="103186" y="158749"/>
                </a:lnTo>
                <a:lnTo>
                  <a:pt x="0" y="15874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7"/>
          <p:cNvSpPr/>
          <p:nvPr/>
        </p:nvSpPr>
        <p:spPr>
          <a:xfrm>
            <a:off x="6116637" y="3676649"/>
            <a:ext cx="179705" cy="103505"/>
          </a:xfrm>
          <a:custGeom>
            <a:rect b="b" l="l" r="r" t="t"/>
            <a:pathLst>
              <a:path extrusionOk="0" h="103504" w="179704">
                <a:moveTo>
                  <a:pt x="0" y="103187"/>
                </a:moveTo>
                <a:lnTo>
                  <a:pt x="179387" y="103187"/>
                </a:lnTo>
                <a:lnTo>
                  <a:pt x="179387"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7"/>
          <p:cNvSpPr/>
          <p:nvPr/>
        </p:nvSpPr>
        <p:spPr>
          <a:xfrm>
            <a:off x="6116637" y="3676650"/>
            <a:ext cx="179705" cy="103505"/>
          </a:xfrm>
          <a:custGeom>
            <a:rect b="b" l="l" r="r" t="t"/>
            <a:pathLst>
              <a:path extrusionOk="0" h="103504" w="179704">
                <a:moveTo>
                  <a:pt x="0" y="0"/>
                </a:moveTo>
                <a:lnTo>
                  <a:pt x="179386" y="0"/>
                </a:lnTo>
                <a:lnTo>
                  <a:pt x="179386"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17"/>
          <p:cNvSpPr/>
          <p:nvPr/>
        </p:nvSpPr>
        <p:spPr>
          <a:xfrm>
            <a:off x="6116637" y="4079874"/>
            <a:ext cx="179705" cy="103505"/>
          </a:xfrm>
          <a:custGeom>
            <a:rect b="b" l="l" r="r" t="t"/>
            <a:pathLst>
              <a:path extrusionOk="0" h="103504" w="179704">
                <a:moveTo>
                  <a:pt x="0" y="103187"/>
                </a:moveTo>
                <a:lnTo>
                  <a:pt x="179387" y="103187"/>
                </a:lnTo>
                <a:lnTo>
                  <a:pt x="179387"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7"/>
          <p:cNvSpPr/>
          <p:nvPr/>
        </p:nvSpPr>
        <p:spPr>
          <a:xfrm>
            <a:off x="6116637" y="4079875"/>
            <a:ext cx="179705" cy="103505"/>
          </a:xfrm>
          <a:custGeom>
            <a:rect b="b" l="l" r="r" t="t"/>
            <a:pathLst>
              <a:path extrusionOk="0" h="103504" w="179704">
                <a:moveTo>
                  <a:pt x="0" y="0"/>
                </a:moveTo>
                <a:lnTo>
                  <a:pt x="179386" y="0"/>
                </a:lnTo>
                <a:lnTo>
                  <a:pt x="179386"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7"/>
          <p:cNvSpPr/>
          <p:nvPr/>
        </p:nvSpPr>
        <p:spPr>
          <a:xfrm>
            <a:off x="7721600" y="3676649"/>
            <a:ext cx="177800" cy="103505"/>
          </a:xfrm>
          <a:custGeom>
            <a:rect b="b" l="l" r="r" t="t"/>
            <a:pathLst>
              <a:path extrusionOk="0" h="103504" w="177800">
                <a:moveTo>
                  <a:pt x="0" y="103187"/>
                </a:moveTo>
                <a:lnTo>
                  <a:pt x="177800" y="103187"/>
                </a:lnTo>
                <a:lnTo>
                  <a:pt x="177800" y="0"/>
                </a:lnTo>
                <a:lnTo>
                  <a:pt x="0" y="0"/>
                </a:lnTo>
                <a:lnTo>
                  <a:pt x="0" y="1031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7"/>
          <p:cNvSpPr/>
          <p:nvPr/>
        </p:nvSpPr>
        <p:spPr>
          <a:xfrm>
            <a:off x="7721600" y="3676650"/>
            <a:ext cx="177800" cy="103505"/>
          </a:xfrm>
          <a:custGeom>
            <a:rect b="b" l="l" r="r" t="t"/>
            <a:pathLst>
              <a:path extrusionOk="0" h="103504" w="177800">
                <a:moveTo>
                  <a:pt x="0" y="0"/>
                </a:moveTo>
                <a:lnTo>
                  <a:pt x="177799" y="0"/>
                </a:lnTo>
                <a:lnTo>
                  <a:pt x="177799" y="103187"/>
                </a:lnTo>
                <a:lnTo>
                  <a:pt x="0" y="103187"/>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17"/>
          <p:cNvSpPr/>
          <p:nvPr/>
        </p:nvSpPr>
        <p:spPr>
          <a:xfrm>
            <a:off x="7734300" y="4090987"/>
            <a:ext cx="177800" cy="104775"/>
          </a:xfrm>
          <a:custGeom>
            <a:rect b="b" l="l" r="r" t="t"/>
            <a:pathLst>
              <a:path extrusionOk="0" h="104775" w="177800">
                <a:moveTo>
                  <a:pt x="0" y="104775"/>
                </a:moveTo>
                <a:lnTo>
                  <a:pt x="177800" y="104775"/>
                </a:lnTo>
                <a:lnTo>
                  <a:pt x="177800" y="0"/>
                </a:lnTo>
                <a:lnTo>
                  <a:pt x="0" y="0"/>
                </a:lnTo>
                <a:lnTo>
                  <a:pt x="0" y="104775"/>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17"/>
          <p:cNvSpPr/>
          <p:nvPr/>
        </p:nvSpPr>
        <p:spPr>
          <a:xfrm>
            <a:off x="7734300" y="4090987"/>
            <a:ext cx="177800" cy="104775"/>
          </a:xfrm>
          <a:custGeom>
            <a:rect b="b" l="l" r="r" t="t"/>
            <a:pathLst>
              <a:path extrusionOk="0" h="104775" w="177800">
                <a:moveTo>
                  <a:pt x="0" y="0"/>
                </a:moveTo>
                <a:lnTo>
                  <a:pt x="177799" y="0"/>
                </a:lnTo>
                <a:lnTo>
                  <a:pt x="177799" y="104774"/>
                </a:lnTo>
                <a:lnTo>
                  <a:pt x="0" y="104774"/>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17"/>
          <p:cNvSpPr txBox="1"/>
          <p:nvPr/>
        </p:nvSpPr>
        <p:spPr>
          <a:xfrm>
            <a:off x="8064500" y="2768600"/>
            <a:ext cx="986790" cy="563880"/>
          </a:xfrm>
          <a:prstGeom prst="rect">
            <a:avLst/>
          </a:prstGeom>
          <a:noFill/>
          <a:ln>
            <a:noFill/>
          </a:ln>
        </p:spPr>
        <p:txBody>
          <a:bodyPr anchorCtr="0" anchor="t" bIns="0" lIns="0" spcFirstLastPara="1" rIns="0" wrap="square" tIns="22850">
            <a:noAutofit/>
          </a:bodyPr>
          <a:lstStyle/>
          <a:p>
            <a:pPr indent="0" lvl="0" marL="12700" marR="5080" rtl="0" algn="l">
              <a:lnSpc>
                <a:spcPct val="116666"/>
              </a:lnSpc>
              <a:spcBef>
                <a:spcPts val="0"/>
              </a:spcBef>
              <a:spcAft>
                <a:spcPts val="0"/>
              </a:spcAft>
              <a:buNone/>
            </a:pPr>
            <a:r>
              <a:rPr b="1" lang="en-US" sz="1200">
                <a:solidFill>
                  <a:srgbClr val="0000CC"/>
                </a:solidFill>
                <a:latin typeface="Times New Roman"/>
                <a:ea typeface="Times New Roman"/>
                <a:cs typeface="Times New Roman"/>
                <a:sym typeface="Times New Roman"/>
              </a:rPr>
              <a:t>Düzgün  olmayan hava-  aralığı</a:t>
            </a:r>
            <a:endParaRPr sz="1200">
              <a:solidFill>
                <a:schemeClr val="dk1"/>
              </a:solidFill>
              <a:latin typeface="Times New Roman"/>
              <a:ea typeface="Times New Roman"/>
              <a:cs typeface="Times New Roman"/>
              <a:sym typeface="Times New Roman"/>
            </a:endParaRPr>
          </a:p>
        </p:txBody>
      </p:sp>
      <p:sp>
        <p:nvSpPr>
          <p:cNvPr id="313" name="Google Shape;313;p17"/>
          <p:cNvSpPr/>
          <p:nvPr/>
        </p:nvSpPr>
        <p:spPr>
          <a:xfrm>
            <a:off x="6954837" y="2865437"/>
            <a:ext cx="119380" cy="179705"/>
          </a:xfrm>
          <a:custGeom>
            <a:rect b="b" l="l" r="r" t="t"/>
            <a:pathLst>
              <a:path extrusionOk="0" h="179705" w="119379">
                <a:moveTo>
                  <a:pt x="0" y="179387"/>
                </a:moveTo>
                <a:lnTo>
                  <a:pt x="119061" y="179387"/>
                </a:lnTo>
                <a:lnTo>
                  <a:pt x="119061"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7"/>
          <p:cNvSpPr txBox="1"/>
          <p:nvPr/>
        </p:nvSpPr>
        <p:spPr>
          <a:xfrm>
            <a:off x="6942137" y="2852737"/>
            <a:ext cx="117475"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N</a:t>
            </a:r>
            <a:endParaRPr sz="1000">
              <a:solidFill>
                <a:schemeClr val="dk1"/>
              </a:solidFill>
              <a:latin typeface="Times New Roman"/>
              <a:ea typeface="Times New Roman"/>
              <a:cs typeface="Times New Roman"/>
              <a:sym typeface="Times New Roman"/>
            </a:endParaRPr>
          </a:p>
        </p:txBody>
      </p:sp>
      <p:sp>
        <p:nvSpPr>
          <p:cNvPr id="315" name="Google Shape;315;p17"/>
          <p:cNvSpPr/>
          <p:nvPr/>
        </p:nvSpPr>
        <p:spPr>
          <a:xfrm>
            <a:off x="5965825" y="3825875"/>
            <a:ext cx="120650" cy="179705"/>
          </a:xfrm>
          <a:custGeom>
            <a:rect b="b" l="l" r="r" t="t"/>
            <a:pathLst>
              <a:path extrusionOk="0" h="179704" w="120650">
                <a:moveTo>
                  <a:pt x="0" y="179387"/>
                </a:moveTo>
                <a:lnTo>
                  <a:pt x="120650" y="179387"/>
                </a:lnTo>
                <a:lnTo>
                  <a:pt x="120650"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7"/>
          <p:cNvSpPr txBox="1"/>
          <p:nvPr/>
        </p:nvSpPr>
        <p:spPr>
          <a:xfrm>
            <a:off x="5953125" y="3813175"/>
            <a:ext cx="9652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p:txBody>
      </p:sp>
      <p:sp>
        <p:nvSpPr>
          <p:cNvPr id="317" name="Google Shape;317;p17"/>
          <p:cNvSpPr/>
          <p:nvPr/>
        </p:nvSpPr>
        <p:spPr>
          <a:xfrm>
            <a:off x="7915275" y="3836987"/>
            <a:ext cx="119380" cy="179705"/>
          </a:xfrm>
          <a:custGeom>
            <a:rect b="b" l="l" r="r" t="t"/>
            <a:pathLst>
              <a:path extrusionOk="0" h="179704" w="119379">
                <a:moveTo>
                  <a:pt x="0" y="179387"/>
                </a:moveTo>
                <a:lnTo>
                  <a:pt x="119061" y="179387"/>
                </a:lnTo>
                <a:lnTo>
                  <a:pt x="119061"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7"/>
          <p:cNvSpPr txBox="1"/>
          <p:nvPr/>
        </p:nvSpPr>
        <p:spPr>
          <a:xfrm>
            <a:off x="7902575" y="3824287"/>
            <a:ext cx="96520"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S</a:t>
            </a:r>
            <a:endParaRPr sz="1000">
              <a:solidFill>
                <a:schemeClr val="dk1"/>
              </a:solidFill>
              <a:latin typeface="Times New Roman"/>
              <a:ea typeface="Times New Roman"/>
              <a:cs typeface="Times New Roman"/>
              <a:sym typeface="Times New Roman"/>
            </a:endParaRPr>
          </a:p>
        </p:txBody>
      </p:sp>
      <p:sp>
        <p:nvSpPr>
          <p:cNvPr id="319" name="Google Shape;319;p17"/>
          <p:cNvSpPr/>
          <p:nvPr/>
        </p:nvSpPr>
        <p:spPr>
          <a:xfrm>
            <a:off x="6948487" y="4754562"/>
            <a:ext cx="120650" cy="179705"/>
          </a:xfrm>
          <a:custGeom>
            <a:rect b="b" l="l" r="r" t="t"/>
            <a:pathLst>
              <a:path extrusionOk="0" h="179704" w="120650">
                <a:moveTo>
                  <a:pt x="0" y="179387"/>
                </a:moveTo>
                <a:lnTo>
                  <a:pt x="120650" y="179387"/>
                </a:lnTo>
                <a:lnTo>
                  <a:pt x="120650" y="0"/>
                </a:lnTo>
                <a:lnTo>
                  <a:pt x="0" y="0"/>
                </a:lnTo>
                <a:lnTo>
                  <a:pt x="0" y="179387"/>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7"/>
          <p:cNvSpPr txBox="1"/>
          <p:nvPr/>
        </p:nvSpPr>
        <p:spPr>
          <a:xfrm>
            <a:off x="6935787" y="4741862"/>
            <a:ext cx="117475" cy="1778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000">
                <a:solidFill>
                  <a:srgbClr val="0000CC"/>
                </a:solidFill>
                <a:latin typeface="Times New Roman"/>
                <a:ea typeface="Times New Roman"/>
                <a:cs typeface="Times New Roman"/>
                <a:sym typeface="Times New Roman"/>
              </a:rPr>
              <a:t>N</a:t>
            </a:r>
            <a:endParaRPr sz="1000">
              <a:solidFill>
                <a:schemeClr val="dk1"/>
              </a:solidFill>
              <a:latin typeface="Times New Roman"/>
              <a:ea typeface="Times New Roman"/>
              <a:cs typeface="Times New Roman"/>
              <a:sym typeface="Times New Roman"/>
            </a:endParaRPr>
          </a:p>
        </p:txBody>
      </p:sp>
      <p:sp>
        <p:nvSpPr>
          <p:cNvPr id="321" name="Google Shape;321;p17"/>
          <p:cNvSpPr/>
          <p:nvPr/>
        </p:nvSpPr>
        <p:spPr>
          <a:xfrm>
            <a:off x="7575042" y="3027362"/>
            <a:ext cx="429259" cy="401955"/>
          </a:xfrm>
          <a:custGeom>
            <a:rect b="b" l="l" r="r" t="t"/>
            <a:pathLst>
              <a:path extrusionOk="0" h="401954" w="429259">
                <a:moveTo>
                  <a:pt x="429132" y="0"/>
                </a:moveTo>
                <a:lnTo>
                  <a:pt x="0" y="40174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7"/>
          <p:cNvSpPr/>
          <p:nvPr/>
        </p:nvSpPr>
        <p:spPr>
          <a:xfrm>
            <a:off x="7556500" y="3313315"/>
            <a:ext cx="136525" cy="133350"/>
          </a:xfrm>
          <a:custGeom>
            <a:rect b="b" l="l" r="r" t="t"/>
            <a:pathLst>
              <a:path extrusionOk="0" h="133350" w="136525">
                <a:moveTo>
                  <a:pt x="49314" y="0"/>
                </a:moveTo>
                <a:lnTo>
                  <a:pt x="0" y="133146"/>
                </a:lnTo>
                <a:lnTo>
                  <a:pt x="136105" y="92709"/>
                </a:lnTo>
                <a:lnTo>
                  <a:pt x="4931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7"/>
          <p:cNvSpPr/>
          <p:nvPr/>
        </p:nvSpPr>
        <p:spPr>
          <a:xfrm>
            <a:off x="7032625" y="2374906"/>
            <a:ext cx="0" cy="1558925"/>
          </a:xfrm>
          <a:custGeom>
            <a:rect b="b" l="l" r="r" t="t"/>
            <a:pathLst>
              <a:path extrusionOk="0" h="1558925" w="120000">
                <a:moveTo>
                  <a:pt x="0" y="1558918"/>
                </a:moveTo>
                <a:lnTo>
                  <a:pt x="0" y="0"/>
                </a:lnTo>
              </a:path>
            </a:pathLst>
          </a:custGeom>
          <a:noFill/>
          <a:ln cap="flat" cmpd="sng" w="253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7"/>
          <p:cNvSpPr/>
          <p:nvPr/>
        </p:nvSpPr>
        <p:spPr>
          <a:xfrm>
            <a:off x="6969125" y="2349500"/>
            <a:ext cx="127000" cy="127000"/>
          </a:xfrm>
          <a:custGeom>
            <a:rect b="b" l="l" r="r" t="t"/>
            <a:pathLst>
              <a:path extrusionOk="0" h="127000" w="127000">
                <a:moveTo>
                  <a:pt x="63500" y="0"/>
                </a:moveTo>
                <a:lnTo>
                  <a:pt x="0" y="127000"/>
                </a:lnTo>
                <a:lnTo>
                  <a:pt x="127000" y="127000"/>
                </a:lnTo>
                <a:lnTo>
                  <a:pt x="6350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7"/>
          <p:cNvSpPr/>
          <p:nvPr/>
        </p:nvSpPr>
        <p:spPr>
          <a:xfrm>
            <a:off x="5473706" y="3933824"/>
            <a:ext cx="1558925" cy="0"/>
          </a:xfrm>
          <a:custGeom>
            <a:rect b="b" l="l" r="r" t="t"/>
            <a:pathLst>
              <a:path extrusionOk="0" h="120000" w="1558925">
                <a:moveTo>
                  <a:pt x="1558918" y="0"/>
                </a:moveTo>
                <a:lnTo>
                  <a:pt x="0" y="0"/>
                </a:lnTo>
              </a:path>
            </a:pathLst>
          </a:custGeom>
          <a:noFill/>
          <a:ln cap="flat" cmpd="sng" w="25375">
            <a:solidFill>
              <a:srgbClr val="FF2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7"/>
          <p:cNvSpPr/>
          <p:nvPr/>
        </p:nvSpPr>
        <p:spPr>
          <a:xfrm>
            <a:off x="5448300" y="3870325"/>
            <a:ext cx="127000" cy="127000"/>
          </a:xfrm>
          <a:custGeom>
            <a:rect b="b" l="l" r="r" t="t"/>
            <a:pathLst>
              <a:path extrusionOk="0" h="127000" w="127000">
                <a:moveTo>
                  <a:pt x="127000" y="0"/>
                </a:moveTo>
                <a:lnTo>
                  <a:pt x="0" y="63500"/>
                </a:lnTo>
                <a:lnTo>
                  <a:pt x="127000" y="127000"/>
                </a:lnTo>
                <a:lnTo>
                  <a:pt x="127000" y="0"/>
                </a:lnTo>
                <a:close/>
              </a:path>
            </a:pathLst>
          </a:custGeom>
          <a:solidFill>
            <a:srgbClr val="FF26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7"/>
          <p:cNvSpPr txBox="1"/>
          <p:nvPr/>
        </p:nvSpPr>
        <p:spPr>
          <a:xfrm>
            <a:off x="726440" y="941070"/>
            <a:ext cx="7249795" cy="1388110"/>
          </a:xfrm>
          <a:prstGeom prst="rect">
            <a:avLst/>
          </a:prstGeom>
          <a:noFill/>
          <a:ln>
            <a:noFill/>
          </a:ln>
        </p:spPr>
        <p:txBody>
          <a:bodyPr anchorCtr="0" anchor="t" bIns="0" lIns="0" spcFirstLastPara="1" rIns="0" wrap="square" tIns="27925">
            <a:noAutofit/>
          </a:bodyPr>
          <a:lstStyle/>
          <a:p>
            <a:pPr indent="-430530" lvl="0" marL="430530" marR="5080" rtl="0" algn="l">
              <a:lnSpc>
                <a:spcPct val="118181"/>
              </a:lnSpc>
              <a:spcBef>
                <a:spcPts val="0"/>
              </a:spcBef>
              <a:spcAft>
                <a:spcPts val="0"/>
              </a:spcAft>
              <a:buClr>
                <a:schemeClr val="dk1"/>
              </a:buClr>
              <a:buSzPts val="2200"/>
              <a:buFont typeface="Times New Roman"/>
              <a:buAutoNum type="arabicPeriod"/>
            </a:pPr>
            <a:r>
              <a:rPr b="1" lang="en-US" sz="2200">
                <a:solidFill>
                  <a:schemeClr val="dk1"/>
                </a:solidFill>
                <a:latin typeface="Times New Roman"/>
                <a:ea typeface="Times New Roman"/>
                <a:cs typeface="Times New Roman"/>
                <a:sym typeface="Times New Roman"/>
              </a:rPr>
              <a:t>Çoğu hidrolik türbinler düşük hızda (50-300d/d) dönmek  zorundadırlar.</a:t>
            </a:r>
            <a:endParaRPr sz="2200">
              <a:solidFill>
                <a:schemeClr val="dk1"/>
              </a:solidFill>
              <a:latin typeface="Times New Roman"/>
              <a:ea typeface="Times New Roman"/>
              <a:cs typeface="Times New Roman"/>
              <a:sym typeface="Times New Roman"/>
            </a:endParaRPr>
          </a:p>
          <a:p>
            <a:pPr indent="-430530" lvl="0" marL="430530" marR="0" rtl="0" algn="l">
              <a:lnSpc>
                <a:spcPct val="100000"/>
              </a:lnSpc>
              <a:spcBef>
                <a:spcPts val="880"/>
              </a:spcBef>
              <a:spcAft>
                <a:spcPts val="0"/>
              </a:spcAft>
              <a:buClr>
                <a:schemeClr val="dk1"/>
              </a:buClr>
              <a:buSzPts val="2200"/>
              <a:buFont typeface="Times New Roman"/>
              <a:buAutoNum type="arabicPeriod"/>
            </a:pPr>
            <a:r>
              <a:rPr b="1" lang="en-US" sz="2200">
                <a:solidFill>
                  <a:schemeClr val="dk1"/>
                </a:solidFill>
                <a:latin typeface="Times New Roman"/>
                <a:ea typeface="Times New Roman"/>
                <a:cs typeface="Times New Roman"/>
                <a:sym typeface="Times New Roman"/>
              </a:rPr>
              <a:t>Rotor üzerinde çok sayıda kutup gerektirir.</a:t>
            </a:r>
            <a:endParaRPr sz="2200">
              <a:solidFill>
                <a:schemeClr val="dk1"/>
              </a:solidFill>
              <a:latin typeface="Times New Roman"/>
              <a:ea typeface="Times New Roman"/>
              <a:cs typeface="Times New Roman"/>
              <a:sym typeface="Times New Roman"/>
            </a:endParaRPr>
          </a:p>
          <a:p>
            <a:pPr indent="0" lvl="0" marL="0" marR="644525" rtl="0" algn="r">
              <a:lnSpc>
                <a:spcPct val="100000"/>
              </a:lnSpc>
              <a:spcBef>
                <a:spcPts val="450"/>
              </a:spcBef>
              <a:spcAft>
                <a:spcPts val="0"/>
              </a:spcAft>
              <a:buNone/>
            </a:pPr>
            <a:r>
              <a:rPr b="1" lang="en-US" sz="1200">
                <a:solidFill>
                  <a:srgbClr val="0000CC"/>
                </a:solidFill>
                <a:latin typeface="Times New Roman"/>
                <a:ea typeface="Times New Roman"/>
                <a:cs typeface="Times New Roman"/>
                <a:sym typeface="Times New Roman"/>
              </a:rPr>
              <a:t>d-ekseni</a:t>
            </a:r>
            <a:endParaRPr sz="1200">
              <a:solidFill>
                <a:schemeClr val="dk1"/>
              </a:solidFill>
              <a:latin typeface="Times New Roman"/>
              <a:ea typeface="Times New Roman"/>
              <a:cs typeface="Times New Roman"/>
              <a:sym typeface="Times New Roman"/>
            </a:endParaRPr>
          </a:p>
        </p:txBody>
      </p:sp>
      <p:sp>
        <p:nvSpPr>
          <p:cNvPr id="328" name="Google Shape;328;p17"/>
          <p:cNvSpPr txBox="1"/>
          <p:nvPr/>
        </p:nvSpPr>
        <p:spPr>
          <a:xfrm>
            <a:off x="4930775" y="3798887"/>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q-ekseni</a:t>
            </a:r>
            <a:endParaRPr sz="1200">
              <a:solidFill>
                <a:schemeClr val="dk1"/>
              </a:solidFill>
              <a:latin typeface="Times New Roman"/>
              <a:ea typeface="Times New Roman"/>
              <a:cs typeface="Times New Roman"/>
              <a:sym typeface="Times New Roman"/>
            </a:endParaRPr>
          </a:p>
        </p:txBody>
      </p:sp>
      <p:sp>
        <p:nvSpPr>
          <p:cNvPr id="329" name="Google Shape;329;p17"/>
          <p:cNvSpPr/>
          <p:nvPr/>
        </p:nvSpPr>
        <p:spPr>
          <a:xfrm>
            <a:off x="179387" y="4868866"/>
            <a:ext cx="2551112" cy="16208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7"/>
          <p:cNvSpPr txBox="1"/>
          <p:nvPr>
            <p:ph type="title"/>
          </p:nvPr>
        </p:nvSpPr>
        <p:spPr>
          <a:xfrm>
            <a:off x="1648095" y="128752"/>
            <a:ext cx="572960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Çıkıntılı-Kutuplu Senkron Generatör</a:t>
            </a:r>
            <a:endParaRPr/>
          </a:p>
        </p:txBody>
      </p:sp>
      <p:sp>
        <p:nvSpPr>
          <p:cNvPr id="331" name="Google Shape;331;p17"/>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8"/>
          <p:cNvSpPr txBox="1"/>
          <p:nvPr/>
        </p:nvSpPr>
        <p:spPr>
          <a:xfrm>
            <a:off x="2369502" y="3279140"/>
            <a:ext cx="6864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Stator</a:t>
            </a:r>
            <a:endParaRPr sz="1800">
              <a:solidFill>
                <a:schemeClr val="dk1"/>
              </a:solidFill>
              <a:latin typeface="Arial"/>
              <a:ea typeface="Arial"/>
              <a:cs typeface="Arial"/>
              <a:sym typeface="Arial"/>
            </a:endParaRPr>
          </a:p>
        </p:txBody>
      </p:sp>
      <p:sp>
        <p:nvSpPr>
          <p:cNvPr id="337" name="Google Shape;337;p18"/>
          <p:cNvSpPr txBox="1"/>
          <p:nvPr/>
        </p:nvSpPr>
        <p:spPr>
          <a:xfrm rot="-660000">
            <a:off x="5801062" y="6206235"/>
            <a:ext cx="2336579" cy="228600"/>
          </a:xfrm>
          <a:prstGeom prst="rect">
            <a:avLst/>
          </a:prstGeom>
          <a:noFill/>
          <a:ln>
            <a:noFill/>
          </a:ln>
        </p:spPr>
        <p:txBody>
          <a:bodyPr anchorCtr="0" anchor="t" bIns="0" lIns="0" spcFirstLastPara="1" rIns="0" wrap="square" tIns="0">
            <a:noAutofit/>
          </a:bodyPr>
          <a:lstStyle/>
          <a:p>
            <a:pPr indent="0" lvl="0" marL="0" marR="0" rtl="0" algn="l">
              <a:lnSpc>
                <a:spcPct val="66666"/>
              </a:lnSpc>
              <a:spcBef>
                <a:spcPts val="0"/>
              </a:spcBef>
              <a:spcAft>
                <a:spcPts val="0"/>
              </a:spcAft>
              <a:buNone/>
            </a:pPr>
            <a:r>
              <a:rPr b="1" lang="en-US" sz="1800">
                <a:solidFill>
                  <a:schemeClr val="dk1"/>
                </a:solidFill>
                <a:latin typeface="Arial"/>
                <a:ea typeface="Arial"/>
                <a:cs typeface="Arial"/>
                <a:sym typeface="Arial"/>
              </a:rPr>
              <a:t>Çıkıntıl</a:t>
            </a:r>
            <a:r>
              <a:rPr b="1" baseline="30000" lang="en-US" sz="2700">
                <a:solidFill>
                  <a:schemeClr val="dk1"/>
                </a:solidFill>
                <a:latin typeface="Arial"/>
                <a:ea typeface="Arial"/>
                <a:cs typeface="Arial"/>
                <a:sym typeface="Arial"/>
              </a:rPr>
              <a:t>ı-kutuplu rotor</a:t>
            </a:r>
            <a:endParaRPr baseline="30000" sz="2700">
              <a:solidFill>
                <a:schemeClr val="dk1"/>
              </a:solidFill>
              <a:latin typeface="Arial"/>
              <a:ea typeface="Arial"/>
              <a:cs typeface="Arial"/>
              <a:sym typeface="Arial"/>
            </a:endParaRPr>
          </a:p>
        </p:txBody>
      </p:sp>
      <p:sp>
        <p:nvSpPr>
          <p:cNvPr id="338" name="Google Shape;338;p18"/>
          <p:cNvSpPr txBox="1"/>
          <p:nvPr/>
        </p:nvSpPr>
        <p:spPr>
          <a:xfrm>
            <a:off x="1648095" y="128752"/>
            <a:ext cx="5729605" cy="4521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800">
                <a:solidFill>
                  <a:srgbClr val="009900"/>
                </a:solidFill>
                <a:latin typeface="Times New Roman"/>
                <a:ea typeface="Times New Roman"/>
                <a:cs typeface="Times New Roman"/>
                <a:sym typeface="Times New Roman"/>
              </a:rPr>
              <a:t>Çıkıntılı-Kutuplu Senkron Generatör</a:t>
            </a:r>
            <a:endParaRPr sz="2800">
              <a:solidFill>
                <a:schemeClr val="dk1"/>
              </a:solidFill>
              <a:latin typeface="Times New Roman"/>
              <a:ea typeface="Times New Roman"/>
              <a:cs typeface="Times New Roman"/>
              <a:sym typeface="Times New Roman"/>
            </a:endParaRPr>
          </a:p>
        </p:txBody>
      </p:sp>
      <p:sp>
        <p:nvSpPr>
          <p:cNvPr id="339" name="Google Shape;339;p18"/>
          <p:cNvSpPr/>
          <p:nvPr/>
        </p:nvSpPr>
        <p:spPr>
          <a:xfrm>
            <a:off x="0" y="723900"/>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8"/>
          <p:cNvSpPr txBox="1"/>
          <p:nvPr/>
        </p:nvSpPr>
        <p:spPr>
          <a:xfrm>
            <a:off x="8476157" y="6295087"/>
            <a:ext cx="149860" cy="224154"/>
          </a:xfrm>
          <a:prstGeom prst="rect">
            <a:avLst/>
          </a:prstGeom>
          <a:noFill/>
          <a:ln>
            <a:noFill/>
          </a:ln>
        </p:spPr>
        <p:txBody>
          <a:bodyPr anchorCtr="0" anchor="t" bIns="0" lIns="0" spcFirstLastPara="1" rIns="0" wrap="square" tIns="0">
            <a:noAutofit/>
          </a:bodyPr>
          <a:lstStyle/>
          <a:p>
            <a:pPr indent="0" lvl="0" marL="25400" marR="0" rtl="0" algn="l">
              <a:lnSpc>
                <a:spcPct val="117499"/>
              </a:lnSpc>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19"/>
          <p:cNvSpPr txBox="1"/>
          <p:nvPr/>
        </p:nvSpPr>
        <p:spPr>
          <a:xfrm>
            <a:off x="8488857" y="6278245"/>
            <a:ext cx="12446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7</a:t>
            </a:r>
            <a:endParaRPr sz="1400">
              <a:solidFill>
                <a:schemeClr val="dk1"/>
              </a:solidFill>
              <a:latin typeface="Arial"/>
              <a:ea typeface="Arial"/>
              <a:cs typeface="Arial"/>
              <a:sym typeface="Arial"/>
            </a:endParaRPr>
          </a:p>
        </p:txBody>
      </p:sp>
      <p:sp>
        <p:nvSpPr>
          <p:cNvPr id="346" name="Google Shape;346;p19"/>
          <p:cNvSpPr/>
          <p:nvPr/>
        </p:nvSpPr>
        <p:spPr>
          <a:xfrm>
            <a:off x="1079500" y="1155700"/>
            <a:ext cx="919480" cy="1456055"/>
          </a:xfrm>
          <a:custGeom>
            <a:rect b="b" l="l" r="r" t="t"/>
            <a:pathLst>
              <a:path extrusionOk="0" h="1456055" w="919480">
                <a:moveTo>
                  <a:pt x="919162" y="0"/>
                </a:moveTo>
                <a:lnTo>
                  <a:pt x="0" y="363931"/>
                </a:lnTo>
                <a:lnTo>
                  <a:pt x="0" y="1091806"/>
                </a:lnTo>
                <a:lnTo>
                  <a:pt x="919162" y="1455737"/>
                </a:lnTo>
                <a:lnTo>
                  <a:pt x="919162" y="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9"/>
          <p:cNvSpPr/>
          <p:nvPr/>
        </p:nvSpPr>
        <p:spPr>
          <a:xfrm>
            <a:off x="1079500" y="1155700"/>
            <a:ext cx="919480" cy="1456055"/>
          </a:xfrm>
          <a:custGeom>
            <a:rect b="b" l="l" r="r" t="t"/>
            <a:pathLst>
              <a:path extrusionOk="0" h="1456055" w="919480">
                <a:moveTo>
                  <a:pt x="919162" y="0"/>
                </a:moveTo>
                <a:lnTo>
                  <a:pt x="0" y="363934"/>
                </a:lnTo>
                <a:lnTo>
                  <a:pt x="0" y="1091799"/>
                </a:lnTo>
                <a:lnTo>
                  <a:pt x="919162" y="1455738"/>
                </a:lnTo>
                <a:lnTo>
                  <a:pt x="919162"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9"/>
          <p:cNvSpPr/>
          <p:nvPr/>
        </p:nvSpPr>
        <p:spPr>
          <a:xfrm>
            <a:off x="2005012" y="1725612"/>
            <a:ext cx="625475" cy="254000"/>
          </a:xfrm>
          <a:custGeom>
            <a:rect b="b" l="l" r="r" t="t"/>
            <a:pathLst>
              <a:path extrusionOk="0" h="254000" w="625475">
                <a:moveTo>
                  <a:pt x="0" y="254000"/>
                </a:moveTo>
                <a:lnTo>
                  <a:pt x="625475" y="254000"/>
                </a:lnTo>
                <a:lnTo>
                  <a:pt x="625475"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9"/>
          <p:cNvSpPr/>
          <p:nvPr/>
        </p:nvSpPr>
        <p:spPr>
          <a:xfrm>
            <a:off x="2005012" y="1725612"/>
            <a:ext cx="625475" cy="254000"/>
          </a:xfrm>
          <a:custGeom>
            <a:rect b="b" l="l" r="r" t="t"/>
            <a:pathLst>
              <a:path extrusionOk="0" h="254000" w="625475">
                <a:moveTo>
                  <a:pt x="0" y="0"/>
                </a:moveTo>
                <a:lnTo>
                  <a:pt x="625474" y="0"/>
                </a:lnTo>
                <a:lnTo>
                  <a:pt x="625474" y="253999"/>
                </a:lnTo>
                <a:lnTo>
                  <a:pt x="0" y="2539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9"/>
          <p:cNvSpPr/>
          <p:nvPr/>
        </p:nvSpPr>
        <p:spPr>
          <a:xfrm>
            <a:off x="6489700" y="1725612"/>
            <a:ext cx="285750" cy="254000"/>
          </a:xfrm>
          <a:custGeom>
            <a:rect b="b" l="l" r="r" t="t"/>
            <a:pathLst>
              <a:path extrusionOk="0" h="254000" w="285750">
                <a:moveTo>
                  <a:pt x="0" y="254000"/>
                </a:moveTo>
                <a:lnTo>
                  <a:pt x="285750" y="254000"/>
                </a:lnTo>
                <a:lnTo>
                  <a:pt x="285750"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9"/>
          <p:cNvSpPr/>
          <p:nvPr/>
        </p:nvSpPr>
        <p:spPr>
          <a:xfrm>
            <a:off x="2630487" y="1725612"/>
            <a:ext cx="260350" cy="254000"/>
          </a:xfrm>
          <a:custGeom>
            <a:rect b="b" l="l" r="r" t="t"/>
            <a:pathLst>
              <a:path extrusionOk="0" h="254000" w="260350">
                <a:moveTo>
                  <a:pt x="0" y="254000"/>
                </a:moveTo>
                <a:lnTo>
                  <a:pt x="260350" y="254000"/>
                </a:lnTo>
                <a:lnTo>
                  <a:pt x="260350" y="0"/>
                </a:lnTo>
                <a:lnTo>
                  <a:pt x="0" y="0"/>
                </a:lnTo>
                <a:lnTo>
                  <a:pt x="0" y="2540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9"/>
          <p:cNvSpPr/>
          <p:nvPr/>
        </p:nvSpPr>
        <p:spPr>
          <a:xfrm>
            <a:off x="2630487" y="1725612"/>
            <a:ext cx="4145279" cy="254000"/>
          </a:xfrm>
          <a:custGeom>
            <a:rect b="b" l="l" r="r" t="t"/>
            <a:pathLst>
              <a:path extrusionOk="0" h="254000" w="4145279">
                <a:moveTo>
                  <a:pt x="0" y="0"/>
                </a:moveTo>
                <a:lnTo>
                  <a:pt x="4144956" y="0"/>
                </a:lnTo>
                <a:lnTo>
                  <a:pt x="4144956" y="253999"/>
                </a:lnTo>
                <a:lnTo>
                  <a:pt x="0" y="253999"/>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9"/>
          <p:cNvSpPr/>
          <p:nvPr/>
        </p:nvSpPr>
        <p:spPr>
          <a:xfrm>
            <a:off x="2890837" y="1143000"/>
            <a:ext cx="3599179" cy="1473200"/>
          </a:xfrm>
          <a:custGeom>
            <a:rect b="b" l="l" r="r" t="t"/>
            <a:pathLst>
              <a:path extrusionOk="0" h="1473200" w="3599179">
                <a:moveTo>
                  <a:pt x="0" y="1473200"/>
                </a:moveTo>
                <a:lnTo>
                  <a:pt x="3598862" y="1473200"/>
                </a:lnTo>
                <a:lnTo>
                  <a:pt x="3598862" y="0"/>
                </a:lnTo>
                <a:lnTo>
                  <a:pt x="0" y="0"/>
                </a:lnTo>
                <a:lnTo>
                  <a:pt x="0" y="147320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9"/>
          <p:cNvSpPr/>
          <p:nvPr/>
        </p:nvSpPr>
        <p:spPr>
          <a:xfrm>
            <a:off x="2890837" y="1142999"/>
            <a:ext cx="3599179" cy="1473200"/>
          </a:xfrm>
          <a:custGeom>
            <a:rect b="b" l="l" r="r" t="t"/>
            <a:pathLst>
              <a:path extrusionOk="0" h="1473200" w="3599179">
                <a:moveTo>
                  <a:pt x="0" y="0"/>
                </a:moveTo>
                <a:lnTo>
                  <a:pt x="3598857" y="0"/>
                </a:lnTo>
                <a:lnTo>
                  <a:pt x="3598857" y="1473198"/>
                </a:lnTo>
                <a:lnTo>
                  <a:pt x="0" y="1473198"/>
                </a:lnTo>
                <a:lnTo>
                  <a:pt x="0" y="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9"/>
          <p:cNvSpPr/>
          <p:nvPr/>
        </p:nvSpPr>
        <p:spPr>
          <a:xfrm>
            <a:off x="5138737" y="2816225"/>
            <a:ext cx="1324610" cy="0"/>
          </a:xfrm>
          <a:custGeom>
            <a:rect b="b" l="l" r="r" t="t"/>
            <a:pathLst>
              <a:path extrusionOk="0" h="120000" w="1324610">
                <a:moveTo>
                  <a:pt x="0" y="0"/>
                </a:moveTo>
                <a:lnTo>
                  <a:pt x="1324612"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9"/>
          <p:cNvSpPr/>
          <p:nvPr/>
        </p:nvSpPr>
        <p:spPr>
          <a:xfrm>
            <a:off x="2906712" y="2816225"/>
            <a:ext cx="1449705" cy="0"/>
          </a:xfrm>
          <a:custGeom>
            <a:rect b="b" l="l" r="r" t="t"/>
            <a:pathLst>
              <a:path extrusionOk="0" h="120000" w="1449704">
                <a:moveTo>
                  <a:pt x="0" y="0"/>
                </a:moveTo>
                <a:lnTo>
                  <a:pt x="1449387" y="0"/>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9"/>
          <p:cNvSpPr/>
          <p:nvPr/>
        </p:nvSpPr>
        <p:spPr>
          <a:xfrm>
            <a:off x="2881312" y="2752725"/>
            <a:ext cx="127000" cy="127000"/>
          </a:xfrm>
          <a:custGeom>
            <a:rect b="b" l="l" r="r" t="t"/>
            <a:pathLst>
              <a:path extrusionOk="0" h="127000" w="127000">
                <a:moveTo>
                  <a:pt x="127000" y="0"/>
                </a:moveTo>
                <a:lnTo>
                  <a:pt x="0" y="63500"/>
                </a:lnTo>
                <a:lnTo>
                  <a:pt x="127000" y="127000"/>
                </a:lnTo>
                <a:lnTo>
                  <a:pt x="127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9"/>
          <p:cNvSpPr/>
          <p:nvPr/>
        </p:nvSpPr>
        <p:spPr>
          <a:xfrm>
            <a:off x="6402387" y="2752725"/>
            <a:ext cx="76200" cy="127000"/>
          </a:xfrm>
          <a:custGeom>
            <a:rect b="b" l="l" r="r" t="t"/>
            <a:pathLst>
              <a:path extrusionOk="0" h="127000" w="76200">
                <a:moveTo>
                  <a:pt x="0" y="0"/>
                </a:moveTo>
                <a:lnTo>
                  <a:pt x="0" y="127000"/>
                </a:lnTo>
                <a:lnTo>
                  <a:pt x="76200" y="63500"/>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9"/>
          <p:cNvSpPr/>
          <p:nvPr/>
        </p:nvSpPr>
        <p:spPr>
          <a:xfrm>
            <a:off x="7037387" y="1185333"/>
            <a:ext cx="0" cy="577215"/>
          </a:xfrm>
          <a:custGeom>
            <a:rect b="b" l="l" r="r" t="t"/>
            <a:pathLst>
              <a:path extrusionOk="0" h="577214" w="120000">
                <a:moveTo>
                  <a:pt x="0" y="0"/>
                </a:moveTo>
                <a:lnTo>
                  <a:pt x="0" y="576791"/>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9"/>
          <p:cNvSpPr/>
          <p:nvPr/>
        </p:nvSpPr>
        <p:spPr>
          <a:xfrm>
            <a:off x="7037387" y="1952625"/>
            <a:ext cx="0" cy="621665"/>
          </a:xfrm>
          <a:custGeom>
            <a:rect b="b" l="l" r="r" t="t"/>
            <a:pathLst>
              <a:path extrusionOk="0" h="621664" w="120000">
                <a:moveTo>
                  <a:pt x="0" y="0"/>
                </a:moveTo>
                <a:lnTo>
                  <a:pt x="0" y="621243"/>
                </a:lnTo>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9"/>
          <p:cNvSpPr/>
          <p:nvPr/>
        </p:nvSpPr>
        <p:spPr>
          <a:xfrm>
            <a:off x="6999287" y="1143000"/>
            <a:ext cx="76200" cy="127000"/>
          </a:xfrm>
          <a:custGeom>
            <a:rect b="b" l="l" r="r" t="t"/>
            <a:pathLst>
              <a:path extrusionOk="0" h="127000" w="76200">
                <a:moveTo>
                  <a:pt x="38100" y="0"/>
                </a:moveTo>
                <a:lnTo>
                  <a:pt x="0" y="127000"/>
                </a:lnTo>
                <a:lnTo>
                  <a:pt x="76200" y="127000"/>
                </a:lnTo>
                <a:lnTo>
                  <a:pt x="381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9"/>
          <p:cNvSpPr/>
          <p:nvPr/>
        </p:nvSpPr>
        <p:spPr>
          <a:xfrm>
            <a:off x="6999287" y="2489200"/>
            <a:ext cx="76200" cy="127000"/>
          </a:xfrm>
          <a:custGeom>
            <a:rect b="b" l="l" r="r" t="t"/>
            <a:pathLst>
              <a:path extrusionOk="0" h="127000" w="76200">
                <a:moveTo>
                  <a:pt x="76200" y="0"/>
                </a:moveTo>
                <a:lnTo>
                  <a:pt x="0" y="0"/>
                </a:lnTo>
                <a:lnTo>
                  <a:pt x="38100" y="127000"/>
                </a:lnTo>
                <a:lnTo>
                  <a:pt x="762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9"/>
          <p:cNvSpPr/>
          <p:nvPr/>
        </p:nvSpPr>
        <p:spPr>
          <a:xfrm>
            <a:off x="6538912" y="1142999"/>
            <a:ext cx="727075" cy="0"/>
          </a:xfrm>
          <a:custGeom>
            <a:rect b="b" l="l" r="r" t="t"/>
            <a:pathLst>
              <a:path extrusionOk="0" h="120000" w="727075">
                <a:moveTo>
                  <a:pt x="0" y="0"/>
                </a:moveTo>
                <a:lnTo>
                  <a:pt x="727074"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9"/>
          <p:cNvSpPr/>
          <p:nvPr/>
        </p:nvSpPr>
        <p:spPr>
          <a:xfrm>
            <a:off x="6559550" y="2616200"/>
            <a:ext cx="728980" cy="0"/>
          </a:xfrm>
          <a:custGeom>
            <a:rect b="b" l="l" r="r" t="t"/>
            <a:pathLst>
              <a:path extrusionOk="0" h="120000" w="728979">
                <a:moveTo>
                  <a:pt x="0" y="0"/>
                </a:moveTo>
                <a:lnTo>
                  <a:pt x="728661" y="0"/>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9"/>
          <p:cNvSpPr/>
          <p:nvPr/>
        </p:nvSpPr>
        <p:spPr>
          <a:xfrm>
            <a:off x="2894012" y="2644775"/>
            <a:ext cx="0" cy="300355"/>
          </a:xfrm>
          <a:custGeom>
            <a:rect b="b" l="l" r="r" t="t"/>
            <a:pathLst>
              <a:path extrusionOk="0" h="300355" w="120000">
                <a:moveTo>
                  <a:pt x="0" y="0"/>
                </a:moveTo>
                <a:lnTo>
                  <a:pt x="0" y="300037"/>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9"/>
          <p:cNvSpPr/>
          <p:nvPr/>
        </p:nvSpPr>
        <p:spPr>
          <a:xfrm>
            <a:off x="6491287" y="2671762"/>
            <a:ext cx="0" cy="300355"/>
          </a:xfrm>
          <a:custGeom>
            <a:rect b="b" l="l" r="r" t="t"/>
            <a:pathLst>
              <a:path extrusionOk="0" h="300355" w="120000">
                <a:moveTo>
                  <a:pt x="0" y="0"/>
                </a:moveTo>
                <a:lnTo>
                  <a:pt x="0" y="300036"/>
                </a:lnTo>
              </a:path>
            </a:pathLst>
          </a:custGeom>
          <a:noFill/>
          <a:ln cap="flat" cmpd="sng" w="12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9"/>
          <p:cNvSpPr txBox="1"/>
          <p:nvPr/>
        </p:nvSpPr>
        <p:spPr>
          <a:xfrm>
            <a:off x="4387850" y="2695575"/>
            <a:ext cx="69151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L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10 m</a:t>
            </a:r>
            <a:endParaRPr sz="1400">
              <a:solidFill>
                <a:schemeClr val="dk1"/>
              </a:solidFill>
              <a:latin typeface="Times New Roman"/>
              <a:ea typeface="Times New Roman"/>
              <a:cs typeface="Times New Roman"/>
              <a:sym typeface="Times New Roman"/>
            </a:endParaRPr>
          </a:p>
        </p:txBody>
      </p:sp>
      <p:sp>
        <p:nvSpPr>
          <p:cNvPr id="368" name="Google Shape;368;p19"/>
          <p:cNvSpPr txBox="1"/>
          <p:nvPr/>
        </p:nvSpPr>
        <p:spPr>
          <a:xfrm>
            <a:off x="6843712" y="1749425"/>
            <a:ext cx="577850"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D </a:t>
            </a:r>
            <a:r>
              <a:rPr b="1" lang="en-US" sz="1400">
                <a:solidFill>
                  <a:srgbClr val="0329D6"/>
                </a:solidFill>
                <a:latin typeface="Noto Sans Symbols"/>
                <a:ea typeface="Noto Sans Symbols"/>
                <a:cs typeface="Noto Sans Symbols"/>
                <a:sym typeface="Noto Sans Symbols"/>
              </a:rPr>
              <a:t>≈</a:t>
            </a:r>
            <a:r>
              <a:rPr b="1" lang="en-US" sz="1400">
                <a:solidFill>
                  <a:srgbClr val="0329D6"/>
                </a:solidFill>
                <a:latin typeface="Times New Roman"/>
                <a:ea typeface="Times New Roman"/>
                <a:cs typeface="Times New Roman"/>
                <a:sym typeface="Times New Roman"/>
              </a:rPr>
              <a:t> </a:t>
            </a:r>
            <a:r>
              <a:rPr b="1" lang="en-US" sz="1400">
                <a:solidFill>
                  <a:srgbClr val="0000CC"/>
                </a:solidFill>
                <a:latin typeface="Times New Roman"/>
                <a:ea typeface="Times New Roman"/>
                <a:cs typeface="Times New Roman"/>
                <a:sym typeface="Times New Roman"/>
              </a:rPr>
              <a:t>1 m</a:t>
            </a:r>
            <a:endParaRPr sz="1400">
              <a:solidFill>
                <a:schemeClr val="dk1"/>
              </a:solidFill>
              <a:latin typeface="Times New Roman"/>
              <a:ea typeface="Times New Roman"/>
              <a:cs typeface="Times New Roman"/>
              <a:sym typeface="Times New Roman"/>
            </a:endParaRPr>
          </a:p>
        </p:txBody>
      </p:sp>
      <p:sp>
        <p:nvSpPr>
          <p:cNvPr id="369" name="Google Shape;369;p19"/>
          <p:cNvSpPr/>
          <p:nvPr/>
        </p:nvSpPr>
        <p:spPr>
          <a:xfrm>
            <a:off x="1187450" y="1779587"/>
            <a:ext cx="668655" cy="209550"/>
          </a:xfrm>
          <a:custGeom>
            <a:rect b="b" l="l" r="r" t="t"/>
            <a:pathLst>
              <a:path extrusionOk="0" h="209550" w="668655">
                <a:moveTo>
                  <a:pt x="0" y="209550"/>
                </a:moveTo>
                <a:lnTo>
                  <a:pt x="668337" y="209550"/>
                </a:lnTo>
                <a:lnTo>
                  <a:pt x="668337" y="0"/>
                </a:lnTo>
                <a:lnTo>
                  <a:pt x="0" y="0"/>
                </a:lnTo>
                <a:lnTo>
                  <a:pt x="0" y="209550"/>
                </a:lnTo>
                <a:close/>
              </a:path>
            </a:pathLst>
          </a:custGeom>
          <a:solidFill>
            <a:srgbClr val="00A8A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19"/>
          <p:cNvSpPr txBox="1"/>
          <p:nvPr/>
        </p:nvSpPr>
        <p:spPr>
          <a:xfrm>
            <a:off x="1174750" y="1766887"/>
            <a:ext cx="56959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Türbin</a:t>
            </a:r>
            <a:endParaRPr sz="1400">
              <a:solidFill>
                <a:schemeClr val="dk1"/>
              </a:solidFill>
              <a:latin typeface="Times New Roman"/>
              <a:ea typeface="Times New Roman"/>
              <a:cs typeface="Times New Roman"/>
              <a:sym typeface="Times New Roman"/>
            </a:endParaRPr>
          </a:p>
        </p:txBody>
      </p:sp>
      <p:sp>
        <p:nvSpPr>
          <p:cNvPr id="371" name="Google Shape;371;p19"/>
          <p:cNvSpPr/>
          <p:nvPr/>
        </p:nvSpPr>
        <p:spPr>
          <a:xfrm>
            <a:off x="900112" y="2384425"/>
            <a:ext cx="400050" cy="482600"/>
          </a:xfrm>
          <a:custGeom>
            <a:rect b="b" l="l" r="r" t="t"/>
            <a:pathLst>
              <a:path extrusionOk="0" h="482600" w="400050">
                <a:moveTo>
                  <a:pt x="0" y="120650"/>
                </a:moveTo>
                <a:lnTo>
                  <a:pt x="100012" y="120650"/>
                </a:lnTo>
                <a:lnTo>
                  <a:pt x="100012" y="482599"/>
                </a:lnTo>
                <a:lnTo>
                  <a:pt x="300037" y="482599"/>
                </a:lnTo>
                <a:lnTo>
                  <a:pt x="300037" y="120650"/>
                </a:lnTo>
                <a:lnTo>
                  <a:pt x="400049" y="120650"/>
                </a:lnTo>
                <a:lnTo>
                  <a:pt x="200024" y="0"/>
                </a:lnTo>
                <a:lnTo>
                  <a:pt x="0" y="120650"/>
                </a:lnTo>
                <a:close/>
              </a:path>
            </a:pathLst>
          </a:custGeom>
          <a:noFill/>
          <a:ln cap="flat" cmpd="sng" w="2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19"/>
          <p:cNvSpPr txBox="1"/>
          <p:nvPr/>
        </p:nvSpPr>
        <p:spPr>
          <a:xfrm>
            <a:off x="850900" y="2947987"/>
            <a:ext cx="509905" cy="2387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0000CC"/>
                </a:solidFill>
                <a:latin typeface="Times New Roman"/>
                <a:ea typeface="Times New Roman"/>
                <a:cs typeface="Times New Roman"/>
                <a:sym typeface="Times New Roman"/>
              </a:rPr>
              <a:t>Buhar</a:t>
            </a:r>
            <a:endParaRPr sz="1400">
              <a:solidFill>
                <a:schemeClr val="dk1"/>
              </a:solidFill>
              <a:latin typeface="Times New Roman"/>
              <a:ea typeface="Times New Roman"/>
              <a:cs typeface="Times New Roman"/>
              <a:sym typeface="Times New Roman"/>
            </a:endParaRPr>
          </a:p>
        </p:txBody>
      </p:sp>
      <p:sp>
        <p:nvSpPr>
          <p:cNvPr id="373" name="Google Shape;373;p19"/>
          <p:cNvSpPr txBox="1"/>
          <p:nvPr/>
        </p:nvSpPr>
        <p:spPr>
          <a:xfrm>
            <a:off x="459740" y="3495040"/>
            <a:ext cx="3236912" cy="1477328"/>
          </a:xfrm>
          <a:prstGeom prst="rect">
            <a:avLst/>
          </a:prstGeom>
          <a:noFill/>
          <a:ln>
            <a:noFill/>
          </a:ln>
        </p:spPr>
        <p:txBody>
          <a:bodyPr anchorCtr="0" anchor="t" bIns="0" lIns="0" spcFirstLastPara="1" rIns="0" wrap="square" tIns="132075">
            <a:noAutofit/>
          </a:bodyPr>
          <a:lstStyle/>
          <a:p>
            <a:pPr indent="0" lvl="0" marL="12700" marR="0" rtl="0" algn="l">
              <a:lnSpc>
                <a:spcPct val="100000"/>
              </a:lnSpc>
              <a:spcBef>
                <a:spcPts val="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Yüksek hız</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4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3000 d/d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2</a:t>
            </a:r>
            <a:r>
              <a:rPr lang="en-US" sz="1600">
                <a:solidFill>
                  <a:schemeClr val="dk1"/>
                </a:solidFill>
                <a:latin typeface="Times New Roman"/>
                <a:ea typeface="Times New Roman"/>
                <a:cs typeface="Times New Roman"/>
                <a:sym typeface="Times New Roman"/>
              </a:rPr>
              <a:t>-kutuplu</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8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a:p>
            <a:pPr indent="0" lvl="0" marL="12700" marR="0" rtl="0" algn="l">
              <a:lnSpc>
                <a:spcPct val="100000"/>
              </a:lnSpc>
              <a:spcBef>
                <a:spcPts val="880"/>
              </a:spcBef>
              <a:spcAft>
                <a:spcPts val="0"/>
              </a:spcAft>
              <a:buNone/>
            </a:pPr>
            <a:r>
              <a:rPr lang="en-US" sz="1600">
                <a:solidFill>
                  <a:schemeClr val="dk1"/>
                </a:solidFill>
                <a:latin typeface="Noto Sans Symbols"/>
                <a:ea typeface="Noto Sans Symbols"/>
                <a:cs typeface="Noto Sans Symbols"/>
                <a:sym typeface="Noto Sans Symbols"/>
              </a:rPr>
              <a:t>🡾</a:t>
            </a:r>
            <a:endParaRPr sz="1600">
              <a:solidFill>
                <a:schemeClr val="dk1"/>
              </a:solidFill>
              <a:latin typeface="Noto Sans Symbols"/>
              <a:ea typeface="Noto Sans Symbols"/>
              <a:cs typeface="Noto Sans Symbols"/>
              <a:sym typeface="Noto Sans Symbols"/>
            </a:endParaRPr>
          </a:p>
        </p:txBody>
      </p:sp>
      <p:sp>
        <p:nvSpPr>
          <p:cNvPr id="374" name="Google Shape;374;p19"/>
          <p:cNvSpPr txBox="1"/>
          <p:nvPr/>
        </p:nvSpPr>
        <p:spPr>
          <a:xfrm>
            <a:off x="459740" y="4234179"/>
            <a:ext cx="3413760" cy="1346200"/>
          </a:xfrm>
          <a:prstGeom prst="rect">
            <a:avLst/>
          </a:prstGeom>
          <a:noFill/>
          <a:ln>
            <a:noFill/>
          </a:ln>
        </p:spPr>
        <p:txBody>
          <a:bodyPr anchorCtr="0" anchor="t" bIns="0" lIns="0" spcFirstLastPara="1" rIns="0" wrap="square" tIns="124450">
            <a:noAutofit/>
          </a:bodyPr>
          <a:lstStyle/>
          <a:p>
            <a:pPr indent="0" lvl="0" marL="426719" marR="0" rtl="0" algn="l">
              <a:lnSpc>
                <a:spcPct val="100000"/>
              </a:lnSpc>
              <a:spcBef>
                <a:spcPts val="0"/>
              </a:spcBef>
              <a:spcAft>
                <a:spcPts val="0"/>
              </a:spcAft>
              <a:buNone/>
            </a:pPr>
            <a:r>
              <a:rPr lang="en-US" sz="1600">
                <a:solidFill>
                  <a:schemeClr val="dk1"/>
                </a:solidFill>
                <a:latin typeface="Times New Roman"/>
                <a:ea typeface="Times New Roman"/>
                <a:cs typeface="Times New Roman"/>
                <a:sym typeface="Times New Roman"/>
              </a:rPr>
              <a:t>1500 d/d </a:t>
            </a: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a:t>
            </a:r>
            <a:r>
              <a:rPr lang="en-US" sz="1600">
                <a:solidFill>
                  <a:schemeClr val="dk1"/>
                </a:solidFill>
                <a:latin typeface="Noto Sans Symbols"/>
                <a:ea typeface="Noto Sans Symbols"/>
                <a:cs typeface="Noto Sans Symbols"/>
                <a:sym typeface="Noto Sans Symbols"/>
              </a:rPr>
              <a:t>4</a:t>
            </a:r>
            <a:r>
              <a:rPr lang="en-US" sz="1600">
                <a:solidFill>
                  <a:schemeClr val="dk1"/>
                </a:solidFill>
                <a:latin typeface="Times New Roman"/>
                <a:ea typeface="Times New Roman"/>
                <a:cs typeface="Times New Roman"/>
                <a:sym typeface="Times New Roman"/>
              </a:rPr>
              <a:t>-kutuplu</a:t>
            </a:r>
            <a:endParaRPr sz="1600">
              <a:solidFill>
                <a:schemeClr val="dk1"/>
              </a:solidFill>
              <a:latin typeface="Times New Roman"/>
              <a:ea typeface="Times New Roman"/>
              <a:cs typeface="Times New Roman"/>
              <a:sym typeface="Times New Roman"/>
            </a:endParaRPr>
          </a:p>
          <a:p>
            <a:pPr indent="24765" lvl="0" marL="368300" marR="5080" rtl="0" algn="l">
              <a:lnSpc>
                <a:spcPct val="101000"/>
              </a:lnSpc>
              <a:spcBef>
                <a:spcPts val="860"/>
              </a:spcBef>
              <a:spcAft>
                <a:spcPts val="0"/>
              </a:spcAft>
              <a:buNone/>
            </a:pPr>
            <a:r>
              <a:rPr lang="en-US" sz="1600">
                <a:solidFill>
                  <a:schemeClr val="dk1"/>
                </a:solidFill>
                <a:latin typeface="Times New Roman"/>
                <a:ea typeface="Times New Roman"/>
                <a:cs typeface="Times New Roman"/>
                <a:sym typeface="Times New Roman"/>
              </a:rPr>
              <a:t>Doğrudan iletken soğutma (soğutucu  olarak hidrojen veya su )</a:t>
            </a:r>
            <a:endParaRPr sz="1600">
              <a:solidFill>
                <a:schemeClr val="dk1"/>
              </a:solidFill>
              <a:latin typeface="Times New Roman"/>
              <a:ea typeface="Times New Roman"/>
              <a:cs typeface="Times New Roman"/>
              <a:sym typeface="Times New Roman"/>
            </a:endParaRPr>
          </a:p>
          <a:p>
            <a:pPr indent="0" lvl="0" marL="12700" marR="0" rtl="0" algn="l">
              <a:lnSpc>
                <a:spcPct val="100000"/>
              </a:lnSpc>
              <a:spcBef>
                <a:spcPts val="940"/>
              </a:spcBef>
              <a:spcAft>
                <a:spcPts val="0"/>
              </a:spcAft>
              <a:buNone/>
            </a:pPr>
            <a:r>
              <a:rPr lang="en-US" sz="1600">
                <a:solidFill>
                  <a:schemeClr val="dk1"/>
                </a:solidFill>
                <a:latin typeface="Noto Sans Symbols"/>
                <a:ea typeface="Noto Sans Symbols"/>
                <a:cs typeface="Noto Sans Symbols"/>
                <a:sym typeface="Noto Sans Symbols"/>
              </a:rPr>
              <a:t>🡾</a:t>
            </a:r>
            <a:r>
              <a:rPr lang="en-US" sz="1600">
                <a:solidFill>
                  <a:schemeClr val="dk1"/>
                </a:solidFill>
                <a:latin typeface="Times New Roman"/>
                <a:ea typeface="Times New Roman"/>
                <a:cs typeface="Times New Roman"/>
                <a:sym typeface="Times New Roman"/>
              </a:rPr>
              <a:t>	Güç değeri 2000 MVA’e kadar</a:t>
            </a:r>
            <a:endParaRPr sz="1600">
              <a:solidFill>
                <a:schemeClr val="dk1"/>
              </a:solidFill>
              <a:latin typeface="Times New Roman"/>
              <a:ea typeface="Times New Roman"/>
              <a:cs typeface="Times New Roman"/>
              <a:sym typeface="Times New Roman"/>
            </a:endParaRPr>
          </a:p>
        </p:txBody>
      </p:sp>
      <p:sp>
        <p:nvSpPr>
          <p:cNvPr id="375" name="Google Shape;375;p19"/>
          <p:cNvSpPr txBox="1"/>
          <p:nvPr/>
        </p:nvSpPr>
        <p:spPr>
          <a:xfrm>
            <a:off x="3671252" y="6198870"/>
            <a:ext cx="157924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Times New Roman"/>
                <a:ea typeface="Times New Roman"/>
                <a:cs typeface="Times New Roman"/>
                <a:sym typeface="Times New Roman"/>
              </a:rPr>
              <a:t>Turbogeneratör</a:t>
            </a:r>
            <a:endParaRPr sz="1800">
              <a:solidFill>
                <a:schemeClr val="dk1"/>
              </a:solidFill>
              <a:latin typeface="Times New Roman"/>
              <a:ea typeface="Times New Roman"/>
              <a:cs typeface="Times New Roman"/>
              <a:sym typeface="Times New Roman"/>
            </a:endParaRPr>
          </a:p>
        </p:txBody>
      </p:sp>
      <p:sp>
        <p:nvSpPr>
          <p:cNvPr id="376" name="Google Shape;376;p19"/>
          <p:cNvSpPr/>
          <p:nvPr/>
        </p:nvSpPr>
        <p:spPr>
          <a:xfrm>
            <a:off x="4429125" y="3176587"/>
            <a:ext cx="3236914" cy="29019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19"/>
          <p:cNvSpPr txBox="1"/>
          <p:nvPr/>
        </p:nvSpPr>
        <p:spPr>
          <a:xfrm>
            <a:off x="7664450" y="3806825"/>
            <a:ext cx="884555" cy="638810"/>
          </a:xfrm>
          <a:prstGeom prst="rect">
            <a:avLst/>
          </a:prstGeom>
          <a:noFill/>
          <a:ln>
            <a:noFill/>
          </a:ln>
        </p:spPr>
        <p:txBody>
          <a:bodyPr anchorCtr="0" anchor="t" bIns="0" lIns="0" spcFirstLastPara="1" rIns="0" wrap="square" tIns="22850">
            <a:noAutofit/>
          </a:bodyPr>
          <a:lstStyle/>
          <a:p>
            <a:pPr indent="0" lvl="0" marL="12700" marR="5080" rtl="0" algn="l">
              <a:lnSpc>
                <a:spcPct val="116666"/>
              </a:lnSpc>
              <a:spcBef>
                <a:spcPts val="0"/>
              </a:spcBef>
              <a:spcAft>
                <a:spcPts val="0"/>
              </a:spcAft>
              <a:buNone/>
            </a:pPr>
            <a:r>
              <a:rPr lang="en-US" sz="1200">
                <a:solidFill>
                  <a:srgbClr val="0000CC"/>
                </a:solidFill>
                <a:latin typeface="Times New Roman"/>
                <a:ea typeface="Times New Roman"/>
                <a:cs typeface="Times New Roman"/>
                <a:sym typeface="Times New Roman"/>
              </a:rPr>
              <a:t>Düzgün hava-  aralığı</a:t>
            </a:r>
            <a:endParaRPr sz="1200">
              <a:solidFill>
                <a:schemeClr val="dk1"/>
              </a:solidFill>
              <a:latin typeface="Times New Roman"/>
              <a:ea typeface="Times New Roman"/>
              <a:cs typeface="Times New Roman"/>
              <a:sym typeface="Times New Roman"/>
            </a:endParaRPr>
          </a:p>
          <a:p>
            <a:pPr indent="0" lvl="0" marL="23495" marR="0" rtl="0" algn="l">
              <a:lnSpc>
                <a:spcPct val="100000"/>
              </a:lnSpc>
              <a:spcBef>
                <a:spcPts val="505"/>
              </a:spcBef>
              <a:spcAft>
                <a:spcPts val="0"/>
              </a:spcAft>
              <a:buNone/>
            </a:pPr>
            <a:r>
              <a:rPr lang="en-US" sz="1200">
                <a:solidFill>
                  <a:srgbClr val="0000CC"/>
                </a:solidFill>
                <a:latin typeface="Times New Roman"/>
                <a:ea typeface="Times New Roman"/>
                <a:cs typeface="Times New Roman"/>
                <a:sym typeface="Times New Roman"/>
              </a:rPr>
              <a:t>Stator</a:t>
            </a:r>
            <a:endParaRPr sz="1200">
              <a:solidFill>
                <a:schemeClr val="dk1"/>
              </a:solidFill>
              <a:latin typeface="Times New Roman"/>
              <a:ea typeface="Times New Roman"/>
              <a:cs typeface="Times New Roman"/>
              <a:sym typeface="Times New Roman"/>
            </a:endParaRPr>
          </a:p>
        </p:txBody>
      </p:sp>
      <p:sp>
        <p:nvSpPr>
          <p:cNvPr id="378" name="Google Shape;378;p19"/>
          <p:cNvSpPr txBox="1"/>
          <p:nvPr/>
        </p:nvSpPr>
        <p:spPr>
          <a:xfrm>
            <a:off x="7675562" y="3324225"/>
            <a:ext cx="82296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Stator sargısı</a:t>
            </a:r>
            <a:endParaRPr sz="1200">
              <a:solidFill>
                <a:schemeClr val="dk1"/>
              </a:solidFill>
              <a:latin typeface="Times New Roman"/>
              <a:ea typeface="Times New Roman"/>
              <a:cs typeface="Times New Roman"/>
              <a:sym typeface="Times New Roman"/>
            </a:endParaRPr>
          </a:p>
        </p:txBody>
      </p:sp>
      <p:sp>
        <p:nvSpPr>
          <p:cNvPr id="379" name="Google Shape;379;p19"/>
          <p:cNvSpPr txBox="1"/>
          <p:nvPr/>
        </p:nvSpPr>
        <p:spPr>
          <a:xfrm>
            <a:off x="7685087" y="5053012"/>
            <a:ext cx="37274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Rotor</a:t>
            </a:r>
            <a:endParaRPr sz="1200">
              <a:solidFill>
                <a:schemeClr val="dk1"/>
              </a:solidFill>
              <a:latin typeface="Times New Roman"/>
              <a:ea typeface="Times New Roman"/>
              <a:cs typeface="Times New Roman"/>
              <a:sym typeface="Times New Roman"/>
            </a:endParaRPr>
          </a:p>
        </p:txBody>
      </p:sp>
      <p:sp>
        <p:nvSpPr>
          <p:cNvPr id="380" name="Google Shape;380;p19"/>
          <p:cNvSpPr txBox="1"/>
          <p:nvPr/>
        </p:nvSpPr>
        <p:spPr>
          <a:xfrm>
            <a:off x="7675562" y="4667250"/>
            <a:ext cx="805815"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Rotor sargısı</a:t>
            </a:r>
            <a:endParaRPr sz="1200">
              <a:solidFill>
                <a:schemeClr val="dk1"/>
              </a:solidFill>
              <a:latin typeface="Times New Roman"/>
              <a:ea typeface="Times New Roman"/>
              <a:cs typeface="Times New Roman"/>
              <a:sym typeface="Times New Roman"/>
            </a:endParaRPr>
          </a:p>
        </p:txBody>
      </p:sp>
      <p:sp>
        <p:nvSpPr>
          <p:cNvPr id="381" name="Google Shape;381;p19"/>
          <p:cNvSpPr txBox="1"/>
          <p:nvPr/>
        </p:nvSpPr>
        <p:spPr>
          <a:xfrm>
            <a:off x="5913437" y="3700462"/>
            <a:ext cx="1358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N</a:t>
            </a:r>
            <a:endParaRPr sz="1200">
              <a:solidFill>
                <a:schemeClr val="dk1"/>
              </a:solidFill>
              <a:latin typeface="Times New Roman"/>
              <a:ea typeface="Times New Roman"/>
              <a:cs typeface="Times New Roman"/>
              <a:sym typeface="Times New Roman"/>
            </a:endParaRPr>
          </a:p>
        </p:txBody>
      </p:sp>
      <p:sp>
        <p:nvSpPr>
          <p:cNvPr id="382" name="Google Shape;382;p19"/>
          <p:cNvSpPr txBox="1"/>
          <p:nvPr/>
        </p:nvSpPr>
        <p:spPr>
          <a:xfrm>
            <a:off x="5964237" y="5562600"/>
            <a:ext cx="110489"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1200">
                <a:solidFill>
                  <a:srgbClr val="0000CC"/>
                </a:solidFill>
                <a:latin typeface="Times New Roman"/>
                <a:ea typeface="Times New Roman"/>
                <a:cs typeface="Times New Roman"/>
                <a:sym typeface="Times New Roman"/>
              </a:rPr>
              <a:t>S</a:t>
            </a:r>
            <a:endParaRPr sz="1200">
              <a:solidFill>
                <a:schemeClr val="dk1"/>
              </a:solidFill>
              <a:latin typeface="Times New Roman"/>
              <a:ea typeface="Times New Roman"/>
              <a:cs typeface="Times New Roman"/>
              <a:sym typeface="Times New Roman"/>
            </a:endParaRPr>
          </a:p>
        </p:txBody>
      </p:sp>
      <p:sp>
        <p:nvSpPr>
          <p:cNvPr id="383" name="Google Shape;383;p19"/>
          <p:cNvSpPr txBox="1"/>
          <p:nvPr/>
        </p:nvSpPr>
        <p:spPr>
          <a:xfrm>
            <a:off x="5748337" y="2947987"/>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d-ekseni</a:t>
            </a:r>
            <a:endParaRPr sz="1200">
              <a:solidFill>
                <a:schemeClr val="dk1"/>
              </a:solidFill>
              <a:latin typeface="Times New Roman"/>
              <a:ea typeface="Times New Roman"/>
              <a:cs typeface="Times New Roman"/>
              <a:sym typeface="Times New Roman"/>
            </a:endParaRPr>
          </a:p>
        </p:txBody>
      </p:sp>
      <p:sp>
        <p:nvSpPr>
          <p:cNvPr id="384" name="Google Shape;384;p19"/>
          <p:cNvSpPr txBox="1"/>
          <p:nvPr/>
        </p:nvSpPr>
        <p:spPr>
          <a:xfrm>
            <a:off x="3946525" y="4532312"/>
            <a:ext cx="567690" cy="20827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200">
                <a:solidFill>
                  <a:srgbClr val="0000CC"/>
                </a:solidFill>
                <a:latin typeface="Times New Roman"/>
                <a:ea typeface="Times New Roman"/>
                <a:cs typeface="Times New Roman"/>
                <a:sym typeface="Times New Roman"/>
              </a:rPr>
              <a:t>q-ekseni</a:t>
            </a:r>
            <a:endParaRPr sz="1200">
              <a:solidFill>
                <a:schemeClr val="dk1"/>
              </a:solidFill>
              <a:latin typeface="Times New Roman"/>
              <a:ea typeface="Times New Roman"/>
              <a:cs typeface="Times New Roman"/>
              <a:sym typeface="Times New Roman"/>
            </a:endParaRPr>
          </a:p>
        </p:txBody>
      </p:sp>
      <p:sp>
        <p:nvSpPr>
          <p:cNvPr id="385" name="Google Shape;385;p19"/>
          <p:cNvSpPr txBox="1"/>
          <p:nvPr>
            <p:ph type="title"/>
          </p:nvPr>
        </p:nvSpPr>
        <p:spPr>
          <a:xfrm>
            <a:off x="-12700" y="306070"/>
            <a:ext cx="9169400"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u="sng"/>
              <a:t> 	Silindirik-Kutuplu Senkron Generatör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9" name="Shape 389"/>
        <p:cNvGrpSpPr/>
        <p:nvPr/>
      </p:nvGrpSpPr>
      <p:grpSpPr>
        <a:xfrm>
          <a:off x="0" y="0"/>
          <a:ext cx="0" cy="0"/>
          <a:chOff x="0" y="0"/>
          <a:chExt cx="0" cy="0"/>
        </a:xfrm>
      </p:grpSpPr>
      <p:sp>
        <p:nvSpPr>
          <p:cNvPr id="390" name="Google Shape;390;p20"/>
          <p:cNvSpPr txBox="1"/>
          <p:nvPr/>
        </p:nvSpPr>
        <p:spPr>
          <a:xfrm>
            <a:off x="8501557" y="6307787"/>
            <a:ext cx="99060" cy="198755"/>
          </a:xfrm>
          <a:prstGeom prst="rect">
            <a:avLst/>
          </a:prstGeom>
          <a:noFill/>
          <a:ln>
            <a:noFill/>
          </a:ln>
        </p:spPr>
        <p:txBody>
          <a:bodyPr anchorCtr="0" anchor="t" bIns="0" lIns="0" spcFirstLastPara="1" rIns="0" wrap="square" tIns="0">
            <a:noAutofit/>
          </a:bodyPr>
          <a:lstStyle/>
          <a:p>
            <a:pPr indent="0" lvl="0" marL="0" marR="0" rtl="0" algn="l">
              <a:lnSpc>
                <a:spcPct val="110357"/>
              </a:lnSpc>
              <a:spcBef>
                <a:spcPts val="0"/>
              </a:spcBef>
              <a:spcAft>
                <a:spcPts val="0"/>
              </a:spcAft>
              <a:buNone/>
            </a:pPr>
            <a:r>
              <a:rPr lang="en-US" sz="1400">
                <a:solidFill>
                  <a:schemeClr val="dk1"/>
                </a:solidFill>
                <a:latin typeface="Arial"/>
                <a:ea typeface="Arial"/>
                <a:cs typeface="Arial"/>
                <a:sym typeface="Arial"/>
              </a:rPr>
              <a:t>8</a:t>
            </a:r>
            <a:endParaRPr sz="1400">
              <a:solidFill>
                <a:schemeClr val="dk1"/>
              </a:solidFill>
              <a:latin typeface="Arial"/>
              <a:ea typeface="Arial"/>
              <a:cs typeface="Arial"/>
              <a:sym typeface="Arial"/>
            </a:endParaRPr>
          </a:p>
        </p:txBody>
      </p:sp>
      <p:sp>
        <p:nvSpPr>
          <p:cNvPr id="391" name="Google Shape;391;p20"/>
          <p:cNvSpPr/>
          <p:nvPr/>
        </p:nvSpPr>
        <p:spPr>
          <a:xfrm>
            <a:off x="2771775" y="944562"/>
            <a:ext cx="3852862" cy="2527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20"/>
          <p:cNvSpPr/>
          <p:nvPr/>
        </p:nvSpPr>
        <p:spPr>
          <a:xfrm>
            <a:off x="7608620" y="5580329"/>
            <a:ext cx="1127760" cy="991869"/>
          </a:xfrm>
          <a:custGeom>
            <a:rect b="b" l="l" r="r" t="t"/>
            <a:pathLst>
              <a:path extrusionOk="0" h="991870" w="1127759">
                <a:moveTo>
                  <a:pt x="864666" y="0"/>
                </a:moveTo>
                <a:lnTo>
                  <a:pt x="0" y="360008"/>
                </a:lnTo>
                <a:lnTo>
                  <a:pt x="262991" y="991659"/>
                </a:lnTo>
                <a:lnTo>
                  <a:pt x="1127658" y="631647"/>
                </a:lnTo>
                <a:lnTo>
                  <a:pt x="86466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20"/>
          <p:cNvSpPr txBox="1"/>
          <p:nvPr/>
        </p:nvSpPr>
        <p:spPr>
          <a:xfrm>
            <a:off x="1540827" y="2560002"/>
            <a:ext cx="6864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Stator</a:t>
            </a:r>
            <a:endParaRPr sz="1800">
              <a:solidFill>
                <a:schemeClr val="dk1"/>
              </a:solidFill>
              <a:latin typeface="Arial"/>
              <a:ea typeface="Arial"/>
              <a:cs typeface="Arial"/>
              <a:sym typeface="Arial"/>
            </a:endParaRPr>
          </a:p>
        </p:txBody>
      </p:sp>
      <p:sp>
        <p:nvSpPr>
          <p:cNvPr id="394" name="Google Shape;394;p20"/>
          <p:cNvSpPr/>
          <p:nvPr/>
        </p:nvSpPr>
        <p:spPr>
          <a:xfrm>
            <a:off x="2051050" y="3716337"/>
            <a:ext cx="6716712" cy="30543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20"/>
          <p:cNvSpPr txBox="1"/>
          <p:nvPr/>
        </p:nvSpPr>
        <p:spPr>
          <a:xfrm>
            <a:off x="272415" y="5583396"/>
            <a:ext cx="1588135"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Silindirik rotor</a:t>
            </a:r>
            <a:endParaRPr sz="1800">
              <a:solidFill>
                <a:schemeClr val="dk1"/>
              </a:solidFill>
              <a:latin typeface="Arial"/>
              <a:ea typeface="Arial"/>
              <a:cs typeface="Arial"/>
              <a:sym typeface="Arial"/>
            </a:endParaRPr>
          </a:p>
        </p:txBody>
      </p:sp>
      <p:sp>
        <p:nvSpPr>
          <p:cNvPr id="396" name="Google Shape;396;p20"/>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20"/>
          <p:cNvSpPr txBox="1"/>
          <p:nvPr>
            <p:ph type="title"/>
          </p:nvPr>
        </p:nvSpPr>
        <p:spPr>
          <a:xfrm>
            <a:off x="1189692" y="255270"/>
            <a:ext cx="6748145" cy="51308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sz="3200"/>
              <a:t>Silindirik-Kutuplu Senkron Generatör</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1" name="Shape 401"/>
        <p:cNvGrpSpPr/>
        <p:nvPr/>
      </p:nvGrpSpPr>
      <p:grpSpPr>
        <a:xfrm>
          <a:off x="0" y="0"/>
          <a:ext cx="0" cy="0"/>
          <a:chOff x="0" y="0"/>
          <a:chExt cx="0" cy="0"/>
        </a:xfrm>
      </p:grpSpPr>
      <p:sp>
        <p:nvSpPr>
          <p:cNvPr id="402" name="Google Shape;402;p21"/>
          <p:cNvSpPr txBox="1"/>
          <p:nvPr>
            <p:ph type="title"/>
          </p:nvPr>
        </p:nvSpPr>
        <p:spPr>
          <a:xfrm>
            <a:off x="3349612" y="233045"/>
            <a:ext cx="2604135" cy="4521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Çalışma prensibi</a:t>
            </a:r>
            <a:endParaRPr/>
          </a:p>
        </p:txBody>
      </p:sp>
      <p:sp>
        <p:nvSpPr>
          <p:cNvPr id="403" name="Google Shape;403;p21"/>
          <p:cNvSpPr txBox="1"/>
          <p:nvPr/>
        </p:nvSpPr>
        <p:spPr>
          <a:xfrm>
            <a:off x="1120139" y="1158557"/>
            <a:ext cx="7308215" cy="4269740"/>
          </a:xfrm>
          <a:prstGeom prst="rect">
            <a:avLst/>
          </a:prstGeom>
          <a:noFill/>
          <a:ln>
            <a:noFill/>
          </a:ln>
        </p:spPr>
        <p:txBody>
          <a:bodyPr anchorCtr="0" anchor="t" bIns="0" lIns="0" spcFirstLastPara="1" rIns="0" wrap="square" tIns="30475">
            <a:noAutofit/>
          </a:bodyPr>
          <a:lstStyle/>
          <a:p>
            <a:pPr indent="0" lvl="0" marL="12700" marR="528955" rtl="0" algn="l">
              <a:lnSpc>
                <a:spcPct val="119354"/>
              </a:lnSpc>
              <a:spcBef>
                <a:spcPts val="0"/>
              </a:spcBef>
              <a:spcAft>
                <a:spcPts val="0"/>
              </a:spcAft>
              <a:buNone/>
            </a:pPr>
            <a:r>
              <a:rPr b="1" lang="en-US" sz="3100">
                <a:solidFill>
                  <a:schemeClr val="dk1"/>
                </a:solidFill>
                <a:latin typeface="Times New Roman"/>
                <a:ea typeface="Times New Roman"/>
                <a:cs typeface="Times New Roman"/>
                <a:sym typeface="Times New Roman"/>
              </a:rPr>
              <a:t>Generatörün rotoru bir tahrik makinası  (prime-mover) ile döndürülür.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None/>
            </a:pPr>
            <a:r>
              <a:t/>
            </a:r>
            <a:endParaRPr sz="4550">
              <a:solidFill>
                <a:schemeClr val="dk1"/>
              </a:solidFill>
              <a:latin typeface="Times New Roman"/>
              <a:ea typeface="Times New Roman"/>
              <a:cs typeface="Times New Roman"/>
              <a:sym typeface="Times New Roman"/>
            </a:endParaRPr>
          </a:p>
          <a:p>
            <a:pPr indent="0" lvl="0" marL="12700" marR="408305" rtl="0" algn="l">
              <a:lnSpc>
                <a:spcPct val="118064"/>
              </a:lnSpc>
              <a:spcBef>
                <a:spcPts val="0"/>
              </a:spcBef>
              <a:spcAft>
                <a:spcPts val="0"/>
              </a:spcAft>
              <a:buNone/>
            </a:pPr>
            <a:r>
              <a:rPr b="1" lang="en-US" sz="3100">
                <a:solidFill>
                  <a:schemeClr val="dk1"/>
                </a:solidFill>
                <a:latin typeface="Times New Roman"/>
                <a:ea typeface="Times New Roman"/>
                <a:cs typeface="Times New Roman"/>
                <a:sym typeface="Times New Roman"/>
              </a:rPr>
              <a:t>Dönen rotor sargısından geçen DA akımı  makina içinde bir döner alan üretir.</a:t>
            </a:r>
            <a:endParaRPr sz="31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5000">
              <a:solidFill>
                <a:schemeClr val="dk1"/>
              </a:solidFill>
              <a:latin typeface="Times New Roman"/>
              <a:ea typeface="Times New Roman"/>
              <a:cs typeface="Times New Roman"/>
              <a:sym typeface="Times New Roman"/>
            </a:endParaRPr>
          </a:p>
          <a:p>
            <a:pPr indent="0" lvl="0" marL="12700" marR="5080" rtl="0" algn="l">
              <a:lnSpc>
                <a:spcPct val="101000"/>
              </a:lnSpc>
              <a:spcBef>
                <a:spcPts val="0"/>
              </a:spcBef>
              <a:spcAft>
                <a:spcPts val="0"/>
              </a:spcAft>
              <a:buNone/>
            </a:pPr>
            <a:r>
              <a:rPr b="1" lang="en-US" sz="3100">
                <a:solidFill>
                  <a:schemeClr val="dk1"/>
                </a:solidFill>
                <a:latin typeface="Times New Roman"/>
                <a:ea typeface="Times New Roman"/>
                <a:cs typeface="Times New Roman"/>
                <a:sym typeface="Times New Roman"/>
              </a:rPr>
              <a:t>Döner alan generatörün stator sargılarında  üç-faz gerilim üretir.</a:t>
            </a:r>
            <a:endParaRPr sz="3100">
              <a:solidFill>
                <a:schemeClr val="dk1"/>
              </a:solidFill>
              <a:latin typeface="Times New Roman"/>
              <a:ea typeface="Times New Roman"/>
              <a:cs typeface="Times New Roman"/>
              <a:sym typeface="Times New Roman"/>
            </a:endParaRPr>
          </a:p>
        </p:txBody>
      </p:sp>
      <p:sp>
        <p:nvSpPr>
          <p:cNvPr id="404" name="Google Shape;404;p21"/>
          <p:cNvSpPr/>
          <p:nvPr/>
        </p:nvSpPr>
        <p:spPr>
          <a:xfrm>
            <a:off x="4211637" y="2241550"/>
            <a:ext cx="381000" cy="548005"/>
          </a:xfrm>
          <a:custGeom>
            <a:rect b="b" l="l" r="r" t="t"/>
            <a:pathLst>
              <a:path extrusionOk="0" h="548005" w="381000">
                <a:moveTo>
                  <a:pt x="381000" y="410768"/>
                </a:moveTo>
                <a:lnTo>
                  <a:pt x="0" y="410768"/>
                </a:lnTo>
                <a:lnTo>
                  <a:pt x="190500" y="547687"/>
                </a:lnTo>
                <a:lnTo>
                  <a:pt x="381000" y="410768"/>
                </a:lnTo>
                <a:close/>
              </a:path>
              <a:path extrusionOk="0" h="548005" w="381000">
                <a:moveTo>
                  <a:pt x="285750" y="0"/>
                </a:moveTo>
                <a:lnTo>
                  <a:pt x="95250" y="0"/>
                </a:lnTo>
                <a:lnTo>
                  <a:pt x="95250" y="410768"/>
                </a:lnTo>
                <a:lnTo>
                  <a:pt x="285750" y="410768"/>
                </a:lnTo>
                <a:lnTo>
                  <a:pt x="285750" y="0"/>
                </a:lnTo>
                <a:close/>
              </a:path>
            </a:pathLst>
          </a:custGeom>
          <a:solidFill>
            <a:srgbClr val="FCB6C0">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21"/>
          <p:cNvSpPr/>
          <p:nvPr/>
        </p:nvSpPr>
        <p:spPr>
          <a:xfrm>
            <a:off x="4211637" y="2241550"/>
            <a:ext cx="381000" cy="548005"/>
          </a:xfrm>
          <a:custGeom>
            <a:rect b="b" l="l" r="r" t="t"/>
            <a:pathLst>
              <a:path extrusionOk="0" h="548005" w="381000">
                <a:moveTo>
                  <a:pt x="0" y="410763"/>
                </a:moveTo>
                <a:lnTo>
                  <a:pt x="95249" y="410763"/>
                </a:lnTo>
                <a:lnTo>
                  <a:pt x="95249" y="0"/>
                </a:lnTo>
                <a:lnTo>
                  <a:pt x="285749" y="0"/>
                </a:lnTo>
                <a:lnTo>
                  <a:pt x="285749" y="410763"/>
                </a:lnTo>
                <a:lnTo>
                  <a:pt x="380999" y="410763"/>
                </a:lnTo>
                <a:lnTo>
                  <a:pt x="190499" y="547687"/>
                </a:lnTo>
                <a:lnTo>
                  <a:pt x="0" y="4107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21"/>
          <p:cNvSpPr/>
          <p:nvPr/>
        </p:nvSpPr>
        <p:spPr>
          <a:xfrm>
            <a:off x="0" y="838199"/>
            <a:ext cx="9144000" cy="0"/>
          </a:xfrm>
          <a:custGeom>
            <a:rect b="b" l="l" r="r" t="t"/>
            <a:pathLst>
              <a:path extrusionOk="0" h="120000" w="9144000">
                <a:moveTo>
                  <a:pt x="0" y="0"/>
                </a:moveTo>
                <a:lnTo>
                  <a:pt x="9143993"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21"/>
          <p:cNvSpPr/>
          <p:nvPr/>
        </p:nvSpPr>
        <p:spPr>
          <a:xfrm>
            <a:off x="4137025" y="3856037"/>
            <a:ext cx="381000" cy="548005"/>
          </a:xfrm>
          <a:custGeom>
            <a:rect b="b" l="l" r="r" t="t"/>
            <a:pathLst>
              <a:path extrusionOk="0" h="548004" w="381000">
                <a:moveTo>
                  <a:pt x="381000" y="410768"/>
                </a:moveTo>
                <a:lnTo>
                  <a:pt x="0" y="410768"/>
                </a:lnTo>
                <a:lnTo>
                  <a:pt x="190500" y="547687"/>
                </a:lnTo>
                <a:lnTo>
                  <a:pt x="381000" y="410768"/>
                </a:lnTo>
                <a:close/>
              </a:path>
              <a:path extrusionOk="0" h="548004" w="381000">
                <a:moveTo>
                  <a:pt x="285750" y="0"/>
                </a:moveTo>
                <a:lnTo>
                  <a:pt x="95250" y="0"/>
                </a:lnTo>
                <a:lnTo>
                  <a:pt x="95250" y="410768"/>
                </a:lnTo>
                <a:lnTo>
                  <a:pt x="285750" y="410768"/>
                </a:lnTo>
                <a:lnTo>
                  <a:pt x="285750" y="0"/>
                </a:lnTo>
                <a:close/>
              </a:path>
            </a:pathLst>
          </a:custGeom>
          <a:solidFill>
            <a:srgbClr val="FCB6C0">
              <a:alpha val="5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21"/>
          <p:cNvSpPr/>
          <p:nvPr/>
        </p:nvSpPr>
        <p:spPr>
          <a:xfrm>
            <a:off x="4137025" y="3856037"/>
            <a:ext cx="381000" cy="548005"/>
          </a:xfrm>
          <a:custGeom>
            <a:rect b="b" l="l" r="r" t="t"/>
            <a:pathLst>
              <a:path extrusionOk="0" h="548004" w="381000">
                <a:moveTo>
                  <a:pt x="0" y="410766"/>
                </a:moveTo>
                <a:lnTo>
                  <a:pt x="95249" y="410766"/>
                </a:lnTo>
                <a:lnTo>
                  <a:pt x="95249" y="0"/>
                </a:lnTo>
                <a:lnTo>
                  <a:pt x="285749" y="0"/>
                </a:lnTo>
                <a:lnTo>
                  <a:pt x="285749" y="410766"/>
                </a:lnTo>
                <a:lnTo>
                  <a:pt x="380999" y="410766"/>
                </a:lnTo>
                <a:lnTo>
                  <a:pt x="190499" y="547686"/>
                </a:lnTo>
                <a:lnTo>
                  <a:pt x="0" y="41076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1"/>
          <p:cNvSpPr txBox="1"/>
          <p:nvPr>
            <p:ph idx="12" type="sldNum"/>
          </p:nvPr>
        </p:nvSpPr>
        <p:spPr>
          <a:xfrm>
            <a:off x="8377275" y="6295087"/>
            <a:ext cx="248920" cy="224154"/>
          </a:xfrm>
          <a:prstGeom prst="rect">
            <a:avLst/>
          </a:prstGeom>
          <a:noFill/>
          <a:ln>
            <a:noFill/>
          </a:ln>
        </p:spPr>
        <p:txBody>
          <a:bodyPr anchorCtr="0" anchor="t" bIns="0" lIns="0" spcFirstLastPara="1" rIns="0" wrap="square" tIns="0">
            <a:noAutofit/>
          </a:bodyPr>
          <a:lstStyle/>
          <a:p>
            <a:pPr indent="0" lvl="0" marL="25400" rtl="0" algn="l">
              <a:lnSpc>
                <a:spcPct val="117499"/>
              </a:lnSpc>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2601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