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6" r:id="rId3"/>
    <p:sldId id="257" r:id="rId4"/>
    <p:sldId id="260" r:id="rId5"/>
    <p:sldId id="258" r:id="rId6"/>
    <p:sldId id="270" r:id="rId7"/>
    <p:sldId id="278" r:id="rId8"/>
    <p:sldId id="269" r:id="rId9"/>
    <p:sldId id="271" r:id="rId10"/>
    <p:sldId id="266" r:id="rId11"/>
    <p:sldId id="268" r:id="rId12"/>
    <p:sldId id="272" r:id="rId13"/>
    <p:sldId id="259" r:id="rId14"/>
    <p:sldId id="273" r:id="rId15"/>
    <p:sldId id="261" r:id="rId16"/>
    <p:sldId id="274" r:id="rId17"/>
    <p:sldId id="275" r:id="rId18"/>
    <p:sldId id="279" r:id="rId19"/>
    <p:sldId id="277" r:id="rId20"/>
    <p:sldId id="263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il\Desktop\statisti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il\Desktop\statisti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2000" dirty="0"/>
              <a:t>球數對於時間的影響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[statistic.xlsx]Natom!$B$9:$G$9</c:f>
                <c:numCache>
                  <c:formatCode>General</c:formatCode>
                  <c:ptCount val="6"/>
                  <c:pt idx="0">
                    <c:v>1.0491520385530388</c:v>
                  </c:pt>
                  <c:pt idx="1">
                    <c:v>1.5502644935623096</c:v>
                  </c:pt>
                  <c:pt idx="2">
                    <c:v>1.7399655168996897</c:v>
                  </c:pt>
                  <c:pt idx="3">
                    <c:v>1.097870666335524</c:v>
                  </c:pt>
                  <c:pt idx="4">
                    <c:v>2.1325102578885766</c:v>
                  </c:pt>
                  <c:pt idx="5">
                    <c:v>0.61983868869246639</c:v>
                  </c:pt>
                </c:numCache>
              </c:numRef>
            </c:plus>
            <c:minus>
              <c:numRef>
                <c:f>[statistic.xlsx]Natom!$B$9:$G$9</c:f>
                <c:numCache>
                  <c:formatCode>General</c:formatCode>
                  <c:ptCount val="6"/>
                  <c:pt idx="0">
                    <c:v>1.0491520385530388</c:v>
                  </c:pt>
                  <c:pt idx="1">
                    <c:v>1.5502644935623096</c:v>
                  </c:pt>
                  <c:pt idx="2">
                    <c:v>1.7399655168996897</c:v>
                  </c:pt>
                  <c:pt idx="3">
                    <c:v>1.097870666335524</c:v>
                  </c:pt>
                  <c:pt idx="4">
                    <c:v>2.1325102578885766</c:v>
                  </c:pt>
                  <c:pt idx="5">
                    <c:v>0.61983868869246639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[statistic.xlsx]Natom!$B$1:$G$1</c:f>
              <c:numCache>
                <c:formatCode>General</c:formatCode>
                <c:ptCount val="6"/>
                <c:pt idx="0">
                  <c:v>200</c:v>
                </c:pt>
                <c:pt idx="1">
                  <c:v>250</c:v>
                </c:pt>
                <c:pt idx="2">
                  <c:v>300</c:v>
                </c:pt>
                <c:pt idx="3">
                  <c:v>350</c:v>
                </c:pt>
                <c:pt idx="4">
                  <c:v>400</c:v>
                </c:pt>
                <c:pt idx="5">
                  <c:v>450</c:v>
                </c:pt>
              </c:numCache>
            </c:numRef>
          </c:cat>
          <c:val>
            <c:numRef>
              <c:f>[statistic.xlsx]Natom!$B$7:$G$7</c:f>
              <c:numCache>
                <c:formatCode>0.00</c:formatCode>
                <c:ptCount val="6"/>
                <c:pt idx="0">
                  <c:v>2.5780000000000003</c:v>
                </c:pt>
                <c:pt idx="1">
                  <c:v>4.2119999999999997</c:v>
                </c:pt>
                <c:pt idx="2">
                  <c:v>3.0439999999999996</c:v>
                </c:pt>
                <c:pt idx="3">
                  <c:v>3.8879999999999995</c:v>
                </c:pt>
                <c:pt idx="4">
                  <c:v>3.6399999999999997</c:v>
                </c:pt>
                <c:pt idx="5">
                  <c:v>3.0100000000000002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DB-46CB-9ED3-5D8E2CEA3B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0295808"/>
        <c:axId val="530290560"/>
      </c:lineChart>
      <c:catAx>
        <c:axId val="530295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0290560"/>
        <c:crosses val="autoZero"/>
        <c:auto val="1"/>
        <c:lblAlgn val="ctr"/>
        <c:lblOffset val="100"/>
        <c:noMultiLvlLbl val="0"/>
      </c:catAx>
      <c:valAx>
        <c:axId val="53029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0295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2000" dirty="0"/>
              <a:t>球半徑比對於時間的影響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[statistic.xlsx]Natom!$B$18:$H$18</c:f>
                <c:numCache>
                  <c:formatCode>General</c:formatCode>
                  <c:ptCount val="7"/>
                  <c:pt idx="0">
                    <c:v>1.0491520385530388</c:v>
                  </c:pt>
                  <c:pt idx="1">
                    <c:v>0.83107159739699954</c:v>
                  </c:pt>
                  <c:pt idx="2">
                    <c:v>0.64040612114501017</c:v>
                  </c:pt>
                  <c:pt idx="3">
                    <c:v>0.98869611104727317</c:v>
                  </c:pt>
                  <c:pt idx="4">
                    <c:v>0.95504973692473205</c:v>
                  </c:pt>
                  <c:pt idx="5">
                    <c:v>0.84800943390978967</c:v>
                  </c:pt>
                  <c:pt idx="6">
                    <c:v>0.75516885528999367</c:v>
                  </c:pt>
                </c:numCache>
              </c:numRef>
            </c:plus>
            <c:minus>
              <c:numRef>
                <c:f>[statistic.xlsx]Natom!$B$18:$H$18</c:f>
                <c:numCache>
                  <c:formatCode>General</c:formatCode>
                  <c:ptCount val="7"/>
                  <c:pt idx="0">
                    <c:v>1.0491520385530388</c:v>
                  </c:pt>
                  <c:pt idx="1">
                    <c:v>0.83107159739699954</c:v>
                  </c:pt>
                  <c:pt idx="2">
                    <c:v>0.64040612114501017</c:v>
                  </c:pt>
                  <c:pt idx="3">
                    <c:v>0.98869611104727317</c:v>
                  </c:pt>
                  <c:pt idx="4">
                    <c:v>0.95504973692473205</c:v>
                  </c:pt>
                  <c:pt idx="5">
                    <c:v>0.84800943390978967</c:v>
                  </c:pt>
                  <c:pt idx="6">
                    <c:v>0.75516885528999367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[statistic.xlsx]Natom!$B$11:$H$11</c:f>
              <c:numCache>
                <c:formatCode>General</c:formatCode>
                <c:ptCount val="7"/>
                <c:pt idx="0">
                  <c:v>2</c:v>
                </c:pt>
                <c:pt idx="1">
                  <c:v>2.5</c:v>
                </c:pt>
                <c:pt idx="2">
                  <c:v>3</c:v>
                </c:pt>
                <c:pt idx="3">
                  <c:v>3.5</c:v>
                </c:pt>
                <c:pt idx="4">
                  <c:v>4</c:v>
                </c:pt>
                <c:pt idx="5">
                  <c:v>4.5</c:v>
                </c:pt>
                <c:pt idx="6">
                  <c:v>5</c:v>
                </c:pt>
              </c:numCache>
            </c:numRef>
          </c:cat>
          <c:val>
            <c:numRef>
              <c:f>[statistic.xlsx]Natom!$B$17:$H$17</c:f>
              <c:numCache>
                <c:formatCode>0.00</c:formatCode>
                <c:ptCount val="7"/>
                <c:pt idx="0">
                  <c:v>2.5780000000000003</c:v>
                </c:pt>
                <c:pt idx="1">
                  <c:v>2.8159999999999998</c:v>
                </c:pt>
                <c:pt idx="2">
                  <c:v>2.6080000000000005</c:v>
                </c:pt>
                <c:pt idx="3">
                  <c:v>3.2479999999999998</c:v>
                </c:pt>
                <c:pt idx="4">
                  <c:v>2.6520000000000001</c:v>
                </c:pt>
                <c:pt idx="5">
                  <c:v>2.5479999999999996</c:v>
                </c:pt>
                <c:pt idx="6">
                  <c:v>2.2160000000000002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76-4344-9C03-873D9F256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2015024"/>
        <c:axId val="492019944"/>
      </c:lineChart>
      <c:catAx>
        <c:axId val="49201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2019944"/>
        <c:crosses val="autoZero"/>
        <c:auto val="1"/>
        <c:lblAlgn val="ctr"/>
        <c:lblOffset val="100"/>
        <c:noMultiLvlLbl val="0"/>
      </c:catAx>
      <c:valAx>
        <c:axId val="492019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2015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170E1B-DD0D-4124-AC61-95BAFF51878A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606CD8B-FBA5-455D-AC6F-11F522D207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874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E1B-DD0D-4124-AC61-95BAFF51878A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CD8B-FBA5-455D-AC6F-11F522D20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5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E1B-DD0D-4124-AC61-95BAFF51878A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CD8B-FBA5-455D-AC6F-11F522D20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9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E1B-DD0D-4124-AC61-95BAFF51878A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CD8B-FBA5-455D-AC6F-11F522D20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30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170E1B-DD0D-4124-AC61-95BAFF51878A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06CD8B-FBA5-455D-AC6F-11F522D207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42285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E1B-DD0D-4124-AC61-95BAFF51878A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CD8B-FBA5-455D-AC6F-11F522D20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8970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E1B-DD0D-4124-AC61-95BAFF51878A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CD8B-FBA5-455D-AC6F-11F522D20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6339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E1B-DD0D-4124-AC61-95BAFF51878A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CD8B-FBA5-455D-AC6F-11F522D20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3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E1B-DD0D-4124-AC61-95BAFF51878A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CD8B-FBA5-455D-AC6F-11F522D20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98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F170E1B-DD0D-4124-AC61-95BAFF51878A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0606CD8B-FBA5-455D-AC6F-11F522D207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9484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F170E1B-DD0D-4124-AC61-95BAFF51878A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0606CD8B-FBA5-455D-AC6F-11F522D207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522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170E1B-DD0D-4124-AC61-95BAFF51878A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06CD8B-FBA5-455D-AC6F-11F522D207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2768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3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lowscript.org/#/user/Neil.shen/folder/Public/program/FinalProjec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a.ylib.com/MagArticle.aspx?Unit=columns&amp;id=244" TargetMode="External"/><Relationship Id="rId2" Type="http://schemas.openxmlformats.org/officeDocument/2006/relationships/hyperlink" Target="http://jfi.uchicago.edu/~jaeger/granular2/convec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ranular_convection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B9881E-131E-454F-8BD0-AF9BA2B79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093" y="639730"/>
            <a:ext cx="7738814" cy="4394988"/>
          </a:xfrm>
        </p:spPr>
        <p:txBody>
          <a:bodyPr/>
          <a:lstStyle/>
          <a:p>
            <a:r>
              <a:rPr lang="zh-TW" altLang="en-US" sz="5400" dirty="0">
                <a:latin typeface="+mn-ea"/>
                <a:ea typeface="+mn-ea"/>
              </a:rPr>
              <a:t>巴西堅果效應</a:t>
            </a:r>
            <a:br>
              <a:rPr lang="en-US" altLang="zh-TW" sz="5400" dirty="0">
                <a:latin typeface="+mn-ea"/>
                <a:ea typeface="+mn-ea"/>
              </a:rPr>
            </a:br>
            <a:r>
              <a:rPr lang="en-US" altLang="zh-TW" sz="5400" cap="none" spc="-150" dirty="0">
                <a:latin typeface="+mn-ea"/>
                <a:ea typeface="+mn-ea"/>
              </a:rPr>
              <a:t>Brazil Nut Effect</a:t>
            </a:r>
            <a:endParaRPr lang="zh-TW" altLang="en-US" sz="5400" spc="-150" dirty="0">
              <a:latin typeface="+mn-ea"/>
              <a:ea typeface="+mn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206D7F-5AFB-43C9-B2E7-9B7F8ADEF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1284" y="3764132"/>
            <a:ext cx="6088922" cy="1270586"/>
          </a:xfrm>
        </p:spPr>
        <p:txBody>
          <a:bodyPr>
            <a:normAutofit/>
          </a:bodyPr>
          <a:lstStyle/>
          <a:p>
            <a:r>
              <a:rPr lang="zh-TW" altLang="en-US" sz="2000" spc="0" dirty="0">
                <a:latin typeface="Century Schoolbook" panose="02040604050505020304" pitchFamily="18" charset="0"/>
              </a:rPr>
              <a:t>資工一</a:t>
            </a:r>
            <a:r>
              <a:rPr lang="en-US" altLang="zh-TW" sz="2000" spc="0" dirty="0">
                <a:latin typeface="Century Schoolbook" panose="02040604050505020304" pitchFamily="18" charset="0"/>
              </a:rPr>
              <a:t> </a:t>
            </a:r>
            <a:r>
              <a:rPr lang="zh-TW" altLang="en-US" sz="2000" spc="0" dirty="0">
                <a:latin typeface="Century Schoolbook" panose="02040604050505020304" pitchFamily="18" charset="0"/>
              </a:rPr>
              <a:t>沈郁鈞</a:t>
            </a:r>
            <a:endParaRPr lang="en-US" altLang="zh-TW" sz="2000" spc="0" dirty="0">
              <a:latin typeface="Century Schoolbook" panose="02040604050505020304" pitchFamily="18" charset="0"/>
            </a:endParaRPr>
          </a:p>
          <a:p>
            <a:r>
              <a:rPr lang="zh-TW" altLang="en-US" sz="2000" spc="0" dirty="0">
                <a:latin typeface="Century Schoolbook" panose="02040604050505020304" pitchFamily="18" charset="0"/>
              </a:rPr>
              <a:t>資工一</a:t>
            </a:r>
            <a:r>
              <a:rPr lang="en-US" altLang="zh-TW" sz="2000" spc="0" dirty="0">
                <a:latin typeface="Century Schoolbook" panose="02040604050505020304" pitchFamily="18" charset="0"/>
              </a:rPr>
              <a:t> </a:t>
            </a:r>
            <a:r>
              <a:rPr lang="zh-TW" altLang="en-US" sz="2000" spc="0" dirty="0">
                <a:latin typeface="Century Schoolbook" panose="02040604050505020304" pitchFamily="18" charset="0"/>
              </a:rPr>
              <a:t>方淑玲</a:t>
            </a:r>
            <a:endParaRPr lang="en-US" altLang="zh-TW" sz="2000" spc="0" dirty="0">
              <a:latin typeface="Century Schoolbook" panose="02040604050505020304" pitchFamily="18" charset="0"/>
            </a:endParaRPr>
          </a:p>
          <a:p>
            <a:r>
              <a:rPr lang="zh-TW" altLang="en-US" sz="2000" spc="0" dirty="0">
                <a:latin typeface="Century Schoolbook" panose="02040604050505020304" pitchFamily="18" charset="0"/>
              </a:rPr>
              <a:t>資工一</a:t>
            </a:r>
            <a:r>
              <a:rPr lang="en-US" altLang="zh-TW" sz="2000" spc="0" dirty="0">
                <a:latin typeface="Century Schoolbook" panose="02040604050505020304" pitchFamily="18" charset="0"/>
              </a:rPr>
              <a:t> </a:t>
            </a:r>
            <a:r>
              <a:rPr lang="zh-TW" altLang="en-US" sz="2000" spc="0" dirty="0">
                <a:latin typeface="Century Schoolbook" panose="02040604050505020304" pitchFamily="18" charset="0"/>
              </a:rPr>
              <a:t>李昇峰</a:t>
            </a:r>
          </a:p>
        </p:txBody>
      </p:sp>
    </p:spTree>
    <p:extLst>
      <p:ext uri="{BB962C8B-B14F-4D97-AF65-F5344CB8AC3E}">
        <p14:creationId xmlns:p14="http://schemas.microsoft.com/office/powerpoint/2010/main" val="109315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C46C6-D85D-42F8-B0C9-BA35ED5A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>
                <a:latin typeface="+mn-ea"/>
                <a:ea typeface="+mn-ea"/>
              </a:rPr>
              <a:t>箱子搖動（</a:t>
            </a:r>
            <a:r>
              <a:rPr lang="en-US" altLang="zh-TW" sz="5400" dirty="0">
                <a:ea typeface="+mn-ea"/>
              </a:rPr>
              <a:t>SHM</a:t>
            </a:r>
            <a:r>
              <a:rPr lang="zh-TW" altLang="en-US" sz="5400" dirty="0">
                <a:latin typeface="+mn-ea"/>
                <a:ea typeface="+mn-ea"/>
              </a:rPr>
              <a:t>）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5268F61-DBD6-4689-8655-B09E6CB4F10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38758" y="2286002"/>
            <a:ext cx="7633742" cy="239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/>
              <a:t>震幅＝</a:t>
            </a:r>
            <a:r>
              <a:rPr lang="en-US" altLang="zh-TW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zh-TW" altLang="en-US" sz="3000" dirty="0"/>
              <a:t>，週期＝</a:t>
            </a:r>
            <a:r>
              <a:rPr lang="en-US" altLang="zh-TW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</a:p>
          <a:p>
            <a:r>
              <a:rPr lang="en-US" altLang="zh-TW" sz="3000" dirty="0"/>
              <a:t> </a:t>
            </a:r>
          </a:p>
          <a:p>
            <a:endParaRPr lang="en-US" altLang="zh-TW" sz="30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TW" sz="3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BAA6F5D-D4DA-4DA9-9018-F72E01A0B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183" y="2188314"/>
            <a:ext cx="2793603" cy="2588338"/>
          </a:xfrm>
          <a:prstGeom prst="rect">
            <a:avLst/>
          </a:prstGeom>
        </p:spPr>
      </p:pic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9C00C0B8-3827-4033-B5A6-448FE2F50B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02629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F0C9E95B-0170-40D4-9FEA-E7EBCE3ADC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967251"/>
              </p:ext>
            </p:extLst>
          </p:nvPr>
        </p:nvGraphicFramePr>
        <p:xfrm>
          <a:off x="1225488" y="2881367"/>
          <a:ext cx="23320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6" imgW="1231560" imgH="457200" progId="Equation.DSMT4">
                  <p:embed/>
                </p:oleObj>
              </mc:Choice>
              <mc:Fallback>
                <p:oleObj name="Equation" r:id="rId6" imgW="1231560" imgH="457200" progId="Equation.DSMT4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D864F938-D3F8-4D1E-8943-B231C66DD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25488" y="2881367"/>
                        <a:ext cx="2332037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89807E29-C5C2-407F-BD11-2A596DAF6A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615772"/>
              </p:ext>
            </p:extLst>
          </p:nvPr>
        </p:nvGraphicFramePr>
        <p:xfrm>
          <a:off x="1225488" y="3845829"/>
          <a:ext cx="294701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8" imgW="1600200" imgH="457200" progId="Equation.DSMT4">
                  <p:embed/>
                </p:oleObj>
              </mc:Choice>
              <mc:Fallback>
                <p:oleObj name="Equation" r:id="rId8" imgW="1600200" imgH="457200" progId="Equation.DSMT4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07D99E04-4AF8-492D-B53E-D0BE502C08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25488" y="3845829"/>
                        <a:ext cx="2947017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079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7858A4-3E61-444B-99E4-668C1B4F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4D066DC6-44AD-406B-BE5B-08A29BE56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59" b="74682"/>
          <a:stretch/>
        </p:blipFill>
        <p:spPr>
          <a:xfrm>
            <a:off x="870713" y="2919114"/>
            <a:ext cx="7785014" cy="1437227"/>
          </a:xfrm>
        </p:spPr>
      </p:pic>
    </p:spTree>
    <p:extLst>
      <p:ext uri="{BB962C8B-B14F-4D97-AF65-F5344CB8AC3E}">
        <p14:creationId xmlns:p14="http://schemas.microsoft.com/office/powerpoint/2010/main" val="249573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161F9-59EE-4790-9024-09DB8AFBD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COMPUTER</a:t>
            </a:r>
            <a:br>
              <a:rPr lang="en-US" altLang="zh-TW" dirty="0"/>
            </a:br>
            <a:r>
              <a:rPr lang="en-US" altLang="zh-TW" dirty="0"/>
              <a:t>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963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36442-FA1D-4FB9-8FDC-3B306D1C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Assumptions</a:t>
            </a: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15B55077-03FD-4130-A34F-4FD71F740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714608"/>
            <a:ext cx="7633742" cy="4761007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Century Schoolbook" panose="02040604050505020304" pitchFamily="18" charset="0"/>
              </a:rPr>
              <a:t>假設所有球和箱子內壁是光滑表面（</a:t>
            </a:r>
            <a:r>
              <a:rPr lang="en-US" altLang="zh-TW" sz="2400" dirty="0">
                <a:latin typeface="Century Schoolbook" panose="02040604050505020304" pitchFamily="18" charset="0"/>
              </a:rPr>
              <a:t>No</a:t>
            </a:r>
            <a:r>
              <a:rPr lang="zh-TW" altLang="en-US" sz="2400" dirty="0">
                <a:latin typeface="Century Schoolbook" panose="02040604050505020304" pitchFamily="18" charset="0"/>
              </a:rPr>
              <a:t> </a:t>
            </a:r>
            <a:r>
              <a:rPr lang="en-US" altLang="zh-TW" sz="2400" dirty="0">
                <a:latin typeface="Century Schoolbook" panose="02040604050505020304" pitchFamily="18" charset="0"/>
              </a:rPr>
              <a:t>friction</a:t>
            </a:r>
            <a:r>
              <a:rPr lang="zh-TW" altLang="en-US" sz="2400" dirty="0">
                <a:latin typeface="Century Schoolbook" panose="02040604050505020304" pitchFamily="18" charset="0"/>
              </a:rPr>
              <a:t>）</a:t>
            </a:r>
            <a:endParaRPr lang="en-US" altLang="zh-TW" sz="2400" dirty="0">
              <a:latin typeface="Century Schoolbook" panose="02040604050505020304" pitchFamily="18" charset="0"/>
            </a:endParaRPr>
          </a:p>
          <a:p>
            <a:r>
              <a:rPr lang="zh-TW" altLang="en-US" sz="2400" dirty="0">
                <a:latin typeface="Century Schoolbook" panose="02040604050505020304" pitchFamily="18" charset="0"/>
              </a:rPr>
              <a:t>所有小球皆有相同質量和體積</a:t>
            </a:r>
            <a:endParaRPr lang="en-US" altLang="zh-TW" sz="2400" dirty="0">
              <a:latin typeface="Century Schoolbook" panose="02040604050505020304" pitchFamily="18" charset="0"/>
            </a:endParaRPr>
          </a:p>
          <a:p>
            <a:r>
              <a:rPr lang="zh-TW" altLang="en-US" sz="2400" dirty="0">
                <a:latin typeface="Century Schoolbook" panose="02040604050505020304" pitchFamily="18" charset="0"/>
              </a:rPr>
              <a:t>利用</a:t>
            </a:r>
            <a:r>
              <a:rPr lang="en-US" altLang="zh-TW" sz="2400" dirty="0">
                <a:latin typeface="Century Schoolbook" panose="02040604050505020304" pitchFamily="18" charset="0"/>
              </a:rPr>
              <a:t>random</a:t>
            </a:r>
            <a:r>
              <a:rPr lang="zh-TW" altLang="en-US" sz="2400" dirty="0">
                <a:latin typeface="Century Schoolbook" panose="02040604050505020304" pitchFamily="18" charset="0"/>
              </a:rPr>
              <a:t>隨機給定所有小球的 </a:t>
            </a:r>
            <a:r>
              <a:rPr lang="en-US" altLang="zh-TW" sz="2400" dirty="0">
                <a:latin typeface="Century Schoolbook" panose="02040604050505020304" pitchFamily="18" charset="0"/>
              </a:rPr>
              <a:t>Initial Position</a:t>
            </a:r>
          </a:p>
          <a:p>
            <a:r>
              <a:rPr lang="zh-TW" altLang="en-US" sz="2400" dirty="0">
                <a:latin typeface="Century Schoolbook" panose="02040604050505020304" pitchFamily="18" charset="0"/>
              </a:rPr>
              <a:t>球和球之間的恢復係數為</a:t>
            </a:r>
            <a:r>
              <a:rPr lang="en-US" altLang="zh-TW" sz="2400" dirty="0">
                <a:latin typeface="Century Schoolbook" panose="02040604050505020304" pitchFamily="18" charset="0"/>
              </a:rPr>
              <a:t>0.9</a:t>
            </a:r>
          </a:p>
          <a:p>
            <a:r>
              <a:rPr lang="zh-TW" altLang="en-US" sz="2400" dirty="0">
                <a:latin typeface="Century Schoolbook" panose="02040604050505020304" pitchFamily="18" charset="0"/>
              </a:rPr>
              <a:t>球和箱子之間的恢復係數為</a:t>
            </a:r>
            <a:r>
              <a:rPr lang="en-US" altLang="zh-TW" sz="2400" dirty="0">
                <a:latin typeface="Century Schoolbook" panose="02040604050505020304" pitchFamily="18" charset="0"/>
              </a:rPr>
              <a:t>1.0</a:t>
            </a:r>
          </a:p>
          <a:p>
            <a:r>
              <a:rPr lang="zh-TW" altLang="en-US" sz="2400" dirty="0">
                <a:latin typeface="Century Schoolbook" panose="02040604050505020304" pitchFamily="18" charset="0"/>
              </a:rPr>
              <a:t>在</a:t>
            </a:r>
            <a:r>
              <a:rPr lang="en-US" altLang="zh-TW" sz="2400" dirty="0">
                <a:latin typeface="Century Schoolbook" panose="02040604050505020304" pitchFamily="18" charset="0"/>
              </a:rPr>
              <a:t>5</a:t>
            </a:r>
            <a:r>
              <a:rPr lang="zh-TW" altLang="en-US" sz="2400" dirty="0">
                <a:latin typeface="Century Schoolbook" panose="02040604050505020304" pitchFamily="18" charset="0"/>
              </a:rPr>
              <a:t>秒時會沿著</a:t>
            </a:r>
            <a:r>
              <a:rPr lang="en-US" altLang="zh-TW" sz="2400" i="1" dirty="0">
                <a:latin typeface="Century Schoolbook" panose="02040604050505020304" pitchFamily="18" charset="0"/>
              </a:rPr>
              <a:t>x</a:t>
            </a:r>
            <a:r>
              <a:rPr lang="zh-TW" altLang="en-US" sz="2400" dirty="0">
                <a:latin typeface="Century Schoolbook" panose="02040604050505020304" pitchFamily="18" charset="0"/>
              </a:rPr>
              <a:t>方向進行一周期的</a:t>
            </a:r>
            <a:r>
              <a:rPr lang="en-US" altLang="zh-TW" sz="2400" dirty="0">
                <a:latin typeface="Century Schoolbook" panose="02040604050505020304" pitchFamily="18" charset="0"/>
              </a:rPr>
              <a:t>S.H.M.</a:t>
            </a:r>
            <a:endParaRPr lang="en-US" altLang="zh-TW" sz="2400" i="1" dirty="0">
              <a:latin typeface="Century Schoolbook" panose="02040604050505020304" pitchFamily="18" charset="0"/>
            </a:endParaRPr>
          </a:p>
          <a:p>
            <a:r>
              <a:rPr lang="zh-TW" altLang="en-US" sz="2400" dirty="0">
                <a:latin typeface="Century Schoolbook" panose="02040604050505020304" pitchFamily="18" charset="0"/>
              </a:rPr>
              <a:t>沒有空氣阻力</a:t>
            </a:r>
            <a:endParaRPr lang="en-US" altLang="zh-TW" sz="2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21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D210A-1EC9-4754-8426-C59C0FBC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experiment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201737-7BF1-41A9-9104-29899CECF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874518"/>
            <a:ext cx="7633742" cy="4005076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定義：大球從底部浮起來是指大球高度大魚小球平均高度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小球數對於大球浮起所需時間的影響</a:t>
            </a:r>
            <a:endParaRPr lang="en-US" altLang="zh-TW" sz="2400" dirty="0"/>
          </a:p>
          <a:p>
            <a:r>
              <a:rPr lang="zh-TW" altLang="en-US" sz="2400" dirty="0"/>
              <a:t>小球與大球半徑比（體積比）對於大球浮起所需時間的影響</a:t>
            </a:r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21224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BF9A10-9E91-4CC1-8883-2838BD79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75898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/>
              <a:t>實驗</a:t>
            </a:r>
            <a:r>
              <a:rPr lang="en-US" altLang="zh-TW" sz="4800" dirty="0"/>
              <a:t>DEMO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3D305D-872C-4F1A-9E44-FDE0D5708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28" y="2072938"/>
            <a:ext cx="7817371" cy="3593591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www.glowscript.org/#/user/Neil.shen/folder/Public/program/FinalProject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816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428A40-FB31-465E-B199-392E4204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4F8EC3-28DB-4B7F-85D5-3D6D45500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38F72C2A-D16D-4EAD-AFD4-10C44C9A3D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807201"/>
              </p:ext>
            </p:extLst>
          </p:nvPr>
        </p:nvGraphicFramePr>
        <p:xfrm>
          <a:off x="1720881" y="2060388"/>
          <a:ext cx="6069496" cy="3593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070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FE4B3F-9FD4-48D2-A2A9-7A204C94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RESULT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1F5E6A8-F8E6-4BBC-8C97-CCC961EA8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800360"/>
              </p:ext>
            </p:extLst>
          </p:nvPr>
        </p:nvGraphicFramePr>
        <p:xfrm>
          <a:off x="938213" y="2286000"/>
          <a:ext cx="7634287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27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561A5-D2B8-4390-A096-97C5C834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result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105CBCE-5894-4D83-99C7-2B8F9CDE9E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19582"/>
              </p:ext>
            </p:extLst>
          </p:nvPr>
        </p:nvGraphicFramePr>
        <p:xfrm>
          <a:off x="1500326" y="1811045"/>
          <a:ext cx="6205490" cy="39239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1098">
                  <a:extLst>
                    <a:ext uri="{9D8B030D-6E8A-4147-A177-3AD203B41FA5}">
                      <a16:colId xmlns:a16="http://schemas.microsoft.com/office/drawing/2014/main" val="570458205"/>
                    </a:ext>
                  </a:extLst>
                </a:gridCol>
                <a:gridCol w="1241098">
                  <a:extLst>
                    <a:ext uri="{9D8B030D-6E8A-4147-A177-3AD203B41FA5}">
                      <a16:colId xmlns:a16="http://schemas.microsoft.com/office/drawing/2014/main" val="3350085716"/>
                    </a:ext>
                  </a:extLst>
                </a:gridCol>
                <a:gridCol w="1241098">
                  <a:extLst>
                    <a:ext uri="{9D8B030D-6E8A-4147-A177-3AD203B41FA5}">
                      <a16:colId xmlns:a16="http://schemas.microsoft.com/office/drawing/2014/main" val="1881926613"/>
                    </a:ext>
                  </a:extLst>
                </a:gridCol>
                <a:gridCol w="1241098">
                  <a:extLst>
                    <a:ext uri="{9D8B030D-6E8A-4147-A177-3AD203B41FA5}">
                      <a16:colId xmlns:a16="http://schemas.microsoft.com/office/drawing/2014/main" val="1184610766"/>
                    </a:ext>
                  </a:extLst>
                </a:gridCol>
                <a:gridCol w="1241098">
                  <a:extLst>
                    <a:ext uri="{9D8B030D-6E8A-4147-A177-3AD203B41FA5}">
                      <a16:colId xmlns:a16="http://schemas.microsoft.com/office/drawing/2014/main" val="3242223241"/>
                    </a:ext>
                  </a:extLst>
                </a:gridCol>
              </a:tblGrid>
              <a:tr h="356721"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2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4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6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8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37369"/>
                  </a:ext>
                </a:extLst>
              </a:tr>
              <a:tr h="35672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5188892"/>
                  </a:ext>
                </a:extLst>
              </a:tr>
              <a:tr h="35672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2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2.58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5.9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0388791"/>
                  </a:ext>
                </a:extLst>
              </a:tr>
              <a:tr h="35672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3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7120732"/>
                  </a:ext>
                </a:extLst>
              </a:tr>
              <a:tr h="35672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4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1443765"/>
                  </a:ext>
                </a:extLst>
              </a:tr>
              <a:tr h="35672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5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2.74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7280784"/>
                  </a:ext>
                </a:extLst>
              </a:tr>
              <a:tr h="35672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6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8045696"/>
                  </a:ext>
                </a:extLst>
              </a:tr>
              <a:tr h="35672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7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9853169"/>
                  </a:ext>
                </a:extLst>
              </a:tr>
              <a:tr h="35672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8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2.24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3788877"/>
                  </a:ext>
                </a:extLst>
              </a:tr>
              <a:tr h="35672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9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2.16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684661"/>
                  </a:ext>
                </a:extLst>
              </a:tr>
              <a:tr h="35672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10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0429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050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8096C-4FCF-4CD6-A618-E42CE729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result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351162F-BDFC-4E38-845B-15724FBE5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255051"/>
              </p:ext>
            </p:extLst>
          </p:nvPr>
        </p:nvGraphicFramePr>
        <p:xfrm>
          <a:off x="1828800" y="2503502"/>
          <a:ext cx="6116715" cy="281422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223343">
                  <a:extLst>
                    <a:ext uri="{9D8B030D-6E8A-4147-A177-3AD203B41FA5}">
                      <a16:colId xmlns:a16="http://schemas.microsoft.com/office/drawing/2014/main" val="3847164495"/>
                    </a:ext>
                  </a:extLst>
                </a:gridCol>
                <a:gridCol w="1223343">
                  <a:extLst>
                    <a:ext uri="{9D8B030D-6E8A-4147-A177-3AD203B41FA5}">
                      <a16:colId xmlns:a16="http://schemas.microsoft.com/office/drawing/2014/main" val="2043188233"/>
                    </a:ext>
                  </a:extLst>
                </a:gridCol>
                <a:gridCol w="1223343">
                  <a:extLst>
                    <a:ext uri="{9D8B030D-6E8A-4147-A177-3AD203B41FA5}">
                      <a16:colId xmlns:a16="http://schemas.microsoft.com/office/drawing/2014/main" val="2207561468"/>
                    </a:ext>
                  </a:extLst>
                </a:gridCol>
                <a:gridCol w="1223343">
                  <a:extLst>
                    <a:ext uri="{9D8B030D-6E8A-4147-A177-3AD203B41FA5}">
                      <a16:colId xmlns:a16="http://schemas.microsoft.com/office/drawing/2014/main" val="470990865"/>
                    </a:ext>
                  </a:extLst>
                </a:gridCol>
                <a:gridCol w="1223343">
                  <a:extLst>
                    <a:ext uri="{9D8B030D-6E8A-4147-A177-3AD203B41FA5}">
                      <a16:colId xmlns:a16="http://schemas.microsoft.com/office/drawing/2014/main" val="2064480249"/>
                    </a:ext>
                  </a:extLst>
                </a:gridCol>
              </a:tblGrid>
              <a:tr h="562844"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352392"/>
                  </a:ext>
                </a:extLst>
              </a:tr>
              <a:tr h="5628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3605251"/>
                  </a:ext>
                </a:extLst>
              </a:tr>
              <a:tr h="5628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1838987"/>
                  </a:ext>
                </a:extLst>
              </a:tr>
              <a:tr h="5628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5490056"/>
                  </a:ext>
                </a:extLst>
              </a:tr>
              <a:tr h="5628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012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69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7D103-11E8-411A-808C-299CDC55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B81139-CBCF-4064-895A-25626726B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69774"/>
            <a:ext cx="7633742" cy="4209819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Introduction</a:t>
            </a:r>
          </a:p>
          <a:p>
            <a:r>
              <a:rPr lang="en-US" altLang="zh-TW" sz="3200" dirty="0"/>
              <a:t>Theory Explanation</a:t>
            </a:r>
          </a:p>
          <a:p>
            <a:r>
              <a:rPr lang="en-US" altLang="zh-TW" sz="3200" dirty="0"/>
              <a:t>Computer Model</a:t>
            </a:r>
          </a:p>
          <a:p>
            <a:r>
              <a:rPr lang="en-US" altLang="zh-TW" sz="3200" dirty="0"/>
              <a:t>Reference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5386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A3E77F-21DA-419F-A957-166A704E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5620BA-D225-4C35-9D00-5F83CC34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http://jfi.uchicago.edu/~jaeger/granular2/convection.html</a:t>
            </a:r>
            <a:endParaRPr lang="en-US" altLang="zh-TW" dirty="0"/>
          </a:p>
          <a:p>
            <a:r>
              <a:rPr lang="zh-TW" altLang="en-US" dirty="0"/>
              <a:t>科學人雜誌 </a:t>
            </a:r>
            <a:r>
              <a:rPr lang="en-US" altLang="zh-TW" dirty="0">
                <a:hlinkClick r:id="rId3"/>
              </a:rPr>
              <a:t>http://sa.ylib.com/MagArticle.aspx?Unit=columns&amp;id=244</a:t>
            </a:r>
            <a:endParaRPr lang="en-US" altLang="zh-TW" dirty="0"/>
          </a:p>
          <a:p>
            <a:r>
              <a:rPr lang="en-US" altLang="zh-TW" dirty="0"/>
              <a:t>Wikipedia </a:t>
            </a:r>
            <a:r>
              <a:rPr lang="en-US" altLang="zh-TW" dirty="0">
                <a:hlinkClick r:id="rId4"/>
              </a:rPr>
              <a:t>https://en.wikipedia.org/wiki/Granular_convection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336969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F73323-1520-422E-B6BF-E8C8C71F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75" y="2577085"/>
            <a:ext cx="6140303" cy="984716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Q&amp;A</a:t>
            </a:r>
            <a:endParaRPr lang="zh-TW" altLang="en-US" sz="6000" dirty="0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AB07332-44F8-400D-82EB-F893D544B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9A9A363C-2D9F-482B-8A4D-F302E0956610}"/>
              </a:ext>
            </a:extLst>
          </p:cNvPr>
          <p:cNvSpPr txBox="1">
            <a:spLocks/>
          </p:cNvSpPr>
          <p:nvPr/>
        </p:nvSpPr>
        <p:spPr>
          <a:xfrm>
            <a:off x="1098555" y="2682934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dirty="0"/>
              <a:t>The END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010811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E6D5E-4C3E-4359-B7B2-66BD4932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cap="none" dirty="0"/>
              <a:t>Brazil Nut Effect</a:t>
            </a:r>
            <a:endParaRPr lang="zh-TW" altLang="en-US" sz="5400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01B78C-32C2-45A5-B346-2E1F00644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506584"/>
            <a:ext cx="7633742" cy="4373010"/>
          </a:xfrm>
        </p:spPr>
        <p:txBody>
          <a:bodyPr/>
          <a:lstStyle/>
          <a:p>
            <a:r>
              <a:rPr lang="zh-TW" altLang="en-US" sz="2400" dirty="0"/>
              <a:t>袋中有任意不同大小的堅果，搖晃袋子後，體積大的堅果會上升到較高位置。</a:t>
            </a:r>
            <a:endParaRPr lang="en-US" altLang="zh-TW" sz="2400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447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E6D5E-4C3E-4359-B7B2-66BD4932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cap="none" dirty="0"/>
              <a:t>Brazil Nut Effect</a:t>
            </a:r>
            <a:endParaRPr lang="zh-TW" altLang="en-US" sz="5400" cap="none" dirty="0"/>
          </a:p>
        </p:txBody>
      </p:sp>
      <p:pic>
        <p:nvPicPr>
          <p:cNvPr id="8" name="Brazil Nut Effect">
            <a:hlinkClick r:id="" action="ppaction://media"/>
            <a:extLst>
              <a:ext uri="{FF2B5EF4-FFF2-40B4-BE49-F238E27FC236}">
                <a16:creationId xmlns:a16="http://schemas.microsoft.com/office/drawing/2014/main" id="{8D0B5BA4-709D-4645-811F-00A949F22DB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38758" y="1874517"/>
            <a:ext cx="7633741" cy="4293861"/>
          </a:xfrm>
        </p:spPr>
      </p:pic>
    </p:spTree>
    <p:extLst>
      <p:ext uri="{BB962C8B-B14F-4D97-AF65-F5344CB8AC3E}">
        <p14:creationId xmlns:p14="http://schemas.microsoft.com/office/powerpoint/2010/main" val="378165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98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AC1D9-B516-45A0-AEBF-69FBE9FC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cap="none" dirty="0"/>
              <a:t>Theory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A7633D-1A76-4C37-B1DE-314EAA031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515292"/>
            <a:ext cx="8022362" cy="4364302"/>
          </a:xfrm>
        </p:spPr>
        <p:txBody>
          <a:bodyPr>
            <a:normAutofit/>
          </a:bodyPr>
          <a:lstStyle/>
          <a:p>
            <a:endParaRPr lang="en-US" altLang="zh-TW" sz="2800" dirty="0"/>
          </a:p>
          <a:p>
            <a:r>
              <a:rPr lang="zh-TW" altLang="en-US" sz="2800" dirty="0"/>
              <a:t>三維碰撞</a:t>
            </a:r>
            <a:r>
              <a:rPr lang="en-US" altLang="zh-TW" sz="2800" dirty="0">
                <a:latin typeface="Century Schoolbook" panose="02040604050505020304" pitchFamily="18" charset="0"/>
              </a:rPr>
              <a:t>(3D Collision)</a:t>
            </a:r>
          </a:p>
          <a:p>
            <a:endParaRPr lang="en-US" altLang="zh-TW" sz="2800" dirty="0">
              <a:latin typeface="Century Schoolbook" panose="02040604050505020304" pitchFamily="18" charset="0"/>
            </a:endParaRPr>
          </a:p>
          <a:p>
            <a:r>
              <a:rPr lang="zh-TW" altLang="en-US" sz="2800" dirty="0">
                <a:latin typeface="Century Schoolbook" panose="02040604050505020304" pitchFamily="18" charset="0"/>
              </a:rPr>
              <a:t>簡諧運動</a:t>
            </a:r>
            <a:r>
              <a:rPr lang="en-US" altLang="zh-TW" sz="2800" dirty="0">
                <a:latin typeface="Century Schoolbook" panose="02040604050505020304" pitchFamily="18" charset="0"/>
              </a:rPr>
              <a:t>(S.H.M.)</a:t>
            </a:r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95882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68DA91B3-BED5-4422-9A96-7BEFB43CA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" r="1994"/>
          <a:stretch/>
        </p:blipFill>
        <p:spPr>
          <a:xfrm>
            <a:off x="1917576" y="1479688"/>
            <a:ext cx="5024761" cy="4995927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0C141EF9-560A-4B2F-AA8E-B04B1D6BD3BF}"/>
              </a:ext>
            </a:extLst>
          </p:cNvPr>
          <p:cNvSpPr txBox="1">
            <a:spLocks/>
          </p:cNvSpPr>
          <p:nvPr/>
        </p:nvSpPr>
        <p:spPr>
          <a:xfrm>
            <a:off x="938758" y="382385"/>
            <a:ext cx="7633742" cy="1097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latin typeface="+mn-ea"/>
                <a:ea typeface="+mn-ea"/>
              </a:rPr>
              <a:t>球的運動（三維碰撞）</a:t>
            </a:r>
            <a:endParaRPr lang="zh-TW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866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C98C8-75A2-4F4E-9000-4D74BA19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E95E43-5EA4-45A4-A409-479712C83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576096"/>
            <a:ext cx="7633742" cy="3593591"/>
          </a:xfrm>
        </p:spPr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5D32A3DE-6227-492F-8F8F-FE34A55764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04545"/>
              </p:ext>
            </p:extLst>
          </p:nvPr>
        </p:nvGraphicFramePr>
        <p:xfrm>
          <a:off x="1322773" y="1802538"/>
          <a:ext cx="3249226" cy="54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1422400" imgH="241300" progId="Equation.DSMT4">
                  <p:embed/>
                </p:oleObj>
              </mc:Choice>
              <mc:Fallback>
                <p:oleObj name="Equation" r:id="rId3" imgW="14224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773" y="1802538"/>
                        <a:ext cx="3249226" cy="5451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E1FA3C57-4C2F-4236-96F8-8855DE3A0B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705024"/>
              </p:ext>
            </p:extLst>
          </p:nvPr>
        </p:nvGraphicFramePr>
        <p:xfrm>
          <a:off x="1322773" y="2608338"/>
          <a:ext cx="3559945" cy="115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5" imgW="1662978" imgH="545863" progId="Equation.DSMT4">
                  <p:embed/>
                </p:oleObj>
              </mc:Choice>
              <mc:Fallback>
                <p:oleObj name="Equation" r:id="rId5" imgW="1662978" imgH="54586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773" y="2608338"/>
                        <a:ext cx="3559945" cy="1159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4D1C16CF-8D15-4C34-ACC4-8C95E3D95E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509300"/>
              </p:ext>
            </p:extLst>
          </p:nvPr>
        </p:nvGraphicFramePr>
        <p:xfrm>
          <a:off x="1322773" y="3996249"/>
          <a:ext cx="4918729" cy="551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7" imgW="2120900" imgH="241300" progId="Equation.DSMT4">
                  <p:embed/>
                </p:oleObj>
              </mc:Choice>
              <mc:Fallback>
                <p:oleObj name="Equation" r:id="rId7" imgW="21209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773" y="3996249"/>
                        <a:ext cx="4918729" cy="5514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35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144771-E223-4977-9BD6-ABF79868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>
                <a:latin typeface="+mn-ea"/>
                <a:ea typeface="+mn-ea"/>
              </a:rPr>
              <a:t>球的運動（三維碰撞）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25992F-3E56-40D3-8A24-7FCB049A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恢復係數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動量守恆</a:t>
            </a:r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5C8F5D70-9559-4D86-9C5D-68DDBD5F65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511695"/>
              </p:ext>
            </p:extLst>
          </p:nvPr>
        </p:nvGraphicFramePr>
        <p:xfrm>
          <a:off x="2273300" y="1939925"/>
          <a:ext cx="154146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3" imgW="749160" imgH="495000" progId="Equation.DSMT4">
                  <p:embed/>
                </p:oleObj>
              </mc:Choice>
              <mc:Fallback>
                <p:oleObj name="Equation" r:id="rId3" imgW="7491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3300" y="1939925"/>
                        <a:ext cx="1541463" cy="101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0E2812A6-14EB-412E-B0AB-8AAB9E0F29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00185"/>
              </p:ext>
            </p:extLst>
          </p:nvPr>
        </p:nvGraphicFramePr>
        <p:xfrm>
          <a:off x="2273300" y="3022921"/>
          <a:ext cx="32972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5" imgW="1739880" imgH="279360" progId="Equation.DSMT4">
                  <p:embed/>
                </p:oleObj>
              </mc:Choice>
              <mc:Fallback>
                <p:oleObj name="Equation" r:id="rId5" imgW="1739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3300" y="3022921"/>
                        <a:ext cx="3297237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D334F748-1F19-477E-BEA5-2AAD0EFEDA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329856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1FA493D8-E528-4172-B5C9-A6EC1ABB5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106766"/>
              </p:ext>
            </p:extLst>
          </p:nvPr>
        </p:nvGraphicFramePr>
        <p:xfrm>
          <a:off x="6546850" y="3362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9" imgW="114120" imgH="177480" progId="Equation.DSMT4">
                  <p:embed/>
                </p:oleObj>
              </mc:Choice>
              <mc:Fallback>
                <p:oleObj name="Equation" r:id="rId9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46850" y="3362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D4DB50D1-7CE5-487F-B442-B4B71B4EF8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233147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10" imgW="914400" imgH="198720" progId="Equation.DSMT4">
                  <p:embed/>
                </p:oleObj>
              </mc:Choice>
              <mc:Fallback>
                <p:oleObj name="Equation" r:id="rId10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2898EED9-0D69-4E14-825B-DD89C82161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50271"/>
              </p:ext>
            </p:extLst>
          </p:nvPr>
        </p:nvGraphicFramePr>
        <p:xfrm>
          <a:off x="2273300" y="4077783"/>
          <a:ext cx="4587875" cy="214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11" imgW="2006280" imgH="939600" progId="Equation.DSMT4">
                  <p:embed/>
                </p:oleObj>
              </mc:Choice>
              <mc:Fallback>
                <p:oleObj name="Equation" r:id="rId11" imgW="20062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73300" y="4077783"/>
                        <a:ext cx="4587875" cy="2147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9037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69371-C471-4CAD-BC75-85128700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A0DD3AE2-CEEE-4194-8EBE-B5CA15062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6" b="45083"/>
          <a:stretch/>
        </p:blipFill>
        <p:spPr>
          <a:xfrm>
            <a:off x="861134" y="1904051"/>
            <a:ext cx="8032924" cy="3049897"/>
          </a:xfr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1ED973D-DFE6-4BB1-B527-F1360F83106F}"/>
              </a:ext>
            </a:extLst>
          </p:cNvPr>
          <p:cNvSpPr/>
          <p:nvPr/>
        </p:nvSpPr>
        <p:spPr>
          <a:xfrm>
            <a:off x="861134" y="3701989"/>
            <a:ext cx="6454066" cy="5189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41158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綠黃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974</TotalTime>
  <Words>381</Words>
  <Application>Microsoft Office PowerPoint</Application>
  <PresentationFormat>如螢幕大小 (4:3)</PresentationFormat>
  <Paragraphs>112</Paragraphs>
  <Slides>21</Slides>
  <Notes>0</Notes>
  <HiddenSlides>0</HiddenSlides>
  <MMClips>1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微軟正黑體</vt:lpstr>
      <vt:lpstr>新細明體</vt:lpstr>
      <vt:lpstr>Arial</vt:lpstr>
      <vt:lpstr>Cambria Math</vt:lpstr>
      <vt:lpstr>Century Schoolbook</vt:lpstr>
      <vt:lpstr>Ebrima</vt:lpstr>
      <vt:lpstr>Gill Sans MT</vt:lpstr>
      <vt:lpstr>Impact</vt:lpstr>
      <vt:lpstr>Badge</vt:lpstr>
      <vt:lpstr>Equation</vt:lpstr>
      <vt:lpstr>巴西堅果效應 Brazil Nut Effect</vt:lpstr>
      <vt:lpstr>contents</vt:lpstr>
      <vt:lpstr>Brazil Nut Effect</vt:lpstr>
      <vt:lpstr>Brazil Nut Effect</vt:lpstr>
      <vt:lpstr>Theory</vt:lpstr>
      <vt:lpstr>PowerPoint 簡報</vt:lpstr>
      <vt:lpstr>PowerPoint 簡報</vt:lpstr>
      <vt:lpstr>球的運動（三維碰撞）</vt:lpstr>
      <vt:lpstr>PowerPoint 簡報</vt:lpstr>
      <vt:lpstr>箱子搖動（SHM）</vt:lpstr>
      <vt:lpstr>PowerPoint 簡報</vt:lpstr>
      <vt:lpstr>COMPUTER MODEL</vt:lpstr>
      <vt:lpstr>Assumptions</vt:lpstr>
      <vt:lpstr>experiment</vt:lpstr>
      <vt:lpstr>實驗DEMO</vt:lpstr>
      <vt:lpstr>RESULT</vt:lpstr>
      <vt:lpstr>RESULT</vt:lpstr>
      <vt:lpstr>result</vt:lpstr>
      <vt:lpstr>result</vt:lpstr>
      <vt:lpstr>Reference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巴西堅果效應</dc:title>
  <dc:creator>尼爾</dc:creator>
  <cp:lastModifiedBy>尼爾</cp:lastModifiedBy>
  <cp:revision>49</cp:revision>
  <dcterms:created xsi:type="dcterms:W3CDTF">2017-12-27T02:38:51Z</dcterms:created>
  <dcterms:modified xsi:type="dcterms:W3CDTF">2018-01-03T03:02:28Z</dcterms:modified>
</cp:coreProperties>
</file>