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3" r:id="rId7"/>
    <p:sldId id="264" r:id="rId8"/>
    <p:sldId id="269" r:id="rId9"/>
    <p:sldId id="268" r:id="rId10"/>
    <p:sldId id="267" r:id="rId11"/>
    <p:sldId id="265" r:id="rId12"/>
    <p:sldId id="266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B2B69-BD52-F6B2-B345-1F70098B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A0B363-5D77-B559-350B-3CF3DC825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CBB1E-EFF9-A55E-170C-B3FE609F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52C06-0864-4DBC-16D5-613D742C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B53B5-E01B-1B5F-A8C1-E2D9B7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7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35470-8EC9-BA52-A0D8-3278F336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65DD0-8CB3-B752-8743-31AF7162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797C5-8C91-6A51-06E9-0098F369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D6F84-404D-8554-3890-3EA2DE82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F8EA9-E896-7BCE-798E-97C0621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59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1ED740-51F1-4CCB-F03C-DF6D13592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9D0391-428D-6473-FB49-B70B5BBC2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D0764-414C-A006-05EA-6DA96217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D8B60-700B-A039-D3B2-6879EC0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F168E-A9CC-1BE5-29E8-2C8D569E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89B83-E8FC-307C-DCD7-C24B30EA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0B08D-8993-44A2-4347-1810EC46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3EA0-D931-7140-8DC5-17390C00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7BCE1E-1147-FF7B-76E3-CC8DEFB3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41896-FCA2-CAA7-0D2F-32C4B569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39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A8969-4BF7-4197-A8EA-D05C859E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430B78-FFE6-3E78-C291-E5E464F5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A579D-115D-999C-1D40-03AB9F01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35B66-C63E-9885-B33B-2A8E2AD1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B016F-3C92-40ED-B203-6A7E8B66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5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4930A-875F-A8E7-87EA-6819CB20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B927A-97FF-8078-6AD2-9FD536388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15835-676B-960B-C607-8397340B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9ADC85-DBDF-5839-B94F-F065FF4B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5D4E01-4895-50DD-FBD3-917CC504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9D7A2-1DBC-A071-1ECF-3E1AFD0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4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E1316-5B5E-1184-242F-95BDB526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07CD4-D1A8-DC5C-40AA-01046D98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A1592-B429-7F51-1225-CB32DC49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D3FBF0-C421-B7E6-CD33-C3161E216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6B1723-805D-6599-C94D-DDE06D8A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55FBA6-B5EC-DA1E-B1FE-6A25169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CA0570-A308-0D3B-6F9D-AF0778CA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AA08C2-8231-75DA-0009-E5F9811B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9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E1917-F89B-3866-1A7D-1E1B042C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B2349E-857D-5069-89A1-F8A42617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8537E9-A5C3-DE5B-82E3-3B78EA44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F0DB6F-2F9E-36B8-D617-68EE0B9D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2C9D3B-54B1-2858-A93F-B6233E79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3BE909-38D8-29C8-D2EE-84D4CA02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5BE6F6-2719-00FD-EB30-B0D37D30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95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F3BA2-2A65-05A7-6F53-3294D7A8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7E4D6-B020-BDA5-52AF-D4CA33B6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E6E0A-1ED6-A8B3-EEDF-A8FF15C76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2A7CB-AC07-545B-7F0E-92E1F31D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164E81-E418-C36C-AE30-59CDA8F1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02310-E449-552A-270E-656D298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33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9E0E5-68C9-AE30-0A65-CE565438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6831A7-61E9-7D1A-63D5-1488B7A80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7EBE5F-247F-C79C-D49C-98E273F2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83DFE-E991-D94E-3CA3-3CA3FB59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DA3E0-44D9-C03B-E52C-F0B5EDAD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7C52AB-0798-F40F-D4EA-C7EDE360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01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C58754-78D8-614B-CC93-200BB911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DAF58-3074-7C99-D1E6-9FB29B31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353EB-EF1B-2DFD-9CB8-6997A9F06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2C02-624E-4D4C-9264-75730C453FA8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E9890-A7D8-594B-5F06-F804297EC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206A0-5C68-F7EF-1ABE-EE274E58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FC06-DF36-4217-B38F-FA53606587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EDA53-36D4-95A4-BECB-C0AA19167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Steady and Transient FMU </a:t>
            </a:r>
            <a:r>
              <a:rPr lang="de-DE" dirty="0" err="1"/>
              <a:t>Simulations</a:t>
            </a:r>
            <a:r>
              <a:rPr lang="de-DE" dirty="0"/>
              <a:t> in Simulink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821321-1CA7-D0F3-DCA3-67E34C442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5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53920-02A2-E3E1-977A-094BBEB9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16EEB-EA51-A7A6-FCCF-98227746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5962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Outputs (5s Simulation, 15min real time)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9EE515F-725F-C646-9341-88C50A8D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15938"/>
              </p:ext>
            </p:extLst>
          </p:nvPr>
        </p:nvGraphicFramePr>
        <p:xfrm>
          <a:off x="1941037" y="517537"/>
          <a:ext cx="8309926" cy="6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778">
                  <a:extLst>
                    <a:ext uri="{9D8B030D-6E8A-4147-A177-3AD203B41FA5}">
                      <a16:colId xmlns:a16="http://schemas.microsoft.com/office/drawing/2014/main" val="2481638953"/>
                    </a:ext>
                  </a:extLst>
                </a:gridCol>
                <a:gridCol w="2306972">
                  <a:extLst>
                    <a:ext uri="{9D8B030D-6E8A-4147-A177-3AD203B41FA5}">
                      <a16:colId xmlns:a16="http://schemas.microsoft.com/office/drawing/2014/main" val="3101079539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002868303"/>
                    </a:ext>
                  </a:extLst>
                </a:gridCol>
                <a:gridCol w="1549167">
                  <a:extLst>
                    <a:ext uri="{9D8B030D-6E8A-4147-A177-3AD203B41FA5}">
                      <a16:colId xmlns:a16="http://schemas.microsoft.com/office/drawing/2014/main" val="633995366"/>
                    </a:ext>
                  </a:extLst>
                </a:gridCol>
                <a:gridCol w="1549167">
                  <a:extLst>
                    <a:ext uri="{9D8B030D-6E8A-4147-A177-3AD203B41FA5}">
                      <a16:colId xmlns:a16="http://schemas.microsoft.com/office/drawing/2014/main" val="4223563967"/>
                    </a:ext>
                  </a:extLst>
                </a:gridCol>
                <a:gridCol w="1549167">
                  <a:extLst>
                    <a:ext uri="{9D8B030D-6E8A-4147-A177-3AD203B41FA5}">
                      <a16:colId xmlns:a16="http://schemas.microsoft.com/office/drawing/2014/main" val="3799140260"/>
                    </a:ext>
                  </a:extLst>
                </a:gridCol>
              </a:tblGrid>
              <a:tr h="17282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N°c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Prameter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PC_data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Rel. </a:t>
                      </a:r>
                      <a:r>
                        <a:rPr lang="de-DE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discrepancy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72466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1,734495649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1,7335324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5,5566E-04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64892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flow rate (g/s)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0,517100124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0,50116557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3,1795E-02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238184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H2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fraction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0,307676687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0,3198664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3,8109E-02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91573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N2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0,287224001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0,27969456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2,6920E-02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21131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H2O VAP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0,405099312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0,40043905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1,1638E-02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92103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H2O LIQ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6,60303E-35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6,6030E-35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64923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71,20487894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71,18229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3,1734E-04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1905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pressure (bara)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1,561039954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1,5729285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7,5582E-03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942215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Outlet flow rate (g/s)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103,5424013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102,86486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6,5867E-03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331479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Outlet O2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0,110234266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0,110976286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6,6863E-03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094514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Outlet N2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0,72400785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0,728805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6,5822E-03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21237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Outlet H2O VAP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fraction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0,165757885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0,16021869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3,4573E-02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43628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Outlet H2O LIQ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fraction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0,0000E+00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9252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80,11869493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78,35527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2,2506E-02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450358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 inlet pressure (bara)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2,105920305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2,1058333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4,1316E-05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94834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2791,217708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2791,1887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1,0393E-05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991135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Voltage_V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76,2230473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76,28915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8,6648E-04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99170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Voltage_Loss_Activation_V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302,4189562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300,51062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6,3503E-03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44632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Voltage_Loss_Transport_V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56,77041742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56,42324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6,1531E-03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121826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Voltage_Loss_Ohmnic_V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3,301218594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3,2471392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1,6654E-02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29751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Anode_Stoichiometric_Ratio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45,87142981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48,256977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4,9434E-02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29750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Cathode_Stoichiometric_Ratio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1,111303805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1,1114777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1,5645E-04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47034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Membrane_Water_Content_Average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2,00448855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2,0046246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6,7868E-05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88888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6,274699744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5,898851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6,3716E-02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617265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4,100642767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4,0782E-02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44660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6,763894058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6,212211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8,8806E-02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66966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8,339627672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7,919018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5,3114E-02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6145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7,459827464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6,941558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7,4662E-02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38628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4,70900375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4,4815054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5,0764E-02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806666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0,590258032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0,56735295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4,0372E-02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06215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0,798660159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0,77607006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2,9108E-02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60657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0,848868989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0,8329201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1,9148E-02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6358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0,789908955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0,7637591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3,4238E-02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90947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0,609732334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0,5908948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3,1880E-02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08214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0,4363795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0,42740992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2,0986E-02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746465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0,603548146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0,5855505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3,0736E-02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58382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0,699121717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0,68341476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2,2983E-02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314329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0,725203271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0,707658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2,4793E-02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98572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 outlet flow rate (g/s)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0,675215316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0,6585728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2,5271E-02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77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4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66F01A9A-1482-ED98-6D12-93D479E12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308" y="651074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05" name="Straight Connector 720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B16AF2-7C94-9279-EAAA-D77C4A7C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068" y="3663706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07" name="Straight Connector 720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Connector 720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>
            <a:extLst>
              <a:ext uri="{FF2B5EF4-FFF2-40B4-BE49-F238E27FC236}">
                <a16:creationId xmlns:a16="http://schemas.microsoft.com/office/drawing/2014/main" id="{E3E9267D-57A3-4B42-19F5-4CA630CD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5782" y="3661061"/>
            <a:ext cx="339448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0FF67BEE-992F-06CA-CFD3-40546BA8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8068" y="640822"/>
            <a:ext cx="3404625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8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E01F3388-7EC2-DEC0-5128-20894F7F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921" y="643467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04" name="Straight Connector 720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5" name="Picture 7">
            <a:extLst>
              <a:ext uri="{FF2B5EF4-FFF2-40B4-BE49-F238E27FC236}">
                <a16:creationId xmlns:a16="http://schemas.microsoft.com/office/drawing/2014/main" id="{781C0336-7EC6-25D0-AD56-16FFF6D6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308" y="643467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06" name="Straight Connector 720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Connector 720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6" name="Picture 8">
            <a:extLst>
              <a:ext uri="{FF2B5EF4-FFF2-40B4-BE49-F238E27FC236}">
                <a16:creationId xmlns:a16="http://schemas.microsoft.com/office/drawing/2014/main" id="{618D2762-03E9-63CD-511A-B9A52AE8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158" y="3671316"/>
            <a:ext cx="339448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970BA4C5-CFEF-9B3A-E612-A76DB96D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2473" y="3671316"/>
            <a:ext cx="3404625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9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C5D64-A0DB-5E0A-2F9F-5FBCF852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A6887-719F-60DF-9750-9313B5EA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 Transient Model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31D516-E9EE-C88C-DD3D-13E6115C3936}"/>
              </a:ext>
            </a:extLst>
          </p:cNvPr>
          <p:cNvSpPr txBox="1"/>
          <p:nvPr/>
        </p:nvSpPr>
        <p:spPr>
          <a:xfrm>
            <a:off x="581890" y="2214749"/>
            <a:ext cx="890055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not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after 5s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Quantities</a:t>
            </a:r>
            <a:r>
              <a:rPr lang="de-DE" dirty="0"/>
              <a:t> like </a:t>
            </a:r>
            <a:r>
              <a:rPr lang="de-DE" dirty="0" err="1"/>
              <a:t>temperatures</a:t>
            </a:r>
            <a:r>
              <a:rPr lang="de-DE" dirty="0"/>
              <a:t> and </a:t>
            </a:r>
            <a:r>
              <a:rPr lang="de-DE" dirty="0" err="1"/>
              <a:t>pressures</a:t>
            </a:r>
            <a:r>
              <a:rPr lang="de-DE" dirty="0"/>
              <a:t> do not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Other </a:t>
            </a:r>
            <a:r>
              <a:rPr lang="de-DE" dirty="0" err="1"/>
              <a:t>quantities</a:t>
            </a:r>
            <a:r>
              <a:rPr lang="de-DE" dirty="0"/>
              <a:t> like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fractions</a:t>
            </a:r>
            <a:r>
              <a:rPr lang="de-DE" dirty="0"/>
              <a:t>, </a:t>
            </a:r>
            <a:r>
              <a:rPr lang="de-DE" dirty="0" err="1"/>
              <a:t>humidities</a:t>
            </a:r>
            <a:r>
              <a:rPr lang="de-DE" dirty="0"/>
              <a:t> and </a:t>
            </a:r>
            <a:r>
              <a:rPr lang="de-DE" dirty="0" err="1"/>
              <a:t>voltages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changing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Relative </a:t>
            </a:r>
            <a:r>
              <a:rPr lang="de-DE" dirty="0" err="1"/>
              <a:t>discrepancies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do not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Transient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10s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curves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76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50E26-236F-D564-AF7A-D4696A1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088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Comparison</a:t>
            </a:r>
            <a:r>
              <a:rPr lang="de-DE" dirty="0"/>
              <a:t> Steady </a:t>
            </a:r>
            <a:r>
              <a:rPr lang="de-DE" dirty="0" err="1"/>
              <a:t>vs</a:t>
            </a:r>
            <a:r>
              <a:rPr lang="de-DE" dirty="0"/>
              <a:t> Transient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5s Simulation</a:t>
            </a:r>
          </a:p>
        </p:txBody>
      </p:sp>
    </p:spTree>
    <p:extLst>
      <p:ext uri="{BB962C8B-B14F-4D97-AF65-F5344CB8AC3E}">
        <p14:creationId xmlns:p14="http://schemas.microsoft.com/office/powerpoint/2010/main" val="41560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37DC969-8C5D-25EF-AF6F-9E7D3AD5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12764"/>
              </p:ext>
            </p:extLst>
          </p:nvPr>
        </p:nvGraphicFramePr>
        <p:xfrm>
          <a:off x="1866405" y="589021"/>
          <a:ext cx="8459189" cy="587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4026">
                  <a:extLst>
                    <a:ext uri="{9D8B030D-6E8A-4147-A177-3AD203B41FA5}">
                      <a16:colId xmlns:a16="http://schemas.microsoft.com/office/drawing/2014/main" val="3634472903"/>
                    </a:ext>
                  </a:extLst>
                </a:gridCol>
                <a:gridCol w="904384">
                  <a:extLst>
                    <a:ext uri="{9D8B030D-6E8A-4147-A177-3AD203B41FA5}">
                      <a16:colId xmlns:a16="http://schemas.microsoft.com/office/drawing/2014/main" val="4186383415"/>
                    </a:ext>
                  </a:extLst>
                </a:gridCol>
                <a:gridCol w="1510368">
                  <a:extLst>
                    <a:ext uri="{9D8B030D-6E8A-4147-A177-3AD203B41FA5}">
                      <a16:colId xmlns:a16="http://schemas.microsoft.com/office/drawing/2014/main" val="3470998436"/>
                    </a:ext>
                  </a:extLst>
                </a:gridCol>
                <a:gridCol w="1760971">
                  <a:extLst>
                    <a:ext uri="{9D8B030D-6E8A-4147-A177-3AD203B41FA5}">
                      <a16:colId xmlns:a16="http://schemas.microsoft.com/office/drawing/2014/main" val="468259211"/>
                    </a:ext>
                  </a:extLst>
                </a:gridCol>
                <a:gridCol w="1809440">
                  <a:extLst>
                    <a:ext uri="{9D8B030D-6E8A-4147-A177-3AD203B41FA5}">
                      <a16:colId xmlns:a16="http://schemas.microsoft.com/office/drawing/2014/main" val="103232716"/>
                    </a:ext>
                  </a:extLst>
                </a:gridCol>
              </a:tblGrid>
              <a:tr h="15754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Prameter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1" u="none" strike="noStrike" dirty="0" err="1">
                          <a:effectLst/>
                        </a:rPr>
                        <a:t>pc-stady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1" u="none" strike="noStrike" dirty="0" err="1">
                          <a:effectLst/>
                        </a:rPr>
                        <a:t>pc</a:t>
                      </a:r>
                      <a:r>
                        <a:rPr lang="de-DE" sz="900" b="1" u="none" strike="noStrike" dirty="0">
                          <a:effectLst/>
                        </a:rPr>
                        <a:t>-tran.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1" u="none" strike="noStrike" dirty="0">
                          <a:effectLst/>
                        </a:rPr>
                        <a:t>Relative </a:t>
                      </a:r>
                      <a:r>
                        <a:rPr lang="de-DE" sz="900" b="1" u="none" strike="noStrike" dirty="0" err="1">
                          <a:effectLst/>
                        </a:rPr>
                        <a:t>discrepancy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74910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 err="1">
                          <a:effectLst/>
                        </a:rPr>
                        <a:t>Anode_In_Pressure_bara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1,733359715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1,734495649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6,5527E-04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607050454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Anode_Out_Flow_gr_per_sec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0,507477629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0,517100124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1,9200E-02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575783902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Anode_Out_H2_mass_frac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0,314684065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0,307676687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2,1907E-02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020413217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Anode_Out_N2_mass_frac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0,292505829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0,287224001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1,8884E-02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124686022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Anode_Out_h2o_vap_mass_frac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0,392810106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0,405099312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3,0689E-02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222751883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Anode_Out_h2o_mass_frac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1,46095E-16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6,60303E-35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0,0000E+00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260916640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Anode_Out_Temperature_C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71,24813637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71,20487894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6,0770E-04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090966911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Cathode_In_Pressure_bara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1,559135048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1,561039954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1,2111E-03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95364581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Cathode_Out_Flow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102,8660941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103,5424013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6,5747E-03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953821812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Cathode_Out_O2_mass_frac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0,110980592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0,110234266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6,7251E-03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314710862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Cathode_Out_N2_mass_frac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0,728800543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0,72400785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6,5761E-03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09509032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Cathode_Out_h2o_vap_mass_frac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0,160218865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0,165757885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3,4572E-02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912637279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Cathode_Out_h2o_mass_frac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0,0000E+00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529272933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Cathode_Out_Temperature_C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80,28137375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80,11869493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2,0762E-03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629150911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Cool_In_Pressure_bara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2,105721072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2,105920305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9,4610E-05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488281433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Cool_Out_Flow_gr_per_sec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2791,185945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2791,217708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1,1380E-05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470931656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Cool_Out_Temperature_C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76,33272709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76,2230473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1,4377E-03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650118234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Voltage_V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299,2129872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302,4189562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1,0668E-02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091880800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Voltage_Loss_Activation_V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56,54152674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56,77041742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4,0567E-03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4012625413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Voltage_Loss_Transport_V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3,239429551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3,301218594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1,9029E-02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4267528713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Voltage_Loss_Ohmnic_V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49,4089595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45,87142981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7,3306E-02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697908117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Anode_Stoichiometric_Ratio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1,111432954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1,111303805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1,1620E-04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131206869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Cathode_Stoichiometric_Ratio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2,004721763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2,00448855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1,1634E-04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209122051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Membrane_Water_Content_Average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5,727727272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6,274699744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9,2725E-02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370196178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Membrane_Water_Content_Vol_1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3,908780327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4,100642767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4,8697E-02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237049806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Membrane_Water_Content_Vol_2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6,039553345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6,763894058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1,1660E-01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029682686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Membrane_Water_Content_Vol_3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7,617577632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8,339627672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9,1179E-02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529548386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Membrane_Water_Content_Vol_4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6,690807891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7,459827464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1,1078E-01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989843491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Membrane_Water_Content_Vol_5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4,381917173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4,70900375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7,2986E-02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484135317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Anode_RH_frac_Vol_1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0,556192135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0,590258032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6,0044E-02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484382628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Anode_RH_frac_Vol_2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0,764421801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0,798660159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4,4118E-02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175150905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Anode_RH_frac_Vol_3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0,821159712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0,848868989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>
                          <a:effectLst/>
                        </a:rPr>
                        <a:t>3,3268E-02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198832132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Anode_RH_frac_Vol_4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0,754592573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0,789908955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4,6240E-02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332629602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Anode_RH_frac_Vol_5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0,586973702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0,609732334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3,8516E-02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334644176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Cathode_RH_frac_Vol_1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0,423651864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0,4363795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2,9779E-02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82175916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Cathode_RH_frac_Vol_2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0,578629736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0,603548146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4,2556E-02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773944189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Cathode_RH_frac_Vol_3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0,673994168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0,699121717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3,6768E-02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390758401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Cathode_RH_frac_Vol_4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0,697406258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0,725203271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3,9280E-02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123411114"/>
                  </a:ext>
                </a:extLst>
              </a:tr>
              <a:tr h="128507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Cathode_RH_frac_Vol_5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0,649143632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0,675215316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u="none" strike="noStrike" dirty="0">
                          <a:effectLst/>
                        </a:rPr>
                        <a:t>3,9588E-02</a:t>
                      </a:r>
                      <a:endParaRPr lang="de-D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74625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8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5" name="Picture 13">
            <a:extLst>
              <a:ext uri="{FF2B5EF4-FFF2-40B4-BE49-F238E27FC236}">
                <a16:creationId xmlns:a16="http://schemas.microsoft.com/office/drawing/2014/main" id="{A4AADE32-656A-35D0-DFC2-8D4CC96C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468" y="3885323"/>
            <a:ext cx="3400481" cy="255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0" name="Rectangle 8209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0BE41D5D-1CD9-487F-4B68-6B882DEC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381" y="420624"/>
            <a:ext cx="3401568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" name="Rectangle 8211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A62FE270-1114-0051-5622-0347A6A2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2040" y="422317"/>
            <a:ext cx="3401568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4" name="Rectangle 8213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1" name="Picture 9">
            <a:extLst>
              <a:ext uri="{FF2B5EF4-FFF2-40B4-BE49-F238E27FC236}">
                <a16:creationId xmlns:a16="http://schemas.microsoft.com/office/drawing/2014/main" id="{2D61D68E-D29F-FB6F-B1A2-B02FB578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216" y="3884915"/>
            <a:ext cx="3401568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>
            <a:extLst>
              <a:ext uri="{FF2B5EF4-FFF2-40B4-BE49-F238E27FC236}">
                <a16:creationId xmlns:a16="http://schemas.microsoft.com/office/drawing/2014/main" id="{54C9DECA-FBE1-EB2D-426A-4C6FA955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2040" y="3884915"/>
            <a:ext cx="3401568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AE0D662-701A-0D9C-449E-B71BDC9E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0783" y="420624"/>
            <a:ext cx="3401568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2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5C5E-60F8-999B-C66F-8AE0DC9B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DE26-5049-8642-9544-36CAF86C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088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Comparison</a:t>
            </a:r>
            <a:r>
              <a:rPr lang="de-DE" dirty="0"/>
              <a:t> Steady </a:t>
            </a:r>
            <a:r>
              <a:rPr lang="de-DE" dirty="0" err="1"/>
              <a:t>vs</a:t>
            </a:r>
            <a:r>
              <a:rPr lang="de-DE" dirty="0"/>
              <a:t> Transient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10s Simulation</a:t>
            </a:r>
          </a:p>
        </p:txBody>
      </p:sp>
    </p:spTree>
    <p:extLst>
      <p:ext uri="{BB962C8B-B14F-4D97-AF65-F5344CB8AC3E}">
        <p14:creationId xmlns:p14="http://schemas.microsoft.com/office/powerpoint/2010/main" val="29075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1" name="Picture 9">
            <a:extLst>
              <a:ext uri="{FF2B5EF4-FFF2-40B4-BE49-F238E27FC236}">
                <a16:creationId xmlns:a16="http://schemas.microsoft.com/office/drawing/2014/main" id="{B7E83316-1333-F12E-20FF-AB1A4943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5" y="372113"/>
            <a:ext cx="3808681" cy="28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10B2005E-8061-E48E-2607-1F972D7F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76" y="372113"/>
            <a:ext cx="3808681" cy="28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3" name="Picture 11">
            <a:extLst>
              <a:ext uri="{FF2B5EF4-FFF2-40B4-BE49-F238E27FC236}">
                <a16:creationId xmlns:a16="http://schemas.microsoft.com/office/drawing/2014/main" id="{83AB5738-1AF3-4439-5491-278B6B89B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706" y="372113"/>
            <a:ext cx="3808681" cy="28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>
            <a:extLst>
              <a:ext uri="{FF2B5EF4-FFF2-40B4-BE49-F238E27FC236}">
                <a16:creationId xmlns:a16="http://schemas.microsoft.com/office/drawing/2014/main" id="{CCF08F47-5839-A5DF-902C-C8DA06D9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3" y="3626903"/>
            <a:ext cx="3808681" cy="28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5" name="Picture 13">
            <a:extLst>
              <a:ext uri="{FF2B5EF4-FFF2-40B4-BE49-F238E27FC236}">
                <a16:creationId xmlns:a16="http://schemas.microsoft.com/office/drawing/2014/main" id="{A3AF3CF3-BA1F-8108-778A-FE934983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77" y="3626903"/>
            <a:ext cx="3808681" cy="28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>
            <a:extLst>
              <a:ext uri="{FF2B5EF4-FFF2-40B4-BE49-F238E27FC236}">
                <a16:creationId xmlns:a16="http://schemas.microsoft.com/office/drawing/2014/main" id="{FE17697C-9BD4-6E39-66F4-E6E87392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707" y="3626903"/>
            <a:ext cx="3808681" cy="28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453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DA921-85BC-1775-6D83-AFF4E8EF1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04D71-814A-9F59-EE2D-78F4D09D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08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Time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86499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E0D-4F7E-BD01-218F-EFEBF4C06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E5550-7B6B-15AD-303D-9D13B68E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1" y="91994"/>
            <a:ext cx="10515600" cy="869908"/>
          </a:xfrm>
        </p:spPr>
        <p:txBody>
          <a:bodyPr/>
          <a:lstStyle/>
          <a:p>
            <a:r>
              <a:rPr lang="de-DE" dirty="0"/>
              <a:t>Parameters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C25389A-C768-22B4-0E02-BFACFDB12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28865"/>
              </p:ext>
            </p:extLst>
          </p:nvPr>
        </p:nvGraphicFramePr>
        <p:xfrm>
          <a:off x="3165763" y="1193471"/>
          <a:ext cx="4886696" cy="522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7">
                  <a:extLst>
                    <a:ext uri="{9D8B030D-6E8A-4147-A177-3AD203B41FA5}">
                      <a16:colId xmlns:a16="http://schemas.microsoft.com/office/drawing/2014/main" val="2481638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079539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2868303"/>
                    </a:ext>
                  </a:extLst>
                </a:gridCol>
                <a:gridCol w="1276597">
                  <a:extLst>
                    <a:ext uri="{9D8B030D-6E8A-4147-A177-3AD203B41FA5}">
                      <a16:colId xmlns:a16="http://schemas.microsoft.com/office/drawing/2014/main" val="317574331"/>
                    </a:ext>
                  </a:extLst>
                </a:gridCol>
              </a:tblGrid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Prameter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724661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Anode_Inlet_Diameter_mm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64892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Anode_Outlet_Diameter_mm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888881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Cathode_Inlet_Diameter_mm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7265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Cathode_Outlet_Diameter_mm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344660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Discretization_length_mm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66966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Coolant_Inlet_Diameter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8561454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Coolant_Outlet_Diameter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38628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Anode_Initial_Pressure_bara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8066663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Anode_Initial_Temperature_C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206215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Anode_Initial_H2_Vol_Frac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606576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Anode_Initial_RH_Frac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06358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Cathode_Initial_Pressure_bara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890947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Cathode_Initial_Temperature_C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08214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Cathode_Initial_RH_Frac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746465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Coolant_Initial_Temperature_C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68,238304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658382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Coolant_Initial_Pressure_bara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314329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Stack_Initial_Temperature_C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985722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Coolant_fluid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egl-5050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77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7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03F7534-CEC1-2BF3-9A01-2194C0C38FBC}"/>
              </a:ext>
            </a:extLst>
          </p:cNvPr>
          <p:cNvSpPr txBox="1"/>
          <p:nvPr/>
        </p:nvSpPr>
        <p:spPr>
          <a:xfrm>
            <a:off x="516575" y="463138"/>
            <a:ext cx="250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Steady Model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3AC83B-CBB5-6C41-4D11-573FB5BC3161}"/>
              </a:ext>
            </a:extLst>
          </p:cNvPr>
          <p:cNvSpPr txBox="1"/>
          <p:nvPr/>
        </p:nvSpPr>
        <p:spPr>
          <a:xfrm>
            <a:off x="516575" y="3708646"/>
            <a:ext cx="23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Transient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9BF9073-4A8D-C8F5-9956-4501D073AD03}"/>
                  </a:ext>
                </a:extLst>
              </p:cNvPr>
              <p:cNvSpPr txBox="1"/>
              <p:nvPr/>
            </p:nvSpPr>
            <p:spPr>
              <a:xfrm>
                <a:off x="572925" y="899555"/>
                <a:ext cx="17191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𝑠𝑡𝑒𝑎𝑑𝑦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9BF9073-4A8D-C8F5-9956-4501D073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5" y="899555"/>
                <a:ext cx="1719189" cy="298928"/>
              </a:xfrm>
              <a:prstGeom prst="rect">
                <a:avLst/>
              </a:prstGeom>
              <a:blipFill>
                <a:blip r:embed="rId2"/>
                <a:stretch>
                  <a:fillRect l="-2837" t="-2041" r="-4610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981EA64-21E6-030A-0C71-1034B6ED7067}"/>
                  </a:ext>
                </a:extLst>
              </p:cNvPr>
              <p:cNvSpPr txBox="1"/>
              <p:nvPr/>
            </p:nvSpPr>
            <p:spPr>
              <a:xfrm>
                <a:off x="572927" y="4175167"/>
                <a:ext cx="194559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𝑡𝑟𝑎𝑛𝑠𝑖𝑒𝑛𝑡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981EA64-21E6-030A-0C71-1034B6ED7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7" y="4175167"/>
                <a:ext cx="1945597" cy="289182"/>
              </a:xfrm>
              <a:prstGeom prst="rect">
                <a:avLst/>
              </a:prstGeom>
              <a:blipFill>
                <a:blip r:embed="rId3"/>
                <a:stretch>
                  <a:fillRect l="-2508" r="-4075" b="-319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95" name="Picture 11">
            <a:extLst>
              <a:ext uri="{FF2B5EF4-FFF2-40B4-BE49-F238E27FC236}">
                <a16:creationId xmlns:a16="http://schemas.microsoft.com/office/drawing/2014/main" id="{4D4FAC1C-EA12-C498-69C2-06476F40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55" y="3524578"/>
            <a:ext cx="3813627" cy="28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>
            <a:extLst>
              <a:ext uri="{FF2B5EF4-FFF2-40B4-BE49-F238E27FC236}">
                <a16:creationId xmlns:a16="http://schemas.microsoft.com/office/drawing/2014/main" id="{901C5294-8D4F-03C9-3705-3547738B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25" y="3524578"/>
            <a:ext cx="3813628" cy="28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8" name="Picture 14">
            <a:extLst>
              <a:ext uri="{FF2B5EF4-FFF2-40B4-BE49-F238E27FC236}">
                <a16:creationId xmlns:a16="http://schemas.microsoft.com/office/drawing/2014/main" id="{685A2F14-BD08-97CD-874C-F6EFC3F5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55" y="306161"/>
            <a:ext cx="3813627" cy="28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9" name="Picture 15">
            <a:extLst>
              <a:ext uri="{FF2B5EF4-FFF2-40B4-BE49-F238E27FC236}">
                <a16:creationId xmlns:a16="http://schemas.microsoft.com/office/drawing/2014/main" id="{A0A63290-D4A0-A90A-5C27-B24F3171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25" y="306160"/>
            <a:ext cx="3813630" cy="286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4A5DAE2-CAFA-2EEF-0206-A259B3B36829}"/>
              </a:ext>
            </a:extLst>
          </p:cNvPr>
          <p:cNvSpPr txBox="1"/>
          <p:nvPr/>
        </p:nvSpPr>
        <p:spPr>
          <a:xfrm>
            <a:off x="355930" y="1444060"/>
            <a:ext cx="3522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time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0.1s,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smaller</a:t>
            </a:r>
            <a:r>
              <a:rPr lang="de-DE" dirty="0"/>
              <a:t> end-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finer</a:t>
            </a:r>
            <a:r>
              <a:rPr lang="de-DE" dirty="0"/>
              <a:t> </a:t>
            </a:r>
            <a:r>
              <a:rPr lang="de-DE" dirty="0" err="1"/>
              <a:t>discretizations</a:t>
            </a:r>
            <a:r>
              <a:rPr lang="de-DE" dirty="0"/>
              <a:t> (&lt;0.01s)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expected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16FFD8-CF6C-CD31-43D3-F92998B8B470}"/>
              </a:ext>
            </a:extLst>
          </p:cNvPr>
          <p:cNvSpPr txBox="1"/>
          <p:nvPr/>
        </p:nvSpPr>
        <p:spPr>
          <a:xfrm>
            <a:off x="355930" y="4675276"/>
            <a:ext cx="3522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meaningfull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altering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. The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consisten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time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&lt;= 0.1s</a:t>
            </a:r>
          </a:p>
        </p:txBody>
      </p:sp>
    </p:spTree>
    <p:extLst>
      <p:ext uri="{BB962C8B-B14F-4D97-AF65-F5344CB8AC3E}">
        <p14:creationId xmlns:p14="http://schemas.microsoft.com/office/powerpoint/2010/main" val="2067897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6ECE-E450-E4F0-774E-10DFE8E9F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7F431-0EE3-5893-5B42-6AB54AA3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08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Output </a:t>
            </a:r>
            <a:r>
              <a:rPr lang="de-DE" dirty="0" err="1"/>
              <a:t>variation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different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current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1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A1310-1105-0B7A-0454-CC481DC4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39"/>
            <a:ext cx="10515600" cy="875230"/>
          </a:xfrm>
        </p:spPr>
        <p:txBody>
          <a:bodyPr/>
          <a:lstStyle/>
          <a:p>
            <a:pPr algn="ctr"/>
            <a:r>
              <a:rPr lang="de-DE" dirty="0"/>
              <a:t>Inputs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38178A1-9322-8924-014E-381331549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58220"/>
              </p:ext>
            </p:extLst>
          </p:nvPr>
        </p:nvGraphicFramePr>
        <p:xfrm>
          <a:off x="6407726" y="1309214"/>
          <a:ext cx="5069774" cy="522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39">
                  <a:extLst>
                    <a:ext uri="{9D8B030D-6E8A-4147-A177-3AD203B41FA5}">
                      <a16:colId xmlns:a16="http://schemas.microsoft.com/office/drawing/2014/main" val="2481638953"/>
                    </a:ext>
                  </a:extLst>
                </a:gridCol>
                <a:gridCol w="2451266">
                  <a:extLst>
                    <a:ext uri="{9D8B030D-6E8A-4147-A177-3AD203B41FA5}">
                      <a16:colId xmlns:a16="http://schemas.microsoft.com/office/drawing/2014/main" val="310107953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2868303"/>
                    </a:ext>
                  </a:extLst>
                </a:gridCol>
                <a:gridCol w="801584">
                  <a:extLst>
                    <a:ext uri="{9D8B030D-6E8A-4147-A177-3AD203B41FA5}">
                      <a16:colId xmlns:a16="http://schemas.microsoft.com/office/drawing/2014/main" val="317574331"/>
                    </a:ext>
                  </a:extLst>
                </a:gridCol>
              </a:tblGrid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N°c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Prameter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724661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flow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1,928186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64892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H2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888881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N2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7265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H2O VAP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0,104645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344660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H2O LIQ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2,66E-32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66966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29,82035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8561454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flow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101,4453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38628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O2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0,224541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8066663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N2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0,739154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206215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H2O VAP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606576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H2O LIQ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06358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77,60942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890947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08214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1,681518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746465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658382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1,751387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314329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985722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 inlet flow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2791,186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77672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FAACFCAD-CAF0-631A-AA13-22AA57716D9F}"/>
              </a:ext>
            </a:extLst>
          </p:cNvPr>
          <p:cNvSpPr txBox="1"/>
          <p:nvPr/>
        </p:nvSpPr>
        <p:spPr>
          <a:xfrm>
            <a:off x="6463146" y="875230"/>
            <a:ext cx="14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PC_data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841246-FCE1-140D-C8C9-34495304B33C}"/>
              </a:ext>
            </a:extLst>
          </p:cNvPr>
          <p:cNvSpPr txBox="1"/>
          <p:nvPr/>
        </p:nvSpPr>
        <p:spPr>
          <a:xfrm>
            <a:off x="471055" y="875230"/>
            <a:ext cx="19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simple_example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C9145C0-6A39-A84A-465B-9BDCDF9A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38569"/>
              </p:ext>
            </p:extLst>
          </p:nvPr>
        </p:nvGraphicFramePr>
        <p:xfrm>
          <a:off x="471055" y="1309214"/>
          <a:ext cx="5069774" cy="522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39">
                  <a:extLst>
                    <a:ext uri="{9D8B030D-6E8A-4147-A177-3AD203B41FA5}">
                      <a16:colId xmlns:a16="http://schemas.microsoft.com/office/drawing/2014/main" val="2481638953"/>
                    </a:ext>
                  </a:extLst>
                </a:gridCol>
                <a:gridCol w="2451266">
                  <a:extLst>
                    <a:ext uri="{9D8B030D-6E8A-4147-A177-3AD203B41FA5}">
                      <a16:colId xmlns:a16="http://schemas.microsoft.com/office/drawing/2014/main" val="310107953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2868303"/>
                    </a:ext>
                  </a:extLst>
                </a:gridCol>
                <a:gridCol w="801584">
                  <a:extLst>
                    <a:ext uri="{9D8B030D-6E8A-4147-A177-3AD203B41FA5}">
                      <a16:colId xmlns:a16="http://schemas.microsoft.com/office/drawing/2014/main" val="317574331"/>
                    </a:ext>
                  </a:extLst>
                </a:gridCol>
              </a:tblGrid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N°c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Prameter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724661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flow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64892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H2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888881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N2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7265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H2O VAP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344660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inlet H2O LIQ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66966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8561454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flow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38628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O2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8066663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N2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206215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H2O VAP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606576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H2O LIQ mass fraction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06358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8909479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08214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746465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6583827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3143290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985722"/>
                  </a:ext>
                </a:extLst>
              </a:tr>
              <a:tr h="2749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 inlet flow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77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1829A-A275-8FF7-059A-6D3FDE65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Steady Model - Simulink</a:t>
            </a:r>
          </a:p>
        </p:txBody>
      </p:sp>
    </p:spTree>
    <p:extLst>
      <p:ext uri="{BB962C8B-B14F-4D97-AF65-F5344CB8AC3E}">
        <p14:creationId xmlns:p14="http://schemas.microsoft.com/office/powerpoint/2010/main" val="328247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23AEB-804C-A5C5-86C4-F5447D48C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09DA5-F65D-835C-72A2-75AC720B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5962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Outputs (5s Simulation, 15min real time)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3CDB13B-F1AB-E527-835B-4A805E88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21909"/>
              </p:ext>
            </p:extLst>
          </p:nvPr>
        </p:nvGraphicFramePr>
        <p:xfrm>
          <a:off x="1941037" y="517537"/>
          <a:ext cx="8309926" cy="6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778">
                  <a:extLst>
                    <a:ext uri="{9D8B030D-6E8A-4147-A177-3AD203B41FA5}">
                      <a16:colId xmlns:a16="http://schemas.microsoft.com/office/drawing/2014/main" val="2481638953"/>
                    </a:ext>
                  </a:extLst>
                </a:gridCol>
                <a:gridCol w="2306972">
                  <a:extLst>
                    <a:ext uri="{9D8B030D-6E8A-4147-A177-3AD203B41FA5}">
                      <a16:colId xmlns:a16="http://schemas.microsoft.com/office/drawing/2014/main" val="3101079539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002868303"/>
                    </a:ext>
                  </a:extLst>
                </a:gridCol>
                <a:gridCol w="1549167">
                  <a:extLst>
                    <a:ext uri="{9D8B030D-6E8A-4147-A177-3AD203B41FA5}">
                      <a16:colId xmlns:a16="http://schemas.microsoft.com/office/drawing/2014/main" val="633995366"/>
                    </a:ext>
                  </a:extLst>
                </a:gridCol>
                <a:gridCol w="1549167">
                  <a:extLst>
                    <a:ext uri="{9D8B030D-6E8A-4147-A177-3AD203B41FA5}">
                      <a16:colId xmlns:a16="http://schemas.microsoft.com/office/drawing/2014/main" val="4223563967"/>
                    </a:ext>
                  </a:extLst>
                </a:gridCol>
                <a:gridCol w="1549167">
                  <a:extLst>
                    <a:ext uri="{9D8B030D-6E8A-4147-A177-3AD203B41FA5}">
                      <a16:colId xmlns:a16="http://schemas.microsoft.com/office/drawing/2014/main" val="3799140260"/>
                    </a:ext>
                  </a:extLst>
                </a:gridCol>
              </a:tblGrid>
              <a:tr h="17282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N°c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Prameter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PC_data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Rel. </a:t>
                      </a:r>
                      <a:r>
                        <a:rPr lang="de-DE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discrepancy</a:t>
                      </a:r>
                      <a:endParaRPr lang="de-D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72466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1,733359715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1,7335324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9,9614E-05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64892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flow rate (g/s)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0,507477629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0,50116557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1,2595E-02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238184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H2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fraction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0,314684065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0,3198664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1,6202E-02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91573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N2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0,292505829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0,27969456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4,5804E-02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21131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H2O VAP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0,392810106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0,40043905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1,9051E-02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92103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Outlet H2O LIQ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1,46095E-16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1,4609E-16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64923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71,24813637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71,18229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9,2504E-04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1905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inlet pressure (bara)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1,559135048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1,5729285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8,7693E-03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942215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Outlet flow rate (g/s)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102,8660941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102,86486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1,1997E-05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331479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Outlet O2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0,110980592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0,110976286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3,8801E-05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094514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 Outlet N2 mass fraction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0,728800543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0,728805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6,1158E-06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21237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Outlet H2O VAP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fraction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0,160218865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0,16021869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1,0938E-06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43628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Outlet H2O LIQ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fraction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0,0000E+00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9252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80,28137375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78,35527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2,4582E-02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450358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 inlet pressure (bara)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2,105721072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2,1058333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5,3294E-05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94834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2791,185945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2791,1887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9,8701E-07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991135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Voltage_V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76,33272709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76,28915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5,7121E-04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99170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Voltage_Loss_Activation_V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299,2129872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300,51062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4,3181E-03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44632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Voltage_Loss_Transport_V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56,54152674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56,42324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2,0964E-03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121826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Voltage_Loss_Ohmnic_V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3,239429551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3,2471392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2,3743E-03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29751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Anode_Stoichiometric_Ratio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49,4089595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48,256977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2,3872E-02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29750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Cathode_Stoichiometric_Ratio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1,111432954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1,1114777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4,0258E-05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47034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Membrane_Water_Content_Average</a:t>
                      </a:r>
                      <a:endParaRPr lang="de-DE" sz="8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2,004721763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2,0046246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4,8469E-05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88888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5,727727272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5,898851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2,9010E-02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617265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3,908780327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7,9141E-03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44660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6,039553345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6,212211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2,7793E-02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66966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7,617577632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7,919018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3,8065E-02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56145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Membrane_Water_Content_Vol_5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6,690807891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6,941558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3,6123E-02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38628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4,381917173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4,4815054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2,2222E-02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806666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0,556192135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0,56735295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1,9672E-02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06215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0,764421801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0,77607006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1,5009E-02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60657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0,821159712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0,8329201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1,4119E-02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06358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Anode_RH_frac_Vol_5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0,754592573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0,7637591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1,2002E-02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90947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0,586973702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0,5908948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6,6359E-03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08214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0,423651864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0,42740992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8,7926E-03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746465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0,578629736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0,5855505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1,1819E-02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58382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0,673994168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0,68341476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1,3785E-02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314329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Cathode_RH_frac_Vol_5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0,697406258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0,707658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1,4487E-02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98572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Coolant outlet flow rate (g/s)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0,649143632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0,6585728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1,4318E-02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77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01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E082CE52-4E74-064A-E818-E22AFA3C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921" y="643467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>
            <a:extLst>
              <a:ext uri="{FF2B5EF4-FFF2-40B4-BE49-F238E27FC236}">
                <a16:creationId xmlns:a16="http://schemas.microsoft.com/office/drawing/2014/main" id="{03E666E2-73A0-CFD2-5DBA-35EE553A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308" y="643467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>
            <a:extLst>
              <a:ext uri="{FF2B5EF4-FFF2-40B4-BE49-F238E27FC236}">
                <a16:creationId xmlns:a16="http://schemas.microsoft.com/office/drawing/2014/main" id="{9B5F5497-3119-6912-C633-D6C59B77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9797" y="3671316"/>
            <a:ext cx="3383205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3AB1A8-ED3F-2A81-D36F-F2FE2BC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8129" y="3671316"/>
            <a:ext cx="3393314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6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A9528E02-9C8C-AEE3-7E75-92087A3D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2001" y="3668668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4" name="Straight Connector 615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>
            <a:extLst>
              <a:ext uri="{FF2B5EF4-FFF2-40B4-BE49-F238E27FC236}">
                <a16:creationId xmlns:a16="http://schemas.microsoft.com/office/drawing/2014/main" id="{DAD0FABF-28AD-2AA5-E935-70AFB0B9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7115" y="633215"/>
            <a:ext cx="339095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6" name="Straight Connector 615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8" name="Straight Connector 615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95A823-B466-C723-EAB8-7F3A6BB8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511" y="633215"/>
            <a:ext cx="339448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2DD07F34-B21E-6A1B-E1C0-6A1FEBB29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2473" y="3671316"/>
            <a:ext cx="3404625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5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59236-C2B9-0C35-F875-00802A9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 Steady Model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41507D0-ED7D-78FA-B1DC-B6DF96EB403B}"/>
              </a:ext>
            </a:extLst>
          </p:cNvPr>
          <p:cNvSpPr txBox="1"/>
          <p:nvPr/>
        </p:nvSpPr>
        <p:spPr>
          <a:xfrm>
            <a:off x="581890" y="2214749"/>
            <a:ext cx="890055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outputs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converged</a:t>
            </a:r>
            <a:r>
              <a:rPr lang="de-DE" dirty="0"/>
              <a:t> after </a:t>
            </a:r>
            <a:r>
              <a:rPr lang="de-DE" dirty="0" err="1"/>
              <a:t>about</a:t>
            </a:r>
            <a:r>
              <a:rPr lang="de-DE" dirty="0"/>
              <a:t> 2s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Anode </a:t>
            </a:r>
            <a:r>
              <a:rPr lang="de-DE" dirty="0" err="1"/>
              <a:t>outlet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fractions</a:t>
            </a:r>
            <a:r>
              <a:rPr lang="de-DE" dirty="0"/>
              <a:t>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time – 3-4s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time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significate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jump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all variables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Relative </a:t>
            </a:r>
            <a:r>
              <a:rPr lang="de-DE" dirty="0" err="1"/>
              <a:t>discrepancies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do not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will </a:t>
            </a:r>
            <a:r>
              <a:rPr lang="de-DE" dirty="0" err="1"/>
              <a:t>remain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5s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transient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00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E5EB7-0C63-F838-E366-E98612BB1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5953E-A82B-EFA5-72CE-4FFE657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Transient Model - Simulink</a:t>
            </a:r>
          </a:p>
        </p:txBody>
      </p:sp>
    </p:spTree>
    <p:extLst>
      <p:ext uri="{BB962C8B-B14F-4D97-AF65-F5344CB8AC3E}">
        <p14:creationId xmlns:p14="http://schemas.microsoft.com/office/powerpoint/2010/main" val="267456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Microsoft Office PowerPoint</Application>
  <PresentationFormat>Breitbild</PresentationFormat>
  <Paragraphs>938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</vt:lpstr>
      <vt:lpstr>Steady and Transient FMU Simulations in Simulink</vt:lpstr>
      <vt:lpstr>Parameters</vt:lpstr>
      <vt:lpstr>Inputs</vt:lpstr>
      <vt:lpstr>Steady Model - Simulink</vt:lpstr>
      <vt:lpstr>Outputs (5s Simulation, 15min real time)</vt:lpstr>
      <vt:lpstr>PowerPoint-Präsentation</vt:lpstr>
      <vt:lpstr>PowerPoint-Präsentation</vt:lpstr>
      <vt:lpstr>Conclusions Steady Model</vt:lpstr>
      <vt:lpstr>Transient Model - Simulink</vt:lpstr>
      <vt:lpstr>Outputs (5s Simulation, 15min real time)</vt:lpstr>
      <vt:lpstr>PowerPoint-Präsentation</vt:lpstr>
      <vt:lpstr>PowerPoint-Präsentation</vt:lpstr>
      <vt:lpstr>Conclusions Transient Model</vt:lpstr>
      <vt:lpstr>Comparison Steady vs Transient  for 5s Simulation</vt:lpstr>
      <vt:lpstr>PowerPoint-Präsentation</vt:lpstr>
      <vt:lpstr>PowerPoint-Präsentation</vt:lpstr>
      <vt:lpstr>Comparison Steady vs Transient  for 10s Simulation</vt:lpstr>
      <vt:lpstr>PowerPoint-Präsentation</vt:lpstr>
      <vt:lpstr>Time step size Analysis</vt:lpstr>
      <vt:lpstr>PowerPoint-Präsentation</vt:lpstr>
      <vt:lpstr>Output variation with  different operating 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Steady and Transient FMU Simulations in Simulink</dc:title>
  <dc:creator>Stefan Rudolph</dc:creator>
  <cp:lastModifiedBy>Stefan Rudolph</cp:lastModifiedBy>
  <cp:revision>10</cp:revision>
  <dcterms:created xsi:type="dcterms:W3CDTF">2024-04-03T09:01:36Z</dcterms:created>
  <dcterms:modified xsi:type="dcterms:W3CDTF">2024-04-09T06:45:32Z</dcterms:modified>
</cp:coreProperties>
</file>