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7" r:id="rId4"/>
    <p:sldId id="275" r:id="rId5"/>
    <p:sldId id="276" r:id="rId6"/>
    <p:sldId id="265" r:id="rId7"/>
    <p:sldId id="260" r:id="rId8"/>
    <p:sldId id="258" r:id="rId9"/>
    <p:sldId id="259" r:id="rId10"/>
    <p:sldId id="267" r:id="rId11"/>
    <p:sldId id="261" r:id="rId12"/>
    <p:sldId id="263" r:id="rId13"/>
    <p:sldId id="264" r:id="rId14"/>
    <p:sldId id="270" r:id="rId15"/>
    <p:sldId id="272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0000"/>
    <a:srgbClr val="800000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5" autoAdjust="0"/>
    <p:restoredTop sz="94624" autoAdjust="0"/>
  </p:normalViewPr>
  <p:slideViewPr>
    <p:cSldViewPr>
      <p:cViewPr varScale="1">
        <p:scale>
          <a:sx n="65" d="100"/>
          <a:sy n="65" d="100"/>
        </p:scale>
        <p:origin x="-138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85EC4-49D1-4AAF-B018-AE46D75E1476}" type="datetimeFigureOut">
              <a:rPr lang="bg-BG" smtClean="0"/>
              <a:pPr/>
              <a:t>21.11.2017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0484D-D3A6-4A42-9844-3740FAB5C2E3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344200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0484D-D3A6-4A42-9844-3740FAB5C2E3}" type="slidenum">
              <a:rPr lang="bg-BG" smtClean="0"/>
              <a:pPr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405209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0484D-D3A6-4A42-9844-3740FAB5C2E3}" type="slidenum">
              <a:rPr lang="bg-BG" smtClean="0"/>
              <a:pPr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405209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5B2D-85FC-4BAB-BDC6-8ECD7C348F94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F7B00-BBAB-4D06-B824-DAA45F55E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5B2D-85FC-4BAB-BDC6-8ECD7C348F94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F7B00-BBAB-4D06-B824-DAA45F55E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5B2D-85FC-4BAB-BDC6-8ECD7C348F94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F7B00-BBAB-4D06-B824-DAA45F55E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5B2D-85FC-4BAB-BDC6-8ECD7C348F94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F7B00-BBAB-4D06-B824-DAA45F55E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5B2D-85FC-4BAB-BDC6-8ECD7C348F94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F7B00-BBAB-4D06-B824-DAA45F55E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5B2D-85FC-4BAB-BDC6-8ECD7C348F94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F7B00-BBAB-4D06-B824-DAA45F55E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5B2D-85FC-4BAB-BDC6-8ECD7C348F94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F7B00-BBAB-4D06-B824-DAA45F55E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5B2D-85FC-4BAB-BDC6-8ECD7C348F94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F7B00-BBAB-4D06-B824-DAA45F55E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5B2D-85FC-4BAB-BDC6-8ECD7C348F94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F7B00-BBAB-4D06-B824-DAA45F55E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5B2D-85FC-4BAB-BDC6-8ECD7C348F94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F7B00-BBAB-4D06-B824-DAA45F55E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5B2D-85FC-4BAB-BDC6-8ECD7C348F94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F7B00-BBAB-4D06-B824-DAA45F55E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55B2D-85FC-4BAB-BDC6-8ECD7C348F94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F7B00-BBAB-4D06-B824-DAA45F55E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g.swewe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 descr="Boost-Immune-Syste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5045" y="4876800"/>
            <a:ext cx="3145155" cy="1981200"/>
          </a:xfrm>
          <a:prstGeom prst="rect">
            <a:avLst/>
          </a:prstGeom>
        </p:spPr>
      </p:pic>
      <p:sp>
        <p:nvSpPr>
          <p:cNvPr id="8" name="Правоъгълник 7"/>
          <p:cNvSpPr/>
          <p:nvPr/>
        </p:nvSpPr>
        <p:spPr>
          <a:xfrm>
            <a:off x="990600" y="76200"/>
            <a:ext cx="56388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bg-BG" sz="54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Изкуствена</a:t>
            </a:r>
            <a:br>
              <a:rPr lang="bg-BG" sz="54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</a:br>
            <a:r>
              <a:rPr lang="bg-BG" sz="54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имунна</a:t>
            </a:r>
            <a:r>
              <a:rPr lang="bg-BG" sz="5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bg-BG" sz="5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система</a:t>
            </a:r>
            <a:endParaRPr lang="bg-BG" sz="5400" b="1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Текстово поле 8"/>
          <p:cNvSpPr txBox="1"/>
          <p:nvPr/>
        </p:nvSpPr>
        <p:spPr>
          <a:xfrm>
            <a:off x="1295400" y="1589544"/>
            <a:ext cx="495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 smtClean="0">
                <a:solidFill>
                  <a:schemeClr val="bg1"/>
                </a:solidFill>
              </a:rPr>
              <a:t>Автори: </a:t>
            </a:r>
          </a:p>
          <a:p>
            <a:pPr algn="ctr"/>
            <a:r>
              <a:rPr lang="bg-BG" sz="2400" dirty="0" smtClean="0">
                <a:solidFill>
                  <a:schemeClr val="bg1"/>
                </a:solidFill>
              </a:rPr>
              <a:t>Селин </a:t>
            </a:r>
            <a:r>
              <a:rPr lang="bg-BG" sz="2400" dirty="0" err="1" smtClean="0">
                <a:solidFill>
                  <a:schemeClr val="bg1"/>
                </a:solidFill>
              </a:rPr>
              <a:t>Шемсиева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bg-BG" sz="2400" dirty="0" smtClean="0">
                <a:solidFill>
                  <a:schemeClr val="bg1"/>
                </a:solidFill>
              </a:rPr>
              <a:t>Йоанна Илиева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bg-BG" sz="2400" dirty="0" smtClean="0">
                <a:solidFill>
                  <a:schemeClr val="bg1"/>
                </a:solidFill>
              </a:rPr>
              <a:t>1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bg-BG" sz="2400" dirty="0" smtClean="0">
                <a:solidFill>
                  <a:schemeClr val="bg1"/>
                </a:solidFill>
              </a:rPr>
              <a:t> клас, ПМГ “Баба Тонка”, гр. Русе</a:t>
            </a:r>
          </a:p>
          <a:p>
            <a:pPr algn="ctr"/>
            <a:r>
              <a:rPr lang="bg-BG" sz="2400" b="1" dirty="0" smtClean="0">
                <a:solidFill>
                  <a:schemeClr val="bg1"/>
                </a:solidFill>
              </a:rPr>
              <a:t>Научен ръководител: </a:t>
            </a:r>
          </a:p>
          <a:p>
            <a:pPr algn="ctr"/>
            <a:r>
              <a:rPr lang="bg-BG" sz="2400" dirty="0" smtClean="0">
                <a:solidFill>
                  <a:schemeClr val="bg1"/>
                </a:solidFill>
              </a:rPr>
              <a:t>Сюзан Феимова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 descr="Boost-Immune-Syst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75045" y="4876800"/>
            <a:ext cx="3145155" cy="1981200"/>
          </a:xfrm>
          <a:prstGeom prst="rect">
            <a:avLst/>
          </a:prstGeom>
        </p:spPr>
      </p:pic>
      <p:sp>
        <p:nvSpPr>
          <p:cNvPr id="8" name="Правоъгълник 7"/>
          <p:cNvSpPr/>
          <p:nvPr/>
        </p:nvSpPr>
        <p:spPr>
          <a:xfrm>
            <a:off x="762000" y="304800"/>
            <a:ext cx="6096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bg-BG" sz="5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Клонова селекция</a:t>
            </a:r>
            <a:endParaRPr lang="bg-BG" sz="5400" b="1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Текстово поле 8"/>
          <p:cNvSpPr txBox="1"/>
          <p:nvPr/>
        </p:nvSpPr>
        <p:spPr>
          <a:xfrm>
            <a:off x="381000" y="1066800"/>
            <a:ext cx="7086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200" b="1" dirty="0" smtClean="0">
                <a:solidFill>
                  <a:schemeClr val="bg1"/>
                </a:solidFill>
              </a:rPr>
              <a:t>Математическа основа:</a:t>
            </a:r>
          </a:p>
          <a:p>
            <a:pPr algn="just"/>
            <a:r>
              <a:rPr lang="en-US" sz="2200" dirty="0" smtClean="0">
                <a:solidFill>
                  <a:schemeClr val="bg1"/>
                </a:solidFill>
              </a:rPr>
              <a:t>	</a:t>
            </a:r>
            <a:r>
              <a:rPr lang="bg-BG" sz="2200" dirty="0" smtClean="0">
                <a:solidFill>
                  <a:schemeClr val="bg1"/>
                </a:solidFill>
              </a:rPr>
              <a:t>Деленето </a:t>
            </a:r>
            <a:r>
              <a:rPr lang="bg-BG" sz="2200" dirty="0">
                <a:solidFill>
                  <a:schemeClr val="bg1"/>
                </a:solidFill>
              </a:rPr>
              <a:t>на </a:t>
            </a:r>
            <a:r>
              <a:rPr lang="en-US" sz="2200" dirty="0">
                <a:solidFill>
                  <a:schemeClr val="bg1"/>
                </a:solidFill>
              </a:rPr>
              <a:t>B</a:t>
            </a:r>
            <a:r>
              <a:rPr lang="bg-BG" sz="2200" dirty="0">
                <a:solidFill>
                  <a:schemeClr val="bg1"/>
                </a:solidFill>
              </a:rPr>
              <a:t>-клетките е правопропорционално на сходството му с антигена. Тоест колкото по-голямо е сходството, толкова повече клонове се произвеждат. </a:t>
            </a:r>
            <a:r>
              <a:rPr lang="bg-BG" sz="2200" dirty="0" smtClean="0">
                <a:solidFill>
                  <a:schemeClr val="bg1"/>
                </a:solidFill>
              </a:rPr>
              <a:t>Мутациите, </a:t>
            </a:r>
            <a:r>
              <a:rPr lang="bg-BG" sz="2200" dirty="0">
                <a:solidFill>
                  <a:schemeClr val="bg1"/>
                </a:solidFill>
              </a:rPr>
              <a:t>предизвикани от </a:t>
            </a:r>
            <a:r>
              <a:rPr lang="bg-BG" sz="2200" dirty="0" smtClean="0">
                <a:solidFill>
                  <a:schemeClr val="bg1"/>
                </a:solidFill>
              </a:rPr>
              <a:t>антигена, </a:t>
            </a:r>
            <a:r>
              <a:rPr lang="bg-BG" sz="2200" dirty="0">
                <a:solidFill>
                  <a:schemeClr val="bg1"/>
                </a:solidFill>
              </a:rPr>
              <a:t>са обратнопропорционални на сходството с него. Тоест колкото по-голямо е сходството, толкова по-малка е мутацията на гена.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7467600" y="58674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sz="2400" b="1" dirty="0" smtClean="0">
              <a:solidFill>
                <a:srgbClr val="800000"/>
              </a:solidFill>
            </a:endParaRPr>
          </a:p>
          <a:p>
            <a:r>
              <a:rPr lang="bg-BG" sz="2400" b="1" dirty="0" smtClean="0">
                <a:solidFill>
                  <a:srgbClr val="800000"/>
                </a:solidFill>
              </a:rPr>
              <a:t>Алгоритъм</a:t>
            </a:r>
          </a:p>
          <a:p>
            <a:endParaRPr lang="en-US" sz="2400" b="1" dirty="0">
              <a:solidFill>
                <a:srgbClr val="800000"/>
              </a:solidFill>
            </a:endParaRPr>
          </a:p>
        </p:txBody>
      </p:sp>
      <p:sp>
        <p:nvSpPr>
          <p:cNvPr id="10" name="Правоъгълник 6"/>
          <p:cNvSpPr/>
          <p:nvPr/>
        </p:nvSpPr>
        <p:spPr>
          <a:xfrm>
            <a:off x="-152400" y="-41564"/>
            <a:ext cx="9296400" cy="6899564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авоъгълник 1"/>
          <p:cNvSpPr/>
          <p:nvPr/>
        </p:nvSpPr>
        <p:spPr>
          <a:xfrm>
            <a:off x="1268846" y="-41564"/>
            <a:ext cx="6553200" cy="6899564"/>
          </a:xfrm>
          <a:prstGeom prst="rect">
            <a:avLst/>
          </a:prstGeom>
          <a:solidFill>
            <a:srgbClr val="B80000"/>
          </a:solidFill>
          <a:ln>
            <a:solidFill>
              <a:srgbClr val="B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b="1" dirty="0" smtClean="0"/>
          </a:p>
          <a:p>
            <a:endParaRPr lang="en-US" sz="2200" b="1" dirty="0" smtClean="0"/>
          </a:p>
          <a:p>
            <a:endParaRPr lang="en-US" sz="2200" b="1" dirty="0" smtClean="0"/>
          </a:p>
          <a:p>
            <a:r>
              <a:rPr lang="bg-BG" sz="2200" b="1" dirty="0" smtClean="0"/>
              <a:t>Начало   </a:t>
            </a:r>
            <a:endParaRPr lang="bg-BG" sz="2200" dirty="0" smtClean="0"/>
          </a:p>
          <a:p>
            <a:r>
              <a:rPr lang="bg-BG" sz="2200" dirty="0" smtClean="0"/>
              <a:t>●</a:t>
            </a:r>
            <a:r>
              <a:rPr lang="en-US" sz="2200" dirty="0" smtClean="0"/>
              <a:t> </a:t>
            </a:r>
            <a:r>
              <a:rPr lang="bg-BG" sz="2200" dirty="0" smtClean="0"/>
              <a:t>Създаване на начален произволен набор от антитела А. </a:t>
            </a:r>
          </a:p>
          <a:p>
            <a:r>
              <a:rPr lang="bg-BG" sz="2200" b="1" dirty="0" smtClean="0"/>
              <a:t>●</a:t>
            </a:r>
            <a:r>
              <a:rPr lang="en-US" sz="2200" b="1" dirty="0" smtClean="0"/>
              <a:t>  </a:t>
            </a:r>
            <a:r>
              <a:rPr lang="bg-BG" sz="2200" b="1" dirty="0" smtClean="0"/>
              <a:t>За всички шаблони</a:t>
            </a:r>
            <a:r>
              <a:rPr lang="bg-BG" sz="2200" dirty="0" smtClean="0"/>
              <a:t> </a:t>
            </a:r>
            <a:r>
              <a:rPr lang="bg-BG" sz="2200" b="1" dirty="0" smtClean="0"/>
              <a:t>от </a:t>
            </a:r>
            <a:r>
              <a:rPr lang="bg-BG" sz="2200" i="1" dirty="0" smtClean="0"/>
              <a:t>S, </a:t>
            </a:r>
            <a:r>
              <a:rPr lang="bg-BG" sz="2200" dirty="0" smtClean="0"/>
              <a:t>които играят ролята на антигени</a:t>
            </a:r>
            <a:r>
              <a:rPr lang="bg-BG" sz="2200" i="1" dirty="0" smtClean="0"/>
              <a:t> </a:t>
            </a:r>
            <a:r>
              <a:rPr lang="bg-BG" sz="2200" dirty="0" smtClean="0"/>
              <a:t>изпълни</a:t>
            </a:r>
            <a:r>
              <a:rPr lang="en-US" sz="2200" dirty="0" smtClean="0"/>
              <a:t>:</a:t>
            </a:r>
            <a:r>
              <a:rPr lang="bg-BG" sz="2200" b="1" dirty="0" smtClean="0"/>
              <a:t> </a:t>
            </a:r>
            <a:endParaRPr lang="bg-BG" sz="2200" dirty="0" smtClean="0"/>
          </a:p>
          <a:p>
            <a:pPr lvl="0"/>
            <a:r>
              <a:rPr lang="bg-BG" sz="2200" dirty="0" smtClean="0"/>
              <a:t>─</a:t>
            </a:r>
            <a:r>
              <a:rPr lang="en-US" sz="2200" dirty="0" smtClean="0"/>
              <a:t>  </a:t>
            </a:r>
            <a:r>
              <a:rPr lang="bg-BG" sz="2200" dirty="0" smtClean="0"/>
              <a:t>Определи сходството с всяко антитяло в</a:t>
            </a:r>
            <a:r>
              <a:rPr lang="bg-BG" sz="2200" i="1" dirty="0" smtClean="0"/>
              <a:t> А.</a:t>
            </a:r>
            <a:endParaRPr lang="en-US" sz="2200" i="1" dirty="0" smtClean="0"/>
          </a:p>
          <a:p>
            <a:pPr lvl="0"/>
            <a:r>
              <a:rPr lang="en-US" sz="2200" dirty="0" smtClean="0"/>
              <a:t>─  </a:t>
            </a:r>
            <a:r>
              <a:rPr lang="bg-BG" sz="2200" dirty="0" smtClean="0"/>
              <a:t>Създай клонинги на групата на антителата в </a:t>
            </a:r>
            <a:r>
              <a:rPr lang="bg-BG" sz="2200" i="1" dirty="0" smtClean="0"/>
              <a:t>А</a:t>
            </a:r>
            <a:r>
              <a:rPr lang="bg-BG" sz="2200" dirty="0" smtClean="0"/>
              <a:t> с най-голямо сходство. </a:t>
            </a:r>
          </a:p>
          <a:p>
            <a:r>
              <a:rPr lang="bg-BG" sz="2200" dirty="0" smtClean="0"/>
              <a:t>Броят на клонингите на антителата трябва да е пропорционален на сходството им с антигена.</a:t>
            </a:r>
          </a:p>
          <a:p>
            <a:pPr lvl="0"/>
            <a:r>
              <a:rPr lang="bg-BG" sz="2200" dirty="0" smtClean="0"/>
              <a:t>─</a:t>
            </a:r>
            <a:r>
              <a:rPr lang="en-US" sz="2200" dirty="0" smtClean="0"/>
              <a:t>  </a:t>
            </a:r>
            <a:r>
              <a:rPr lang="bg-BG" sz="2200" dirty="0" smtClean="0"/>
              <a:t>Измени характеристиките на клонингите от </a:t>
            </a:r>
            <a:r>
              <a:rPr lang="bg-BG" sz="2200" i="1" dirty="0" smtClean="0"/>
              <a:t>А</a:t>
            </a:r>
            <a:r>
              <a:rPr lang="bg-BG" sz="2200" dirty="0" smtClean="0"/>
              <a:t> и копирай този с най-голямо сходство в групата </a:t>
            </a:r>
            <a:r>
              <a:rPr lang="bg-BG" sz="2200" i="1" dirty="0" smtClean="0"/>
              <a:t>М</a:t>
            </a:r>
            <a:r>
              <a:rPr lang="bg-BG" sz="2200" dirty="0" smtClean="0"/>
              <a:t> от запомнящи детектори, способни да разпознаят непознати модели</a:t>
            </a:r>
            <a:r>
              <a:rPr lang="bg-BG" sz="2200" i="1" dirty="0" smtClean="0"/>
              <a:t>.</a:t>
            </a:r>
            <a:r>
              <a:rPr lang="bg-BG" sz="2200" dirty="0" smtClean="0"/>
              <a:t>  </a:t>
            </a:r>
          </a:p>
          <a:p>
            <a:r>
              <a:rPr lang="bg-BG" sz="2200" b="1" dirty="0" smtClean="0"/>
              <a:t>Край</a:t>
            </a:r>
            <a:endParaRPr lang="bg-BG" sz="2200" dirty="0" smtClean="0"/>
          </a:p>
          <a:p>
            <a:pPr algn="ctr"/>
            <a:endParaRPr lang="bg-BG" dirty="0"/>
          </a:p>
        </p:txBody>
      </p:sp>
      <p:sp>
        <p:nvSpPr>
          <p:cNvPr id="14" name="Текстово поле 12"/>
          <p:cNvSpPr txBox="1"/>
          <p:nvPr/>
        </p:nvSpPr>
        <p:spPr>
          <a:xfrm>
            <a:off x="1371600" y="228600"/>
            <a:ext cx="650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 smtClean="0">
                <a:solidFill>
                  <a:schemeClr val="bg1"/>
                </a:solidFill>
              </a:rPr>
              <a:t>Алгоритъм:</a:t>
            </a:r>
          </a:p>
        </p:txBody>
      </p:sp>
    </p:spTree>
    <p:extLst>
      <p:ext uri="{BB962C8B-B14F-4D97-AF65-F5344CB8AC3E}">
        <p14:creationId xmlns:p14="http://schemas.microsoft.com/office/powerpoint/2010/main" xmlns="" val="3609388476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0" grpId="0" animBg="1"/>
      <p:bldP spid="12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 descr="Boost-Immune-Syste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5045" y="4876800"/>
            <a:ext cx="3145155" cy="1981200"/>
          </a:xfrm>
          <a:prstGeom prst="rect">
            <a:avLst/>
          </a:prstGeom>
        </p:spPr>
      </p:pic>
      <p:sp>
        <p:nvSpPr>
          <p:cNvPr id="8" name="Правоъгълник 7"/>
          <p:cNvSpPr/>
          <p:nvPr/>
        </p:nvSpPr>
        <p:spPr>
          <a:xfrm>
            <a:off x="990600" y="152400"/>
            <a:ext cx="5638800" cy="12618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M</a:t>
            </a:r>
            <a:r>
              <a:rPr lang="bg-BG" sz="2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етод</a:t>
            </a:r>
            <a:endParaRPr lang="bg-BG" sz="22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r>
              <a:rPr lang="bg-BG" sz="5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Имунни мрежи</a:t>
            </a:r>
            <a:endParaRPr lang="bg-BG" sz="5400" b="1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Текстово поле 8"/>
          <p:cNvSpPr txBox="1"/>
          <p:nvPr/>
        </p:nvSpPr>
        <p:spPr>
          <a:xfrm>
            <a:off x="685800" y="1353502"/>
            <a:ext cx="64008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>
                <a:solidFill>
                  <a:schemeClr val="bg1"/>
                </a:solidFill>
              </a:rPr>
              <a:t>	</a:t>
            </a:r>
            <a:r>
              <a:rPr lang="bg-BG" sz="2200" dirty="0" smtClean="0">
                <a:solidFill>
                  <a:schemeClr val="bg1"/>
                </a:solidFill>
              </a:rPr>
              <a:t>Целият набор от антитела в организма се произвежда непрекъснато и в ниски количества от </a:t>
            </a:r>
            <a:r>
              <a:rPr lang="bg-BG" sz="2200" dirty="0" err="1" smtClean="0">
                <a:solidFill>
                  <a:schemeClr val="bg1"/>
                </a:solidFill>
              </a:rPr>
              <a:t>лимфоцитите</a:t>
            </a:r>
            <a:r>
              <a:rPr lang="bg-BG" sz="2200" dirty="0" smtClean="0">
                <a:solidFill>
                  <a:schemeClr val="bg1"/>
                </a:solidFill>
              </a:rPr>
              <a:t>, в резултат на взаимодействието между клетките. Когато антигенът проникне в организма, той се свързва  към съответното му антитяло. Това води до продукция на копия на антитялото.  Ако няма такова антитяло, се извършва отново клонова селекция.</a:t>
            </a:r>
            <a:endParaRPr lang="en-US" sz="2200" dirty="0" smtClean="0">
              <a:solidFill>
                <a:schemeClr val="bg1"/>
              </a:solidFill>
            </a:endParaRPr>
          </a:p>
          <a:p>
            <a:pPr algn="ctr"/>
            <a:endParaRPr lang="en-US" sz="2200" dirty="0">
              <a:solidFill>
                <a:schemeClr val="bg1"/>
              </a:solidFill>
            </a:endParaRP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Правоъгълник 5"/>
          <p:cNvSpPr/>
          <p:nvPr/>
        </p:nvSpPr>
        <p:spPr>
          <a:xfrm>
            <a:off x="-76200" y="-152400"/>
            <a:ext cx="9296400" cy="701040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7467600" y="58674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sz="2400" b="1" dirty="0" smtClean="0">
              <a:solidFill>
                <a:srgbClr val="800000"/>
              </a:solidFill>
            </a:endParaRPr>
          </a:p>
          <a:p>
            <a:r>
              <a:rPr lang="bg-BG" sz="2400" b="1" dirty="0" smtClean="0">
                <a:solidFill>
                  <a:srgbClr val="800000"/>
                </a:solidFill>
              </a:rPr>
              <a:t>Алгоритъм</a:t>
            </a:r>
          </a:p>
          <a:p>
            <a:endParaRPr lang="en-US" sz="2400" b="1" dirty="0">
              <a:solidFill>
                <a:srgbClr val="800000"/>
              </a:solidFill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1371600" y="0"/>
            <a:ext cx="6781800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/>
              <a:t>Алгоритъм:</a:t>
            </a:r>
            <a:endParaRPr lang="en-US" b="1" dirty="0" smtClean="0"/>
          </a:p>
          <a:p>
            <a:r>
              <a:rPr lang="bg-BG" b="1" dirty="0" smtClean="0"/>
              <a:t>Начало</a:t>
            </a:r>
            <a:endParaRPr lang="bg-BG" dirty="0" smtClean="0"/>
          </a:p>
          <a:p>
            <a:pPr lvl="0"/>
            <a:r>
              <a:rPr lang="bg-BG" dirty="0" smtClean="0"/>
              <a:t>●</a:t>
            </a:r>
            <a:r>
              <a:rPr lang="en-US" dirty="0" smtClean="0"/>
              <a:t>  </a:t>
            </a:r>
            <a:r>
              <a:rPr lang="bg-BG" dirty="0" smtClean="0"/>
              <a:t>Създаване на начален произволен набор от мрежови антитела </a:t>
            </a:r>
            <a:r>
              <a:rPr lang="bg-BG" i="1" dirty="0" smtClean="0"/>
              <a:t>N.</a:t>
            </a:r>
            <a:endParaRPr lang="bg-BG" dirty="0" smtClean="0"/>
          </a:p>
          <a:p>
            <a:pPr lvl="0"/>
            <a:r>
              <a:rPr lang="bg-BG" b="1" dirty="0" smtClean="0"/>
              <a:t>●</a:t>
            </a:r>
            <a:r>
              <a:rPr lang="en-US" b="1" dirty="0" smtClean="0"/>
              <a:t>  </a:t>
            </a:r>
            <a:r>
              <a:rPr lang="bg-BG" b="1" dirty="0" smtClean="0"/>
              <a:t>Повтаряй</a:t>
            </a:r>
            <a:endParaRPr lang="en-US" dirty="0" smtClean="0"/>
          </a:p>
          <a:p>
            <a:pPr lvl="0"/>
            <a:r>
              <a:rPr lang="bg-BG" b="1" dirty="0" smtClean="0"/>
              <a:t>−</a:t>
            </a:r>
            <a:r>
              <a:rPr lang="en-US" b="1" dirty="0" smtClean="0"/>
              <a:t>  </a:t>
            </a:r>
            <a:r>
              <a:rPr lang="bg-BG" b="1" dirty="0" smtClean="0"/>
              <a:t>За всички шаблони от </a:t>
            </a:r>
            <a:r>
              <a:rPr lang="bg-BG" dirty="0" smtClean="0"/>
              <a:t>групата от модели за разпознаване</a:t>
            </a:r>
            <a:r>
              <a:rPr lang="bg-BG" i="1" dirty="0" smtClean="0"/>
              <a:t> S </a:t>
            </a:r>
            <a:r>
              <a:rPr lang="bg-BG" dirty="0" smtClean="0"/>
              <a:t>изпълни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</a:p>
          <a:p>
            <a:pPr lvl="0"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bg-BG" dirty="0" smtClean="0"/>
              <a:t> Определи сходството с всяко антитяло в</a:t>
            </a:r>
            <a:r>
              <a:rPr lang="bg-BG" i="1" dirty="0" smtClean="0"/>
              <a:t> N.</a:t>
            </a:r>
            <a:endParaRPr lang="en-US" dirty="0" smtClean="0"/>
          </a:p>
          <a:p>
            <a:pPr lvl="0"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n-US" dirty="0" smtClean="0"/>
              <a:t> </a:t>
            </a:r>
            <a:r>
              <a:rPr lang="bg-BG" dirty="0" smtClean="0"/>
              <a:t>Създай клонинги на групата на антителата в </a:t>
            </a:r>
            <a:r>
              <a:rPr lang="bg-BG" i="1" dirty="0" smtClean="0"/>
              <a:t>N</a:t>
            </a:r>
            <a:r>
              <a:rPr lang="bg-BG" dirty="0" smtClean="0"/>
              <a:t> с най-голямо сходство.</a:t>
            </a:r>
            <a:endParaRPr lang="en-US" dirty="0" smtClean="0"/>
          </a:p>
          <a:p>
            <a:pPr lvl="0"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n-US" dirty="0" smtClean="0"/>
              <a:t> </a:t>
            </a:r>
            <a:r>
              <a:rPr lang="bg-BG" dirty="0" smtClean="0"/>
              <a:t>Броят на клонингите на антителата трябва да е пропорционален на сходството им с антигена.</a:t>
            </a:r>
            <a:endParaRPr lang="en-US" dirty="0" smtClean="0"/>
          </a:p>
          <a:p>
            <a:pPr lvl="0"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n-US" dirty="0" smtClean="0"/>
              <a:t> </a:t>
            </a:r>
            <a:r>
              <a:rPr lang="bg-BG" dirty="0" smtClean="0"/>
              <a:t>Измени характеристиките на клонингите от</a:t>
            </a:r>
            <a:r>
              <a:rPr lang="bg-BG" i="1" dirty="0" smtClean="0"/>
              <a:t> A</a:t>
            </a:r>
            <a:r>
              <a:rPr lang="bg-BG" dirty="0" smtClean="0"/>
              <a:t> и постави</a:t>
            </a:r>
            <a:r>
              <a:rPr lang="bg-BG" i="1" dirty="0" smtClean="0"/>
              <a:t> h</a:t>
            </a:r>
            <a:r>
              <a:rPr lang="bg-BG" dirty="0" smtClean="0"/>
              <a:t> на брой антитела с   най-висок афинитет в </a:t>
            </a:r>
            <a:r>
              <a:rPr lang="bg-BG" i="1" dirty="0" smtClean="0"/>
              <a:t>C.</a:t>
            </a:r>
            <a:r>
              <a:rPr lang="bg-BG" b="1" dirty="0" smtClean="0"/>
              <a:t> </a:t>
            </a:r>
            <a:endParaRPr lang="en-US" dirty="0" smtClean="0"/>
          </a:p>
          <a:p>
            <a:pPr lvl="0"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bg-BG" dirty="0" smtClean="0"/>
              <a:t> Унищожи всеки елемент от</a:t>
            </a:r>
            <a:r>
              <a:rPr lang="bg-BG" i="1" dirty="0" smtClean="0"/>
              <a:t> C</a:t>
            </a:r>
            <a:r>
              <a:rPr lang="bg-BG" dirty="0" smtClean="0"/>
              <a:t>, чието сходство с антигена е по-малко от предварително зададения праг</a:t>
            </a:r>
            <a:r>
              <a:rPr lang="bg-BG" i="1" dirty="0" smtClean="0"/>
              <a:t> ct.</a:t>
            </a:r>
            <a:endParaRPr lang="en-US" dirty="0" smtClean="0"/>
          </a:p>
          <a:p>
            <a:pPr lvl="0"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bg-BG" dirty="0" smtClean="0"/>
              <a:t> Определи сходството сред всички антитела в</a:t>
            </a:r>
            <a:r>
              <a:rPr lang="bg-BG" i="1" dirty="0" smtClean="0"/>
              <a:t> C</a:t>
            </a:r>
            <a:r>
              <a:rPr lang="bg-BG" dirty="0" smtClean="0"/>
              <a:t> и унищожи тези антитела, чието сходство с всеки друг е по-малко от прага</a:t>
            </a:r>
            <a:r>
              <a:rPr lang="bg-BG" i="1" dirty="0" smtClean="0"/>
              <a:t> ct.</a:t>
            </a:r>
            <a:endParaRPr lang="en-US" dirty="0" smtClean="0"/>
          </a:p>
          <a:p>
            <a:pPr lvl="0"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bg-BG" dirty="0" smtClean="0"/>
              <a:t> Обедини оставащите клонинги от </a:t>
            </a:r>
            <a:r>
              <a:rPr lang="bg-BG" i="1" dirty="0" smtClean="0"/>
              <a:t>C</a:t>
            </a:r>
            <a:r>
              <a:rPr lang="bg-BG" dirty="0" smtClean="0"/>
              <a:t> в</a:t>
            </a:r>
            <a:r>
              <a:rPr lang="bg-BG" i="1" dirty="0" smtClean="0"/>
              <a:t> N.</a:t>
            </a:r>
          </a:p>
          <a:p>
            <a:pPr>
              <a:tabLst>
                <a:tab pos="0" algn="l"/>
              </a:tabLst>
            </a:pPr>
            <a:r>
              <a:rPr lang="bg-BG" b="1" dirty="0" smtClean="0"/>
              <a:t>Край</a:t>
            </a:r>
          </a:p>
          <a:p>
            <a:endParaRPr lang="bg-BG" sz="2000" dirty="0" smtClean="0"/>
          </a:p>
          <a:p>
            <a:pPr algn="ctr"/>
            <a:endParaRPr lang="bg-BG" dirty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 animBg="1"/>
      <p:bldP spid="11" grpId="0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 descr="Boost-Immune-Syste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5045" y="4876800"/>
            <a:ext cx="3145155" cy="1981200"/>
          </a:xfrm>
          <a:prstGeom prst="rect">
            <a:avLst/>
          </a:prstGeom>
        </p:spPr>
      </p:pic>
      <p:sp>
        <p:nvSpPr>
          <p:cNvPr id="8" name="Правоъгълник 7"/>
          <p:cNvSpPr/>
          <p:nvPr/>
        </p:nvSpPr>
        <p:spPr>
          <a:xfrm>
            <a:off x="762000" y="304800"/>
            <a:ext cx="6096000" cy="12618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M</a:t>
            </a:r>
            <a:r>
              <a:rPr lang="bg-BG" sz="2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етод</a:t>
            </a:r>
            <a:endParaRPr lang="bg-BG" sz="22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r>
              <a:rPr lang="bg-BG" sz="54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Дендритни</a:t>
            </a:r>
            <a:r>
              <a:rPr lang="bg-BG" sz="5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клетки</a:t>
            </a:r>
            <a:endParaRPr lang="bg-BG" sz="5400" b="1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Текстово поле 8"/>
          <p:cNvSpPr txBox="1"/>
          <p:nvPr/>
        </p:nvSpPr>
        <p:spPr>
          <a:xfrm>
            <a:off x="762000" y="1522527"/>
            <a:ext cx="6324600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50" dirty="0" smtClean="0">
                <a:solidFill>
                  <a:schemeClr val="bg1"/>
                </a:solidFill>
              </a:rPr>
              <a:t>	</a:t>
            </a:r>
            <a:r>
              <a:rPr lang="bg-BG" sz="2250" dirty="0" smtClean="0">
                <a:solidFill>
                  <a:schemeClr val="bg1"/>
                </a:solidFill>
              </a:rPr>
              <a:t>Всички клетки в човешкия организъм изпращат различни сигнали. Опасните клетки изпращат стрес сигнали, които активират имунната система и са подложени на насилствена смърт „некроза“. Сигналите на другите клетки не активират имунната система и тези клетки са подложени на естествена смърт „апоптоза“.</a:t>
            </a:r>
            <a:endParaRPr lang="en-US" sz="2250" dirty="0" smtClean="0">
              <a:solidFill>
                <a:schemeClr val="bg1"/>
              </a:solidFill>
            </a:endParaRP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7467600" y="58674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sz="2400" b="1" dirty="0" smtClean="0">
              <a:solidFill>
                <a:srgbClr val="800000"/>
              </a:solidFill>
            </a:endParaRPr>
          </a:p>
          <a:p>
            <a:r>
              <a:rPr lang="bg-BG" sz="2400" b="1" dirty="0" smtClean="0">
                <a:solidFill>
                  <a:srgbClr val="800000"/>
                </a:solidFill>
              </a:rPr>
              <a:t>Алгоритъм</a:t>
            </a:r>
          </a:p>
          <a:p>
            <a:endParaRPr lang="en-US" sz="2400" b="1" dirty="0">
              <a:solidFill>
                <a:srgbClr val="800000"/>
              </a:solidFill>
            </a:endParaRPr>
          </a:p>
        </p:txBody>
      </p:sp>
      <p:grpSp>
        <p:nvGrpSpPr>
          <p:cNvPr id="2" name="Групиране 9"/>
          <p:cNvGrpSpPr/>
          <p:nvPr/>
        </p:nvGrpSpPr>
        <p:grpSpPr>
          <a:xfrm>
            <a:off x="-1" y="-76200"/>
            <a:ext cx="9220201" cy="7010400"/>
            <a:chOff x="4383073" y="3994220"/>
            <a:chExt cx="9144000" cy="6933363"/>
          </a:xfrm>
        </p:grpSpPr>
        <p:sp>
          <p:nvSpPr>
            <p:cNvPr id="7" name="Правоъгълник 6"/>
            <p:cNvSpPr/>
            <p:nvPr/>
          </p:nvSpPr>
          <p:spPr>
            <a:xfrm>
              <a:off x="4383073" y="4069583"/>
              <a:ext cx="9144000" cy="6858000"/>
            </a:xfrm>
            <a:prstGeom prst="rect">
              <a:avLst/>
            </a:prstGeom>
            <a:solidFill>
              <a:schemeClr val="tx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Правоъгълник 4"/>
            <p:cNvSpPr/>
            <p:nvPr/>
          </p:nvSpPr>
          <p:spPr>
            <a:xfrm>
              <a:off x="5516628" y="3994220"/>
              <a:ext cx="6795654" cy="6858000"/>
            </a:xfrm>
            <a:prstGeom prst="rect">
              <a:avLst/>
            </a:prstGeom>
            <a:solidFill>
              <a:srgbClr val="B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2200" b="1" dirty="0" smtClean="0"/>
                <a:t>Алгоритъм:</a:t>
              </a:r>
              <a:endParaRPr lang="en-US" sz="2200" b="1" dirty="0" smtClean="0"/>
            </a:p>
            <a:p>
              <a:r>
                <a:rPr lang="bg-BG" sz="2200" b="1" dirty="0" smtClean="0"/>
                <a:t>Начало</a:t>
              </a:r>
              <a:r>
                <a:rPr lang="bg-BG" sz="2200" dirty="0" smtClean="0"/>
                <a:t>   </a:t>
              </a:r>
              <a:endParaRPr lang="bg-BG" sz="2200" dirty="0"/>
            </a:p>
            <a:p>
              <a:pPr lvl="0"/>
              <a:r>
                <a:rPr lang="bg-BG" sz="2200" dirty="0" smtClean="0"/>
                <a:t>●</a:t>
              </a:r>
              <a:r>
                <a:rPr lang="en-US" sz="2200" dirty="0" smtClean="0"/>
                <a:t>  </a:t>
              </a:r>
              <a:r>
                <a:rPr lang="bg-BG" sz="2200" dirty="0" smtClean="0"/>
                <a:t>Създаване </a:t>
              </a:r>
              <a:r>
                <a:rPr lang="bg-BG" sz="2200" dirty="0"/>
                <a:t>на начален произволен набор от чужди клетки </a:t>
              </a:r>
              <a:r>
                <a:rPr lang="bg-BG" sz="2200" i="1" dirty="0"/>
                <a:t>S</a:t>
              </a:r>
              <a:r>
                <a:rPr lang="bg-BG" sz="2200" dirty="0"/>
                <a:t>. </a:t>
              </a:r>
              <a:endParaRPr lang="bg-BG" sz="2200" dirty="0" smtClean="0"/>
            </a:p>
            <a:p>
              <a:pPr lvl="0"/>
              <a:r>
                <a:rPr lang="bg-BG" sz="2200" b="1" dirty="0" smtClean="0"/>
                <a:t>●</a:t>
              </a:r>
              <a:r>
                <a:rPr lang="en-US" sz="2200" b="1" dirty="0" smtClean="0"/>
                <a:t>  </a:t>
              </a:r>
              <a:r>
                <a:rPr lang="bg-BG" sz="2200" b="1" dirty="0" smtClean="0"/>
                <a:t>За </a:t>
              </a:r>
              <a:r>
                <a:rPr lang="bg-BG" sz="2200" b="1" dirty="0"/>
                <a:t>всички шаблони от </a:t>
              </a:r>
              <a:r>
                <a:rPr lang="bg-BG" sz="2200" i="1" dirty="0"/>
                <a:t>S </a:t>
              </a:r>
              <a:r>
                <a:rPr lang="bg-BG" sz="2200" dirty="0"/>
                <a:t>изпълни</a:t>
              </a:r>
              <a:r>
                <a:rPr lang="en-US" sz="2200" dirty="0"/>
                <a:t>:</a:t>
              </a:r>
              <a:r>
                <a:rPr lang="bg-BG" sz="2200" dirty="0"/>
                <a:t> </a:t>
              </a:r>
            </a:p>
            <a:p>
              <a:pPr lvl="0"/>
              <a:r>
                <a:rPr lang="bg-BG" sz="2200" b="1" dirty="0" smtClean="0"/>
                <a:t>−</a:t>
              </a:r>
              <a:r>
                <a:rPr lang="en-US" sz="2200" dirty="0" smtClean="0"/>
                <a:t>  </a:t>
              </a:r>
              <a:r>
                <a:rPr lang="bg-BG" sz="2200" dirty="0" smtClean="0"/>
                <a:t>Определи </a:t>
              </a:r>
              <a:r>
                <a:rPr lang="bg-BG" sz="2200" dirty="0"/>
                <a:t>вида на сигнала</a:t>
              </a:r>
              <a:r>
                <a:rPr lang="bg-BG" sz="2200" i="1" dirty="0"/>
                <a:t>.</a:t>
              </a:r>
              <a:r>
                <a:rPr lang="bg-BG" sz="2200" dirty="0"/>
                <a:t> </a:t>
              </a:r>
            </a:p>
            <a:p>
              <a:pPr lvl="0"/>
              <a:r>
                <a:rPr lang="bg-BG" sz="2200" b="1" dirty="0" smtClean="0"/>
                <a:t>−</a:t>
              </a:r>
              <a:r>
                <a:rPr lang="en-US" sz="2200" b="1" dirty="0" smtClean="0"/>
                <a:t>  </a:t>
              </a:r>
              <a:r>
                <a:rPr lang="bg-BG" sz="2200" b="1" dirty="0" smtClean="0"/>
                <a:t>Ако </a:t>
              </a:r>
              <a:r>
                <a:rPr lang="bg-BG" sz="2200" b="1" dirty="0"/>
                <a:t>сигналът е </a:t>
              </a:r>
              <a:r>
                <a:rPr lang="bg-BG" sz="2200" b="1" dirty="0" smtClean="0"/>
                <a:t>опасен: </a:t>
              </a:r>
              <a:endParaRPr lang="bg-BG" sz="2200" dirty="0" smtClean="0"/>
            </a:p>
            <a:p>
              <a:pPr marL="0" lvl="3">
                <a:buFont typeface="Wingdings" panose="05000000000000000000" pitchFamily="2" charset="2"/>
                <a:buChar char="ü"/>
              </a:pPr>
              <a:r>
                <a:rPr lang="bg-BG" sz="2200" dirty="0" smtClean="0"/>
                <a:t> Създай </a:t>
              </a:r>
              <a:r>
                <a:rPr lang="bg-BG" sz="2200" dirty="0"/>
                <a:t>клонинги на клетката, която е засякла опасен сигнал.</a:t>
              </a:r>
            </a:p>
            <a:p>
              <a:pPr marL="0" lvl="3">
                <a:buFont typeface="Wingdings" panose="05000000000000000000" pitchFamily="2" charset="2"/>
                <a:buChar char="ü"/>
              </a:pPr>
              <a:r>
                <a:rPr lang="bg-BG" sz="2200" dirty="0" smtClean="0"/>
                <a:t> Унищожи </a:t>
              </a:r>
              <a:r>
                <a:rPr lang="bg-BG" sz="2200" dirty="0"/>
                <a:t>антигена.</a:t>
              </a:r>
            </a:p>
            <a:p>
              <a:pPr marL="0" lvl="3">
                <a:buFont typeface="Wingdings" panose="05000000000000000000" pitchFamily="2" charset="2"/>
                <a:buChar char="ü"/>
              </a:pPr>
              <a:r>
                <a:rPr lang="bg-BG" sz="2200" dirty="0" smtClean="0"/>
                <a:t> Измени </a:t>
              </a:r>
              <a:r>
                <a:rPr lang="bg-BG" sz="2200" dirty="0"/>
                <a:t>характеристиките на клонингите от </a:t>
              </a:r>
              <a:r>
                <a:rPr lang="bg-BG" sz="2200" i="1" dirty="0"/>
                <a:t>А</a:t>
              </a:r>
              <a:r>
                <a:rPr lang="bg-BG" sz="2200" dirty="0"/>
                <a:t> и копирай този с най-голямо сходство в </a:t>
              </a:r>
              <a:r>
                <a:rPr lang="bg-BG" sz="2200" i="1" dirty="0"/>
                <a:t>М.</a:t>
              </a:r>
              <a:r>
                <a:rPr lang="bg-BG" sz="2200" b="1" dirty="0"/>
                <a:t>  </a:t>
              </a:r>
              <a:endParaRPr lang="bg-BG" sz="2200" dirty="0"/>
            </a:p>
            <a:p>
              <a:pPr lvl="0"/>
              <a:r>
                <a:rPr lang="bg-BG" sz="2200" b="1" i="1" dirty="0" smtClean="0"/>
                <a:t>−</a:t>
              </a:r>
              <a:r>
                <a:rPr lang="en-US" sz="2200" b="1" i="1" dirty="0" smtClean="0"/>
                <a:t> </a:t>
              </a:r>
              <a:r>
                <a:rPr lang="bg-BG" sz="2200" b="1" i="1" dirty="0" smtClean="0"/>
                <a:t>Иначе:</a:t>
              </a:r>
              <a:endParaRPr lang="en-US" sz="2200" dirty="0" smtClean="0"/>
            </a:p>
            <a:p>
              <a:pPr lvl="0">
                <a:buFont typeface="Wingdings" pitchFamily="2" charset="2"/>
                <a:buChar char="ü"/>
              </a:pPr>
              <a:r>
                <a:rPr lang="bg-BG" sz="2200" dirty="0" smtClean="0"/>
                <a:t> Унищожи </a:t>
              </a:r>
              <a:r>
                <a:rPr lang="bg-BG" sz="2200" dirty="0"/>
                <a:t>клетката без да създаваш клонинги</a:t>
              </a:r>
              <a:r>
                <a:rPr lang="bg-BG" sz="2200" dirty="0" smtClean="0"/>
                <a:t>.</a:t>
              </a:r>
              <a:endParaRPr lang="bg-BG" sz="2200" dirty="0"/>
            </a:p>
            <a:p>
              <a:r>
                <a:rPr lang="bg-BG" sz="2200" b="1" dirty="0"/>
                <a:t>Край</a:t>
              </a:r>
              <a:endParaRPr lang="bg-BG" sz="2200" dirty="0"/>
            </a:p>
            <a:p>
              <a:pPr algn="ctr"/>
              <a:endParaRPr lang="en-US" b="1" dirty="0" smtClean="0"/>
            </a:p>
            <a:p>
              <a:pPr algn="ctr"/>
              <a:endParaRPr lang="en-US" dirty="0"/>
            </a:p>
          </p:txBody>
        </p:sp>
      </p:grp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932" t="14154" r="8772" b="18063"/>
          <a:stretch/>
        </p:blipFill>
        <p:spPr bwMode="auto">
          <a:xfrm>
            <a:off x="2057400" y="2590800"/>
            <a:ext cx="5257800" cy="381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6" name="Правоъгълник 5"/>
          <p:cNvSpPr/>
          <p:nvPr/>
        </p:nvSpPr>
        <p:spPr>
          <a:xfrm>
            <a:off x="0" y="228600"/>
            <a:ext cx="9220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bg-BG" sz="5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Визуализация на методите</a:t>
            </a:r>
            <a:endParaRPr lang="bg-BG" sz="5400" b="1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Правоъгълник 7"/>
          <p:cNvSpPr/>
          <p:nvPr/>
        </p:nvSpPr>
        <p:spPr>
          <a:xfrm>
            <a:off x="0" y="962561"/>
            <a:ext cx="9144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bg-BG" sz="40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Приложение с графичен </a:t>
            </a:r>
            <a:r>
              <a:rPr lang="bg-BG" sz="4000" b="1" cap="none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итерфейс</a:t>
            </a:r>
            <a:r>
              <a:rPr lang="bg-BG" sz="40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sz="40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 </a:t>
            </a:r>
            <a:r>
              <a:rPr lang="bg-BG" sz="40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на</a:t>
            </a:r>
            <a:r>
              <a:rPr lang="en-US" sz="40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C#</a:t>
            </a:r>
            <a:r>
              <a:rPr lang="bg-BG" sz="40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85470314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 descr="Boost-Immune-Syste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5045" y="4876800"/>
            <a:ext cx="3145155" cy="1981200"/>
          </a:xfrm>
          <a:prstGeom prst="rect">
            <a:avLst/>
          </a:prstGeom>
        </p:spPr>
      </p:pic>
      <p:sp>
        <p:nvSpPr>
          <p:cNvPr id="8" name="Правоъгълник 7"/>
          <p:cNvSpPr/>
          <p:nvPr/>
        </p:nvSpPr>
        <p:spPr>
          <a:xfrm>
            <a:off x="-152400" y="676870"/>
            <a:ext cx="7924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bg-BG" sz="54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Използвани технологии</a:t>
            </a:r>
          </a:p>
        </p:txBody>
      </p:sp>
      <p:sp>
        <p:nvSpPr>
          <p:cNvPr id="9" name="Текстово поле 8"/>
          <p:cNvSpPr txBox="1"/>
          <p:nvPr/>
        </p:nvSpPr>
        <p:spPr>
          <a:xfrm>
            <a:off x="685800" y="1752600"/>
            <a:ext cx="6400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bg-BG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Microsoft Visual C#</a:t>
            </a:r>
          </a:p>
          <a:p>
            <a:pPr algn="ctr">
              <a:buFont typeface="Arial" pitchFamily="34" charset="0"/>
              <a:buChar char="•"/>
            </a:pPr>
            <a:r>
              <a:rPr lang="bg-BG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Adobe </a:t>
            </a:r>
            <a:r>
              <a:rPr lang="en-US" sz="2400" dirty="0" err="1" smtClean="0">
                <a:solidFill>
                  <a:schemeClr val="bg1"/>
                </a:solidFill>
              </a:rPr>
              <a:t>PhotoShop</a:t>
            </a:r>
            <a:r>
              <a:rPr lang="en-US" sz="2400" dirty="0" smtClean="0">
                <a:solidFill>
                  <a:schemeClr val="bg1"/>
                </a:solidFill>
              </a:rPr>
              <a:t>  </a:t>
            </a:r>
            <a:endParaRPr lang="bg-BG" sz="2400" dirty="0" smtClean="0">
              <a:solidFill>
                <a:schemeClr val="bg1"/>
              </a:solidFill>
            </a:endParaRPr>
          </a:p>
          <a:p>
            <a:pPr algn="ctr">
              <a:buFont typeface="Arial" pitchFamily="34" charset="0"/>
              <a:buChar char="•"/>
            </a:pPr>
            <a:r>
              <a:rPr lang="bg-BG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Paint</a:t>
            </a:r>
          </a:p>
          <a:p>
            <a:pPr algn="ctr">
              <a:buFont typeface="Arial" pitchFamily="34" charset="0"/>
              <a:buChar char="•"/>
            </a:pPr>
            <a:r>
              <a:rPr lang="bg-BG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Inno</a:t>
            </a:r>
            <a:r>
              <a:rPr lang="en-US" sz="2400" dirty="0" smtClean="0">
                <a:solidFill>
                  <a:schemeClr val="bg1"/>
                </a:solidFill>
              </a:rPr>
              <a:t> Setup Compiler</a:t>
            </a:r>
            <a:endParaRPr lang="bg-BG" sz="2400" dirty="0" smtClean="0">
              <a:solidFill>
                <a:schemeClr val="bg1"/>
              </a:solidFill>
            </a:endParaRPr>
          </a:p>
          <a:p>
            <a:pPr algn="ctr">
              <a:buFont typeface="Arial" pitchFamily="34" charset="0"/>
              <a:buChar char="•"/>
            </a:pPr>
            <a:r>
              <a:rPr lang="bg-BG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PowerPoint</a:t>
            </a:r>
          </a:p>
          <a:p>
            <a:pPr algn="just"/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 descr="Boost-Immune-Syste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5045" y="4876800"/>
            <a:ext cx="3145155" cy="1981200"/>
          </a:xfrm>
          <a:prstGeom prst="rect">
            <a:avLst/>
          </a:prstGeom>
        </p:spPr>
      </p:pic>
      <p:sp>
        <p:nvSpPr>
          <p:cNvPr id="8" name="Правоъгълник 7"/>
          <p:cNvSpPr/>
          <p:nvPr/>
        </p:nvSpPr>
        <p:spPr>
          <a:xfrm>
            <a:off x="-152400" y="0"/>
            <a:ext cx="7924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bg-BG" sz="54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Използван</a:t>
            </a:r>
            <a:r>
              <a:rPr lang="en-US" sz="54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 </a:t>
            </a:r>
            <a:r>
              <a:rPr lang="bg-BG" sz="54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литература</a:t>
            </a:r>
          </a:p>
        </p:txBody>
      </p:sp>
      <p:sp>
        <p:nvSpPr>
          <p:cNvPr id="9" name="Текстово поле 8"/>
          <p:cNvSpPr txBox="1"/>
          <p:nvPr/>
        </p:nvSpPr>
        <p:spPr>
          <a:xfrm>
            <a:off x="-76200" y="988635"/>
            <a:ext cx="83058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sz="2400" u="sng" dirty="0" smtClean="0">
                <a:solidFill>
                  <a:schemeClr val="bg1"/>
                </a:solidFill>
                <a:hlinkClick r:id="rId3"/>
              </a:rPr>
              <a:t> </a:t>
            </a:r>
            <a:r>
              <a:rPr lang="bg-BG" sz="2400" u="sng" dirty="0" smtClean="0">
                <a:solidFill>
                  <a:schemeClr val="bg1"/>
                </a:solidFill>
              </a:rPr>
              <a:t>http://bg.swewe.org/</a:t>
            </a:r>
            <a:endParaRPr lang="bg-BG" sz="2400" dirty="0" smtClean="0">
              <a:solidFill>
                <a:schemeClr val="bg1"/>
              </a:solidFill>
            </a:endParaRPr>
          </a:p>
          <a:p>
            <a:pPr algn="ctr">
              <a:buFont typeface="Arial" pitchFamily="34" charset="0"/>
              <a:buChar char="•"/>
            </a:pPr>
            <a:r>
              <a:rPr lang="en-US" sz="2400" u="sng" dirty="0" smtClean="0">
                <a:solidFill>
                  <a:schemeClr val="bg1"/>
                </a:solidFill>
              </a:rPr>
              <a:t> </a:t>
            </a:r>
            <a:r>
              <a:rPr lang="bg-BG" sz="2400" u="sng" dirty="0" smtClean="0">
                <a:solidFill>
                  <a:schemeClr val="bg1"/>
                </a:solidFill>
              </a:rPr>
              <a:t>http://medicalnews.bg/</a:t>
            </a:r>
            <a:endParaRPr lang="bg-BG" sz="2400" dirty="0" smtClean="0">
              <a:solidFill>
                <a:schemeClr val="bg1"/>
              </a:solidFill>
            </a:endParaRPr>
          </a:p>
          <a:p>
            <a:pPr algn="ctr">
              <a:buFont typeface="Arial" pitchFamily="34" charset="0"/>
              <a:buChar char="•"/>
            </a:pPr>
            <a:r>
              <a:rPr lang="en-US" sz="2400" u="sng" dirty="0" smtClean="0">
                <a:solidFill>
                  <a:schemeClr val="bg1"/>
                </a:solidFill>
              </a:rPr>
              <a:t> </a:t>
            </a:r>
            <a:r>
              <a:rPr lang="bg-BG" sz="2400" u="sng" dirty="0" smtClean="0">
                <a:solidFill>
                  <a:schemeClr val="bg1"/>
                </a:solidFill>
              </a:rPr>
              <a:t>http://mitpress.mit.edu/</a:t>
            </a:r>
            <a:endParaRPr lang="bg-BG" sz="2400" dirty="0" smtClean="0">
              <a:solidFill>
                <a:schemeClr val="bg1"/>
              </a:solidFill>
            </a:endParaRPr>
          </a:p>
          <a:p>
            <a:pPr algn="ctr">
              <a:buFont typeface="Arial" pitchFamily="34" charset="0"/>
              <a:buChar char="•"/>
            </a:pPr>
            <a:r>
              <a:rPr lang="en-US" sz="2400" u="sng" dirty="0" smtClean="0">
                <a:solidFill>
                  <a:schemeClr val="bg1"/>
                </a:solidFill>
              </a:rPr>
              <a:t> </a:t>
            </a:r>
            <a:r>
              <a:rPr lang="bg-BG" sz="2400" u="sng" dirty="0" smtClean="0">
                <a:solidFill>
                  <a:schemeClr val="bg1"/>
                </a:solidFill>
              </a:rPr>
              <a:t>http://www.dmi.unict.it/</a:t>
            </a:r>
            <a:endParaRPr lang="bg-BG" sz="2400" dirty="0" smtClean="0">
              <a:solidFill>
                <a:schemeClr val="bg1"/>
              </a:solidFill>
            </a:endParaRPr>
          </a:p>
          <a:p>
            <a:pPr algn="ctr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Castro, Leandro </a:t>
            </a:r>
            <a:r>
              <a:rPr lang="en-US" sz="2400" dirty="0" err="1" smtClean="0">
                <a:solidFill>
                  <a:schemeClr val="bg1"/>
                </a:solidFill>
              </a:rPr>
              <a:t>Nunes</a:t>
            </a:r>
            <a:r>
              <a:rPr lang="en-US" sz="2400" dirty="0" smtClean="0">
                <a:solidFill>
                  <a:schemeClr val="bg1"/>
                </a:solidFill>
              </a:rPr>
              <a:t> de, </a:t>
            </a:r>
            <a:r>
              <a:rPr lang="en-US" sz="2400" dirty="0" err="1" smtClean="0">
                <a:solidFill>
                  <a:schemeClr val="bg1"/>
                </a:solidFill>
              </a:rPr>
              <a:t>Timmis</a:t>
            </a:r>
            <a:r>
              <a:rPr lang="en-US" sz="2400" dirty="0" smtClean="0">
                <a:solidFill>
                  <a:schemeClr val="bg1"/>
                </a:solidFill>
              </a:rPr>
              <a:t>, Jonathan – </a:t>
            </a:r>
            <a:r>
              <a:rPr lang="en-US" sz="2400" b="1" dirty="0" smtClean="0">
                <a:solidFill>
                  <a:schemeClr val="bg1"/>
                </a:solidFill>
              </a:rPr>
              <a:t>“Artificial Immune Systems: A New Computational Intelligence Approach”</a:t>
            </a:r>
          </a:p>
          <a:p>
            <a:pPr algn="ctr">
              <a:buFont typeface="Arial" pitchFamily="34" charset="0"/>
              <a:buChar char="•"/>
            </a:pPr>
            <a:r>
              <a:rPr lang="en-US" sz="2400" i="1" dirty="0" smtClean="0">
                <a:solidFill>
                  <a:schemeClr val="bg1"/>
                </a:solidFill>
              </a:rPr>
              <a:t> </a:t>
            </a:r>
            <a:r>
              <a:rPr lang="en-US" sz="2400" dirty="0" smtClean="0">
                <a:solidFill>
                  <a:schemeClr val="bg1"/>
                </a:solidFill>
              </a:rPr>
              <a:t>Jason Brownlee – </a:t>
            </a:r>
            <a:r>
              <a:rPr lang="en-US" sz="2400" b="1" dirty="0" smtClean="0">
                <a:solidFill>
                  <a:schemeClr val="bg1"/>
                </a:solidFill>
              </a:rPr>
              <a:t>“Clever Algorithms: Nature-Inspired Programming Recipes”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 descr="Boost-Immune-Syste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5045" y="4876800"/>
            <a:ext cx="3145155" cy="1981200"/>
          </a:xfrm>
          <a:prstGeom prst="rect">
            <a:avLst/>
          </a:prstGeom>
        </p:spPr>
      </p:pic>
      <p:sp>
        <p:nvSpPr>
          <p:cNvPr id="8" name="Правоъгълник 7"/>
          <p:cNvSpPr/>
          <p:nvPr/>
        </p:nvSpPr>
        <p:spPr>
          <a:xfrm>
            <a:off x="990600" y="1217474"/>
            <a:ext cx="56388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bg-BG" sz="54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Благодарим Ви за вниманието!</a:t>
            </a: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 descr="Boost-Immune-Syste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5045" y="4876800"/>
            <a:ext cx="3145155" cy="1981200"/>
          </a:xfrm>
          <a:prstGeom prst="rect">
            <a:avLst/>
          </a:prstGeom>
        </p:spPr>
      </p:pic>
      <p:sp>
        <p:nvSpPr>
          <p:cNvPr id="8" name="Правоъгълник 7"/>
          <p:cNvSpPr/>
          <p:nvPr/>
        </p:nvSpPr>
        <p:spPr>
          <a:xfrm>
            <a:off x="990600" y="152400"/>
            <a:ext cx="5638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bg-BG" sz="54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Същност</a:t>
            </a:r>
          </a:p>
        </p:txBody>
      </p:sp>
      <p:sp>
        <p:nvSpPr>
          <p:cNvPr id="9" name="Текстово поле 8"/>
          <p:cNvSpPr txBox="1"/>
          <p:nvPr/>
        </p:nvSpPr>
        <p:spPr>
          <a:xfrm>
            <a:off x="152400" y="969526"/>
            <a:ext cx="74676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>
                <a:solidFill>
                  <a:schemeClr val="bg1"/>
                </a:solidFill>
              </a:rPr>
              <a:t>	</a:t>
            </a:r>
            <a:r>
              <a:rPr lang="bg-BG" sz="2200" dirty="0" smtClean="0">
                <a:solidFill>
                  <a:schemeClr val="bg1"/>
                </a:solidFill>
              </a:rPr>
              <a:t>В </a:t>
            </a:r>
            <a:r>
              <a:rPr lang="bg-BG" sz="2200" dirty="0">
                <a:solidFill>
                  <a:schemeClr val="bg1"/>
                </a:solidFill>
              </a:rPr>
              <a:t>изкуствения интелект изкуствените имунни системи </a:t>
            </a:r>
            <a:r>
              <a:rPr lang="bg-BG" sz="2200" dirty="0" smtClean="0">
                <a:solidFill>
                  <a:schemeClr val="bg1"/>
                </a:solidFill>
              </a:rPr>
              <a:t>са много актуален, съвременен клас </a:t>
            </a:r>
            <a:r>
              <a:rPr lang="bg-BG" sz="2200" dirty="0">
                <a:solidFill>
                  <a:schemeClr val="bg1"/>
                </a:solidFill>
              </a:rPr>
              <a:t>от изчислителни системи, вдъхновени от принципите и процесите на имунната система при гръбначните животни. </a:t>
            </a:r>
            <a:r>
              <a:rPr lang="bg-BG" sz="2200" dirty="0" smtClean="0">
                <a:solidFill>
                  <a:schemeClr val="bg1"/>
                </a:solidFill>
              </a:rPr>
              <a:t>Методите в </a:t>
            </a:r>
            <a:r>
              <a:rPr lang="bg-BG" sz="2200" dirty="0">
                <a:solidFill>
                  <a:schemeClr val="bg1"/>
                </a:solidFill>
              </a:rPr>
              <a:t>тях са изградени въз  основа на характеристиките за изучаване и запомняне на чуждите тела в даден </a:t>
            </a:r>
            <a:r>
              <a:rPr lang="bg-BG" sz="2200" dirty="0" smtClean="0">
                <a:solidFill>
                  <a:schemeClr val="bg1"/>
                </a:solidFill>
              </a:rPr>
              <a:t>организъм. Ние разработихме алгоритъм за всеки метод и създадохме визуализация на моделите на езика С</a:t>
            </a:r>
            <a:r>
              <a:rPr lang="en-US" sz="2200" dirty="0" smtClean="0">
                <a:solidFill>
                  <a:schemeClr val="bg1"/>
                </a:solidFill>
              </a:rPr>
              <a:t>#.</a:t>
            </a:r>
            <a:r>
              <a:rPr lang="bg-BG" sz="2200" dirty="0" smtClean="0">
                <a:solidFill>
                  <a:schemeClr val="bg1"/>
                </a:solidFill>
              </a:rPr>
              <a:t> </a:t>
            </a:r>
            <a:endParaRPr lang="en-US" sz="2200" dirty="0" smtClean="0">
              <a:solidFill>
                <a:schemeClr val="bg1"/>
              </a:solidFill>
            </a:endParaRPr>
          </a:p>
          <a:p>
            <a:pPr algn="ctr"/>
            <a:endParaRPr lang="en-US" sz="2000" dirty="0" smtClean="0">
              <a:solidFill>
                <a:schemeClr val="bg1"/>
              </a:solidFill>
            </a:endParaRPr>
          </a:p>
          <a:p>
            <a:pPr algn="just"/>
            <a:endParaRPr lang="en-US" sz="2200" dirty="0">
              <a:solidFill>
                <a:schemeClr val="bg1"/>
              </a:solidFill>
            </a:endParaRP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 descr="Boost-Immune-Syste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5045" y="4876800"/>
            <a:ext cx="3145155" cy="1981200"/>
          </a:xfrm>
          <a:prstGeom prst="rect">
            <a:avLst/>
          </a:prstGeom>
        </p:spPr>
      </p:pic>
      <p:sp>
        <p:nvSpPr>
          <p:cNvPr id="8" name="Правоъгълник 7"/>
          <p:cNvSpPr/>
          <p:nvPr/>
        </p:nvSpPr>
        <p:spPr>
          <a:xfrm>
            <a:off x="228600" y="575846"/>
            <a:ext cx="7162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bg-BG" sz="54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Целева група</a:t>
            </a: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457200" y="1598474"/>
            <a:ext cx="678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bg-BG" sz="2200" dirty="0" smtClean="0">
                <a:solidFill>
                  <a:schemeClr val="bg1"/>
                </a:solidFill>
              </a:rPr>
              <a:t> Обучаващи се по биология хора (ученици; студенти и всеки, който има интереси в тази област);</a:t>
            </a:r>
          </a:p>
          <a:p>
            <a:pPr algn="just"/>
            <a:endParaRPr lang="bg-BG" sz="2200" dirty="0" smtClean="0">
              <a:solidFill>
                <a:schemeClr val="bg1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bg-BG" sz="2200" dirty="0" smtClean="0">
                <a:solidFill>
                  <a:schemeClr val="bg1"/>
                </a:solidFill>
              </a:rPr>
              <a:t> Имунолози и медици.</a:t>
            </a:r>
            <a:endParaRPr lang="en-US" sz="2200" dirty="0">
              <a:solidFill>
                <a:schemeClr val="bg1"/>
              </a:solidFill>
            </a:endParaRP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авоъгълник 5"/>
          <p:cNvSpPr/>
          <p:nvPr/>
        </p:nvSpPr>
        <p:spPr>
          <a:xfrm>
            <a:off x="0" y="228600"/>
            <a:ext cx="9220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bg-BG" sz="5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Предназначение и употреба</a:t>
            </a:r>
            <a:endParaRPr lang="bg-BG" sz="5400" b="1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28600" y="1828800"/>
            <a:ext cx="8763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sz="2400" dirty="0" smtClean="0"/>
          </a:p>
          <a:p>
            <a:pPr algn="ctr">
              <a:buFont typeface="Arial" pitchFamily="34" charset="0"/>
              <a:buChar char="•"/>
            </a:pPr>
            <a:r>
              <a:rPr lang="bg-BG" sz="2400" dirty="0" smtClean="0">
                <a:solidFill>
                  <a:schemeClr val="bg1"/>
                </a:solidFill>
              </a:rPr>
              <a:t> Подходяща е за обучение в часовете по биология за обяснение на същността и демонстрация на функционирането на имунната система на бозайниците.</a:t>
            </a:r>
          </a:p>
          <a:p>
            <a:pPr algn="ctr">
              <a:buFont typeface="Arial" pitchFamily="34" charset="0"/>
              <a:buChar char="•"/>
            </a:pPr>
            <a:endParaRPr lang="bg-BG" sz="2400" dirty="0" smtClean="0">
              <a:solidFill>
                <a:schemeClr val="bg1"/>
              </a:solidFill>
            </a:endParaRPr>
          </a:p>
          <a:p>
            <a:pPr algn="ctr">
              <a:buFont typeface="Arial" pitchFamily="34" charset="0"/>
              <a:buChar char="•"/>
            </a:pPr>
            <a:r>
              <a:rPr lang="bg-BG" sz="2400" dirty="0" smtClean="0">
                <a:solidFill>
                  <a:schemeClr val="bg1"/>
                </a:solidFill>
              </a:rPr>
              <a:t> Подходяща е за домашно ползване от ученици, които искат да научат и изпробват действието на имунната система в организма.</a:t>
            </a:r>
          </a:p>
          <a:p>
            <a:pPr algn="ctr">
              <a:buFont typeface="Arial" pitchFamily="34" charset="0"/>
              <a:buChar char="•"/>
            </a:pPr>
            <a:endParaRPr lang="bg-BG" sz="2400" dirty="0" smtClean="0">
              <a:solidFill>
                <a:schemeClr val="bg1"/>
              </a:solidFill>
            </a:endParaRPr>
          </a:p>
          <a:p>
            <a:pPr algn="ctr">
              <a:buFont typeface="Arial" pitchFamily="34" charset="0"/>
              <a:buChar char="•"/>
            </a:pPr>
            <a:r>
              <a:rPr lang="bg-BG" sz="2400" dirty="0" smtClean="0">
                <a:solidFill>
                  <a:schemeClr val="bg1"/>
                </a:solidFill>
              </a:rPr>
              <a:t> Може да  се използва от всички, които имат интереси в съответната област.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Правоъгълник 7"/>
          <p:cNvSpPr/>
          <p:nvPr/>
        </p:nvSpPr>
        <p:spPr>
          <a:xfrm>
            <a:off x="0" y="962561"/>
            <a:ext cx="9144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bg-BG" sz="40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На Програмата с графичен </a:t>
            </a:r>
            <a:r>
              <a:rPr lang="bg-BG" sz="4000" b="1" cap="none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итерфейс</a:t>
            </a:r>
            <a:endParaRPr lang="bg-BG" sz="4000" b="1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470314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авоъгълник 5"/>
          <p:cNvSpPr/>
          <p:nvPr/>
        </p:nvSpPr>
        <p:spPr>
          <a:xfrm>
            <a:off x="0" y="228600"/>
            <a:ext cx="9220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bg-BG" sz="5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Предназначение и употреба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28600" y="2209800"/>
            <a:ext cx="876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sz="2400" dirty="0" smtClean="0"/>
          </a:p>
          <a:p>
            <a:pPr algn="ctr">
              <a:buFont typeface="Arial" pitchFamily="34" charset="0"/>
              <a:buChar char="•"/>
            </a:pPr>
            <a:r>
              <a:rPr lang="bg-BG" sz="2400" dirty="0" smtClean="0">
                <a:solidFill>
                  <a:schemeClr val="bg1"/>
                </a:solidFill>
              </a:rPr>
              <a:t> Дава възможност да се проследят протичащите в организма процеси на имунната система в различни ситуации и при различно състояние на вътрешната среда. </a:t>
            </a:r>
          </a:p>
          <a:p>
            <a:pPr algn="ctr">
              <a:buFont typeface="Arial" pitchFamily="34" charset="0"/>
              <a:buChar char="•"/>
            </a:pPr>
            <a:endParaRPr lang="bg-BG" sz="2400" dirty="0" smtClean="0">
              <a:solidFill>
                <a:schemeClr val="bg1"/>
              </a:solidFill>
            </a:endParaRPr>
          </a:p>
          <a:p>
            <a:pPr algn="ctr">
              <a:buFont typeface="Arial" pitchFamily="34" charset="0"/>
              <a:buChar char="•"/>
            </a:pPr>
            <a:r>
              <a:rPr lang="bg-BG" sz="2400" dirty="0" smtClean="0">
                <a:solidFill>
                  <a:schemeClr val="bg1"/>
                </a:solidFill>
              </a:rPr>
              <a:t> Подходяща е за извършване на различни </a:t>
            </a:r>
            <a:r>
              <a:rPr lang="bg-BG" sz="2400" dirty="0" err="1" smtClean="0">
                <a:solidFill>
                  <a:schemeClr val="bg1"/>
                </a:solidFill>
              </a:rPr>
              <a:t>симулационни</a:t>
            </a:r>
            <a:r>
              <a:rPr lang="bg-BG" sz="2400" dirty="0" smtClean="0">
                <a:solidFill>
                  <a:schemeClr val="bg1"/>
                </a:solidFill>
              </a:rPr>
              <a:t> експерименти, които ще допринесат за разбиране на същността на методите и ще спомогнат за извършване  на определени анализи и статистически оценки.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Правоъгълник 7"/>
          <p:cNvSpPr/>
          <p:nvPr/>
        </p:nvSpPr>
        <p:spPr>
          <a:xfrm>
            <a:off x="0" y="962561"/>
            <a:ext cx="9144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bg-BG" sz="40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На Програмата с графичен </a:t>
            </a:r>
            <a:r>
              <a:rPr lang="bg-BG" sz="4000" b="1" cap="none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итерфейс</a:t>
            </a:r>
            <a:endParaRPr lang="bg-BG" sz="4000" b="1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470314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 descr="Boost-Immune-Syste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5045" y="4876800"/>
            <a:ext cx="3145155" cy="1981200"/>
          </a:xfrm>
          <a:prstGeom prst="rect">
            <a:avLst/>
          </a:prstGeom>
        </p:spPr>
      </p:pic>
      <p:sp>
        <p:nvSpPr>
          <p:cNvPr id="8" name="Правоъгълник 7"/>
          <p:cNvSpPr/>
          <p:nvPr/>
        </p:nvSpPr>
        <p:spPr>
          <a:xfrm>
            <a:off x="228600" y="228600"/>
            <a:ext cx="7162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bg-BG" sz="5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Използвани термини</a:t>
            </a:r>
            <a:endParaRPr lang="bg-BG" sz="5400" b="1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Текстово поле 8"/>
          <p:cNvSpPr txBox="1"/>
          <p:nvPr/>
        </p:nvSpPr>
        <p:spPr>
          <a:xfrm>
            <a:off x="304800" y="1066800"/>
            <a:ext cx="7086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sz="2200" b="1" dirty="0" smtClean="0">
                <a:solidFill>
                  <a:schemeClr val="bg1"/>
                </a:solidFill>
              </a:rPr>
              <a:t>Антиген </a:t>
            </a:r>
            <a:r>
              <a:rPr lang="bg-BG" sz="2200" dirty="0" smtClean="0">
                <a:solidFill>
                  <a:schemeClr val="bg1"/>
                </a:solidFill>
              </a:rPr>
              <a:t>– чуждо тяло.</a:t>
            </a:r>
          </a:p>
          <a:p>
            <a:pPr algn="just"/>
            <a:r>
              <a:rPr lang="bg-BG" sz="2200" b="1" dirty="0" smtClean="0">
                <a:solidFill>
                  <a:schemeClr val="bg1"/>
                </a:solidFill>
              </a:rPr>
              <a:t>Антитяло</a:t>
            </a:r>
            <a:r>
              <a:rPr lang="bg-BG" sz="2200" dirty="0" smtClean="0">
                <a:solidFill>
                  <a:schemeClr val="bg1"/>
                </a:solidFill>
              </a:rPr>
              <a:t> – белтък, който отговаря за унищожаването на определена група антигени.</a:t>
            </a:r>
          </a:p>
          <a:p>
            <a:pPr algn="just"/>
            <a:r>
              <a:rPr lang="en-US" sz="2200" b="1" dirty="0" smtClean="0">
                <a:solidFill>
                  <a:schemeClr val="bg1"/>
                </a:solidFill>
              </a:rPr>
              <a:t>B </a:t>
            </a:r>
            <a:r>
              <a:rPr lang="bg-BG" sz="2200" b="1" dirty="0" smtClean="0">
                <a:solidFill>
                  <a:schemeClr val="bg1"/>
                </a:solidFill>
              </a:rPr>
              <a:t>и Т лимфоцити </a:t>
            </a:r>
            <a:r>
              <a:rPr lang="bg-BG" sz="2200" dirty="0" smtClean="0">
                <a:solidFill>
                  <a:schemeClr val="bg1"/>
                </a:solidFill>
              </a:rPr>
              <a:t>– имунни клетки на организма.</a:t>
            </a:r>
          </a:p>
          <a:p>
            <a:pPr algn="just"/>
            <a:r>
              <a:rPr lang="bg-BG" sz="2200" b="1" dirty="0" smtClean="0">
                <a:solidFill>
                  <a:schemeClr val="bg1"/>
                </a:solidFill>
              </a:rPr>
              <a:t>Афинитетно зреене </a:t>
            </a:r>
            <a:r>
              <a:rPr lang="bg-BG" sz="2200" dirty="0" smtClean="0">
                <a:solidFill>
                  <a:schemeClr val="bg1"/>
                </a:solidFill>
              </a:rPr>
              <a:t>– процес на подобряване на сходството на антителата на B-клетките към антигена .</a:t>
            </a:r>
          </a:p>
          <a:p>
            <a:pPr algn="just"/>
            <a:r>
              <a:rPr lang="bg-BG" sz="2200" b="1" dirty="0" err="1" smtClean="0">
                <a:solidFill>
                  <a:schemeClr val="bg1"/>
                </a:solidFill>
              </a:rPr>
              <a:t>Апоптоза</a:t>
            </a:r>
            <a:r>
              <a:rPr lang="bg-BG" sz="2200" b="1" dirty="0" smtClean="0">
                <a:solidFill>
                  <a:schemeClr val="bg1"/>
                </a:solidFill>
              </a:rPr>
              <a:t> </a:t>
            </a:r>
            <a:r>
              <a:rPr lang="bg-BG" sz="2200" dirty="0" smtClean="0">
                <a:solidFill>
                  <a:schemeClr val="bg1"/>
                </a:solidFill>
              </a:rPr>
              <a:t>– естествена смърт на клетките.</a:t>
            </a:r>
          </a:p>
          <a:p>
            <a:pPr algn="just"/>
            <a:r>
              <a:rPr lang="bg-BG" sz="2200" b="1" dirty="0" err="1" smtClean="0">
                <a:solidFill>
                  <a:schemeClr val="bg1"/>
                </a:solidFill>
              </a:rPr>
              <a:t>Некроза</a:t>
            </a:r>
            <a:r>
              <a:rPr lang="bg-BG" sz="2200" b="1" dirty="0" smtClean="0">
                <a:solidFill>
                  <a:schemeClr val="bg1"/>
                </a:solidFill>
              </a:rPr>
              <a:t> </a:t>
            </a:r>
            <a:r>
              <a:rPr lang="bg-BG" sz="2200" dirty="0" smtClean="0">
                <a:solidFill>
                  <a:schemeClr val="bg1"/>
                </a:solidFill>
              </a:rPr>
              <a:t>– насилствена смърт на клетките.</a:t>
            </a:r>
            <a:endParaRPr lang="en-US" sz="2200" dirty="0">
              <a:solidFill>
                <a:schemeClr val="bg1"/>
              </a:solidFill>
            </a:endParaRP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 descr="Boost-Immune-Syste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5045" y="4876800"/>
            <a:ext cx="3145155" cy="1981200"/>
          </a:xfrm>
          <a:prstGeom prst="rect">
            <a:avLst/>
          </a:prstGeom>
        </p:spPr>
      </p:pic>
      <p:sp>
        <p:nvSpPr>
          <p:cNvPr id="8" name="Правоъгълник 7"/>
          <p:cNvSpPr/>
          <p:nvPr/>
        </p:nvSpPr>
        <p:spPr>
          <a:xfrm>
            <a:off x="304800" y="304800"/>
            <a:ext cx="7239000" cy="12618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M</a:t>
            </a:r>
            <a:r>
              <a:rPr lang="bg-BG" sz="2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етод</a:t>
            </a:r>
            <a:endParaRPr lang="bg-BG" sz="22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r>
              <a:rPr lang="bg-BG" sz="5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Отрицателен подбор</a:t>
            </a:r>
            <a:endParaRPr lang="bg-BG" sz="5400" b="1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Текстово поле 8"/>
          <p:cNvSpPr txBox="1"/>
          <p:nvPr/>
        </p:nvSpPr>
        <p:spPr>
          <a:xfrm>
            <a:off x="457200" y="1640175"/>
            <a:ext cx="69342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50" dirty="0" smtClean="0">
                <a:solidFill>
                  <a:schemeClr val="bg1"/>
                </a:solidFill>
              </a:rPr>
              <a:t>	</a:t>
            </a:r>
            <a:r>
              <a:rPr lang="bg-BG" sz="2250" dirty="0" smtClean="0">
                <a:solidFill>
                  <a:schemeClr val="bg1"/>
                </a:solidFill>
              </a:rPr>
              <a:t>В </a:t>
            </a:r>
            <a:r>
              <a:rPr lang="bg-BG" sz="2250" dirty="0">
                <a:solidFill>
                  <a:schemeClr val="bg1"/>
                </a:solidFill>
              </a:rPr>
              <a:t>процеса на възникване на </a:t>
            </a:r>
            <a:r>
              <a:rPr lang="bg-BG" sz="2250" dirty="0" err="1">
                <a:solidFill>
                  <a:schemeClr val="bg1"/>
                </a:solidFill>
              </a:rPr>
              <a:t>Т-лимфоцити</a:t>
            </a:r>
            <a:r>
              <a:rPr lang="bg-BG" sz="2250" dirty="0">
                <a:solidFill>
                  <a:schemeClr val="bg1"/>
                </a:solidFill>
              </a:rPr>
              <a:t> в </a:t>
            </a:r>
            <a:r>
              <a:rPr lang="bg-BG" sz="2250" dirty="0" err="1">
                <a:solidFill>
                  <a:schemeClr val="bg1"/>
                </a:solidFill>
              </a:rPr>
              <a:t>тимуса</a:t>
            </a:r>
            <a:r>
              <a:rPr lang="bg-BG" sz="2250" dirty="0">
                <a:solidFill>
                  <a:schemeClr val="bg1"/>
                </a:solidFill>
              </a:rPr>
              <a:t>, ако Т-клетката разпознае някоя собствена клетка на организма като чужда, тя се елиминира преди да започне своята имунна функционалност, тоест за клетката настъпва контролирана смърт (т. н. </a:t>
            </a:r>
            <a:r>
              <a:rPr lang="bg-BG" sz="2250" dirty="0" err="1">
                <a:solidFill>
                  <a:schemeClr val="bg1"/>
                </a:solidFill>
              </a:rPr>
              <a:t>апоптоза</a:t>
            </a:r>
            <a:r>
              <a:rPr lang="bg-BG" sz="2250" dirty="0">
                <a:solidFill>
                  <a:schemeClr val="bg1"/>
                </a:solidFill>
              </a:rPr>
              <a:t>). </a:t>
            </a:r>
            <a:r>
              <a:rPr lang="bg-BG" sz="2250" dirty="0" smtClean="0">
                <a:solidFill>
                  <a:schemeClr val="bg1"/>
                </a:solidFill>
              </a:rPr>
              <a:t> </a:t>
            </a:r>
            <a:endParaRPr lang="en-US" sz="2250" dirty="0">
              <a:solidFill>
                <a:schemeClr val="bg1"/>
              </a:solidFill>
            </a:endParaRP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7467600" y="58674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sz="2400" b="1" dirty="0" smtClean="0">
              <a:solidFill>
                <a:srgbClr val="800000"/>
              </a:solidFill>
            </a:endParaRPr>
          </a:p>
          <a:p>
            <a:r>
              <a:rPr lang="bg-BG" sz="2400" b="1" dirty="0" smtClean="0">
                <a:solidFill>
                  <a:srgbClr val="800000"/>
                </a:solidFill>
              </a:rPr>
              <a:t>Алгоритъм</a:t>
            </a:r>
          </a:p>
          <a:p>
            <a:endParaRPr lang="en-US" sz="2400" b="1" dirty="0">
              <a:solidFill>
                <a:srgbClr val="800000"/>
              </a:solidFill>
            </a:endParaRPr>
          </a:p>
        </p:txBody>
      </p:sp>
      <p:sp>
        <p:nvSpPr>
          <p:cNvPr id="5" name="Правоъгълник 5"/>
          <p:cNvSpPr/>
          <p:nvPr/>
        </p:nvSpPr>
        <p:spPr>
          <a:xfrm>
            <a:off x="0" y="50402"/>
            <a:ext cx="9144000" cy="6807598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Правоъгълник 6"/>
          <p:cNvSpPr/>
          <p:nvPr/>
        </p:nvSpPr>
        <p:spPr>
          <a:xfrm>
            <a:off x="1295400" y="0"/>
            <a:ext cx="6400800" cy="6858000"/>
          </a:xfrm>
          <a:prstGeom prst="rect">
            <a:avLst/>
          </a:prstGeom>
          <a:solidFill>
            <a:srgbClr val="B80000"/>
          </a:solidFill>
          <a:ln>
            <a:solidFill>
              <a:srgbClr val="B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 smtClean="0"/>
              <a:t>Алгоритъм:</a:t>
            </a:r>
            <a:endParaRPr lang="bg-BG" sz="2200" dirty="0" smtClean="0"/>
          </a:p>
          <a:p>
            <a:r>
              <a:rPr lang="bg-BG" sz="2200" b="1" dirty="0" smtClean="0"/>
              <a:t>Начало</a:t>
            </a:r>
            <a:endParaRPr lang="bg-BG" sz="2200" dirty="0"/>
          </a:p>
          <a:p>
            <a:pPr lvl="0"/>
            <a:r>
              <a:rPr lang="en-US" sz="2200" b="1" dirty="0" smtClean="0"/>
              <a:t> </a:t>
            </a:r>
            <a:r>
              <a:rPr lang="bg-BG" sz="2200" b="1" dirty="0" smtClean="0"/>
              <a:t>●</a:t>
            </a:r>
            <a:r>
              <a:rPr lang="en-US" sz="2200" b="1" dirty="0" smtClean="0"/>
              <a:t>   </a:t>
            </a:r>
            <a:r>
              <a:rPr lang="bg-BG" sz="2200" b="1" dirty="0" smtClean="0"/>
              <a:t>Повтаряй</a:t>
            </a:r>
            <a:endParaRPr lang="bg-BG" sz="2200" dirty="0"/>
          </a:p>
          <a:p>
            <a:pPr lvl="0"/>
            <a:r>
              <a:rPr lang="bg-BG" sz="2200" dirty="0" smtClean="0"/>
              <a:t>−</a:t>
            </a:r>
            <a:r>
              <a:rPr lang="en-US" sz="2200" dirty="0" smtClean="0"/>
              <a:t>  </a:t>
            </a:r>
            <a:r>
              <a:rPr lang="bg-BG" sz="2200" dirty="0" smtClean="0"/>
              <a:t>Създай </a:t>
            </a:r>
            <a:r>
              <a:rPr lang="bg-BG" sz="2200" dirty="0"/>
              <a:t>детектори на случаен принцип и ги постави в група </a:t>
            </a:r>
            <a:r>
              <a:rPr lang="bg-BG" sz="2200" i="1" dirty="0"/>
              <a:t>P.</a:t>
            </a:r>
            <a:endParaRPr lang="bg-BG" sz="2200" dirty="0"/>
          </a:p>
          <a:p>
            <a:pPr lvl="0"/>
            <a:r>
              <a:rPr lang="bg-BG" sz="2200" dirty="0" smtClean="0"/>
              <a:t>−</a:t>
            </a:r>
            <a:r>
              <a:rPr lang="en-US" sz="2200" dirty="0" smtClean="0"/>
              <a:t>  </a:t>
            </a:r>
            <a:r>
              <a:rPr lang="bg-BG" sz="2200" dirty="0" smtClean="0"/>
              <a:t>Определи </a:t>
            </a:r>
            <a:r>
              <a:rPr lang="bg-BG" sz="2200" dirty="0"/>
              <a:t>сходството на всеки елемент от P с всеки елемент от групата познати собствени елементи S.</a:t>
            </a:r>
          </a:p>
          <a:p>
            <a:pPr lvl="0"/>
            <a:r>
              <a:rPr lang="bg-BG" sz="2200" dirty="0" smtClean="0"/>
              <a:t>−</a:t>
            </a:r>
            <a:r>
              <a:rPr lang="en-US" sz="2200" dirty="0" smtClean="0"/>
              <a:t>  </a:t>
            </a:r>
            <a:r>
              <a:rPr lang="bg-BG" sz="2200" dirty="0" smtClean="0"/>
              <a:t>Ако </a:t>
            </a:r>
            <a:r>
              <a:rPr lang="bg-BG" sz="2200" dirty="0"/>
              <a:t>поне един елемент от</a:t>
            </a:r>
            <a:r>
              <a:rPr lang="bg-BG" sz="2200" i="1" dirty="0"/>
              <a:t> S</a:t>
            </a:r>
            <a:r>
              <a:rPr lang="bg-BG" sz="2200" dirty="0"/>
              <a:t> разпознае детектор от </a:t>
            </a:r>
            <a:r>
              <a:rPr lang="bg-BG" sz="2200" i="1" dirty="0"/>
              <a:t>P</a:t>
            </a:r>
            <a:r>
              <a:rPr lang="bg-BG" sz="2200" dirty="0"/>
              <a:t> според прага на разпознаване, тогава отхвърли детектора</a:t>
            </a:r>
            <a:r>
              <a:rPr lang="bg-BG" sz="2200" dirty="0" smtClean="0"/>
              <a:t>.</a:t>
            </a:r>
          </a:p>
          <a:p>
            <a:pPr lvl="0"/>
            <a:r>
              <a:rPr lang="bg-BG" sz="2200" dirty="0" smtClean="0"/>
              <a:t>−</a:t>
            </a:r>
            <a:r>
              <a:rPr lang="en-US" sz="2200" dirty="0" smtClean="0"/>
              <a:t>  </a:t>
            </a:r>
            <a:r>
              <a:rPr lang="bg-BG" sz="2200" dirty="0" smtClean="0"/>
              <a:t>В </a:t>
            </a:r>
            <a:r>
              <a:rPr lang="bg-BG" sz="2200" dirty="0"/>
              <a:t>противен случай го добави в групата на </a:t>
            </a:r>
            <a:r>
              <a:rPr lang="bg-BG" sz="2200" dirty="0" smtClean="0"/>
              <a:t>позволените </a:t>
            </a:r>
            <a:r>
              <a:rPr lang="bg-BG" sz="2200" dirty="0"/>
              <a:t>да съществуват детектори </a:t>
            </a:r>
            <a:r>
              <a:rPr lang="bg-BG" sz="2200" i="1" dirty="0"/>
              <a:t>D.</a:t>
            </a:r>
            <a:endParaRPr lang="bg-BG" sz="2200" dirty="0"/>
          </a:p>
          <a:p>
            <a:r>
              <a:rPr lang="bg-BG" sz="2200" b="1" dirty="0" smtClean="0"/>
              <a:t>Докато</a:t>
            </a:r>
            <a:r>
              <a:rPr lang="bg-BG" sz="2200" dirty="0" smtClean="0"/>
              <a:t> </a:t>
            </a:r>
            <a:r>
              <a:rPr lang="bg-BG" sz="2200" dirty="0"/>
              <a:t>се изпълни критерия за край</a:t>
            </a:r>
            <a:r>
              <a:rPr lang="en-US" sz="2200" dirty="0"/>
              <a:t>.</a:t>
            </a:r>
            <a:endParaRPr lang="bg-BG" sz="2200" dirty="0"/>
          </a:p>
          <a:p>
            <a:r>
              <a:rPr lang="bg-BG" sz="2200" b="1" dirty="0"/>
              <a:t>Край</a:t>
            </a:r>
            <a:endParaRPr lang="bg-BG" sz="2200" dirty="0"/>
          </a:p>
          <a:p>
            <a:pPr algn="ctr"/>
            <a:endParaRPr lang="bg-BG" dirty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7" grpId="0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 descr="Boost-Immune-Syste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5045" y="4876800"/>
            <a:ext cx="3145155" cy="1981200"/>
          </a:xfrm>
          <a:prstGeom prst="rect">
            <a:avLst/>
          </a:prstGeom>
        </p:spPr>
      </p:pic>
      <p:sp>
        <p:nvSpPr>
          <p:cNvPr id="8" name="Правоъгълник 7"/>
          <p:cNvSpPr/>
          <p:nvPr/>
        </p:nvSpPr>
        <p:spPr>
          <a:xfrm>
            <a:off x="762000" y="304800"/>
            <a:ext cx="6096000" cy="12618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M</a:t>
            </a:r>
            <a:r>
              <a:rPr lang="bg-BG" sz="2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етод</a:t>
            </a:r>
            <a:endParaRPr lang="bg-BG" sz="22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r>
              <a:rPr lang="bg-BG" sz="5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Клонова селекция</a:t>
            </a:r>
            <a:endParaRPr lang="bg-BG" sz="5400" b="1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Текстово поле 8"/>
          <p:cNvSpPr txBox="1"/>
          <p:nvPr/>
        </p:nvSpPr>
        <p:spPr>
          <a:xfrm>
            <a:off x="685800" y="1533942"/>
            <a:ext cx="6400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>
                <a:solidFill>
                  <a:schemeClr val="bg1"/>
                </a:solidFill>
              </a:rPr>
              <a:t>	</a:t>
            </a:r>
            <a:r>
              <a:rPr lang="bg-BG" sz="2200" dirty="0" smtClean="0">
                <a:solidFill>
                  <a:schemeClr val="bg1"/>
                </a:solidFill>
              </a:rPr>
              <a:t>Човешкият организъм възприема някои клетки като “свои”, а други като “несвои”. След като имунната система установи, че в организма са постъпили чужди клетки (при среща на </a:t>
            </a:r>
            <a:r>
              <a:rPr lang="en-US" sz="2200" dirty="0" smtClean="0">
                <a:solidFill>
                  <a:schemeClr val="bg1"/>
                </a:solidFill>
              </a:rPr>
              <a:t>B </a:t>
            </a:r>
            <a:r>
              <a:rPr lang="bg-BG" sz="2200" dirty="0" err="1" smtClean="0">
                <a:solidFill>
                  <a:schemeClr val="bg1"/>
                </a:solidFill>
              </a:rPr>
              <a:t>лимфоцит</a:t>
            </a:r>
            <a:r>
              <a:rPr lang="bg-BG" sz="2200" dirty="0" smtClean="0">
                <a:solidFill>
                  <a:schemeClr val="bg1"/>
                </a:solidFill>
              </a:rPr>
              <a:t> с антиген) започва процес на клониране на съответната клетка, която е засякла вредителя. 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 descr="Boost-Immune-Syst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75045" y="4876800"/>
            <a:ext cx="3145155" cy="1981200"/>
          </a:xfrm>
          <a:prstGeom prst="rect">
            <a:avLst/>
          </a:prstGeom>
        </p:spPr>
      </p:pic>
      <p:sp>
        <p:nvSpPr>
          <p:cNvPr id="8" name="Правоъгълник 7"/>
          <p:cNvSpPr/>
          <p:nvPr/>
        </p:nvSpPr>
        <p:spPr>
          <a:xfrm>
            <a:off x="762000" y="304800"/>
            <a:ext cx="6096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bg-BG" sz="5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Клонова селекция</a:t>
            </a:r>
            <a:endParaRPr lang="bg-BG" sz="5400" b="1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Текстово поле 8"/>
          <p:cNvSpPr txBox="1"/>
          <p:nvPr/>
        </p:nvSpPr>
        <p:spPr>
          <a:xfrm>
            <a:off x="762000" y="1252478"/>
            <a:ext cx="6324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50" dirty="0" smtClean="0">
                <a:solidFill>
                  <a:schemeClr val="bg1"/>
                </a:solidFill>
              </a:rPr>
              <a:t>	</a:t>
            </a:r>
            <a:r>
              <a:rPr lang="bg-BG" sz="2250" dirty="0" smtClean="0">
                <a:solidFill>
                  <a:schemeClr val="bg1"/>
                </a:solidFill>
              </a:rPr>
              <a:t>Създават се клонинги със сходни рецептори на клонираната клетка, които се насочват към антигена и го унищожават. Извършва се </a:t>
            </a:r>
            <a:r>
              <a:rPr lang="bg-BG" sz="2250" dirty="0" err="1" smtClean="0">
                <a:solidFill>
                  <a:schemeClr val="bg1"/>
                </a:solidFill>
              </a:rPr>
              <a:t>афинитетно</a:t>
            </a:r>
            <a:r>
              <a:rPr lang="bg-BG" sz="2250" dirty="0" smtClean="0">
                <a:solidFill>
                  <a:schemeClr val="bg1"/>
                </a:solidFill>
              </a:rPr>
              <a:t> зреене на клонингите и така се образува антитяло, което остава в организъма и осигурява по-ефективен отговор при следваща поява на същия антиген.</a:t>
            </a:r>
          </a:p>
          <a:p>
            <a:pPr algn="ctr"/>
            <a:endParaRPr lang="en-US" sz="22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722</Words>
  <Application>Microsoft Office PowerPoint</Application>
  <PresentationFormat>Презентация на цял екран (4:3)</PresentationFormat>
  <Paragraphs>124</Paragraphs>
  <Slides>16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16</vt:i4>
      </vt:variant>
    </vt:vector>
  </HeadingPairs>
  <TitlesOfParts>
    <vt:vector size="17" baseType="lpstr">
      <vt:lpstr>Office тема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Suzi</dc:creator>
  <cp:lastModifiedBy>ASUS</cp:lastModifiedBy>
  <cp:revision>136</cp:revision>
  <dcterms:created xsi:type="dcterms:W3CDTF">2017-01-08T20:01:37Z</dcterms:created>
  <dcterms:modified xsi:type="dcterms:W3CDTF">2017-11-21T19:46:48Z</dcterms:modified>
</cp:coreProperties>
</file>