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58" r:id="rId8"/>
    <p:sldId id="262" r:id="rId9"/>
    <p:sldId id="264" r:id="rId10"/>
    <p:sldId id="259" r:id="rId11"/>
    <p:sldId id="260" r:id="rId12"/>
    <p:sldId id="265" r:id="rId13"/>
    <p:sldId id="263" r:id="rId14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1818E-E5DC-417B-AE1D-933E17C95F36}" v="774" dt="2022-01-13T10:17:36.855"/>
    <p1510:client id="{951F6573-9661-4BCF-8B6F-17112DAC6BDC}" v="550" dt="2022-01-14T12:51:0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28" autoAdjust="0"/>
  </p:normalViewPr>
  <p:slideViewPr>
    <p:cSldViewPr snapToGrid="0">
      <p:cViewPr varScale="1">
        <p:scale>
          <a:sx n="80" d="100"/>
          <a:sy n="80" d="100"/>
        </p:scale>
        <p:origin x="2046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Daten vom ganzen Kanton Solothurn </a:t>
            </a:r>
            <a:r>
              <a:rPr lang="de-CH">
                <a:sym typeface="Wingdings" panose="05000000000000000000" pitchFamily="2" charset="2"/>
              </a:rPr>
              <a:t> Teilgebiet zur Verfügung gestellt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591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Ergebnis = Rasterbild über gesamtes Gebiet </a:t>
            </a:r>
            <a:r>
              <a:rPr lang="de-CH">
                <a:sym typeface="Wingdings" panose="05000000000000000000" pitchFamily="2" charset="2"/>
              </a:rPr>
              <a:t> Damit kann man dann im QGIS weiterarbeiten &amp; analysieren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94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Gegebener Radius in Code bestimmt, bei unserem Beispiel mit 1.4</a:t>
            </a:r>
          </a:p>
          <a:p>
            <a:r>
              <a:rPr lang="de-CH" dirty="0"/>
              <a:t>Standardberechnung Radius = Auflösung * Wurzel 2</a:t>
            </a:r>
          </a:p>
          <a:p>
            <a:r>
              <a:rPr lang="de-CH" dirty="0"/>
              <a:t>Statistische Werte = Minimum, Maximum, Mittelwert, Inverse Distanzgewichtung (Gewichteter Durchschnitt bekannter Werte), Count (Angabe Anzahl Punkte, die innerhalb des Radius liegen sollen), Standardabweichung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047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/>
              <a:t>Untertitel der Präsentation</a:t>
            </a:r>
            <a:endParaRPr lang="de-CH" sz="260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 der Präsentation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/>
              <a:t>Durch Bild oder Grafik ersetzen (Grösse und Position beibehalten)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al.io/stages/writers.gdal.html" TargetMode="External"/><Relationship Id="rId2" Type="http://schemas.openxmlformats.org/officeDocument/2006/relationships/hyperlink" Target="https://pdal.io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>
                <a:cs typeface="Arial"/>
              </a:rPr>
              <a:t>Blockprojekt II - </a:t>
            </a:r>
            <a:r>
              <a:rPr lang="de-CH" err="1">
                <a:cs typeface="Arial"/>
              </a:rPr>
              <a:t>Photogrammetrie</a:t>
            </a:r>
            <a:endParaRPr lang="de-CH" err="1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cs typeface="Arial"/>
              </a:rPr>
              <a:t>LiDAR Change </a:t>
            </a:r>
            <a:r>
              <a:rPr lang="de-CH" err="1">
                <a:cs typeface="Arial"/>
              </a:rPr>
              <a:t>Detection</a:t>
            </a:r>
            <a:endParaRPr lang="de-CH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6BF079-7DF0-48F5-A136-2624E4627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600" r="823" b="15459"/>
          <a:stretch/>
        </p:blipFill>
        <p:spPr>
          <a:xfrm>
            <a:off x="0" y="2587336"/>
            <a:ext cx="10432166" cy="4619425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88DED-659C-44C2-888F-058EE92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7545D-9294-4493-8E4A-88EE4EA7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E05A5-94A6-4E13-AA92-76785BE2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3AC2CE-ED37-4A29-8184-614A4AC6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47855C-0FC0-4D2F-9812-0A488561B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hlinkClick r:id="rId2"/>
              </a:rPr>
              <a:t>https://pdal.io/index.html</a:t>
            </a:r>
            <a:endParaRPr lang="de-CH"/>
          </a:p>
          <a:p>
            <a:r>
              <a:rPr lang="de-CH">
                <a:hlinkClick r:id="rId3"/>
              </a:rPr>
              <a:t>https://pdal.io/stages/writers.gdal.html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6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Weiterbildung HABG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Inhalt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Zielsetzung</a:t>
            </a:r>
          </a:p>
          <a:p>
            <a:pPr>
              <a:lnSpc>
                <a:spcPct val="114999"/>
              </a:lnSpc>
            </a:pPr>
            <a:r>
              <a:rPr lang="de-DE">
                <a:cs typeface="Arial"/>
              </a:rPr>
              <a:t>Vorgehen</a:t>
            </a:r>
          </a:p>
          <a:p>
            <a:pPr>
              <a:lnSpc>
                <a:spcPct val="114999"/>
              </a:lnSpc>
            </a:pPr>
            <a:r>
              <a:rPr lang="de-DE">
                <a:cs typeface="Arial"/>
              </a:rPr>
              <a:t>Demo</a:t>
            </a:r>
          </a:p>
          <a:p>
            <a:pPr>
              <a:lnSpc>
                <a:spcPct val="114999"/>
              </a:lnSpc>
            </a:pPr>
            <a:r>
              <a:rPr lang="de-DE">
                <a:cs typeface="Arial"/>
              </a:rPr>
              <a:t>Analyse Kiesgrube</a:t>
            </a:r>
          </a:p>
          <a:p>
            <a:pPr>
              <a:lnSpc>
                <a:spcPct val="114999"/>
              </a:lnSpc>
            </a:pPr>
            <a:r>
              <a:rPr lang="de-DE">
                <a:cs typeface="Arial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A80D6C-8446-4F59-9006-AAA56BEB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8E5C36-6E3E-47BF-90EA-475BEEFC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D90DC2-5378-4234-8C3F-A9E02409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AD9E69C-9125-48B8-B28E-A122E288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Zielsetzung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BB3C9A-478E-4DA0-A172-52B584B75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Viele LiDAR Daten frei zur Verfügung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err="1"/>
              <a:t>Grosses</a:t>
            </a:r>
            <a:r>
              <a:rPr lang="de-DE"/>
              <a:t> Potential von Rasteranalysen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Interesse an automatisierter Analyse</a:t>
            </a:r>
          </a:p>
        </p:txBody>
      </p:sp>
    </p:spTree>
    <p:extLst>
      <p:ext uri="{BB962C8B-B14F-4D97-AF65-F5344CB8AC3E}">
        <p14:creationId xmlns:p14="http://schemas.microsoft.com/office/powerpoint/2010/main" val="329191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FAA2A3-6EB3-4C07-935D-2F9D372C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08CF7-61C0-40B9-9EE6-FACA9644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466649-F634-40B3-8B9E-C98CCCDA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4FDA79-9593-499D-99C7-08DD230A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Vorgehen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7AF044-3B03-4028-9B51-45682E02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5" y="2193146"/>
            <a:ext cx="9218875" cy="4683095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6AEAFA-3218-4A6A-97F9-6BC47FF4E8EF}"/>
              </a:ext>
            </a:extLst>
          </p:cNvPr>
          <p:cNvCxnSpPr/>
          <p:nvPr/>
        </p:nvCxnSpPr>
        <p:spPr bwMode="auto">
          <a:xfrm>
            <a:off x="2552281" y="5757705"/>
            <a:ext cx="2100106" cy="104502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C7044F-84FE-4343-9A4F-18B0C3D62711}"/>
              </a:ext>
            </a:extLst>
          </p:cNvPr>
          <p:cNvCxnSpPr>
            <a:cxnSpLocks/>
          </p:cNvCxnSpPr>
          <p:nvPr/>
        </p:nvCxnSpPr>
        <p:spPr bwMode="auto">
          <a:xfrm flipV="1">
            <a:off x="2552281" y="5757705"/>
            <a:ext cx="2100106" cy="104502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19029F2-FC49-4CB2-AB1C-F9FD2F4760A8}"/>
              </a:ext>
            </a:extLst>
          </p:cNvPr>
          <p:cNvCxnSpPr/>
          <p:nvPr/>
        </p:nvCxnSpPr>
        <p:spPr bwMode="auto">
          <a:xfrm>
            <a:off x="2903974" y="4752870"/>
            <a:ext cx="13565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49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F6993-C0B0-4556-AA4B-07AAE32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004680-59A7-4D08-B2E7-AE2F928E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4A74F9-603A-45F4-BF0C-0A18AF5F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4B179CB-B431-4694-AB8F-DD8760B0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PDAL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5A14EA-EE36-48B5-835A-9E94DABAE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CH" dirty="0"/>
              <a:t>Einfache Interpolation</a:t>
            </a:r>
          </a:p>
          <a:p>
            <a:pPr marL="342900" indent="-342900">
              <a:buFontTx/>
              <a:buChar char="-"/>
            </a:pPr>
            <a:r>
              <a:rPr lang="de-CH" dirty="0"/>
              <a:t>Radius um Mittelpunkt </a:t>
            </a:r>
            <a:r>
              <a:rPr lang="de-CH" dirty="0">
                <a:sym typeface="Wingdings" panose="05000000000000000000" pitchFamily="2" charset="2"/>
              </a:rPr>
              <a:t> Gegeben / Standardberechnung</a:t>
            </a:r>
          </a:p>
          <a:p>
            <a:pPr marL="342900" indent="-342900">
              <a:buFontTx/>
              <a:buChar char="-"/>
            </a:pPr>
            <a:r>
              <a:rPr lang="de-CH" dirty="0">
                <a:sym typeface="Wingdings" panose="05000000000000000000" pitchFamily="2" charset="2"/>
              </a:rPr>
              <a:t>Auswahl aus verschiedenen statistischen Werten für Radius</a:t>
            </a:r>
          </a:p>
          <a:p>
            <a:pPr marL="342900" indent="-342900">
              <a:buFontTx/>
              <a:buChar char="-"/>
            </a:pPr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8" name="Grafik 7" descr="Ein Bild, das Text, Waffe, Schlagring enthält.&#10;&#10;Automatisch generierte Beschreibung">
            <a:extLst>
              <a:ext uri="{FF2B5EF4-FFF2-40B4-BE49-F238E27FC236}">
                <a16:creationId xmlns:a16="http://schemas.microsoft.com/office/drawing/2014/main" id="{FC4FB127-6147-4AB4-B147-29FE087F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23" y="540588"/>
            <a:ext cx="2966977" cy="13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3E688A-35AD-4891-923C-BBD585B7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B25F9B-40EF-4DD6-A4A5-55083B7D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0C6BC1-69ED-411E-9016-57183B72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4DBDFE-9464-465A-8C4A-A9671AA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3F0202-5B62-445E-A8B5-402F1ACFA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27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E1A356-C29F-4F10-B6A8-05ED6113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AEBED8-B9E8-4D57-9DF6-C8FBE2E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E57A08-C2A2-4BA4-B4CC-6711FC20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91A11DA-BAA4-4FCD-8C92-7284EC25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Analyse Kiesgrube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AEB6A58-025F-4C7F-8274-6EF01A864012}"/>
              </a:ext>
            </a:extLst>
          </p:cNvPr>
          <p:cNvSpPr txBox="1"/>
          <p:nvPr/>
        </p:nvSpPr>
        <p:spPr>
          <a:xfrm>
            <a:off x="1278850" y="4903830"/>
            <a:ext cx="27943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err="1"/>
              <a:t>Diffbild</a:t>
            </a:r>
            <a:r>
              <a:rPr lang="de-DE"/>
              <a:t> 2019-2014</a:t>
            </a:r>
          </a:p>
          <a:p>
            <a:pPr algn="ctr"/>
            <a:r>
              <a:rPr lang="de-CH"/>
              <a:t>Rot -20m, Grün +20m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45A2E5-CC60-44FC-B83C-778114C5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31" y="324359"/>
            <a:ext cx="5825142" cy="154730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37A7629-F4EF-497C-A499-84CCF252320F}"/>
              </a:ext>
            </a:extLst>
          </p:cNvPr>
          <p:cNvSpPr txBox="1"/>
          <p:nvPr/>
        </p:nvSpPr>
        <p:spPr>
          <a:xfrm>
            <a:off x="4711367" y="5226996"/>
            <a:ext cx="2201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Orthophoto</a:t>
            </a:r>
            <a:r>
              <a:rPr lang="de-DE"/>
              <a:t> 2014</a:t>
            </a:r>
            <a:endParaRPr lang="de-CH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8D9CB20-2388-4BA8-BA00-DFDFC116884A}"/>
              </a:ext>
            </a:extLst>
          </p:cNvPr>
          <p:cNvSpPr txBox="1"/>
          <p:nvPr/>
        </p:nvSpPr>
        <p:spPr>
          <a:xfrm>
            <a:off x="7724462" y="5226996"/>
            <a:ext cx="2201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Orthophoto</a:t>
            </a:r>
            <a:r>
              <a:rPr lang="de-DE"/>
              <a:t> 2020</a:t>
            </a:r>
            <a:endParaRPr lang="de-CH"/>
          </a:p>
        </p:txBody>
      </p:sp>
      <p:pic>
        <p:nvPicPr>
          <p:cNvPr id="6" name="Grafik 6" descr="Ein Bild, das Text, Baum enthält.&#10;&#10;Beschreibung automatisch generiert.">
            <a:extLst>
              <a:ext uri="{FF2B5EF4-FFF2-40B4-BE49-F238E27FC236}">
                <a16:creationId xmlns:a16="http://schemas.microsoft.com/office/drawing/2014/main" id="{A78B882E-AEF2-441C-956A-1B4CB6D1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14" y="2344707"/>
            <a:ext cx="2742359" cy="27260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76117A-71E4-45AC-9164-632AE358C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6" t="-227" r="1276" b="6220"/>
          <a:stretch/>
        </p:blipFill>
        <p:spPr>
          <a:xfrm>
            <a:off x="4479131" y="2331027"/>
            <a:ext cx="2665719" cy="27260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02EBD97-1720-4414-9C21-3F3558E8BC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-4050" b="-3279"/>
          <a:stretch/>
        </p:blipFill>
        <p:spPr>
          <a:xfrm>
            <a:off x="1549712" y="2492158"/>
            <a:ext cx="2152073" cy="23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5A71B1-DCC3-4A10-BE03-6A56F2CF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0B1713-919A-46EA-B73B-3890942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FC2A5-1983-4148-8D66-3146C62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DAF3AAE-C495-4C44-8F56-9E0DCD55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Analyse Kiesgrube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6444D4-E7F0-432A-8A7F-8D06C162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323848"/>
            <a:ext cx="5612924" cy="442169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F5FEEF-6DB1-49FC-9F8C-6587A0235AA7}"/>
              </a:ext>
            </a:extLst>
          </p:cNvPr>
          <p:cNvSpPr/>
          <p:nvPr/>
        </p:nvSpPr>
        <p:spPr bwMode="auto">
          <a:xfrm>
            <a:off x="3863959" y="4765822"/>
            <a:ext cx="1230343" cy="1141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120F86-A600-46A3-8E61-7BFAA49884BF}"/>
              </a:ext>
            </a:extLst>
          </p:cNvPr>
          <p:cNvSpPr txBox="1"/>
          <p:nvPr/>
        </p:nvSpPr>
        <p:spPr>
          <a:xfrm>
            <a:off x="6465100" y="2553544"/>
            <a:ext cx="4010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/>
              <a:t>Summe[m] * </a:t>
            </a:r>
            <a:r>
              <a:rPr lang="de-DE" sz="1400" err="1"/>
              <a:t>Zellengrösse</a:t>
            </a:r>
            <a:r>
              <a:rPr lang="de-DE" sz="1400"/>
              <a:t>[m^2] = Volumen[m^3]</a:t>
            </a:r>
          </a:p>
          <a:p>
            <a:pPr algn="l"/>
            <a:endParaRPr lang="de-DE" sz="1400"/>
          </a:p>
          <a:p>
            <a:pPr algn="l"/>
            <a:r>
              <a:rPr lang="de-DE" sz="1400"/>
              <a:t>50446.0m * (1m * 1m) = 50446 m^3</a:t>
            </a:r>
            <a:endParaRPr lang="de-CH" sz="1400"/>
          </a:p>
        </p:txBody>
      </p:sp>
    </p:spTree>
    <p:extLst>
      <p:ext uri="{BB962C8B-B14F-4D97-AF65-F5344CB8AC3E}">
        <p14:creationId xmlns:p14="http://schemas.microsoft.com/office/powerpoint/2010/main" val="4103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AC362F-A39D-4D90-B6F0-130E981E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2FC85E-F6B8-4C2E-A3B9-153D2C0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>
                <a:solidFill>
                  <a:srgbClr val="000000"/>
                </a:solidFill>
              </a:rPr>
              <a:t>Institut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CEF810-18F0-4165-8AB3-6730D02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366145-59B5-4D9F-978D-F80E25F5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DE144E0-D777-4E28-A0B2-E35C66349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Spannend Freiraum, dinge Ausprobieren</a:t>
            </a:r>
            <a:br>
              <a:rPr lang="de-DE"/>
            </a:br>
            <a:r>
              <a:rPr lang="de-DE"/>
              <a:t>Gescheiterte Versuche mit Klassifizierung der 2014 Daten (</a:t>
            </a:r>
            <a:r>
              <a:rPr lang="de-DE" err="1"/>
              <a:t>DBScan</a:t>
            </a:r>
            <a:r>
              <a:rPr lang="de-DE"/>
              <a:t>)</a:t>
            </a:r>
            <a:br>
              <a:rPr lang="de-DE"/>
            </a:br>
            <a:r>
              <a:rPr lang="de-DE"/>
              <a:t>Probleme unterschiedliche Daten (Auflösung, </a:t>
            </a:r>
            <a:r>
              <a:rPr lang="de-DE" err="1"/>
              <a:t>Refernzsysteme</a:t>
            </a:r>
            <a:r>
              <a:rPr lang="de-DE"/>
              <a:t>)</a:t>
            </a:r>
            <a:br>
              <a:rPr lang="de-DE"/>
            </a:br>
            <a:r>
              <a:rPr lang="de-DE"/>
              <a:t>GUI Probleme</a:t>
            </a:r>
          </a:p>
          <a:p>
            <a:endParaRPr lang="de-DE"/>
          </a:p>
          <a:p>
            <a:r>
              <a:rPr lang="de-DE"/>
              <a:t>Aber hat </a:t>
            </a:r>
            <a:r>
              <a:rPr lang="de-DE" err="1"/>
              <a:t>Spass</a:t>
            </a:r>
            <a:r>
              <a:rPr lang="de-DE"/>
              <a:t> gemacht </a:t>
            </a:r>
            <a:r>
              <a:rPr lang="de-DE" err="1"/>
              <a:t>Literaturecherche</a:t>
            </a:r>
            <a:r>
              <a:rPr lang="de-DE"/>
              <a:t> (was gibt es alles)</a:t>
            </a:r>
            <a:br>
              <a:rPr lang="de-CH"/>
            </a:br>
            <a:r>
              <a:rPr lang="de-CH"/>
              <a:t>viel gelernt</a:t>
            </a:r>
          </a:p>
        </p:txBody>
      </p:sp>
    </p:spTree>
    <p:extLst>
      <p:ext uri="{BB962C8B-B14F-4D97-AF65-F5344CB8AC3E}">
        <p14:creationId xmlns:p14="http://schemas.microsoft.com/office/powerpoint/2010/main" val="2427677519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4A4705745FED4FB59C9449AD146291" ma:contentTypeVersion="10" ma:contentTypeDescription="Ein neues Dokument erstellen." ma:contentTypeScope="" ma:versionID="c4cc5de3b6e8cf6558664ad2d1911648">
  <xsd:schema xmlns:xsd="http://www.w3.org/2001/XMLSchema" xmlns:xs="http://www.w3.org/2001/XMLSchema" xmlns:p="http://schemas.microsoft.com/office/2006/metadata/properties" xmlns:ns2="b2a044fe-66de-460f-bc40-4e8622a74315" targetNamespace="http://schemas.microsoft.com/office/2006/metadata/properties" ma:root="true" ma:fieldsID="55a108d4e57ff089bdb85f579b3cc903" ns2:_="">
    <xsd:import namespace="b2a044fe-66de-460f-bc40-4e8622a7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044fe-66de-460f-bc40-4e8622a74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B59EC-B4CB-4DA2-B842-80093F9FE0FB}">
  <ds:schemaRefs>
    <ds:schemaRef ds:uri="b2a044fe-66de-460f-bc40-4e8622a743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AFC3D6-F385-4F49-ACF9-89A6F22847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C8ED35-746D-43F0-BE1D-CA4FDC5289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267</Words>
  <Application>Microsoft Office PowerPoint</Application>
  <PresentationFormat>Benutzerdefiniert</PresentationFormat>
  <Paragraphs>69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FHNW-PP</vt:lpstr>
      <vt:lpstr>LiDAR Change Detection</vt:lpstr>
      <vt:lpstr>Inhalt</vt:lpstr>
      <vt:lpstr>Zielsetzung</vt:lpstr>
      <vt:lpstr>Vorgehen</vt:lpstr>
      <vt:lpstr>PDAL</vt:lpstr>
      <vt:lpstr>Demo</vt:lpstr>
      <vt:lpstr>Analyse Kiesgrube</vt:lpstr>
      <vt:lpstr>Analyse Kiesgrube</vt:lpstr>
      <vt:lpstr>Fazit</vt:lpstr>
      <vt:lpstr>Quellen</vt:lpstr>
    </vt:vector>
  </TitlesOfParts>
  <Company>FHNW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Selina Walther</dc:creator>
  <cp:lastModifiedBy>Walther Selina (s)</cp:lastModifiedBy>
  <cp:revision>1</cp:revision>
  <dcterms:created xsi:type="dcterms:W3CDTF">2020-09-24T08:30:07Z</dcterms:created>
  <dcterms:modified xsi:type="dcterms:W3CDTF">2022-01-14T12:51:00Z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0x010100DB4A4705745FED4FB59C9449AD146291</vt:lpwstr>
  </property>
</Properties>
</file>