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18"/>
  </p:notesMasterIdLst>
  <p:handoutMasterIdLst>
    <p:handoutMasterId r:id="rId19"/>
  </p:handoutMasterIdLst>
  <p:sldIdLst>
    <p:sldId id="258" r:id="rId3"/>
    <p:sldId id="322" r:id="rId4"/>
    <p:sldId id="323" r:id="rId5"/>
    <p:sldId id="302" r:id="rId6"/>
    <p:sldId id="318" r:id="rId7"/>
    <p:sldId id="320" r:id="rId8"/>
    <p:sldId id="314" r:id="rId9"/>
    <p:sldId id="313" r:id="rId10"/>
    <p:sldId id="325" r:id="rId11"/>
    <p:sldId id="316" r:id="rId12"/>
    <p:sldId id="315" r:id="rId13"/>
    <p:sldId id="312" r:id="rId14"/>
    <p:sldId id="319" r:id="rId15"/>
    <p:sldId id="317" r:id="rId16"/>
    <p:sldId id="324" r:id="rId17"/>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322"/>
            <p14:sldId id="323"/>
            <p14:sldId id="302"/>
            <p14:sldId id="318"/>
            <p14:sldId id="320"/>
            <p14:sldId id="314"/>
            <p14:sldId id="313"/>
            <p14:sldId id="325"/>
            <p14:sldId id="316"/>
            <p14:sldId id="315"/>
            <p14:sldId id="312"/>
            <p14:sldId id="319"/>
            <p14:sldId id="317"/>
            <p14:sldId id="324"/>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2F9AC8"/>
    <a:srgbClr val="7451EA"/>
    <a:srgbClr val="501169"/>
    <a:srgbClr val="8D2772"/>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autoAdjust="0"/>
    <p:restoredTop sz="94660" autoAdjust="0"/>
  </p:normalViewPr>
  <p:slideViewPr>
    <p:cSldViewPr snapToGrid="0">
      <p:cViewPr varScale="1">
        <p:scale>
          <a:sx n="92" d="100"/>
          <a:sy n="92" d="100"/>
        </p:scale>
        <p:origin x="964" y="56"/>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2824" y="56"/>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8975" y="4829175"/>
            <a:ext cx="5505450" cy="3949700"/>
          </a:xfrm>
          <a:prstGeom prst="rect">
            <a:avLst/>
          </a:prstGeom>
        </p:spPr>
        <p:txBody>
          <a:bodyPr/>
          <a:lstStyle/>
          <a:p>
            <a:endParaRPr lang="fr-FR" dirty="0"/>
          </a:p>
        </p:txBody>
      </p:sp>
    </p:spTree>
    <p:extLst>
      <p:ext uri="{BB962C8B-B14F-4D97-AF65-F5344CB8AC3E}">
        <p14:creationId xmlns:p14="http://schemas.microsoft.com/office/powerpoint/2010/main" val="1632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tx1">
                  <a:lumMod val="20000"/>
                  <a:lumOff val="80000"/>
                </a:schemeClr>
              </a:solidFill>
              <a:highlight>
                <a:srgbClr val="FFFF00"/>
              </a:highlight>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FFC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FFC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FFC00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a:latin typeface="Helvetica "/>
              </a:rPr>
              <a:t>P7 – Indicateurs égalité femmes-hommes</a:t>
            </a:r>
            <a:endParaRPr lang="fr-FR" altLang="fr-FR" sz="1600" b="1" dirty="0">
              <a:latin typeface="Helvetica "/>
            </a:endParaRP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4" name="Image 3">
            <a:extLst>
              <a:ext uri="{FF2B5EF4-FFF2-40B4-BE49-F238E27FC236}">
                <a16:creationId xmlns:a16="http://schemas.microsoft.com/office/drawing/2014/main" id="{A99D3DAD-51E4-41AB-B099-084DD718EEFC}"/>
              </a:ext>
            </a:extLst>
          </p:cNvPr>
          <p:cNvPicPr>
            <a:picLocks noChangeAspect="1"/>
          </p:cNvPicPr>
          <p:nvPr/>
        </p:nvPicPr>
        <p:blipFill>
          <a:blip r:embed="rId3"/>
          <a:stretch>
            <a:fillRect/>
          </a:stretch>
        </p:blipFill>
        <p:spPr>
          <a:xfrm>
            <a:off x="6069589" y="216720"/>
            <a:ext cx="889408" cy="941726"/>
          </a:xfrm>
          <a:prstGeom prst="rect">
            <a:avLst/>
          </a:prstGeom>
        </p:spPr>
      </p:pic>
      <p:pic>
        <p:nvPicPr>
          <p:cNvPr id="9" name="Image 8">
            <a:extLst>
              <a:ext uri="{FF2B5EF4-FFF2-40B4-BE49-F238E27FC236}">
                <a16:creationId xmlns:a16="http://schemas.microsoft.com/office/drawing/2014/main" id="{8BB43D04-CF50-4CCD-AE37-76515C8EBBEC}"/>
              </a:ext>
            </a:extLst>
          </p:cNvPr>
          <p:cNvPicPr>
            <a:picLocks noChangeAspect="1"/>
          </p:cNvPicPr>
          <p:nvPr/>
        </p:nvPicPr>
        <p:blipFill>
          <a:blip r:embed="rId4"/>
          <a:stretch>
            <a:fillRect/>
          </a:stretch>
        </p:blipFill>
        <p:spPr>
          <a:xfrm>
            <a:off x="6958997" y="547254"/>
            <a:ext cx="1524000" cy="381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Rémunération effective - Répartition par salaire mensuel par sexe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dirty="0">
              <a:solidFill>
                <a:schemeClr val="tx2"/>
              </a:solidFill>
              <a:latin typeface="Vinci Sans Medium" pitchFamily="2" charset="0"/>
            </a:endParaRPr>
          </a:p>
        </p:txBody>
      </p:sp>
      <p:pic>
        <p:nvPicPr>
          <p:cNvPr id="14" name="Image 13">
            <a:extLst>
              <a:ext uri="{FF2B5EF4-FFF2-40B4-BE49-F238E27FC236}">
                <a16:creationId xmlns:a16="http://schemas.microsoft.com/office/drawing/2014/main" id="{B3EDA43A-4EC5-4C2C-8764-9E496EB6B08B}"/>
              </a:ext>
            </a:extLst>
          </p:cNvPr>
          <p:cNvPicPr>
            <a:picLocks noChangeAspect="1"/>
          </p:cNvPicPr>
          <p:nvPr/>
        </p:nvPicPr>
        <p:blipFill>
          <a:blip r:embed="rId3"/>
          <a:stretch>
            <a:fillRect/>
          </a:stretch>
        </p:blipFill>
        <p:spPr>
          <a:xfrm>
            <a:off x="97963" y="1267885"/>
            <a:ext cx="4008275" cy="2712881"/>
          </a:xfrm>
          <a:prstGeom prst="rect">
            <a:avLst/>
          </a:prstGeom>
        </p:spPr>
      </p:pic>
      <p:pic>
        <p:nvPicPr>
          <p:cNvPr id="7" name="Image 6">
            <a:extLst>
              <a:ext uri="{FF2B5EF4-FFF2-40B4-BE49-F238E27FC236}">
                <a16:creationId xmlns:a16="http://schemas.microsoft.com/office/drawing/2014/main" id="{3981ACB3-54D4-498B-B136-B0A64E3EB6BD}"/>
              </a:ext>
            </a:extLst>
          </p:cNvPr>
          <p:cNvPicPr>
            <a:picLocks noChangeAspect="1"/>
          </p:cNvPicPr>
          <p:nvPr/>
        </p:nvPicPr>
        <p:blipFill>
          <a:blip r:embed="rId4"/>
          <a:stretch>
            <a:fillRect/>
          </a:stretch>
        </p:blipFill>
        <p:spPr>
          <a:xfrm>
            <a:off x="4108884" y="1249644"/>
            <a:ext cx="4674754" cy="3392300"/>
          </a:xfrm>
          <a:prstGeom prst="rect">
            <a:avLst/>
          </a:prstGeom>
        </p:spPr>
      </p:pic>
      <p:sp>
        <p:nvSpPr>
          <p:cNvPr id="8" name="ZoneTexte 7">
            <a:extLst>
              <a:ext uri="{FF2B5EF4-FFF2-40B4-BE49-F238E27FC236}">
                <a16:creationId xmlns:a16="http://schemas.microsoft.com/office/drawing/2014/main" id="{231BAF16-48EA-4FEC-AD50-BA6C06D905D4}"/>
              </a:ext>
            </a:extLst>
          </p:cNvPr>
          <p:cNvSpPr txBox="1"/>
          <p:nvPr/>
        </p:nvSpPr>
        <p:spPr>
          <a:xfrm>
            <a:off x="554181" y="4826218"/>
            <a:ext cx="8174182" cy="2062103"/>
          </a:xfrm>
          <a:prstGeom prst="rect">
            <a:avLst/>
          </a:prstGeom>
          <a:noFill/>
        </p:spPr>
        <p:txBody>
          <a:bodyPr wrap="square">
            <a:spAutoFit/>
          </a:bodyPr>
          <a:lstStyle/>
          <a:p>
            <a:r>
              <a:rPr lang="fr-FR" sz="800" dirty="0">
                <a:solidFill>
                  <a:schemeClr val="bg2"/>
                </a:solidFill>
                <a:latin typeface="Helvetica "/>
              </a:rPr>
              <a:t>Nous remarquons un écart du taux horaire moyen entre hommes et femmes dans tous les services : </a:t>
            </a:r>
          </a:p>
          <a:p>
            <a:r>
              <a:rPr lang="fr-FR" sz="800" dirty="0">
                <a:solidFill>
                  <a:schemeClr val="bg2"/>
                </a:solidFill>
                <a:latin typeface="Helvetica "/>
              </a:rPr>
              <a:t>	Commercial : taux horaire moyen chez les femmes est de 41,7  euros et 45,4 euros chez les hommes, soit + 3,7 euros pour les hommes </a:t>
            </a:r>
          </a:p>
          <a:p>
            <a:r>
              <a:rPr lang="fr-FR" sz="800" dirty="0">
                <a:solidFill>
                  <a:schemeClr val="bg2"/>
                </a:solidFill>
                <a:latin typeface="Helvetica "/>
              </a:rPr>
              <a:t>	Compta-finances : taux horaire moyen chez les femmes est de 40,6 euros et 35 euros chez les hommes, soit + 5,6 euros pour les femmes </a:t>
            </a:r>
          </a:p>
          <a:p>
            <a:r>
              <a:rPr lang="fr-FR" sz="800" dirty="0">
                <a:solidFill>
                  <a:schemeClr val="bg2"/>
                </a:solidFill>
                <a:latin typeface="Helvetica "/>
              </a:rPr>
              <a:t>	Consultant : taux horaire moyen chez les femmes est de 34,7 euros et 32,1 euros chez les hommes, soit + 2,6 euros pour les femmes </a:t>
            </a:r>
          </a:p>
          <a:p>
            <a:r>
              <a:rPr lang="fr-FR" sz="800" dirty="0">
                <a:solidFill>
                  <a:schemeClr val="bg2"/>
                </a:solidFill>
                <a:latin typeface="Helvetica "/>
              </a:rPr>
              <a:t>	Marketing : taux horaire moyen chez les femmes est de 33,1 euros et  42,5 euros chez les hommes, soit + 9,4  euros pour les hommes </a:t>
            </a:r>
          </a:p>
          <a:p>
            <a:r>
              <a:rPr lang="fr-FR" sz="800" dirty="0">
                <a:solidFill>
                  <a:schemeClr val="bg2"/>
                </a:solidFill>
                <a:latin typeface="Helvetica "/>
              </a:rPr>
              <a:t>	R&amp;D : taux horaire moyen chez les femmes est de 48,5 euros et  51,6 euros chez les hommes, soit + 3,1 euros pour les hommes</a:t>
            </a:r>
          </a:p>
          <a:p>
            <a:r>
              <a:rPr lang="fr-FR" sz="800" dirty="0">
                <a:solidFill>
                  <a:schemeClr val="bg2"/>
                </a:solidFill>
                <a:latin typeface="Helvetica "/>
              </a:rPr>
              <a:t>	RH : taux horaire moyen chez les femmes est de 41,2 euros et 43,5 euros chez les hommes, soit + 2,3 euros pour les femmes </a:t>
            </a:r>
          </a:p>
          <a:p>
            <a:endParaRPr lang="fr-FR" sz="800" dirty="0">
              <a:solidFill>
                <a:srgbClr val="FF0000"/>
              </a:solidFill>
              <a:latin typeface="Helvetica "/>
            </a:endParaRPr>
          </a:p>
          <a:p>
            <a:endParaRPr lang="fr-FR" sz="800" dirty="0">
              <a:solidFill>
                <a:srgbClr val="FF0000"/>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Le top du taux horaire moyen chez les femmes est dans le service R&amp;D</a:t>
            </a:r>
          </a:p>
          <a:p>
            <a:pPr marL="171450" indent="-171450">
              <a:buFont typeface="Wingdings" panose="05000000000000000000" pitchFamily="2" charset="2"/>
              <a:buChar char="Ø"/>
            </a:pPr>
            <a:r>
              <a:rPr lang="fr-FR" sz="800" dirty="0">
                <a:solidFill>
                  <a:schemeClr val="bg2"/>
                </a:solidFill>
                <a:latin typeface="Helvetica "/>
              </a:rPr>
              <a:t>Le top du taux horaire chez les hommes est dans le service R&amp;D</a:t>
            </a:r>
          </a:p>
          <a:p>
            <a:pPr marL="171450" indent="-171450">
              <a:buFont typeface="Wingdings" panose="05000000000000000000" pitchFamily="2" charset="2"/>
              <a:buChar char="Ø"/>
            </a:pPr>
            <a:r>
              <a:rPr lang="fr-FR" sz="800" dirty="0">
                <a:solidFill>
                  <a:schemeClr val="bg2"/>
                </a:solidFill>
                <a:latin typeface="Helvetica "/>
              </a:rPr>
              <a:t>Le flop du taux horaire chez les femmes est dans le service Marketing</a:t>
            </a:r>
          </a:p>
          <a:p>
            <a:pPr marL="171450" indent="-171450">
              <a:buFont typeface="Wingdings" panose="05000000000000000000" pitchFamily="2" charset="2"/>
              <a:buChar char="Ø"/>
            </a:pPr>
            <a:r>
              <a:rPr lang="fr-FR" sz="800" dirty="0">
                <a:solidFill>
                  <a:schemeClr val="bg2"/>
                </a:solidFill>
                <a:latin typeface="Helvetica "/>
              </a:rPr>
              <a:t>Le flop du taux horaire chez les hommes est dans le Consultant</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La représentation graphique est basé sur le taux horaire moyen afin d’établir une base horaire représentative et plus pertinente </a:t>
            </a:r>
          </a:p>
          <a:p>
            <a:endParaRPr lang="fr-FR" sz="800" dirty="0">
              <a:solidFill>
                <a:srgbClr val="FF0000"/>
              </a:solidFill>
              <a:latin typeface="Helvetica "/>
            </a:endParaRPr>
          </a:p>
        </p:txBody>
      </p:sp>
      <p:sp>
        <p:nvSpPr>
          <p:cNvPr id="2" name="ZoneTexte 1">
            <a:extLst>
              <a:ext uri="{FF2B5EF4-FFF2-40B4-BE49-F238E27FC236}">
                <a16:creationId xmlns:a16="http://schemas.microsoft.com/office/drawing/2014/main" id="{D6816A0C-7B23-4317-977B-56EFFFEE87D8}"/>
              </a:ext>
            </a:extLst>
          </p:cNvPr>
          <p:cNvSpPr txBox="1"/>
          <p:nvPr/>
        </p:nvSpPr>
        <p:spPr>
          <a:xfrm>
            <a:off x="7476908" y="1610094"/>
            <a:ext cx="470000" cy="230832"/>
          </a:xfrm>
          <a:prstGeom prst="rect">
            <a:avLst/>
          </a:prstGeom>
          <a:noFill/>
        </p:spPr>
        <p:txBody>
          <a:bodyPr wrap="none" rtlCol="0">
            <a:spAutoFit/>
          </a:bodyPr>
          <a:lstStyle/>
          <a:p>
            <a:r>
              <a:rPr lang="fr-FR" sz="900" dirty="0">
                <a:solidFill>
                  <a:schemeClr val="bg2"/>
                </a:solidFill>
              </a:rPr>
              <a:t>41,7 €</a:t>
            </a:r>
          </a:p>
        </p:txBody>
      </p:sp>
      <p:sp>
        <p:nvSpPr>
          <p:cNvPr id="9" name="ZoneTexte 8">
            <a:extLst>
              <a:ext uri="{FF2B5EF4-FFF2-40B4-BE49-F238E27FC236}">
                <a16:creationId xmlns:a16="http://schemas.microsoft.com/office/drawing/2014/main" id="{469AA486-1712-467A-B3EF-AE47365CDDCE}"/>
              </a:ext>
            </a:extLst>
          </p:cNvPr>
          <p:cNvSpPr txBox="1"/>
          <p:nvPr/>
        </p:nvSpPr>
        <p:spPr>
          <a:xfrm>
            <a:off x="7755233" y="1827228"/>
            <a:ext cx="470000" cy="230832"/>
          </a:xfrm>
          <a:prstGeom prst="rect">
            <a:avLst/>
          </a:prstGeom>
          <a:noFill/>
        </p:spPr>
        <p:txBody>
          <a:bodyPr wrap="none" rtlCol="0">
            <a:spAutoFit/>
          </a:bodyPr>
          <a:lstStyle/>
          <a:p>
            <a:r>
              <a:rPr lang="fr-FR" sz="900" dirty="0">
                <a:solidFill>
                  <a:schemeClr val="bg2"/>
                </a:solidFill>
              </a:rPr>
              <a:t>45,4 €</a:t>
            </a:r>
          </a:p>
        </p:txBody>
      </p:sp>
      <p:sp>
        <p:nvSpPr>
          <p:cNvPr id="10" name="ZoneTexte 9">
            <a:extLst>
              <a:ext uri="{FF2B5EF4-FFF2-40B4-BE49-F238E27FC236}">
                <a16:creationId xmlns:a16="http://schemas.microsoft.com/office/drawing/2014/main" id="{00C7DD68-7A02-4045-8C7C-FBC2CDC48FDB}"/>
              </a:ext>
            </a:extLst>
          </p:cNvPr>
          <p:cNvSpPr txBox="1"/>
          <p:nvPr/>
        </p:nvSpPr>
        <p:spPr>
          <a:xfrm>
            <a:off x="7394508" y="2086352"/>
            <a:ext cx="470000" cy="230832"/>
          </a:xfrm>
          <a:prstGeom prst="rect">
            <a:avLst/>
          </a:prstGeom>
          <a:noFill/>
        </p:spPr>
        <p:txBody>
          <a:bodyPr wrap="none" rtlCol="0">
            <a:spAutoFit/>
          </a:bodyPr>
          <a:lstStyle/>
          <a:p>
            <a:r>
              <a:rPr lang="fr-FR" sz="900" dirty="0">
                <a:solidFill>
                  <a:schemeClr val="bg2"/>
                </a:solidFill>
              </a:rPr>
              <a:t>40,6 €</a:t>
            </a:r>
          </a:p>
        </p:txBody>
      </p:sp>
      <p:sp>
        <p:nvSpPr>
          <p:cNvPr id="11" name="ZoneTexte 10">
            <a:extLst>
              <a:ext uri="{FF2B5EF4-FFF2-40B4-BE49-F238E27FC236}">
                <a16:creationId xmlns:a16="http://schemas.microsoft.com/office/drawing/2014/main" id="{B292E58C-CB29-46E1-94EF-4DC3CBD6E0CA}"/>
              </a:ext>
            </a:extLst>
          </p:cNvPr>
          <p:cNvSpPr txBox="1"/>
          <p:nvPr/>
        </p:nvSpPr>
        <p:spPr>
          <a:xfrm>
            <a:off x="7039489" y="2305009"/>
            <a:ext cx="383438" cy="230832"/>
          </a:xfrm>
          <a:prstGeom prst="rect">
            <a:avLst/>
          </a:prstGeom>
          <a:noFill/>
        </p:spPr>
        <p:txBody>
          <a:bodyPr wrap="none" rtlCol="0">
            <a:spAutoFit/>
          </a:bodyPr>
          <a:lstStyle/>
          <a:p>
            <a:r>
              <a:rPr lang="fr-FR" sz="900" dirty="0">
                <a:solidFill>
                  <a:schemeClr val="bg2"/>
                </a:solidFill>
              </a:rPr>
              <a:t>35 €</a:t>
            </a:r>
          </a:p>
        </p:txBody>
      </p:sp>
      <p:sp>
        <p:nvSpPr>
          <p:cNvPr id="12" name="ZoneTexte 11">
            <a:extLst>
              <a:ext uri="{FF2B5EF4-FFF2-40B4-BE49-F238E27FC236}">
                <a16:creationId xmlns:a16="http://schemas.microsoft.com/office/drawing/2014/main" id="{B3FBB038-7718-4AB7-B559-7C14C68AF379}"/>
              </a:ext>
            </a:extLst>
          </p:cNvPr>
          <p:cNvSpPr txBox="1"/>
          <p:nvPr/>
        </p:nvSpPr>
        <p:spPr>
          <a:xfrm>
            <a:off x="6947795" y="2567672"/>
            <a:ext cx="470000" cy="230832"/>
          </a:xfrm>
          <a:prstGeom prst="rect">
            <a:avLst/>
          </a:prstGeom>
          <a:noFill/>
        </p:spPr>
        <p:txBody>
          <a:bodyPr wrap="none" rtlCol="0">
            <a:spAutoFit/>
          </a:bodyPr>
          <a:lstStyle/>
          <a:p>
            <a:r>
              <a:rPr lang="fr-FR" sz="900" dirty="0">
                <a:solidFill>
                  <a:schemeClr val="bg2"/>
                </a:solidFill>
              </a:rPr>
              <a:t>34,7 €</a:t>
            </a:r>
          </a:p>
        </p:txBody>
      </p:sp>
      <p:sp>
        <p:nvSpPr>
          <p:cNvPr id="13" name="ZoneTexte 12">
            <a:extLst>
              <a:ext uri="{FF2B5EF4-FFF2-40B4-BE49-F238E27FC236}">
                <a16:creationId xmlns:a16="http://schemas.microsoft.com/office/drawing/2014/main" id="{AA977D7C-0734-4E10-8F15-1F41A2E669DA}"/>
              </a:ext>
            </a:extLst>
          </p:cNvPr>
          <p:cNvSpPr txBox="1"/>
          <p:nvPr/>
        </p:nvSpPr>
        <p:spPr>
          <a:xfrm>
            <a:off x="6761208" y="2798504"/>
            <a:ext cx="470000" cy="230832"/>
          </a:xfrm>
          <a:prstGeom prst="rect">
            <a:avLst/>
          </a:prstGeom>
          <a:noFill/>
        </p:spPr>
        <p:txBody>
          <a:bodyPr wrap="none" rtlCol="0">
            <a:spAutoFit/>
          </a:bodyPr>
          <a:lstStyle/>
          <a:p>
            <a:r>
              <a:rPr lang="fr-FR" sz="900" dirty="0">
                <a:solidFill>
                  <a:schemeClr val="bg2"/>
                </a:solidFill>
              </a:rPr>
              <a:t>32,1 €</a:t>
            </a:r>
          </a:p>
        </p:txBody>
      </p:sp>
      <p:sp>
        <p:nvSpPr>
          <p:cNvPr id="15" name="ZoneTexte 14">
            <a:extLst>
              <a:ext uri="{FF2B5EF4-FFF2-40B4-BE49-F238E27FC236}">
                <a16:creationId xmlns:a16="http://schemas.microsoft.com/office/drawing/2014/main" id="{468D4610-92BE-4043-8117-EEA3035D5A9C}"/>
              </a:ext>
            </a:extLst>
          </p:cNvPr>
          <p:cNvSpPr txBox="1"/>
          <p:nvPr/>
        </p:nvSpPr>
        <p:spPr>
          <a:xfrm>
            <a:off x="6804489" y="3071053"/>
            <a:ext cx="470000" cy="230832"/>
          </a:xfrm>
          <a:prstGeom prst="rect">
            <a:avLst/>
          </a:prstGeom>
          <a:noFill/>
        </p:spPr>
        <p:txBody>
          <a:bodyPr wrap="none" rtlCol="0">
            <a:spAutoFit/>
          </a:bodyPr>
          <a:lstStyle/>
          <a:p>
            <a:r>
              <a:rPr lang="fr-FR" sz="900" dirty="0">
                <a:solidFill>
                  <a:schemeClr val="bg2"/>
                </a:solidFill>
              </a:rPr>
              <a:t>33,1 €</a:t>
            </a:r>
          </a:p>
        </p:txBody>
      </p:sp>
      <p:sp>
        <p:nvSpPr>
          <p:cNvPr id="16" name="ZoneTexte 15">
            <a:extLst>
              <a:ext uri="{FF2B5EF4-FFF2-40B4-BE49-F238E27FC236}">
                <a16:creationId xmlns:a16="http://schemas.microsoft.com/office/drawing/2014/main" id="{90CBF429-E3C5-4397-88BC-8736B380CA66}"/>
              </a:ext>
            </a:extLst>
          </p:cNvPr>
          <p:cNvSpPr txBox="1"/>
          <p:nvPr/>
        </p:nvSpPr>
        <p:spPr>
          <a:xfrm>
            <a:off x="7556613" y="3280766"/>
            <a:ext cx="470000" cy="230832"/>
          </a:xfrm>
          <a:prstGeom prst="rect">
            <a:avLst/>
          </a:prstGeom>
          <a:noFill/>
        </p:spPr>
        <p:txBody>
          <a:bodyPr wrap="none" rtlCol="0">
            <a:spAutoFit/>
          </a:bodyPr>
          <a:lstStyle/>
          <a:p>
            <a:r>
              <a:rPr lang="fr-FR" sz="900" dirty="0">
                <a:solidFill>
                  <a:schemeClr val="bg2"/>
                </a:solidFill>
              </a:rPr>
              <a:t>42,5 €</a:t>
            </a:r>
          </a:p>
        </p:txBody>
      </p:sp>
      <p:sp>
        <p:nvSpPr>
          <p:cNvPr id="17" name="ZoneTexte 16">
            <a:extLst>
              <a:ext uri="{FF2B5EF4-FFF2-40B4-BE49-F238E27FC236}">
                <a16:creationId xmlns:a16="http://schemas.microsoft.com/office/drawing/2014/main" id="{A6906100-E413-4EF2-BCD6-E0F97A56F8DE}"/>
              </a:ext>
            </a:extLst>
          </p:cNvPr>
          <p:cNvSpPr txBox="1"/>
          <p:nvPr/>
        </p:nvSpPr>
        <p:spPr>
          <a:xfrm>
            <a:off x="8188176" y="3781475"/>
            <a:ext cx="470000" cy="230832"/>
          </a:xfrm>
          <a:prstGeom prst="rect">
            <a:avLst/>
          </a:prstGeom>
          <a:noFill/>
        </p:spPr>
        <p:txBody>
          <a:bodyPr wrap="none" rtlCol="0">
            <a:spAutoFit/>
          </a:bodyPr>
          <a:lstStyle/>
          <a:p>
            <a:r>
              <a:rPr lang="fr-FR" sz="900" dirty="0">
                <a:solidFill>
                  <a:schemeClr val="bg2"/>
                </a:solidFill>
              </a:rPr>
              <a:t>51,6 €</a:t>
            </a:r>
          </a:p>
        </p:txBody>
      </p:sp>
      <p:sp>
        <p:nvSpPr>
          <p:cNvPr id="18" name="ZoneTexte 17">
            <a:extLst>
              <a:ext uri="{FF2B5EF4-FFF2-40B4-BE49-F238E27FC236}">
                <a16:creationId xmlns:a16="http://schemas.microsoft.com/office/drawing/2014/main" id="{A3862F14-0078-4861-8953-05906259C7D5}"/>
              </a:ext>
            </a:extLst>
          </p:cNvPr>
          <p:cNvSpPr txBox="1"/>
          <p:nvPr/>
        </p:nvSpPr>
        <p:spPr>
          <a:xfrm>
            <a:off x="8023322" y="3550643"/>
            <a:ext cx="444352" cy="230832"/>
          </a:xfrm>
          <a:prstGeom prst="rect">
            <a:avLst/>
          </a:prstGeom>
          <a:noFill/>
        </p:spPr>
        <p:txBody>
          <a:bodyPr wrap="none" rtlCol="0">
            <a:spAutoFit/>
          </a:bodyPr>
          <a:lstStyle/>
          <a:p>
            <a:r>
              <a:rPr lang="fr-FR" sz="900" dirty="0">
                <a:solidFill>
                  <a:schemeClr val="bg2"/>
                </a:solidFill>
              </a:rPr>
              <a:t>48,5€</a:t>
            </a:r>
          </a:p>
        </p:txBody>
      </p:sp>
      <p:sp>
        <p:nvSpPr>
          <p:cNvPr id="19" name="ZoneTexte 18">
            <a:extLst>
              <a:ext uri="{FF2B5EF4-FFF2-40B4-BE49-F238E27FC236}">
                <a16:creationId xmlns:a16="http://schemas.microsoft.com/office/drawing/2014/main" id="{275D26B9-5D3F-4F0B-8EF5-4D0CE9507446}"/>
              </a:ext>
            </a:extLst>
          </p:cNvPr>
          <p:cNvSpPr txBox="1"/>
          <p:nvPr/>
        </p:nvSpPr>
        <p:spPr>
          <a:xfrm>
            <a:off x="7422927" y="4039909"/>
            <a:ext cx="470000" cy="230832"/>
          </a:xfrm>
          <a:prstGeom prst="rect">
            <a:avLst/>
          </a:prstGeom>
          <a:noFill/>
        </p:spPr>
        <p:txBody>
          <a:bodyPr wrap="none" rtlCol="0">
            <a:spAutoFit/>
          </a:bodyPr>
          <a:lstStyle/>
          <a:p>
            <a:r>
              <a:rPr lang="fr-FR" sz="900" dirty="0">
                <a:solidFill>
                  <a:schemeClr val="bg2"/>
                </a:solidFill>
              </a:rPr>
              <a:t>41,2 €</a:t>
            </a:r>
          </a:p>
        </p:txBody>
      </p:sp>
      <p:sp>
        <p:nvSpPr>
          <p:cNvPr id="20" name="ZoneTexte 19">
            <a:extLst>
              <a:ext uri="{FF2B5EF4-FFF2-40B4-BE49-F238E27FC236}">
                <a16:creationId xmlns:a16="http://schemas.microsoft.com/office/drawing/2014/main" id="{B9851025-65BC-4B4B-A508-DEA7EB8CA26C}"/>
              </a:ext>
            </a:extLst>
          </p:cNvPr>
          <p:cNvSpPr txBox="1"/>
          <p:nvPr/>
        </p:nvSpPr>
        <p:spPr>
          <a:xfrm>
            <a:off x="7637469" y="4288998"/>
            <a:ext cx="460382" cy="230832"/>
          </a:xfrm>
          <a:prstGeom prst="rect">
            <a:avLst/>
          </a:prstGeom>
          <a:noFill/>
        </p:spPr>
        <p:txBody>
          <a:bodyPr wrap="none" rtlCol="0">
            <a:spAutoFit/>
          </a:bodyPr>
          <a:lstStyle/>
          <a:p>
            <a:r>
              <a:rPr lang="fr-FR" sz="900" dirty="0">
                <a:solidFill>
                  <a:schemeClr val="bg2"/>
                </a:solidFill>
              </a:rPr>
              <a:t>43,5</a:t>
            </a:r>
            <a:r>
              <a:rPr lang="fr-FR" sz="800" dirty="0">
                <a:solidFill>
                  <a:schemeClr val="bg2"/>
                </a:solidFill>
              </a:rPr>
              <a:t> €</a:t>
            </a:r>
          </a:p>
        </p:txBody>
      </p:sp>
    </p:spTree>
    <p:extLst>
      <p:ext uri="{BB962C8B-B14F-4D97-AF65-F5344CB8AC3E}">
        <p14:creationId xmlns:p14="http://schemas.microsoft.com/office/powerpoint/2010/main" val="294859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Promotion - Répartition des promotions internes par sexe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dirty="0">
              <a:solidFill>
                <a:schemeClr val="tx2"/>
              </a:solidFill>
              <a:latin typeface="Vinci Sans Medium" pitchFamily="2" charset="0"/>
            </a:endParaRPr>
          </a:p>
        </p:txBody>
      </p:sp>
      <p:sp>
        <p:nvSpPr>
          <p:cNvPr id="9" name="ZoneTexte 8">
            <a:extLst>
              <a:ext uri="{FF2B5EF4-FFF2-40B4-BE49-F238E27FC236}">
                <a16:creationId xmlns:a16="http://schemas.microsoft.com/office/drawing/2014/main" id="{3C4152DE-C359-4A07-B802-E54D3F117FF8}"/>
              </a:ext>
            </a:extLst>
          </p:cNvPr>
          <p:cNvSpPr txBox="1"/>
          <p:nvPr/>
        </p:nvSpPr>
        <p:spPr>
          <a:xfrm>
            <a:off x="576336" y="5384106"/>
            <a:ext cx="6996545" cy="830997"/>
          </a:xfrm>
          <a:prstGeom prst="rect">
            <a:avLst/>
          </a:prstGeom>
          <a:noFill/>
        </p:spPr>
        <p:txBody>
          <a:bodyPr wrap="square" rtlCol="0">
            <a:spAutoFit/>
          </a:bodyPr>
          <a:lstStyle/>
          <a:p>
            <a:pPr marL="171450" indent="-171450">
              <a:buFont typeface="Wingdings" panose="05000000000000000000" pitchFamily="2" charset="2"/>
              <a:buChar char="Ø"/>
            </a:pPr>
            <a:r>
              <a:rPr lang="fr-FR" sz="800" dirty="0">
                <a:solidFill>
                  <a:schemeClr val="bg2"/>
                </a:solidFill>
                <a:latin typeface="Helvetica "/>
              </a:rPr>
              <a:t>Nous remarquons que la répartition en interne entre promotion (52%)  et non-promotion (48%) est assez proche.</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Nous pouvons constater un bonne répartition des promotions entre les femmes et les hommes.</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Nous pouvons remarquer que la population féminine reçoivent plus de promotions que la population masculine</a:t>
            </a:r>
          </a:p>
          <a:p>
            <a:pPr marL="171450" indent="-171450">
              <a:buFont typeface="Wingdings" panose="05000000000000000000" pitchFamily="2" charset="2"/>
              <a:buChar char="Ø"/>
            </a:pPr>
            <a:endParaRPr lang="fr-FR" sz="800" dirty="0">
              <a:solidFill>
                <a:schemeClr val="bg2"/>
              </a:solidFill>
              <a:latin typeface="Helvetica "/>
            </a:endParaRPr>
          </a:p>
        </p:txBody>
      </p:sp>
      <p:pic>
        <p:nvPicPr>
          <p:cNvPr id="15" name="Image 14">
            <a:extLst>
              <a:ext uri="{FF2B5EF4-FFF2-40B4-BE49-F238E27FC236}">
                <a16:creationId xmlns:a16="http://schemas.microsoft.com/office/drawing/2014/main" id="{98BC7E74-22A7-4252-897E-4D223890E6A9}"/>
              </a:ext>
            </a:extLst>
          </p:cNvPr>
          <p:cNvPicPr>
            <a:picLocks noChangeAspect="1"/>
          </p:cNvPicPr>
          <p:nvPr/>
        </p:nvPicPr>
        <p:blipFill>
          <a:blip r:embed="rId3"/>
          <a:stretch>
            <a:fillRect/>
          </a:stretch>
        </p:blipFill>
        <p:spPr>
          <a:xfrm>
            <a:off x="4197246" y="1523330"/>
            <a:ext cx="4637905" cy="3412442"/>
          </a:xfrm>
          <a:prstGeom prst="rect">
            <a:avLst/>
          </a:prstGeom>
        </p:spPr>
      </p:pic>
      <p:sp>
        <p:nvSpPr>
          <p:cNvPr id="24" name="ZoneTexte 23">
            <a:extLst>
              <a:ext uri="{FF2B5EF4-FFF2-40B4-BE49-F238E27FC236}">
                <a16:creationId xmlns:a16="http://schemas.microsoft.com/office/drawing/2014/main" id="{CC963B97-106F-4C45-ADCE-4766FD81FA91}"/>
              </a:ext>
            </a:extLst>
          </p:cNvPr>
          <p:cNvSpPr txBox="1"/>
          <p:nvPr/>
        </p:nvSpPr>
        <p:spPr>
          <a:xfrm>
            <a:off x="4920800" y="3498778"/>
            <a:ext cx="494046" cy="230832"/>
          </a:xfrm>
          <a:prstGeom prst="rect">
            <a:avLst/>
          </a:prstGeom>
          <a:noFill/>
        </p:spPr>
        <p:txBody>
          <a:bodyPr wrap="none" rtlCol="0">
            <a:spAutoFit/>
          </a:bodyPr>
          <a:lstStyle/>
          <a:p>
            <a:r>
              <a:rPr lang="fr-FR" sz="900" dirty="0">
                <a:solidFill>
                  <a:schemeClr val="bg2"/>
                </a:solidFill>
              </a:rPr>
              <a:t>45,6 %</a:t>
            </a:r>
          </a:p>
        </p:txBody>
      </p:sp>
      <p:sp>
        <p:nvSpPr>
          <p:cNvPr id="25" name="ZoneTexte 24">
            <a:extLst>
              <a:ext uri="{FF2B5EF4-FFF2-40B4-BE49-F238E27FC236}">
                <a16:creationId xmlns:a16="http://schemas.microsoft.com/office/drawing/2014/main" id="{CC44ECA3-0176-4DED-9F9C-628799070D36}"/>
              </a:ext>
            </a:extLst>
          </p:cNvPr>
          <p:cNvSpPr txBox="1"/>
          <p:nvPr/>
        </p:nvSpPr>
        <p:spPr>
          <a:xfrm>
            <a:off x="5821346" y="3121829"/>
            <a:ext cx="534121" cy="246221"/>
          </a:xfrm>
          <a:prstGeom prst="rect">
            <a:avLst/>
          </a:prstGeom>
          <a:noFill/>
        </p:spPr>
        <p:txBody>
          <a:bodyPr wrap="none" rtlCol="0">
            <a:spAutoFit/>
          </a:bodyPr>
          <a:lstStyle/>
          <a:p>
            <a:r>
              <a:rPr lang="fr-FR" sz="1000" dirty="0">
                <a:solidFill>
                  <a:schemeClr val="bg2"/>
                </a:solidFill>
              </a:rPr>
              <a:t>54,4 %</a:t>
            </a:r>
          </a:p>
        </p:txBody>
      </p:sp>
      <p:sp>
        <p:nvSpPr>
          <p:cNvPr id="26" name="ZoneTexte 25">
            <a:extLst>
              <a:ext uri="{FF2B5EF4-FFF2-40B4-BE49-F238E27FC236}">
                <a16:creationId xmlns:a16="http://schemas.microsoft.com/office/drawing/2014/main" id="{2AC6E9C0-E943-4A73-8263-0ECDA823E5FC}"/>
              </a:ext>
            </a:extLst>
          </p:cNvPr>
          <p:cNvSpPr txBox="1"/>
          <p:nvPr/>
        </p:nvSpPr>
        <p:spPr>
          <a:xfrm>
            <a:off x="6939737" y="3182779"/>
            <a:ext cx="534121" cy="246221"/>
          </a:xfrm>
          <a:prstGeom prst="rect">
            <a:avLst/>
          </a:prstGeom>
          <a:noFill/>
        </p:spPr>
        <p:txBody>
          <a:bodyPr wrap="none" rtlCol="0">
            <a:spAutoFit/>
          </a:bodyPr>
          <a:lstStyle/>
          <a:p>
            <a:r>
              <a:rPr lang="fr-FR" sz="1000" dirty="0">
                <a:solidFill>
                  <a:schemeClr val="bg2"/>
                </a:solidFill>
              </a:rPr>
              <a:t>50,3 %</a:t>
            </a:r>
          </a:p>
        </p:txBody>
      </p:sp>
      <p:sp>
        <p:nvSpPr>
          <p:cNvPr id="27" name="ZoneTexte 26">
            <a:extLst>
              <a:ext uri="{FF2B5EF4-FFF2-40B4-BE49-F238E27FC236}">
                <a16:creationId xmlns:a16="http://schemas.microsoft.com/office/drawing/2014/main" id="{4F3D6279-81DA-4120-81FD-DC59F34D86F8}"/>
              </a:ext>
            </a:extLst>
          </p:cNvPr>
          <p:cNvSpPr txBox="1"/>
          <p:nvPr/>
        </p:nvSpPr>
        <p:spPr>
          <a:xfrm>
            <a:off x="7838619" y="3211930"/>
            <a:ext cx="494046" cy="230832"/>
          </a:xfrm>
          <a:prstGeom prst="rect">
            <a:avLst/>
          </a:prstGeom>
          <a:noFill/>
        </p:spPr>
        <p:txBody>
          <a:bodyPr wrap="none" rtlCol="0">
            <a:spAutoFit/>
          </a:bodyPr>
          <a:lstStyle/>
          <a:p>
            <a:r>
              <a:rPr lang="fr-FR" sz="900" dirty="0">
                <a:solidFill>
                  <a:schemeClr val="bg2"/>
                </a:solidFill>
              </a:rPr>
              <a:t>49,7 %</a:t>
            </a:r>
          </a:p>
        </p:txBody>
      </p:sp>
      <p:pic>
        <p:nvPicPr>
          <p:cNvPr id="23" name="Image 22">
            <a:extLst>
              <a:ext uri="{FF2B5EF4-FFF2-40B4-BE49-F238E27FC236}">
                <a16:creationId xmlns:a16="http://schemas.microsoft.com/office/drawing/2014/main" id="{FCAA9832-6AC7-4ABF-8B4F-4BB42CDE5C79}"/>
              </a:ext>
            </a:extLst>
          </p:cNvPr>
          <p:cNvPicPr>
            <a:picLocks noChangeAspect="1"/>
          </p:cNvPicPr>
          <p:nvPr/>
        </p:nvPicPr>
        <p:blipFill>
          <a:blip r:embed="rId4"/>
          <a:stretch>
            <a:fillRect/>
          </a:stretch>
        </p:blipFill>
        <p:spPr>
          <a:xfrm>
            <a:off x="346031" y="1549259"/>
            <a:ext cx="3781268" cy="2302810"/>
          </a:xfrm>
          <a:prstGeom prst="rect">
            <a:avLst/>
          </a:prstGeom>
        </p:spPr>
      </p:pic>
    </p:spTree>
    <p:extLst>
      <p:ext uri="{BB962C8B-B14F-4D97-AF65-F5344CB8AC3E}">
        <p14:creationId xmlns:p14="http://schemas.microsoft.com/office/powerpoint/2010/main" val="252641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Sécurité et santé au travail - Répartition accident de travail par sexe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dirty="0">
              <a:solidFill>
                <a:schemeClr val="tx2"/>
              </a:solidFill>
              <a:latin typeface="Vinci Sans Medium" pitchFamily="2" charset="0"/>
            </a:endParaRPr>
          </a:p>
        </p:txBody>
      </p:sp>
      <p:sp>
        <p:nvSpPr>
          <p:cNvPr id="14" name="ZoneTexte 13">
            <a:extLst>
              <a:ext uri="{FF2B5EF4-FFF2-40B4-BE49-F238E27FC236}">
                <a16:creationId xmlns:a16="http://schemas.microsoft.com/office/drawing/2014/main" id="{E4021D82-573C-4CE6-A1C5-ABBDC86082E2}"/>
              </a:ext>
            </a:extLst>
          </p:cNvPr>
          <p:cNvSpPr txBox="1"/>
          <p:nvPr/>
        </p:nvSpPr>
        <p:spPr>
          <a:xfrm>
            <a:off x="520424" y="5347346"/>
            <a:ext cx="6996545" cy="461665"/>
          </a:xfrm>
          <a:prstGeom prst="rect">
            <a:avLst/>
          </a:prstGeom>
          <a:noFill/>
        </p:spPr>
        <p:txBody>
          <a:bodyPr wrap="square" rtlCol="0">
            <a:spAutoFit/>
          </a:bodyPr>
          <a:lstStyle/>
          <a:p>
            <a:pPr marL="171450" indent="-171450">
              <a:buFont typeface="Wingdings" panose="05000000000000000000" pitchFamily="2" charset="2"/>
              <a:buChar char="Ø"/>
            </a:pPr>
            <a:r>
              <a:rPr lang="fr-FR" sz="800" dirty="0">
                <a:solidFill>
                  <a:schemeClr val="bg2"/>
                </a:solidFill>
                <a:latin typeface="Helvetica "/>
              </a:rPr>
              <a:t>Nous remarquons une forte présence d’accident du travail en interne (50%)</a:t>
            </a:r>
          </a:p>
          <a:p>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La répartition des accidents entre les femmes et les hommes est identique.</a:t>
            </a:r>
          </a:p>
        </p:txBody>
      </p:sp>
      <p:pic>
        <p:nvPicPr>
          <p:cNvPr id="5" name="Image 4">
            <a:extLst>
              <a:ext uri="{FF2B5EF4-FFF2-40B4-BE49-F238E27FC236}">
                <a16:creationId xmlns:a16="http://schemas.microsoft.com/office/drawing/2014/main" id="{CF782BAB-E828-4187-8D58-58F0F060B9DF}"/>
              </a:ext>
            </a:extLst>
          </p:cNvPr>
          <p:cNvPicPr>
            <a:picLocks noChangeAspect="1"/>
          </p:cNvPicPr>
          <p:nvPr/>
        </p:nvPicPr>
        <p:blipFill>
          <a:blip r:embed="rId3"/>
          <a:stretch>
            <a:fillRect/>
          </a:stretch>
        </p:blipFill>
        <p:spPr>
          <a:xfrm>
            <a:off x="360362" y="1493432"/>
            <a:ext cx="3800414" cy="2333588"/>
          </a:xfrm>
          <a:prstGeom prst="rect">
            <a:avLst/>
          </a:prstGeom>
        </p:spPr>
      </p:pic>
      <p:pic>
        <p:nvPicPr>
          <p:cNvPr id="6" name="Image 5">
            <a:extLst>
              <a:ext uri="{FF2B5EF4-FFF2-40B4-BE49-F238E27FC236}">
                <a16:creationId xmlns:a16="http://schemas.microsoft.com/office/drawing/2014/main" id="{3DA13DC3-FEE5-47D3-B696-D7C0B8728F52}"/>
              </a:ext>
            </a:extLst>
          </p:cNvPr>
          <p:cNvPicPr>
            <a:picLocks noChangeAspect="1"/>
          </p:cNvPicPr>
          <p:nvPr/>
        </p:nvPicPr>
        <p:blipFill>
          <a:blip r:embed="rId4"/>
          <a:stretch>
            <a:fillRect/>
          </a:stretch>
        </p:blipFill>
        <p:spPr>
          <a:xfrm>
            <a:off x="4388571" y="1472650"/>
            <a:ext cx="4395067" cy="3324188"/>
          </a:xfrm>
          <a:prstGeom prst="rect">
            <a:avLst/>
          </a:prstGeom>
        </p:spPr>
      </p:pic>
      <p:sp>
        <p:nvSpPr>
          <p:cNvPr id="12" name="ZoneTexte 11">
            <a:extLst>
              <a:ext uri="{FF2B5EF4-FFF2-40B4-BE49-F238E27FC236}">
                <a16:creationId xmlns:a16="http://schemas.microsoft.com/office/drawing/2014/main" id="{DC978922-6653-4BE5-BCB3-3D290EBA44D2}"/>
              </a:ext>
            </a:extLst>
          </p:cNvPr>
          <p:cNvSpPr txBox="1"/>
          <p:nvPr/>
        </p:nvSpPr>
        <p:spPr>
          <a:xfrm>
            <a:off x="5001491" y="2992385"/>
            <a:ext cx="541394" cy="230832"/>
          </a:xfrm>
          <a:prstGeom prst="rect">
            <a:avLst/>
          </a:prstGeom>
          <a:noFill/>
        </p:spPr>
        <p:txBody>
          <a:bodyPr wrap="square" rtlCol="0">
            <a:spAutoFit/>
          </a:bodyPr>
          <a:lstStyle/>
          <a:p>
            <a:r>
              <a:rPr lang="fr-FR" sz="900" dirty="0">
                <a:solidFill>
                  <a:schemeClr val="bg2"/>
                </a:solidFill>
              </a:rPr>
              <a:t>49,6 %</a:t>
            </a:r>
          </a:p>
        </p:txBody>
      </p:sp>
      <p:sp>
        <p:nvSpPr>
          <p:cNvPr id="13" name="ZoneTexte 12">
            <a:extLst>
              <a:ext uri="{FF2B5EF4-FFF2-40B4-BE49-F238E27FC236}">
                <a16:creationId xmlns:a16="http://schemas.microsoft.com/office/drawing/2014/main" id="{A100732B-2584-46D2-8354-D1B10A719AEC}"/>
              </a:ext>
            </a:extLst>
          </p:cNvPr>
          <p:cNvSpPr txBox="1"/>
          <p:nvPr/>
        </p:nvSpPr>
        <p:spPr>
          <a:xfrm>
            <a:off x="5863313" y="3013167"/>
            <a:ext cx="468398" cy="230832"/>
          </a:xfrm>
          <a:prstGeom prst="rect">
            <a:avLst/>
          </a:prstGeom>
          <a:noFill/>
        </p:spPr>
        <p:txBody>
          <a:bodyPr wrap="none" rtlCol="0">
            <a:spAutoFit/>
          </a:bodyPr>
          <a:lstStyle/>
          <a:p>
            <a:r>
              <a:rPr lang="fr-FR" sz="900" dirty="0">
                <a:solidFill>
                  <a:schemeClr val="bg2"/>
                </a:solidFill>
              </a:rPr>
              <a:t>50,4%</a:t>
            </a:r>
          </a:p>
        </p:txBody>
      </p:sp>
      <p:sp>
        <p:nvSpPr>
          <p:cNvPr id="15" name="ZoneTexte 14">
            <a:extLst>
              <a:ext uri="{FF2B5EF4-FFF2-40B4-BE49-F238E27FC236}">
                <a16:creationId xmlns:a16="http://schemas.microsoft.com/office/drawing/2014/main" id="{2395AD3D-CBAA-42B7-994B-9BC8891B5C19}"/>
              </a:ext>
            </a:extLst>
          </p:cNvPr>
          <p:cNvSpPr txBox="1"/>
          <p:nvPr/>
        </p:nvSpPr>
        <p:spPr>
          <a:xfrm>
            <a:off x="7082063" y="3013167"/>
            <a:ext cx="494046" cy="230832"/>
          </a:xfrm>
          <a:prstGeom prst="rect">
            <a:avLst/>
          </a:prstGeom>
          <a:noFill/>
        </p:spPr>
        <p:txBody>
          <a:bodyPr wrap="none" rtlCol="0">
            <a:spAutoFit/>
          </a:bodyPr>
          <a:lstStyle/>
          <a:p>
            <a:r>
              <a:rPr lang="fr-FR" sz="900" dirty="0">
                <a:solidFill>
                  <a:schemeClr val="bg2"/>
                </a:solidFill>
              </a:rPr>
              <a:t> 49,6%</a:t>
            </a:r>
          </a:p>
        </p:txBody>
      </p:sp>
      <p:sp>
        <p:nvSpPr>
          <p:cNvPr id="16" name="ZoneTexte 15">
            <a:extLst>
              <a:ext uri="{FF2B5EF4-FFF2-40B4-BE49-F238E27FC236}">
                <a16:creationId xmlns:a16="http://schemas.microsoft.com/office/drawing/2014/main" id="{6F6A165C-5791-44C8-8D24-75A485581FA0}"/>
              </a:ext>
            </a:extLst>
          </p:cNvPr>
          <p:cNvSpPr txBox="1"/>
          <p:nvPr/>
        </p:nvSpPr>
        <p:spPr>
          <a:xfrm>
            <a:off x="7947677" y="3013167"/>
            <a:ext cx="494046" cy="230832"/>
          </a:xfrm>
          <a:prstGeom prst="rect">
            <a:avLst/>
          </a:prstGeom>
          <a:noFill/>
        </p:spPr>
        <p:txBody>
          <a:bodyPr wrap="none" rtlCol="0">
            <a:spAutoFit/>
          </a:bodyPr>
          <a:lstStyle/>
          <a:p>
            <a:r>
              <a:rPr lang="fr-FR" sz="900" dirty="0">
                <a:solidFill>
                  <a:schemeClr val="bg2"/>
                </a:solidFill>
              </a:rPr>
              <a:t>50,4 %</a:t>
            </a:r>
          </a:p>
        </p:txBody>
      </p:sp>
    </p:spTree>
    <p:extLst>
      <p:ext uri="{BB962C8B-B14F-4D97-AF65-F5344CB8AC3E}">
        <p14:creationId xmlns:p14="http://schemas.microsoft.com/office/powerpoint/2010/main" val="32252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POINTS FORTS, POINTS FAIBLES ET AXES D’AMELIORATION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dirty="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91DB5224-94BE-400C-8B88-E18ED6C6025A}"/>
              </a:ext>
            </a:extLst>
          </p:cNvPr>
          <p:cNvSpPr txBox="1"/>
          <p:nvPr/>
        </p:nvSpPr>
        <p:spPr>
          <a:xfrm>
            <a:off x="341602" y="1159309"/>
            <a:ext cx="8451272" cy="4770537"/>
          </a:xfrm>
          <a:prstGeom prst="rect">
            <a:avLst/>
          </a:prstGeom>
          <a:noFill/>
        </p:spPr>
        <p:txBody>
          <a:bodyPr wrap="square">
            <a:spAutoFit/>
          </a:bodyPr>
          <a:lstStyle/>
          <a:p>
            <a:pPr marL="285750" indent="-285750">
              <a:buFont typeface="Wingdings" panose="05000000000000000000" pitchFamily="2" charset="2"/>
              <a:buChar char="Ø"/>
            </a:pPr>
            <a:r>
              <a:rPr lang="fr-FR" b="1" dirty="0">
                <a:solidFill>
                  <a:schemeClr val="bg2"/>
                </a:solidFill>
                <a:latin typeface="Helvetica "/>
              </a:rPr>
              <a:t>Points forts :</a:t>
            </a:r>
          </a:p>
          <a:p>
            <a:pPr marL="285750" indent="-285750">
              <a:buFont typeface="Wingdings" panose="05000000000000000000" pitchFamily="2" charset="2"/>
              <a:buChar char="Ø"/>
            </a:pPr>
            <a:endParaRPr lang="fr-FR" dirty="0">
              <a:solidFill>
                <a:schemeClr val="bg2"/>
              </a:solidFill>
              <a:latin typeface="Helvetica "/>
            </a:endParaRPr>
          </a:p>
          <a:p>
            <a:r>
              <a:rPr lang="fr-FR" sz="1200" dirty="0">
                <a:solidFill>
                  <a:schemeClr val="bg2"/>
                </a:solidFill>
                <a:latin typeface="Helvetica "/>
              </a:rPr>
              <a:t>	- embauche : bonne répartition des embauches entre les femmes et homme pour les contrats type CDI</a:t>
            </a:r>
          </a:p>
          <a:p>
            <a:endParaRPr lang="fr-FR" sz="1200" dirty="0">
              <a:solidFill>
                <a:schemeClr val="bg2"/>
              </a:solidFill>
              <a:latin typeface="Helvetica "/>
            </a:endParaRPr>
          </a:p>
          <a:p>
            <a:r>
              <a:rPr lang="fr-FR" sz="1200" dirty="0">
                <a:solidFill>
                  <a:schemeClr val="bg2"/>
                </a:solidFill>
                <a:latin typeface="Helvetica "/>
              </a:rPr>
              <a:t>	- promotion : bonne répartition des promotions en interne</a:t>
            </a:r>
          </a:p>
          <a:p>
            <a:endParaRPr lang="fr-FR" dirty="0">
              <a:solidFill>
                <a:schemeClr val="bg2"/>
              </a:solidFill>
              <a:latin typeface="Helvetica "/>
            </a:endParaRPr>
          </a:p>
          <a:p>
            <a:endParaRPr lang="fr-FR" dirty="0">
              <a:solidFill>
                <a:schemeClr val="bg2"/>
              </a:solidFill>
              <a:latin typeface="Helvetica "/>
            </a:endParaRPr>
          </a:p>
          <a:p>
            <a:pPr marL="285750" indent="-285750">
              <a:buFont typeface="Wingdings" panose="05000000000000000000" pitchFamily="2" charset="2"/>
              <a:buChar char="Ø"/>
            </a:pPr>
            <a:r>
              <a:rPr lang="fr-FR" b="1" dirty="0">
                <a:solidFill>
                  <a:schemeClr val="bg2"/>
                </a:solidFill>
                <a:latin typeface="Helvetica "/>
              </a:rPr>
              <a:t>Point faibles :</a:t>
            </a:r>
          </a:p>
          <a:p>
            <a:endParaRPr lang="fr-FR" b="1" dirty="0">
              <a:solidFill>
                <a:schemeClr val="bg2"/>
              </a:solidFill>
              <a:latin typeface="Helvetica "/>
            </a:endParaRPr>
          </a:p>
          <a:p>
            <a:r>
              <a:rPr lang="fr-FR" sz="1200" dirty="0">
                <a:solidFill>
                  <a:schemeClr val="bg2"/>
                </a:solidFill>
                <a:latin typeface="Helvetica "/>
              </a:rPr>
              <a:t>	- qualification : mixité des métiers entre services et sexe, même en interne (exemple service R&amp;D)</a:t>
            </a:r>
          </a:p>
          <a:p>
            <a:endParaRPr lang="fr-FR" sz="1200" dirty="0">
              <a:solidFill>
                <a:schemeClr val="bg2"/>
              </a:solidFill>
              <a:latin typeface="Helvetica "/>
            </a:endParaRPr>
          </a:p>
          <a:p>
            <a:r>
              <a:rPr lang="fr-FR" sz="1200" dirty="0">
                <a:solidFill>
                  <a:schemeClr val="bg2"/>
                </a:solidFill>
                <a:latin typeface="Helvetica "/>
              </a:rPr>
              <a:t>	- rémunération effective : écart du taux horaire moyen important entre les hommes et femmes dans les 	différents services (dans plus de la moitié des services comparés dont les services Commercial, Compta-	finances, Marketing, RH et R&amp;D)</a:t>
            </a:r>
          </a:p>
          <a:p>
            <a:endParaRPr lang="fr-FR" b="1" dirty="0">
              <a:solidFill>
                <a:schemeClr val="bg2"/>
              </a:solidFill>
              <a:latin typeface="Helvetica "/>
            </a:endParaRPr>
          </a:p>
          <a:p>
            <a:endParaRPr lang="fr-FR" b="1" dirty="0">
              <a:solidFill>
                <a:schemeClr val="bg2"/>
              </a:solidFill>
              <a:latin typeface="Helvetica "/>
            </a:endParaRPr>
          </a:p>
          <a:p>
            <a:pPr marL="285750" indent="-285750">
              <a:buFont typeface="Wingdings" panose="05000000000000000000" pitchFamily="2" charset="2"/>
              <a:buChar char="Ø"/>
            </a:pPr>
            <a:r>
              <a:rPr lang="fr-FR" b="1" dirty="0">
                <a:solidFill>
                  <a:schemeClr val="bg2"/>
                </a:solidFill>
                <a:latin typeface="Helvetica "/>
              </a:rPr>
              <a:t>Axes d’amélioration : </a:t>
            </a:r>
          </a:p>
          <a:p>
            <a:endParaRPr lang="fr-FR" b="1" dirty="0">
              <a:solidFill>
                <a:schemeClr val="bg2"/>
              </a:solidFill>
              <a:latin typeface="Helvetica "/>
            </a:endParaRPr>
          </a:p>
          <a:p>
            <a:r>
              <a:rPr lang="fr-FR" sz="1200" dirty="0">
                <a:solidFill>
                  <a:schemeClr val="bg2"/>
                </a:solidFill>
                <a:latin typeface="Helvetica "/>
              </a:rPr>
              <a:t>	- accident du travail réparti de façon proportionnelle entre femmes et hommes mais encore trop d’accident du 	travail en interne (50%)</a:t>
            </a:r>
          </a:p>
          <a:p>
            <a:endParaRPr lang="fr-FR" sz="1200" dirty="0">
              <a:solidFill>
                <a:schemeClr val="bg2"/>
              </a:solidFill>
              <a:latin typeface="Helvetica "/>
            </a:endParaRPr>
          </a:p>
          <a:p>
            <a:r>
              <a:rPr lang="fr-FR" sz="1200" dirty="0">
                <a:solidFill>
                  <a:schemeClr val="bg2"/>
                </a:solidFill>
                <a:latin typeface="Helvetica "/>
              </a:rPr>
              <a:t>	-diagnostic « rémunération effective »  à analyser davantage (ex ancienneté, niveau de qualification)</a:t>
            </a:r>
            <a:endParaRPr lang="fr-FR" b="1" dirty="0">
              <a:solidFill>
                <a:schemeClr val="bg2"/>
              </a:solidFill>
            </a:endParaRPr>
          </a:p>
        </p:txBody>
      </p:sp>
    </p:spTree>
    <p:extLst>
      <p:ext uri="{BB962C8B-B14F-4D97-AF65-F5344CB8AC3E}">
        <p14:creationId xmlns:p14="http://schemas.microsoft.com/office/powerpoint/2010/main" val="68010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Fichier csv avec respect des contraintes du RGPD</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dirty="0">
              <a:solidFill>
                <a:schemeClr val="tx2"/>
              </a:solidFill>
              <a:latin typeface="Vinci Sans Medium" pitchFamily="2" charset="0"/>
            </a:endParaRPr>
          </a:p>
        </p:txBody>
      </p:sp>
      <p:sp>
        <p:nvSpPr>
          <p:cNvPr id="5" name="ZoneTexte 4">
            <a:extLst>
              <a:ext uri="{FF2B5EF4-FFF2-40B4-BE49-F238E27FC236}">
                <a16:creationId xmlns:a16="http://schemas.microsoft.com/office/drawing/2014/main" id="{4E1F9928-5EA4-46D0-A3A2-76E4EF46D280}"/>
              </a:ext>
            </a:extLst>
          </p:cNvPr>
          <p:cNvSpPr txBox="1"/>
          <p:nvPr/>
        </p:nvSpPr>
        <p:spPr>
          <a:xfrm>
            <a:off x="175346" y="4809082"/>
            <a:ext cx="8783783" cy="1969770"/>
          </a:xfrm>
          <a:prstGeom prst="rect">
            <a:avLst/>
          </a:prstGeom>
          <a:noFill/>
        </p:spPr>
        <p:txBody>
          <a:bodyPr wrap="square" rtlCol="0">
            <a:spAutoFit/>
          </a:bodyPr>
          <a:lstStyle/>
          <a:p>
            <a:pPr marL="285750" indent="-285750">
              <a:buFont typeface="Wingdings" panose="05000000000000000000" pitchFamily="2" charset="2"/>
              <a:buChar char="Ø"/>
            </a:pPr>
            <a:r>
              <a:rPr lang="fr-FR" sz="1200" dirty="0">
                <a:solidFill>
                  <a:schemeClr val="bg2"/>
                </a:solidFill>
                <a:latin typeface="Helvetica "/>
              </a:rPr>
              <a:t>Anonymisation : colonnes prénom/nom et numéro de téléphone, </a:t>
            </a:r>
            <a:r>
              <a:rPr lang="fr-FR" sz="1200" dirty="0" err="1">
                <a:solidFill>
                  <a:schemeClr val="bg2"/>
                </a:solidFill>
                <a:latin typeface="Helvetica "/>
              </a:rPr>
              <a:t>id_salarié</a:t>
            </a:r>
            <a:r>
              <a:rPr lang="fr-FR" sz="1200" dirty="0">
                <a:solidFill>
                  <a:schemeClr val="bg2"/>
                </a:solidFill>
                <a:latin typeface="Helvetica "/>
              </a:rPr>
              <a:t>, </a:t>
            </a:r>
            <a:r>
              <a:rPr lang="fr-FR" sz="1200" dirty="0" err="1">
                <a:solidFill>
                  <a:schemeClr val="bg2"/>
                </a:solidFill>
                <a:latin typeface="Helvetica "/>
              </a:rPr>
              <a:t>ancienneté_an</a:t>
            </a:r>
            <a:r>
              <a:rPr lang="fr-FR" sz="1200" dirty="0">
                <a:solidFill>
                  <a:schemeClr val="bg2"/>
                </a:solidFill>
                <a:latin typeface="Helvetica "/>
              </a:rPr>
              <a:t>, distance domicile/travail, Niveau de satisfaction, % variable moyen, </a:t>
            </a:r>
            <a:r>
              <a:rPr lang="fr-FR" sz="1200" dirty="0" err="1">
                <a:solidFill>
                  <a:schemeClr val="bg2"/>
                </a:solidFill>
                <a:latin typeface="Helvetica "/>
              </a:rPr>
              <a:t>date_naissance</a:t>
            </a:r>
            <a:r>
              <a:rPr lang="fr-FR" sz="1200" dirty="0">
                <a:solidFill>
                  <a:schemeClr val="bg2"/>
                </a:solidFill>
                <a:latin typeface="Helvetica "/>
              </a:rPr>
              <a:t>, </a:t>
            </a:r>
            <a:r>
              <a:rPr lang="fr-FR" sz="1200" dirty="0" err="1">
                <a:solidFill>
                  <a:schemeClr val="bg2"/>
                </a:solidFill>
                <a:latin typeface="Helvetica "/>
              </a:rPr>
              <a:t>état_civil</a:t>
            </a:r>
            <a:r>
              <a:rPr lang="fr-FR" sz="1200" dirty="0">
                <a:solidFill>
                  <a:schemeClr val="bg2"/>
                </a:solidFill>
                <a:latin typeface="Helvetica "/>
              </a:rPr>
              <a:t>, enfants</a:t>
            </a:r>
          </a:p>
          <a:p>
            <a:pPr marL="285750" indent="-285750">
              <a:buFont typeface="Wingdings" panose="05000000000000000000" pitchFamily="2" charset="2"/>
              <a:buChar char="Ø"/>
            </a:pPr>
            <a:endParaRPr lang="fr-FR" sz="1200" dirty="0">
              <a:solidFill>
                <a:schemeClr val="bg2"/>
              </a:solidFill>
              <a:latin typeface="Helvetica "/>
            </a:endParaRPr>
          </a:p>
          <a:p>
            <a:pPr marL="285750" indent="-285750">
              <a:buFont typeface="Wingdings" panose="05000000000000000000" pitchFamily="2" charset="2"/>
              <a:buChar char="Ø"/>
            </a:pPr>
            <a:r>
              <a:rPr lang="fr-FR" sz="1200" dirty="0">
                <a:solidFill>
                  <a:schemeClr val="bg2"/>
                </a:solidFill>
                <a:latin typeface="Helvetica "/>
              </a:rPr>
              <a:t>Respect des contraintes RGPD :</a:t>
            </a:r>
          </a:p>
          <a:p>
            <a:pPr lvl="1"/>
            <a:r>
              <a:rPr lang="fr-FR" sz="1000" dirty="0">
                <a:solidFill>
                  <a:schemeClr val="bg2"/>
                </a:solidFill>
                <a:latin typeface="Helvetica "/>
              </a:rPr>
              <a:t>- </a:t>
            </a:r>
            <a:r>
              <a:rPr lang="fr-FR" sz="1000" b="1" dirty="0">
                <a:solidFill>
                  <a:schemeClr val="bg2"/>
                </a:solidFill>
                <a:latin typeface="Helvetica "/>
              </a:rPr>
              <a:t>Le principe de finalité </a:t>
            </a:r>
            <a:r>
              <a:rPr lang="fr-FR" sz="1000" dirty="0">
                <a:solidFill>
                  <a:schemeClr val="bg2"/>
                </a:solidFill>
                <a:latin typeface="Helvetica "/>
              </a:rPr>
              <a:t>: </a:t>
            </a:r>
            <a:r>
              <a:rPr lang="fr-FR" sz="800" dirty="0">
                <a:solidFill>
                  <a:schemeClr val="bg2"/>
                </a:solidFill>
                <a:latin typeface="Helvetica "/>
              </a:rPr>
              <a:t>le responsable d'un fichier ne peut enregistrer et utiliser des informations sur des personnes physiques que dans un but bien précis, légal et légitime ;</a:t>
            </a:r>
          </a:p>
          <a:p>
            <a:pPr lvl="1"/>
            <a:r>
              <a:rPr lang="fr-FR" sz="1000" dirty="0">
                <a:solidFill>
                  <a:schemeClr val="bg2"/>
                </a:solidFill>
                <a:latin typeface="Helvetica "/>
              </a:rPr>
              <a:t>- </a:t>
            </a:r>
            <a:r>
              <a:rPr lang="fr-FR" sz="1000" b="1" dirty="0">
                <a:solidFill>
                  <a:schemeClr val="bg2"/>
                </a:solidFill>
                <a:latin typeface="Helvetica "/>
              </a:rPr>
              <a:t>Le principe de proportionnalité et de pertinence </a:t>
            </a:r>
            <a:r>
              <a:rPr lang="fr-FR" sz="800" dirty="0">
                <a:solidFill>
                  <a:schemeClr val="bg2"/>
                </a:solidFill>
                <a:latin typeface="Helvetica "/>
              </a:rPr>
              <a:t>: les informations enregistrées doivent être pertinentes et strictement nécessaires au regard de la finalité du fichier </a:t>
            </a:r>
          </a:p>
          <a:p>
            <a:pPr lvl="1"/>
            <a:r>
              <a:rPr lang="fr-FR" sz="1000" dirty="0">
                <a:solidFill>
                  <a:schemeClr val="bg2"/>
                </a:solidFill>
                <a:latin typeface="Helvetica "/>
              </a:rPr>
              <a:t>- </a:t>
            </a:r>
            <a:r>
              <a:rPr lang="fr-FR" sz="1000" b="1" dirty="0">
                <a:solidFill>
                  <a:schemeClr val="bg2"/>
                </a:solidFill>
                <a:latin typeface="Helvetica "/>
              </a:rPr>
              <a:t>Le principe d'une durée de conservation limitée </a:t>
            </a:r>
            <a:r>
              <a:rPr lang="fr-FR" sz="1000" dirty="0">
                <a:solidFill>
                  <a:schemeClr val="bg2"/>
                </a:solidFill>
                <a:latin typeface="Helvetica "/>
              </a:rPr>
              <a:t>: </a:t>
            </a:r>
            <a:r>
              <a:rPr lang="fr-FR" sz="800" dirty="0">
                <a:solidFill>
                  <a:schemeClr val="bg2"/>
                </a:solidFill>
                <a:latin typeface="Helvetica "/>
              </a:rPr>
              <a:t>il n'est pas possible de conserver des informations sur des personnes physiques dans un fichier pour une durée indéfinie. Une durée de conservation précise doit être fixée, en fonction du type d'information enregistrée et de la finalité du fichier ;</a:t>
            </a:r>
          </a:p>
          <a:p>
            <a:pPr lvl="1"/>
            <a:r>
              <a:rPr lang="fr-FR" sz="1000" dirty="0">
                <a:solidFill>
                  <a:schemeClr val="bg2"/>
                </a:solidFill>
                <a:latin typeface="Helvetica "/>
              </a:rPr>
              <a:t>- </a:t>
            </a:r>
            <a:r>
              <a:rPr lang="fr-FR" sz="1000" b="1" dirty="0">
                <a:solidFill>
                  <a:schemeClr val="bg2"/>
                </a:solidFill>
                <a:latin typeface="Helvetica "/>
              </a:rPr>
              <a:t>Le principe de sécurité et de confidentialité </a:t>
            </a:r>
            <a:r>
              <a:rPr lang="fr-FR" sz="1000" dirty="0">
                <a:solidFill>
                  <a:schemeClr val="bg2"/>
                </a:solidFill>
                <a:latin typeface="Helvetica "/>
              </a:rPr>
              <a:t>: </a:t>
            </a:r>
            <a:r>
              <a:rPr lang="fr-FR" sz="800" dirty="0">
                <a:solidFill>
                  <a:schemeClr val="bg2"/>
                </a:solidFill>
                <a:latin typeface="Helvetica "/>
              </a:rPr>
              <a:t>le responsable du fichier doit garantir la sécurité et la confidentialité des informations qu'il détient. Il doit en particulier veiller à ce que seules les personnes autorisées aient accès à ces informations ;</a:t>
            </a:r>
          </a:p>
          <a:p>
            <a:pPr lvl="1"/>
            <a:r>
              <a:rPr lang="fr-FR" sz="1000" dirty="0">
                <a:solidFill>
                  <a:schemeClr val="bg2"/>
                </a:solidFill>
                <a:latin typeface="Helvetica "/>
              </a:rPr>
              <a:t>- </a:t>
            </a:r>
            <a:r>
              <a:rPr lang="fr-FR" sz="1000" b="1" dirty="0">
                <a:solidFill>
                  <a:schemeClr val="bg2"/>
                </a:solidFill>
                <a:latin typeface="Helvetica "/>
              </a:rPr>
              <a:t>Les droits des personnes </a:t>
            </a:r>
          </a:p>
        </p:txBody>
      </p:sp>
      <p:pic>
        <p:nvPicPr>
          <p:cNvPr id="8" name="Image 7">
            <a:extLst>
              <a:ext uri="{FF2B5EF4-FFF2-40B4-BE49-F238E27FC236}">
                <a16:creationId xmlns:a16="http://schemas.microsoft.com/office/drawing/2014/main" id="{FD8593AC-7455-4044-8BD7-F2B213D7365B}"/>
              </a:ext>
            </a:extLst>
          </p:cNvPr>
          <p:cNvPicPr>
            <a:picLocks noChangeAspect="1"/>
          </p:cNvPicPr>
          <p:nvPr/>
        </p:nvPicPr>
        <p:blipFill>
          <a:blip r:embed="rId3"/>
          <a:stretch>
            <a:fillRect/>
          </a:stretch>
        </p:blipFill>
        <p:spPr>
          <a:xfrm>
            <a:off x="552957" y="1063038"/>
            <a:ext cx="6748244" cy="3439656"/>
          </a:xfrm>
          <a:prstGeom prst="rect">
            <a:avLst/>
          </a:prstGeom>
        </p:spPr>
      </p:pic>
    </p:spTree>
    <p:extLst>
      <p:ext uri="{BB962C8B-B14F-4D97-AF65-F5344CB8AC3E}">
        <p14:creationId xmlns:p14="http://schemas.microsoft.com/office/powerpoint/2010/main" val="414510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CONCLUSION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15</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830997"/>
          </a:xfrm>
          <a:prstGeom prst="rect">
            <a:avLst/>
          </a:prstGeom>
          <a:noFill/>
        </p:spPr>
        <p:txBody>
          <a:bodyPr wrap="square" rtlCol="0">
            <a:spAutoFit/>
          </a:bodyPr>
          <a:lstStyle/>
          <a:p>
            <a:pPr marL="285750" indent="-285750" algn="just">
              <a:buFont typeface="Wingdings" panose="05000000000000000000" pitchFamily="2" charset="2"/>
              <a:buChar char="Ø"/>
            </a:pPr>
            <a:r>
              <a:rPr lang="fr-FR" dirty="0">
                <a:solidFill>
                  <a:schemeClr val="bg2"/>
                </a:solidFill>
                <a:latin typeface="Helvetica "/>
              </a:rPr>
              <a:t>Des questions ? </a:t>
            </a:r>
          </a:p>
          <a:p>
            <a:pPr algn="just"/>
            <a:endParaRPr lang="fr-FR" dirty="0">
              <a:solidFill>
                <a:schemeClr val="bg2"/>
              </a:solidFill>
              <a:latin typeface="Helvetica "/>
            </a:endParaRPr>
          </a:p>
          <a:p>
            <a:pPr algn="just"/>
            <a:endParaRPr lang="fr-FR" dirty="0">
              <a:solidFill>
                <a:schemeClr val="bg2"/>
              </a:solidFill>
              <a:latin typeface="Helvetica "/>
            </a:endParaRPr>
          </a:p>
        </p:txBody>
      </p:sp>
    </p:spTree>
    <p:extLst>
      <p:ext uri="{BB962C8B-B14F-4D97-AF65-F5344CB8AC3E}">
        <p14:creationId xmlns:p14="http://schemas.microsoft.com/office/powerpoint/2010/main" val="269174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dirty="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3785652"/>
          </a:xfrm>
          <a:prstGeom prst="rect">
            <a:avLst/>
          </a:prstGeom>
          <a:noFill/>
        </p:spPr>
        <p:txBody>
          <a:bodyPr wrap="square" rtlCol="0">
            <a:spAutoFit/>
          </a:bodyPr>
          <a:lstStyle/>
          <a:p>
            <a:pPr algn="just"/>
            <a:endParaRPr lang="fr-FR" dirty="0">
              <a:solidFill>
                <a:schemeClr val="bg2"/>
              </a:solidFill>
              <a:latin typeface="Helvetica "/>
            </a:endParaRPr>
          </a:p>
          <a:p>
            <a:pPr algn="just"/>
            <a:r>
              <a:rPr lang="fr-FR" b="1" dirty="0">
                <a:solidFill>
                  <a:schemeClr val="bg2"/>
                </a:solidFill>
                <a:latin typeface="Helvetica "/>
              </a:rPr>
              <a:t>1 - Introduction</a:t>
            </a:r>
          </a:p>
          <a:p>
            <a:pPr algn="just"/>
            <a:endParaRPr lang="fr-FR" b="1" dirty="0">
              <a:solidFill>
                <a:schemeClr val="bg2"/>
              </a:solidFill>
              <a:latin typeface="Helvetica "/>
            </a:endParaRPr>
          </a:p>
          <a:p>
            <a:pPr algn="just"/>
            <a:r>
              <a:rPr lang="fr-FR" b="1" dirty="0">
                <a:solidFill>
                  <a:schemeClr val="bg2"/>
                </a:solidFill>
                <a:latin typeface="Helvetica "/>
              </a:rPr>
              <a:t>2 - Workflow </a:t>
            </a:r>
            <a:r>
              <a:rPr lang="fr-FR" b="1" dirty="0" err="1">
                <a:solidFill>
                  <a:schemeClr val="bg2"/>
                </a:solidFill>
                <a:latin typeface="Helvetica "/>
              </a:rPr>
              <a:t>Knime</a:t>
            </a:r>
            <a:endParaRPr lang="fr-FR" b="1" dirty="0">
              <a:solidFill>
                <a:schemeClr val="bg2"/>
              </a:solidFill>
              <a:latin typeface="Helvetica "/>
            </a:endParaRPr>
          </a:p>
          <a:p>
            <a:pPr algn="just"/>
            <a:endParaRPr lang="fr-FR" b="1" dirty="0">
              <a:solidFill>
                <a:schemeClr val="bg2"/>
              </a:solidFill>
              <a:latin typeface="Helvetica "/>
            </a:endParaRPr>
          </a:p>
          <a:p>
            <a:pPr algn="just"/>
            <a:r>
              <a:rPr lang="fr-FR" b="1" dirty="0">
                <a:solidFill>
                  <a:schemeClr val="bg2"/>
                </a:solidFill>
                <a:latin typeface="Helvetica "/>
              </a:rPr>
              <a:t>3 - Graphiques d’analyses des indicateurs</a:t>
            </a:r>
          </a:p>
          <a:p>
            <a:pPr algn="just"/>
            <a:endParaRPr lang="fr-FR" b="1" dirty="0">
              <a:solidFill>
                <a:schemeClr val="bg2"/>
              </a:solidFill>
              <a:latin typeface="Helvetica "/>
            </a:endParaRPr>
          </a:p>
          <a:p>
            <a:pPr algn="just"/>
            <a:r>
              <a:rPr lang="fr-FR" b="1" dirty="0">
                <a:solidFill>
                  <a:schemeClr val="bg2"/>
                </a:solidFill>
                <a:latin typeface="Helvetica "/>
              </a:rPr>
              <a:t>4 - Point forts, points faibles et axes d’amélioration</a:t>
            </a:r>
          </a:p>
          <a:p>
            <a:pPr algn="just"/>
            <a:endParaRPr lang="fr-FR" b="1" dirty="0">
              <a:solidFill>
                <a:schemeClr val="bg2"/>
              </a:solidFill>
              <a:latin typeface="Helvetica "/>
            </a:endParaRPr>
          </a:p>
          <a:p>
            <a:pPr algn="just"/>
            <a:r>
              <a:rPr lang="fr-FR" b="1" dirty="0">
                <a:solidFill>
                  <a:schemeClr val="bg2"/>
                </a:solidFill>
                <a:latin typeface="Helvetica "/>
              </a:rPr>
              <a:t>5 - Fichier CSV avec contraintes RGPD</a:t>
            </a:r>
          </a:p>
          <a:p>
            <a:pPr algn="just"/>
            <a:endParaRPr lang="fr-FR" b="1" dirty="0">
              <a:solidFill>
                <a:schemeClr val="bg2"/>
              </a:solidFill>
              <a:latin typeface="Helvetica "/>
            </a:endParaRPr>
          </a:p>
          <a:p>
            <a:pPr algn="just"/>
            <a:r>
              <a:rPr lang="fr-FR" b="1" dirty="0">
                <a:solidFill>
                  <a:schemeClr val="bg2"/>
                </a:solidFill>
                <a:latin typeface="Helvetica "/>
              </a:rPr>
              <a:t>6 - Conclusion</a:t>
            </a:r>
          </a:p>
          <a:p>
            <a:pPr algn="just"/>
            <a:endParaRPr lang="fr-FR" dirty="0">
              <a:solidFill>
                <a:schemeClr val="bg2"/>
              </a:solidFill>
              <a:latin typeface="Helvetica "/>
            </a:endParaRPr>
          </a:p>
          <a:p>
            <a:pPr algn="just"/>
            <a:endParaRPr lang="fr-FR" dirty="0">
              <a:solidFill>
                <a:schemeClr val="bg2"/>
              </a:solidFill>
              <a:latin typeface="Helvetica "/>
            </a:endParaRPr>
          </a:p>
          <a:p>
            <a:pPr algn="just"/>
            <a:endParaRPr lang="fr-FR" dirty="0">
              <a:solidFill>
                <a:schemeClr val="bg2"/>
              </a:solidFill>
              <a:latin typeface="Helvetica "/>
            </a:endParaRPr>
          </a:p>
        </p:txBody>
      </p:sp>
    </p:spTree>
    <p:extLst>
      <p:ext uri="{BB962C8B-B14F-4D97-AF65-F5344CB8AC3E}">
        <p14:creationId xmlns:p14="http://schemas.microsoft.com/office/powerpoint/2010/main" val="354644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3046988"/>
          </a:xfrm>
          <a:prstGeom prst="rect">
            <a:avLst/>
          </a:prstGeom>
          <a:noFill/>
        </p:spPr>
        <p:txBody>
          <a:bodyPr wrap="square" rtlCol="0">
            <a:spAutoFit/>
          </a:bodyPr>
          <a:lstStyle/>
          <a:p>
            <a:pPr algn="just"/>
            <a:r>
              <a:rPr lang="fr-FR" dirty="0">
                <a:solidFill>
                  <a:schemeClr val="bg2"/>
                </a:solidFill>
                <a:latin typeface="Helvetica "/>
              </a:rPr>
              <a:t>Les entreprises d’au moins 50 salariés doivent calculer et publier sur leur site Internet leur index de l’égalité femmes-hommes. </a:t>
            </a:r>
          </a:p>
          <a:p>
            <a:pPr algn="just"/>
            <a:endParaRPr lang="fr-FR" dirty="0">
              <a:solidFill>
                <a:schemeClr val="bg2"/>
              </a:solidFill>
              <a:latin typeface="Helvetica "/>
            </a:endParaRPr>
          </a:p>
          <a:p>
            <a:pPr algn="just"/>
            <a:r>
              <a:rPr lang="fr-FR" dirty="0">
                <a:solidFill>
                  <a:schemeClr val="bg2"/>
                </a:solidFill>
                <a:latin typeface="Helvetica "/>
              </a:rPr>
              <a:t>Le cabinet a une croissance importante et veut établir une politique volontariste et veut développer l’égalité femmes-hommes pour permettre d’améliorer la marque employeur et d’attirer plus facilement des talents.</a:t>
            </a:r>
          </a:p>
          <a:p>
            <a:pPr algn="just"/>
            <a:endParaRPr lang="fr-FR" dirty="0">
              <a:solidFill>
                <a:schemeClr val="bg2"/>
              </a:solidFill>
              <a:latin typeface="Helvetica "/>
            </a:endParaRPr>
          </a:p>
          <a:p>
            <a:pPr algn="just"/>
            <a:r>
              <a:rPr lang="fr-FR" dirty="0">
                <a:solidFill>
                  <a:schemeClr val="bg2"/>
                </a:solidFill>
                <a:latin typeface="Helvetica "/>
              </a:rPr>
              <a:t>Présentation : - workflow </a:t>
            </a:r>
            <a:r>
              <a:rPr lang="fr-FR" dirty="0" err="1">
                <a:solidFill>
                  <a:schemeClr val="bg2"/>
                </a:solidFill>
                <a:latin typeface="Helvetica "/>
              </a:rPr>
              <a:t>Knime</a:t>
            </a:r>
            <a:endParaRPr lang="fr-FR" dirty="0">
              <a:solidFill>
                <a:schemeClr val="bg2"/>
              </a:solidFill>
              <a:latin typeface="Helvetica "/>
            </a:endParaRPr>
          </a:p>
          <a:p>
            <a:pPr algn="just"/>
            <a:r>
              <a:rPr lang="fr-FR" dirty="0">
                <a:solidFill>
                  <a:schemeClr val="bg2"/>
                </a:solidFill>
                <a:latin typeface="Helvetica "/>
              </a:rPr>
              <a:t>	       - graphiques des analyses des indicateurs</a:t>
            </a:r>
          </a:p>
          <a:p>
            <a:pPr algn="just"/>
            <a:r>
              <a:rPr lang="fr-FR" dirty="0">
                <a:solidFill>
                  <a:schemeClr val="bg2"/>
                </a:solidFill>
                <a:latin typeface="Helvetica "/>
              </a:rPr>
              <a:t>	       - fichier CSV avec contraintes RGPD </a:t>
            </a:r>
          </a:p>
          <a:p>
            <a:pPr algn="just"/>
            <a:endParaRPr lang="fr-FR" dirty="0">
              <a:solidFill>
                <a:schemeClr val="bg2"/>
              </a:solidFill>
              <a:latin typeface="Helvetica "/>
            </a:endParaRPr>
          </a:p>
          <a:p>
            <a:pPr algn="just"/>
            <a:endParaRPr lang="fr-FR" dirty="0">
              <a:solidFill>
                <a:schemeClr val="bg2"/>
              </a:solidFill>
              <a:latin typeface="Helvetica "/>
            </a:endParaRPr>
          </a:p>
        </p:txBody>
      </p:sp>
    </p:spTree>
    <p:extLst>
      <p:ext uri="{BB962C8B-B14F-4D97-AF65-F5344CB8AC3E}">
        <p14:creationId xmlns:p14="http://schemas.microsoft.com/office/powerpoint/2010/main" val="1976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EXPLICATION CHOIX DES INDICATEURS EGALITE FEMME-HOMME </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4" name="ZoneTexte 3">
            <a:extLst>
              <a:ext uri="{FF2B5EF4-FFF2-40B4-BE49-F238E27FC236}">
                <a16:creationId xmlns:a16="http://schemas.microsoft.com/office/drawing/2014/main" id="{135620A2-6DED-43D2-AB57-E8F2822FA699}"/>
              </a:ext>
            </a:extLst>
          </p:cNvPr>
          <p:cNvSpPr txBox="1"/>
          <p:nvPr/>
        </p:nvSpPr>
        <p:spPr>
          <a:xfrm>
            <a:off x="353290" y="1378528"/>
            <a:ext cx="8132618" cy="4524315"/>
          </a:xfrm>
          <a:prstGeom prst="rect">
            <a:avLst/>
          </a:prstGeom>
          <a:noFill/>
        </p:spPr>
        <p:txBody>
          <a:bodyPr wrap="square" rtlCol="0">
            <a:spAutoFit/>
          </a:bodyPr>
          <a:lstStyle/>
          <a:p>
            <a:pPr algn="just"/>
            <a:r>
              <a:rPr lang="fr-FR" dirty="0">
                <a:solidFill>
                  <a:schemeClr val="bg2"/>
                </a:solidFill>
                <a:latin typeface="Helvetica "/>
              </a:rPr>
              <a:t>Indicateurs choisis : </a:t>
            </a:r>
          </a:p>
          <a:p>
            <a:pPr algn="just"/>
            <a:endParaRPr lang="fr-FR" dirty="0">
              <a:solidFill>
                <a:schemeClr val="bg2"/>
              </a:solidFill>
              <a:latin typeface="Helvetica "/>
            </a:endParaRPr>
          </a:p>
          <a:p>
            <a:pPr marL="285750" indent="-285750" algn="just">
              <a:buFont typeface="Wingdings" panose="05000000000000000000" pitchFamily="2" charset="2"/>
              <a:buChar char="Ø"/>
            </a:pPr>
            <a:r>
              <a:rPr lang="fr-FR" b="1" dirty="0">
                <a:solidFill>
                  <a:schemeClr val="bg2"/>
                </a:solidFill>
                <a:latin typeface="Helvetica "/>
              </a:rPr>
              <a:t>Embauche </a:t>
            </a:r>
            <a:r>
              <a:rPr lang="fr-FR" dirty="0">
                <a:solidFill>
                  <a:schemeClr val="bg2"/>
                </a:solidFill>
                <a:latin typeface="Helvetica "/>
              </a:rPr>
              <a:t>: répartition des effectifs par type de contrat afin d’établir un diagnostic de situation comparée entres femmes et hommes à l’embauche </a:t>
            </a:r>
          </a:p>
          <a:p>
            <a:pPr marL="285750" indent="-285750" algn="just">
              <a:buFont typeface="Wingdings" panose="05000000000000000000" pitchFamily="2" charset="2"/>
              <a:buChar char="Ø"/>
            </a:pPr>
            <a:endParaRPr lang="fr-FR" dirty="0">
              <a:solidFill>
                <a:schemeClr val="bg2"/>
              </a:solidFill>
              <a:latin typeface="Helvetica "/>
            </a:endParaRPr>
          </a:p>
          <a:p>
            <a:pPr marL="285750" indent="-285750" algn="just">
              <a:buFont typeface="Wingdings" panose="05000000000000000000" pitchFamily="2" charset="2"/>
              <a:buChar char="Ø"/>
            </a:pPr>
            <a:r>
              <a:rPr lang="fr-FR" b="1" dirty="0">
                <a:solidFill>
                  <a:schemeClr val="bg2"/>
                </a:solidFill>
                <a:latin typeface="Helvetica "/>
              </a:rPr>
              <a:t>Qualification</a:t>
            </a:r>
            <a:r>
              <a:rPr lang="fr-FR" dirty="0">
                <a:solidFill>
                  <a:schemeClr val="bg2"/>
                </a:solidFill>
                <a:latin typeface="Helvetica "/>
              </a:rPr>
              <a:t> : répartition des effectifs par type de métiers afin d’établir un diagnostic de situation comparée de mixité des métiers</a:t>
            </a:r>
          </a:p>
          <a:p>
            <a:pPr marL="285750" indent="-285750" algn="just">
              <a:buFont typeface="Wingdings" panose="05000000000000000000" pitchFamily="2" charset="2"/>
              <a:buChar char="Ø"/>
            </a:pPr>
            <a:endParaRPr lang="fr-FR" dirty="0">
              <a:solidFill>
                <a:schemeClr val="bg2"/>
              </a:solidFill>
              <a:latin typeface="Helvetica "/>
            </a:endParaRPr>
          </a:p>
          <a:p>
            <a:pPr marL="285750" indent="-285750" algn="just">
              <a:buFont typeface="Wingdings" panose="05000000000000000000" pitchFamily="2" charset="2"/>
              <a:buChar char="Ø"/>
            </a:pPr>
            <a:r>
              <a:rPr lang="fr-FR" dirty="0">
                <a:solidFill>
                  <a:schemeClr val="bg2"/>
                </a:solidFill>
                <a:latin typeface="Helvetica "/>
              </a:rPr>
              <a:t> </a:t>
            </a:r>
            <a:r>
              <a:rPr lang="fr-FR" b="1" dirty="0">
                <a:solidFill>
                  <a:schemeClr val="bg2"/>
                </a:solidFill>
                <a:latin typeface="Helvetica "/>
              </a:rPr>
              <a:t>Rémunération effective </a:t>
            </a:r>
            <a:r>
              <a:rPr lang="fr-FR" dirty="0">
                <a:solidFill>
                  <a:schemeClr val="bg2"/>
                </a:solidFill>
                <a:latin typeface="Helvetica "/>
              </a:rPr>
              <a:t>: éventail des rémunérations et  rémunération mensuelle moyenne afin d’établir un diagnostic de situation comparée des salaires entre femmes et hommes </a:t>
            </a:r>
          </a:p>
          <a:p>
            <a:pPr marL="285750" indent="-285750" algn="just">
              <a:buFont typeface="Wingdings" panose="05000000000000000000" pitchFamily="2" charset="2"/>
              <a:buChar char="Ø"/>
            </a:pPr>
            <a:endParaRPr lang="fr-FR" dirty="0">
              <a:solidFill>
                <a:schemeClr val="bg2"/>
              </a:solidFill>
              <a:latin typeface="Helvetica "/>
            </a:endParaRPr>
          </a:p>
          <a:p>
            <a:pPr marL="285750" indent="-285750" algn="just">
              <a:buFont typeface="Wingdings" panose="05000000000000000000" pitchFamily="2" charset="2"/>
              <a:buChar char="Ø"/>
            </a:pPr>
            <a:r>
              <a:rPr lang="fr-FR" b="1" dirty="0">
                <a:solidFill>
                  <a:schemeClr val="bg2"/>
                </a:solidFill>
                <a:latin typeface="Helvetica "/>
              </a:rPr>
              <a:t>Promotions</a:t>
            </a:r>
            <a:r>
              <a:rPr lang="fr-FR" dirty="0">
                <a:solidFill>
                  <a:schemeClr val="bg2"/>
                </a:solidFill>
                <a:latin typeface="Helvetica "/>
              </a:rPr>
              <a:t> : répartition de promotions internes afin d’établir un diagnostic de situation comparée des promotions entre femmes et hommes </a:t>
            </a:r>
          </a:p>
          <a:p>
            <a:pPr algn="just"/>
            <a:endParaRPr lang="fr-FR" dirty="0">
              <a:solidFill>
                <a:schemeClr val="bg2"/>
              </a:solidFill>
              <a:latin typeface="Helvetica "/>
            </a:endParaRPr>
          </a:p>
          <a:p>
            <a:pPr marL="285750" indent="-285750" algn="just">
              <a:buFont typeface="Wingdings" panose="05000000000000000000" pitchFamily="2" charset="2"/>
              <a:buChar char="Ø"/>
            </a:pPr>
            <a:r>
              <a:rPr lang="fr-FR" b="1" dirty="0">
                <a:solidFill>
                  <a:schemeClr val="bg2"/>
                </a:solidFill>
                <a:latin typeface="Helvetica "/>
              </a:rPr>
              <a:t>Sécurité et santé au travail </a:t>
            </a:r>
            <a:r>
              <a:rPr lang="fr-FR" dirty="0">
                <a:solidFill>
                  <a:schemeClr val="bg2"/>
                </a:solidFill>
                <a:latin typeface="Helvetica "/>
              </a:rPr>
              <a:t>: répartition des accidents de travail afin d’établir un diagnostic de situation comparée des conditions de travail entre femmes et hommes </a:t>
            </a:r>
          </a:p>
          <a:p>
            <a:pPr algn="just"/>
            <a:endParaRPr lang="fr-FR" dirty="0">
              <a:solidFill>
                <a:schemeClr val="bg2"/>
              </a:solidFill>
              <a:latin typeface="Helvetica "/>
            </a:endParaRPr>
          </a:p>
        </p:txBody>
      </p:sp>
    </p:spTree>
    <p:extLst>
      <p:ext uri="{BB962C8B-B14F-4D97-AF65-F5344CB8AC3E}">
        <p14:creationId xmlns:p14="http://schemas.microsoft.com/office/powerpoint/2010/main" val="4577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WORKFLOW KNIME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pic>
        <p:nvPicPr>
          <p:cNvPr id="13" name="Image 12">
            <a:extLst>
              <a:ext uri="{FF2B5EF4-FFF2-40B4-BE49-F238E27FC236}">
                <a16:creationId xmlns:a16="http://schemas.microsoft.com/office/drawing/2014/main" id="{F17A4376-CD84-41DA-BAA7-63D4FC3DA6F2}"/>
              </a:ext>
            </a:extLst>
          </p:cNvPr>
          <p:cNvPicPr>
            <a:picLocks noChangeAspect="1"/>
          </p:cNvPicPr>
          <p:nvPr/>
        </p:nvPicPr>
        <p:blipFill>
          <a:blip r:embed="rId3"/>
          <a:stretch>
            <a:fillRect/>
          </a:stretch>
        </p:blipFill>
        <p:spPr>
          <a:xfrm>
            <a:off x="1738746" y="956609"/>
            <a:ext cx="4752290" cy="5534679"/>
          </a:xfrm>
          <a:prstGeom prst="rect">
            <a:avLst/>
          </a:prstGeom>
        </p:spPr>
      </p:pic>
    </p:spTree>
    <p:extLst>
      <p:ext uri="{BB962C8B-B14F-4D97-AF65-F5344CB8AC3E}">
        <p14:creationId xmlns:p14="http://schemas.microsoft.com/office/powerpoint/2010/main" val="323823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WORKFLOW KNIME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pic>
        <p:nvPicPr>
          <p:cNvPr id="11" name="Image 10">
            <a:extLst>
              <a:ext uri="{FF2B5EF4-FFF2-40B4-BE49-F238E27FC236}">
                <a16:creationId xmlns:a16="http://schemas.microsoft.com/office/drawing/2014/main" id="{35509ABC-81ED-492C-8359-29286305C080}"/>
              </a:ext>
            </a:extLst>
          </p:cNvPr>
          <p:cNvPicPr>
            <a:picLocks noChangeAspect="1"/>
          </p:cNvPicPr>
          <p:nvPr/>
        </p:nvPicPr>
        <p:blipFill>
          <a:blip r:embed="rId3"/>
          <a:stretch>
            <a:fillRect/>
          </a:stretch>
        </p:blipFill>
        <p:spPr>
          <a:xfrm>
            <a:off x="1946563" y="1040174"/>
            <a:ext cx="4943177" cy="5817826"/>
          </a:xfrm>
          <a:prstGeom prst="rect">
            <a:avLst/>
          </a:prstGeom>
        </p:spPr>
      </p:pic>
    </p:spTree>
    <p:extLst>
      <p:ext uri="{BB962C8B-B14F-4D97-AF65-F5344CB8AC3E}">
        <p14:creationId xmlns:p14="http://schemas.microsoft.com/office/powerpoint/2010/main" val="274206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1E2F3F7-AF42-4C62-9E66-BAF7C898300D}"/>
              </a:ext>
            </a:extLst>
          </p:cNvPr>
          <p:cNvPicPr>
            <a:picLocks noChangeAspect="1"/>
          </p:cNvPicPr>
          <p:nvPr/>
        </p:nvPicPr>
        <p:blipFill>
          <a:blip r:embed="rId2"/>
          <a:stretch>
            <a:fillRect/>
          </a:stretch>
        </p:blipFill>
        <p:spPr>
          <a:xfrm>
            <a:off x="4401044" y="1397867"/>
            <a:ext cx="3938546" cy="3069303"/>
          </a:xfrm>
          <a:prstGeom prst="rect">
            <a:avLst/>
          </a:prstGeom>
        </p:spPr>
      </p:pic>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Embauche - Répartition des effectifs par type de contrat</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66920"/>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3"/>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3"/>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3"/>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sp>
        <p:nvSpPr>
          <p:cNvPr id="8" name="ZoneTexte 7">
            <a:extLst>
              <a:ext uri="{FF2B5EF4-FFF2-40B4-BE49-F238E27FC236}">
                <a16:creationId xmlns:a16="http://schemas.microsoft.com/office/drawing/2014/main" id="{9DC357BC-29EE-4EE2-AF06-C1AF097B55B7}"/>
              </a:ext>
            </a:extLst>
          </p:cNvPr>
          <p:cNvSpPr txBox="1"/>
          <p:nvPr/>
        </p:nvSpPr>
        <p:spPr>
          <a:xfrm>
            <a:off x="435389" y="4850019"/>
            <a:ext cx="7890164" cy="954107"/>
          </a:xfrm>
          <a:prstGeom prst="rect">
            <a:avLst/>
          </a:prstGeom>
          <a:noFill/>
        </p:spPr>
        <p:txBody>
          <a:bodyPr wrap="square" rtlCol="0">
            <a:spAutoFit/>
          </a:bodyPr>
          <a:lstStyle/>
          <a:p>
            <a:pPr marL="171450" indent="-171450">
              <a:buFont typeface="Wingdings" panose="05000000000000000000" pitchFamily="2" charset="2"/>
              <a:buChar char="Ø"/>
            </a:pPr>
            <a:r>
              <a:rPr lang="fr-FR" sz="800" dirty="0">
                <a:solidFill>
                  <a:schemeClr val="bg2"/>
                </a:solidFill>
                <a:latin typeface="Helvetica "/>
              </a:rPr>
              <a:t>Nous remarquons une forte embauche en CDI en interne, soit 94% d’embauche en CDI</a:t>
            </a:r>
          </a:p>
          <a:p>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Aussi nous remarquons, que la répartition entre les femmes et les hommes pour les embauches en CDI, le % de réparation est assez proche.</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Au sein des différentes populations,  l’embauche en CDI est plus forte</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Même si le % de répartition pour les embauches en CDD est assez faible, nous remarquons que l’embauche en CDD  est plus élevé pour les femmes.</a:t>
            </a:r>
          </a:p>
        </p:txBody>
      </p:sp>
      <p:pic>
        <p:nvPicPr>
          <p:cNvPr id="9" name="Image 8">
            <a:extLst>
              <a:ext uri="{FF2B5EF4-FFF2-40B4-BE49-F238E27FC236}">
                <a16:creationId xmlns:a16="http://schemas.microsoft.com/office/drawing/2014/main" id="{CAE2371C-E951-4406-B3BC-DBACBCA89526}"/>
              </a:ext>
            </a:extLst>
          </p:cNvPr>
          <p:cNvPicPr>
            <a:picLocks noChangeAspect="1"/>
          </p:cNvPicPr>
          <p:nvPr/>
        </p:nvPicPr>
        <p:blipFill>
          <a:blip r:embed="rId4"/>
          <a:stretch>
            <a:fillRect/>
          </a:stretch>
        </p:blipFill>
        <p:spPr>
          <a:xfrm>
            <a:off x="514716" y="1420229"/>
            <a:ext cx="3504493" cy="2177470"/>
          </a:xfrm>
          <a:prstGeom prst="rect">
            <a:avLst/>
          </a:prstGeom>
        </p:spPr>
      </p:pic>
      <p:sp>
        <p:nvSpPr>
          <p:cNvPr id="2" name="ZoneTexte 1">
            <a:extLst>
              <a:ext uri="{FF2B5EF4-FFF2-40B4-BE49-F238E27FC236}">
                <a16:creationId xmlns:a16="http://schemas.microsoft.com/office/drawing/2014/main" id="{2E89782F-6734-4851-996E-B23DBCBA6BCF}"/>
              </a:ext>
            </a:extLst>
          </p:cNvPr>
          <p:cNvSpPr txBox="1"/>
          <p:nvPr/>
        </p:nvSpPr>
        <p:spPr>
          <a:xfrm>
            <a:off x="5835971" y="2817102"/>
            <a:ext cx="407484" cy="230832"/>
          </a:xfrm>
          <a:prstGeom prst="rect">
            <a:avLst/>
          </a:prstGeom>
          <a:noFill/>
        </p:spPr>
        <p:txBody>
          <a:bodyPr wrap="none" rtlCol="0">
            <a:spAutoFit/>
          </a:bodyPr>
          <a:lstStyle/>
          <a:p>
            <a:r>
              <a:rPr lang="fr-FR" sz="900" dirty="0">
                <a:solidFill>
                  <a:schemeClr val="bg2"/>
                </a:solidFill>
              </a:rPr>
              <a:t>91 %</a:t>
            </a:r>
          </a:p>
        </p:txBody>
      </p:sp>
      <p:sp>
        <p:nvSpPr>
          <p:cNvPr id="15" name="ZoneTexte 14">
            <a:extLst>
              <a:ext uri="{FF2B5EF4-FFF2-40B4-BE49-F238E27FC236}">
                <a16:creationId xmlns:a16="http://schemas.microsoft.com/office/drawing/2014/main" id="{8486C626-7530-4E7A-AFA3-957CC31A8670}"/>
              </a:ext>
            </a:extLst>
          </p:cNvPr>
          <p:cNvSpPr txBox="1"/>
          <p:nvPr/>
        </p:nvSpPr>
        <p:spPr>
          <a:xfrm>
            <a:off x="4981420" y="4069422"/>
            <a:ext cx="349776" cy="230832"/>
          </a:xfrm>
          <a:prstGeom prst="rect">
            <a:avLst/>
          </a:prstGeom>
          <a:noFill/>
        </p:spPr>
        <p:txBody>
          <a:bodyPr wrap="none" rtlCol="0">
            <a:spAutoFit/>
          </a:bodyPr>
          <a:lstStyle/>
          <a:p>
            <a:r>
              <a:rPr lang="fr-FR" sz="900" dirty="0">
                <a:solidFill>
                  <a:schemeClr val="bg2"/>
                </a:solidFill>
              </a:rPr>
              <a:t>9 %</a:t>
            </a:r>
          </a:p>
        </p:txBody>
      </p:sp>
      <p:sp>
        <p:nvSpPr>
          <p:cNvPr id="16" name="ZoneTexte 15">
            <a:extLst>
              <a:ext uri="{FF2B5EF4-FFF2-40B4-BE49-F238E27FC236}">
                <a16:creationId xmlns:a16="http://schemas.microsoft.com/office/drawing/2014/main" id="{DAC062D6-EBA3-4078-90F3-1223BF73454C}"/>
              </a:ext>
            </a:extLst>
          </p:cNvPr>
          <p:cNvSpPr txBox="1"/>
          <p:nvPr/>
        </p:nvSpPr>
        <p:spPr>
          <a:xfrm>
            <a:off x="6888673" y="4108443"/>
            <a:ext cx="349776" cy="230832"/>
          </a:xfrm>
          <a:prstGeom prst="rect">
            <a:avLst/>
          </a:prstGeom>
          <a:noFill/>
        </p:spPr>
        <p:txBody>
          <a:bodyPr wrap="none" rtlCol="0">
            <a:spAutoFit/>
          </a:bodyPr>
          <a:lstStyle/>
          <a:p>
            <a:r>
              <a:rPr lang="fr-FR" sz="900" dirty="0">
                <a:solidFill>
                  <a:schemeClr val="bg2"/>
                </a:solidFill>
              </a:rPr>
              <a:t>4 %</a:t>
            </a:r>
          </a:p>
        </p:txBody>
      </p:sp>
      <p:sp>
        <p:nvSpPr>
          <p:cNvPr id="17" name="ZoneTexte 16">
            <a:extLst>
              <a:ext uri="{FF2B5EF4-FFF2-40B4-BE49-F238E27FC236}">
                <a16:creationId xmlns:a16="http://schemas.microsoft.com/office/drawing/2014/main" id="{97B05E2E-30A8-46F0-B814-7CF3C5FDA6D1}"/>
              </a:ext>
            </a:extLst>
          </p:cNvPr>
          <p:cNvSpPr txBox="1"/>
          <p:nvPr/>
        </p:nvSpPr>
        <p:spPr>
          <a:xfrm>
            <a:off x="7678382" y="2817102"/>
            <a:ext cx="407484" cy="230832"/>
          </a:xfrm>
          <a:prstGeom prst="rect">
            <a:avLst/>
          </a:prstGeom>
          <a:noFill/>
        </p:spPr>
        <p:txBody>
          <a:bodyPr wrap="none" rtlCol="0">
            <a:spAutoFit/>
          </a:bodyPr>
          <a:lstStyle/>
          <a:p>
            <a:r>
              <a:rPr lang="fr-FR" sz="900" dirty="0">
                <a:solidFill>
                  <a:schemeClr val="bg2"/>
                </a:solidFill>
              </a:rPr>
              <a:t>96 %</a:t>
            </a:r>
          </a:p>
        </p:txBody>
      </p:sp>
    </p:spTree>
    <p:extLst>
      <p:ext uri="{BB962C8B-B14F-4D97-AF65-F5344CB8AC3E}">
        <p14:creationId xmlns:p14="http://schemas.microsoft.com/office/powerpoint/2010/main" val="26452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Qualification - Répartition interne par service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dirty="0">
              <a:solidFill>
                <a:schemeClr val="tx2"/>
              </a:solidFill>
              <a:latin typeface="Vinci Sans Medium" pitchFamily="2" charset="0"/>
            </a:endParaRPr>
          </a:p>
        </p:txBody>
      </p:sp>
      <p:pic>
        <p:nvPicPr>
          <p:cNvPr id="4" name="Image 3">
            <a:extLst>
              <a:ext uri="{FF2B5EF4-FFF2-40B4-BE49-F238E27FC236}">
                <a16:creationId xmlns:a16="http://schemas.microsoft.com/office/drawing/2014/main" id="{B64137CE-F94C-4648-A853-5152E21CA828}"/>
              </a:ext>
            </a:extLst>
          </p:cNvPr>
          <p:cNvPicPr>
            <a:picLocks noChangeAspect="1"/>
          </p:cNvPicPr>
          <p:nvPr/>
        </p:nvPicPr>
        <p:blipFill>
          <a:blip r:embed="rId3"/>
          <a:stretch>
            <a:fillRect/>
          </a:stretch>
        </p:blipFill>
        <p:spPr>
          <a:xfrm>
            <a:off x="3882418" y="1572886"/>
            <a:ext cx="4850093" cy="3435926"/>
          </a:xfrm>
          <a:prstGeom prst="rect">
            <a:avLst/>
          </a:prstGeom>
        </p:spPr>
      </p:pic>
      <p:pic>
        <p:nvPicPr>
          <p:cNvPr id="6" name="Image 5">
            <a:extLst>
              <a:ext uri="{FF2B5EF4-FFF2-40B4-BE49-F238E27FC236}">
                <a16:creationId xmlns:a16="http://schemas.microsoft.com/office/drawing/2014/main" id="{58931264-E838-4E74-BC84-FA7C3E05AA04}"/>
              </a:ext>
            </a:extLst>
          </p:cNvPr>
          <p:cNvPicPr>
            <a:picLocks noChangeAspect="1"/>
          </p:cNvPicPr>
          <p:nvPr/>
        </p:nvPicPr>
        <p:blipFill>
          <a:blip r:embed="rId4"/>
          <a:stretch>
            <a:fillRect/>
          </a:stretch>
        </p:blipFill>
        <p:spPr>
          <a:xfrm>
            <a:off x="255752" y="1580442"/>
            <a:ext cx="3517463" cy="2229044"/>
          </a:xfrm>
          <a:prstGeom prst="rect">
            <a:avLst/>
          </a:prstGeom>
        </p:spPr>
      </p:pic>
      <p:sp>
        <p:nvSpPr>
          <p:cNvPr id="8" name="ZoneTexte 7">
            <a:extLst>
              <a:ext uri="{FF2B5EF4-FFF2-40B4-BE49-F238E27FC236}">
                <a16:creationId xmlns:a16="http://schemas.microsoft.com/office/drawing/2014/main" id="{56650A56-C395-4F53-B896-36413999BFAD}"/>
              </a:ext>
            </a:extLst>
          </p:cNvPr>
          <p:cNvSpPr txBox="1"/>
          <p:nvPr/>
        </p:nvSpPr>
        <p:spPr>
          <a:xfrm>
            <a:off x="484310" y="5316848"/>
            <a:ext cx="8396453" cy="954107"/>
          </a:xfrm>
          <a:prstGeom prst="rect">
            <a:avLst/>
          </a:prstGeom>
          <a:noFill/>
        </p:spPr>
        <p:txBody>
          <a:bodyPr wrap="square">
            <a:spAutoFit/>
          </a:bodyPr>
          <a:lstStyle/>
          <a:p>
            <a:pPr marL="171450" indent="-171450">
              <a:buFont typeface="Wingdings" panose="05000000000000000000" pitchFamily="2" charset="2"/>
              <a:buChar char="Ø"/>
            </a:pPr>
            <a:r>
              <a:rPr lang="fr-FR" sz="800" dirty="0">
                <a:solidFill>
                  <a:schemeClr val="bg2"/>
                </a:solidFill>
                <a:latin typeface="Helvetica "/>
              </a:rPr>
              <a:t>Nous remarquons une répartition importante d’effectif dans les services Consultant (27%),  Commercial (20%) et ensuite RH (17%) et Compta-finances (16%) , Marketing (14%) et enfin R&amp;D (6%)</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Nous remarquons que les services RH, Commercial , Compta-Finances sont dominés par les femmes .</a:t>
            </a:r>
          </a:p>
          <a:p>
            <a:pPr marL="171450" indent="-171450">
              <a:buFont typeface="Wingdings" panose="05000000000000000000" pitchFamily="2" charset="2"/>
              <a:buChar char="Ø"/>
            </a:pPr>
            <a:r>
              <a:rPr lang="fr-FR" sz="800" dirty="0">
                <a:solidFill>
                  <a:schemeClr val="bg2"/>
                </a:solidFill>
                <a:latin typeface="Helvetica "/>
              </a:rPr>
              <a:t>Nous remarquons que les services Marketing, Consultant et R&amp;D sont dominés par les hommes </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Enfin, nous remarquons un écart assez important au sein du service R&amp;D entre le femmes (20%)  et les hommes (80%)</a:t>
            </a:r>
          </a:p>
        </p:txBody>
      </p:sp>
      <p:sp>
        <p:nvSpPr>
          <p:cNvPr id="10" name="ZoneTexte 9">
            <a:extLst>
              <a:ext uri="{FF2B5EF4-FFF2-40B4-BE49-F238E27FC236}">
                <a16:creationId xmlns:a16="http://schemas.microsoft.com/office/drawing/2014/main" id="{8348BDC9-2D4A-43EE-ABCA-077AE78E7994}"/>
              </a:ext>
            </a:extLst>
          </p:cNvPr>
          <p:cNvSpPr txBox="1"/>
          <p:nvPr/>
        </p:nvSpPr>
        <p:spPr>
          <a:xfrm>
            <a:off x="7040546" y="1915814"/>
            <a:ext cx="407484" cy="230832"/>
          </a:xfrm>
          <a:prstGeom prst="rect">
            <a:avLst/>
          </a:prstGeom>
          <a:noFill/>
        </p:spPr>
        <p:txBody>
          <a:bodyPr wrap="none" rtlCol="0">
            <a:spAutoFit/>
          </a:bodyPr>
          <a:lstStyle/>
          <a:p>
            <a:r>
              <a:rPr lang="fr-FR" sz="900" dirty="0">
                <a:solidFill>
                  <a:schemeClr val="bg2"/>
                </a:solidFill>
              </a:rPr>
              <a:t>55 %</a:t>
            </a:r>
          </a:p>
        </p:txBody>
      </p:sp>
      <p:sp>
        <p:nvSpPr>
          <p:cNvPr id="11" name="ZoneTexte 10">
            <a:extLst>
              <a:ext uri="{FF2B5EF4-FFF2-40B4-BE49-F238E27FC236}">
                <a16:creationId xmlns:a16="http://schemas.microsoft.com/office/drawing/2014/main" id="{18213277-4D7A-4A0F-922E-266E971854AA}"/>
              </a:ext>
            </a:extLst>
          </p:cNvPr>
          <p:cNvSpPr txBox="1"/>
          <p:nvPr/>
        </p:nvSpPr>
        <p:spPr>
          <a:xfrm>
            <a:off x="6425879" y="2131258"/>
            <a:ext cx="396262" cy="230832"/>
          </a:xfrm>
          <a:prstGeom prst="rect">
            <a:avLst/>
          </a:prstGeom>
          <a:noFill/>
        </p:spPr>
        <p:txBody>
          <a:bodyPr wrap="none" rtlCol="0">
            <a:spAutoFit/>
          </a:bodyPr>
          <a:lstStyle/>
          <a:p>
            <a:r>
              <a:rPr lang="fr-FR" sz="900" dirty="0">
                <a:solidFill>
                  <a:schemeClr val="bg2"/>
                </a:solidFill>
              </a:rPr>
              <a:t>45</a:t>
            </a:r>
            <a:r>
              <a:rPr lang="fr-FR" sz="800" dirty="0">
                <a:solidFill>
                  <a:schemeClr val="bg2"/>
                </a:solidFill>
              </a:rPr>
              <a:t> %</a:t>
            </a:r>
          </a:p>
        </p:txBody>
      </p:sp>
      <p:sp>
        <p:nvSpPr>
          <p:cNvPr id="13" name="ZoneTexte 12">
            <a:extLst>
              <a:ext uri="{FF2B5EF4-FFF2-40B4-BE49-F238E27FC236}">
                <a16:creationId xmlns:a16="http://schemas.microsoft.com/office/drawing/2014/main" id="{0A4464AE-FC36-4C93-BC57-7CE3E94AEA09}"/>
              </a:ext>
            </a:extLst>
          </p:cNvPr>
          <p:cNvSpPr txBox="1"/>
          <p:nvPr/>
        </p:nvSpPr>
        <p:spPr>
          <a:xfrm>
            <a:off x="8273220" y="2629925"/>
            <a:ext cx="396262" cy="230832"/>
          </a:xfrm>
          <a:prstGeom prst="rect">
            <a:avLst/>
          </a:prstGeom>
          <a:noFill/>
        </p:spPr>
        <p:txBody>
          <a:bodyPr wrap="none" rtlCol="0">
            <a:spAutoFit/>
          </a:bodyPr>
          <a:lstStyle/>
          <a:p>
            <a:r>
              <a:rPr lang="fr-FR" sz="900" dirty="0">
                <a:solidFill>
                  <a:schemeClr val="bg2"/>
                </a:solidFill>
              </a:rPr>
              <a:t>80</a:t>
            </a:r>
            <a:r>
              <a:rPr lang="fr-FR" sz="800" dirty="0">
                <a:solidFill>
                  <a:schemeClr val="bg2"/>
                </a:solidFill>
              </a:rPr>
              <a:t> %</a:t>
            </a:r>
          </a:p>
        </p:txBody>
      </p:sp>
      <p:sp>
        <p:nvSpPr>
          <p:cNvPr id="14" name="ZoneTexte 13">
            <a:extLst>
              <a:ext uri="{FF2B5EF4-FFF2-40B4-BE49-F238E27FC236}">
                <a16:creationId xmlns:a16="http://schemas.microsoft.com/office/drawing/2014/main" id="{48B9F1AD-E786-4FDF-B5DA-55E3075085CB}"/>
              </a:ext>
            </a:extLst>
          </p:cNvPr>
          <p:cNvSpPr txBox="1"/>
          <p:nvPr/>
        </p:nvSpPr>
        <p:spPr>
          <a:xfrm>
            <a:off x="5218673" y="2393098"/>
            <a:ext cx="407484" cy="230832"/>
          </a:xfrm>
          <a:prstGeom prst="rect">
            <a:avLst/>
          </a:prstGeom>
          <a:noFill/>
        </p:spPr>
        <p:txBody>
          <a:bodyPr wrap="none" rtlCol="0">
            <a:spAutoFit/>
          </a:bodyPr>
          <a:lstStyle/>
          <a:p>
            <a:r>
              <a:rPr lang="fr-FR" sz="900" dirty="0">
                <a:solidFill>
                  <a:schemeClr val="bg2"/>
                </a:solidFill>
              </a:rPr>
              <a:t>20 %</a:t>
            </a:r>
          </a:p>
        </p:txBody>
      </p:sp>
      <p:sp>
        <p:nvSpPr>
          <p:cNvPr id="15" name="ZoneTexte 14">
            <a:extLst>
              <a:ext uri="{FF2B5EF4-FFF2-40B4-BE49-F238E27FC236}">
                <a16:creationId xmlns:a16="http://schemas.microsoft.com/office/drawing/2014/main" id="{119880AF-0928-4104-95C4-A575662CEFAB}"/>
              </a:ext>
            </a:extLst>
          </p:cNvPr>
          <p:cNvSpPr txBox="1"/>
          <p:nvPr/>
        </p:nvSpPr>
        <p:spPr>
          <a:xfrm>
            <a:off x="7151575" y="2883045"/>
            <a:ext cx="381836" cy="230832"/>
          </a:xfrm>
          <a:prstGeom prst="rect">
            <a:avLst/>
          </a:prstGeom>
          <a:noFill/>
        </p:spPr>
        <p:txBody>
          <a:bodyPr wrap="none" rtlCol="0">
            <a:spAutoFit/>
          </a:bodyPr>
          <a:lstStyle/>
          <a:p>
            <a:r>
              <a:rPr lang="fr-FR" sz="900" dirty="0">
                <a:solidFill>
                  <a:schemeClr val="bg2"/>
                </a:solidFill>
              </a:rPr>
              <a:t>59%</a:t>
            </a:r>
          </a:p>
        </p:txBody>
      </p:sp>
      <p:sp>
        <p:nvSpPr>
          <p:cNvPr id="16" name="ZoneTexte 15">
            <a:extLst>
              <a:ext uri="{FF2B5EF4-FFF2-40B4-BE49-F238E27FC236}">
                <a16:creationId xmlns:a16="http://schemas.microsoft.com/office/drawing/2014/main" id="{D573D031-8D7C-491C-80AD-83DB376762FF}"/>
              </a:ext>
            </a:extLst>
          </p:cNvPr>
          <p:cNvSpPr txBox="1"/>
          <p:nvPr/>
        </p:nvSpPr>
        <p:spPr>
          <a:xfrm>
            <a:off x="6307465" y="3098489"/>
            <a:ext cx="407484" cy="230832"/>
          </a:xfrm>
          <a:prstGeom prst="rect">
            <a:avLst/>
          </a:prstGeom>
          <a:noFill/>
        </p:spPr>
        <p:txBody>
          <a:bodyPr wrap="none" rtlCol="0">
            <a:spAutoFit/>
          </a:bodyPr>
          <a:lstStyle/>
          <a:p>
            <a:r>
              <a:rPr lang="fr-FR" sz="900" dirty="0">
                <a:solidFill>
                  <a:schemeClr val="bg2"/>
                </a:solidFill>
              </a:rPr>
              <a:t>41 %</a:t>
            </a:r>
          </a:p>
        </p:txBody>
      </p:sp>
      <p:sp>
        <p:nvSpPr>
          <p:cNvPr id="17" name="ZoneTexte 16">
            <a:extLst>
              <a:ext uri="{FF2B5EF4-FFF2-40B4-BE49-F238E27FC236}">
                <a16:creationId xmlns:a16="http://schemas.microsoft.com/office/drawing/2014/main" id="{59BA55FD-D233-4BBD-A377-E1F58D2C99C2}"/>
              </a:ext>
            </a:extLst>
          </p:cNvPr>
          <p:cNvSpPr txBox="1"/>
          <p:nvPr/>
        </p:nvSpPr>
        <p:spPr>
          <a:xfrm>
            <a:off x="7001227" y="3382450"/>
            <a:ext cx="396262" cy="230832"/>
          </a:xfrm>
          <a:prstGeom prst="rect">
            <a:avLst/>
          </a:prstGeom>
          <a:noFill/>
        </p:spPr>
        <p:txBody>
          <a:bodyPr wrap="none" rtlCol="0">
            <a:spAutoFit/>
          </a:bodyPr>
          <a:lstStyle/>
          <a:p>
            <a:r>
              <a:rPr lang="fr-FR" sz="900" dirty="0">
                <a:solidFill>
                  <a:schemeClr val="bg2"/>
                </a:solidFill>
              </a:rPr>
              <a:t>56</a:t>
            </a:r>
            <a:r>
              <a:rPr lang="fr-FR" sz="800" dirty="0">
                <a:solidFill>
                  <a:schemeClr val="bg2"/>
                </a:solidFill>
              </a:rPr>
              <a:t> %</a:t>
            </a:r>
          </a:p>
        </p:txBody>
      </p:sp>
      <p:sp>
        <p:nvSpPr>
          <p:cNvPr id="18" name="ZoneTexte 17">
            <a:extLst>
              <a:ext uri="{FF2B5EF4-FFF2-40B4-BE49-F238E27FC236}">
                <a16:creationId xmlns:a16="http://schemas.microsoft.com/office/drawing/2014/main" id="{A10D4D08-3C4A-4330-8F73-5A78F439537C}"/>
              </a:ext>
            </a:extLst>
          </p:cNvPr>
          <p:cNvSpPr txBox="1"/>
          <p:nvPr/>
        </p:nvSpPr>
        <p:spPr>
          <a:xfrm>
            <a:off x="6425879" y="3602602"/>
            <a:ext cx="407484" cy="230832"/>
          </a:xfrm>
          <a:prstGeom prst="rect">
            <a:avLst/>
          </a:prstGeom>
          <a:noFill/>
        </p:spPr>
        <p:txBody>
          <a:bodyPr wrap="none" rtlCol="0">
            <a:spAutoFit/>
          </a:bodyPr>
          <a:lstStyle/>
          <a:p>
            <a:r>
              <a:rPr lang="fr-FR" sz="900" dirty="0">
                <a:solidFill>
                  <a:schemeClr val="bg2"/>
                </a:solidFill>
              </a:rPr>
              <a:t>44 %</a:t>
            </a:r>
          </a:p>
        </p:txBody>
      </p:sp>
      <p:sp>
        <p:nvSpPr>
          <p:cNvPr id="19" name="ZoneTexte 18">
            <a:extLst>
              <a:ext uri="{FF2B5EF4-FFF2-40B4-BE49-F238E27FC236}">
                <a16:creationId xmlns:a16="http://schemas.microsoft.com/office/drawing/2014/main" id="{8D829AF8-37C5-4CC5-BF5D-472DDF3DC183}"/>
              </a:ext>
            </a:extLst>
          </p:cNvPr>
          <p:cNvSpPr txBox="1"/>
          <p:nvPr/>
        </p:nvSpPr>
        <p:spPr>
          <a:xfrm>
            <a:off x="6417324" y="3896124"/>
            <a:ext cx="396262" cy="230832"/>
          </a:xfrm>
          <a:prstGeom prst="rect">
            <a:avLst/>
          </a:prstGeom>
          <a:noFill/>
        </p:spPr>
        <p:txBody>
          <a:bodyPr wrap="none" rtlCol="0">
            <a:spAutoFit/>
          </a:bodyPr>
          <a:lstStyle/>
          <a:p>
            <a:r>
              <a:rPr lang="fr-FR" sz="900" dirty="0">
                <a:solidFill>
                  <a:schemeClr val="bg2"/>
                </a:solidFill>
              </a:rPr>
              <a:t>43</a:t>
            </a:r>
            <a:r>
              <a:rPr lang="fr-FR" sz="800" dirty="0">
                <a:solidFill>
                  <a:schemeClr val="bg2"/>
                </a:solidFill>
              </a:rPr>
              <a:t> %</a:t>
            </a:r>
          </a:p>
        </p:txBody>
      </p:sp>
      <p:sp>
        <p:nvSpPr>
          <p:cNvPr id="20" name="ZoneTexte 19">
            <a:extLst>
              <a:ext uri="{FF2B5EF4-FFF2-40B4-BE49-F238E27FC236}">
                <a16:creationId xmlns:a16="http://schemas.microsoft.com/office/drawing/2014/main" id="{00495839-5041-423D-B615-76BE52593B14}"/>
              </a:ext>
            </a:extLst>
          </p:cNvPr>
          <p:cNvSpPr txBox="1"/>
          <p:nvPr/>
        </p:nvSpPr>
        <p:spPr>
          <a:xfrm>
            <a:off x="7053944" y="4118849"/>
            <a:ext cx="407484" cy="230832"/>
          </a:xfrm>
          <a:prstGeom prst="rect">
            <a:avLst/>
          </a:prstGeom>
          <a:noFill/>
        </p:spPr>
        <p:txBody>
          <a:bodyPr wrap="none" rtlCol="0">
            <a:spAutoFit/>
          </a:bodyPr>
          <a:lstStyle/>
          <a:p>
            <a:r>
              <a:rPr lang="fr-FR" sz="900" dirty="0">
                <a:solidFill>
                  <a:schemeClr val="bg2"/>
                </a:solidFill>
              </a:rPr>
              <a:t>57 %</a:t>
            </a:r>
          </a:p>
        </p:txBody>
      </p:sp>
      <p:sp>
        <p:nvSpPr>
          <p:cNvPr id="21" name="ZoneTexte 20">
            <a:extLst>
              <a:ext uri="{FF2B5EF4-FFF2-40B4-BE49-F238E27FC236}">
                <a16:creationId xmlns:a16="http://schemas.microsoft.com/office/drawing/2014/main" id="{6AE24FA5-ABC9-4887-9420-CEFEF584E9B1}"/>
              </a:ext>
            </a:extLst>
          </p:cNvPr>
          <p:cNvSpPr txBox="1"/>
          <p:nvPr/>
        </p:nvSpPr>
        <p:spPr>
          <a:xfrm>
            <a:off x="6307464" y="4360922"/>
            <a:ext cx="396262" cy="230832"/>
          </a:xfrm>
          <a:prstGeom prst="rect">
            <a:avLst/>
          </a:prstGeom>
          <a:noFill/>
        </p:spPr>
        <p:txBody>
          <a:bodyPr wrap="none" rtlCol="0">
            <a:spAutoFit/>
          </a:bodyPr>
          <a:lstStyle/>
          <a:p>
            <a:r>
              <a:rPr lang="fr-FR" sz="900" dirty="0">
                <a:solidFill>
                  <a:schemeClr val="bg2"/>
                </a:solidFill>
              </a:rPr>
              <a:t>42</a:t>
            </a:r>
            <a:r>
              <a:rPr lang="fr-FR" sz="800" dirty="0">
                <a:solidFill>
                  <a:schemeClr val="bg2"/>
                </a:solidFill>
              </a:rPr>
              <a:t> %</a:t>
            </a:r>
          </a:p>
        </p:txBody>
      </p:sp>
      <p:sp>
        <p:nvSpPr>
          <p:cNvPr id="22" name="ZoneTexte 21">
            <a:extLst>
              <a:ext uri="{FF2B5EF4-FFF2-40B4-BE49-F238E27FC236}">
                <a16:creationId xmlns:a16="http://schemas.microsoft.com/office/drawing/2014/main" id="{452EAC7B-E4D0-471E-B57F-9555DEA5CA98}"/>
              </a:ext>
            </a:extLst>
          </p:cNvPr>
          <p:cNvSpPr txBox="1"/>
          <p:nvPr/>
        </p:nvSpPr>
        <p:spPr>
          <a:xfrm>
            <a:off x="7151575" y="4610299"/>
            <a:ext cx="399468" cy="230832"/>
          </a:xfrm>
          <a:prstGeom prst="rect">
            <a:avLst/>
          </a:prstGeom>
          <a:noFill/>
        </p:spPr>
        <p:txBody>
          <a:bodyPr wrap="none" rtlCol="0">
            <a:spAutoFit/>
          </a:bodyPr>
          <a:lstStyle/>
          <a:p>
            <a:r>
              <a:rPr lang="fr-FR" sz="900" dirty="0">
                <a:solidFill>
                  <a:schemeClr val="bg2"/>
                </a:solidFill>
              </a:rPr>
              <a:t>58 </a:t>
            </a:r>
            <a:r>
              <a:rPr lang="fr-FR" sz="800" dirty="0">
                <a:solidFill>
                  <a:schemeClr val="bg2"/>
                </a:solidFill>
              </a:rPr>
              <a:t>%</a:t>
            </a:r>
          </a:p>
        </p:txBody>
      </p:sp>
    </p:spTree>
    <p:extLst>
      <p:ext uri="{BB962C8B-B14F-4D97-AF65-F5344CB8AC3E}">
        <p14:creationId xmlns:p14="http://schemas.microsoft.com/office/powerpoint/2010/main" val="178136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851900" cy="420687"/>
          </a:xfrm>
        </p:spPr>
        <p:txBody>
          <a:bodyPr/>
          <a:lstStyle/>
          <a:p>
            <a:pPr>
              <a:defRPr/>
            </a:pPr>
            <a:r>
              <a:rPr lang="fr-FR" altLang="fr-FR" sz="1800" b="1" dirty="0">
                <a:latin typeface="Helvetica "/>
              </a:rPr>
              <a:t>Qualification - Répartition interne par service (suite)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dirty="0">
              <a:solidFill>
                <a:schemeClr val="tx2"/>
              </a:solidFill>
              <a:latin typeface="Vinci Sans Medium" pitchFamily="2" charset="0"/>
            </a:endParaRPr>
          </a:p>
        </p:txBody>
      </p:sp>
      <p:sp>
        <p:nvSpPr>
          <p:cNvPr id="11" name="ZoneTexte 10">
            <a:extLst>
              <a:ext uri="{FF2B5EF4-FFF2-40B4-BE49-F238E27FC236}">
                <a16:creationId xmlns:a16="http://schemas.microsoft.com/office/drawing/2014/main" id="{9CAD7046-17AD-4D02-89D6-18AC572DEF57}"/>
              </a:ext>
            </a:extLst>
          </p:cNvPr>
          <p:cNvSpPr txBox="1"/>
          <p:nvPr/>
        </p:nvSpPr>
        <p:spPr>
          <a:xfrm>
            <a:off x="409486" y="5042118"/>
            <a:ext cx="8374152" cy="954107"/>
          </a:xfrm>
          <a:prstGeom prst="rect">
            <a:avLst/>
          </a:prstGeom>
          <a:noFill/>
        </p:spPr>
        <p:txBody>
          <a:bodyPr wrap="square" rtlCol="0">
            <a:spAutoFit/>
          </a:bodyPr>
          <a:lstStyle/>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r>
              <a:rPr lang="fr-FR" sz="800" dirty="0">
                <a:solidFill>
                  <a:schemeClr val="bg2"/>
                </a:solidFill>
                <a:latin typeface="Helvetica "/>
              </a:rPr>
              <a:t>Le top du nombre d’effectifs chez les femmes est dans le service Consultant</a:t>
            </a:r>
          </a:p>
          <a:p>
            <a:pPr marL="171450" indent="-171450">
              <a:buFont typeface="Wingdings" panose="05000000000000000000" pitchFamily="2" charset="2"/>
              <a:buChar char="Ø"/>
            </a:pPr>
            <a:r>
              <a:rPr lang="fr-FR" sz="800" dirty="0">
                <a:solidFill>
                  <a:schemeClr val="bg2"/>
                </a:solidFill>
                <a:latin typeface="Helvetica "/>
              </a:rPr>
              <a:t>Le top du nombre d’effectifs chez les hommes est dans le service Consultant</a:t>
            </a:r>
          </a:p>
          <a:p>
            <a:pPr marL="171450" indent="-171450">
              <a:buFont typeface="Wingdings" panose="05000000000000000000" pitchFamily="2" charset="2"/>
              <a:buChar char="Ø"/>
            </a:pPr>
            <a:r>
              <a:rPr lang="fr-FR" sz="800" dirty="0">
                <a:solidFill>
                  <a:schemeClr val="bg2"/>
                </a:solidFill>
                <a:latin typeface="Helvetica "/>
              </a:rPr>
              <a:t>Le flop du nombre d’effectifs chez les femmes est dans le service R&amp;D</a:t>
            </a:r>
          </a:p>
          <a:p>
            <a:pPr marL="171450" indent="-171450">
              <a:buFont typeface="Wingdings" panose="05000000000000000000" pitchFamily="2" charset="2"/>
              <a:buChar char="Ø"/>
            </a:pPr>
            <a:r>
              <a:rPr lang="fr-FR" sz="800" dirty="0">
                <a:solidFill>
                  <a:schemeClr val="bg2"/>
                </a:solidFill>
                <a:latin typeface="Helvetica "/>
              </a:rPr>
              <a:t>Le flop du nombre d’effectifs chez les hommes est dans le service R&amp;D</a:t>
            </a:r>
          </a:p>
          <a:p>
            <a:pPr marL="171450" indent="-171450">
              <a:buFont typeface="Wingdings" panose="05000000000000000000" pitchFamily="2" charset="2"/>
              <a:buChar char="Ø"/>
            </a:pPr>
            <a:endParaRPr lang="fr-FR" sz="800" dirty="0">
              <a:solidFill>
                <a:schemeClr val="bg2"/>
              </a:solidFill>
              <a:latin typeface="Helvetica "/>
            </a:endParaRPr>
          </a:p>
          <a:p>
            <a:pPr marL="171450" indent="-171450">
              <a:buFont typeface="Wingdings" panose="05000000000000000000" pitchFamily="2" charset="2"/>
              <a:buChar char="Ø"/>
            </a:pPr>
            <a:endParaRPr lang="fr-FR" sz="800" dirty="0">
              <a:solidFill>
                <a:schemeClr val="bg2"/>
              </a:solidFill>
              <a:latin typeface="Helvetica "/>
            </a:endParaRPr>
          </a:p>
        </p:txBody>
      </p:sp>
      <p:pic>
        <p:nvPicPr>
          <p:cNvPr id="7" name="Image 6">
            <a:extLst>
              <a:ext uri="{FF2B5EF4-FFF2-40B4-BE49-F238E27FC236}">
                <a16:creationId xmlns:a16="http://schemas.microsoft.com/office/drawing/2014/main" id="{0CC08297-0C16-4D62-95D6-D38480D01A4C}"/>
              </a:ext>
            </a:extLst>
          </p:cNvPr>
          <p:cNvPicPr>
            <a:picLocks noChangeAspect="1"/>
          </p:cNvPicPr>
          <p:nvPr/>
        </p:nvPicPr>
        <p:blipFill>
          <a:blip r:embed="rId3"/>
          <a:stretch>
            <a:fillRect/>
          </a:stretch>
        </p:blipFill>
        <p:spPr>
          <a:xfrm>
            <a:off x="2241858" y="1185635"/>
            <a:ext cx="4934990" cy="3703289"/>
          </a:xfrm>
          <a:prstGeom prst="rect">
            <a:avLst/>
          </a:prstGeom>
        </p:spPr>
      </p:pic>
      <p:sp>
        <p:nvSpPr>
          <p:cNvPr id="12" name="ZoneTexte 11">
            <a:extLst>
              <a:ext uri="{FF2B5EF4-FFF2-40B4-BE49-F238E27FC236}">
                <a16:creationId xmlns:a16="http://schemas.microsoft.com/office/drawing/2014/main" id="{C237D6E7-3D14-40E4-8C20-CF1F3A56977F}"/>
              </a:ext>
            </a:extLst>
          </p:cNvPr>
          <p:cNvSpPr txBox="1"/>
          <p:nvPr/>
        </p:nvSpPr>
        <p:spPr>
          <a:xfrm>
            <a:off x="5696655" y="1636777"/>
            <a:ext cx="300082" cy="230832"/>
          </a:xfrm>
          <a:prstGeom prst="rect">
            <a:avLst/>
          </a:prstGeom>
          <a:noFill/>
        </p:spPr>
        <p:txBody>
          <a:bodyPr wrap="none" rtlCol="0">
            <a:spAutoFit/>
          </a:bodyPr>
          <a:lstStyle/>
          <a:p>
            <a:r>
              <a:rPr lang="fr-FR" sz="900" dirty="0">
                <a:solidFill>
                  <a:schemeClr val="bg2"/>
                </a:solidFill>
              </a:rPr>
              <a:t>29</a:t>
            </a:r>
            <a:endParaRPr lang="fr-FR" sz="800" dirty="0">
              <a:solidFill>
                <a:schemeClr val="bg2"/>
              </a:solidFill>
            </a:endParaRPr>
          </a:p>
        </p:txBody>
      </p:sp>
      <p:sp>
        <p:nvSpPr>
          <p:cNvPr id="13" name="ZoneTexte 12">
            <a:extLst>
              <a:ext uri="{FF2B5EF4-FFF2-40B4-BE49-F238E27FC236}">
                <a16:creationId xmlns:a16="http://schemas.microsoft.com/office/drawing/2014/main" id="{2A6A9176-5F6B-434A-85E2-3EC116F0BB7E}"/>
              </a:ext>
            </a:extLst>
          </p:cNvPr>
          <p:cNvSpPr txBox="1"/>
          <p:nvPr/>
        </p:nvSpPr>
        <p:spPr>
          <a:xfrm>
            <a:off x="5074982" y="1856075"/>
            <a:ext cx="300082" cy="230832"/>
          </a:xfrm>
          <a:prstGeom prst="rect">
            <a:avLst/>
          </a:prstGeom>
          <a:noFill/>
        </p:spPr>
        <p:txBody>
          <a:bodyPr wrap="none" rtlCol="0">
            <a:spAutoFit/>
          </a:bodyPr>
          <a:lstStyle/>
          <a:p>
            <a:r>
              <a:rPr lang="fr-FR" sz="900" dirty="0">
                <a:solidFill>
                  <a:schemeClr val="bg2"/>
                </a:solidFill>
              </a:rPr>
              <a:t>23</a:t>
            </a:r>
          </a:p>
        </p:txBody>
      </p:sp>
      <p:sp>
        <p:nvSpPr>
          <p:cNvPr id="14" name="ZoneTexte 13">
            <a:extLst>
              <a:ext uri="{FF2B5EF4-FFF2-40B4-BE49-F238E27FC236}">
                <a16:creationId xmlns:a16="http://schemas.microsoft.com/office/drawing/2014/main" id="{2B84BAFE-0DDC-4D12-A60F-C6C313644CEA}"/>
              </a:ext>
            </a:extLst>
          </p:cNvPr>
          <p:cNvSpPr txBox="1"/>
          <p:nvPr/>
        </p:nvSpPr>
        <p:spPr>
          <a:xfrm>
            <a:off x="5159820" y="2141239"/>
            <a:ext cx="300082" cy="230832"/>
          </a:xfrm>
          <a:prstGeom prst="rect">
            <a:avLst/>
          </a:prstGeom>
          <a:noFill/>
        </p:spPr>
        <p:txBody>
          <a:bodyPr wrap="none" rtlCol="0">
            <a:spAutoFit/>
          </a:bodyPr>
          <a:lstStyle/>
          <a:p>
            <a:r>
              <a:rPr lang="fr-FR" sz="900" dirty="0">
                <a:solidFill>
                  <a:schemeClr val="bg2"/>
                </a:solidFill>
              </a:rPr>
              <a:t>24</a:t>
            </a:r>
          </a:p>
        </p:txBody>
      </p:sp>
      <p:sp>
        <p:nvSpPr>
          <p:cNvPr id="15" name="ZoneTexte 14">
            <a:extLst>
              <a:ext uri="{FF2B5EF4-FFF2-40B4-BE49-F238E27FC236}">
                <a16:creationId xmlns:a16="http://schemas.microsoft.com/office/drawing/2014/main" id="{E24DA9CD-4339-49D3-90C4-2BAE47A097B5}"/>
              </a:ext>
            </a:extLst>
          </p:cNvPr>
          <p:cNvSpPr txBox="1"/>
          <p:nvPr/>
        </p:nvSpPr>
        <p:spPr>
          <a:xfrm>
            <a:off x="4446521" y="2372071"/>
            <a:ext cx="300082" cy="230832"/>
          </a:xfrm>
          <a:prstGeom prst="rect">
            <a:avLst/>
          </a:prstGeom>
          <a:noFill/>
        </p:spPr>
        <p:txBody>
          <a:bodyPr wrap="none" rtlCol="0">
            <a:spAutoFit/>
          </a:bodyPr>
          <a:lstStyle/>
          <a:p>
            <a:r>
              <a:rPr lang="fr-FR" sz="900" dirty="0">
                <a:solidFill>
                  <a:schemeClr val="bg2"/>
                </a:solidFill>
              </a:rPr>
              <a:t>17</a:t>
            </a:r>
          </a:p>
        </p:txBody>
      </p:sp>
      <p:sp>
        <p:nvSpPr>
          <p:cNvPr id="16" name="ZoneTexte 15">
            <a:extLst>
              <a:ext uri="{FF2B5EF4-FFF2-40B4-BE49-F238E27FC236}">
                <a16:creationId xmlns:a16="http://schemas.microsoft.com/office/drawing/2014/main" id="{E90FA887-D41B-4DAC-8B25-424CD837C93B}"/>
              </a:ext>
            </a:extLst>
          </p:cNvPr>
          <p:cNvSpPr txBox="1"/>
          <p:nvPr/>
        </p:nvSpPr>
        <p:spPr>
          <a:xfrm>
            <a:off x="5778981" y="2658952"/>
            <a:ext cx="300082" cy="230832"/>
          </a:xfrm>
          <a:prstGeom prst="rect">
            <a:avLst/>
          </a:prstGeom>
          <a:noFill/>
        </p:spPr>
        <p:txBody>
          <a:bodyPr wrap="none" rtlCol="0">
            <a:spAutoFit/>
          </a:bodyPr>
          <a:lstStyle/>
          <a:p>
            <a:r>
              <a:rPr lang="fr-FR" sz="900" dirty="0">
                <a:solidFill>
                  <a:schemeClr val="bg2"/>
                </a:solidFill>
              </a:rPr>
              <a:t>30</a:t>
            </a:r>
          </a:p>
        </p:txBody>
      </p:sp>
      <p:sp>
        <p:nvSpPr>
          <p:cNvPr id="17" name="ZoneTexte 16">
            <a:extLst>
              <a:ext uri="{FF2B5EF4-FFF2-40B4-BE49-F238E27FC236}">
                <a16:creationId xmlns:a16="http://schemas.microsoft.com/office/drawing/2014/main" id="{9F853CD6-91B7-4A1D-8D44-686B4D0DA927}"/>
              </a:ext>
            </a:extLst>
          </p:cNvPr>
          <p:cNvSpPr txBox="1"/>
          <p:nvPr/>
        </p:nvSpPr>
        <p:spPr>
          <a:xfrm>
            <a:off x="6752101" y="2889784"/>
            <a:ext cx="300082" cy="230832"/>
          </a:xfrm>
          <a:prstGeom prst="rect">
            <a:avLst/>
          </a:prstGeom>
          <a:noFill/>
        </p:spPr>
        <p:txBody>
          <a:bodyPr wrap="none" rtlCol="0">
            <a:spAutoFit/>
          </a:bodyPr>
          <a:lstStyle/>
          <a:p>
            <a:r>
              <a:rPr lang="fr-FR" sz="900" dirty="0">
                <a:solidFill>
                  <a:schemeClr val="bg2"/>
                </a:solidFill>
              </a:rPr>
              <a:t>39</a:t>
            </a:r>
            <a:endParaRPr lang="fr-FR" sz="800" dirty="0">
              <a:solidFill>
                <a:schemeClr val="bg2"/>
              </a:solidFill>
            </a:endParaRPr>
          </a:p>
        </p:txBody>
      </p:sp>
      <p:sp>
        <p:nvSpPr>
          <p:cNvPr id="19" name="ZoneTexte 18">
            <a:extLst>
              <a:ext uri="{FF2B5EF4-FFF2-40B4-BE49-F238E27FC236}">
                <a16:creationId xmlns:a16="http://schemas.microsoft.com/office/drawing/2014/main" id="{59CB32B7-5036-43EB-8E9D-A77A5452F638}"/>
              </a:ext>
            </a:extLst>
          </p:cNvPr>
          <p:cNvSpPr txBox="1"/>
          <p:nvPr/>
        </p:nvSpPr>
        <p:spPr>
          <a:xfrm>
            <a:off x="4877448" y="3404683"/>
            <a:ext cx="300082" cy="230832"/>
          </a:xfrm>
          <a:prstGeom prst="rect">
            <a:avLst/>
          </a:prstGeom>
          <a:noFill/>
        </p:spPr>
        <p:txBody>
          <a:bodyPr wrap="none" rtlCol="0">
            <a:spAutoFit/>
          </a:bodyPr>
          <a:lstStyle/>
          <a:p>
            <a:r>
              <a:rPr lang="fr-FR" sz="900" dirty="0">
                <a:solidFill>
                  <a:schemeClr val="bg2"/>
                </a:solidFill>
              </a:rPr>
              <a:t>21</a:t>
            </a:r>
            <a:endParaRPr lang="fr-FR" sz="800" dirty="0">
              <a:solidFill>
                <a:schemeClr val="bg2"/>
              </a:solidFill>
            </a:endParaRPr>
          </a:p>
        </p:txBody>
      </p:sp>
      <p:sp>
        <p:nvSpPr>
          <p:cNvPr id="20" name="ZoneTexte 19">
            <a:extLst>
              <a:ext uri="{FF2B5EF4-FFF2-40B4-BE49-F238E27FC236}">
                <a16:creationId xmlns:a16="http://schemas.microsoft.com/office/drawing/2014/main" id="{031817B2-F9A0-4FB3-9B05-CC6D1DF9565E}"/>
              </a:ext>
            </a:extLst>
          </p:cNvPr>
          <p:cNvSpPr txBox="1"/>
          <p:nvPr/>
        </p:nvSpPr>
        <p:spPr>
          <a:xfrm>
            <a:off x="3064293" y="3701668"/>
            <a:ext cx="242374" cy="230832"/>
          </a:xfrm>
          <a:prstGeom prst="rect">
            <a:avLst/>
          </a:prstGeom>
          <a:noFill/>
        </p:spPr>
        <p:txBody>
          <a:bodyPr wrap="none" rtlCol="0">
            <a:spAutoFit/>
          </a:bodyPr>
          <a:lstStyle/>
          <a:p>
            <a:r>
              <a:rPr lang="fr-FR" sz="900" dirty="0">
                <a:solidFill>
                  <a:schemeClr val="bg2"/>
                </a:solidFill>
              </a:rPr>
              <a:t>3</a:t>
            </a:r>
          </a:p>
        </p:txBody>
      </p:sp>
      <p:sp>
        <p:nvSpPr>
          <p:cNvPr id="21" name="ZoneTexte 20">
            <a:extLst>
              <a:ext uri="{FF2B5EF4-FFF2-40B4-BE49-F238E27FC236}">
                <a16:creationId xmlns:a16="http://schemas.microsoft.com/office/drawing/2014/main" id="{EA2B0FBD-CBE7-45B5-9FE3-6D72387E4D1B}"/>
              </a:ext>
            </a:extLst>
          </p:cNvPr>
          <p:cNvSpPr txBox="1"/>
          <p:nvPr/>
        </p:nvSpPr>
        <p:spPr>
          <a:xfrm>
            <a:off x="3979061" y="3932500"/>
            <a:ext cx="300082" cy="230832"/>
          </a:xfrm>
          <a:prstGeom prst="rect">
            <a:avLst/>
          </a:prstGeom>
          <a:noFill/>
        </p:spPr>
        <p:txBody>
          <a:bodyPr wrap="none" rtlCol="0">
            <a:spAutoFit/>
          </a:bodyPr>
          <a:lstStyle/>
          <a:p>
            <a:r>
              <a:rPr lang="fr-FR" sz="900" dirty="0">
                <a:solidFill>
                  <a:schemeClr val="bg2"/>
                </a:solidFill>
              </a:rPr>
              <a:t>12</a:t>
            </a:r>
            <a:endParaRPr lang="fr-FR" sz="800" dirty="0">
              <a:solidFill>
                <a:schemeClr val="bg2"/>
              </a:solidFill>
            </a:endParaRPr>
          </a:p>
        </p:txBody>
      </p:sp>
      <p:sp>
        <p:nvSpPr>
          <p:cNvPr id="22" name="ZoneTexte 21">
            <a:extLst>
              <a:ext uri="{FF2B5EF4-FFF2-40B4-BE49-F238E27FC236}">
                <a16:creationId xmlns:a16="http://schemas.microsoft.com/office/drawing/2014/main" id="{E72417A0-71EA-45A7-BB2B-EBC612C47356}"/>
              </a:ext>
            </a:extLst>
          </p:cNvPr>
          <p:cNvSpPr txBox="1"/>
          <p:nvPr/>
        </p:nvSpPr>
        <p:spPr>
          <a:xfrm>
            <a:off x="5177530" y="4211816"/>
            <a:ext cx="300082" cy="230832"/>
          </a:xfrm>
          <a:prstGeom prst="rect">
            <a:avLst/>
          </a:prstGeom>
          <a:noFill/>
        </p:spPr>
        <p:txBody>
          <a:bodyPr wrap="none" rtlCol="0">
            <a:spAutoFit/>
          </a:bodyPr>
          <a:lstStyle/>
          <a:p>
            <a:r>
              <a:rPr lang="fr-FR" sz="900" dirty="0">
                <a:solidFill>
                  <a:schemeClr val="bg2"/>
                </a:solidFill>
              </a:rPr>
              <a:t>24</a:t>
            </a:r>
          </a:p>
        </p:txBody>
      </p:sp>
      <p:sp>
        <p:nvSpPr>
          <p:cNvPr id="23" name="ZoneTexte 22">
            <a:extLst>
              <a:ext uri="{FF2B5EF4-FFF2-40B4-BE49-F238E27FC236}">
                <a16:creationId xmlns:a16="http://schemas.microsoft.com/office/drawing/2014/main" id="{E87D687B-74F7-4D6D-8665-FCF436A81465}"/>
              </a:ext>
            </a:extLst>
          </p:cNvPr>
          <p:cNvSpPr txBox="1"/>
          <p:nvPr/>
        </p:nvSpPr>
        <p:spPr>
          <a:xfrm>
            <a:off x="4663936" y="4442648"/>
            <a:ext cx="300082" cy="230832"/>
          </a:xfrm>
          <a:prstGeom prst="rect">
            <a:avLst/>
          </a:prstGeom>
          <a:noFill/>
        </p:spPr>
        <p:txBody>
          <a:bodyPr wrap="none" rtlCol="0">
            <a:spAutoFit/>
          </a:bodyPr>
          <a:lstStyle/>
          <a:p>
            <a:r>
              <a:rPr lang="fr-FR" sz="900" dirty="0">
                <a:solidFill>
                  <a:schemeClr val="bg2"/>
                </a:solidFill>
              </a:rPr>
              <a:t>19</a:t>
            </a:r>
          </a:p>
        </p:txBody>
      </p:sp>
      <p:sp>
        <p:nvSpPr>
          <p:cNvPr id="24" name="ZoneTexte 23">
            <a:extLst>
              <a:ext uri="{FF2B5EF4-FFF2-40B4-BE49-F238E27FC236}">
                <a16:creationId xmlns:a16="http://schemas.microsoft.com/office/drawing/2014/main" id="{70305797-2F1C-4E52-B7BC-4EA2ECB2FADC}"/>
              </a:ext>
            </a:extLst>
          </p:cNvPr>
          <p:cNvSpPr txBox="1"/>
          <p:nvPr/>
        </p:nvSpPr>
        <p:spPr>
          <a:xfrm>
            <a:off x="4265028" y="3171199"/>
            <a:ext cx="300082" cy="230832"/>
          </a:xfrm>
          <a:prstGeom prst="rect">
            <a:avLst/>
          </a:prstGeom>
          <a:noFill/>
        </p:spPr>
        <p:txBody>
          <a:bodyPr wrap="none" rtlCol="0">
            <a:spAutoFit/>
          </a:bodyPr>
          <a:lstStyle/>
          <a:p>
            <a:r>
              <a:rPr lang="fr-FR" sz="900" dirty="0">
                <a:solidFill>
                  <a:schemeClr val="bg2"/>
                </a:solidFill>
              </a:rPr>
              <a:t>15</a:t>
            </a:r>
            <a:endParaRPr lang="fr-FR" sz="800" dirty="0">
              <a:solidFill>
                <a:schemeClr val="bg2"/>
              </a:solidFill>
            </a:endParaRPr>
          </a:p>
        </p:txBody>
      </p:sp>
    </p:spTree>
    <p:extLst>
      <p:ext uri="{BB962C8B-B14F-4D97-AF65-F5344CB8AC3E}">
        <p14:creationId xmlns:p14="http://schemas.microsoft.com/office/powerpoint/2010/main" val="2732750520"/>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14918</TotalTime>
  <Words>1364</Words>
  <Application>Microsoft Office PowerPoint</Application>
  <PresentationFormat>Affichage à l'écran (4:3)</PresentationFormat>
  <Paragraphs>222</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Calibri</vt:lpstr>
      <vt:lpstr>Helvetica </vt:lpstr>
      <vt:lpstr>Times New Roman</vt:lpstr>
      <vt:lpstr>Vinci Sans</vt:lpstr>
      <vt:lpstr>Vinci Sans Medium</vt:lpstr>
      <vt:lpstr>Wingdings</vt:lpstr>
      <vt:lpstr>masque-vinci-169-2014</vt:lpstr>
      <vt:lpstr>P7 – Indicateurs égalité femmes-hommes</vt:lpstr>
      <vt:lpstr>SOMMAIRE</vt:lpstr>
      <vt:lpstr>INTRODUCTION</vt:lpstr>
      <vt:lpstr>EXPLICATION CHOIX DES INDICATEURS EGALITE FEMME-HOMME </vt:lpstr>
      <vt:lpstr>WORKFLOW KNIME</vt:lpstr>
      <vt:lpstr>WORKFLOW KNIME</vt:lpstr>
      <vt:lpstr>Embauche - Répartition des effectifs par type de contrat</vt:lpstr>
      <vt:lpstr>Qualification - Répartition interne par service</vt:lpstr>
      <vt:lpstr>Qualification - Répartition interne par service (suite)</vt:lpstr>
      <vt:lpstr>Rémunération effective - Répartition par salaire mensuel par sexe</vt:lpstr>
      <vt:lpstr>Promotion - Répartition des promotions internes par sexe </vt:lpstr>
      <vt:lpstr>Sécurité et santé au travail - Répartition accident de travail par sexe </vt:lpstr>
      <vt:lpstr>POINTS FORTS, POINTS FAIBLES ET AXES D’AMELIORATION</vt:lpstr>
      <vt:lpstr>Fichier csv avec respect des contraintes du RGPD</vt:lpstr>
      <vt:lpstr>CONCLUSION </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dc:creator>selin</dc:creator>
  <cp:lastModifiedBy>selin</cp:lastModifiedBy>
  <cp:revision>1599</cp:revision>
  <cp:lastPrinted>2005-09-06T14:03:06Z</cp:lastPrinted>
  <dcterms:created xsi:type="dcterms:W3CDTF">2011-01-18T15:32:12Z</dcterms:created>
  <dcterms:modified xsi:type="dcterms:W3CDTF">2022-01-02T16:16:10Z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