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2"/>
  </p:sldMasterIdLst>
  <p:notesMasterIdLst>
    <p:notesMasterId r:id="rId23"/>
  </p:notesMasterIdLst>
  <p:handoutMasterIdLst>
    <p:handoutMasterId r:id="rId24"/>
  </p:handoutMasterIdLst>
  <p:sldIdLst>
    <p:sldId id="258" r:id="rId3"/>
    <p:sldId id="303" r:id="rId4"/>
    <p:sldId id="317" r:id="rId5"/>
    <p:sldId id="307" r:id="rId6"/>
    <p:sldId id="308" r:id="rId7"/>
    <p:sldId id="315" r:id="rId8"/>
    <p:sldId id="309" r:id="rId9"/>
    <p:sldId id="316" r:id="rId10"/>
    <p:sldId id="302" r:id="rId11"/>
    <p:sldId id="319" r:id="rId12"/>
    <p:sldId id="320" r:id="rId13"/>
    <p:sldId id="305" r:id="rId14"/>
    <p:sldId id="310" r:id="rId15"/>
    <p:sldId id="311" r:id="rId16"/>
    <p:sldId id="321" r:id="rId17"/>
    <p:sldId id="323" r:id="rId18"/>
    <p:sldId id="312" r:id="rId19"/>
    <p:sldId id="324" r:id="rId20"/>
    <p:sldId id="313" r:id="rId21"/>
    <p:sldId id="318" r:id="rId22"/>
  </p:sldIdLst>
  <p:sldSz cx="9144000" cy="6858000" type="screen4x3"/>
  <p:notesSz cx="6883400" cy="10033000"/>
  <p:defaultTextStyle>
    <a:defPPr>
      <a:defRPr lang="fr-FR"/>
    </a:defPPr>
    <a:lvl1pPr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9pPr>
  </p:defaultTextStyle>
  <p:extLst>
    <p:ext uri="{521415D9-36F7-43E2-AB2F-B90AF26B5E84}">
      <p14:sectionLst xmlns:p14="http://schemas.microsoft.com/office/powerpoint/2010/main">
        <p14:section name="Section par défaut" id="{0C943F81-29C7-4724-B0B8-5D04C2FA0B21}">
          <p14:sldIdLst>
            <p14:sldId id="258"/>
            <p14:sldId id="303"/>
            <p14:sldId id="317"/>
            <p14:sldId id="307"/>
            <p14:sldId id="308"/>
            <p14:sldId id="315"/>
            <p14:sldId id="309"/>
            <p14:sldId id="316"/>
            <p14:sldId id="302"/>
            <p14:sldId id="319"/>
            <p14:sldId id="320"/>
            <p14:sldId id="305"/>
            <p14:sldId id="310"/>
            <p14:sldId id="311"/>
            <p14:sldId id="321"/>
            <p14:sldId id="323"/>
            <p14:sldId id="312"/>
            <p14:sldId id="324"/>
            <p14:sldId id="313"/>
            <p14:sldId id="318"/>
          </p14:sldIdLst>
        </p14:section>
      </p14:sectionLst>
    </p:ext>
    <p:ext uri="{EFAFB233-063F-42B5-8137-9DF3F51BA10A}">
      <p15:sldGuideLst xmlns:p15="http://schemas.microsoft.com/office/powerpoint/2012/main">
        <p15:guide id="1" orient="horz" pos="4086">
          <p15:clr>
            <a:srgbClr val="A4A3A4"/>
          </p15:clr>
        </p15:guide>
        <p15:guide id="2" orient="horz" pos="2160">
          <p15:clr>
            <a:srgbClr val="A4A3A4"/>
          </p15:clr>
        </p15:guide>
        <p15:guide id="3" orient="horz" pos="4202">
          <p15:clr>
            <a:srgbClr val="A4A3A4"/>
          </p15:clr>
        </p15:guide>
        <p15:guide id="4" pos="5085">
          <p15:clr>
            <a:srgbClr val="A4A3A4"/>
          </p15:clr>
        </p15:guide>
        <p15:guide id="5" pos="2879">
          <p15:clr>
            <a:srgbClr val="A4A3A4"/>
          </p15:clr>
        </p15:guide>
        <p15:guide id="6" pos="5294">
          <p15:clr>
            <a:srgbClr val="A4A3A4"/>
          </p15:clr>
        </p15:guide>
        <p15:guide id="7" pos="5431">
          <p15:clr>
            <a:srgbClr val="A4A3A4"/>
          </p15:clr>
        </p15:guide>
        <p15:guide id="8" pos="329">
          <p15:clr>
            <a:srgbClr val="A4A3A4"/>
          </p15:clr>
        </p15:guide>
      </p15:sldGuideLst>
    </p:ext>
    <p:ext uri="{2D200454-40CA-4A62-9FC3-DE9A4176ACB9}">
      <p15:notesGuideLst xmlns:p15="http://schemas.microsoft.com/office/powerpoint/2012/main">
        <p15:guide id="1" orient="horz" pos="3160">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F9AC8"/>
    <a:srgbClr val="FF0000"/>
    <a:srgbClr val="7451EA"/>
    <a:srgbClr val="501169"/>
    <a:srgbClr val="8D2772"/>
    <a:srgbClr val="7EBA40"/>
    <a:srgbClr val="AB0064"/>
    <a:srgbClr val="5A1E74"/>
    <a:srgbClr val="2F9E77"/>
    <a:srgbClr val="0D3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5" autoAdjust="0"/>
    <p:restoredTop sz="94660" autoAdjust="0"/>
  </p:normalViewPr>
  <p:slideViewPr>
    <p:cSldViewPr snapToGrid="0">
      <p:cViewPr varScale="1">
        <p:scale>
          <a:sx n="92" d="100"/>
          <a:sy n="92" d="100"/>
        </p:scale>
        <p:origin x="964" y="56"/>
      </p:cViewPr>
      <p:guideLst>
        <p:guide orient="horz" pos="4086"/>
        <p:guide orient="horz" pos="2160"/>
        <p:guide orient="horz" pos="4202"/>
        <p:guide pos="5085"/>
        <p:guide pos="2879"/>
        <p:guide pos="5294"/>
        <p:guide pos="5431"/>
        <p:guide pos="3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5" d="100"/>
          <a:sy n="55" d="100"/>
        </p:scale>
        <p:origin x="-3512" y="-104"/>
      </p:cViewPr>
      <p:guideLst>
        <p:guide orient="horz" pos="3160"/>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1743B7CF-D0F4-4000-873A-07D9BA37E9F0}"/>
              </a:ext>
            </a:extLst>
          </p:cNvPr>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2616" tIns="46308" rIns="92616" bIns="46308" numCol="1" anchor="t" anchorCtr="0" compatLnSpc="1">
            <a:prstTxWarp prst="textNoShape">
              <a:avLst/>
            </a:prstTxWarp>
          </a:bodyPr>
          <a:lstStyle>
            <a:lvl1pPr defTabSz="925513" eaLnBrk="1" hangingPunct="1">
              <a:defRPr sz="1200">
                <a:latin typeface="Times New Roman" charset="0"/>
                <a:ea typeface="+mn-ea"/>
                <a:cs typeface="+mn-cs"/>
              </a:defRPr>
            </a:lvl1pPr>
          </a:lstStyle>
          <a:p>
            <a:pPr>
              <a:defRPr/>
            </a:pPr>
            <a:endParaRPr lang="fr-FR"/>
          </a:p>
        </p:txBody>
      </p:sp>
      <p:sp>
        <p:nvSpPr>
          <p:cNvPr id="291843" name="Rectangle 3">
            <a:extLst>
              <a:ext uri="{FF2B5EF4-FFF2-40B4-BE49-F238E27FC236}">
                <a16:creationId xmlns:a16="http://schemas.microsoft.com/office/drawing/2014/main" id="{B3351EF1-23B2-4B14-A808-8BA6AF05860A}"/>
              </a:ext>
            </a:extLst>
          </p:cNvPr>
          <p:cNvSpPr>
            <a:spLocks noGrp="1" noChangeArrowheads="1"/>
          </p:cNvSpPr>
          <p:nvPr>
            <p:ph type="dt" sz="quarter" idx="1"/>
          </p:nvPr>
        </p:nvSpPr>
        <p:spPr bwMode="auto">
          <a:xfrm>
            <a:off x="3902075" y="0"/>
            <a:ext cx="2981325" cy="501650"/>
          </a:xfrm>
          <a:prstGeom prst="rect">
            <a:avLst/>
          </a:prstGeom>
          <a:noFill/>
          <a:ln w="9525">
            <a:noFill/>
            <a:miter lim="800000"/>
            <a:headEnd/>
            <a:tailEnd/>
          </a:ln>
          <a:effectLst/>
        </p:spPr>
        <p:txBody>
          <a:bodyPr vert="horz" wrap="square" lIns="92616" tIns="46308" rIns="92616" bIns="46308" numCol="1" anchor="t" anchorCtr="0" compatLnSpc="1">
            <a:prstTxWarp prst="textNoShape">
              <a:avLst/>
            </a:prstTxWarp>
          </a:bodyPr>
          <a:lstStyle>
            <a:lvl1pPr algn="r" defTabSz="925513" eaLnBrk="1" hangingPunct="1">
              <a:defRPr sz="1200">
                <a:latin typeface="Times New Roman" charset="0"/>
                <a:ea typeface="+mn-ea"/>
                <a:cs typeface="+mn-cs"/>
              </a:defRPr>
            </a:lvl1pPr>
          </a:lstStyle>
          <a:p>
            <a:pPr>
              <a:defRPr/>
            </a:pPr>
            <a:endParaRPr lang="fr-FR"/>
          </a:p>
        </p:txBody>
      </p:sp>
      <p:sp>
        <p:nvSpPr>
          <p:cNvPr id="291844" name="Rectangle 4">
            <a:extLst>
              <a:ext uri="{FF2B5EF4-FFF2-40B4-BE49-F238E27FC236}">
                <a16:creationId xmlns:a16="http://schemas.microsoft.com/office/drawing/2014/main" id="{26C9AF11-6786-4E79-B126-CDB50A145859}"/>
              </a:ext>
            </a:extLst>
          </p:cNvPr>
          <p:cNvSpPr>
            <a:spLocks noGrp="1" noChangeArrowheads="1"/>
          </p:cNvSpPr>
          <p:nvPr>
            <p:ph type="ftr" sz="quarter" idx="2"/>
          </p:nvPr>
        </p:nvSpPr>
        <p:spPr bwMode="auto">
          <a:xfrm>
            <a:off x="0" y="9531350"/>
            <a:ext cx="2981325" cy="501650"/>
          </a:xfrm>
          <a:prstGeom prst="rect">
            <a:avLst/>
          </a:prstGeom>
          <a:noFill/>
          <a:ln w="9525">
            <a:noFill/>
            <a:miter lim="800000"/>
            <a:headEnd/>
            <a:tailEnd/>
          </a:ln>
          <a:effectLst/>
        </p:spPr>
        <p:txBody>
          <a:bodyPr vert="horz" wrap="square" lIns="92616" tIns="46308" rIns="92616" bIns="46308" numCol="1" anchor="b" anchorCtr="0" compatLnSpc="1">
            <a:prstTxWarp prst="textNoShape">
              <a:avLst/>
            </a:prstTxWarp>
          </a:bodyPr>
          <a:lstStyle>
            <a:lvl1pPr defTabSz="925513" eaLnBrk="1" hangingPunct="1">
              <a:defRPr sz="1200">
                <a:latin typeface="Times New Roman" charset="0"/>
                <a:ea typeface="+mn-ea"/>
                <a:cs typeface="+mn-cs"/>
              </a:defRPr>
            </a:lvl1pPr>
          </a:lstStyle>
          <a:p>
            <a:pPr>
              <a:defRPr/>
            </a:pPr>
            <a:endParaRPr lang="fr-FR"/>
          </a:p>
        </p:txBody>
      </p:sp>
      <p:sp>
        <p:nvSpPr>
          <p:cNvPr id="291845" name="Rectangle 5">
            <a:extLst>
              <a:ext uri="{FF2B5EF4-FFF2-40B4-BE49-F238E27FC236}">
                <a16:creationId xmlns:a16="http://schemas.microsoft.com/office/drawing/2014/main" id="{FCC2ED8F-4C5A-4622-ACD6-ADA1A84E8AA9}"/>
              </a:ext>
            </a:extLst>
          </p:cNvPr>
          <p:cNvSpPr>
            <a:spLocks noGrp="1" noChangeArrowheads="1"/>
          </p:cNvSpPr>
          <p:nvPr>
            <p:ph type="sldNum" sz="quarter" idx="3"/>
          </p:nvPr>
        </p:nvSpPr>
        <p:spPr bwMode="auto">
          <a:xfrm>
            <a:off x="3902075" y="9531350"/>
            <a:ext cx="2981325" cy="501650"/>
          </a:xfrm>
          <a:prstGeom prst="rect">
            <a:avLst/>
          </a:prstGeom>
          <a:noFill/>
          <a:ln w="9525">
            <a:noFill/>
            <a:miter lim="800000"/>
            <a:headEnd/>
            <a:tailEnd/>
          </a:ln>
          <a:effectLst/>
        </p:spPr>
        <p:txBody>
          <a:bodyPr vert="horz" wrap="square" lIns="92616" tIns="46308" rIns="92616" bIns="46308" numCol="1" anchor="b" anchorCtr="0" compatLnSpc="1">
            <a:prstTxWarp prst="textNoShape">
              <a:avLst/>
            </a:prstTxWarp>
          </a:bodyPr>
          <a:lstStyle>
            <a:lvl1pPr algn="r" defTabSz="925513" eaLnBrk="1" hangingPunct="1">
              <a:defRPr sz="1200">
                <a:latin typeface="Times New Roman" panose="02020603050405020304" pitchFamily="18" charset="0"/>
              </a:defRPr>
            </a:lvl1pPr>
          </a:lstStyle>
          <a:p>
            <a:fld id="{2784FC21-617B-4F42-94FD-600333C1CEE2}" type="slidenum">
              <a:rPr lang="fr-FR" altLang="fr-FR"/>
              <a:pPr/>
              <a:t>‹N°›</a:t>
            </a:fld>
            <a:endParaRPr lang="fr-FR" alt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D1899B1E-4A85-457E-AB37-2A620BBC6B58}"/>
              </a:ext>
            </a:extLst>
          </p:cNvPr>
          <p:cNvSpPr>
            <a:spLocks noGrp="1" noRot="1" noChangeAspect="1" noChangeArrowheads="1" noTextEdit="1"/>
          </p:cNvSpPr>
          <p:nvPr>
            <p:ph type="sldImg" idx="2"/>
          </p:nvPr>
        </p:nvSpPr>
        <p:spPr bwMode="auto">
          <a:xfrm>
            <a:off x="450850" y="323850"/>
            <a:ext cx="5980113" cy="44846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pic>
        <p:nvPicPr>
          <p:cNvPr id="4099" name="Image 14" descr="vcons_fr_log_cou_r.jpg">
            <a:extLst>
              <a:ext uri="{FF2B5EF4-FFF2-40B4-BE49-F238E27FC236}">
                <a16:creationId xmlns:a16="http://schemas.microsoft.com/office/drawing/2014/main" id="{FBBB6EE2-ABFE-4D72-9581-A6B234A26C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9442450"/>
            <a:ext cx="18303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a:xfrm>
            <a:off x="688975" y="4829175"/>
            <a:ext cx="5505450" cy="3949700"/>
          </a:xfrm>
          <a:prstGeom prst="rect">
            <a:avLst/>
          </a:prstGeom>
        </p:spPr>
        <p:txBody>
          <a:bodyPr/>
          <a:lstStyle/>
          <a:p>
            <a:endParaRPr lang="fr-FR" dirty="0"/>
          </a:p>
        </p:txBody>
      </p:sp>
    </p:spTree>
    <p:extLst>
      <p:ext uri="{BB962C8B-B14F-4D97-AF65-F5344CB8AC3E}">
        <p14:creationId xmlns:p14="http://schemas.microsoft.com/office/powerpoint/2010/main" val="1910799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a:xfrm>
            <a:off x="688975" y="4829175"/>
            <a:ext cx="5505450" cy="3949700"/>
          </a:xfrm>
          <a:prstGeom prst="rect">
            <a:avLst/>
          </a:prstGeom>
        </p:spPr>
        <p:txBody>
          <a:bodyPr/>
          <a:lstStyle/>
          <a:p>
            <a:endParaRPr lang="fr-FR" dirty="0"/>
          </a:p>
        </p:txBody>
      </p:sp>
    </p:spTree>
    <p:extLst>
      <p:ext uri="{BB962C8B-B14F-4D97-AF65-F5344CB8AC3E}">
        <p14:creationId xmlns:p14="http://schemas.microsoft.com/office/powerpoint/2010/main" val="2074542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a:xfrm>
            <a:off x="688975" y="4829175"/>
            <a:ext cx="5505450" cy="3949700"/>
          </a:xfrm>
          <a:prstGeom prst="rect">
            <a:avLst/>
          </a:prstGeom>
        </p:spPr>
        <p:txBody>
          <a:bodyPr/>
          <a:lstStyle/>
          <a:p>
            <a:endParaRPr lang="fr-FR" dirty="0"/>
          </a:p>
        </p:txBody>
      </p:sp>
    </p:spTree>
    <p:extLst>
      <p:ext uri="{BB962C8B-B14F-4D97-AF65-F5344CB8AC3E}">
        <p14:creationId xmlns:p14="http://schemas.microsoft.com/office/powerpoint/2010/main" val="1426491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a:xfrm>
            <a:off x="688975" y="4829175"/>
            <a:ext cx="5505450" cy="3949700"/>
          </a:xfrm>
          <a:prstGeom prst="rect">
            <a:avLst/>
          </a:prstGeom>
        </p:spPr>
        <p:txBody>
          <a:bodyPr/>
          <a:lstStyle/>
          <a:p>
            <a:endParaRPr lang="fr-FR" dirty="0"/>
          </a:p>
        </p:txBody>
      </p:sp>
    </p:spTree>
    <p:extLst>
      <p:ext uri="{BB962C8B-B14F-4D97-AF65-F5344CB8AC3E}">
        <p14:creationId xmlns:p14="http://schemas.microsoft.com/office/powerpoint/2010/main" val="3533594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a:xfrm>
            <a:off x="688975" y="4829175"/>
            <a:ext cx="5505450" cy="3949700"/>
          </a:xfrm>
          <a:prstGeom prst="rect">
            <a:avLst/>
          </a:prstGeom>
        </p:spPr>
        <p:txBody>
          <a:bodyPr/>
          <a:lstStyle/>
          <a:p>
            <a:endParaRPr lang="fr-FR" dirty="0"/>
          </a:p>
        </p:txBody>
      </p:sp>
    </p:spTree>
    <p:extLst>
      <p:ext uri="{BB962C8B-B14F-4D97-AF65-F5344CB8AC3E}">
        <p14:creationId xmlns:p14="http://schemas.microsoft.com/office/powerpoint/2010/main" val="404439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a:xfrm>
            <a:off x="688975" y="4829175"/>
            <a:ext cx="5505450" cy="3949700"/>
          </a:xfrm>
          <a:prstGeom prst="rect">
            <a:avLst/>
          </a:prstGeom>
        </p:spPr>
        <p:txBody>
          <a:bodyPr/>
          <a:lstStyle/>
          <a:p>
            <a:endParaRPr lang="fr-FR" dirty="0"/>
          </a:p>
        </p:txBody>
      </p:sp>
    </p:spTree>
    <p:extLst>
      <p:ext uri="{BB962C8B-B14F-4D97-AF65-F5344CB8AC3E}">
        <p14:creationId xmlns:p14="http://schemas.microsoft.com/office/powerpoint/2010/main" val="1707645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a:xfrm>
            <a:off x="688975" y="4829175"/>
            <a:ext cx="5505450" cy="3949700"/>
          </a:xfrm>
          <a:prstGeom prst="rect">
            <a:avLst/>
          </a:prstGeom>
        </p:spPr>
        <p:txBody>
          <a:bodyPr/>
          <a:lstStyle/>
          <a:p>
            <a:endParaRPr lang="fr-FR" dirty="0"/>
          </a:p>
        </p:txBody>
      </p:sp>
    </p:spTree>
    <p:extLst>
      <p:ext uri="{BB962C8B-B14F-4D97-AF65-F5344CB8AC3E}">
        <p14:creationId xmlns:p14="http://schemas.microsoft.com/office/powerpoint/2010/main" val="3360211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a:xfrm>
            <a:off x="688975" y="4829175"/>
            <a:ext cx="5505450" cy="3949700"/>
          </a:xfrm>
          <a:prstGeom prst="rect">
            <a:avLst/>
          </a:prstGeom>
        </p:spPr>
        <p:txBody>
          <a:bodyPr/>
          <a:lstStyle/>
          <a:p>
            <a:endParaRPr lang="fr-FR" dirty="0"/>
          </a:p>
        </p:txBody>
      </p:sp>
    </p:spTree>
    <p:extLst>
      <p:ext uri="{BB962C8B-B14F-4D97-AF65-F5344CB8AC3E}">
        <p14:creationId xmlns:p14="http://schemas.microsoft.com/office/powerpoint/2010/main" val="662718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a:xfrm>
            <a:off x="688975" y="4829175"/>
            <a:ext cx="5505450" cy="3949700"/>
          </a:xfrm>
          <a:prstGeom prst="rect">
            <a:avLst/>
          </a:prstGeom>
        </p:spPr>
        <p:txBody>
          <a:bodyPr/>
          <a:lstStyle/>
          <a:p>
            <a:endParaRPr lang="fr-FR" dirty="0"/>
          </a:p>
        </p:txBody>
      </p:sp>
    </p:spTree>
    <p:extLst>
      <p:ext uri="{BB962C8B-B14F-4D97-AF65-F5344CB8AC3E}">
        <p14:creationId xmlns:p14="http://schemas.microsoft.com/office/powerpoint/2010/main" val="2462994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a:xfrm>
            <a:off x="688975" y="4829175"/>
            <a:ext cx="5505450" cy="3949700"/>
          </a:xfrm>
          <a:prstGeom prst="rect">
            <a:avLst/>
          </a:prstGeom>
        </p:spPr>
        <p:txBody>
          <a:bodyPr/>
          <a:lstStyle/>
          <a:p>
            <a:endParaRPr lang="fr-FR" dirty="0"/>
          </a:p>
        </p:txBody>
      </p:sp>
    </p:spTree>
    <p:extLst>
      <p:ext uri="{BB962C8B-B14F-4D97-AF65-F5344CB8AC3E}">
        <p14:creationId xmlns:p14="http://schemas.microsoft.com/office/powerpoint/2010/main" val="4242467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a:xfrm>
            <a:off x="688975" y="4829175"/>
            <a:ext cx="5505450" cy="3949700"/>
          </a:xfrm>
          <a:prstGeom prst="rect">
            <a:avLst/>
          </a:prstGeom>
        </p:spPr>
        <p:txBody>
          <a:bodyPr/>
          <a:lstStyle/>
          <a:p>
            <a:endParaRPr lang="fr-FR" dirty="0"/>
          </a:p>
        </p:txBody>
      </p:sp>
    </p:spTree>
    <p:extLst>
      <p:ext uri="{BB962C8B-B14F-4D97-AF65-F5344CB8AC3E}">
        <p14:creationId xmlns:p14="http://schemas.microsoft.com/office/powerpoint/2010/main" val="2442889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VINCI - Diapositive de titre">
    <p:spTree>
      <p:nvGrpSpPr>
        <p:cNvPr id="1" name=""/>
        <p:cNvGrpSpPr/>
        <p:nvPr/>
      </p:nvGrpSpPr>
      <p:grpSpPr>
        <a:xfrm>
          <a:off x="0" y="0"/>
          <a:ext cx="0" cy="0"/>
          <a:chOff x="0" y="0"/>
          <a:chExt cx="0" cy="0"/>
        </a:xfrm>
      </p:grpSpPr>
      <p:sp>
        <p:nvSpPr>
          <p:cNvPr id="4" name="Rectangle à coins arrondis 7">
            <a:extLst>
              <a:ext uri="{FF2B5EF4-FFF2-40B4-BE49-F238E27FC236}">
                <a16:creationId xmlns:a16="http://schemas.microsoft.com/office/drawing/2014/main" id="{D0FD6F53-8D92-45BE-81C0-6FABBF52D856}"/>
              </a:ext>
            </a:extLst>
          </p:cNvPr>
          <p:cNvSpPr/>
          <p:nvPr userDrawn="1"/>
        </p:nvSpPr>
        <p:spPr>
          <a:xfrm>
            <a:off x="6165850" y="1270000"/>
            <a:ext cx="2455863" cy="203200"/>
          </a:xfrm>
          <a:prstGeom prst="roundRect">
            <a:avLst>
              <a:gd name="adj" fmla="val 24460"/>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5" name="Rectangle à coins arrondis 8">
            <a:extLst>
              <a:ext uri="{FF2B5EF4-FFF2-40B4-BE49-F238E27FC236}">
                <a16:creationId xmlns:a16="http://schemas.microsoft.com/office/drawing/2014/main" id="{A59D64A9-C020-4EAF-8521-DAEA232E3C6B}"/>
              </a:ext>
            </a:extLst>
          </p:cNvPr>
          <p:cNvSpPr/>
          <p:nvPr userDrawn="1"/>
        </p:nvSpPr>
        <p:spPr>
          <a:xfrm>
            <a:off x="522288" y="1273175"/>
            <a:ext cx="5599112" cy="200025"/>
          </a:xfrm>
          <a:prstGeom prst="roundRect">
            <a:avLst>
              <a:gd name="adj" fmla="val 24460"/>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solidFill>
                <a:schemeClr val="tx1">
                  <a:lumMod val="20000"/>
                  <a:lumOff val="80000"/>
                </a:schemeClr>
              </a:solidFill>
              <a:highlight>
                <a:srgbClr val="2F9AC8"/>
              </a:highlight>
            </a:endParaRPr>
          </a:p>
        </p:txBody>
      </p:sp>
      <p:sp>
        <p:nvSpPr>
          <p:cNvPr id="7" name="Rectangle à coins arrondis 10">
            <a:extLst>
              <a:ext uri="{FF2B5EF4-FFF2-40B4-BE49-F238E27FC236}">
                <a16:creationId xmlns:a16="http://schemas.microsoft.com/office/drawing/2014/main" id="{E2BEB4BB-13A8-47AC-9A87-2096A3208424}"/>
              </a:ext>
            </a:extLst>
          </p:cNvPr>
          <p:cNvSpPr/>
          <p:nvPr userDrawn="1"/>
        </p:nvSpPr>
        <p:spPr>
          <a:xfrm>
            <a:off x="6165850" y="6299200"/>
            <a:ext cx="2455863" cy="203200"/>
          </a:xfrm>
          <a:prstGeom prst="roundRect">
            <a:avLst>
              <a:gd name="adj" fmla="val 24460"/>
            </a:avLst>
          </a:prstGeom>
          <a:solidFill>
            <a:srgbClr val="C0000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1546242" name="Rectangle 2"/>
          <p:cNvSpPr>
            <a:spLocks noGrp="1" noChangeArrowheads="1"/>
          </p:cNvSpPr>
          <p:nvPr>
            <p:ph type="ctrTitle"/>
          </p:nvPr>
        </p:nvSpPr>
        <p:spPr>
          <a:xfrm>
            <a:off x="2698659" y="3282950"/>
            <a:ext cx="5922521" cy="642938"/>
          </a:xfrm>
        </p:spPr>
        <p:txBody>
          <a:bodyPr/>
          <a:lstStyle>
            <a:lvl1pPr algn="r">
              <a:defRPr sz="3700"/>
            </a:lvl1pPr>
          </a:lstStyle>
          <a:p>
            <a:r>
              <a:rPr lang="fr-FR"/>
              <a:t>Cliquez et modifiez le titre</a:t>
            </a:r>
          </a:p>
        </p:txBody>
      </p:sp>
      <p:sp>
        <p:nvSpPr>
          <p:cNvPr id="1546243" name="Rectangle 3"/>
          <p:cNvSpPr>
            <a:spLocks noGrp="1" noChangeArrowheads="1"/>
          </p:cNvSpPr>
          <p:nvPr>
            <p:ph type="subTitle" idx="1"/>
          </p:nvPr>
        </p:nvSpPr>
        <p:spPr bwMode="white">
          <a:xfrm>
            <a:off x="2690323" y="3960814"/>
            <a:ext cx="5930857" cy="339725"/>
          </a:xfrm>
        </p:spPr>
        <p:txBody>
          <a:bodyPr tIns="0" bIns="0" anchor="ctr"/>
          <a:lstStyle>
            <a:lvl1pPr marL="0" indent="0" algn="r">
              <a:spcBef>
                <a:spcPct val="0"/>
              </a:spcBef>
              <a:buFont typeface="Wingdings" charset="2"/>
              <a:buNone/>
              <a:defRPr sz="1800">
                <a:solidFill>
                  <a:schemeClr val="bg2"/>
                </a:solidFill>
              </a:defRPr>
            </a:lvl1pPr>
          </a:lstStyle>
          <a:p>
            <a:r>
              <a:rPr lang="fr-FR" dirty="0"/>
              <a:t>Cliquez pour modifier le style des sous-titres du masque</a:t>
            </a:r>
          </a:p>
        </p:txBody>
      </p:sp>
    </p:spTree>
    <p:extLst>
      <p:ext uri="{BB962C8B-B14F-4D97-AF65-F5344CB8AC3E}">
        <p14:creationId xmlns:p14="http://schemas.microsoft.com/office/powerpoint/2010/main" val="1908343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NCI - Titre et contenu">
    <p:spTree>
      <p:nvGrpSpPr>
        <p:cNvPr id="1" name=""/>
        <p:cNvGrpSpPr/>
        <p:nvPr/>
      </p:nvGrpSpPr>
      <p:grpSpPr>
        <a:xfrm>
          <a:off x="0" y="0"/>
          <a:ext cx="0" cy="0"/>
          <a:chOff x="0" y="0"/>
          <a:chExt cx="0" cy="0"/>
        </a:xfrm>
      </p:grpSpPr>
      <p:sp>
        <p:nvSpPr>
          <p:cNvPr id="4" name="Rectangle à coins arrondis 7">
            <a:extLst>
              <a:ext uri="{FF2B5EF4-FFF2-40B4-BE49-F238E27FC236}">
                <a16:creationId xmlns:a16="http://schemas.microsoft.com/office/drawing/2014/main" id="{F4537FE4-BDAF-4A2B-A783-7A78BCD27C49}"/>
              </a:ext>
            </a:extLst>
          </p:cNvPr>
          <p:cNvSpPr/>
          <p:nvPr userDrawn="1"/>
        </p:nvSpPr>
        <p:spPr>
          <a:xfrm>
            <a:off x="7258050" y="6489700"/>
            <a:ext cx="1744663" cy="177800"/>
          </a:xfrm>
          <a:prstGeom prst="roundRect">
            <a:avLst>
              <a:gd name="adj" fmla="val 24460"/>
            </a:avLst>
          </a:prstGeom>
          <a:solidFill>
            <a:srgbClr val="C0000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lvl1pPr marL="342900" indent="-342900">
              <a:buClrTx/>
              <a:buFont typeface="Wingdings" panose="05000000000000000000" pitchFamily="2" charset="2"/>
              <a:buChar char="§"/>
              <a:defRPr>
                <a:solidFill>
                  <a:schemeClr val="bg2"/>
                </a:solidFill>
              </a:defRPr>
            </a:lvl1pPr>
            <a:lvl2pPr marL="742950" indent="-285750">
              <a:buClr>
                <a:schemeClr val="bg2"/>
              </a:buClr>
              <a:buFont typeface="Wingdings" panose="05000000000000000000" pitchFamily="2" charset="2"/>
              <a:buChar char="§"/>
              <a:defRPr>
                <a:solidFill>
                  <a:schemeClr val="bg2"/>
                </a:solidFill>
              </a:defRPr>
            </a:lvl2pPr>
            <a:lvl3pPr marL="1143000" indent="-228600">
              <a:buClr>
                <a:schemeClr val="bg2"/>
              </a:buClr>
              <a:buFont typeface="Wingdings" panose="05000000000000000000" pitchFamily="2" charset="2"/>
              <a:buChar char="§"/>
              <a:defRPr>
                <a:solidFill>
                  <a:schemeClr val="bg2"/>
                </a:solidFill>
              </a:defRPr>
            </a:lvl3pPr>
            <a:lvl4pPr marL="1562100" indent="-228600">
              <a:buClr>
                <a:schemeClr val="bg2"/>
              </a:buClr>
              <a:buFont typeface="Wingdings" panose="05000000000000000000" pitchFamily="2" charset="2"/>
              <a:buChar char="§"/>
              <a:defRPr>
                <a:solidFill>
                  <a:schemeClr val="bg2"/>
                </a:solidFill>
              </a:defRPr>
            </a:lvl4pPr>
            <a:lvl5pPr marL="1981200" indent="-228600">
              <a:buClr>
                <a:schemeClr val="bg2"/>
              </a:buClr>
              <a:buFont typeface="Wingdings" panose="05000000000000000000" pitchFamily="2" charset="2"/>
              <a:buChar char="§"/>
              <a:defRPr>
                <a:solidFill>
                  <a:schemeClr val="bg2"/>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a:extLst>
              <a:ext uri="{FF2B5EF4-FFF2-40B4-BE49-F238E27FC236}">
                <a16:creationId xmlns:a16="http://schemas.microsoft.com/office/drawing/2014/main" id="{9E74C8DD-D35E-48AF-BAAF-800AA77B23FF}"/>
              </a:ext>
            </a:extLst>
          </p:cNvPr>
          <p:cNvSpPr>
            <a:spLocks noGrp="1" noChangeArrowheads="1"/>
          </p:cNvSpPr>
          <p:nvPr>
            <p:ph type="sldNum" sz="quarter" idx="10"/>
          </p:nvPr>
        </p:nvSpPr>
        <p:spPr>
          <a:solidFill>
            <a:srgbClr val="C00000"/>
          </a:solidFill>
          <a:ln>
            <a:solidFill>
              <a:srgbClr val="0070C0"/>
            </a:solidFill>
          </a:ln>
        </p:spPr>
        <p:txBody>
          <a:bodyPr/>
          <a:lstStyle>
            <a:lvl1pPr>
              <a:defRPr/>
            </a:lvl1pPr>
          </a:lstStyle>
          <a:p>
            <a:fld id="{DA5078FC-07B5-4EA5-9720-C28FB1BDCFD7}" type="slidenum">
              <a:rPr lang="fr-FR" altLang="fr-FR"/>
              <a:pPr/>
              <a:t>‹N°›</a:t>
            </a:fld>
            <a:endParaRPr lang="fr-FR" altLang="fr-FR" dirty="0"/>
          </a:p>
        </p:txBody>
      </p:sp>
      <p:sp>
        <p:nvSpPr>
          <p:cNvPr id="8" name="Rectangle à coins arrondis 8">
            <a:extLst>
              <a:ext uri="{FF2B5EF4-FFF2-40B4-BE49-F238E27FC236}">
                <a16:creationId xmlns:a16="http://schemas.microsoft.com/office/drawing/2014/main" id="{C0EAB4B4-0EBD-4658-AA7C-200C023E35A6}"/>
              </a:ext>
            </a:extLst>
          </p:cNvPr>
          <p:cNvSpPr/>
          <p:nvPr userDrawn="1"/>
        </p:nvSpPr>
        <p:spPr>
          <a:xfrm>
            <a:off x="141288" y="707649"/>
            <a:ext cx="6860404" cy="238920"/>
          </a:xfrm>
          <a:prstGeom prst="roundRect">
            <a:avLst>
              <a:gd name="adj" fmla="val 24460"/>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solidFill>
                <a:schemeClr val="accent4">
                  <a:lumMod val="40000"/>
                  <a:lumOff val="60000"/>
                </a:schemeClr>
              </a:solidFill>
            </a:endParaRPr>
          </a:p>
        </p:txBody>
      </p:sp>
      <p:sp>
        <p:nvSpPr>
          <p:cNvPr id="11" name="Rectangle à coins arrondis 7">
            <a:extLst>
              <a:ext uri="{FF2B5EF4-FFF2-40B4-BE49-F238E27FC236}">
                <a16:creationId xmlns:a16="http://schemas.microsoft.com/office/drawing/2014/main" id="{A734D8A0-DBD5-4D8B-9170-CED977A6B3BA}"/>
              </a:ext>
            </a:extLst>
          </p:cNvPr>
          <p:cNvSpPr/>
          <p:nvPr userDrawn="1"/>
        </p:nvSpPr>
        <p:spPr>
          <a:xfrm>
            <a:off x="7106194" y="707649"/>
            <a:ext cx="1896519" cy="238919"/>
          </a:xfrm>
          <a:prstGeom prst="roundRect">
            <a:avLst>
              <a:gd name="adj" fmla="val 24460"/>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Tree>
    <p:extLst>
      <p:ext uri="{BB962C8B-B14F-4D97-AF65-F5344CB8AC3E}">
        <p14:creationId xmlns:p14="http://schemas.microsoft.com/office/powerpoint/2010/main" val="92259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tx2"/>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6FE5742-C934-4213-A9D8-9AD54127A700}"/>
              </a:ext>
            </a:extLst>
          </p:cNvPr>
          <p:cNvSpPr>
            <a:spLocks noGrp="1" noChangeArrowheads="1"/>
          </p:cNvSpPr>
          <p:nvPr>
            <p:ph type="title"/>
          </p:nvPr>
        </p:nvSpPr>
        <p:spPr bwMode="white">
          <a:xfrm>
            <a:off x="141288" y="119063"/>
            <a:ext cx="6659562"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lvl="0"/>
            <a:r>
              <a:rPr lang="fr-FR" altLang="fr-FR"/>
              <a:t>Cliquez et modifiez le titre</a:t>
            </a:r>
          </a:p>
        </p:txBody>
      </p:sp>
      <p:sp>
        <p:nvSpPr>
          <p:cNvPr id="1027" name="Rectangle 3">
            <a:extLst>
              <a:ext uri="{FF2B5EF4-FFF2-40B4-BE49-F238E27FC236}">
                <a16:creationId xmlns:a16="http://schemas.microsoft.com/office/drawing/2014/main" id="{7E985E0A-F8DC-4975-8B30-AE910D062212}"/>
              </a:ext>
            </a:extLst>
          </p:cNvPr>
          <p:cNvSpPr>
            <a:spLocks noGrp="1" noChangeArrowheads="1"/>
          </p:cNvSpPr>
          <p:nvPr>
            <p:ph type="body" idx="1"/>
          </p:nvPr>
        </p:nvSpPr>
        <p:spPr bwMode="auto">
          <a:xfrm>
            <a:off x="141288" y="984250"/>
            <a:ext cx="8861425" cy="547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a:t>Cliquez pour modifier les styles du texte du masque</a:t>
            </a:r>
          </a:p>
          <a:p>
            <a:pPr lvl="1"/>
            <a:r>
              <a:rPr lang="fr-FR" altLang="fr-FR" dirty="0"/>
              <a:t>Deuxième niveau</a:t>
            </a:r>
          </a:p>
          <a:p>
            <a:pPr lvl="2"/>
            <a:r>
              <a:rPr lang="fr-FR" altLang="fr-FR" dirty="0"/>
              <a:t>Troisième niveau</a:t>
            </a:r>
          </a:p>
          <a:p>
            <a:pPr lvl="3"/>
            <a:r>
              <a:rPr lang="fr-FR" altLang="fr-FR" dirty="0"/>
              <a:t>Quatrième niveau</a:t>
            </a:r>
          </a:p>
          <a:p>
            <a:pPr lvl="4"/>
            <a:r>
              <a:rPr lang="fr-FR" altLang="fr-FR" dirty="0"/>
              <a:t>Cinquième niveau</a:t>
            </a:r>
          </a:p>
        </p:txBody>
      </p:sp>
      <p:sp>
        <p:nvSpPr>
          <p:cNvPr id="1028" name="Text Box 4">
            <a:extLst>
              <a:ext uri="{FF2B5EF4-FFF2-40B4-BE49-F238E27FC236}">
                <a16:creationId xmlns:a16="http://schemas.microsoft.com/office/drawing/2014/main" id="{7ED716F3-1E26-4070-9500-BAB0242E5151}"/>
              </a:ext>
            </a:extLst>
          </p:cNvPr>
          <p:cNvSpPr txBox="1">
            <a:spLocks noChangeArrowheads="1"/>
          </p:cNvSpPr>
          <p:nvPr/>
        </p:nvSpPr>
        <p:spPr bwMode="auto">
          <a:xfrm>
            <a:off x="8710613" y="5999163"/>
            <a:ext cx="184150" cy="338137"/>
          </a:xfrm>
          <a:prstGeom prst="rect">
            <a:avLst/>
          </a:prstGeom>
          <a:noFill/>
          <a:ln>
            <a:noFill/>
          </a:ln>
        </p:spPr>
        <p:txBody>
          <a:bodyPr wrap="none">
            <a:spAutoFit/>
          </a:bodyPr>
          <a:lstStyle>
            <a:lvl1pPr eaLnBrk="0" hangingPunct="0">
              <a:defRPr sz="1600">
                <a:solidFill>
                  <a:schemeClr val="tx1"/>
                </a:solidFill>
                <a:latin typeface="Vinci Sans" charset="0"/>
                <a:ea typeface="ＭＳ Ｐゴシック" charset="0"/>
                <a:cs typeface="ＭＳ Ｐゴシック" charset="0"/>
              </a:defRPr>
            </a:lvl1pPr>
            <a:lvl2pPr marL="742950" indent="-285750" eaLnBrk="0" hangingPunct="0">
              <a:defRPr sz="1600">
                <a:solidFill>
                  <a:schemeClr val="tx1"/>
                </a:solidFill>
                <a:latin typeface="Vinci Sans" charset="0"/>
                <a:ea typeface="ＭＳ Ｐゴシック" charset="0"/>
              </a:defRPr>
            </a:lvl2pPr>
            <a:lvl3pPr marL="1143000" indent="-228600" eaLnBrk="0" hangingPunct="0">
              <a:defRPr sz="1600">
                <a:solidFill>
                  <a:schemeClr val="tx1"/>
                </a:solidFill>
                <a:latin typeface="Vinci Sans" charset="0"/>
                <a:ea typeface="ＭＳ Ｐゴシック" charset="0"/>
              </a:defRPr>
            </a:lvl3pPr>
            <a:lvl4pPr marL="1600200" indent="-228600" eaLnBrk="0" hangingPunct="0">
              <a:defRPr sz="1600">
                <a:solidFill>
                  <a:schemeClr val="tx1"/>
                </a:solidFill>
                <a:latin typeface="Vinci Sans" charset="0"/>
                <a:ea typeface="ＭＳ Ｐゴシック" charset="0"/>
              </a:defRPr>
            </a:lvl4pPr>
            <a:lvl5pPr marL="2057400" indent="-228600" eaLnBrk="0" hangingPunct="0">
              <a:defRPr sz="1600">
                <a:solidFill>
                  <a:schemeClr val="tx1"/>
                </a:solidFill>
                <a:latin typeface="Vinci Sans" charset="0"/>
                <a:ea typeface="ＭＳ Ｐゴシック" charset="0"/>
              </a:defRPr>
            </a:lvl5pPr>
            <a:lvl6pPr marL="2514600" indent="-228600" eaLnBrk="0" fontAlgn="base" hangingPunct="0">
              <a:spcBef>
                <a:spcPct val="0"/>
              </a:spcBef>
              <a:spcAft>
                <a:spcPct val="0"/>
              </a:spcAft>
              <a:defRPr sz="1600">
                <a:solidFill>
                  <a:schemeClr val="tx1"/>
                </a:solidFill>
                <a:latin typeface="Vinci Sans" charset="0"/>
                <a:ea typeface="ＭＳ Ｐゴシック" charset="0"/>
              </a:defRPr>
            </a:lvl6pPr>
            <a:lvl7pPr marL="2971800" indent="-228600" eaLnBrk="0" fontAlgn="base" hangingPunct="0">
              <a:spcBef>
                <a:spcPct val="0"/>
              </a:spcBef>
              <a:spcAft>
                <a:spcPct val="0"/>
              </a:spcAft>
              <a:defRPr sz="1600">
                <a:solidFill>
                  <a:schemeClr val="tx1"/>
                </a:solidFill>
                <a:latin typeface="Vinci Sans" charset="0"/>
                <a:ea typeface="ＭＳ Ｐゴシック" charset="0"/>
              </a:defRPr>
            </a:lvl7pPr>
            <a:lvl8pPr marL="3429000" indent="-228600" eaLnBrk="0" fontAlgn="base" hangingPunct="0">
              <a:spcBef>
                <a:spcPct val="0"/>
              </a:spcBef>
              <a:spcAft>
                <a:spcPct val="0"/>
              </a:spcAft>
              <a:defRPr sz="1600">
                <a:solidFill>
                  <a:schemeClr val="tx1"/>
                </a:solidFill>
                <a:latin typeface="Vinci Sans" charset="0"/>
                <a:ea typeface="ＭＳ Ｐゴシック" charset="0"/>
              </a:defRPr>
            </a:lvl8pPr>
            <a:lvl9pPr marL="3886200" indent="-228600" eaLnBrk="0" fontAlgn="base" hangingPunct="0">
              <a:spcBef>
                <a:spcPct val="0"/>
              </a:spcBef>
              <a:spcAft>
                <a:spcPct val="0"/>
              </a:spcAft>
              <a:defRPr sz="1600">
                <a:solidFill>
                  <a:schemeClr val="tx1"/>
                </a:solidFill>
                <a:latin typeface="Vinci Sans" charset="0"/>
                <a:ea typeface="ＭＳ Ｐゴシック" charset="0"/>
              </a:defRPr>
            </a:lvl9pPr>
          </a:lstStyle>
          <a:p>
            <a:pPr eaLnBrk="1" hangingPunct="1">
              <a:defRPr/>
            </a:pPr>
            <a:endParaRPr lang="fr-FR"/>
          </a:p>
        </p:txBody>
      </p:sp>
      <p:sp>
        <p:nvSpPr>
          <p:cNvPr id="1545221" name="Rectangle 5">
            <a:extLst>
              <a:ext uri="{FF2B5EF4-FFF2-40B4-BE49-F238E27FC236}">
                <a16:creationId xmlns:a16="http://schemas.microsoft.com/office/drawing/2014/main" id="{469C1E28-10E3-491E-98F3-E72E6595D913}"/>
              </a:ext>
            </a:extLst>
          </p:cNvPr>
          <p:cNvSpPr>
            <a:spLocks noGrp="1" noChangeArrowheads="1"/>
          </p:cNvSpPr>
          <p:nvPr>
            <p:ph type="sldNum" sz="quarter" idx="4"/>
          </p:nvPr>
        </p:nvSpPr>
        <p:spPr bwMode="auto">
          <a:xfrm>
            <a:off x="8574088" y="6491288"/>
            <a:ext cx="419100" cy="15081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lgn="r">
              <a:defRPr sz="1400">
                <a:solidFill>
                  <a:schemeClr val="tx2"/>
                </a:solidFill>
                <a:latin typeface="Vinci Sans Medium" pitchFamily="2" charset="0"/>
              </a:defRPr>
            </a:lvl1pPr>
          </a:lstStyle>
          <a:p>
            <a:fld id="{DA6B6DAA-CBAB-4298-823D-CB0C52B911AC}" type="slidenum">
              <a:rPr lang="fr-FR" altLang="fr-FR"/>
              <a:pPr/>
              <a:t>‹N°›</a:t>
            </a:fld>
            <a:endParaRPr lang="fr-FR" altLang="fr-FR"/>
          </a:p>
        </p:txBody>
      </p:sp>
      <p:sp>
        <p:nvSpPr>
          <p:cNvPr id="7" name="Rectangle à coins arrondis 6">
            <a:extLst>
              <a:ext uri="{FF2B5EF4-FFF2-40B4-BE49-F238E27FC236}">
                <a16:creationId xmlns:a16="http://schemas.microsoft.com/office/drawing/2014/main" id="{75DC1C61-4B7E-47DE-A3B5-C71269B001C6}"/>
              </a:ext>
            </a:extLst>
          </p:cNvPr>
          <p:cNvSpPr/>
          <p:nvPr userDrawn="1"/>
        </p:nvSpPr>
        <p:spPr>
          <a:xfrm>
            <a:off x="141288" y="682625"/>
            <a:ext cx="7078662" cy="182563"/>
          </a:xfrm>
          <a:prstGeom prst="roundRect">
            <a:avLst>
              <a:gd name="adj" fmla="val 24460"/>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Tree>
  </p:cSld>
  <p:clrMap bg1="lt1" tx1="dk1" bg2="lt2" tx2="dk2" accent1="accent1" accent2="accent2" accent3="accent3" accent4="accent4" accent5="accent5" accent6="accent6" hlink="hlink" folHlink="folHlink"/>
  <p:sldLayoutIdLst>
    <p:sldLayoutId id="2147484121" r:id="rId1"/>
    <p:sldLayoutId id="2147484122" r:id="rId2"/>
  </p:sldLayoutIdLst>
  <p:hf hdr="0" ftr="0" dt="0"/>
  <p:txStyles>
    <p:titleStyle>
      <a:lvl1pPr algn="l" rtl="0" eaLnBrk="0" fontAlgn="base" hangingPunct="0">
        <a:lnSpc>
          <a:spcPct val="90000"/>
        </a:lnSpc>
        <a:spcBef>
          <a:spcPct val="0"/>
        </a:spcBef>
        <a:spcAft>
          <a:spcPct val="0"/>
        </a:spcAft>
        <a:defRPr sz="2000">
          <a:solidFill>
            <a:schemeClr val="bg2"/>
          </a:solidFill>
          <a:latin typeface="+mj-lt"/>
          <a:ea typeface="MS PGothic" panose="020B0600070205080204" pitchFamily="34" charset="-128"/>
          <a:cs typeface="ＭＳ Ｐゴシック" charset="-128"/>
        </a:defRPr>
      </a:lvl1pPr>
      <a:lvl2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2pPr>
      <a:lvl3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3pPr>
      <a:lvl4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4pPr>
      <a:lvl5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5pPr>
      <a:lvl6pPr marL="457200" algn="l" rtl="0" eaLnBrk="1" fontAlgn="base" hangingPunct="1">
        <a:lnSpc>
          <a:spcPct val="90000"/>
        </a:lnSpc>
        <a:spcBef>
          <a:spcPct val="0"/>
        </a:spcBef>
        <a:spcAft>
          <a:spcPct val="0"/>
        </a:spcAft>
        <a:defRPr sz="2000">
          <a:solidFill>
            <a:schemeClr val="bg2"/>
          </a:solidFill>
          <a:latin typeface="Vinci Sans Medium" charset="0"/>
        </a:defRPr>
      </a:lvl6pPr>
      <a:lvl7pPr marL="914400" algn="l" rtl="0" eaLnBrk="1" fontAlgn="base" hangingPunct="1">
        <a:lnSpc>
          <a:spcPct val="90000"/>
        </a:lnSpc>
        <a:spcBef>
          <a:spcPct val="0"/>
        </a:spcBef>
        <a:spcAft>
          <a:spcPct val="0"/>
        </a:spcAft>
        <a:defRPr sz="2000">
          <a:solidFill>
            <a:schemeClr val="bg2"/>
          </a:solidFill>
          <a:latin typeface="Vinci Sans Medium" charset="0"/>
        </a:defRPr>
      </a:lvl7pPr>
      <a:lvl8pPr marL="1371600" algn="l" rtl="0" eaLnBrk="1" fontAlgn="base" hangingPunct="1">
        <a:lnSpc>
          <a:spcPct val="90000"/>
        </a:lnSpc>
        <a:spcBef>
          <a:spcPct val="0"/>
        </a:spcBef>
        <a:spcAft>
          <a:spcPct val="0"/>
        </a:spcAft>
        <a:defRPr sz="2000">
          <a:solidFill>
            <a:schemeClr val="bg2"/>
          </a:solidFill>
          <a:latin typeface="Vinci Sans Medium" charset="0"/>
        </a:defRPr>
      </a:lvl8pPr>
      <a:lvl9pPr marL="1828800" algn="l" rtl="0" eaLnBrk="1" fontAlgn="base" hangingPunct="1">
        <a:lnSpc>
          <a:spcPct val="90000"/>
        </a:lnSpc>
        <a:spcBef>
          <a:spcPct val="0"/>
        </a:spcBef>
        <a:spcAft>
          <a:spcPct val="0"/>
        </a:spcAft>
        <a:defRPr sz="2000">
          <a:solidFill>
            <a:schemeClr val="bg2"/>
          </a:solidFill>
          <a:latin typeface="Vinci Sans Medium" charset="0"/>
        </a:defRPr>
      </a:lvl9pPr>
    </p:titleStyle>
    <p:bodyStyle>
      <a:lvl1pPr marL="342900" indent="-342900" algn="l" rtl="0" eaLnBrk="0" fontAlgn="base" hangingPunct="0">
        <a:lnSpc>
          <a:spcPct val="90000"/>
        </a:lnSpc>
        <a:spcBef>
          <a:spcPct val="45000"/>
        </a:spcBef>
        <a:spcAft>
          <a:spcPct val="20000"/>
        </a:spcAft>
        <a:buClr>
          <a:schemeClr val="bg2"/>
        </a:buClr>
        <a:buSzPct val="85000"/>
        <a:buFont typeface="Wingdings" panose="05000000000000000000" pitchFamily="2" charset="2"/>
        <a:buChar char="§"/>
        <a:defRPr sz="2000">
          <a:solidFill>
            <a:schemeClr val="bg2"/>
          </a:solidFill>
          <a:latin typeface="+mn-lt"/>
          <a:ea typeface="MS PGothic" panose="020B0600070205080204" pitchFamily="34" charset="-128"/>
          <a:cs typeface="ＭＳ Ｐゴシック" charset="-128"/>
        </a:defRPr>
      </a:lvl1pPr>
      <a:lvl2pPr marL="742950" indent="-285750" algn="l" rtl="0" eaLnBrk="0" fontAlgn="base" hangingPunct="0">
        <a:lnSpc>
          <a:spcPct val="90000"/>
        </a:lnSpc>
        <a:spcBef>
          <a:spcPct val="0"/>
        </a:spcBef>
        <a:spcAft>
          <a:spcPct val="0"/>
        </a:spcAft>
        <a:buClr>
          <a:schemeClr val="bg2"/>
        </a:buClr>
        <a:buSzPct val="75000"/>
        <a:buFont typeface="Wingdings" panose="05000000000000000000" pitchFamily="2" charset="2"/>
        <a:buChar char="§"/>
        <a:defRPr>
          <a:solidFill>
            <a:schemeClr val="bg2"/>
          </a:solidFill>
          <a:latin typeface="+mn-lt"/>
          <a:ea typeface="MS PGothic" panose="020B0600070205080204" pitchFamily="34" charset="-128"/>
        </a:defRPr>
      </a:lvl2pPr>
      <a:lvl3pPr marL="1143000" indent="-228600" algn="l" rtl="0" eaLnBrk="0" fontAlgn="base" hangingPunct="0">
        <a:spcBef>
          <a:spcPct val="10000"/>
        </a:spcBef>
        <a:spcAft>
          <a:spcPct val="0"/>
        </a:spcAft>
        <a:buClr>
          <a:schemeClr val="bg2"/>
        </a:buClr>
        <a:buSzPct val="65000"/>
        <a:buFont typeface="Wingdings" panose="05000000000000000000" pitchFamily="2" charset="2"/>
        <a:buChar char="§"/>
        <a:defRPr sz="1600">
          <a:solidFill>
            <a:schemeClr val="bg2"/>
          </a:solidFill>
          <a:latin typeface="+mn-lt"/>
          <a:ea typeface="MS PGothic" panose="020B0600070205080204" pitchFamily="34" charset="-128"/>
        </a:defRPr>
      </a:lvl3pPr>
      <a:lvl4pPr marL="1562100" indent="-228600" algn="l" rtl="0" eaLnBrk="0" fontAlgn="base" hangingPunct="0">
        <a:spcBef>
          <a:spcPct val="10000"/>
        </a:spcBef>
        <a:spcAft>
          <a:spcPct val="0"/>
        </a:spcAft>
        <a:buClr>
          <a:schemeClr val="bg2"/>
        </a:buClr>
        <a:buSzPct val="55000"/>
        <a:buFont typeface="Wingdings" panose="05000000000000000000" pitchFamily="2" charset="2"/>
        <a:buChar char="§"/>
        <a:defRPr sz="1400">
          <a:solidFill>
            <a:schemeClr val="bg2"/>
          </a:solidFill>
          <a:latin typeface="+mn-lt"/>
          <a:ea typeface="MS PGothic" panose="020B0600070205080204" pitchFamily="34" charset="-128"/>
        </a:defRPr>
      </a:lvl4pPr>
      <a:lvl5pPr marL="1981200" indent="-228600" algn="l" rtl="0" eaLnBrk="0" fontAlgn="base" hangingPunct="0">
        <a:spcBef>
          <a:spcPct val="10000"/>
        </a:spcBef>
        <a:spcAft>
          <a:spcPct val="0"/>
        </a:spcAft>
        <a:buClr>
          <a:schemeClr val="bg2"/>
        </a:buClr>
        <a:buSzPct val="55000"/>
        <a:buFont typeface="Wingdings" panose="05000000000000000000" pitchFamily="2" charset="2"/>
        <a:buChar char="§"/>
        <a:defRPr sz="1400">
          <a:solidFill>
            <a:schemeClr val="bg2"/>
          </a:solidFill>
          <a:latin typeface="+mn-lt"/>
          <a:ea typeface="MS PGothic" panose="020B0600070205080204" pitchFamily="34" charset="-128"/>
        </a:defRPr>
      </a:lvl5pPr>
      <a:lvl6pPr marL="24384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6pPr>
      <a:lvl7pPr marL="28956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7pPr>
      <a:lvl8pPr marL="33528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8pPr>
      <a:lvl9pPr marL="38100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png"/><Relationship Id="rId7"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A2BF9D5D-7D73-4D3A-A00D-F444E010EBDD}"/>
              </a:ext>
            </a:extLst>
          </p:cNvPr>
          <p:cNvSpPr>
            <a:spLocks noGrp="1" noChangeArrowheads="1"/>
          </p:cNvSpPr>
          <p:nvPr>
            <p:ph type="ctrTitle"/>
          </p:nvPr>
        </p:nvSpPr>
        <p:spPr>
          <a:xfrm>
            <a:off x="775895" y="2724150"/>
            <a:ext cx="7833533" cy="642938"/>
          </a:xfrm>
        </p:spPr>
        <p:txBody>
          <a:bodyPr/>
          <a:lstStyle/>
          <a:p>
            <a:pPr eaLnBrk="1" hangingPunct="1"/>
            <a:r>
              <a:rPr lang="fr-FR" altLang="fr-FR" sz="2800" b="1" dirty="0">
                <a:latin typeface="Helvetica "/>
              </a:rPr>
              <a:t>P6 - ANALYSE </a:t>
            </a:r>
            <a:r>
              <a:rPr lang="fr-FR" altLang="fr-FR" sz="2800" b="1">
                <a:latin typeface="Helvetica "/>
              </a:rPr>
              <a:t>DES VENTES </a:t>
            </a:r>
            <a:r>
              <a:rPr lang="fr-FR" altLang="fr-FR" sz="2800" b="1" dirty="0">
                <a:latin typeface="Helvetica "/>
              </a:rPr>
              <a:t>D’UNE LIBRAIRIE AVEC PYTHON</a:t>
            </a:r>
          </a:p>
        </p:txBody>
      </p:sp>
      <p:sp>
        <p:nvSpPr>
          <p:cNvPr id="2" name="Sous-titre 1">
            <a:extLst>
              <a:ext uri="{FF2B5EF4-FFF2-40B4-BE49-F238E27FC236}">
                <a16:creationId xmlns:a16="http://schemas.microsoft.com/office/drawing/2014/main" id="{43583910-A193-4121-9E0C-2724AE22E695}"/>
              </a:ext>
            </a:extLst>
          </p:cNvPr>
          <p:cNvSpPr>
            <a:spLocks noGrp="1"/>
          </p:cNvSpPr>
          <p:nvPr>
            <p:ph type="subTitle" idx="1"/>
          </p:nvPr>
        </p:nvSpPr>
        <p:spPr>
          <a:xfrm>
            <a:off x="4431555" y="5797973"/>
            <a:ext cx="4177873" cy="291254"/>
          </a:xfrm>
        </p:spPr>
        <p:txBody>
          <a:bodyPr/>
          <a:lstStyle/>
          <a:p>
            <a:r>
              <a:rPr lang="fr-FR" dirty="0"/>
              <a:t>Selin KANAR</a:t>
            </a:r>
          </a:p>
        </p:txBody>
      </p:sp>
      <p:pic>
        <p:nvPicPr>
          <p:cNvPr id="4" name="Image 3">
            <a:extLst>
              <a:ext uri="{FF2B5EF4-FFF2-40B4-BE49-F238E27FC236}">
                <a16:creationId xmlns:a16="http://schemas.microsoft.com/office/drawing/2014/main" id="{0851DC80-832D-4894-AED7-8A34AF21C39E}"/>
              </a:ext>
            </a:extLst>
          </p:cNvPr>
          <p:cNvPicPr>
            <a:picLocks noChangeAspect="1"/>
          </p:cNvPicPr>
          <p:nvPr/>
        </p:nvPicPr>
        <p:blipFill>
          <a:blip r:embed="rId2"/>
          <a:stretch>
            <a:fillRect/>
          </a:stretch>
        </p:blipFill>
        <p:spPr>
          <a:xfrm>
            <a:off x="5559748" y="149014"/>
            <a:ext cx="2881942" cy="100181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sz="1400" b="1" dirty="0">
                <a:solidFill>
                  <a:srgbClr val="000000"/>
                </a:solidFill>
                <a:latin typeface="Montserrat" panose="00000500000000000000" pitchFamily="2" charset="0"/>
              </a:rPr>
              <a:t>Lien </a:t>
            </a:r>
            <a:r>
              <a:rPr lang="fr-FR" sz="1400" b="1" i="0" dirty="0">
                <a:solidFill>
                  <a:srgbClr val="000000"/>
                </a:solidFill>
                <a:effectLst/>
                <a:latin typeface="Montserrat" panose="00000500000000000000" pitchFamily="2" charset="0"/>
              </a:rPr>
              <a:t>entre genre d’un client et les catégories des livres achetés</a:t>
            </a:r>
            <a:endParaRPr lang="fr-FR" altLang="fr-FR" sz="1800" b="1" dirty="0">
              <a:latin typeface="Helvetica "/>
            </a:endParaRP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3"/>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3"/>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3"/>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10</a:t>
            </a:fld>
            <a:endParaRPr lang="fr-FR" altLang="fr-FR" sz="1400">
              <a:solidFill>
                <a:schemeClr val="tx2"/>
              </a:solidFill>
              <a:latin typeface="Vinci Sans Medium" pitchFamily="2" charset="0"/>
            </a:endParaRPr>
          </a:p>
        </p:txBody>
      </p:sp>
      <p:sp>
        <p:nvSpPr>
          <p:cNvPr id="5" name="ZoneTexte 4">
            <a:extLst>
              <a:ext uri="{FF2B5EF4-FFF2-40B4-BE49-F238E27FC236}">
                <a16:creationId xmlns:a16="http://schemas.microsoft.com/office/drawing/2014/main" id="{B847A588-FBCB-4ED5-A87A-20045A2BD42C}"/>
              </a:ext>
            </a:extLst>
          </p:cNvPr>
          <p:cNvSpPr txBox="1"/>
          <p:nvPr/>
        </p:nvSpPr>
        <p:spPr>
          <a:xfrm>
            <a:off x="141287" y="1000063"/>
            <a:ext cx="5228065" cy="307777"/>
          </a:xfrm>
          <a:prstGeom prst="rect">
            <a:avLst/>
          </a:prstGeom>
          <a:noFill/>
        </p:spPr>
        <p:txBody>
          <a:bodyPr wrap="square" rtlCol="0">
            <a:spAutoFit/>
          </a:bodyPr>
          <a:lstStyle/>
          <a:p>
            <a:pPr marL="285750" indent="-285750">
              <a:buFont typeface="Wingdings" panose="05000000000000000000" pitchFamily="2" charset="2"/>
              <a:buChar char="Ø"/>
            </a:pPr>
            <a:r>
              <a:rPr lang="fr-FR" sz="1400" dirty="0">
                <a:solidFill>
                  <a:schemeClr val="bg2"/>
                </a:solidFill>
                <a:latin typeface="Helvetica "/>
              </a:rPr>
              <a:t>Test Kolmogorov-Smirnov ks_2samp à deux variables  </a:t>
            </a:r>
          </a:p>
        </p:txBody>
      </p:sp>
      <p:sp>
        <p:nvSpPr>
          <p:cNvPr id="8" name="ZoneTexte 7">
            <a:extLst>
              <a:ext uri="{FF2B5EF4-FFF2-40B4-BE49-F238E27FC236}">
                <a16:creationId xmlns:a16="http://schemas.microsoft.com/office/drawing/2014/main" id="{9E92D2F0-37A3-4246-B0E9-D7EE8C4FCA85}"/>
              </a:ext>
            </a:extLst>
          </p:cNvPr>
          <p:cNvSpPr txBox="1"/>
          <p:nvPr/>
        </p:nvSpPr>
        <p:spPr>
          <a:xfrm>
            <a:off x="342779" y="5503783"/>
            <a:ext cx="8029819" cy="1200329"/>
          </a:xfrm>
          <a:prstGeom prst="rect">
            <a:avLst/>
          </a:prstGeom>
          <a:noFill/>
        </p:spPr>
        <p:txBody>
          <a:bodyPr wrap="square" rtlCol="0">
            <a:spAutoFit/>
          </a:bodyPr>
          <a:lstStyle/>
          <a:p>
            <a:endParaRPr lang="fr-FR" sz="1000" dirty="0">
              <a:solidFill>
                <a:schemeClr val="bg2"/>
              </a:solidFill>
              <a:latin typeface="Helvetica "/>
            </a:endParaRPr>
          </a:p>
          <a:p>
            <a:pPr marL="285750" indent="-285750">
              <a:buFont typeface="Wingdings" panose="05000000000000000000" pitchFamily="2" charset="2"/>
              <a:buChar char="Ø"/>
            </a:pPr>
            <a:r>
              <a:rPr lang="fr-FR" sz="1000" dirty="0">
                <a:solidFill>
                  <a:schemeClr val="bg2"/>
                </a:solidFill>
                <a:latin typeface="Helvetica "/>
              </a:rPr>
              <a:t>p-valeur 1.0 étant très largement supérieur à 5%</a:t>
            </a:r>
          </a:p>
          <a:p>
            <a:pPr marL="285750" indent="-285750">
              <a:buFont typeface="Wingdings" panose="05000000000000000000" pitchFamily="2" charset="2"/>
              <a:buChar char="Ø"/>
            </a:pPr>
            <a:r>
              <a:rPr lang="fr-FR" sz="1000" dirty="0">
                <a:solidFill>
                  <a:schemeClr val="bg2"/>
                </a:solidFill>
                <a:latin typeface="Helvetica "/>
              </a:rPr>
              <a:t>Nous confirmons l’hypothèse nulle donc pas de dépendance entre le sexe du client et catégorie de livres achetés au niveau de test 5%</a:t>
            </a:r>
          </a:p>
          <a:p>
            <a:endParaRPr lang="fr-FR" sz="800" dirty="0">
              <a:solidFill>
                <a:srgbClr val="000000"/>
              </a:solidFill>
              <a:latin typeface="Helvetica "/>
            </a:endParaRPr>
          </a:p>
          <a:p>
            <a:r>
              <a:rPr lang="fr-FR" sz="800" dirty="0">
                <a:solidFill>
                  <a:srgbClr val="000000"/>
                </a:solidFill>
                <a:latin typeface="Helvetica "/>
              </a:rPr>
              <a:t>Précisions : p</a:t>
            </a:r>
            <a:r>
              <a:rPr lang="fr-FR" sz="800" b="0" i="0" dirty="0">
                <a:solidFill>
                  <a:srgbClr val="000000"/>
                </a:solidFill>
                <a:effectLst/>
                <a:latin typeface="Helvetica "/>
              </a:rPr>
              <a:t>lus la valeur p est petite, plus la preuve que vous devez rejeter l'hypothèse nulle est forte.</a:t>
            </a:r>
          </a:p>
          <a:p>
            <a:r>
              <a:rPr lang="fr-FR" sz="800" b="0" i="0" dirty="0">
                <a:solidFill>
                  <a:schemeClr val="bg2"/>
                </a:solidFill>
                <a:effectLst/>
                <a:latin typeface="Helvetica "/>
              </a:rPr>
              <a:t>L'hypothèse nulle stipule qu'il n'y a pas de relation entre les </a:t>
            </a:r>
            <a:r>
              <a:rPr lang="fr-FR" sz="800" b="0" i="0" u="none" strike="noStrike" dirty="0">
                <a:solidFill>
                  <a:schemeClr val="bg2"/>
                </a:solidFill>
                <a:effectLst/>
                <a:latin typeface="Helvetica "/>
              </a:rPr>
              <a:t>deux variables étudiées</a:t>
            </a:r>
            <a:r>
              <a:rPr lang="fr-FR" sz="800" b="0" i="0" dirty="0">
                <a:solidFill>
                  <a:schemeClr val="bg2"/>
                </a:solidFill>
                <a:effectLst/>
                <a:latin typeface="Helvetica "/>
              </a:rPr>
              <a:t> (une variable n'affecte pas l'autre). Il indique que les résultats sont dus au hasard et ne sont pas significatifs en termes de soutien à l'idée étudiée.</a:t>
            </a:r>
          </a:p>
          <a:p>
            <a:endParaRPr lang="fr-FR" sz="1000" dirty="0">
              <a:solidFill>
                <a:schemeClr val="bg2"/>
              </a:solidFill>
              <a:latin typeface="Helvetica "/>
            </a:endParaRPr>
          </a:p>
        </p:txBody>
      </p:sp>
      <p:pic>
        <p:nvPicPr>
          <p:cNvPr id="9" name="Image 8">
            <a:extLst>
              <a:ext uri="{FF2B5EF4-FFF2-40B4-BE49-F238E27FC236}">
                <a16:creationId xmlns:a16="http://schemas.microsoft.com/office/drawing/2014/main" id="{731DCD6B-1CB9-49B9-81D7-655EC88657E4}"/>
              </a:ext>
            </a:extLst>
          </p:cNvPr>
          <p:cNvPicPr>
            <a:picLocks noChangeAspect="1"/>
          </p:cNvPicPr>
          <p:nvPr/>
        </p:nvPicPr>
        <p:blipFill>
          <a:blip r:embed="rId4"/>
          <a:stretch>
            <a:fillRect/>
          </a:stretch>
        </p:blipFill>
        <p:spPr>
          <a:xfrm>
            <a:off x="208114" y="1397129"/>
            <a:ext cx="2402785" cy="1897065"/>
          </a:xfrm>
          <a:prstGeom prst="rect">
            <a:avLst/>
          </a:prstGeom>
        </p:spPr>
      </p:pic>
      <p:pic>
        <p:nvPicPr>
          <p:cNvPr id="11" name="Image 10">
            <a:extLst>
              <a:ext uri="{FF2B5EF4-FFF2-40B4-BE49-F238E27FC236}">
                <a16:creationId xmlns:a16="http://schemas.microsoft.com/office/drawing/2014/main" id="{2A810E80-A8A5-4AB4-8C73-69DF6A283DA9}"/>
              </a:ext>
            </a:extLst>
          </p:cNvPr>
          <p:cNvPicPr>
            <a:picLocks noChangeAspect="1"/>
          </p:cNvPicPr>
          <p:nvPr/>
        </p:nvPicPr>
        <p:blipFill>
          <a:blip r:embed="rId5"/>
          <a:stretch>
            <a:fillRect/>
          </a:stretch>
        </p:blipFill>
        <p:spPr>
          <a:xfrm>
            <a:off x="2844300" y="1307840"/>
            <a:ext cx="2402785" cy="3058640"/>
          </a:xfrm>
          <a:prstGeom prst="rect">
            <a:avLst/>
          </a:prstGeom>
        </p:spPr>
      </p:pic>
      <p:pic>
        <p:nvPicPr>
          <p:cNvPr id="13" name="Image 12">
            <a:extLst>
              <a:ext uri="{FF2B5EF4-FFF2-40B4-BE49-F238E27FC236}">
                <a16:creationId xmlns:a16="http://schemas.microsoft.com/office/drawing/2014/main" id="{AEAEB0E2-FA10-4818-AF91-8121BCF837C2}"/>
              </a:ext>
            </a:extLst>
          </p:cNvPr>
          <p:cNvPicPr>
            <a:picLocks noChangeAspect="1"/>
          </p:cNvPicPr>
          <p:nvPr/>
        </p:nvPicPr>
        <p:blipFill>
          <a:blip r:embed="rId6"/>
          <a:stretch>
            <a:fillRect/>
          </a:stretch>
        </p:blipFill>
        <p:spPr>
          <a:xfrm>
            <a:off x="5687636" y="1274345"/>
            <a:ext cx="2874525" cy="1013561"/>
          </a:xfrm>
          <a:prstGeom prst="rect">
            <a:avLst/>
          </a:prstGeom>
        </p:spPr>
      </p:pic>
      <p:pic>
        <p:nvPicPr>
          <p:cNvPr id="15" name="Image 14">
            <a:extLst>
              <a:ext uri="{FF2B5EF4-FFF2-40B4-BE49-F238E27FC236}">
                <a16:creationId xmlns:a16="http://schemas.microsoft.com/office/drawing/2014/main" id="{DEF5E542-9CE6-41E3-BFB0-01713A731304}"/>
              </a:ext>
            </a:extLst>
          </p:cNvPr>
          <p:cNvPicPr>
            <a:picLocks noChangeAspect="1"/>
          </p:cNvPicPr>
          <p:nvPr/>
        </p:nvPicPr>
        <p:blipFill>
          <a:blip r:embed="rId7"/>
          <a:stretch>
            <a:fillRect/>
          </a:stretch>
        </p:blipFill>
        <p:spPr>
          <a:xfrm>
            <a:off x="5763489" y="2867984"/>
            <a:ext cx="2874525" cy="2492275"/>
          </a:xfrm>
          <a:prstGeom prst="rect">
            <a:avLst/>
          </a:prstGeom>
        </p:spPr>
      </p:pic>
    </p:spTree>
    <p:extLst>
      <p:ext uri="{BB962C8B-B14F-4D97-AF65-F5344CB8AC3E}">
        <p14:creationId xmlns:p14="http://schemas.microsoft.com/office/powerpoint/2010/main" val="138540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sz="1400" b="1" dirty="0">
                <a:solidFill>
                  <a:srgbClr val="000000"/>
                </a:solidFill>
                <a:latin typeface="Montserrat" panose="00000500000000000000" pitchFamily="2" charset="0"/>
              </a:rPr>
              <a:t>Lien </a:t>
            </a:r>
            <a:r>
              <a:rPr lang="fr-FR" sz="1400" b="1" i="0" dirty="0">
                <a:solidFill>
                  <a:srgbClr val="000000"/>
                </a:solidFill>
                <a:effectLst/>
                <a:latin typeface="Montserrat" panose="00000500000000000000" pitchFamily="2" charset="0"/>
              </a:rPr>
              <a:t>entre genre d’un client et les catégories des livres achetés</a:t>
            </a:r>
            <a:endParaRPr lang="fr-FR" altLang="fr-FR" sz="1800" b="1" dirty="0">
              <a:latin typeface="Helvetica "/>
            </a:endParaRP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3"/>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3"/>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3"/>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11</a:t>
            </a:fld>
            <a:endParaRPr lang="fr-FR" altLang="fr-FR" sz="1400">
              <a:solidFill>
                <a:schemeClr val="tx2"/>
              </a:solidFill>
              <a:latin typeface="Vinci Sans Medium" pitchFamily="2" charset="0"/>
            </a:endParaRPr>
          </a:p>
        </p:txBody>
      </p:sp>
      <p:sp>
        <p:nvSpPr>
          <p:cNvPr id="5" name="ZoneTexte 4">
            <a:extLst>
              <a:ext uri="{FF2B5EF4-FFF2-40B4-BE49-F238E27FC236}">
                <a16:creationId xmlns:a16="http://schemas.microsoft.com/office/drawing/2014/main" id="{B847A588-FBCB-4ED5-A87A-20045A2BD42C}"/>
              </a:ext>
            </a:extLst>
          </p:cNvPr>
          <p:cNvSpPr txBox="1"/>
          <p:nvPr/>
        </p:nvSpPr>
        <p:spPr>
          <a:xfrm>
            <a:off x="141287" y="1000063"/>
            <a:ext cx="5228065" cy="307777"/>
          </a:xfrm>
          <a:prstGeom prst="rect">
            <a:avLst/>
          </a:prstGeom>
          <a:noFill/>
        </p:spPr>
        <p:txBody>
          <a:bodyPr wrap="square" rtlCol="0">
            <a:spAutoFit/>
          </a:bodyPr>
          <a:lstStyle/>
          <a:p>
            <a:pPr marL="285750" indent="-285750">
              <a:buFont typeface="Wingdings" panose="05000000000000000000" pitchFamily="2" charset="2"/>
              <a:buChar char="Ø"/>
            </a:pPr>
            <a:r>
              <a:rPr lang="fr-FR" sz="1400" dirty="0">
                <a:solidFill>
                  <a:schemeClr val="bg2"/>
                </a:solidFill>
                <a:latin typeface="Helvetica "/>
              </a:rPr>
              <a:t>Test Chi2 : </a:t>
            </a:r>
          </a:p>
        </p:txBody>
      </p:sp>
      <p:sp>
        <p:nvSpPr>
          <p:cNvPr id="8" name="ZoneTexte 7">
            <a:extLst>
              <a:ext uri="{FF2B5EF4-FFF2-40B4-BE49-F238E27FC236}">
                <a16:creationId xmlns:a16="http://schemas.microsoft.com/office/drawing/2014/main" id="{9E92D2F0-37A3-4246-B0E9-D7EE8C4FCA85}"/>
              </a:ext>
            </a:extLst>
          </p:cNvPr>
          <p:cNvSpPr txBox="1"/>
          <p:nvPr/>
        </p:nvSpPr>
        <p:spPr>
          <a:xfrm>
            <a:off x="252723" y="5642493"/>
            <a:ext cx="8029819" cy="769441"/>
          </a:xfrm>
          <a:prstGeom prst="rect">
            <a:avLst/>
          </a:prstGeom>
          <a:noFill/>
        </p:spPr>
        <p:txBody>
          <a:bodyPr wrap="square" rtlCol="0">
            <a:spAutoFit/>
          </a:bodyPr>
          <a:lstStyle/>
          <a:p>
            <a:pPr marL="171450" indent="-171450" algn="l">
              <a:buFont typeface="Wingdings" panose="05000000000000000000" pitchFamily="2" charset="2"/>
              <a:buChar char="Ø"/>
            </a:pPr>
            <a:r>
              <a:rPr lang="fr-FR" sz="1100" b="0" i="0" dirty="0">
                <a:solidFill>
                  <a:srgbClr val="222222"/>
                </a:solidFill>
                <a:effectLst/>
                <a:latin typeface="Helvetica "/>
              </a:rPr>
              <a:t>Contrairement au test KS, le Chi2 suggère une forte dépendance de la catégorie au sexe. En fait, cela provient du fait que le test Chi2 teste l’équiprobabilité de sélectionner les livres de chaque catégorie en fonction du sexe. Ce qui n’est pas le cas, mais la variable qui influence cette non probabilité est liée à l’âge et non au sexe, comme nous le verrons plus tard </a:t>
            </a:r>
          </a:p>
          <a:p>
            <a:pPr marL="171450" indent="-171450">
              <a:buFont typeface="Wingdings" panose="05000000000000000000" pitchFamily="2" charset="2"/>
              <a:buChar char="Ø"/>
            </a:pPr>
            <a:endParaRPr lang="fr-FR" sz="1100" dirty="0">
              <a:solidFill>
                <a:schemeClr val="bg2"/>
              </a:solidFill>
              <a:latin typeface="Helvetica "/>
            </a:endParaRPr>
          </a:p>
        </p:txBody>
      </p:sp>
      <p:pic>
        <p:nvPicPr>
          <p:cNvPr id="13" name="Image 12">
            <a:extLst>
              <a:ext uri="{FF2B5EF4-FFF2-40B4-BE49-F238E27FC236}">
                <a16:creationId xmlns:a16="http://schemas.microsoft.com/office/drawing/2014/main" id="{AB7BCF1C-590E-49F6-A658-38DC633290D0}"/>
              </a:ext>
            </a:extLst>
          </p:cNvPr>
          <p:cNvPicPr>
            <a:picLocks noChangeAspect="1"/>
          </p:cNvPicPr>
          <p:nvPr/>
        </p:nvPicPr>
        <p:blipFill>
          <a:blip r:embed="rId4"/>
          <a:stretch>
            <a:fillRect/>
          </a:stretch>
        </p:blipFill>
        <p:spPr>
          <a:xfrm>
            <a:off x="332508" y="1461765"/>
            <a:ext cx="5320145" cy="3786264"/>
          </a:xfrm>
          <a:prstGeom prst="rect">
            <a:avLst/>
          </a:prstGeom>
        </p:spPr>
      </p:pic>
    </p:spTree>
    <p:extLst>
      <p:ext uri="{BB962C8B-B14F-4D97-AF65-F5344CB8AC3E}">
        <p14:creationId xmlns:p14="http://schemas.microsoft.com/office/powerpoint/2010/main" val="2231708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264160"/>
            <a:ext cx="8851900" cy="275590"/>
          </a:xfrm>
        </p:spPr>
        <p:txBody>
          <a:bodyPr/>
          <a:lstStyle/>
          <a:p>
            <a:pPr>
              <a:defRPr/>
            </a:pPr>
            <a:r>
              <a:rPr lang="fr-FR" sz="1400" b="1" dirty="0">
                <a:solidFill>
                  <a:srgbClr val="000000"/>
                </a:solidFill>
                <a:latin typeface="Montserrat" panose="00000500000000000000" pitchFamily="2" charset="0"/>
              </a:rPr>
              <a:t>Lien </a:t>
            </a:r>
            <a:r>
              <a:rPr lang="fr-FR" sz="1400" b="1" i="0" dirty="0">
                <a:solidFill>
                  <a:srgbClr val="000000"/>
                </a:solidFill>
                <a:effectLst/>
                <a:latin typeface="Montserrat" panose="00000500000000000000" pitchFamily="2" charset="0"/>
              </a:rPr>
              <a:t>entre l’âge des clients et le montant total des achats</a:t>
            </a:r>
            <a:endParaRPr lang="fr-FR" altLang="fr-FR" sz="1800" b="1" dirty="0">
              <a:latin typeface="Helvetica "/>
            </a:endParaRP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3"/>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3"/>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3"/>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12</a:t>
            </a:fld>
            <a:endParaRPr lang="fr-FR" altLang="fr-FR" sz="1400">
              <a:solidFill>
                <a:schemeClr val="tx2"/>
              </a:solidFill>
              <a:latin typeface="Vinci Sans Medium" pitchFamily="2" charset="0"/>
            </a:endParaRPr>
          </a:p>
        </p:txBody>
      </p:sp>
      <p:sp>
        <p:nvSpPr>
          <p:cNvPr id="5" name="ZoneTexte 4">
            <a:extLst>
              <a:ext uri="{FF2B5EF4-FFF2-40B4-BE49-F238E27FC236}">
                <a16:creationId xmlns:a16="http://schemas.microsoft.com/office/drawing/2014/main" id="{A15BF0A3-2B70-4EE6-BF41-B7DCEEE01A09}"/>
              </a:ext>
            </a:extLst>
          </p:cNvPr>
          <p:cNvSpPr txBox="1"/>
          <p:nvPr/>
        </p:nvSpPr>
        <p:spPr>
          <a:xfrm>
            <a:off x="141287" y="997616"/>
            <a:ext cx="5228065" cy="307777"/>
          </a:xfrm>
          <a:prstGeom prst="rect">
            <a:avLst/>
          </a:prstGeom>
          <a:noFill/>
        </p:spPr>
        <p:txBody>
          <a:bodyPr wrap="square" rtlCol="0">
            <a:spAutoFit/>
          </a:bodyPr>
          <a:lstStyle/>
          <a:p>
            <a:pPr marL="285750" indent="-285750">
              <a:buFont typeface="Wingdings" panose="05000000000000000000" pitchFamily="2" charset="2"/>
              <a:buChar char="Ø"/>
            </a:pPr>
            <a:r>
              <a:rPr lang="fr-FR" sz="1400" dirty="0">
                <a:solidFill>
                  <a:schemeClr val="bg2"/>
                </a:solidFill>
              </a:rPr>
              <a:t>Test Kolmogorov-Smirnov ks_2samp à deux variables  </a:t>
            </a:r>
          </a:p>
        </p:txBody>
      </p:sp>
      <p:sp>
        <p:nvSpPr>
          <p:cNvPr id="8" name="ZoneTexte 7">
            <a:extLst>
              <a:ext uri="{FF2B5EF4-FFF2-40B4-BE49-F238E27FC236}">
                <a16:creationId xmlns:a16="http://schemas.microsoft.com/office/drawing/2014/main" id="{4744157F-A725-42F2-AC8F-76DA519577E4}"/>
              </a:ext>
            </a:extLst>
          </p:cNvPr>
          <p:cNvSpPr txBox="1"/>
          <p:nvPr/>
        </p:nvSpPr>
        <p:spPr>
          <a:xfrm>
            <a:off x="141287" y="5942846"/>
            <a:ext cx="6832026" cy="707886"/>
          </a:xfrm>
          <a:prstGeom prst="rect">
            <a:avLst/>
          </a:prstGeom>
          <a:noFill/>
        </p:spPr>
        <p:txBody>
          <a:bodyPr wrap="square" rtlCol="0">
            <a:spAutoFit/>
          </a:bodyPr>
          <a:lstStyle/>
          <a:p>
            <a:pPr marL="285750" indent="-285750">
              <a:buFont typeface="Wingdings" panose="05000000000000000000" pitchFamily="2" charset="2"/>
              <a:buChar char="Ø"/>
            </a:pPr>
            <a:r>
              <a:rPr lang="fr-FR" sz="1000" dirty="0">
                <a:solidFill>
                  <a:schemeClr val="bg2"/>
                </a:solidFill>
                <a:latin typeface="Helvetica "/>
              </a:rPr>
              <a:t>p-valeur 3.10 * 10^-15 valeur étant (largement) inférieure à 5%</a:t>
            </a:r>
          </a:p>
          <a:p>
            <a:pPr marL="285750" indent="-285750">
              <a:buFont typeface="Wingdings" panose="05000000000000000000" pitchFamily="2" charset="2"/>
              <a:buChar char="Ø"/>
            </a:pPr>
            <a:r>
              <a:rPr lang="fr-FR" sz="1000" dirty="0">
                <a:solidFill>
                  <a:schemeClr val="bg2"/>
                </a:solidFill>
                <a:latin typeface="Helvetica "/>
              </a:rPr>
              <a:t>Nous rejetons l'hypothèse nulle de l'âge d’un client et le montant total des achats au niveau de test 5%</a:t>
            </a:r>
          </a:p>
          <a:p>
            <a:pPr marL="285750" indent="-285750">
              <a:buFont typeface="Wingdings" panose="05000000000000000000" pitchFamily="2" charset="2"/>
              <a:buChar char="Ø"/>
            </a:pPr>
            <a:r>
              <a:rPr lang="fr-FR" sz="1000" dirty="0">
                <a:solidFill>
                  <a:schemeClr val="bg2"/>
                </a:solidFill>
                <a:latin typeface="Helvetica "/>
              </a:rPr>
              <a:t>Corrélation forte </a:t>
            </a:r>
            <a:r>
              <a:rPr lang="fr-FR" sz="1000" b="0" i="0" dirty="0">
                <a:solidFill>
                  <a:schemeClr val="bg2"/>
                </a:solidFill>
                <a:effectLst/>
                <a:latin typeface="Helvetica "/>
              </a:rPr>
              <a:t>entre les </a:t>
            </a:r>
            <a:r>
              <a:rPr lang="fr-FR" sz="1000" b="0" i="0" u="none" strike="noStrike" dirty="0">
                <a:solidFill>
                  <a:schemeClr val="bg2"/>
                </a:solidFill>
                <a:effectLst/>
                <a:latin typeface="Helvetica "/>
              </a:rPr>
              <a:t>deux variables étudiées</a:t>
            </a:r>
            <a:endParaRPr lang="fr-FR" sz="1000" dirty="0">
              <a:solidFill>
                <a:schemeClr val="bg2"/>
              </a:solidFill>
              <a:latin typeface="Helvetica "/>
            </a:endParaRPr>
          </a:p>
          <a:p>
            <a:pPr marL="285750" indent="-285750">
              <a:buFont typeface="Wingdings" panose="05000000000000000000" pitchFamily="2" charset="2"/>
              <a:buChar char="Ø"/>
            </a:pPr>
            <a:endParaRPr lang="fr-FR" sz="1000" dirty="0">
              <a:solidFill>
                <a:schemeClr val="bg2"/>
              </a:solidFill>
              <a:latin typeface="Helvetica "/>
            </a:endParaRPr>
          </a:p>
        </p:txBody>
      </p:sp>
      <p:pic>
        <p:nvPicPr>
          <p:cNvPr id="4" name="Image 3">
            <a:extLst>
              <a:ext uri="{FF2B5EF4-FFF2-40B4-BE49-F238E27FC236}">
                <a16:creationId xmlns:a16="http://schemas.microsoft.com/office/drawing/2014/main" id="{DB8E4CDE-3FFA-4F7B-932F-BE39B8FB2D61}"/>
              </a:ext>
            </a:extLst>
          </p:cNvPr>
          <p:cNvPicPr>
            <a:picLocks noChangeAspect="1"/>
          </p:cNvPicPr>
          <p:nvPr/>
        </p:nvPicPr>
        <p:blipFill>
          <a:blip r:embed="rId4"/>
          <a:stretch>
            <a:fillRect/>
          </a:stretch>
        </p:blipFill>
        <p:spPr>
          <a:xfrm>
            <a:off x="610184" y="1408323"/>
            <a:ext cx="2956641" cy="2866961"/>
          </a:xfrm>
          <a:prstGeom prst="rect">
            <a:avLst/>
          </a:prstGeom>
        </p:spPr>
      </p:pic>
      <p:pic>
        <p:nvPicPr>
          <p:cNvPr id="7" name="Image 6">
            <a:extLst>
              <a:ext uri="{FF2B5EF4-FFF2-40B4-BE49-F238E27FC236}">
                <a16:creationId xmlns:a16="http://schemas.microsoft.com/office/drawing/2014/main" id="{6C58AC7C-1925-46AF-A2C8-168511EE2E08}"/>
              </a:ext>
            </a:extLst>
          </p:cNvPr>
          <p:cNvPicPr>
            <a:picLocks noChangeAspect="1"/>
          </p:cNvPicPr>
          <p:nvPr/>
        </p:nvPicPr>
        <p:blipFill>
          <a:blip r:embed="rId5"/>
          <a:stretch>
            <a:fillRect/>
          </a:stretch>
        </p:blipFill>
        <p:spPr>
          <a:xfrm>
            <a:off x="3979308" y="1311390"/>
            <a:ext cx="2500122" cy="2860964"/>
          </a:xfrm>
          <a:prstGeom prst="rect">
            <a:avLst/>
          </a:prstGeom>
        </p:spPr>
      </p:pic>
      <p:pic>
        <p:nvPicPr>
          <p:cNvPr id="10" name="Image 9">
            <a:extLst>
              <a:ext uri="{FF2B5EF4-FFF2-40B4-BE49-F238E27FC236}">
                <a16:creationId xmlns:a16="http://schemas.microsoft.com/office/drawing/2014/main" id="{14513EB2-1538-492E-B95D-EEF93A56B597}"/>
              </a:ext>
            </a:extLst>
          </p:cNvPr>
          <p:cNvPicPr>
            <a:picLocks noChangeAspect="1"/>
          </p:cNvPicPr>
          <p:nvPr/>
        </p:nvPicPr>
        <p:blipFill>
          <a:blip r:embed="rId6"/>
          <a:stretch>
            <a:fillRect/>
          </a:stretch>
        </p:blipFill>
        <p:spPr>
          <a:xfrm>
            <a:off x="610184" y="4581672"/>
            <a:ext cx="3431338" cy="1054786"/>
          </a:xfrm>
          <a:prstGeom prst="rect">
            <a:avLst/>
          </a:prstGeom>
        </p:spPr>
      </p:pic>
    </p:spTree>
    <p:extLst>
      <p:ext uri="{BB962C8B-B14F-4D97-AF65-F5344CB8AC3E}">
        <p14:creationId xmlns:p14="http://schemas.microsoft.com/office/powerpoint/2010/main" val="3613365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264160"/>
            <a:ext cx="8851900" cy="275590"/>
          </a:xfrm>
        </p:spPr>
        <p:txBody>
          <a:bodyPr/>
          <a:lstStyle/>
          <a:p>
            <a:pPr>
              <a:defRPr/>
            </a:pPr>
            <a:r>
              <a:rPr lang="fr-FR" sz="1400" b="1" dirty="0">
                <a:solidFill>
                  <a:srgbClr val="000000"/>
                </a:solidFill>
                <a:latin typeface="Montserrat" panose="00000500000000000000" pitchFamily="2" charset="0"/>
              </a:rPr>
              <a:t>Lien</a:t>
            </a:r>
            <a:r>
              <a:rPr lang="fr-FR" sz="1400" b="1" i="0" dirty="0">
                <a:solidFill>
                  <a:srgbClr val="000000"/>
                </a:solidFill>
                <a:effectLst/>
                <a:latin typeface="Montserrat" panose="00000500000000000000" pitchFamily="2" charset="0"/>
              </a:rPr>
              <a:t> entre l’âge des clients la fréquence d’achat</a:t>
            </a:r>
            <a:endParaRPr lang="fr-FR" altLang="fr-FR" sz="1800" b="1" dirty="0">
              <a:latin typeface="Helvetica "/>
            </a:endParaRP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3"/>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3"/>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3"/>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13</a:t>
            </a:fld>
            <a:endParaRPr lang="fr-FR" altLang="fr-FR" sz="1400">
              <a:solidFill>
                <a:schemeClr val="tx2"/>
              </a:solidFill>
              <a:latin typeface="Vinci Sans Medium" pitchFamily="2" charset="0"/>
            </a:endParaRPr>
          </a:p>
        </p:txBody>
      </p:sp>
      <p:sp>
        <p:nvSpPr>
          <p:cNvPr id="5" name="ZoneTexte 4">
            <a:extLst>
              <a:ext uri="{FF2B5EF4-FFF2-40B4-BE49-F238E27FC236}">
                <a16:creationId xmlns:a16="http://schemas.microsoft.com/office/drawing/2014/main" id="{F3F097AA-1329-46D7-BF96-F5435ACA3976}"/>
              </a:ext>
            </a:extLst>
          </p:cNvPr>
          <p:cNvSpPr txBox="1"/>
          <p:nvPr/>
        </p:nvSpPr>
        <p:spPr>
          <a:xfrm>
            <a:off x="272593" y="5463256"/>
            <a:ext cx="7310438" cy="707886"/>
          </a:xfrm>
          <a:prstGeom prst="rect">
            <a:avLst/>
          </a:prstGeom>
          <a:noFill/>
        </p:spPr>
        <p:txBody>
          <a:bodyPr wrap="square" rtlCol="0">
            <a:spAutoFit/>
          </a:bodyPr>
          <a:lstStyle/>
          <a:p>
            <a:pPr marL="285750" indent="-285750">
              <a:buFont typeface="Wingdings" panose="05000000000000000000" pitchFamily="2" charset="2"/>
              <a:buChar char="Ø"/>
            </a:pPr>
            <a:r>
              <a:rPr lang="fr-FR" sz="1000" dirty="0">
                <a:solidFill>
                  <a:schemeClr val="bg2"/>
                </a:solidFill>
                <a:latin typeface="Helvetica "/>
              </a:rPr>
              <a:t>p-valeur 3.10 * 10^-15 valeur étant (largement) inférieure à 5%</a:t>
            </a:r>
          </a:p>
          <a:p>
            <a:pPr marL="285750" indent="-285750">
              <a:buFont typeface="Wingdings" panose="05000000000000000000" pitchFamily="2" charset="2"/>
              <a:buChar char="Ø"/>
            </a:pPr>
            <a:r>
              <a:rPr lang="fr-FR" sz="1000" dirty="0">
                <a:solidFill>
                  <a:schemeClr val="bg2"/>
                </a:solidFill>
                <a:latin typeface="Helvetica "/>
              </a:rPr>
              <a:t>Nous rejetons l'hypothèse nulle de l'âge d’un client et la fréquence d’achat des achats au niveau de test 5%</a:t>
            </a:r>
          </a:p>
          <a:p>
            <a:pPr marL="285750" indent="-285750">
              <a:buFont typeface="Wingdings" panose="05000000000000000000" pitchFamily="2" charset="2"/>
              <a:buChar char="Ø"/>
            </a:pPr>
            <a:r>
              <a:rPr lang="fr-FR" sz="1000" dirty="0">
                <a:solidFill>
                  <a:schemeClr val="bg2"/>
                </a:solidFill>
                <a:latin typeface="Helvetica "/>
              </a:rPr>
              <a:t>Corrélation forte</a:t>
            </a:r>
            <a:r>
              <a:rPr lang="fr-FR" sz="1000" b="0" i="0" dirty="0">
                <a:solidFill>
                  <a:schemeClr val="bg2"/>
                </a:solidFill>
                <a:effectLst/>
                <a:latin typeface="Helvetica "/>
              </a:rPr>
              <a:t> entre les </a:t>
            </a:r>
            <a:r>
              <a:rPr lang="fr-FR" sz="1000" b="0" i="0" u="none" strike="noStrike" dirty="0">
                <a:solidFill>
                  <a:schemeClr val="bg2"/>
                </a:solidFill>
                <a:effectLst/>
                <a:latin typeface="Helvetica "/>
              </a:rPr>
              <a:t>deux variables étudiées</a:t>
            </a:r>
            <a:endParaRPr lang="fr-FR" sz="1000" dirty="0">
              <a:solidFill>
                <a:schemeClr val="bg2"/>
              </a:solidFill>
              <a:latin typeface="Helvetica "/>
            </a:endParaRPr>
          </a:p>
          <a:p>
            <a:r>
              <a:rPr lang="fr-FR" sz="1000" dirty="0">
                <a:solidFill>
                  <a:schemeClr val="bg2"/>
                </a:solidFill>
                <a:latin typeface="Helvetica "/>
              </a:rPr>
              <a:t>  </a:t>
            </a:r>
          </a:p>
        </p:txBody>
      </p:sp>
      <p:sp>
        <p:nvSpPr>
          <p:cNvPr id="8" name="ZoneTexte 7">
            <a:extLst>
              <a:ext uri="{FF2B5EF4-FFF2-40B4-BE49-F238E27FC236}">
                <a16:creationId xmlns:a16="http://schemas.microsoft.com/office/drawing/2014/main" id="{DECF65BA-5921-40D8-8008-923BBA11B7E9}"/>
              </a:ext>
            </a:extLst>
          </p:cNvPr>
          <p:cNvSpPr txBox="1"/>
          <p:nvPr/>
        </p:nvSpPr>
        <p:spPr>
          <a:xfrm>
            <a:off x="272593" y="1044089"/>
            <a:ext cx="5228065" cy="307777"/>
          </a:xfrm>
          <a:prstGeom prst="rect">
            <a:avLst/>
          </a:prstGeom>
          <a:noFill/>
        </p:spPr>
        <p:txBody>
          <a:bodyPr wrap="square" rtlCol="0">
            <a:spAutoFit/>
          </a:bodyPr>
          <a:lstStyle/>
          <a:p>
            <a:pPr marL="285750" indent="-285750">
              <a:buFont typeface="Wingdings" panose="05000000000000000000" pitchFamily="2" charset="2"/>
              <a:buChar char="Ø"/>
            </a:pPr>
            <a:r>
              <a:rPr lang="fr-FR" sz="1400" dirty="0">
                <a:solidFill>
                  <a:schemeClr val="bg2"/>
                </a:solidFill>
                <a:latin typeface="Helvetica "/>
              </a:rPr>
              <a:t>Test Kolmogorov-Smirnov ks_2samp à deux variables  </a:t>
            </a:r>
          </a:p>
        </p:txBody>
      </p:sp>
      <p:pic>
        <p:nvPicPr>
          <p:cNvPr id="4" name="Image 3">
            <a:extLst>
              <a:ext uri="{FF2B5EF4-FFF2-40B4-BE49-F238E27FC236}">
                <a16:creationId xmlns:a16="http://schemas.microsoft.com/office/drawing/2014/main" id="{8F98D62E-F261-416C-9D2C-E4D2E36DC9CF}"/>
              </a:ext>
            </a:extLst>
          </p:cNvPr>
          <p:cNvPicPr>
            <a:picLocks noChangeAspect="1"/>
          </p:cNvPicPr>
          <p:nvPr/>
        </p:nvPicPr>
        <p:blipFill>
          <a:blip r:embed="rId4"/>
          <a:stretch>
            <a:fillRect/>
          </a:stretch>
        </p:blipFill>
        <p:spPr>
          <a:xfrm>
            <a:off x="419987" y="1394744"/>
            <a:ext cx="2489468" cy="3322729"/>
          </a:xfrm>
          <a:prstGeom prst="rect">
            <a:avLst/>
          </a:prstGeom>
        </p:spPr>
      </p:pic>
      <p:pic>
        <p:nvPicPr>
          <p:cNvPr id="7" name="Image 6">
            <a:extLst>
              <a:ext uri="{FF2B5EF4-FFF2-40B4-BE49-F238E27FC236}">
                <a16:creationId xmlns:a16="http://schemas.microsoft.com/office/drawing/2014/main" id="{EDD94413-75D9-42B8-8211-78F907883362}"/>
              </a:ext>
            </a:extLst>
          </p:cNvPr>
          <p:cNvPicPr>
            <a:picLocks noChangeAspect="1"/>
          </p:cNvPicPr>
          <p:nvPr/>
        </p:nvPicPr>
        <p:blipFill>
          <a:blip r:embed="rId5"/>
          <a:stretch>
            <a:fillRect/>
          </a:stretch>
        </p:blipFill>
        <p:spPr>
          <a:xfrm>
            <a:off x="3172225" y="1376155"/>
            <a:ext cx="2560388" cy="3365607"/>
          </a:xfrm>
          <a:prstGeom prst="rect">
            <a:avLst/>
          </a:prstGeom>
        </p:spPr>
      </p:pic>
      <p:pic>
        <p:nvPicPr>
          <p:cNvPr id="10" name="Image 9">
            <a:extLst>
              <a:ext uri="{FF2B5EF4-FFF2-40B4-BE49-F238E27FC236}">
                <a16:creationId xmlns:a16="http://schemas.microsoft.com/office/drawing/2014/main" id="{A650218A-3AEC-4A5F-874F-7B19B3DA60D3}"/>
              </a:ext>
            </a:extLst>
          </p:cNvPr>
          <p:cNvPicPr>
            <a:picLocks noChangeAspect="1"/>
          </p:cNvPicPr>
          <p:nvPr/>
        </p:nvPicPr>
        <p:blipFill>
          <a:blip r:embed="rId6"/>
          <a:stretch>
            <a:fillRect/>
          </a:stretch>
        </p:blipFill>
        <p:spPr>
          <a:xfrm>
            <a:off x="5940392" y="1351866"/>
            <a:ext cx="2783621" cy="2762934"/>
          </a:xfrm>
          <a:prstGeom prst="rect">
            <a:avLst/>
          </a:prstGeom>
        </p:spPr>
      </p:pic>
    </p:spTree>
    <p:extLst>
      <p:ext uri="{BB962C8B-B14F-4D97-AF65-F5344CB8AC3E}">
        <p14:creationId xmlns:p14="http://schemas.microsoft.com/office/powerpoint/2010/main" val="211594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264160"/>
            <a:ext cx="8851900" cy="275590"/>
          </a:xfrm>
        </p:spPr>
        <p:txBody>
          <a:bodyPr/>
          <a:lstStyle/>
          <a:p>
            <a:pPr>
              <a:defRPr/>
            </a:pPr>
            <a:r>
              <a:rPr lang="fr-FR" sz="1400" b="1" dirty="0">
                <a:solidFill>
                  <a:srgbClr val="000000"/>
                </a:solidFill>
                <a:latin typeface="Montserrat" panose="00000500000000000000" pitchFamily="2" charset="0"/>
              </a:rPr>
              <a:t>Lien </a:t>
            </a:r>
            <a:r>
              <a:rPr lang="fr-FR" sz="1400" b="1" i="0" dirty="0">
                <a:solidFill>
                  <a:srgbClr val="000000"/>
                </a:solidFill>
                <a:effectLst/>
                <a:latin typeface="Montserrat" panose="00000500000000000000" pitchFamily="2" charset="0"/>
              </a:rPr>
              <a:t>entre l’âge des clients </a:t>
            </a:r>
            <a:r>
              <a:rPr lang="fr-FR" sz="1400" b="1" dirty="0">
                <a:solidFill>
                  <a:srgbClr val="000000"/>
                </a:solidFill>
                <a:latin typeface="Montserrat" panose="00000500000000000000" pitchFamily="2" charset="0"/>
              </a:rPr>
              <a:t>et </a:t>
            </a:r>
            <a:r>
              <a:rPr lang="fr-FR" sz="1400" b="1" i="0" dirty="0">
                <a:solidFill>
                  <a:srgbClr val="000000"/>
                </a:solidFill>
                <a:effectLst/>
                <a:latin typeface="Montserrat" panose="00000500000000000000" pitchFamily="2" charset="0"/>
              </a:rPr>
              <a:t>la taille du panier moyen </a:t>
            </a:r>
            <a:endParaRPr lang="fr-FR" altLang="fr-FR" sz="1800" b="1" dirty="0">
              <a:latin typeface="Helvetica "/>
            </a:endParaRP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3"/>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3"/>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3"/>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14</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F7E0B01-6C20-4918-891C-7EA8E771900A}"/>
              </a:ext>
            </a:extLst>
          </p:cNvPr>
          <p:cNvSpPr txBox="1"/>
          <p:nvPr/>
        </p:nvSpPr>
        <p:spPr>
          <a:xfrm>
            <a:off x="392854" y="1406556"/>
            <a:ext cx="8486985" cy="584775"/>
          </a:xfrm>
          <a:prstGeom prst="rect">
            <a:avLst/>
          </a:prstGeom>
          <a:noFill/>
        </p:spPr>
        <p:txBody>
          <a:bodyPr wrap="square">
            <a:spAutoFit/>
          </a:bodyPr>
          <a:lstStyle/>
          <a:p>
            <a:pPr algn="l"/>
            <a:endParaRPr lang="fr-FR" b="0" i="0" dirty="0">
              <a:effectLst/>
              <a:latin typeface="Montserrat" panose="00000500000000000000" pitchFamily="2" charset="0"/>
            </a:endParaRPr>
          </a:p>
          <a:p>
            <a:endParaRPr lang="fr-FR" dirty="0">
              <a:solidFill>
                <a:schemeClr val="bg2"/>
              </a:solidFill>
            </a:endParaRPr>
          </a:p>
        </p:txBody>
      </p:sp>
      <p:sp>
        <p:nvSpPr>
          <p:cNvPr id="6" name="ZoneTexte 5">
            <a:extLst>
              <a:ext uri="{FF2B5EF4-FFF2-40B4-BE49-F238E27FC236}">
                <a16:creationId xmlns:a16="http://schemas.microsoft.com/office/drawing/2014/main" id="{17D51666-47F6-46FB-8B0C-D923C15BAEAC}"/>
              </a:ext>
            </a:extLst>
          </p:cNvPr>
          <p:cNvSpPr txBox="1"/>
          <p:nvPr/>
        </p:nvSpPr>
        <p:spPr>
          <a:xfrm>
            <a:off x="255658" y="945585"/>
            <a:ext cx="5228065" cy="307777"/>
          </a:xfrm>
          <a:prstGeom prst="rect">
            <a:avLst/>
          </a:prstGeom>
          <a:noFill/>
        </p:spPr>
        <p:txBody>
          <a:bodyPr wrap="square" rtlCol="0">
            <a:spAutoFit/>
          </a:bodyPr>
          <a:lstStyle/>
          <a:p>
            <a:pPr marL="285750" indent="-285750">
              <a:buFont typeface="Wingdings" panose="05000000000000000000" pitchFamily="2" charset="2"/>
              <a:buChar char="Ø"/>
            </a:pPr>
            <a:r>
              <a:rPr lang="fr-FR" sz="1400" dirty="0">
                <a:solidFill>
                  <a:schemeClr val="bg2"/>
                </a:solidFill>
                <a:latin typeface="Helvetica "/>
              </a:rPr>
              <a:t>Test Kolmogorov-Smirnov ks_2samp à deux variables  </a:t>
            </a:r>
          </a:p>
        </p:txBody>
      </p:sp>
      <p:sp>
        <p:nvSpPr>
          <p:cNvPr id="9" name="ZoneTexte 8">
            <a:extLst>
              <a:ext uri="{FF2B5EF4-FFF2-40B4-BE49-F238E27FC236}">
                <a16:creationId xmlns:a16="http://schemas.microsoft.com/office/drawing/2014/main" id="{7628EA17-885D-4683-B03A-6532B78B6724}"/>
              </a:ext>
            </a:extLst>
          </p:cNvPr>
          <p:cNvSpPr txBox="1"/>
          <p:nvPr/>
        </p:nvSpPr>
        <p:spPr>
          <a:xfrm>
            <a:off x="2630363" y="5987374"/>
            <a:ext cx="7187495" cy="707886"/>
          </a:xfrm>
          <a:prstGeom prst="rect">
            <a:avLst/>
          </a:prstGeom>
          <a:noFill/>
        </p:spPr>
        <p:txBody>
          <a:bodyPr wrap="square" rtlCol="0">
            <a:spAutoFit/>
          </a:bodyPr>
          <a:lstStyle/>
          <a:p>
            <a:pPr marL="285750" indent="-285750">
              <a:buFont typeface="Wingdings" panose="05000000000000000000" pitchFamily="2" charset="2"/>
              <a:buChar char="Ø"/>
            </a:pPr>
            <a:r>
              <a:rPr lang="fr-FR" sz="1000" dirty="0">
                <a:solidFill>
                  <a:schemeClr val="bg2"/>
                </a:solidFill>
                <a:latin typeface="Helvetica "/>
              </a:rPr>
              <a:t>p-valeur 5.42 * 10^-45 valeur étant (très largement) inférieure à 5%</a:t>
            </a:r>
          </a:p>
          <a:p>
            <a:pPr marL="285750" indent="-285750">
              <a:buFont typeface="Wingdings" panose="05000000000000000000" pitchFamily="2" charset="2"/>
              <a:buChar char="Ø"/>
            </a:pPr>
            <a:r>
              <a:rPr lang="fr-FR" sz="1000" dirty="0">
                <a:solidFill>
                  <a:schemeClr val="bg2"/>
                </a:solidFill>
                <a:latin typeface="Helvetica "/>
              </a:rPr>
              <a:t>Nous rejetons l'hypothèse nulle de l'âge d’un client et le panier moyen des achats au niveau de test 5%</a:t>
            </a:r>
          </a:p>
          <a:p>
            <a:pPr marL="285750" indent="-285750">
              <a:buFont typeface="Wingdings" panose="05000000000000000000" pitchFamily="2" charset="2"/>
              <a:buChar char="Ø"/>
            </a:pPr>
            <a:r>
              <a:rPr lang="fr-FR" sz="1000" dirty="0">
                <a:solidFill>
                  <a:schemeClr val="bg2"/>
                </a:solidFill>
                <a:latin typeface="Helvetica "/>
              </a:rPr>
              <a:t>Corrélation très forte </a:t>
            </a:r>
            <a:r>
              <a:rPr lang="fr-FR" sz="1000" b="0" i="0" dirty="0">
                <a:solidFill>
                  <a:schemeClr val="bg2"/>
                </a:solidFill>
                <a:effectLst/>
                <a:latin typeface="Helvetica "/>
              </a:rPr>
              <a:t>entre les </a:t>
            </a:r>
            <a:r>
              <a:rPr lang="fr-FR" sz="1000" b="0" i="0" u="none" strike="noStrike" dirty="0">
                <a:solidFill>
                  <a:schemeClr val="bg2"/>
                </a:solidFill>
                <a:effectLst/>
                <a:latin typeface="Helvetica "/>
              </a:rPr>
              <a:t>deux variables étudiées</a:t>
            </a:r>
            <a:endParaRPr lang="fr-FR" sz="1000" dirty="0">
              <a:solidFill>
                <a:schemeClr val="bg2"/>
              </a:solidFill>
              <a:latin typeface="Helvetica "/>
            </a:endParaRPr>
          </a:p>
          <a:p>
            <a:pPr marL="285750" indent="-285750">
              <a:buFont typeface="Wingdings" panose="05000000000000000000" pitchFamily="2" charset="2"/>
              <a:buChar char="Ø"/>
            </a:pPr>
            <a:endParaRPr lang="fr-FR" sz="1000" dirty="0">
              <a:solidFill>
                <a:schemeClr val="bg2"/>
              </a:solidFill>
            </a:endParaRPr>
          </a:p>
        </p:txBody>
      </p:sp>
      <p:pic>
        <p:nvPicPr>
          <p:cNvPr id="4" name="Image 3">
            <a:extLst>
              <a:ext uri="{FF2B5EF4-FFF2-40B4-BE49-F238E27FC236}">
                <a16:creationId xmlns:a16="http://schemas.microsoft.com/office/drawing/2014/main" id="{60DB463D-C4B1-4DFC-8AAB-614DC620C3E5}"/>
              </a:ext>
            </a:extLst>
          </p:cNvPr>
          <p:cNvPicPr>
            <a:picLocks noChangeAspect="1"/>
          </p:cNvPicPr>
          <p:nvPr/>
        </p:nvPicPr>
        <p:blipFill>
          <a:blip r:embed="rId4"/>
          <a:stretch>
            <a:fillRect/>
          </a:stretch>
        </p:blipFill>
        <p:spPr>
          <a:xfrm>
            <a:off x="188836" y="1189952"/>
            <a:ext cx="2672481" cy="2721557"/>
          </a:xfrm>
          <a:prstGeom prst="rect">
            <a:avLst/>
          </a:prstGeom>
        </p:spPr>
      </p:pic>
      <p:pic>
        <p:nvPicPr>
          <p:cNvPr id="11" name="Image 10">
            <a:extLst>
              <a:ext uri="{FF2B5EF4-FFF2-40B4-BE49-F238E27FC236}">
                <a16:creationId xmlns:a16="http://schemas.microsoft.com/office/drawing/2014/main" id="{5E77B5BB-A418-4591-9BF5-E9839BC2EA7C}"/>
              </a:ext>
            </a:extLst>
          </p:cNvPr>
          <p:cNvPicPr>
            <a:picLocks noChangeAspect="1"/>
          </p:cNvPicPr>
          <p:nvPr/>
        </p:nvPicPr>
        <p:blipFill>
          <a:blip r:embed="rId5"/>
          <a:stretch>
            <a:fillRect/>
          </a:stretch>
        </p:blipFill>
        <p:spPr>
          <a:xfrm>
            <a:off x="188836" y="4028237"/>
            <a:ext cx="2645019" cy="2713035"/>
          </a:xfrm>
          <a:prstGeom prst="rect">
            <a:avLst/>
          </a:prstGeom>
        </p:spPr>
      </p:pic>
      <p:pic>
        <p:nvPicPr>
          <p:cNvPr id="14" name="Image 13">
            <a:extLst>
              <a:ext uri="{FF2B5EF4-FFF2-40B4-BE49-F238E27FC236}">
                <a16:creationId xmlns:a16="http://schemas.microsoft.com/office/drawing/2014/main" id="{BD1283A6-D29A-494A-8850-9E4CE64A0755}"/>
              </a:ext>
            </a:extLst>
          </p:cNvPr>
          <p:cNvPicPr>
            <a:picLocks noChangeAspect="1"/>
          </p:cNvPicPr>
          <p:nvPr/>
        </p:nvPicPr>
        <p:blipFill>
          <a:blip r:embed="rId6"/>
          <a:stretch>
            <a:fillRect/>
          </a:stretch>
        </p:blipFill>
        <p:spPr>
          <a:xfrm>
            <a:off x="2872679" y="1253362"/>
            <a:ext cx="2672481" cy="2198434"/>
          </a:xfrm>
          <a:prstGeom prst="rect">
            <a:avLst/>
          </a:prstGeom>
        </p:spPr>
      </p:pic>
      <p:pic>
        <p:nvPicPr>
          <p:cNvPr id="16" name="Image 15">
            <a:extLst>
              <a:ext uri="{FF2B5EF4-FFF2-40B4-BE49-F238E27FC236}">
                <a16:creationId xmlns:a16="http://schemas.microsoft.com/office/drawing/2014/main" id="{30FD1047-40C8-4F58-A392-7FDB90D0FA1F}"/>
              </a:ext>
            </a:extLst>
          </p:cNvPr>
          <p:cNvPicPr>
            <a:picLocks noChangeAspect="1"/>
          </p:cNvPicPr>
          <p:nvPr/>
        </p:nvPicPr>
        <p:blipFill>
          <a:blip r:embed="rId7"/>
          <a:stretch>
            <a:fillRect/>
          </a:stretch>
        </p:blipFill>
        <p:spPr>
          <a:xfrm>
            <a:off x="2900677" y="3527137"/>
            <a:ext cx="2672481" cy="2166329"/>
          </a:xfrm>
          <a:prstGeom prst="rect">
            <a:avLst/>
          </a:prstGeom>
        </p:spPr>
      </p:pic>
      <p:pic>
        <p:nvPicPr>
          <p:cNvPr id="20" name="Image 19">
            <a:extLst>
              <a:ext uri="{FF2B5EF4-FFF2-40B4-BE49-F238E27FC236}">
                <a16:creationId xmlns:a16="http://schemas.microsoft.com/office/drawing/2014/main" id="{D8B8ADA6-EBCD-4B74-A5C5-BB165C17F44A}"/>
              </a:ext>
            </a:extLst>
          </p:cNvPr>
          <p:cNvPicPr>
            <a:picLocks noChangeAspect="1"/>
          </p:cNvPicPr>
          <p:nvPr/>
        </p:nvPicPr>
        <p:blipFill>
          <a:blip r:embed="rId8"/>
          <a:stretch>
            <a:fillRect/>
          </a:stretch>
        </p:blipFill>
        <p:spPr>
          <a:xfrm>
            <a:off x="5749178" y="1230042"/>
            <a:ext cx="3075845" cy="2937962"/>
          </a:xfrm>
          <a:prstGeom prst="rect">
            <a:avLst/>
          </a:prstGeom>
        </p:spPr>
      </p:pic>
    </p:spTree>
    <p:extLst>
      <p:ext uri="{BB962C8B-B14F-4D97-AF65-F5344CB8AC3E}">
        <p14:creationId xmlns:p14="http://schemas.microsoft.com/office/powerpoint/2010/main" val="441894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264160"/>
            <a:ext cx="8851900" cy="275590"/>
          </a:xfrm>
        </p:spPr>
        <p:txBody>
          <a:bodyPr/>
          <a:lstStyle/>
          <a:p>
            <a:pPr>
              <a:defRPr/>
            </a:pPr>
            <a:r>
              <a:rPr lang="fr-FR" sz="1400" b="1" dirty="0">
                <a:solidFill>
                  <a:srgbClr val="000000"/>
                </a:solidFill>
                <a:latin typeface="Montserrat" panose="00000500000000000000" pitchFamily="2" charset="0"/>
              </a:rPr>
              <a:t>Lien </a:t>
            </a:r>
            <a:r>
              <a:rPr lang="fr-FR" sz="1400" b="1" i="0" dirty="0">
                <a:solidFill>
                  <a:srgbClr val="000000"/>
                </a:solidFill>
                <a:effectLst/>
                <a:latin typeface="Montserrat" panose="00000500000000000000" pitchFamily="2" charset="0"/>
              </a:rPr>
              <a:t>entre l’âge des clients </a:t>
            </a:r>
            <a:r>
              <a:rPr lang="fr-FR" sz="1400" b="1" dirty="0">
                <a:solidFill>
                  <a:srgbClr val="000000"/>
                </a:solidFill>
                <a:latin typeface="Montserrat" panose="00000500000000000000" pitchFamily="2" charset="0"/>
              </a:rPr>
              <a:t>et </a:t>
            </a:r>
            <a:r>
              <a:rPr lang="fr-FR" sz="1400" b="1" i="0" dirty="0">
                <a:solidFill>
                  <a:srgbClr val="000000"/>
                </a:solidFill>
                <a:effectLst/>
                <a:latin typeface="Montserrat" panose="00000500000000000000" pitchFamily="2" charset="0"/>
              </a:rPr>
              <a:t>la taille du panier moyen </a:t>
            </a:r>
            <a:endParaRPr lang="fr-FR" altLang="fr-FR" sz="1800" b="1" dirty="0">
              <a:latin typeface="Helvetica "/>
            </a:endParaRP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3"/>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3"/>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3"/>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15</a:t>
            </a:fld>
            <a:endParaRPr lang="fr-FR" altLang="fr-FR" sz="1400">
              <a:solidFill>
                <a:schemeClr val="tx2"/>
              </a:solidFill>
              <a:latin typeface="Vinci Sans Medium" pitchFamily="2" charset="0"/>
            </a:endParaRPr>
          </a:p>
        </p:txBody>
      </p:sp>
      <p:sp>
        <p:nvSpPr>
          <p:cNvPr id="6" name="ZoneTexte 5">
            <a:extLst>
              <a:ext uri="{FF2B5EF4-FFF2-40B4-BE49-F238E27FC236}">
                <a16:creationId xmlns:a16="http://schemas.microsoft.com/office/drawing/2014/main" id="{17D51666-47F6-46FB-8B0C-D923C15BAEAC}"/>
              </a:ext>
            </a:extLst>
          </p:cNvPr>
          <p:cNvSpPr txBox="1"/>
          <p:nvPr/>
        </p:nvSpPr>
        <p:spPr>
          <a:xfrm>
            <a:off x="255658" y="945585"/>
            <a:ext cx="5228065" cy="307777"/>
          </a:xfrm>
          <a:prstGeom prst="rect">
            <a:avLst/>
          </a:prstGeom>
          <a:noFill/>
        </p:spPr>
        <p:txBody>
          <a:bodyPr wrap="square" rtlCol="0">
            <a:spAutoFit/>
          </a:bodyPr>
          <a:lstStyle/>
          <a:p>
            <a:pPr marL="285750" indent="-285750">
              <a:buFont typeface="Wingdings" panose="05000000000000000000" pitchFamily="2" charset="2"/>
              <a:buChar char="Ø"/>
            </a:pPr>
            <a:r>
              <a:rPr lang="fr-FR" sz="1400" dirty="0" err="1">
                <a:solidFill>
                  <a:schemeClr val="bg2"/>
                </a:solidFill>
                <a:latin typeface="Helvetica "/>
              </a:rPr>
              <a:t>Scatterplot</a:t>
            </a:r>
            <a:endParaRPr lang="fr-FR" sz="1400" dirty="0">
              <a:solidFill>
                <a:schemeClr val="bg2"/>
              </a:solidFill>
              <a:latin typeface="Helvetica "/>
            </a:endParaRPr>
          </a:p>
        </p:txBody>
      </p:sp>
      <p:pic>
        <p:nvPicPr>
          <p:cNvPr id="5" name="Image 4">
            <a:extLst>
              <a:ext uri="{FF2B5EF4-FFF2-40B4-BE49-F238E27FC236}">
                <a16:creationId xmlns:a16="http://schemas.microsoft.com/office/drawing/2014/main" id="{C65877FB-8965-4B5E-B88C-2563FE6D6C82}"/>
              </a:ext>
            </a:extLst>
          </p:cNvPr>
          <p:cNvPicPr>
            <a:picLocks noChangeAspect="1"/>
          </p:cNvPicPr>
          <p:nvPr/>
        </p:nvPicPr>
        <p:blipFill>
          <a:blip r:embed="rId4"/>
          <a:stretch>
            <a:fillRect/>
          </a:stretch>
        </p:blipFill>
        <p:spPr>
          <a:xfrm>
            <a:off x="1327355" y="3268996"/>
            <a:ext cx="5643763" cy="3529197"/>
          </a:xfrm>
          <a:prstGeom prst="rect">
            <a:avLst/>
          </a:prstGeom>
        </p:spPr>
      </p:pic>
      <p:pic>
        <p:nvPicPr>
          <p:cNvPr id="13" name="Image 12">
            <a:extLst>
              <a:ext uri="{FF2B5EF4-FFF2-40B4-BE49-F238E27FC236}">
                <a16:creationId xmlns:a16="http://schemas.microsoft.com/office/drawing/2014/main" id="{E871D4CB-F2A9-4230-A094-58AA72661BEE}"/>
              </a:ext>
            </a:extLst>
          </p:cNvPr>
          <p:cNvPicPr>
            <a:picLocks noChangeAspect="1"/>
          </p:cNvPicPr>
          <p:nvPr/>
        </p:nvPicPr>
        <p:blipFill>
          <a:blip r:embed="rId5"/>
          <a:stretch>
            <a:fillRect/>
          </a:stretch>
        </p:blipFill>
        <p:spPr>
          <a:xfrm>
            <a:off x="2869690" y="1065948"/>
            <a:ext cx="2559094" cy="2143242"/>
          </a:xfrm>
          <a:prstGeom prst="rect">
            <a:avLst/>
          </a:prstGeom>
        </p:spPr>
      </p:pic>
    </p:spTree>
    <p:extLst>
      <p:ext uri="{BB962C8B-B14F-4D97-AF65-F5344CB8AC3E}">
        <p14:creationId xmlns:p14="http://schemas.microsoft.com/office/powerpoint/2010/main" val="2218715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264160"/>
            <a:ext cx="8851900" cy="275590"/>
          </a:xfrm>
        </p:spPr>
        <p:txBody>
          <a:bodyPr/>
          <a:lstStyle/>
          <a:p>
            <a:pPr>
              <a:defRPr/>
            </a:pPr>
            <a:r>
              <a:rPr lang="fr-FR" sz="1400" b="1" dirty="0">
                <a:solidFill>
                  <a:srgbClr val="000000"/>
                </a:solidFill>
                <a:latin typeface="Montserrat" panose="00000500000000000000" pitchFamily="2" charset="0"/>
              </a:rPr>
              <a:t>Lien </a:t>
            </a:r>
            <a:r>
              <a:rPr lang="fr-FR" sz="1400" b="1" i="0" dirty="0">
                <a:solidFill>
                  <a:srgbClr val="000000"/>
                </a:solidFill>
                <a:effectLst/>
                <a:latin typeface="Montserrat" panose="00000500000000000000" pitchFamily="2" charset="0"/>
              </a:rPr>
              <a:t>entre l’âge des clients et </a:t>
            </a:r>
            <a:r>
              <a:rPr lang="fr-FR" sz="1400" b="1" dirty="0">
                <a:solidFill>
                  <a:srgbClr val="000000"/>
                </a:solidFill>
                <a:latin typeface="Montserrat" panose="00000500000000000000" pitchFamily="2" charset="0"/>
              </a:rPr>
              <a:t>panier moyen</a:t>
            </a:r>
            <a:endParaRPr lang="fr-FR" altLang="fr-FR" sz="1800" b="1" dirty="0">
              <a:latin typeface="Helvetica "/>
            </a:endParaRP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3"/>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3"/>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3"/>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16</a:t>
            </a:fld>
            <a:endParaRPr lang="fr-FR" altLang="fr-FR" sz="1400">
              <a:solidFill>
                <a:schemeClr val="tx2"/>
              </a:solidFill>
              <a:latin typeface="Vinci Sans Medium" pitchFamily="2" charset="0"/>
            </a:endParaRPr>
          </a:p>
        </p:txBody>
      </p:sp>
      <p:sp>
        <p:nvSpPr>
          <p:cNvPr id="5" name="ZoneTexte 4">
            <a:extLst>
              <a:ext uri="{FF2B5EF4-FFF2-40B4-BE49-F238E27FC236}">
                <a16:creationId xmlns:a16="http://schemas.microsoft.com/office/drawing/2014/main" id="{F904FE4D-1703-472B-BC1C-A57E15AD17D8}"/>
              </a:ext>
            </a:extLst>
          </p:cNvPr>
          <p:cNvSpPr txBox="1"/>
          <p:nvPr/>
        </p:nvSpPr>
        <p:spPr>
          <a:xfrm>
            <a:off x="641740" y="1033929"/>
            <a:ext cx="5228065" cy="307777"/>
          </a:xfrm>
          <a:prstGeom prst="rect">
            <a:avLst/>
          </a:prstGeom>
          <a:noFill/>
        </p:spPr>
        <p:txBody>
          <a:bodyPr wrap="square" rtlCol="0">
            <a:spAutoFit/>
          </a:bodyPr>
          <a:lstStyle/>
          <a:p>
            <a:pPr marL="285750" indent="-285750">
              <a:buFont typeface="Wingdings" panose="05000000000000000000" pitchFamily="2" charset="2"/>
              <a:buChar char="Ø"/>
            </a:pPr>
            <a:r>
              <a:rPr lang="fr-FR" sz="1400" dirty="0">
                <a:solidFill>
                  <a:schemeClr val="bg2"/>
                </a:solidFill>
                <a:latin typeface="Helvetica "/>
              </a:rPr>
              <a:t>Test Pearson</a:t>
            </a:r>
          </a:p>
        </p:txBody>
      </p:sp>
      <p:sp>
        <p:nvSpPr>
          <p:cNvPr id="8" name="ZoneTexte 7">
            <a:extLst>
              <a:ext uri="{FF2B5EF4-FFF2-40B4-BE49-F238E27FC236}">
                <a16:creationId xmlns:a16="http://schemas.microsoft.com/office/drawing/2014/main" id="{1991E057-BE28-48C9-A5D3-A46DB0F46B9F}"/>
              </a:ext>
            </a:extLst>
          </p:cNvPr>
          <p:cNvSpPr txBox="1"/>
          <p:nvPr/>
        </p:nvSpPr>
        <p:spPr>
          <a:xfrm>
            <a:off x="348947" y="5657919"/>
            <a:ext cx="7433383" cy="246221"/>
          </a:xfrm>
          <a:prstGeom prst="rect">
            <a:avLst/>
          </a:prstGeom>
          <a:noFill/>
        </p:spPr>
        <p:txBody>
          <a:bodyPr wrap="square" rtlCol="0">
            <a:spAutoFit/>
          </a:bodyPr>
          <a:lstStyle/>
          <a:p>
            <a:pPr marL="285750" indent="-285750">
              <a:buFont typeface="Wingdings" panose="05000000000000000000" pitchFamily="2" charset="2"/>
              <a:buChar char="Ø"/>
            </a:pPr>
            <a:r>
              <a:rPr lang="fr-FR" sz="1000" dirty="0">
                <a:solidFill>
                  <a:schemeClr val="bg2"/>
                </a:solidFill>
                <a:latin typeface="Helvetica "/>
              </a:rPr>
              <a:t>Valeur négative donc si une variable augmente l’autre diminue vice versa</a:t>
            </a:r>
          </a:p>
        </p:txBody>
      </p:sp>
      <p:pic>
        <p:nvPicPr>
          <p:cNvPr id="6" name="Image 5">
            <a:extLst>
              <a:ext uri="{FF2B5EF4-FFF2-40B4-BE49-F238E27FC236}">
                <a16:creationId xmlns:a16="http://schemas.microsoft.com/office/drawing/2014/main" id="{AD7CC9C0-DBAF-4487-8697-D43295384C3C}"/>
              </a:ext>
            </a:extLst>
          </p:cNvPr>
          <p:cNvPicPr>
            <a:picLocks noChangeAspect="1"/>
          </p:cNvPicPr>
          <p:nvPr/>
        </p:nvPicPr>
        <p:blipFill>
          <a:blip r:embed="rId4"/>
          <a:stretch>
            <a:fillRect/>
          </a:stretch>
        </p:blipFill>
        <p:spPr>
          <a:xfrm>
            <a:off x="418220" y="1341706"/>
            <a:ext cx="4837834" cy="3909301"/>
          </a:xfrm>
          <a:prstGeom prst="rect">
            <a:avLst/>
          </a:prstGeom>
        </p:spPr>
      </p:pic>
    </p:spTree>
    <p:extLst>
      <p:ext uri="{BB962C8B-B14F-4D97-AF65-F5344CB8AC3E}">
        <p14:creationId xmlns:p14="http://schemas.microsoft.com/office/powerpoint/2010/main" val="1065852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264160"/>
            <a:ext cx="8851900" cy="275590"/>
          </a:xfrm>
        </p:spPr>
        <p:txBody>
          <a:bodyPr/>
          <a:lstStyle/>
          <a:p>
            <a:pPr>
              <a:defRPr/>
            </a:pPr>
            <a:r>
              <a:rPr lang="fr-FR" sz="1400" b="1" dirty="0">
                <a:solidFill>
                  <a:srgbClr val="000000"/>
                </a:solidFill>
                <a:latin typeface="Montserrat" panose="00000500000000000000" pitchFamily="2" charset="0"/>
              </a:rPr>
              <a:t>Lien </a:t>
            </a:r>
            <a:r>
              <a:rPr lang="fr-FR" sz="1400" b="1" i="0" dirty="0">
                <a:solidFill>
                  <a:srgbClr val="000000"/>
                </a:solidFill>
                <a:effectLst/>
                <a:latin typeface="Montserrat" panose="00000500000000000000" pitchFamily="2" charset="0"/>
              </a:rPr>
              <a:t>entre l’âge des clients et les catégories des livres achetés</a:t>
            </a:r>
            <a:endParaRPr lang="fr-FR" altLang="fr-FR" sz="1800" b="1" dirty="0">
              <a:latin typeface="Helvetica "/>
            </a:endParaRP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3"/>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3"/>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3"/>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17</a:t>
            </a:fld>
            <a:endParaRPr lang="fr-FR" altLang="fr-FR" sz="1400">
              <a:solidFill>
                <a:schemeClr val="tx2"/>
              </a:solidFill>
              <a:latin typeface="Vinci Sans Medium" pitchFamily="2" charset="0"/>
            </a:endParaRPr>
          </a:p>
        </p:txBody>
      </p:sp>
      <p:sp>
        <p:nvSpPr>
          <p:cNvPr id="5" name="ZoneTexte 4">
            <a:extLst>
              <a:ext uri="{FF2B5EF4-FFF2-40B4-BE49-F238E27FC236}">
                <a16:creationId xmlns:a16="http://schemas.microsoft.com/office/drawing/2014/main" id="{F904FE4D-1703-472B-BC1C-A57E15AD17D8}"/>
              </a:ext>
            </a:extLst>
          </p:cNvPr>
          <p:cNvSpPr txBox="1"/>
          <p:nvPr/>
        </p:nvSpPr>
        <p:spPr>
          <a:xfrm>
            <a:off x="641740" y="1033929"/>
            <a:ext cx="5228065" cy="307777"/>
          </a:xfrm>
          <a:prstGeom prst="rect">
            <a:avLst/>
          </a:prstGeom>
          <a:noFill/>
        </p:spPr>
        <p:txBody>
          <a:bodyPr wrap="square" rtlCol="0">
            <a:spAutoFit/>
          </a:bodyPr>
          <a:lstStyle/>
          <a:p>
            <a:pPr marL="285750" indent="-285750">
              <a:buFont typeface="Wingdings" panose="05000000000000000000" pitchFamily="2" charset="2"/>
              <a:buChar char="Ø"/>
            </a:pPr>
            <a:r>
              <a:rPr lang="fr-FR" sz="1400" dirty="0">
                <a:solidFill>
                  <a:schemeClr val="bg2"/>
                </a:solidFill>
                <a:latin typeface="Helvetica "/>
              </a:rPr>
              <a:t>Test Kolmogorov-Smirnov ks_2samp à deux variables  </a:t>
            </a:r>
          </a:p>
        </p:txBody>
      </p:sp>
      <p:sp>
        <p:nvSpPr>
          <p:cNvPr id="8" name="ZoneTexte 7">
            <a:extLst>
              <a:ext uri="{FF2B5EF4-FFF2-40B4-BE49-F238E27FC236}">
                <a16:creationId xmlns:a16="http://schemas.microsoft.com/office/drawing/2014/main" id="{1991E057-BE28-48C9-A5D3-A46DB0F46B9F}"/>
              </a:ext>
            </a:extLst>
          </p:cNvPr>
          <p:cNvSpPr txBox="1"/>
          <p:nvPr/>
        </p:nvSpPr>
        <p:spPr>
          <a:xfrm>
            <a:off x="263237" y="5470128"/>
            <a:ext cx="7433383" cy="707886"/>
          </a:xfrm>
          <a:prstGeom prst="rect">
            <a:avLst/>
          </a:prstGeom>
          <a:noFill/>
        </p:spPr>
        <p:txBody>
          <a:bodyPr wrap="square" rtlCol="0">
            <a:spAutoFit/>
          </a:bodyPr>
          <a:lstStyle/>
          <a:p>
            <a:pPr marL="285750" indent="-285750">
              <a:buFont typeface="Wingdings" panose="05000000000000000000" pitchFamily="2" charset="2"/>
              <a:buChar char="Ø"/>
            </a:pPr>
            <a:r>
              <a:rPr lang="fr-FR" sz="1000" dirty="0">
                <a:solidFill>
                  <a:schemeClr val="bg2"/>
                </a:solidFill>
                <a:latin typeface="Helvetica "/>
              </a:rPr>
              <a:t>p-valeur 0.0112 valeur étant inférieure à 5%</a:t>
            </a:r>
          </a:p>
          <a:p>
            <a:pPr marL="285750" indent="-285750">
              <a:buFont typeface="Wingdings" panose="05000000000000000000" pitchFamily="2" charset="2"/>
              <a:buChar char="Ø"/>
            </a:pPr>
            <a:r>
              <a:rPr lang="fr-FR" sz="1000" dirty="0">
                <a:solidFill>
                  <a:schemeClr val="bg2"/>
                </a:solidFill>
                <a:latin typeface="Helvetica "/>
              </a:rPr>
              <a:t>Nous rejetons l'hypothèse nulle de l'âge d’un client et les catégories de livres achetés au niveau de test 5%</a:t>
            </a:r>
          </a:p>
          <a:p>
            <a:pPr marL="285750" indent="-285750">
              <a:buFont typeface="Wingdings" panose="05000000000000000000" pitchFamily="2" charset="2"/>
              <a:buChar char="Ø"/>
            </a:pPr>
            <a:r>
              <a:rPr lang="fr-FR" sz="1000" dirty="0">
                <a:solidFill>
                  <a:schemeClr val="bg2"/>
                </a:solidFill>
                <a:latin typeface="Helvetica "/>
              </a:rPr>
              <a:t>Corrélation</a:t>
            </a:r>
            <a:r>
              <a:rPr lang="fr-FR" sz="1000" b="0" i="0" dirty="0">
                <a:solidFill>
                  <a:schemeClr val="bg2"/>
                </a:solidFill>
                <a:effectLst/>
                <a:latin typeface="Helvetica "/>
              </a:rPr>
              <a:t> entre les </a:t>
            </a:r>
            <a:r>
              <a:rPr lang="fr-FR" sz="1000" b="0" i="0" u="none" strike="noStrike" dirty="0">
                <a:solidFill>
                  <a:schemeClr val="bg2"/>
                </a:solidFill>
                <a:effectLst/>
                <a:latin typeface="Helvetica "/>
              </a:rPr>
              <a:t>deux variables étudiées</a:t>
            </a:r>
            <a:endParaRPr lang="fr-FR" sz="1000" dirty="0">
              <a:solidFill>
                <a:schemeClr val="bg2"/>
              </a:solidFill>
              <a:latin typeface="Helvetica "/>
            </a:endParaRPr>
          </a:p>
          <a:p>
            <a:pPr marL="285750" indent="-285750">
              <a:buFont typeface="Wingdings" panose="05000000000000000000" pitchFamily="2" charset="2"/>
              <a:buChar char="Ø"/>
            </a:pPr>
            <a:endParaRPr lang="fr-FR" sz="1000" dirty="0">
              <a:solidFill>
                <a:schemeClr val="bg2"/>
              </a:solidFill>
            </a:endParaRPr>
          </a:p>
        </p:txBody>
      </p:sp>
      <p:pic>
        <p:nvPicPr>
          <p:cNvPr id="4" name="Image 3">
            <a:extLst>
              <a:ext uri="{FF2B5EF4-FFF2-40B4-BE49-F238E27FC236}">
                <a16:creationId xmlns:a16="http://schemas.microsoft.com/office/drawing/2014/main" id="{8ED96224-1B1B-42C7-8687-683CC9A7EB8D}"/>
              </a:ext>
            </a:extLst>
          </p:cNvPr>
          <p:cNvPicPr>
            <a:picLocks noChangeAspect="1"/>
          </p:cNvPicPr>
          <p:nvPr/>
        </p:nvPicPr>
        <p:blipFill>
          <a:blip r:embed="rId4"/>
          <a:stretch>
            <a:fillRect/>
          </a:stretch>
        </p:blipFill>
        <p:spPr>
          <a:xfrm>
            <a:off x="263237" y="1529497"/>
            <a:ext cx="2763981" cy="2663191"/>
          </a:xfrm>
          <a:prstGeom prst="rect">
            <a:avLst/>
          </a:prstGeom>
        </p:spPr>
      </p:pic>
      <p:pic>
        <p:nvPicPr>
          <p:cNvPr id="10" name="Image 9">
            <a:extLst>
              <a:ext uri="{FF2B5EF4-FFF2-40B4-BE49-F238E27FC236}">
                <a16:creationId xmlns:a16="http://schemas.microsoft.com/office/drawing/2014/main" id="{6327A0F2-6C76-4273-91B2-33BF5EC20A8D}"/>
              </a:ext>
            </a:extLst>
          </p:cNvPr>
          <p:cNvPicPr>
            <a:picLocks noChangeAspect="1"/>
          </p:cNvPicPr>
          <p:nvPr/>
        </p:nvPicPr>
        <p:blipFill>
          <a:blip r:embed="rId5"/>
          <a:stretch>
            <a:fillRect/>
          </a:stretch>
        </p:blipFill>
        <p:spPr>
          <a:xfrm>
            <a:off x="3158836" y="1484674"/>
            <a:ext cx="2710969" cy="2708014"/>
          </a:xfrm>
          <a:prstGeom prst="rect">
            <a:avLst/>
          </a:prstGeom>
        </p:spPr>
      </p:pic>
      <p:pic>
        <p:nvPicPr>
          <p:cNvPr id="12" name="Image 11">
            <a:extLst>
              <a:ext uri="{FF2B5EF4-FFF2-40B4-BE49-F238E27FC236}">
                <a16:creationId xmlns:a16="http://schemas.microsoft.com/office/drawing/2014/main" id="{AA1C92D6-9D15-4437-9C59-BB190947932C}"/>
              </a:ext>
            </a:extLst>
          </p:cNvPr>
          <p:cNvPicPr>
            <a:picLocks noChangeAspect="1"/>
          </p:cNvPicPr>
          <p:nvPr/>
        </p:nvPicPr>
        <p:blipFill>
          <a:blip r:embed="rId6"/>
          <a:stretch>
            <a:fillRect/>
          </a:stretch>
        </p:blipFill>
        <p:spPr>
          <a:xfrm>
            <a:off x="5957310" y="1461959"/>
            <a:ext cx="2826328" cy="3328183"/>
          </a:xfrm>
          <a:prstGeom prst="rect">
            <a:avLst/>
          </a:prstGeom>
        </p:spPr>
      </p:pic>
    </p:spTree>
    <p:extLst>
      <p:ext uri="{BB962C8B-B14F-4D97-AF65-F5344CB8AC3E}">
        <p14:creationId xmlns:p14="http://schemas.microsoft.com/office/powerpoint/2010/main" val="3693865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264160"/>
            <a:ext cx="8851900" cy="275590"/>
          </a:xfrm>
        </p:spPr>
        <p:txBody>
          <a:bodyPr/>
          <a:lstStyle/>
          <a:p>
            <a:pPr>
              <a:defRPr/>
            </a:pPr>
            <a:r>
              <a:rPr lang="fr-FR" sz="1400" b="1" dirty="0">
                <a:solidFill>
                  <a:srgbClr val="000000"/>
                </a:solidFill>
                <a:latin typeface="Montserrat" panose="00000500000000000000" pitchFamily="2" charset="0"/>
              </a:rPr>
              <a:t>Lien </a:t>
            </a:r>
            <a:r>
              <a:rPr lang="fr-FR" sz="1400" b="1" i="0" dirty="0">
                <a:solidFill>
                  <a:srgbClr val="000000"/>
                </a:solidFill>
                <a:effectLst/>
                <a:latin typeface="Montserrat" panose="00000500000000000000" pitchFamily="2" charset="0"/>
              </a:rPr>
              <a:t>entre l’âge des clients et les catégories des livres achetés</a:t>
            </a:r>
            <a:endParaRPr lang="fr-FR" altLang="fr-FR" sz="1800" b="1" dirty="0">
              <a:latin typeface="Helvetica "/>
            </a:endParaRP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3"/>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3"/>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3"/>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18</a:t>
            </a:fld>
            <a:endParaRPr lang="fr-FR" altLang="fr-FR" sz="1400">
              <a:solidFill>
                <a:schemeClr val="tx2"/>
              </a:solidFill>
              <a:latin typeface="Vinci Sans Medium" pitchFamily="2" charset="0"/>
            </a:endParaRPr>
          </a:p>
        </p:txBody>
      </p:sp>
      <p:sp>
        <p:nvSpPr>
          <p:cNvPr id="5" name="ZoneTexte 4">
            <a:extLst>
              <a:ext uri="{FF2B5EF4-FFF2-40B4-BE49-F238E27FC236}">
                <a16:creationId xmlns:a16="http://schemas.microsoft.com/office/drawing/2014/main" id="{F904FE4D-1703-472B-BC1C-A57E15AD17D8}"/>
              </a:ext>
            </a:extLst>
          </p:cNvPr>
          <p:cNvSpPr txBox="1"/>
          <p:nvPr/>
        </p:nvSpPr>
        <p:spPr>
          <a:xfrm>
            <a:off x="641740" y="1033929"/>
            <a:ext cx="5228065" cy="307777"/>
          </a:xfrm>
          <a:prstGeom prst="rect">
            <a:avLst/>
          </a:prstGeom>
          <a:noFill/>
        </p:spPr>
        <p:txBody>
          <a:bodyPr wrap="square" rtlCol="0">
            <a:spAutoFit/>
          </a:bodyPr>
          <a:lstStyle/>
          <a:p>
            <a:pPr marL="285750" indent="-285750">
              <a:buFont typeface="Wingdings" panose="05000000000000000000" pitchFamily="2" charset="2"/>
              <a:buChar char="Ø"/>
            </a:pPr>
            <a:r>
              <a:rPr lang="fr-FR" sz="1400" dirty="0" err="1">
                <a:solidFill>
                  <a:schemeClr val="bg2"/>
                </a:solidFill>
                <a:latin typeface="Helvetica "/>
              </a:rPr>
              <a:t>Boxplot</a:t>
            </a:r>
            <a:r>
              <a:rPr lang="fr-FR" sz="1400" dirty="0">
                <a:solidFill>
                  <a:schemeClr val="bg2"/>
                </a:solidFill>
                <a:latin typeface="Helvetica "/>
              </a:rPr>
              <a:t> </a:t>
            </a:r>
          </a:p>
        </p:txBody>
      </p:sp>
      <p:pic>
        <p:nvPicPr>
          <p:cNvPr id="10" name="Image 9">
            <a:extLst>
              <a:ext uri="{FF2B5EF4-FFF2-40B4-BE49-F238E27FC236}">
                <a16:creationId xmlns:a16="http://schemas.microsoft.com/office/drawing/2014/main" id="{01167974-B215-4DCA-AA9B-8968C9E4CAF7}"/>
              </a:ext>
            </a:extLst>
          </p:cNvPr>
          <p:cNvPicPr>
            <a:picLocks noChangeAspect="1"/>
          </p:cNvPicPr>
          <p:nvPr/>
        </p:nvPicPr>
        <p:blipFill>
          <a:blip r:embed="rId4"/>
          <a:stretch>
            <a:fillRect/>
          </a:stretch>
        </p:blipFill>
        <p:spPr>
          <a:xfrm>
            <a:off x="2316738" y="1033929"/>
            <a:ext cx="3897026" cy="2141848"/>
          </a:xfrm>
          <a:prstGeom prst="rect">
            <a:avLst/>
          </a:prstGeom>
        </p:spPr>
      </p:pic>
      <p:pic>
        <p:nvPicPr>
          <p:cNvPr id="12" name="Image 11">
            <a:extLst>
              <a:ext uri="{FF2B5EF4-FFF2-40B4-BE49-F238E27FC236}">
                <a16:creationId xmlns:a16="http://schemas.microsoft.com/office/drawing/2014/main" id="{27668587-BF12-4231-AFEE-825371A4D61D}"/>
              </a:ext>
            </a:extLst>
          </p:cNvPr>
          <p:cNvPicPr>
            <a:picLocks noChangeAspect="1"/>
          </p:cNvPicPr>
          <p:nvPr/>
        </p:nvPicPr>
        <p:blipFill>
          <a:blip r:embed="rId5"/>
          <a:stretch>
            <a:fillRect/>
          </a:stretch>
        </p:blipFill>
        <p:spPr>
          <a:xfrm>
            <a:off x="1496290" y="3429000"/>
            <a:ext cx="5417127" cy="3322773"/>
          </a:xfrm>
          <a:prstGeom prst="rect">
            <a:avLst/>
          </a:prstGeom>
        </p:spPr>
      </p:pic>
    </p:spTree>
    <p:extLst>
      <p:ext uri="{BB962C8B-B14F-4D97-AF65-F5344CB8AC3E}">
        <p14:creationId xmlns:p14="http://schemas.microsoft.com/office/powerpoint/2010/main" val="588847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264160"/>
            <a:ext cx="8851900" cy="275590"/>
          </a:xfrm>
        </p:spPr>
        <p:txBody>
          <a:bodyPr/>
          <a:lstStyle/>
          <a:p>
            <a:pPr>
              <a:defRPr/>
            </a:pPr>
            <a:r>
              <a:rPr lang="fr-FR" sz="1400" b="1" i="0" dirty="0">
                <a:solidFill>
                  <a:srgbClr val="000000"/>
                </a:solidFill>
                <a:effectLst/>
                <a:latin typeface="Montserrat" panose="00000500000000000000" pitchFamily="2" charset="0"/>
              </a:rPr>
              <a:t>Probabilité qu’un client achète la référence 0_525 sachant qu’il a acheté la référence 2_159</a:t>
            </a:r>
            <a:endParaRPr lang="fr-FR" altLang="fr-FR" sz="1800" b="1" dirty="0">
              <a:latin typeface="Helvetica "/>
            </a:endParaRP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3"/>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3"/>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3"/>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19</a:t>
            </a:fld>
            <a:endParaRPr lang="fr-FR" altLang="fr-FR" sz="1400">
              <a:solidFill>
                <a:schemeClr val="tx2"/>
              </a:solidFill>
              <a:latin typeface="Vinci Sans Medium" pitchFamily="2" charset="0"/>
            </a:endParaRPr>
          </a:p>
        </p:txBody>
      </p:sp>
      <p:pic>
        <p:nvPicPr>
          <p:cNvPr id="8" name="Image 7">
            <a:extLst>
              <a:ext uri="{FF2B5EF4-FFF2-40B4-BE49-F238E27FC236}">
                <a16:creationId xmlns:a16="http://schemas.microsoft.com/office/drawing/2014/main" id="{8C41EFA7-1AF6-4862-A094-B1CFE0C6F633}"/>
              </a:ext>
            </a:extLst>
          </p:cNvPr>
          <p:cNvPicPr>
            <a:picLocks noChangeAspect="1"/>
          </p:cNvPicPr>
          <p:nvPr/>
        </p:nvPicPr>
        <p:blipFill>
          <a:blip r:embed="rId4"/>
          <a:stretch>
            <a:fillRect/>
          </a:stretch>
        </p:blipFill>
        <p:spPr>
          <a:xfrm>
            <a:off x="312672" y="1516358"/>
            <a:ext cx="3861641" cy="2974103"/>
          </a:xfrm>
          <a:prstGeom prst="rect">
            <a:avLst/>
          </a:prstGeom>
        </p:spPr>
      </p:pic>
      <p:pic>
        <p:nvPicPr>
          <p:cNvPr id="5" name="Image 4">
            <a:extLst>
              <a:ext uri="{FF2B5EF4-FFF2-40B4-BE49-F238E27FC236}">
                <a16:creationId xmlns:a16="http://schemas.microsoft.com/office/drawing/2014/main" id="{373BC232-16B7-4D97-8C06-9363E9FF22A6}"/>
              </a:ext>
            </a:extLst>
          </p:cNvPr>
          <p:cNvPicPr>
            <a:picLocks noChangeAspect="1"/>
          </p:cNvPicPr>
          <p:nvPr/>
        </p:nvPicPr>
        <p:blipFill>
          <a:blip r:embed="rId5"/>
          <a:stretch>
            <a:fillRect/>
          </a:stretch>
        </p:blipFill>
        <p:spPr>
          <a:xfrm>
            <a:off x="312672" y="989778"/>
            <a:ext cx="5524822" cy="220192"/>
          </a:xfrm>
          <a:prstGeom prst="rect">
            <a:avLst/>
          </a:prstGeom>
        </p:spPr>
      </p:pic>
      <p:pic>
        <p:nvPicPr>
          <p:cNvPr id="4" name="Image 3">
            <a:extLst>
              <a:ext uri="{FF2B5EF4-FFF2-40B4-BE49-F238E27FC236}">
                <a16:creationId xmlns:a16="http://schemas.microsoft.com/office/drawing/2014/main" id="{F370AC58-1669-4668-A875-0EFD1AD678E4}"/>
              </a:ext>
            </a:extLst>
          </p:cNvPr>
          <p:cNvPicPr>
            <a:picLocks noChangeAspect="1"/>
          </p:cNvPicPr>
          <p:nvPr/>
        </p:nvPicPr>
        <p:blipFill>
          <a:blip r:embed="rId6"/>
          <a:stretch>
            <a:fillRect/>
          </a:stretch>
        </p:blipFill>
        <p:spPr>
          <a:xfrm>
            <a:off x="4174313" y="1467165"/>
            <a:ext cx="3164404" cy="3203897"/>
          </a:xfrm>
          <a:prstGeom prst="rect">
            <a:avLst/>
          </a:prstGeom>
        </p:spPr>
      </p:pic>
      <p:sp>
        <p:nvSpPr>
          <p:cNvPr id="6" name="ZoneTexte 5">
            <a:extLst>
              <a:ext uri="{FF2B5EF4-FFF2-40B4-BE49-F238E27FC236}">
                <a16:creationId xmlns:a16="http://schemas.microsoft.com/office/drawing/2014/main" id="{19780989-EFAA-41E5-A253-D600CFA7C361}"/>
              </a:ext>
            </a:extLst>
          </p:cNvPr>
          <p:cNvSpPr txBox="1"/>
          <p:nvPr/>
        </p:nvSpPr>
        <p:spPr>
          <a:xfrm>
            <a:off x="533399" y="5411022"/>
            <a:ext cx="7973292" cy="276999"/>
          </a:xfrm>
          <a:prstGeom prst="rect">
            <a:avLst/>
          </a:prstGeom>
          <a:noFill/>
        </p:spPr>
        <p:txBody>
          <a:bodyPr wrap="square" rtlCol="0">
            <a:spAutoFit/>
          </a:bodyPr>
          <a:lstStyle/>
          <a:p>
            <a:pPr marL="285750" indent="-285750">
              <a:buFont typeface="Wingdings" panose="05000000000000000000" pitchFamily="2" charset="2"/>
              <a:buChar char="Ø"/>
            </a:pPr>
            <a:r>
              <a:rPr lang="fr-FR" sz="1200" dirty="0">
                <a:solidFill>
                  <a:schemeClr val="bg2"/>
                </a:solidFill>
                <a:latin typeface="Helvetica "/>
              </a:rPr>
              <a:t>Probabilité de 86 % qu’un client achète la référence </a:t>
            </a:r>
            <a:r>
              <a:rPr lang="fr-FR" sz="1200" i="0" dirty="0">
                <a:solidFill>
                  <a:schemeClr val="bg2"/>
                </a:solidFill>
                <a:effectLst/>
                <a:latin typeface="Helvetica "/>
              </a:rPr>
              <a:t> 0_525 sachant qu’il a acheté la référence 2_159</a:t>
            </a:r>
            <a:endParaRPr lang="fr-FR" sz="1200" dirty="0">
              <a:solidFill>
                <a:schemeClr val="bg2"/>
              </a:solidFill>
              <a:latin typeface="Helvetica "/>
            </a:endParaRPr>
          </a:p>
        </p:txBody>
      </p:sp>
    </p:spTree>
    <p:extLst>
      <p:ext uri="{BB962C8B-B14F-4D97-AF65-F5344CB8AC3E}">
        <p14:creationId xmlns:p14="http://schemas.microsoft.com/office/powerpoint/2010/main" val="119009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SOMMAIRE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73231"/>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2</a:t>
            </a:fld>
            <a:endParaRPr lang="fr-FR" altLang="fr-FR" sz="1400">
              <a:solidFill>
                <a:schemeClr val="tx2"/>
              </a:solidFill>
              <a:latin typeface="Vinci Sans Medium" pitchFamily="2" charset="0"/>
            </a:endParaRPr>
          </a:p>
        </p:txBody>
      </p:sp>
      <p:sp>
        <p:nvSpPr>
          <p:cNvPr id="2" name="ZoneTexte 1">
            <a:extLst>
              <a:ext uri="{FF2B5EF4-FFF2-40B4-BE49-F238E27FC236}">
                <a16:creationId xmlns:a16="http://schemas.microsoft.com/office/drawing/2014/main" id="{C8EACF35-9159-4E88-9984-53E17C8E221C}"/>
              </a:ext>
            </a:extLst>
          </p:cNvPr>
          <p:cNvSpPr txBox="1"/>
          <p:nvPr/>
        </p:nvSpPr>
        <p:spPr>
          <a:xfrm>
            <a:off x="370736" y="1483361"/>
            <a:ext cx="8622452" cy="2554545"/>
          </a:xfrm>
          <a:prstGeom prst="rect">
            <a:avLst/>
          </a:prstGeom>
          <a:noFill/>
        </p:spPr>
        <p:txBody>
          <a:bodyPr wrap="square" rtlCol="0">
            <a:spAutoFit/>
          </a:bodyPr>
          <a:lstStyle/>
          <a:p>
            <a:r>
              <a:rPr lang="fr-FR" b="1" dirty="0">
                <a:solidFill>
                  <a:schemeClr val="bg2"/>
                </a:solidFill>
                <a:latin typeface="Helvetica "/>
              </a:rPr>
              <a:t>1 - Introduction</a:t>
            </a:r>
          </a:p>
          <a:p>
            <a:endParaRPr lang="fr-FR" b="1" dirty="0">
              <a:solidFill>
                <a:schemeClr val="bg2"/>
              </a:solidFill>
              <a:latin typeface="Helvetica "/>
            </a:endParaRPr>
          </a:p>
          <a:p>
            <a:r>
              <a:rPr lang="fr-FR" b="1" dirty="0">
                <a:solidFill>
                  <a:schemeClr val="bg2"/>
                </a:solidFill>
                <a:latin typeface="Helvetica "/>
              </a:rPr>
              <a:t>2 - Chiffres clés, KPI </a:t>
            </a:r>
          </a:p>
          <a:p>
            <a:endParaRPr lang="fr-FR" b="1" dirty="0">
              <a:solidFill>
                <a:schemeClr val="bg2"/>
              </a:solidFill>
              <a:latin typeface="Helvetica "/>
            </a:endParaRPr>
          </a:p>
          <a:p>
            <a:r>
              <a:rPr lang="fr-FR" b="1" dirty="0">
                <a:solidFill>
                  <a:schemeClr val="bg2"/>
                </a:solidFill>
                <a:latin typeface="Helvetica "/>
              </a:rPr>
              <a:t>3 - Analyse bivariée,  test Kolmogorov-</a:t>
            </a:r>
            <a:r>
              <a:rPr lang="fr-FR" b="1" dirty="0" err="1">
                <a:solidFill>
                  <a:schemeClr val="bg2"/>
                </a:solidFill>
                <a:latin typeface="Helvetica "/>
              </a:rPr>
              <a:t>smirnov</a:t>
            </a:r>
            <a:r>
              <a:rPr lang="fr-FR" b="1" dirty="0">
                <a:solidFill>
                  <a:schemeClr val="bg2"/>
                </a:solidFill>
                <a:latin typeface="Helvetica "/>
              </a:rPr>
              <a:t>, Chi2, Pearson</a:t>
            </a:r>
          </a:p>
          <a:p>
            <a:endParaRPr lang="fr-FR" b="1" dirty="0">
              <a:solidFill>
                <a:schemeClr val="bg2"/>
              </a:solidFill>
              <a:latin typeface="Helvetica "/>
            </a:endParaRPr>
          </a:p>
          <a:p>
            <a:r>
              <a:rPr lang="fr-FR" b="1" dirty="0">
                <a:solidFill>
                  <a:schemeClr val="bg2"/>
                </a:solidFill>
                <a:latin typeface="Helvetica "/>
              </a:rPr>
              <a:t>4 - Test statistique, probabilité</a:t>
            </a:r>
          </a:p>
          <a:p>
            <a:endParaRPr lang="fr-FR" b="1" dirty="0">
              <a:solidFill>
                <a:schemeClr val="bg2"/>
              </a:solidFill>
              <a:latin typeface="Helvetica "/>
            </a:endParaRPr>
          </a:p>
          <a:p>
            <a:r>
              <a:rPr lang="fr-FR" b="1" dirty="0">
                <a:solidFill>
                  <a:schemeClr val="bg2"/>
                </a:solidFill>
                <a:latin typeface="Helvetica "/>
              </a:rPr>
              <a:t>5 - Conclusion </a:t>
            </a:r>
          </a:p>
          <a:p>
            <a:endParaRPr lang="fr-FR" b="1" dirty="0"/>
          </a:p>
        </p:txBody>
      </p:sp>
    </p:spTree>
    <p:extLst>
      <p:ext uri="{BB962C8B-B14F-4D97-AF65-F5344CB8AC3E}">
        <p14:creationId xmlns:p14="http://schemas.microsoft.com/office/powerpoint/2010/main" val="3432445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CONCLUSION</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73231"/>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a:buFont typeface="Wingdings" panose="05000000000000000000" pitchFamily="2" charset="2"/>
              <a:buChar char="Ø"/>
              <a:defRPr/>
            </a:pPr>
            <a:r>
              <a:rPr lang="fr-FR" b="1" dirty="0">
                <a:latin typeface="Helvetica "/>
                <a:cs typeface="Calibri" panose="020F0502020204030204" pitchFamily="34" charset="0"/>
              </a:rPr>
              <a:t> créer des offres adaptées : </a:t>
            </a:r>
          </a:p>
          <a:p>
            <a:pPr marL="0" indent="0">
              <a:buNone/>
              <a:defRPr/>
            </a:pPr>
            <a:r>
              <a:rPr lang="fr-FR" b="1" dirty="0">
                <a:latin typeface="Helvetica "/>
                <a:cs typeface="Calibri" panose="020F0502020204030204" pitchFamily="34" charset="0"/>
              </a:rPr>
              <a:t>	</a:t>
            </a:r>
            <a:r>
              <a:rPr lang="fr-FR" dirty="0">
                <a:latin typeface="Helvetica "/>
                <a:cs typeface="Calibri" panose="020F0502020204030204" pitchFamily="34" charset="0"/>
              </a:rPr>
              <a:t>- prix </a:t>
            </a:r>
          </a:p>
          <a:p>
            <a:pPr marL="0" indent="0">
              <a:buNone/>
              <a:defRPr/>
            </a:pPr>
            <a:r>
              <a:rPr lang="fr-FR" dirty="0">
                <a:latin typeface="Helvetica "/>
                <a:cs typeface="Calibri" panose="020F0502020204030204" pitchFamily="34" charset="0"/>
              </a:rPr>
              <a:t>	- l'âge du client </a:t>
            </a:r>
          </a:p>
          <a:p>
            <a:pPr marL="0" indent="0">
              <a:buNone/>
              <a:defRPr/>
            </a:pPr>
            <a:r>
              <a:rPr lang="fr-FR" dirty="0">
                <a:latin typeface="Helvetica "/>
                <a:cs typeface="Calibri" panose="020F0502020204030204" pitchFamily="34" charset="0"/>
              </a:rPr>
              <a:t>	- panier moyen</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20</a:t>
            </a:fld>
            <a:endParaRPr lang="fr-FR" altLang="fr-FR" sz="1400">
              <a:solidFill>
                <a:schemeClr val="tx2"/>
              </a:solidFill>
              <a:latin typeface="Vinci Sans Medium" pitchFamily="2" charset="0"/>
            </a:endParaRPr>
          </a:p>
        </p:txBody>
      </p:sp>
    </p:spTree>
    <p:extLst>
      <p:ext uri="{BB962C8B-B14F-4D97-AF65-F5344CB8AC3E}">
        <p14:creationId xmlns:p14="http://schemas.microsoft.com/office/powerpoint/2010/main" val="1901459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INTRODUCTION</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73231"/>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3</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A45D08AF-867C-4497-8AE3-7CE38B65B27D}"/>
              </a:ext>
            </a:extLst>
          </p:cNvPr>
          <p:cNvSpPr txBox="1"/>
          <p:nvPr/>
        </p:nvSpPr>
        <p:spPr>
          <a:xfrm>
            <a:off x="714615" y="1180290"/>
            <a:ext cx="7138467" cy="2554545"/>
          </a:xfrm>
          <a:prstGeom prst="rect">
            <a:avLst/>
          </a:prstGeom>
          <a:noFill/>
        </p:spPr>
        <p:txBody>
          <a:bodyPr wrap="square">
            <a:spAutoFit/>
          </a:bodyPr>
          <a:lstStyle/>
          <a:p>
            <a:endParaRPr lang="fr-FR" b="1" dirty="0">
              <a:solidFill>
                <a:schemeClr val="bg2"/>
              </a:solidFill>
              <a:latin typeface="Helvetica "/>
            </a:endParaRPr>
          </a:p>
          <a:p>
            <a:r>
              <a:rPr lang="fr-FR" b="1" dirty="0" err="1">
                <a:solidFill>
                  <a:schemeClr val="bg2"/>
                </a:solidFill>
                <a:latin typeface="Helvetica "/>
              </a:rPr>
              <a:t>Lapage</a:t>
            </a:r>
            <a:r>
              <a:rPr lang="fr-FR" b="1" dirty="0">
                <a:solidFill>
                  <a:schemeClr val="bg2"/>
                </a:solidFill>
                <a:latin typeface="Helvetica "/>
              </a:rPr>
              <a:t> librairie physique a décidé depuis 2 ans d’ouvrir un site de vente en ligne.</a:t>
            </a:r>
          </a:p>
          <a:p>
            <a:endParaRPr lang="fr-FR" b="1" dirty="0">
              <a:solidFill>
                <a:schemeClr val="bg2"/>
              </a:solidFill>
              <a:latin typeface="Helvetica "/>
            </a:endParaRPr>
          </a:p>
          <a:p>
            <a:r>
              <a:rPr lang="fr-FR" b="1" dirty="0">
                <a:solidFill>
                  <a:schemeClr val="bg2"/>
                </a:solidFill>
                <a:latin typeface="Helvetica "/>
              </a:rPr>
              <a:t>Présentation et analyse sur 2 ans :</a:t>
            </a:r>
          </a:p>
          <a:p>
            <a:pPr marL="285750" indent="-285750">
              <a:buFontTx/>
              <a:buChar char="-"/>
            </a:pPr>
            <a:r>
              <a:rPr lang="fr-FR" b="1" dirty="0">
                <a:solidFill>
                  <a:schemeClr val="bg2"/>
                </a:solidFill>
                <a:latin typeface="Helvetica "/>
              </a:rPr>
              <a:t>des points forts et des points faibles (chiffres clés, KPI, tops et flops des références et répartition par catégorie) </a:t>
            </a:r>
          </a:p>
          <a:p>
            <a:endParaRPr lang="fr-FR" b="1" dirty="0">
              <a:solidFill>
                <a:schemeClr val="bg2"/>
              </a:solidFill>
              <a:latin typeface="Helvetica "/>
            </a:endParaRPr>
          </a:p>
          <a:p>
            <a:pPr marL="285750" indent="-285750">
              <a:buFontTx/>
              <a:buChar char="-"/>
            </a:pPr>
            <a:r>
              <a:rPr lang="fr-FR" b="1" dirty="0">
                <a:solidFill>
                  <a:schemeClr val="bg2"/>
                </a:solidFill>
                <a:latin typeface="Helvetica "/>
              </a:rPr>
              <a:t>des comportements clients (corrélation entre variables et probabilité)</a:t>
            </a:r>
          </a:p>
        </p:txBody>
      </p:sp>
    </p:spTree>
    <p:extLst>
      <p:ext uri="{BB962C8B-B14F-4D97-AF65-F5344CB8AC3E}">
        <p14:creationId xmlns:p14="http://schemas.microsoft.com/office/powerpoint/2010/main" val="1131708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sz="1800" b="1" dirty="0">
                <a:latin typeface="Helvetica "/>
                <a:cs typeface="Calibri" panose="020F0502020204030204" pitchFamily="34" charset="0"/>
              </a:rPr>
              <a:t>KPI – CA, évolution dans </a:t>
            </a:r>
            <a:r>
              <a:rPr lang="fr-FR" sz="1800" b="1">
                <a:latin typeface="Helvetica "/>
                <a:cs typeface="Calibri" panose="020F0502020204030204" pitchFamily="34" charset="0"/>
              </a:rPr>
              <a:t>le temps </a:t>
            </a:r>
            <a:endParaRPr lang="fr-FR" altLang="fr-FR" sz="1800" b="1" dirty="0">
              <a:latin typeface="Helvetica "/>
            </a:endParaRP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4</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9D7FB0C6-240F-4322-80F1-55E94B7ED7E9}"/>
              </a:ext>
            </a:extLst>
          </p:cNvPr>
          <p:cNvSpPr txBox="1"/>
          <p:nvPr/>
        </p:nvSpPr>
        <p:spPr>
          <a:xfrm>
            <a:off x="501226" y="5735743"/>
            <a:ext cx="4409441" cy="307777"/>
          </a:xfrm>
          <a:prstGeom prst="rect">
            <a:avLst/>
          </a:prstGeom>
          <a:noFill/>
        </p:spPr>
        <p:txBody>
          <a:bodyPr wrap="square" rtlCol="0">
            <a:spAutoFit/>
          </a:bodyPr>
          <a:lstStyle/>
          <a:p>
            <a:pPr marL="285750" indent="-285750">
              <a:buFont typeface="Wingdings" panose="05000000000000000000" pitchFamily="2" charset="2"/>
              <a:buChar char="Ø"/>
            </a:pPr>
            <a:r>
              <a:rPr lang="fr-FR" sz="1400" dirty="0">
                <a:solidFill>
                  <a:schemeClr val="bg2"/>
                </a:solidFill>
                <a:latin typeface="Helvetica "/>
              </a:rPr>
              <a:t>CA calculé sur 3 ans est d’</a:t>
            </a:r>
            <a:r>
              <a:rPr lang="fr-FR" sz="1400" dirty="0" err="1">
                <a:solidFill>
                  <a:schemeClr val="bg2"/>
                </a:solidFill>
                <a:latin typeface="Helvetica "/>
              </a:rPr>
              <a:t>env</a:t>
            </a:r>
            <a:r>
              <a:rPr lang="fr-FR" sz="1400" dirty="0">
                <a:solidFill>
                  <a:schemeClr val="bg2"/>
                </a:solidFill>
                <a:latin typeface="Helvetica "/>
              </a:rPr>
              <a:t> 10,4 M </a:t>
            </a:r>
          </a:p>
        </p:txBody>
      </p:sp>
      <p:pic>
        <p:nvPicPr>
          <p:cNvPr id="4" name="Image 3">
            <a:extLst>
              <a:ext uri="{FF2B5EF4-FFF2-40B4-BE49-F238E27FC236}">
                <a16:creationId xmlns:a16="http://schemas.microsoft.com/office/drawing/2014/main" id="{020092AC-A9FA-4DC9-A55A-21B482543576}"/>
              </a:ext>
            </a:extLst>
          </p:cNvPr>
          <p:cNvPicPr>
            <a:picLocks noChangeAspect="1"/>
          </p:cNvPicPr>
          <p:nvPr/>
        </p:nvPicPr>
        <p:blipFill>
          <a:blip r:embed="rId3"/>
          <a:stretch>
            <a:fillRect/>
          </a:stretch>
        </p:blipFill>
        <p:spPr>
          <a:xfrm>
            <a:off x="5726274" y="2606639"/>
            <a:ext cx="1916256" cy="1644722"/>
          </a:xfrm>
          <a:prstGeom prst="rect">
            <a:avLst/>
          </a:prstGeom>
        </p:spPr>
      </p:pic>
      <p:pic>
        <p:nvPicPr>
          <p:cNvPr id="8" name="Image 7">
            <a:extLst>
              <a:ext uri="{FF2B5EF4-FFF2-40B4-BE49-F238E27FC236}">
                <a16:creationId xmlns:a16="http://schemas.microsoft.com/office/drawing/2014/main" id="{1B50B612-5881-4FEE-8E54-1A3DCD2B2D2A}"/>
              </a:ext>
            </a:extLst>
          </p:cNvPr>
          <p:cNvPicPr>
            <a:picLocks noChangeAspect="1"/>
          </p:cNvPicPr>
          <p:nvPr/>
        </p:nvPicPr>
        <p:blipFill>
          <a:blip r:embed="rId4"/>
          <a:stretch>
            <a:fillRect/>
          </a:stretch>
        </p:blipFill>
        <p:spPr>
          <a:xfrm>
            <a:off x="501226" y="1252931"/>
            <a:ext cx="4996728" cy="3530783"/>
          </a:xfrm>
          <a:prstGeom prst="rect">
            <a:avLst/>
          </a:prstGeom>
        </p:spPr>
      </p:pic>
    </p:spTree>
    <p:extLst>
      <p:ext uri="{BB962C8B-B14F-4D97-AF65-F5344CB8AC3E}">
        <p14:creationId xmlns:p14="http://schemas.microsoft.com/office/powerpoint/2010/main" val="2695955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br>
              <a:rPr lang="fr-FR" sz="1800" b="1" dirty="0">
                <a:latin typeface="Helvetica "/>
                <a:cs typeface="Calibri" panose="020F0502020204030204" pitchFamily="34" charset="0"/>
              </a:rPr>
            </a:br>
            <a:br>
              <a:rPr lang="fr-FR" sz="1800" b="1" dirty="0">
                <a:latin typeface="Helvetica "/>
                <a:cs typeface="Calibri" panose="020F0502020204030204" pitchFamily="34" charset="0"/>
              </a:rPr>
            </a:br>
            <a:r>
              <a:rPr lang="fr-FR" sz="1800" b="1" dirty="0">
                <a:latin typeface="Helvetica "/>
                <a:cs typeface="Calibri" panose="020F0502020204030204" pitchFamily="34" charset="0"/>
              </a:rPr>
              <a:t>KPI – tops et les flops des références</a:t>
            </a:r>
            <a:br>
              <a:rPr lang="fr-FR" sz="1800" b="1" dirty="0">
                <a:latin typeface="Helvetica "/>
                <a:cs typeface="Calibri" panose="020F0502020204030204" pitchFamily="34" charset="0"/>
              </a:rPr>
            </a:br>
            <a:br>
              <a:rPr lang="fr-FR" sz="1800" b="1" dirty="0">
                <a:latin typeface="Helvetica "/>
                <a:cs typeface="Calibri" panose="020F0502020204030204" pitchFamily="34" charset="0"/>
              </a:rPr>
            </a:br>
            <a:endParaRPr lang="fr-FR" altLang="fr-FR" sz="1800" b="1" dirty="0">
              <a:latin typeface="Helvetica "/>
            </a:endParaRP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5</a:t>
            </a:fld>
            <a:endParaRPr lang="fr-FR" altLang="fr-FR" sz="1400">
              <a:solidFill>
                <a:schemeClr val="tx2"/>
              </a:solidFill>
              <a:latin typeface="Vinci Sans Medium" pitchFamily="2" charset="0"/>
            </a:endParaRPr>
          </a:p>
        </p:txBody>
      </p:sp>
      <p:pic>
        <p:nvPicPr>
          <p:cNvPr id="5" name="Image 4">
            <a:extLst>
              <a:ext uri="{FF2B5EF4-FFF2-40B4-BE49-F238E27FC236}">
                <a16:creationId xmlns:a16="http://schemas.microsoft.com/office/drawing/2014/main" id="{78018F73-DCE8-4AC2-8552-B4E0D3CE01D3}"/>
              </a:ext>
            </a:extLst>
          </p:cNvPr>
          <p:cNvPicPr>
            <a:picLocks noChangeAspect="1"/>
          </p:cNvPicPr>
          <p:nvPr/>
        </p:nvPicPr>
        <p:blipFill>
          <a:blip r:embed="rId3"/>
          <a:stretch>
            <a:fillRect/>
          </a:stretch>
        </p:blipFill>
        <p:spPr>
          <a:xfrm>
            <a:off x="141287" y="1315836"/>
            <a:ext cx="4035728" cy="1977747"/>
          </a:xfrm>
          <a:prstGeom prst="rect">
            <a:avLst/>
          </a:prstGeom>
        </p:spPr>
      </p:pic>
      <p:pic>
        <p:nvPicPr>
          <p:cNvPr id="9" name="Image 8">
            <a:extLst>
              <a:ext uri="{FF2B5EF4-FFF2-40B4-BE49-F238E27FC236}">
                <a16:creationId xmlns:a16="http://schemas.microsoft.com/office/drawing/2014/main" id="{6142F51A-1BFD-4AEC-BA34-443042A6113C}"/>
              </a:ext>
            </a:extLst>
          </p:cNvPr>
          <p:cNvPicPr>
            <a:picLocks noChangeAspect="1"/>
          </p:cNvPicPr>
          <p:nvPr/>
        </p:nvPicPr>
        <p:blipFill>
          <a:blip r:embed="rId4"/>
          <a:stretch>
            <a:fillRect/>
          </a:stretch>
        </p:blipFill>
        <p:spPr>
          <a:xfrm>
            <a:off x="76217" y="4150415"/>
            <a:ext cx="4308219" cy="1990027"/>
          </a:xfrm>
          <a:prstGeom prst="rect">
            <a:avLst/>
          </a:prstGeom>
        </p:spPr>
      </p:pic>
      <p:pic>
        <p:nvPicPr>
          <p:cNvPr id="12" name="Image 11">
            <a:extLst>
              <a:ext uri="{FF2B5EF4-FFF2-40B4-BE49-F238E27FC236}">
                <a16:creationId xmlns:a16="http://schemas.microsoft.com/office/drawing/2014/main" id="{A1550AA6-D2B1-4224-A27F-BB53B8DB4225}"/>
              </a:ext>
            </a:extLst>
          </p:cNvPr>
          <p:cNvPicPr>
            <a:picLocks noChangeAspect="1"/>
          </p:cNvPicPr>
          <p:nvPr/>
        </p:nvPicPr>
        <p:blipFill>
          <a:blip r:embed="rId5"/>
          <a:stretch>
            <a:fillRect/>
          </a:stretch>
        </p:blipFill>
        <p:spPr>
          <a:xfrm>
            <a:off x="4456528" y="1315836"/>
            <a:ext cx="4266672" cy="1992237"/>
          </a:xfrm>
          <a:prstGeom prst="rect">
            <a:avLst/>
          </a:prstGeom>
        </p:spPr>
      </p:pic>
      <p:pic>
        <p:nvPicPr>
          <p:cNvPr id="14" name="Image 13">
            <a:extLst>
              <a:ext uri="{FF2B5EF4-FFF2-40B4-BE49-F238E27FC236}">
                <a16:creationId xmlns:a16="http://schemas.microsoft.com/office/drawing/2014/main" id="{05DCF860-3A09-45CF-8087-98C1AC6BA132}"/>
              </a:ext>
            </a:extLst>
          </p:cNvPr>
          <p:cNvPicPr>
            <a:picLocks noChangeAspect="1"/>
          </p:cNvPicPr>
          <p:nvPr/>
        </p:nvPicPr>
        <p:blipFill>
          <a:blip r:embed="rId6"/>
          <a:stretch>
            <a:fillRect/>
          </a:stretch>
        </p:blipFill>
        <p:spPr>
          <a:xfrm>
            <a:off x="4384436" y="4129979"/>
            <a:ext cx="4452241" cy="2088490"/>
          </a:xfrm>
          <a:prstGeom prst="rect">
            <a:avLst/>
          </a:prstGeom>
        </p:spPr>
      </p:pic>
    </p:spTree>
    <p:extLst>
      <p:ext uri="{BB962C8B-B14F-4D97-AF65-F5344CB8AC3E}">
        <p14:creationId xmlns:p14="http://schemas.microsoft.com/office/powerpoint/2010/main" val="74152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br>
              <a:rPr lang="fr-FR" sz="1800" b="1" dirty="0">
                <a:latin typeface="Helvetica "/>
                <a:cs typeface="Calibri" panose="020F0502020204030204" pitchFamily="34" charset="0"/>
              </a:rPr>
            </a:br>
            <a:br>
              <a:rPr lang="fr-FR" sz="1800" b="1" dirty="0">
                <a:latin typeface="Helvetica "/>
                <a:cs typeface="Calibri" panose="020F0502020204030204" pitchFamily="34" charset="0"/>
              </a:rPr>
            </a:br>
            <a:r>
              <a:rPr lang="fr-FR" sz="1800" b="1" dirty="0">
                <a:latin typeface="Helvetica "/>
                <a:cs typeface="Calibri" panose="020F0502020204030204" pitchFamily="34" charset="0"/>
              </a:rPr>
              <a:t>KPI – tops et les flops des références</a:t>
            </a:r>
            <a:br>
              <a:rPr lang="fr-FR" sz="1800" b="1" dirty="0">
                <a:latin typeface="Helvetica "/>
                <a:cs typeface="Calibri" panose="020F0502020204030204" pitchFamily="34" charset="0"/>
              </a:rPr>
            </a:br>
            <a:endParaRPr lang="fr-FR" altLang="fr-FR" sz="1800" b="1" dirty="0">
              <a:latin typeface="Helvetica "/>
            </a:endParaRP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6</a:t>
            </a:fld>
            <a:endParaRPr lang="fr-FR" altLang="fr-FR" sz="1400">
              <a:solidFill>
                <a:schemeClr val="tx2"/>
              </a:solidFill>
              <a:latin typeface="Vinci Sans Medium" pitchFamily="2" charset="0"/>
            </a:endParaRPr>
          </a:p>
        </p:txBody>
      </p:sp>
      <p:pic>
        <p:nvPicPr>
          <p:cNvPr id="4" name="Image 3">
            <a:extLst>
              <a:ext uri="{FF2B5EF4-FFF2-40B4-BE49-F238E27FC236}">
                <a16:creationId xmlns:a16="http://schemas.microsoft.com/office/drawing/2014/main" id="{FF480FEC-6BBC-4B19-A79A-C61343DD06B7}"/>
              </a:ext>
            </a:extLst>
          </p:cNvPr>
          <p:cNvPicPr>
            <a:picLocks noChangeAspect="1"/>
          </p:cNvPicPr>
          <p:nvPr/>
        </p:nvPicPr>
        <p:blipFill>
          <a:blip r:embed="rId3"/>
          <a:stretch>
            <a:fillRect/>
          </a:stretch>
        </p:blipFill>
        <p:spPr>
          <a:xfrm>
            <a:off x="4617951" y="4061635"/>
            <a:ext cx="4316203" cy="2044205"/>
          </a:xfrm>
          <a:prstGeom prst="rect">
            <a:avLst/>
          </a:prstGeom>
        </p:spPr>
      </p:pic>
      <p:pic>
        <p:nvPicPr>
          <p:cNvPr id="6" name="Image 5">
            <a:extLst>
              <a:ext uri="{FF2B5EF4-FFF2-40B4-BE49-F238E27FC236}">
                <a16:creationId xmlns:a16="http://schemas.microsoft.com/office/drawing/2014/main" id="{4F7078EA-8411-417E-970A-F3C121F58278}"/>
              </a:ext>
            </a:extLst>
          </p:cNvPr>
          <p:cNvPicPr>
            <a:picLocks noChangeAspect="1"/>
          </p:cNvPicPr>
          <p:nvPr/>
        </p:nvPicPr>
        <p:blipFill>
          <a:blip r:embed="rId4"/>
          <a:stretch>
            <a:fillRect/>
          </a:stretch>
        </p:blipFill>
        <p:spPr>
          <a:xfrm>
            <a:off x="257388" y="1302588"/>
            <a:ext cx="4268888" cy="2123739"/>
          </a:xfrm>
          <a:prstGeom prst="rect">
            <a:avLst/>
          </a:prstGeom>
        </p:spPr>
      </p:pic>
      <p:pic>
        <p:nvPicPr>
          <p:cNvPr id="9" name="Image 8">
            <a:extLst>
              <a:ext uri="{FF2B5EF4-FFF2-40B4-BE49-F238E27FC236}">
                <a16:creationId xmlns:a16="http://schemas.microsoft.com/office/drawing/2014/main" id="{8796C7AE-58B4-41A2-8F55-F0F329852D61}"/>
              </a:ext>
            </a:extLst>
          </p:cNvPr>
          <p:cNvPicPr>
            <a:picLocks noChangeAspect="1"/>
          </p:cNvPicPr>
          <p:nvPr/>
        </p:nvPicPr>
        <p:blipFill>
          <a:blip r:embed="rId5"/>
          <a:stretch>
            <a:fillRect/>
          </a:stretch>
        </p:blipFill>
        <p:spPr>
          <a:xfrm>
            <a:off x="257388" y="4120061"/>
            <a:ext cx="3927764" cy="2044205"/>
          </a:xfrm>
          <a:prstGeom prst="rect">
            <a:avLst/>
          </a:prstGeom>
        </p:spPr>
      </p:pic>
      <p:pic>
        <p:nvPicPr>
          <p:cNvPr id="13" name="Image 12">
            <a:extLst>
              <a:ext uri="{FF2B5EF4-FFF2-40B4-BE49-F238E27FC236}">
                <a16:creationId xmlns:a16="http://schemas.microsoft.com/office/drawing/2014/main" id="{929FE3E6-2252-4788-BF70-5AB082BCEF0F}"/>
              </a:ext>
            </a:extLst>
          </p:cNvPr>
          <p:cNvPicPr>
            <a:picLocks noChangeAspect="1"/>
          </p:cNvPicPr>
          <p:nvPr/>
        </p:nvPicPr>
        <p:blipFill>
          <a:blip r:embed="rId6"/>
          <a:stretch>
            <a:fillRect/>
          </a:stretch>
        </p:blipFill>
        <p:spPr>
          <a:xfrm>
            <a:off x="4633226" y="1302588"/>
            <a:ext cx="4316203" cy="2153785"/>
          </a:xfrm>
          <a:prstGeom prst="rect">
            <a:avLst/>
          </a:prstGeom>
        </p:spPr>
      </p:pic>
    </p:spTree>
    <p:extLst>
      <p:ext uri="{BB962C8B-B14F-4D97-AF65-F5344CB8AC3E}">
        <p14:creationId xmlns:p14="http://schemas.microsoft.com/office/powerpoint/2010/main" val="2642691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br>
              <a:rPr lang="fr-FR" sz="1800" b="1" dirty="0">
                <a:latin typeface="Helvetica "/>
                <a:cs typeface="Calibri" panose="020F0502020204030204" pitchFamily="34" charset="0"/>
              </a:rPr>
            </a:br>
            <a:br>
              <a:rPr lang="fr-FR" sz="1800" b="1" dirty="0">
                <a:latin typeface="Helvetica "/>
                <a:cs typeface="Calibri" panose="020F0502020204030204" pitchFamily="34" charset="0"/>
              </a:rPr>
            </a:br>
            <a:br>
              <a:rPr lang="fr-FR" sz="1800" b="1" dirty="0">
                <a:latin typeface="Helvetica "/>
                <a:cs typeface="Calibri" panose="020F0502020204030204" pitchFamily="34" charset="0"/>
              </a:rPr>
            </a:br>
            <a:r>
              <a:rPr lang="fr-FR" sz="1800" b="1" dirty="0">
                <a:latin typeface="Helvetica "/>
                <a:cs typeface="Calibri" panose="020F0502020204030204" pitchFamily="34" charset="0"/>
              </a:rPr>
              <a:t>KPI – répartition CA par catégorie</a:t>
            </a:r>
            <a:br>
              <a:rPr lang="fr-FR" sz="1800" b="1" dirty="0">
                <a:latin typeface="Helvetica "/>
                <a:cs typeface="Calibri" panose="020F0502020204030204" pitchFamily="34" charset="0"/>
              </a:rPr>
            </a:br>
            <a:br>
              <a:rPr lang="fr-FR" sz="1800" b="1" dirty="0">
                <a:latin typeface="Helvetica "/>
                <a:cs typeface="Calibri" panose="020F0502020204030204" pitchFamily="34" charset="0"/>
              </a:rPr>
            </a:br>
            <a:br>
              <a:rPr lang="fr-FR" sz="1800" b="1" dirty="0">
                <a:latin typeface="Helvetica "/>
                <a:cs typeface="Calibri" panose="020F0502020204030204" pitchFamily="34" charset="0"/>
              </a:rPr>
            </a:br>
            <a:endParaRPr lang="fr-FR" altLang="fr-FR" sz="1800" b="1" dirty="0">
              <a:latin typeface="Helvetica "/>
            </a:endParaRP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7</a:t>
            </a:fld>
            <a:endParaRPr lang="fr-FR" altLang="fr-FR" sz="1400">
              <a:solidFill>
                <a:schemeClr val="tx2"/>
              </a:solidFill>
              <a:latin typeface="Vinci Sans Medium" pitchFamily="2" charset="0"/>
            </a:endParaRPr>
          </a:p>
        </p:txBody>
      </p:sp>
      <p:pic>
        <p:nvPicPr>
          <p:cNvPr id="4" name="Image 3">
            <a:extLst>
              <a:ext uri="{FF2B5EF4-FFF2-40B4-BE49-F238E27FC236}">
                <a16:creationId xmlns:a16="http://schemas.microsoft.com/office/drawing/2014/main" id="{AB4D77B7-23A7-47E0-9332-A9C841C5EA44}"/>
              </a:ext>
            </a:extLst>
          </p:cNvPr>
          <p:cNvPicPr>
            <a:picLocks noChangeAspect="1"/>
          </p:cNvPicPr>
          <p:nvPr/>
        </p:nvPicPr>
        <p:blipFill>
          <a:blip r:embed="rId3"/>
          <a:stretch>
            <a:fillRect/>
          </a:stretch>
        </p:blipFill>
        <p:spPr>
          <a:xfrm>
            <a:off x="4930603" y="3907823"/>
            <a:ext cx="2717915" cy="2597349"/>
          </a:xfrm>
          <a:prstGeom prst="rect">
            <a:avLst/>
          </a:prstGeom>
        </p:spPr>
      </p:pic>
      <p:pic>
        <p:nvPicPr>
          <p:cNvPr id="8" name="Image 7">
            <a:extLst>
              <a:ext uri="{FF2B5EF4-FFF2-40B4-BE49-F238E27FC236}">
                <a16:creationId xmlns:a16="http://schemas.microsoft.com/office/drawing/2014/main" id="{3CC56E05-C2D6-4748-847D-79311F7DBD8A}"/>
              </a:ext>
            </a:extLst>
          </p:cNvPr>
          <p:cNvPicPr>
            <a:picLocks noChangeAspect="1"/>
          </p:cNvPicPr>
          <p:nvPr/>
        </p:nvPicPr>
        <p:blipFill>
          <a:blip r:embed="rId4"/>
          <a:stretch>
            <a:fillRect/>
          </a:stretch>
        </p:blipFill>
        <p:spPr>
          <a:xfrm>
            <a:off x="3219261" y="2556165"/>
            <a:ext cx="1177638" cy="1032251"/>
          </a:xfrm>
          <a:prstGeom prst="rect">
            <a:avLst/>
          </a:prstGeom>
        </p:spPr>
      </p:pic>
      <p:pic>
        <p:nvPicPr>
          <p:cNvPr id="11" name="Image 10">
            <a:extLst>
              <a:ext uri="{FF2B5EF4-FFF2-40B4-BE49-F238E27FC236}">
                <a16:creationId xmlns:a16="http://schemas.microsoft.com/office/drawing/2014/main" id="{540B77DE-4C35-4FB0-8C6F-44B2173D4170}"/>
              </a:ext>
            </a:extLst>
          </p:cNvPr>
          <p:cNvPicPr>
            <a:picLocks noChangeAspect="1"/>
          </p:cNvPicPr>
          <p:nvPr/>
        </p:nvPicPr>
        <p:blipFill>
          <a:blip r:embed="rId5"/>
          <a:stretch>
            <a:fillRect/>
          </a:stretch>
        </p:blipFill>
        <p:spPr>
          <a:xfrm>
            <a:off x="569912" y="1157989"/>
            <a:ext cx="2575021" cy="2424154"/>
          </a:xfrm>
          <a:prstGeom prst="rect">
            <a:avLst/>
          </a:prstGeom>
        </p:spPr>
      </p:pic>
      <p:pic>
        <p:nvPicPr>
          <p:cNvPr id="18" name="Image 17">
            <a:extLst>
              <a:ext uri="{FF2B5EF4-FFF2-40B4-BE49-F238E27FC236}">
                <a16:creationId xmlns:a16="http://schemas.microsoft.com/office/drawing/2014/main" id="{7F18143C-0B51-4D7E-9913-27F128824DED}"/>
              </a:ext>
            </a:extLst>
          </p:cNvPr>
          <p:cNvPicPr>
            <a:picLocks noChangeAspect="1"/>
          </p:cNvPicPr>
          <p:nvPr/>
        </p:nvPicPr>
        <p:blipFill>
          <a:blip r:embed="rId6"/>
          <a:stretch>
            <a:fillRect/>
          </a:stretch>
        </p:blipFill>
        <p:spPr>
          <a:xfrm>
            <a:off x="3219261" y="5261451"/>
            <a:ext cx="1037387" cy="948721"/>
          </a:xfrm>
          <a:prstGeom prst="rect">
            <a:avLst/>
          </a:prstGeom>
        </p:spPr>
      </p:pic>
      <p:pic>
        <p:nvPicPr>
          <p:cNvPr id="20" name="Image 19">
            <a:extLst>
              <a:ext uri="{FF2B5EF4-FFF2-40B4-BE49-F238E27FC236}">
                <a16:creationId xmlns:a16="http://schemas.microsoft.com/office/drawing/2014/main" id="{08B65B10-B66D-486F-917C-7DFC376A910F}"/>
              </a:ext>
            </a:extLst>
          </p:cNvPr>
          <p:cNvPicPr>
            <a:picLocks noChangeAspect="1"/>
          </p:cNvPicPr>
          <p:nvPr/>
        </p:nvPicPr>
        <p:blipFill>
          <a:blip r:embed="rId7"/>
          <a:stretch>
            <a:fillRect/>
          </a:stretch>
        </p:blipFill>
        <p:spPr>
          <a:xfrm>
            <a:off x="565757" y="3888531"/>
            <a:ext cx="2583329" cy="2597349"/>
          </a:xfrm>
          <a:prstGeom prst="rect">
            <a:avLst/>
          </a:prstGeom>
        </p:spPr>
      </p:pic>
      <p:pic>
        <p:nvPicPr>
          <p:cNvPr id="24" name="Image 23">
            <a:extLst>
              <a:ext uri="{FF2B5EF4-FFF2-40B4-BE49-F238E27FC236}">
                <a16:creationId xmlns:a16="http://schemas.microsoft.com/office/drawing/2014/main" id="{A9B11DBE-517B-4903-94D9-EC7DEA3D64CC}"/>
              </a:ext>
            </a:extLst>
          </p:cNvPr>
          <p:cNvPicPr>
            <a:picLocks noChangeAspect="1"/>
          </p:cNvPicPr>
          <p:nvPr/>
        </p:nvPicPr>
        <p:blipFill>
          <a:blip r:embed="rId8"/>
          <a:stretch>
            <a:fillRect/>
          </a:stretch>
        </p:blipFill>
        <p:spPr>
          <a:xfrm>
            <a:off x="7368881" y="2531005"/>
            <a:ext cx="1205207" cy="1054557"/>
          </a:xfrm>
          <a:prstGeom prst="rect">
            <a:avLst/>
          </a:prstGeom>
        </p:spPr>
      </p:pic>
      <p:pic>
        <p:nvPicPr>
          <p:cNvPr id="26" name="Image 25">
            <a:extLst>
              <a:ext uri="{FF2B5EF4-FFF2-40B4-BE49-F238E27FC236}">
                <a16:creationId xmlns:a16="http://schemas.microsoft.com/office/drawing/2014/main" id="{935FAF5E-BDCB-433E-A891-CD8F5306FAF6}"/>
              </a:ext>
            </a:extLst>
          </p:cNvPr>
          <p:cNvPicPr>
            <a:picLocks noChangeAspect="1"/>
          </p:cNvPicPr>
          <p:nvPr/>
        </p:nvPicPr>
        <p:blipFill>
          <a:blip r:embed="rId9"/>
          <a:stretch>
            <a:fillRect/>
          </a:stretch>
        </p:blipFill>
        <p:spPr>
          <a:xfrm>
            <a:off x="4865586" y="1192381"/>
            <a:ext cx="2468230" cy="2424154"/>
          </a:xfrm>
          <a:prstGeom prst="rect">
            <a:avLst/>
          </a:prstGeom>
        </p:spPr>
      </p:pic>
      <p:pic>
        <p:nvPicPr>
          <p:cNvPr id="28" name="Image 27">
            <a:extLst>
              <a:ext uri="{FF2B5EF4-FFF2-40B4-BE49-F238E27FC236}">
                <a16:creationId xmlns:a16="http://schemas.microsoft.com/office/drawing/2014/main" id="{0234A344-0E3D-4DAD-8BC1-5BF0D1D146AB}"/>
              </a:ext>
            </a:extLst>
          </p:cNvPr>
          <p:cNvPicPr>
            <a:picLocks noChangeAspect="1"/>
          </p:cNvPicPr>
          <p:nvPr/>
        </p:nvPicPr>
        <p:blipFill>
          <a:blip r:embed="rId10"/>
          <a:stretch>
            <a:fillRect/>
          </a:stretch>
        </p:blipFill>
        <p:spPr>
          <a:xfrm>
            <a:off x="7542933" y="5080361"/>
            <a:ext cx="1302189" cy="1125535"/>
          </a:xfrm>
          <a:prstGeom prst="rect">
            <a:avLst/>
          </a:prstGeom>
        </p:spPr>
      </p:pic>
    </p:spTree>
    <p:extLst>
      <p:ext uri="{BB962C8B-B14F-4D97-AF65-F5344CB8AC3E}">
        <p14:creationId xmlns:p14="http://schemas.microsoft.com/office/powerpoint/2010/main" val="3443731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br>
              <a:rPr lang="fr-FR" sz="1800" b="1" dirty="0">
                <a:latin typeface="Helvetica "/>
                <a:cs typeface="Calibri" panose="020F0502020204030204" pitchFamily="34" charset="0"/>
              </a:rPr>
            </a:br>
            <a:br>
              <a:rPr lang="fr-FR" sz="1800" b="1" dirty="0">
                <a:latin typeface="Helvetica "/>
                <a:cs typeface="Calibri" panose="020F0502020204030204" pitchFamily="34" charset="0"/>
              </a:rPr>
            </a:br>
            <a:br>
              <a:rPr lang="fr-FR" sz="1800" b="1" dirty="0">
                <a:latin typeface="Helvetica "/>
                <a:cs typeface="Calibri" panose="020F0502020204030204" pitchFamily="34" charset="0"/>
              </a:rPr>
            </a:br>
            <a:r>
              <a:rPr lang="fr-FR" sz="1800" b="1" dirty="0">
                <a:latin typeface="Helvetica "/>
                <a:cs typeface="Calibri" panose="020F0502020204030204" pitchFamily="34" charset="0"/>
              </a:rPr>
              <a:t>KPI – répartition du CA par clients via une courbe de Lorenz</a:t>
            </a:r>
            <a:br>
              <a:rPr lang="fr-FR" sz="1800" b="1" dirty="0">
                <a:latin typeface="Helvetica "/>
                <a:cs typeface="Calibri" panose="020F0502020204030204" pitchFamily="34" charset="0"/>
              </a:rPr>
            </a:br>
            <a:br>
              <a:rPr lang="fr-FR" sz="1800" b="1" dirty="0">
                <a:latin typeface="Helvetica "/>
                <a:cs typeface="Calibri" panose="020F0502020204030204" pitchFamily="34" charset="0"/>
              </a:rPr>
            </a:br>
            <a:br>
              <a:rPr lang="fr-FR" sz="1800" b="1" dirty="0">
                <a:latin typeface="Helvetica "/>
                <a:cs typeface="Calibri" panose="020F0502020204030204" pitchFamily="34" charset="0"/>
              </a:rPr>
            </a:br>
            <a:endParaRPr lang="fr-FR" altLang="fr-FR" sz="1800" b="1" dirty="0">
              <a:latin typeface="Helvetica "/>
            </a:endParaRP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8</a:t>
            </a:fld>
            <a:endParaRPr lang="fr-FR" altLang="fr-FR" sz="1400">
              <a:solidFill>
                <a:schemeClr val="tx2"/>
              </a:solidFill>
              <a:latin typeface="Vinci Sans Medium" pitchFamily="2" charset="0"/>
            </a:endParaRPr>
          </a:p>
        </p:txBody>
      </p:sp>
      <p:sp>
        <p:nvSpPr>
          <p:cNvPr id="13" name="ZoneTexte 12">
            <a:extLst>
              <a:ext uri="{FF2B5EF4-FFF2-40B4-BE49-F238E27FC236}">
                <a16:creationId xmlns:a16="http://schemas.microsoft.com/office/drawing/2014/main" id="{C9802016-0AE4-4B2D-85F8-4DDF6F89B4A3}"/>
              </a:ext>
            </a:extLst>
          </p:cNvPr>
          <p:cNvSpPr txBox="1"/>
          <p:nvPr/>
        </p:nvSpPr>
        <p:spPr>
          <a:xfrm>
            <a:off x="299677" y="6138774"/>
            <a:ext cx="7753816" cy="461665"/>
          </a:xfrm>
          <a:prstGeom prst="rect">
            <a:avLst/>
          </a:prstGeom>
          <a:noFill/>
        </p:spPr>
        <p:txBody>
          <a:bodyPr wrap="square" rtlCol="0">
            <a:spAutoFit/>
          </a:bodyPr>
          <a:lstStyle/>
          <a:p>
            <a:pPr marL="285750" indent="-285750">
              <a:buFont typeface="Wingdings" panose="05000000000000000000" pitchFamily="2" charset="2"/>
              <a:buChar char="Ø"/>
            </a:pPr>
            <a:r>
              <a:rPr lang="fr-FR" sz="1200" dirty="0">
                <a:solidFill>
                  <a:schemeClr val="bg2"/>
                </a:solidFill>
                <a:latin typeface="Helvetica "/>
              </a:rPr>
              <a:t>CA non reparti proportionnellement chaque année mais inégalité non extrême (</a:t>
            </a:r>
            <a:r>
              <a:rPr lang="fr-FR" sz="1200" dirty="0" err="1">
                <a:solidFill>
                  <a:schemeClr val="bg2"/>
                </a:solidFill>
                <a:latin typeface="Helvetica "/>
              </a:rPr>
              <a:t>ref</a:t>
            </a:r>
            <a:r>
              <a:rPr lang="fr-FR" sz="1200" dirty="0">
                <a:solidFill>
                  <a:schemeClr val="bg2"/>
                </a:solidFill>
                <a:latin typeface="Helvetica "/>
              </a:rPr>
              <a:t> indice de Gini de 0,40 en 2021, de 0,42 en 2022, de 0,44 en 2023 et de 0,40 sur 3 ans </a:t>
            </a:r>
          </a:p>
        </p:txBody>
      </p:sp>
      <p:pic>
        <p:nvPicPr>
          <p:cNvPr id="5" name="Image 4">
            <a:extLst>
              <a:ext uri="{FF2B5EF4-FFF2-40B4-BE49-F238E27FC236}">
                <a16:creationId xmlns:a16="http://schemas.microsoft.com/office/drawing/2014/main" id="{60741CE7-D455-4BB3-894D-A0B049E3C5C4}"/>
              </a:ext>
            </a:extLst>
          </p:cNvPr>
          <p:cNvPicPr>
            <a:picLocks noChangeAspect="1"/>
          </p:cNvPicPr>
          <p:nvPr/>
        </p:nvPicPr>
        <p:blipFill>
          <a:blip r:embed="rId3"/>
          <a:stretch>
            <a:fillRect/>
          </a:stretch>
        </p:blipFill>
        <p:spPr>
          <a:xfrm>
            <a:off x="4567238" y="3685953"/>
            <a:ext cx="3536152" cy="2284027"/>
          </a:xfrm>
          <a:prstGeom prst="rect">
            <a:avLst/>
          </a:prstGeom>
        </p:spPr>
      </p:pic>
      <p:pic>
        <p:nvPicPr>
          <p:cNvPr id="9" name="Image 8">
            <a:extLst>
              <a:ext uri="{FF2B5EF4-FFF2-40B4-BE49-F238E27FC236}">
                <a16:creationId xmlns:a16="http://schemas.microsoft.com/office/drawing/2014/main" id="{6DBCE510-AF5B-4FB0-A7CD-17A0415EE002}"/>
              </a:ext>
            </a:extLst>
          </p:cNvPr>
          <p:cNvPicPr>
            <a:picLocks noChangeAspect="1"/>
          </p:cNvPicPr>
          <p:nvPr/>
        </p:nvPicPr>
        <p:blipFill>
          <a:blip r:embed="rId4"/>
          <a:stretch>
            <a:fillRect/>
          </a:stretch>
        </p:blipFill>
        <p:spPr>
          <a:xfrm>
            <a:off x="744579" y="1168627"/>
            <a:ext cx="3204184" cy="2220127"/>
          </a:xfrm>
          <a:prstGeom prst="rect">
            <a:avLst/>
          </a:prstGeom>
        </p:spPr>
      </p:pic>
      <p:pic>
        <p:nvPicPr>
          <p:cNvPr id="12" name="Image 11">
            <a:extLst>
              <a:ext uri="{FF2B5EF4-FFF2-40B4-BE49-F238E27FC236}">
                <a16:creationId xmlns:a16="http://schemas.microsoft.com/office/drawing/2014/main" id="{4417A5A6-B96B-4562-B0A2-658F226F4E88}"/>
              </a:ext>
            </a:extLst>
          </p:cNvPr>
          <p:cNvPicPr>
            <a:picLocks noChangeAspect="1"/>
          </p:cNvPicPr>
          <p:nvPr/>
        </p:nvPicPr>
        <p:blipFill>
          <a:blip r:embed="rId5"/>
          <a:stretch>
            <a:fillRect/>
          </a:stretch>
        </p:blipFill>
        <p:spPr>
          <a:xfrm>
            <a:off x="626597" y="3745936"/>
            <a:ext cx="3322165" cy="2263106"/>
          </a:xfrm>
          <a:prstGeom prst="rect">
            <a:avLst/>
          </a:prstGeom>
        </p:spPr>
      </p:pic>
      <p:pic>
        <p:nvPicPr>
          <p:cNvPr id="15" name="Image 14">
            <a:extLst>
              <a:ext uri="{FF2B5EF4-FFF2-40B4-BE49-F238E27FC236}">
                <a16:creationId xmlns:a16="http://schemas.microsoft.com/office/drawing/2014/main" id="{0F4D1CEA-2406-46B7-A3A1-6F45A4BC47F2}"/>
              </a:ext>
            </a:extLst>
          </p:cNvPr>
          <p:cNvPicPr>
            <a:picLocks noChangeAspect="1"/>
          </p:cNvPicPr>
          <p:nvPr/>
        </p:nvPicPr>
        <p:blipFill>
          <a:blip r:embed="rId6"/>
          <a:stretch>
            <a:fillRect/>
          </a:stretch>
        </p:blipFill>
        <p:spPr>
          <a:xfrm>
            <a:off x="4658911" y="1191589"/>
            <a:ext cx="3278950" cy="2187976"/>
          </a:xfrm>
          <a:prstGeom prst="rect">
            <a:avLst/>
          </a:prstGeom>
        </p:spPr>
      </p:pic>
    </p:spTree>
    <p:extLst>
      <p:ext uri="{BB962C8B-B14F-4D97-AF65-F5344CB8AC3E}">
        <p14:creationId xmlns:p14="http://schemas.microsoft.com/office/powerpoint/2010/main" val="3929316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des données de ventes en ligne (lien entre variables )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3"/>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3"/>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3"/>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9</a:t>
            </a:fld>
            <a:endParaRPr lang="fr-FR" altLang="fr-FR" sz="1400">
              <a:solidFill>
                <a:schemeClr val="tx2"/>
              </a:solidFill>
              <a:latin typeface="Vinci Sans Medium" pitchFamily="2" charset="0"/>
            </a:endParaRPr>
          </a:p>
        </p:txBody>
      </p:sp>
      <p:sp>
        <p:nvSpPr>
          <p:cNvPr id="5" name="ZoneTexte 4">
            <a:extLst>
              <a:ext uri="{FF2B5EF4-FFF2-40B4-BE49-F238E27FC236}">
                <a16:creationId xmlns:a16="http://schemas.microsoft.com/office/drawing/2014/main" id="{B847A588-FBCB-4ED5-A87A-20045A2BD42C}"/>
              </a:ext>
            </a:extLst>
          </p:cNvPr>
          <p:cNvSpPr txBox="1"/>
          <p:nvPr/>
        </p:nvSpPr>
        <p:spPr>
          <a:xfrm>
            <a:off x="750113" y="1250676"/>
            <a:ext cx="7337247" cy="2708434"/>
          </a:xfrm>
          <a:prstGeom prst="rect">
            <a:avLst/>
          </a:prstGeom>
          <a:noFill/>
        </p:spPr>
        <p:txBody>
          <a:bodyPr wrap="square" rtlCol="0">
            <a:spAutoFit/>
          </a:bodyPr>
          <a:lstStyle/>
          <a:p>
            <a:pPr marL="285750" indent="-285750">
              <a:buFont typeface="Wingdings" panose="05000000000000000000" pitchFamily="2" charset="2"/>
              <a:buChar char="Ø"/>
            </a:pPr>
            <a:r>
              <a:rPr lang="fr-FR" sz="1400" dirty="0">
                <a:solidFill>
                  <a:schemeClr val="bg2"/>
                </a:solidFill>
                <a:latin typeface="Helvetica "/>
              </a:rPr>
              <a:t>Utilisation Test Kolmogorov-Smirnov ks_2samp à deux variables : </a:t>
            </a:r>
          </a:p>
          <a:p>
            <a:endParaRPr lang="fr-FR" sz="1400" b="0" i="0" dirty="0">
              <a:solidFill>
                <a:schemeClr val="bg2"/>
              </a:solidFill>
              <a:effectLst/>
              <a:latin typeface="Helvetica "/>
            </a:endParaRPr>
          </a:p>
          <a:p>
            <a:r>
              <a:rPr lang="fr-FR" sz="1400" dirty="0">
                <a:solidFill>
                  <a:schemeClr val="bg2"/>
                </a:solidFill>
                <a:latin typeface="Helvetica "/>
              </a:rPr>
              <a:t>- t</a:t>
            </a:r>
            <a:r>
              <a:rPr lang="fr-FR" sz="1400" b="0" i="0" dirty="0">
                <a:solidFill>
                  <a:schemeClr val="bg2"/>
                </a:solidFill>
                <a:effectLst/>
                <a:latin typeface="Helvetica "/>
              </a:rPr>
              <a:t>ests d'adéquation à une loi</a:t>
            </a:r>
            <a:endParaRPr lang="fr-FR" sz="1400" dirty="0">
              <a:solidFill>
                <a:schemeClr val="bg2"/>
              </a:solidFill>
              <a:latin typeface="Helvetica "/>
            </a:endParaRPr>
          </a:p>
          <a:p>
            <a:pPr algn="l"/>
            <a:r>
              <a:rPr lang="fr-FR" sz="1400" b="0" i="0" dirty="0">
                <a:solidFill>
                  <a:schemeClr val="bg2"/>
                </a:solidFill>
                <a:effectLst/>
                <a:latin typeface="Helvetica "/>
              </a:rPr>
              <a:t>- compare les deux échantillons dont la loi de probabilité est continue</a:t>
            </a:r>
          </a:p>
          <a:p>
            <a:pPr algn="l"/>
            <a:r>
              <a:rPr lang="fr-FR" sz="1400" b="0" i="0" dirty="0">
                <a:solidFill>
                  <a:schemeClr val="bg2"/>
                </a:solidFill>
                <a:effectLst/>
                <a:latin typeface="Helvetica "/>
              </a:rPr>
              <a:t>- échantillons indépendants et non-paramétrique</a:t>
            </a:r>
            <a:br>
              <a:rPr lang="fr-FR" sz="1400" b="0" i="0" dirty="0">
                <a:solidFill>
                  <a:schemeClr val="bg2"/>
                </a:solidFill>
                <a:effectLst/>
                <a:latin typeface="Helvetica "/>
              </a:rPr>
            </a:br>
            <a:r>
              <a:rPr lang="fr-FR" sz="1400" b="0" i="0" dirty="0">
                <a:solidFill>
                  <a:schemeClr val="bg2"/>
                </a:solidFill>
                <a:effectLst/>
                <a:latin typeface="Helvetica "/>
              </a:rPr>
              <a:t>- </a:t>
            </a:r>
            <a:r>
              <a:rPr lang="fr-FR" sz="1400" b="0" i="0" dirty="0" err="1">
                <a:solidFill>
                  <a:schemeClr val="bg2"/>
                </a:solidFill>
                <a:effectLst/>
                <a:latin typeface="Helvetica "/>
              </a:rPr>
              <a:t>Kstest</a:t>
            </a:r>
            <a:r>
              <a:rPr lang="fr-FR" sz="1400" b="0" i="0" dirty="0">
                <a:solidFill>
                  <a:schemeClr val="bg2"/>
                </a:solidFill>
                <a:effectLst/>
                <a:latin typeface="Helvetica "/>
              </a:rPr>
              <a:t> </a:t>
            </a:r>
            <a:r>
              <a:rPr lang="fr-FR" sz="1400" b="0" i="0" dirty="0" err="1">
                <a:solidFill>
                  <a:schemeClr val="bg2"/>
                </a:solidFill>
                <a:effectLst/>
                <a:latin typeface="Helvetica "/>
              </a:rPr>
              <a:t>Result</a:t>
            </a:r>
            <a:r>
              <a:rPr lang="fr-FR" sz="1400" b="0" i="0" dirty="0">
                <a:solidFill>
                  <a:schemeClr val="bg2"/>
                </a:solidFill>
                <a:effectLst/>
                <a:latin typeface="Helvetica "/>
              </a:rPr>
              <a:t> avec résultat Statistique KS et </a:t>
            </a:r>
            <a:r>
              <a:rPr lang="fr-FR" sz="1400" dirty="0">
                <a:solidFill>
                  <a:schemeClr val="bg2"/>
                </a:solidFill>
                <a:latin typeface="Helvetica "/>
              </a:rPr>
              <a:t>P-</a:t>
            </a:r>
            <a:r>
              <a:rPr lang="fr-FR" sz="1400" b="0" i="0" dirty="0">
                <a:solidFill>
                  <a:schemeClr val="bg2"/>
                </a:solidFill>
                <a:effectLst/>
                <a:latin typeface="Helvetica "/>
              </a:rPr>
              <a:t>valeur </a:t>
            </a:r>
          </a:p>
          <a:p>
            <a:pPr marL="285750" indent="-285750" algn="l">
              <a:buFontTx/>
              <a:buChar char="-"/>
            </a:pPr>
            <a:endParaRPr lang="fr-FR" sz="1400" dirty="0">
              <a:solidFill>
                <a:schemeClr val="bg2"/>
              </a:solidFill>
              <a:latin typeface="Helvetica "/>
            </a:endParaRPr>
          </a:p>
          <a:p>
            <a:pPr marL="285750" indent="-285750" algn="l">
              <a:buFontTx/>
              <a:buChar char="-"/>
            </a:pPr>
            <a:endParaRPr lang="fr-FR" sz="1400" dirty="0">
              <a:solidFill>
                <a:schemeClr val="bg2"/>
              </a:solidFill>
              <a:latin typeface="Helvetica "/>
            </a:endParaRPr>
          </a:p>
          <a:p>
            <a:pPr marL="285750" indent="-285750" algn="l">
              <a:buFont typeface="Wingdings" panose="05000000000000000000" pitchFamily="2" charset="2"/>
              <a:buChar char="Ø"/>
            </a:pPr>
            <a:r>
              <a:rPr lang="fr-FR" sz="1400" dirty="0">
                <a:solidFill>
                  <a:schemeClr val="bg2"/>
                </a:solidFill>
                <a:latin typeface="Helvetica "/>
              </a:rPr>
              <a:t>Utilisation Test Chi2  =  lien entre sexe et catégories de livres achetés</a:t>
            </a:r>
          </a:p>
          <a:p>
            <a:pPr marL="285750" indent="-285750" algn="l">
              <a:buFont typeface="Wingdings" panose="05000000000000000000" pitchFamily="2" charset="2"/>
              <a:buChar char="Ø"/>
            </a:pPr>
            <a:endParaRPr lang="fr-FR" sz="1400" dirty="0">
              <a:solidFill>
                <a:schemeClr val="bg2"/>
              </a:solidFill>
              <a:latin typeface="Helvetica "/>
            </a:endParaRPr>
          </a:p>
          <a:p>
            <a:pPr marL="285750" indent="-285750" algn="l">
              <a:buFont typeface="Wingdings" panose="05000000000000000000" pitchFamily="2" charset="2"/>
              <a:buChar char="Ø"/>
            </a:pPr>
            <a:r>
              <a:rPr lang="fr-FR" sz="1400" dirty="0">
                <a:solidFill>
                  <a:schemeClr val="bg2"/>
                </a:solidFill>
                <a:latin typeface="Helvetica "/>
              </a:rPr>
              <a:t>Utilisation Test Pearson(</a:t>
            </a:r>
            <a:r>
              <a:rPr lang="fr-FR" sz="1400" dirty="0" err="1">
                <a:solidFill>
                  <a:schemeClr val="bg2"/>
                </a:solidFill>
                <a:latin typeface="Helvetica "/>
              </a:rPr>
              <a:t>corr</a:t>
            </a:r>
            <a:r>
              <a:rPr lang="fr-FR" sz="1400" dirty="0">
                <a:solidFill>
                  <a:schemeClr val="bg2"/>
                </a:solidFill>
                <a:latin typeface="Helvetica "/>
              </a:rPr>
              <a:t>) = lien entre âge client et panier moyen </a:t>
            </a:r>
          </a:p>
          <a:p>
            <a:pPr marL="285750" indent="-285750">
              <a:buFont typeface="Wingdings" panose="05000000000000000000" pitchFamily="2" charset="2"/>
              <a:buChar char="Ø"/>
            </a:pPr>
            <a:endParaRPr lang="fr-FR" dirty="0">
              <a:solidFill>
                <a:schemeClr val="bg2"/>
              </a:solidFill>
            </a:endParaRPr>
          </a:p>
        </p:txBody>
      </p:sp>
    </p:spTree>
    <p:extLst>
      <p:ext uri="{BB962C8B-B14F-4D97-AF65-F5344CB8AC3E}">
        <p14:creationId xmlns:p14="http://schemas.microsoft.com/office/powerpoint/2010/main" val="457766785"/>
      </p:ext>
    </p:extLst>
  </p:cSld>
  <p:clrMapOvr>
    <a:masterClrMapping/>
  </p:clrMapOvr>
</p:sld>
</file>

<file path=ppt/theme/theme1.xml><?xml version="1.0" encoding="utf-8"?>
<a:theme xmlns:a="http://schemas.openxmlformats.org/drawingml/2006/main" name="masque-vinci-169-2014">
  <a:themeElements>
    <a:clrScheme name="">
      <a:dk1>
        <a:srgbClr val="003279"/>
      </a:dk1>
      <a:lt1>
        <a:srgbClr val="5D5B7C"/>
      </a:lt1>
      <a:dk2>
        <a:srgbClr val="FFFFFF"/>
      </a:dk2>
      <a:lt2>
        <a:srgbClr val="000000"/>
      </a:lt2>
      <a:accent1>
        <a:srgbClr val="D43842"/>
      </a:accent1>
      <a:accent2>
        <a:srgbClr val="007268"/>
      </a:accent2>
      <a:accent3>
        <a:srgbClr val="B6B5BF"/>
      </a:accent3>
      <a:accent4>
        <a:srgbClr val="002966"/>
      </a:accent4>
      <a:accent5>
        <a:srgbClr val="E6AEB0"/>
      </a:accent5>
      <a:accent6>
        <a:srgbClr val="00675E"/>
      </a:accent6>
      <a:hlink>
        <a:srgbClr val="FC8612"/>
      </a:hlink>
      <a:folHlink>
        <a:srgbClr val="FE0000"/>
      </a:folHlink>
    </a:clrScheme>
    <a:fontScheme name="Thème Office">
      <a:majorFont>
        <a:latin typeface="Vinci Sans Medium"/>
        <a:ea typeface=""/>
        <a:cs typeface=""/>
      </a:majorFont>
      <a:minorFont>
        <a:latin typeface="Vinci Sans"/>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Thème Offic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hème Offic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hème Offic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hème Offic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hèm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hèm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hèm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94B5CDAC86BE45A4241AFC1DAF61E3" ma:contentTypeVersion="0" ma:contentTypeDescription="Crée un document." ma:contentTypeScope="" ma:versionID="2ea533c2fdb539a64461fb15624212a4">
  <xsd:schema xmlns:xsd="http://www.w3.org/2001/XMLSchema" xmlns:xs="http://www.w3.org/2001/XMLSchema" xmlns:p="http://schemas.microsoft.com/office/2006/metadata/properties" xmlns:ns1="http://schemas.microsoft.com/sharepoint/v3" targetNamespace="http://schemas.microsoft.com/office/2006/metadata/properties" ma:root="true" ma:fieldsID="33f496a55d60745918dab3fd4e547772"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hidden="tru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C98F37-8034-4489-9D72-F3CCFE95E5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masque-vinci-169-2014.pot</Template>
  <TotalTime>13503</TotalTime>
  <Words>868</Words>
  <Application>Microsoft Office PowerPoint</Application>
  <PresentationFormat>Affichage à l'écran (4:3)</PresentationFormat>
  <Paragraphs>149</Paragraphs>
  <Slides>20</Slides>
  <Notes>11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Helvetica </vt:lpstr>
      <vt:lpstr>Montserrat</vt:lpstr>
      <vt:lpstr>Times New Roman</vt:lpstr>
      <vt:lpstr>Vinci Sans</vt:lpstr>
      <vt:lpstr>Vinci Sans Medium</vt:lpstr>
      <vt:lpstr>Wingdings</vt:lpstr>
      <vt:lpstr>masque-vinci-169-2014</vt:lpstr>
      <vt:lpstr>P6 - ANALYSE DES VENTES D’UNE LIBRAIRIE AVEC PYTHON</vt:lpstr>
      <vt:lpstr>SOMMAIRE</vt:lpstr>
      <vt:lpstr>INTRODUCTION</vt:lpstr>
      <vt:lpstr>KPI – CA, évolution dans le temps </vt:lpstr>
      <vt:lpstr>  KPI – tops et les flops des références  </vt:lpstr>
      <vt:lpstr>  KPI – tops et les flops des références </vt:lpstr>
      <vt:lpstr>   KPI – répartition CA par catégorie   </vt:lpstr>
      <vt:lpstr>   KPI – répartition du CA par clients via une courbe de Lorenz   </vt:lpstr>
      <vt:lpstr>Analyse des données de ventes en ligne (lien entre variables ) </vt:lpstr>
      <vt:lpstr>Lien entre genre d’un client et les catégories des livres achetés</vt:lpstr>
      <vt:lpstr>Lien entre genre d’un client et les catégories des livres achetés</vt:lpstr>
      <vt:lpstr>Lien entre l’âge des clients et le montant total des achats</vt:lpstr>
      <vt:lpstr>Lien entre l’âge des clients la fréquence d’achat</vt:lpstr>
      <vt:lpstr>Lien entre l’âge des clients et la taille du panier moyen </vt:lpstr>
      <vt:lpstr>Lien entre l’âge des clients et la taille du panier moyen </vt:lpstr>
      <vt:lpstr>Lien entre l’âge des clients et panier moyen</vt:lpstr>
      <vt:lpstr>Lien entre l’âge des clients et les catégories des livres achetés</vt:lpstr>
      <vt:lpstr>Lien entre l’âge des clients et les catégories des livres achetés</vt:lpstr>
      <vt:lpstr>Probabilité qu’un client achète la référence 0_525 sachant qu’il a acheté la référence 2_159</vt:lpstr>
      <vt:lpstr>CONCLUSION</vt:lpstr>
    </vt:vector>
  </TitlesOfParts>
  <Company>dede dede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Ajouter un titre</dc:title>
  <dc:creator>selin</dc:creator>
  <cp:lastModifiedBy>selin</cp:lastModifiedBy>
  <cp:revision>1469</cp:revision>
  <cp:lastPrinted>2005-09-06T14:03:06Z</cp:lastPrinted>
  <dcterms:created xsi:type="dcterms:W3CDTF">2011-01-18T15:32:12Z</dcterms:created>
  <dcterms:modified xsi:type="dcterms:W3CDTF">2021-11-20T15:53:43Z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