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2"/>
  </p:sldMasterIdLst>
  <p:notesMasterIdLst>
    <p:notesMasterId r:id="rId20"/>
  </p:notesMasterIdLst>
  <p:handoutMasterIdLst>
    <p:handoutMasterId r:id="rId21"/>
  </p:handoutMasterIdLst>
  <p:sldIdLst>
    <p:sldId id="258" r:id="rId3"/>
    <p:sldId id="303" r:id="rId4"/>
    <p:sldId id="304" r:id="rId5"/>
    <p:sldId id="305" r:id="rId6"/>
    <p:sldId id="312" r:id="rId7"/>
    <p:sldId id="306" r:id="rId8"/>
    <p:sldId id="307" r:id="rId9"/>
    <p:sldId id="308" r:id="rId10"/>
    <p:sldId id="313" r:id="rId11"/>
    <p:sldId id="309" r:id="rId12"/>
    <p:sldId id="311" r:id="rId13"/>
    <p:sldId id="310" r:id="rId14"/>
    <p:sldId id="318" r:id="rId15"/>
    <p:sldId id="315" r:id="rId16"/>
    <p:sldId id="316" r:id="rId17"/>
    <p:sldId id="317" r:id="rId18"/>
    <p:sldId id="319" r:id="rId19"/>
  </p:sldIdLst>
  <p:sldSz cx="9144000" cy="6858000" type="screen4x3"/>
  <p:notesSz cx="6883400" cy="10033000"/>
  <p:defaultTextStyle>
    <a:defPPr>
      <a:defRPr lang="fr-FR"/>
    </a:defPPr>
    <a:lvl1pPr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9pPr>
  </p:defaultTextStyle>
  <p:extLst>
    <p:ext uri="{521415D9-36F7-43E2-AB2F-B90AF26B5E84}">
      <p14:sectionLst xmlns:p14="http://schemas.microsoft.com/office/powerpoint/2010/main">
        <p14:section name="Section par défaut" id="{0C943F81-29C7-4724-B0B8-5D04C2FA0B21}">
          <p14:sldIdLst>
            <p14:sldId id="258"/>
            <p14:sldId id="303"/>
            <p14:sldId id="304"/>
            <p14:sldId id="305"/>
            <p14:sldId id="312"/>
            <p14:sldId id="306"/>
            <p14:sldId id="307"/>
            <p14:sldId id="308"/>
            <p14:sldId id="313"/>
            <p14:sldId id="309"/>
            <p14:sldId id="311"/>
            <p14:sldId id="310"/>
            <p14:sldId id="318"/>
            <p14:sldId id="315"/>
            <p14:sldId id="316"/>
            <p14:sldId id="317"/>
            <p14:sldId id="319"/>
          </p14:sldIdLst>
        </p14:section>
      </p14:sectionLst>
    </p:ext>
    <p:ext uri="{EFAFB233-063F-42B5-8137-9DF3F51BA10A}">
      <p15:sldGuideLst xmlns:p15="http://schemas.microsoft.com/office/powerpoint/2012/main">
        <p15:guide id="1" orient="horz" pos="4086">
          <p15:clr>
            <a:srgbClr val="A4A3A4"/>
          </p15:clr>
        </p15:guide>
        <p15:guide id="2" orient="horz" pos="2160">
          <p15:clr>
            <a:srgbClr val="A4A3A4"/>
          </p15:clr>
        </p15:guide>
        <p15:guide id="3" orient="horz" pos="4202">
          <p15:clr>
            <a:srgbClr val="A4A3A4"/>
          </p15:clr>
        </p15:guide>
        <p15:guide id="4" pos="5085">
          <p15:clr>
            <a:srgbClr val="A4A3A4"/>
          </p15:clr>
        </p15:guide>
        <p15:guide id="5" pos="2879">
          <p15:clr>
            <a:srgbClr val="A4A3A4"/>
          </p15:clr>
        </p15:guide>
        <p15:guide id="6" pos="5294">
          <p15:clr>
            <a:srgbClr val="A4A3A4"/>
          </p15:clr>
        </p15:guide>
        <p15:guide id="7" pos="5431">
          <p15:clr>
            <a:srgbClr val="A4A3A4"/>
          </p15:clr>
        </p15:guide>
        <p15:guide id="8" pos="329">
          <p15:clr>
            <a:srgbClr val="A4A3A4"/>
          </p15:clr>
        </p15:guide>
      </p15:sldGuideLst>
    </p:ext>
    <p:ext uri="{2D200454-40CA-4A62-9FC3-DE9A4176ACB9}">
      <p15:notesGuideLst xmlns:p15="http://schemas.microsoft.com/office/powerpoint/2012/main">
        <p15:guide id="1" orient="horz" pos="3160">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9AC8"/>
    <a:srgbClr val="FF0000"/>
    <a:srgbClr val="7451EA"/>
    <a:srgbClr val="501169"/>
    <a:srgbClr val="8D2772"/>
    <a:srgbClr val="7EBA40"/>
    <a:srgbClr val="AB0064"/>
    <a:srgbClr val="5A1E74"/>
    <a:srgbClr val="2F9E77"/>
    <a:srgbClr val="0D3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5" autoAdjust="0"/>
    <p:restoredTop sz="94693" autoAdjust="0"/>
  </p:normalViewPr>
  <p:slideViewPr>
    <p:cSldViewPr snapToGrid="0">
      <p:cViewPr varScale="1">
        <p:scale>
          <a:sx n="92" d="100"/>
          <a:sy n="92" d="100"/>
        </p:scale>
        <p:origin x="964" y="56"/>
      </p:cViewPr>
      <p:guideLst>
        <p:guide orient="horz" pos="4086"/>
        <p:guide orient="horz" pos="2160"/>
        <p:guide orient="horz" pos="4202"/>
        <p:guide pos="5085"/>
        <p:guide pos="2879"/>
        <p:guide pos="5294"/>
        <p:guide pos="5431"/>
        <p:guide pos="3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7" d="100"/>
          <a:sy n="67" d="100"/>
        </p:scale>
        <p:origin x="2824" y="56"/>
      </p:cViewPr>
      <p:guideLst>
        <p:guide orient="horz" pos="3160"/>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1743B7CF-D0F4-4000-873A-07D9BA37E9F0}"/>
              </a:ext>
            </a:extLst>
          </p:cNvPr>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2616" tIns="46308" rIns="92616" bIns="46308" numCol="1" anchor="t" anchorCtr="0" compatLnSpc="1">
            <a:prstTxWarp prst="textNoShape">
              <a:avLst/>
            </a:prstTxWarp>
          </a:bodyPr>
          <a:lstStyle>
            <a:lvl1pPr defTabSz="925513" eaLnBrk="1" hangingPunct="1">
              <a:defRPr sz="1200">
                <a:latin typeface="Times New Roman" charset="0"/>
                <a:ea typeface="+mn-ea"/>
                <a:cs typeface="+mn-cs"/>
              </a:defRPr>
            </a:lvl1pPr>
          </a:lstStyle>
          <a:p>
            <a:pPr>
              <a:defRPr/>
            </a:pPr>
            <a:endParaRPr lang="fr-FR"/>
          </a:p>
        </p:txBody>
      </p:sp>
      <p:sp>
        <p:nvSpPr>
          <p:cNvPr id="291843" name="Rectangle 3">
            <a:extLst>
              <a:ext uri="{FF2B5EF4-FFF2-40B4-BE49-F238E27FC236}">
                <a16:creationId xmlns:a16="http://schemas.microsoft.com/office/drawing/2014/main" id="{B3351EF1-23B2-4B14-A808-8BA6AF05860A}"/>
              </a:ext>
            </a:extLst>
          </p:cNvPr>
          <p:cNvSpPr>
            <a:spLocks noGrp="1" noChangeArrowheads="1"/>
          </p:cNvSpPr>
          <p:nvPr>
            <p:ph type="dt" sz="quarter" idx="1"/>
          </p:nvPr>
        </p:nvSpPr>
        <p:spPr bwMode="auto">
          <a:xfrm>
            <a:off x="3902075" y="0"/>
            <a:ext cx="2981325" cy="501650"/>
          </a:xfrm>
          <a:prstGeom prst="rect">
            <a:avLst/>
          </a:prstGeom>
          <a:noFill/>
          <a:ln w="9525">
            <a:noFill/>
            <a:miter lim="800000"/>
            <a:headEnd/>
            <a:tailEnd/>
          </a:ln>
          <a:effectLst/>
        </p:spPr>
        <p:txBody>
          <a:bodyPr vert="horz" wrap="square" lIns="92616" tIns="46308" rIns="92616" bIns="46308" numCol="1" anchor="t" anchorCtr="0" compatLnSpc="1">
            <a:prstTxWarp prst="textNoShape">
              <a:avLst/>
            </a:prstTxWarp>
          </a:bodyPr>
          <a:lstStyle>
            <a:lvl1pPr algn="r" defTabSz="925513" eaLnBrk="1" hangingPunct="1">
              <a:defRPr sz="1200">
                <a:latin typeface="Times New Roman" charset="0"/>
                <a:ea typeface="+mn-ea"/>
                <a:cs typeface="+mn-cs"/>
              </a:defRPr>
            </a:lvl1pPr>
          </a:lstStyle>
          <a:p>
            <a:pPr>
              <a:defRPr/>
            </a:pPr>
            <a:endParaRPr lang="fr-FR"/>
          </a:p>
        </p:txBody>
      </p:sp>
      <p:sp>
        <p:nvSpPr>
          <p:cNvPr id="291844" name="Rectangle 4">
            <a:extLst>
              <a:ext uri="{FF2B5EF4-FFF2-40B4-BE49-F238E27FC236}">
                <a16:creationId xmlns:a16="http://schemas.microsoft.com/office/drawing/2014/main" id="{26C9AF11-6786-4E79-B126-CDB50A145859}"/>
              </a:ext>
            </a:extLst>
          </p:cNvPr>
          <p:cNvSpPr>
            <a:spLocks noGrp="1" noChangeArrowheads="1"/>
          </p:cNvSpPr>
          <p:nvPr>
            <p:ph type="ftr" sz="quarter" idx="2"/>
          </p:nvPr>
        </p:nvSpPr>
        <p:spPr bwMode="auto">
          <a:xfrm>
            <a:off x="0" y="9531350"/>
            <a:ext cx="2981325" cy="501650"/>
          </a:xfrm>
          <a:prstGeom prst="rect">
            <a:avLst/>
          </a:prstGeom>
          <a:noFill/>
          <a:ln w="9525">
            <a:noFill/>
            <a:miter lim="800000"/>
            <a:headEnd/>
            <a:tailEnd/>
          </a:ln>
          <a:effectLst/>
        </p:spPr>
        <p:txBody>
          <a:bodyPr vert="horz" wrap="square" lIns="92616" tIns="46308" rIns="92616" bIns="46308" numCol="1" anchor="b" anchorCtr="0" compatLnSpc="1">
            <a:prstTxWarp prst="textNoShape">
              <a:avLst/>
            </a:prstTxWarp>
          </a:bodyPr>
          <a:lstStyle>
            <a:lvl1pPr defTabSz="925513" eaLnBrk="1" hangingPunct="1">
              <a:defRPr sz="1200">
                <a:latin typeface="Times New Roman" charset="0"/>
                <a:ea typeface="+mn-ea"/>
                <a:cs typeface="+mn-cs"/>
              </a:defRPr>
            </a:lvl1pPr>
          </a:lstStyle>
          <a:p>
            <a:pPr>
              <a:defRPr/>
            </a:pPr>
            <a:endParaRPr lang="fr-FR"/>
          </a:p>
        </p:txBody>
      </p:sp>
      <p:sp>
        <p:nvSpPr>
          <p:cNvPr id="291845" name="Rectangle 5">
            <a:extLst>
              <a:ext uri="{FF2B5EF4-FFF2-40B4-BE49-F238E27FC236}">
                <a16:creationId xmlns:a16="http://schemas.microsoft.com/office/drawing/2014/main" id="{FCC2ED8F-4C5A-4622-ACD6-ADA1A84E8AA9}"/>
              </a:ext>
            </a:extLst>
          </p:cNvPr>
          <p:cNvSpPr>
            <a:spLocks noGrp="1" noChangeArrowheads="1"/>
          </p:cNvSpPr>
          <p:nvPr>
            <p:ph type="sldNum" sz="quarter" idx="3"/>
          </p:nvPr>
        </p:nvSpPr>
        <p:spPr bwMode="auto">
          <a:xfrm>
            <a:off x="3902075" y="9531350"/>
            <a:ext cx="2981325" cy="501650"/>
          </a:xfrm>
          <a:prstGeom prst="rect">
            <a:avLst/>
          </a:prstGeom>
          <a:noFill/>
          <a:ln w="9525">
            <a:noFill/>
            <a:miter lim="800000"/>
            <a:headEnd/>
            <a:tailEnd/>
          </a:ln>
          <a:effectLst/>
        </p:spPr>
        <p:txBody>
          <a:bodyPr vert="horz" wrap="square" lIns="92616" tIns="46308" rIns="92616" bIns="46308" numCol="1" anchor="b" anchorCtr="0" compatLnSpc="1">
            <a:prstTxWarp prst="textNoShape">
              <a:avLst/>
            </a:prstTxWarp>
          </a:bodyPr>
          <a:lstStyle>
            <a:lvl1pPr algn="r" defTabSz="925513" eaLnBrk="1" hangingPunct="1">
              <a:defRPr sz="1200">
                <a:latin typeface="Times New Roman" panose="02020603050405020304" pitchFamily="18" charset="0"/>
              </a:defRPr>
            </a:lvl1pPr>
          </a:lstStyle>
          <a:p>
            <a:fld id="{2784FC21-617B-4F42-94FD-600333C1CEE2}" type="slidenum">
              <a:rPr lang="fr-FR" altLang="fr-F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D1899B1E-4A85-457E-AB37-2A620BBC6B58}"/>
              </a:ext>
            </a:extLst>
          </p:cNvPr>
          <p:cNvSpPr>
            <a:spLocks noGrp="1" noRot="1" noChangeAspect="1" noChangeArrowheads="1" noTextEdit="1"/>
          </p:cNvSpPr>
          <p:nvPr>
            <p:ph type="sldImg" idx="2"/>
          </p:nvPr>
        </p:nvSpPr>
        <p:spPr bwMode="auto">
          <a:xfrm>
            <a:off x="450850" y="323850"/>
            <a:ext cx="5980113" cy="44846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pic>
        <p:nvPicPr>
          <p:cNvPr id="4099" name="Image 14" descr="vcons_fr_log_cou_r.jpg">
            <a:extLst>
              <a:ext uri="{FF2B5EF4-FFF2-40B4-BE49-F238E27FC236}">
                <a16:creationId xmlns:a16="http://schemas.microsoft.com/office/drawing/2014/main" id="{FBBB6EE2-ABFE-4D72-9581-A6B234A26C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9442450"/>
            <a:ext cx="18303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8975" y="4829175"/>
            <a:ext cx="5505450" cy="3949700"/>
          </a:xfrm>
          <a:prstGeom prst="rect">
            <a:avLst/>
          </a:prstGeom>
        </p:spPr>
        <p:txBody>
          <a:bodyPr/>
          <a:lstStyle/>
          <a:p>
            <a:endParaRPr lang="fr-FR"/>
          </a:p>
        </p:txBody>
      </p:sp>
    </p:spTree>
    <p:extLst>
      <p:ext uri="{BB962C8B-B14F-4D97-AF65-F5344CB8AC3E}">
        <p14:creationId xmlns:p14="http://schemas.microsoft.com/office/powerpoint/2010/main" val="1632559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VINCI - Diapositive de titre">
    <p:spTree>
      <p:nvGrpSpPr>
        <p:cNvPr id="1" name=""/>
        <p:cNvGrpSpPr/>
        <p:nvPr/>
      </p:nvGrpSpPr>
      <p:grpSpPr>
        <a:xfrm>
          <a:off x="0" y="0"/>
          <a:ext cx="0" cy="0"/>
          <a:chOff x="0" y="0"/>
          <a:chExt cx="0" cy="0"/>
        </a:xfrm>
      </p:grpSpPr>
      <p:sp>
        <p:nvSpPr>
          <p:cNvPr id="4" name="Rectangle à coins arrondis 7">
            <a:extLst>
              <a:ext uri="{FF2B5EF4-FFF2-40B4-BE49-F238E27FC236}">
                <a16:creationId xmlns:a16="http://schemas.microsoft.com/office/drawing/2014/main" id="{D0FD6F53-8D92-45BE-81C0-6FABBF52D856}"/>
              </a:ext>
            </a:extLst>
          </p:cNvPr>
          <p:cNvSpPr/>
          <p:nvPr userDrawn="1"/>
        </p:nvSpPr>
        <p:spPr>
          <a:xfrm>
            <a:off x="6165850" y="1270000"/>
            <a:ext cx="2455863" cy="203200"/>
          </a:xfrm>
          <a:prstGeom prst="roundRect">
            <a:avLst>
              <a:gd name="adj" fmla="val 24460"/>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5" name="Rectangle à coins arrondis 8">
            <a:extLst>
              <a:ext uri="{FF2B5EF4-FFF2-40B4-BE49-F238E27FC236}">
                <a16:creationId xmlns:a16="http://schemas.microsoft.com/office/drawing/2014/main" id="{A59D64A9-C020-4EAF-8521-DAEA232E3C6B}"/>
              </a:ext>
            </a:extLst>
          </p:cNvPr>
          <p:cNvSpPr/>
          <p:nvPr userDrawn="1"/>
        </p:nvSpPr>
        <p:spPr>
          <a:xfrm>
            <a:off x="522288" y="1273175"/>
            <a:ext cx="5599112" cy="200025"/>
          </a:xfrm>
          <a:prstGeom prst="roundRect">
            <a:avLst>
              <a:gd name="adj" fmla="val 24460"/>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solidFill>
                <a:schemeClr val="tx1">
                  <a:lumMod val="20000"/>
                  <a:lumOff val="80000"/>
                </a:schemeClr>
              </a:solidFill>
              <a:highlight>
                <a:srgbClr val="FFFF00"/>
              </a:highlight>
            </a:endParaRPr>
          </a:p>
        </p:txBody>
      </p:sp>
      <p:sp>
        <p:nvSpPr>
          <p:cNvPr id="7" name="Rectangle à coins arrondis 10">
            <a:extLst>
              <a:ext uri="{FF2B5EF4-FFF2-40B4-BE49-F238E27FC236}">
                <a16:creationId xmlns:a16="http://schemas.microsoft.com/office/drawing/2014/main" id="{E2BEB4BB-13A8-47AC-9A87-2096A3208424}"/>
              </a:ext>
            </a:extLst>
          </p:cNvPr>
          <p:cNvSpPr/>
          <p:nvPr userDrawn="1"/>
        </p:nvSpPr>
        <p:spPr>
          <a:xfrm>
            <a:off x="6165850" y="6299200"/>
            <a:ext cx="2455863" cy="203200"/>
          </a:xfrm>
          <a:prstGeom prst="roundRect">
            <a:avLst>
              <a:gd name="adj" fmla="val 24460"/>
            </a:avLst>
          </a:prstGeom>
          <a:solidFill>
            <a:srgbClr val="FF000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1546242" name="Rectangle 2"/>
          <p:cNvSpPr>
            <a:spLocks noGrp="1" noChangeArrowheads="1"/>
          </p:cNvSpPr>
          <p:nvPr>
            <p:ph type="ctrTitle"/>
          </p:nvPr>
        </p:nvSpPr>
        <p:spPr>
          <a:xfrm>
            <a:off x="2698659" y="3282950"/>
            <a:ext cx="5922521" cy="642938"/>
          </a:xfrm>
        </p:spPr>
        <p:txBody>
          <a:bodyPr/>
          <a:lstStyle>
            <a:lvl1pPr algn="r">
              <a:defRPr sz="3700"/>
            </a:lvl1pPr>
          </a:lstStyle>
          <a:p>
            <a:r>
              <a:rPr lang="fr-FR"/>
              <a:t>Cliquez et modifiez le titre</a:t>
            </a:r>
          </a:p>
        </p:txBody>
      </p:sp>
      <p:sp>
        <p:nvSpPr>
          <p:cNvPr id="1546243" name="Rectangle 3"/>
          <p:cNvSpPr>
            <a:spLocks noGrp="1" noChangeArrowheads="1"/>
          </p:cNvSpPr>
          <p:nvPr>
            <p:ph type="subTitle" idx="1"/>
          </p:nvPr>
        </p:nvSpPr>
        <p:spPr bwMode="white">
          <a:xfrm>
            <a:off x="2690323" y="3960814"/>
            <a:ext cx="5930857" cy="339725"/>
          </a:xfrm>
        </p:spPr>
        <p:txBody>
          <a:bodyPr tIns="0" bIns="0" anchor="ctr"/>
          <a:lstStyle>
            <a:lvl1pPr marL="0" indent="0" algn="r">
              <a:spcBef>
                <a:spcPct val="0"/>
              </a:spcBef>
              <a:buFont typeface="Wingdings" charset="2"/>
              <a:buNone/>
              <a:defRPr sz="1800">
                <a:solidFill>
                  <a:schemeClr val="bg2"/>
                </a:solidFill>
              </a:defRPr>
            </a:lvl1pPr>
          </a:lstStyle>
          <a:p>
            <a:r>
              <a:rPr lang="fr-FR" dirty="0"/>
              <a:t>Cliquez pour modifier le style des sous-titres du masque</a:t>
            </a:r>
          </a:p>
        </p:txBody>
      </p:sp>
    </p:spTree>
    <p:extLst>
      <p:ext uri="{BB962C8B-B14F-4D97-AF65-F5344CB8AC3E}">
        <p14:creationId xmlns:p14="http://schemas.microsoft.com/office/powerpoint/2010/main" val="190834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NCI - Titre et contenu">
    <p:spTree>
      <p:nvGrpSpPr>
        <p:cNvPr id="1" name=""/>
        <p:cNvGrpSpPr/>
        <p:nvPr/>
      </p:nvGrpSpPr>
      <p:grpSpPr>
        <a:xfrm>
          <a:off x="0" y="0"/>
          <a:ext cx="0" cy="0"/>
          <a:chOff x="0" y="0"/>
          <a:chExt cx="0" cy="0"/>
        </a:xfrm>
      </p:grpSpPr>
      <p:sp>
        <p:nvSpPr>
          <p:cNvPr id="4" name="Rectangle à coins arrondis 7">
            <a:extLst>
              <a:ext uri="{FF2B5EF4-FFF2-40B4-BE49-F238E27FC236}">
                <a16:creationId xmlns:a16="http://schemas.microsoft.com/office/drawing/2014/main" id="{F4537FE4-BDAF-4A2B-A783-7A78BCD27C49}"/>
              </a:ext>
            </a:extLst>
          </p:cNvPr>
          <p:cNvSpPr/>
          <p:nvPr userDrawn="1"/>
        </p:nvSpPr>
        <p:spPr>
          <a:xfrm>
            <a:off x="7258050" y="6489700"/>
            <a:ext cx="1744663" cy="177800"/>
          </a:xfrm>
          <a:prstGeom prst="roundRect">
            <a:avLst>
              <a:gd name="adj" fmla="val 24460"/>
            </a:avLst>
          </a:prstGeom>
          <a:solidFill>
            <a:srgbClr val="FF000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lvl1pPr marL="342900" indent="-342900">
              <a:buClrTx/>
              <a:buFont typeface="Wingdings" panose="05000000000000000000" pitchFamily="2" charset="2"/>
              <a:buChar char="§"/>
              <a:defRPr>
                <a:solidFill>
                  <a:schemeClr val="bg2"/>
                </a:solidFill>
              </a:defRPr>
            </a:lvl1pPr>
            <a:lvl2pPr marL="742950" indent="-285750">
              <a:buClr>
                <a:schemeClr val="bg2"/>
              </a:buClr>
              <a:buFont typeface="Wingdings" panose="05000000000000000000" pitchFamily="2" charset="2"/>
              <a:buChar char="§"/>
              <a:defRPr>
                <a:solidFill>
                  <a:schemeClr val="bg2"/>
                </a:solidFill>
              </a:defRPr>
            </a:lvl2pPr>
            <a:lvl3pPr marL="1143000" indent="-228600">
              <a:buClr>
                <a:schemeClr val="bg2"/>
              </a:buClr>
              <a:buFont typeface="Wingdings" panose="05000000000000000000" pitchFamily="2" charset="2"/>
              <a:buChar char="§"/>
              <a:defRPr>
                <a:solidFill>
                  <a:schemeClr val="bg2"/>
                </a:solidFill>
              </a:defRPr>
            </a:lvl3pPr>
            <a:lvl4pPr marL="1562100" indent="-228600">
              <a:buClr>
                <a:schemeClr val="bg2"/>
              </a:buClr>
              <a:buFont typeface="Wingdings" panose="05000000000000000000" pitchFamily="2" charset="2"/>
              <a:buChar char="§"/>
              <a:defRPr>
                <a:solidFill>
                  <a:schemeClr val="bg2"/>
                </a:solidFill>
              </a:defRPr>
            </a:lvl4pPr>
            <a:lvl5pPr marL="1981200" indent="-228600">
              <a:buClr>
                <a:schemeClr val="bg2"/>
              </a:buClr>
              <a:buFont typeface="Wingdings" panose="05000000000000000000" pitchFamily="2" charset="2"/>
              <a:buChar char="§"/>
              <a:defRPr>
                <a:solidFill>
                  <a:schemeClr val="bg2"/>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a:extLst>
              <a:ext uri="{FF2B5EF4-FFF2-40B4-BE49-F238E27FC236}">
                <a16:creationId xmlns:a16="http://schemas.microsoft.com/office/drawing/2014/main" id="{9E74C8DD-D35E-48AF-BAAF-800AA77B23FF}"/>
              </a:ext>
            </a:extLst>
          </p:cNvPr>
          <p:cNvSpPr>
            <a:spLocks noGrp="1" noChangeArrowheads="1"/>
          </p:cNvSpPr>
          <p:nvPr>
            <p:ph type="sldNum" sz="quarter" idx="10"/>
          </p:nvPr>
        </p:nvSpPr>
        <p:spPr>
          <a:solidFill>
            <a:srgbClr val="FF0000"/>
          </a:solidFill>
          <a:ln>
            <a:solidFill>
              <a:srgbClr val="0070C0"/>
            </a:solidFill>
          </a:ln>
        </p:spPr>
        <p:txBody>
          <a:bodyPr/>
          <a:lstStyle>
            <a:lvl1pPr>
              <a:defRPr/>
            </a:lvl1pPr>
          </a:lstStyle>
          <a:p>
            <a:fld id="{DA5078FC-07B5-4EA5-9720-C28FB1BDCFD7}" type="slidenum">
              <a:rPr lang="fr-FR" altLang="fr-FR"/>
              <a:pPr/>
              <a:t>‹N°›</a:t>
            </a:fld>
            <a:endParaRPr lang="fr-FR" altLang="fr-FR" dirty="0"/>
          </a:p>
        </p:txBody>
      </p:sp>
      <p:sp>
        <p:nvSpPr>
          <p:cNvPr id="8" name="Rectangle à coins arrondis 8">
            <a:extLst>
              <a:ext uri="{FF2B5EF4-FFF2-40B4-BE49-F238E27FC236}">
                <a16:creationId xmlns:a16="http://schemas.microsoft.com/office/drawing/2014/main" id="{C0EAB4B4-0EBD-4658-AA7C-200C023E35A6}"/>
              </a:ext>
            </a:extLst>
          </p:cNvPr>
          <p:cNvSpPr/>
          <p:nvPr userDrawn="1"/>
        </p:nvSpPr>
        <p:spPr>
          <a:xfrm>
            <a:off x="141288" y="707649"/>
            <a:ext cx="6860404" cy="238920"/>
          </a:xfrm>
          <a:prstGeom prst="roundRect">
            <a:avLst>
              <a:gd name="adj" fmla="val 24460"/>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solidFill>
                <a:schemeClr val="accent4">
                  <a:lumMod val="40000"/>
                  <a:lumOff val="60000"/>
                </a:schemeClr>
              </a:solidFill>
            </a:endParaRPr>
          </a:p>
        </p:txBody>
      </p:sp>
      <p:sp>
        <p:nvSpPr>
          <p:cNvPr id="11" name="Rectangle à coins arrondis 7">
            <a:extLst>
              <a:ext uri="{FF2B5EF4-FFF2-40B4-BE49-F238E27FC236}">
                <a16:creationId xmlns:a16="http://schemas.microsoft.com/office/drawing/2014/main" id="{A734D8A0-DBD5-4D8B-9170-CED977A6B3BA}"/>
              </a:ext>
            </a:extLst>
          </p:cNvPr>
          <p:cNvSpPr/>
          <p:nvPr userDrawn="1"/>
        </p:nvSpPr>
        <p:spPr>
          <a:xfrm>
            <a:off x="7106194" y="707649"/>
            <a:ext cx="1896519" cy="238919"/>
          </a:xfrm>
          <a:prstGeom prst="roundRect">
            <a:avLst>
              <a:gd name="adj" fmla="val 24460"/>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Tree>
    <p:extLst>
      <p:ext uri="{BB962C8B-B14F-4D97-AF65-F5344CB8AC3E}">
        <p14:creationId xmlns:p14="http://schemas.microsoft.com/office/powerpoint/2010/main" val="92259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tx2"/>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6FE5742-C934-4213-A9D8-9AD54127A700}"/>
              </a:ext>
            </a:extLst>
          </p:cNvPr>
          <p:cNvSpPr>
            <a:spLocks noGrp="1" noChangeArrowheads="1"/>
          </p:cNvSpPr>
          <p:nvPr>
            <p:ph type="title"/>
          </p:nvPr>
        </p:nvSpPr>
        <p:spPr bwMode="white">
          <a:xfrm>
            <a:off x="141288" y="119063"/>
            <a:ext cx="665956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lvl="0"/>
            <a:r>
              <a:rPr lang="fr-FR" altLang="fr-FR"/>
              <a:t>Cliquez et modifiez le titre</a:t>
            </a:r>
          </a:p>
        </p:txBody>
      </p:sp>
      <p:sp>
        <p:nvSpPr>
          <p:cNvPr id="1027" name="Rectangle 3">
            <a:extLst>
              <a:ext uri="{FF2B5EF4-FFF2-40B4-BE49-F238E27FC236}">
                <a16:creationId xmlns:a16="http://schemas.microsoft.com/office/drawing/2014/main" id="{7E985E0A-F8DC-4975-8B30-AE910D062212}"/>
              </a:ext>
            </a:extLst>
          </p:cNvPr>
          <p:cNvSpPr>
            <a:spLocks noGrp="1" noChangeArrowheads="1"/>
          </p:cNvSpPr>
          <p:nvPr>
            <p:ph type="body" idx="1"/>
          </p:nvPr>
        </p:nvSpPr>
        <p:spPr bwMode="auto">
          <a:xfrm>
            <a:off x="141288" y="984250"/>
            <a:ext cx="8861425" cy="547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a:t>Cliquez pour modifier les styles du texte du masque</a:t>
            </a:r>
          </a:p>
          <a:p>
            <a:pPr lvl="1"/>
            <a:r>
              <a:rPr lang="fr-FR" altLang="fr-FR" dirty="0"/>
              <a:t>Deuxième niveau</a:t>
            </a:r>
          </a:p>
          <a:p>
            <a:pPr lvl="2"/>
            <a:r>
              <a:rPr lang="fr-FR" altLang="fr-FR" dirty="0"/>
              <a:t>Troisième niveau</a:t>
            </a:r>
          </a:p>
          <a:p>
            <a:pPr lvl="3"/>
            <a:r>
              <a:rPr lang="fr-FR" altLang="fr-FR" dirty="0"/>
              <a:t>Quatrième niveau</a:t>
            </a:r>
          </a:p>
          <a:p>
            <a:pPr lvl="4"/>
            <a:r>
              <a:rPr lang="fr-FR" altLang="fr-FR" dirty="0"/>
              <a:t>Cinquième niveau</a:t>
            </a:r>
          </a:p>
        </p:txBody>
      </p:sp>
      <p:sp>
        <p:nvSpPr>
          <p:cNvPr id="1028" name="Text Box 4">
            <a:extLst>
              <a:ext uri="{FF2B5EF4-FFF2-40B4-BE49-F238E27FC236}">
                <a16:creationId xmlns:a16="http://schemas.microsoft.com/office/drawing/2014/main" id="{7ED716F3-1E26-4070-9500-BAB0242E5151}"/>
              </a:ext>
            </a:extLst>
          </p:cNvPr>
          <p:cNvSpPr txBox="1">
            <a:spLocks noChangeArrowheads="1"/>
          </p:cNvSpPr>
          <p:nvPr/>
        </p:nvSpPr>
        <p:spPr bwMode="auto">
          <a:xfrm>
            <a:off x="8710613" y="5999163"/>
            <a:ext cx="184150" cy="338137"/>
          </a:xfrm>
          <a:prstGeom prst="rect">
            <a:avLst/>
          </a:prstGeom>
          <a:noFill/>
          <a:ln>
            <a:noFill/>
          </a:ln>
        </p:spPr>
        <p:txBody>
          <a:bodyPr wrap="none">
            <a:spAutoFit/>
          </a:bodyPr>
          <a:lstStyle>
            <a:lvl1pPr eaLnBrk="0" hangingPunct="0">
              <a:defRPr sz="1600">
                <a:solidFill>
                  <a:schemeClr val="tx1"/>
                </a:solidFill>
                <a:latin typeface="Vinci Sans" charset="0"/>
                <a:ea typeface="ＭＳ Ｐゴシック" charset="0"/>
                <a:cs typeface="ＭＳ Ｐゴシック" charset="0"/>
              </a:defRPr>
            </a:lvl1pPr>
            <a:lvl2pPr marL="742950" indent="-285750" eaLnBrk="0" hangingPunct="0">
              <a:defRPr sz="1600">
                <a:solidFill>
                  <a:schemeClr val="tx1"/>
                </a:solidFill>
                <a:latin typeface="Vinci Sans" charset="0"/>
                <a:ea typeface="ＭＳ Ｐゴシック" charset="0"/>
              </a:defRPr>
            </a:lvl2pPr>
            <a:lvl3pPr marL="1143000" indent="-228600" eaLnBrk="0" hangingPunct="0">
              <a:defRPr sz="1600">
                <a:solidFill>
                  <a:schemeClr val="tx1"/>
                </a:solidFill>
                <a:latin typeface="Vinci Sans" charset="0"/>
                <a:ea typeface="ＭＳ Ｐゴシック" charset="0"/>
              </a:defRPr>
            </a:lvl3pPr>
            <a:lvl4pPr marL="1600200" indent="-228600" eaLnBrk="0" hangingPunct="0">
              <a:defRPr sz="1600">
                <a:solidFill>
                  <a:schemeClr val="tx1"/>
                </a:solidFill>
                <a:latin typeface="Vinci Sans" charset="0"/>
                <a:ea typeface="ＭＳ Ｐゴシック" charset="0"/>
              </a:defRPr>
            </a:lvl4pPr>
            <a:lvl5pPr marL="2057400" indent="-228600" eaLnBrk="0" hangingPunct="0">
              <a:defRPr sz="1600">
                <a:solidFill>
                  <a:schemeClr val="tx1"/>
                </a:solidFill>
                <a:latin typeface="Vinci Sans" charset="0"/>
                <a:ea typeface="ＭＳ Ｐゴシック" charset="0"/>
              </a:defRPr>
            </a:lvl5pPr>
            <a:lvl6pPr marL="2514600" indent="-228600" eaLnBrk="0" fontAlgn="base" hangingPunct="0">
              <a:spcBef>
                <a:spcPct val="0"/>
              </a:spcBef>
              <a:spcAft>
                <a:spcPct val="0"/>
              </a:spcAft>
              <a:defRPr sz="1600">
                <a:solidFill>
                  <a:schemeClr val="tx1"/>
                </a:solidFill>
                <a:latin typeface="Vinci Sans" charset="0"/>
                <a:ea typeface="ＭＳ Ｐゴシック" charset="0"/>
              </a:defRPr>
            </a:lvl6pPr>
            <a:lvl7pPr marL="2971800" indent="-228600" eaLnBrk="0" fontAlgn="base" hangingPunct="0">
              <a:spcBef>
                <a:spcPct val="0"/>
              </a:spcBef>
              <a:spcAft>
                <a:spcPct val="0"/>
              </a:spcAft>
              <a:defRPr sz="1600">
                <a:solidFill>
                  <a:schemeClr val="tx1"/>
                </a:solidFill>
                <a:latin typeface="Vinci Sans" charset="0"/>
                <a:ea typeface="ＭＳ Ｐゴシック" charset="0"/>
              </a:defRPr>
            </a:lvl7pPr>
            <a:lvl8pPr marL="3429000" indent="-228600" eaLnBrk="0" fontAlgn="base" hangingPunct="0">
              <a:spcBef>
                <a:spcPct val="0"/>
              </a:spcBef>
              <a:spcAft>
                <a:spcPct val="0"/>
              </a:spcAft>
              <a:defRPr sz="1600">
                <a:solidFill>
                  <a:schemeClr val="tx1"/>
                </a:solidFill>
                <a:latin typeface="Vinci Sans" charset="0"/>
                <a:ea typeface="ＭＳ Ｐゴシック" charset="0"/>
              </a:defRPr>
            </a:lvl8pPr>
            <a:lvl9pPr marL="3886200" indent="-228600" eaLnBrk="0" fontAlgn="base" hangingPunct="0">
              <a:spcBef>
                <a:spcPct val="0"/>
              </a:spcBef>
              <a:spcAft>
                <a:spcPct val="0"/>
              </a:spcAft>
              <a:defRPr sz="1600">
                <a:solidFill>
                  <a:schemeClr val="tx1"/>
                </a:solidFill>
                <a:latin typeface="Vinci Sans" charset="0"/>
                <a:ea typeface="ＭＳ Ｐゴシック" charset="0"/>
              </a:defRPr>
            </a:lvl9pPr>
          </a:lstStyle>
          <a:p>
            <a:pPr eaLnBrk="1" hangingPunct="1">
              <a:defRPr/>
            </a:pPr>
            <a:endParaRPr lang="fr-FR"/>
          </a:p>
        </p:txBody>
      </p:sp>
      <p:sp>
        <p:nvSpPr>
          <p:cNvPr id="1545221" name="Rectangle 5">
            <a:extLst>
              <a:ext uri="{FF2B5EF4-FFF2-40B4-BE49-F238E27FC236}">
                <a16:creationId xmlns:a16="http://schemas.microsoft.com/office/drawing/2014/main" id="{469C1E28-10E3-491E-98F3-E72E6595D913}"/>
              </a:ext>
            </a:extLst>
          </p:cNvPr>
          <p:cNvSpPr>
            <a:spLocks noGrp="1" noChangeArrowheads="1"/>
          </p:cNvSpPr>
          <p:nvPr>
            <p:ph type="sldNum" sz="quarter" idx="4"/>
          </p:nvPr>
        </p:nvSpPr>
        <p:spPr bwMode="auto">
          <a:xfrm>
            <a:off x="8574088" y="6491288"/>
            <a:ext cx="419100" cy="15081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lgn="r">
              <a:defRPr sz="1400">
                <a:solidFill>
                  <a:schemeClr val="tx2"/>
                </a:solidFill>
                <a:latin typeface="Vinci Sans Medium" pitchFamily="2" charset="0"/>
              </a:defRPr>
            </a:lvl1pPr>
          </a:lstStyle>
          <a:p>
            <a:fld id="{DA6B6DAA-CBAB-4298-823D-CB0C52B911AC}" type="slidenum">
              <a:rPr lang="fr-FR" altLang="fr-FR"/>
              <a:pPr/>
              <a:t>‹N°›</a:t>
            </a:fld>
            <a:endParaRPr lang="fr-FR" altLang="fr-FR"/>
          </a:p>
        </p:txBody>
      </p:sp>
      <p:sp>
        <p:nvSpPr>
          <p:cNvPr id="7" name="Rectangle à coins arrondis 6">
            <a:extLst>
              <a:ext uri="{FF2B5EF4-FFF2-40B4-BE49-F238E27FC236}">
                <a16:creationId xmlns:a16="http://schemas.microsoft.com/office/drawing/2014/main" id="{75DC1C61-4B7E-47DE-A3B5-C71269B001C6}"/>
              </a:ext>
            </a:extLst>
          </p:cNvPr>
          <p:cNvSpPr/>
          <p:nvPr userDrawn="1"/>
        </p:nvSpPr>
        <p:spPr>
          <a:xfrm>
            <a:off x="141288" y="682625"/>
            <a:ext cx="7078662" cy="182563"/>
          </a:xfrm>
          <a:prstGeom prst="roundRect">
            <a:avLst>
              <a:gd name="adj" fmla="val 24460"/>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Tree>
  </p:cSld>
  <p:clrMap bg1="lt1" tx1="dk1" bg2="lt2" tx2="dk2" accent1="accent1" accent2="accent2" accent3="accent3" accent4="accent4" accent5="accent5" accent6="accent6" hlink="hlink" folHlink="folHlink"/>
  <p:sldLayoutIdLst>
    <p:sldLayoutId id="2147484121" r:id="rId1"/>
    <p:sldLayoutId id="2147484122" r:id="rId2"/>
  </p:sldLayoutIdLst>
  <p:hf hdr="0" ftr="0" dt="0"/>
  <p:txStyles>
    <p:titleStyle>
      <a:lvl1pPr algn="l" rtl="0" eaLnBrk="0" fontAlgn="base" hangingPunct="0">
        <a:lnSpc>
          <a:spcPct val="90000"/>
        </a:lnSpc>
        <a:spcBef>
          <a:spcPct val="0"/>
        </a:spcBef>
        <a:spcAft>
          <a:spcPct val="0"/>
        </a:spcAft>
        <a:defRPr sz="2000">
          <a:solidFill>
            <a:schemeClr val="bg2"/>
          </a:solidFill>
          <a:latin typeface="+mj-lt"/>
          <a:ea typeface="MS PGothic" panose="020B0600070205080204" pitchFamily="34" charset="-128"/>
          <a:cs typeface="ＭＳ Ｐゴシック" charset="-128"/>
        </a:defRPr>
      </a:lvl1pPr>
      <a:lvl2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2pPr>
      <a:lvl3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3pPr>
      <a:lvl4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4pPr>
      <a:lvl5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5pPr>
      <a:lvl6pPr marL="457200" algn="l" rtl="0" eaLnBrk="1" fontAlgn="base" hangingPunct="1">
        <a:lnSpc>
          <a:spcPct val="90000"/>
        </a:lnSpc>
        <a:spcBef>
          <a:spcPct val="0"/>
        </a:spcBef>
        <a:spcAft>
          <a:spcPct val="0"/>
        </a:spcAft>
        <a:defRPr sz="2000">
          <a:solidFill>
            <a:schemeClr val="bg2"/>
          </a:solidFill>
          <a:latin typeface="Vinci Sans Medium" charset="0"/>
        </a:defRPr>
      </a:lvl6pPr>
      <a:lvl7pPr marL="914400" algn="l" rtl="0" eaLnBrk="1" fontAlgn="base" hangingPunct="1">
        <a:lnSpc>
          <a:spcPct val="90000"/>
        </a:lnSpc>
        <a:spcBef>
          <a:spcPct val="0"/>
        </a:spcBef>
        <a:spcAft>
          <a:spcPct val="0"/>
        </a:spcAft>
        <a:defRPr sz="2000">
          <a:solidFill>
            <a:schemeClr val="bg2"/>
          </a:solidFill>
          <a:latin typeface="Vinci Sans Medium" charset="0"/>
        </a:defRPr>
      </a:lvl7pPr>
      <a:lvl8pPr marL="1371600" algn="l" rtl="0" eaLnBrk="1" fontAlgn="base" hangingPunct="1">
        <a:lnSpc>
          <a:spcPct val="90000"/>
        </a:lnSpc>
        <a:spcBef>
          <a:spcPct val="0"/>
        </a:spcBef>
        <a:spcAft>
          <a:spcPct val="0"/>
        </a:spcAft>
        <a:defRPr sz="2000">
          <a:solidFill>
            <a:schemeClr val="bg2"/>
          </a:solidFill>
          <a:latin typeface="Vinci Sans Medium" charset="0"/>
        </a:defRPr>
      </a:lvl8pPr>
      <a:lvl9pPr marL="1828800" algn="l" rtl="0" eaLnBrk="1" fontAlgn="base" hangingPunct="1">
        <a:lnSpc>
          <a:spcPct val="90000"/>
        </a:lnSpc>
        <a:spcBef>
          <a:spcPct val="0"/>
        </a:spcBef>
        <a:spcAft>
          <a:spcPct val="0"/>
        </a:spcAft>
        <a:defRPr sz="2000">
          <a:solidFill>
            <a:schemeClr val="bg2"/>
          </a:solidFill>
          <a:latin typeface="Vinci Sans Medium" charset="0"/>
        </a:defRPr>
      </a:lvl9pPr>
    </p:titleStyle>
    <p:bodyStyle>
      <a:lvl1pPr marL="342900" indent="-342900" algn="l" rtl="0" eaLnBrk="0" fontAlgn="base" hangingPunct="0">
        <a:lnSpc>
          <a:spcPct val="90000"/>
        </a:lnSpc>
        <a:spcBef>
          <a:spcPct val="45000"/>
        </a:spcBef>
        <a:spcAft>
          <a:spcPct val="20000"/>
        </a:spcAft>
        <a:buClr>
          <a:schemeClr val="bg2"/>
        </a:buClr>
        <a:buSzPct val="85000"/>
        <a:buFont typeface="Wingdings" panose="05000000000000000000" pitchFamily="2" charset="2"/>
        <a:buChar char="§"/>
        <a:defRPr sz="2000">
          <a:solidFill>
            <a:schemeClr val="bg2"/>
          </a:solidFill>
          <a:latin typeface="+mn-lt"/>
          <a:ea typeface="MS PGothic" panose="020B0600070205080204" pitchFamily="34" charset="-128"/>
          <a:cs typeface="ＭＳ Ｐゴシック" charset="-128"/>
        </a:defRPr>
      </a:lvl1pPr>
      <a:lvl2pPr marL="742950" indent="-285750" algn="l" rtl="0" eaLnBrk="0" fontAlgn="base" hangingPunct="0">
        <a:lnSpc>
          <a:spcPct val="90000"/>
        </a:lnSpc>
        <a:spcBef>
          <a:spcPct val="0"/>
        </a:spcBef>
        <a:spcAft>
          <a:spcPct val="0"/>
        </a:spcAft>
        <a:buClr>
          <a:schemeClr val="bg2"/>
        </a:buClr>
        <a:buSzPct val="75000"/>
        <a:buFont typeface="Wingdings" panose="05000000000000000000" pitchFamily="2" charset="2"/>
        <a:buChar char="§"/>
        <a:defRPr>
          <a:solidFill>
            <a:schemeClr val="bg2"/>
          </a:solidFill>
          <a:latin typeface="+mn-lt"/>
          <a:ea typeface="MS PGothic" panose="020B0600070205080204" pitchFamily="34" charset="-128"/>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
        <a:defRPr sz="1600">
          <a:solidFill>
            <a:schemeClr val="bg2"/>
          </a:solidFill>
          <a:latin typeface="+mn-lt"/>
          <a:ea typeface="MS PGothic" panose="020B0600070205080204" pitchFamily="34" charset="-128"/>
        </a:defRPr>
      </a:lvl3pPr>
      <a:lvl4pPr marL="1562100" indent="-228600" algn="l" rtl="0" eaLnBrk="0" fontAlgn="base" hangingPunct="0">
        <a:spcBef>
          <a:spcPct val="10000"/>
        </a:spcBef>
        <a:spcAft>
          <a:spcPct val="0"/>
        </a:spcAft>
        <a:buClr>
          <a:schemeClr val="bg2"/>
        </a:buClr>
        <a:buSzPct val="55000"/>
        <a:buFont typeface="Wingdings" panose="05000000000000000000" pitchFamily="2" charset="2"/>
        <a:buChar char="§"/>
        <a:defRPr sz="1400">
          <a:solidFill>
            <a:schemeClr val="bg2"/>
          </a:solidFill>
          <a:latin typeface="+mn-lt"/>
          <a:ea typeface="MS PGothic" panose="020B0600070205080204" pitchFamily="34" charset="-128"/>
        </a:defRPr>
      </a:lvl4pPr>
      <a:lvl5pPr marL="1981200" indent="-228600" algn="l" rtl="0" eaLnBrk="0" fontAlgn="base" hangingPunct="0">
        <a:spcBef>
          <a:spcPct val="10000"/>
        </a:spcBef>
        <a:spcAft>
          <a:spcPct val="0"/>
        </a:spcAft>
        <a:buClr>
          <a:schemeClr val="bg2"/>
        </a:buClr>
        <a:buSzPct val="55000"/>
        <a:buFont typeface="Wingdings" panose="05000000000000000000" pitchFamily="2" charset="2"/>
        <a:buChar char="§"/>
        <a:defRPr sz="1400">
          <a:solidFill>
            <a:schemeClr val="bg2"/>
          </a:solidFill>
          <a:latin typeface="+mn-lt"/>
          <a:ea typeface="MS PGothic" panose="020B0600070205080204" pitchFamily="34" charset="-128"/>
        </a:defRPr>
      </a:lvl5pPr>
      <a:lvl6pPr marL="24384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6pPr>
      <a:lvl7pPr marL="28956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7pPr>
      <a:lvl8pPr marL="33528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8pPr>
      <a:lvl9pPr marL="38100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A2BF9D5D-7D73-4D3A-A00D-F444E010EBDD}"/>
              </a:ext>
            </a:extLst>
          </p:cNvPr>
          <p:cNvSpPr>
            <a:spLocks noGrp="1" noChangeArrowheads="1"/>
          </p:cNvSpPr>
          <p:nvPr>
            <p:ph type="ctrTitle"/>
          </p:nvPr>
        </p:nvSpPr>
        <p:spPr>
          <a:xfrm>
            <a:off x="775895" y="2724150"/>
            <a:ext cx="7833533" cy="642938"/>
          </a:xfrm>
        </p:spPr>
        <p:txBody>
          <a:bodyPr/>
          <a:lstStyle/>
          <a:p>
            <a:pPr eaLnBrk="1" hangingPunct="1"/>
            <a:r>
              <a:rPr lang="fr-FR" altLang="fr-FR" sz="3200" b="1" dirty="0">
                <a:latin typeface="Helvetica "/>
              </a:rPr>
              <a:t>P9 – Etude de marché avec Python</a:t>
            </a:r>
            <a:endParaRPr lang="fr-FR" altLang="fr-FR" sz="1600" b="1" dirty="0">
              <a:latin typeface="Helvetica "/>
            </a:endParaRPr>
          </a:p>
        </p:txBody>
      </p:sp>
      <p:sp>
        <p:nvSpPr>
          <p:cNvPr id="6" name="Sous-titre 5">
            <a:extLst>
              <a:ext uri="{FF2B5EF4-FFF2-40B4-BE49-F238E27FC236}">
                <a16:creationId xmlns:a16="http://schemas.microsoft.com/office/drawing/2014/main" id="{B7A68EDE-0492-4D57-A6F8-752AFE7E217E}"/>
              </a:ext>
            </a:extLst>
          </p:cNvPr>
          <p:cNvSpPr>
            <a:spLocks noGrp="1"/>
          </p:cNvSpPr>
          <p:nvPr>
            <p:ph type="subTitle" idx="1"/>
          </p:nvPr>
        </p:nvSpPr>
        <p:spPr>
          <a:xfrm>
            <a:off x="775895" y="5084086"/>
            <a:ext cx="7833533" cy="979959"/>
          </a:xfrm>
        </p:spPr>
        <p:txBody>
          <a:bodyPr/>
          <a:lstStyle/>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kumimoji="0" lang="en-GB" sz="1800" b="0" i="0" u="none" strike="noStrike" kern="0" cap="none" spc="0" normalizeH="0" baseline="0" noProof="0" dirty="0">
                <a:ln>
                  <a:noFill/>
                </a:ln>
                <a:solidFill>
                  <a:srgbClr val="7451EA"/>
                </a:solidFill>
                <a:effectLst/>
                <a:uLnTx/>
                <a:uFillTx/>
                <a:latin typeface="Calibri" panose="020F0502020204030204" pitchFamily="34" charset="0"/>
                <a:ea typeface="Calibri" panose="020F0502020204030204" pitchFamily="34" charset="0"/>
              </a:rPr>
              <a:t>          </a:t>
            </a:r>
          </a:p>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kumimoji="0" lang="en-GB" sz="1800" b="0" i="0" u="none" strike="noStrike" kern="0" cap="none" spc="0" normalizeH="0" baseline="0" noProof="0" dirty="0">
                <a:ln>
                  <a:noFill/>
                </a:ln>
                <a:solidFill>
                  <a:srgbClr val="7451EA"/>
                </a:solidFill>
                <a:effectLst/>
                <a:uLnTx/>
                <a:uFillTx/>
                <a:latin typeface="Calibri" panose="020F0502020204030204" pitchFamily="34" charset="0"/>
                <a:ea typeface="Calibri" panose="020F0502020204030204" pitchFamily="34" charset="0"/>
              </a:rPr>
              <a:t> 	</a:t>
            </a:r>
            <a:endParaRPr kumimoji="0" lang="en-GB" sz="2000" b="0" i="0" u="none" strike="noStrike" kern="0" cap="none" spc="0" normalizeH="0" baseline="0" noProof="0" dirty="0">
              <a:ln>
                <a:noFill/>
              </a:ln>
              <a:solidFill>
                <a:srgbClr val="7451EA"/>
              </a:solidFill>
              <a:effectLst/>
              <a:uLnTx/>
              <a:uFillTx/>
              <a:latin typeface="Helvetica "/>
              <a:ea typeface="Calibri" panose="020F0502020204030204" pitchFamily="34" charset="0"/>
            </a:endParaRPr>
          </a:p>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lang="en-GB" sz="2000" b="1" dirty="0">
                <a:solidFill>
                  <a:schemeClr val="bg2"/>
                </a:solidFill>
                <a:latin typeface="Helvetica "/>
                <a:ea typeface="Calibri" panose="020F0502020204030204" pitchFamily="34" charset="0"/>
              </a:rPr>
              <a:t>Selin KANAR </a:t>
            </a:r>
            <a:endParaRPr kumimoji="0" lang="fr-FR" sz="2000" b="1" i="0" u="none" strike="noStrike" kern="0" cap="none" spc="0" normalizeH="0" baseline="0" noProof="0" dirty="0">
              <a:ln>
                <a:noFill/>
              </a:ln>
              <a:solidFill>
                <a:schemeClr val="bg2"/>
              </a:solidFill>
              <a:effectLst/>
              <a:uLnTx/>
              <a:uFillTx/>
              <a:latin typeface="Helvetica "/>
              <a:ea typeface="Calibri" panose="020F0502020204030204" pitchFamily="34" charset="0"/>
            </a:endParaRPr>
          </a:p>
          <a:p>
            <a:endParaRPr lang="fr-FR" dirty="0"/>
          </a:p>
        </p:txBody>
      </p:sp>
      <p:pic>
        <p:nvPicPr>
          <p:cNvPr id="4" name="Image 3">
            <a:extLst>
              <a:ext uri="{FF2B5EF4-FFF2-40B4-BE49-F238E27FC236}">
                <a16:creationId xmlns:a16="http://schemas.microsoft.com/office/drawing/2014/main" id="{30E26F3D-4F7B-453E-8AA2-82FBA78BC9A5}"/>
              </a:ext>
            </a:extLst>
          </p:cNvPr>
          <p:cNvPicPr>
            <a:picLocks noChangeAspect="1"/>
          </p:cNvPicPr>
          <p:nvPr/>
        </p:nvPicPr>
        <p:blipFill>
          <a:blip r:embed="rId3"/>
          <a:stretch>
            <a:fillRect/>
          </a:stretch>
        </p:blipFill>
        <p:spPr>
          <a:xfrm>
            <a:off x="6289964" y="238996"/>
            <a:ext cx="2319464" cy="9318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exploratoire des données : centroïdes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10</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pic>
        <p:nvPicPr>
          <p:cNvPr id="10" name="Image 9">
            <a:extLst>
              <a:ext uri="{FF2B5EF4-FFF2-40B4-BE49-F238E27FC236}">
                <a16:creationId xmlns:a16="http://schemas.microsoft.com/office/drawing/2014/main" id="{11C0596C-B593-4B37-8950-56E688FFD4CA}"/>
              </a:ext>
            </a:extLst>
          </p:cNvPr>
          <p:cNvPicPr>
            <a:picLocks noChangeAspect="1"/>
          </p:cNvPicPr>
          <p:nvPr/>
        </p:nvPicPr>
        <p:blipFill>
          <a:blip r:embed="rId3"/>
          <a:stretch>
            <a:fillRect/>
          </a:stretch>
        </p:blipFill>
        <p:spPr>
          <a:xfrm>
            <a:off x="4925721" y="1004960"/>
            <a:ext cx="3841520" cy="5263294"/>
          </a:xfrm>
          <a:prstGeom prst="rect">
            <a:avLst/>
          </a:prstGeom>
        </p:spPr>
      </p:pic>
      <p:sp>
        <p:nvSpPr>
          <p:cNvPr id="11" name="ZoneTexte 10">
            <a:extLst>
              <a:ext uri="{FF2B5EF4-FFF2-40B4-BE49-F238E27FC236}">
                <a16:creationId xmlns:a16="http://schemas.microsoft.com/office/drawing/2014/main" id="{F01546C0-1C58-411E-92B3-7537E0DC2395}"/>
              </a:ext>
            </a:extLst>
          </p:cNvPr>
          <p:cNvSpPr txBox="1"/>
          <p:nvPr/>
        </p:nvSpPr>
        <p:spPr>
          <a:xfrm>
            <a:off x="387927" y="4513928"/>
            <a:ext cx="4221350" cy="1754326"/>
          </a:xfrm>
          <a:prstGeom prst="rect">
            <a:avLst/>
          </a:prstGeom>
          <a:noFill/>
        </p:spPr>
        <p:txBody>
          <a:bodyPr wrap="square" rtlCol="0">
            <a:spAutoFit/>
          </a:bodyPr>
          <a:lstStyle/>
          <a:p>
            <a:pPr marL="171450" indent="-171450" algn="just">
              <a:buFont typeface="Wingdings" panose="05000000000000000000" pitchFamily="2" charset="2"/>
              <a:buChar char="Ø"/>
            </a:pPr>
            <a:r>
              <a:rPr lang="fr-FR" sz="1200" dirty="0">
                <a:solidFill>
                  <a:schemeClr val="bg2"/>
                </a:solidFill>
                <a:latin typeface="Helvetica "/>
              </a:rPr>
              <a:t>Sur le premier graphique, le nombre de classes est de 3 groupes bien distincts en 3 couleurs bien différenciés.</a:t>
            </a:r>
          </a:p>
          <a:p>
            <a:pPr algn="just"/>
            <a:endParaRPr lang="fr-FR" sz="1200" dirty="0">
              <a:solidFill>
                <a:schemeClr val="bg2"/>
              </a:solidFill>
              <a:latin typeface="Helvetica "/>
            </a:endParaRPr>
          </a:p>
          <a:p>
            <a:pPr marL="171450" indent="-171450" algn="just">
              <a:buFont typeface="Wingdings" panose="05000000000000000000" pitchFamily="2" charset="2"/>
              <a:buChar char="Ø"/>
            </a:pPr>
            <a:r>
              <a:rPr lang="fr-FR" sz="1200" dirty="0">
                <a:solidFill>
                  <a:schemeClr val="bg2"/>
                </a:solidFill>
                <a:latin typeface="Helvetica "/>
              </a:rPr>
              <a:t>Le deuxième graphique caractérise les centroïdes de ces 3 classes.</a:t>
            </a:r>
          </a:p>
          <a:p>
            <a:pPr algn="just"/>
            <a:endParaRPr lang="fr-FR" sz="1200" dirty="0">
              <a:solidFill>
                <a:schemeClr val="bg2"/>
              </a:solidFill>
              <a:latin typeface="Helvetica "/>
            </a:endParaRPr>
          </a:p>
          <a:p>
            <a:pPr marL="171450" indent="-171450" algn="just">
              <a:buFont typeface="Wingdings" panose="05000000000000000000" pitchFamily="2" charset="2"/>
              <a:buChar char="Ø"/>
            </a:pPr>
            <a:r>
              <a:rPr lang="fr-FR" sz="1200" dirty="0">
                <a:solidFill>
                  <a:schemeClr val="bg2"/>
                </a:solidFill>
                <a:latin typeface="Helvetica "/>
              </a:rPr>
              <a:t>Cependant, ces analyses nous permettent pas totalement de cibler en petit groupement de pays pour l’exportation de nos poulets. </a:t>
            </a:r>
          </a:p>
        </p:txBody>
      </p:sp>
      <p:pic>
        <p:nvPicPr>
          <p:cNvPr id="4" name="Image 3">
            <a:extLst>
              <a:ext uri="{FF2B5EF4-FFF2-40B4-BE49-F238E27FC236}">
                <a16:creationId xmlns:a16="http://schemas.microsoft.com/office/drawing/2014/main" id="{F04A1A10-9B77-4929-909B-CF9363E111E8}"/>
              </a:ext>
            </a:extLst>
          </p:cNvPr>
          <p:cNvPicPr>
            <a:picLocks noChangeAspect="1"/>
          </p:cNvPicPr>
          <p:nvPr/>
        </p:nvPicPr>
        <p:blipFill>
          <a:blip r:embed="rId4"/>
          <a:stretch>
            <a:fillRect/>
          </a:stretch>
        </p:blipFill>
        <p:spPr>
          <a:xfrm>
            <a:off x="479415" y="1184598"/>
            <a:ext cx="4288084" cy="2862555"/>
          </a:xfrm>
          <a:prstGeom prst="rect">
            <a:avLst/>
          </a:prstGeom>
        </p:spPr>
      </p:pic>
    </p:spTree>
    <p:extLst>
      <p:ext uri="{BB962C8B-B14F-4D97-AF65-F5344CB8AC3E}">
        <p14:creationId xmlns:p14="http://schemas.microsoft.com/office/powerpoint/2010/main" val="836132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exploratoire des données : suite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11</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pic>
        <p:nvPicPr>
          <p:cNvPr id="5" name="Image 4">
            <a:extLst>
              <a:ext uri="{FF2B5EF4-FFF2-40B4-BE49-F238E27FC236}">
                <a16:creationId xmlns:a16="http://schemas.microsoft.com/office/drawing/2014/main" id="{47115784-CEC2-406A-888C-E054B86AB886}"/>
              </a:ext>
            </a:extLst>
          </p:cNvPr>
          <p:cNvPicPr>
            <a:picLocks noChangeAspect="1"/>
          </p:cNvPicPr>
          <p:nvPr/>
        </p:nvPicPr>
        <p:blipFill>
          <a:blip r:embed="rId3"/>
          <a:stretch>
            <a:fillRect/>
          </a:stretch>
        </p:blipFill>
        <p:spPr>
          <a:xfrm>
            <a:off x="1095591" y="1028196"/>
            <a:ext cx="4542125" cy="4572073"/>
          </a:xfrm>
          <a:prstGeom prst="rect">
            <a:avLst/>
          </a:prstGeom>
        </p:spPr>
      </p:pic>
      <p:sp>
        <p:nvSpPr>
          <p:cNvPr id="6" name="ZoneTexte 5">
            <a:extLst>
              <a:ext uri="{FF2B5EF4-FFF2-40B4-BE49-F238E27FC236}">
                <a16:creationId xmlns:a16="http://schemas.microsoft.com/office/drawing/2014/main" id="{937F4A4A-F9C4-4135-80DC-BB1E02BE4AEB}"/>
              </a:ext>
            </a:extLst>
          </p:cNvPr>
          <p:cNvSpPr txBox="1"/>
          <p:nvPr/>
        </p:nvSpPr>
        <p:spPr>
          <a:xfrm>
            <a:off x="4834153" y="2837716"/>
            <a:ext cx="4542126" cy="553998"/>
          </a:xfrm>
          <a:prstGeom prst="rect">
            <a:avLst/>
          </a:prstGeom>
          <a:noFill/>
        </p:spPr>
        <p:txBody>
          <a:bodyPr wrap="square" rtlCol="0">
            <a:spAutoFit/>
          </a:bodyPr>
          <a:lstStyle/>
          <a:p>
            <a:pPr marL="171450" indent="-171450" algn="just">
              <a:buFont typeface="Wingdings" panose="05000000000000000000" pitchFamily="2" charset="2"/>
              <a:buChar char="Ø"/>
            </a:pPr>
            <a:r>
              <a:rPr lang="fr-FR" sz="1000" dirty="0">
                <a:solidFill>
                  <a:schemeClr val="bg2"/>
                </a:solidFill>
                <a:latin typeface="Helvetica "/>
              </a:rPr>
              <a:t>Nombre de groupement trop importants donc il faut </a:t>
            </a:r>
            <a:r>
              <a:rPr lang="fr-FR" sz="1000" dirty="0" err="1">
                <a:solidFill>
                  <a:schemeClr val="bg2"/>
                </a:solidFill>
                <a:latin typeface="Helvetica "/>
              </a:rPr>
              <a:t>partionner</a:t>
            </a:r>
            <a:r>
              <a:rPr lang="fr-FR" sz="1000" dirty="0">
                <a:solidFill>
                  <a:schemeClr val="bg2"/>
                </a:solidFill>
                <a:latin typeface="Helvetica "/>
              </a:rPr>
              <a:t> </a:t>
            </a:r>
          </a:p>
          <a:p>
            <a:pPr algn="just"/>
            <a:r>
              <a:rPr lang="fr-FR" sz="1000" dirty="0">
                <a:solidFill>
                  <a:schemeClr val="bg2"/>
                </a:solidFill>
                <a:latin typeface="Helvetica "/>
              </a:rPr>
              <a:t> davantage le nombre de cluster pour avoir une plus grande visibilité </a:t>
            </a:r>
          </a:p>
          <a:p>
            <a:pPr algn="just"/>
            <a:r>
              <a:rPr lang="fr-FR" sz="1000" dirty="0">
                <a:solidFill>
                  <a:schemeClr val="bg2"/>
                </a:solidFill>
                <a:latin typeface="Helvetica "/>
              </a:rPr>
              <a:t>des  groupements de pays ou nous choisirons d’exporter nos poulets.</a:t>
            </a:r>
          </a:p>
        </p:txBody>
      </p:sp>
      <p:pic>
        <p:nvPicPr>
          <p:cNvPr id="2" name="Image 1">
            <a:extLst>
              <a:ext uri="{FF2B5EF4-FFF2-40B4-BE49-F238E27FC236}">
                <a16:creationId xmlns:a16="http://schemas.microsoft.com/office/drawing/2014/main" id="{E7F38D86-7D5E-4E35-BAB0-8ABED4868EA7}"/>
              </a:ext>
            </a:extLst>
          </p:cNvPr>
          <p:cNvPicPr>
            <a:picLocks noChangeAspect="1"/>
          </p:cNvPicPr>
          <p:nvPr/>
        </p:nvPicPr>
        <p:blipFill>
          <a:blip r:embed="rId4"/>
          <a:stretch>
            <a:fillRect/>
          </a:stretch>
        </p:blipFill>
        <p:spPr>
          <a:xfrm>
            <a:off x="1095591" y="5730865"/>
            <a:ext cx="3840813" cy="890093"/>
          </a:xfrm>
          <a:prstGeom prst="rect">
            <a:avLst/>
          </a:prstGeom>
        </p:spPr>
      </p:pic>
      <p:pic>
        <p:nvPicPr>
          <p:cNvPr id="4" name="Image 3">
            <a:extLst>
              <a:ext uri="{FF2B5EF4-FFF2-40B4-BE49-F238E27FC236}">
                <a16:creationId xmlns:a16="http://schemas.microsoft.com/office/drawing/2014/main" id="{9C4C0179-8676-4BA0-8377-2F8E7CC1893F}"/>
              </a:ext>
            </a:extLst>
          </p:cNvPr>
          <p:cNvPicPr>
            <a:picLocks noChangeAspect="1"/>
          </p:cNvPicPr>
          <p:nvPr/>
        </p:nvPicPr>
        <p:blipFill>
          <a:blip r:embed="rId5"/>
          <a:stretch>
            <a:fillRect/>
          </a:stretch>
        </p:blipFill>
        <p:spPr>
          <a:xfrm>
            <a:off x="4989329" y="5808474"/>
            <a:ext cx="3584759" cy="420660"/>
          </a:xfrm>
          <a:prstGeom prst="rect">
            <a:avLst/>
          </a:prstGeom>
        </p:spPr>
      </p:pic>
    </p:spTree>
    <p:extLst>
      <p:ext uri="{BB962C8B-B14F-4D97-AF65-F5344CB8AC3E}">
        <p14:creationId xmlns:p14="http://schemas.microsoft.com/office/powerpoint/2010/main" val="3053993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exploratoire des données : suite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12</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pic>
        <p:nvPicPr>
          <p:cNvPr id="5" name="Image 4">
            <a:extLst>
              <a:ext uri="{FF2B5EF4-FFF2-40B4-BE49-F238E27FC236}">
                <a16:creationId xmlns:a16="http://schemas.microsoft.com/office/drawing/2014/main" id="{1D53722F-A8ED-47DA-A143-C85A7AB7E817}"/>
              </a:ext>
            </a:extLst>
          </p:cNvPr>
          <p:cNvPicPr>
            <a:picLocks noChangeAspect="1"/>
          </p:cNvPicPr>
          <p:nvPr/>
        </p:nvPicPr>
        <p:blipFill>
          <a:blip r:embed="rId3"/>
          <a:stretch>
            <a:fillRect/>
          </a:stretch>
        </p:blipFill>
        <p:spPr>
          <a:xfrm>
            <a:off x="969818" y="1023472"/>
            <a:ext cx="4002628" cy="4988390"/>
          </a:xfrm>
          <a:prstGeom prst="rect">
            <a:avLst/>
          </a:prstGeom>
        </p:spPr>
      </p:pic>
      <p:sp>
        <p:nvSpPr>
          <p:cNvPr id="8" name="ZoneTexte 7">
            <a:extLst>
              <a:ext uri="{FF2B5EF4-FFF2-40B4-BE49-F238E27FC236}">
                <a16:creationId xmlns:a16="http://schemas.microsoft.com/office/drawing/2014/main" id="{D536938B-3AC1-4ACB-A256-D02E47440402}"/>
              </a:ext>
            </a:extLst>
          </p:cNvPr>
          <p:cNvSpPr txBox="1"/>
          <p:nvPr/>
        </p:nvSpPr>
        <p:spPr>
          <a:xfrm>
            <a:off x="512618" y="6011862"/>
            <a:ext cx="8285017" cy="646331"/>
          </a:xfrm>
          <a:prstGeom prst="rect">
            <a:avLst/>
          </a:prstGeom>
          <a:noFill/>
        </p:spPr>
        <p:txBody>
          <a:bodyPr wrap="square" rtlCol="0">
            <a:spAutoFit/>
          </a:bodyPr>
          <a:lstStyle/>
          <a:p>
            <a:pPr marL="285750" indent="-285750">
              <a:buFont typeface="Wingdings" panose="05000000000000000000" pitchFamily="2" charset="2"/>
              <a:buChar char="Ø"/>
            </a:pPr>
            <a:r>
              <a:rPr lang="fr-FR" sz="1200" dirty="0">
                <a:solidFill>
                  <a:schemeClr val="bg2"/>
                </a:solidFill>
                <a:latin typeface="Helvetica "/>
              </a:rPr>
              <a:t>Nombre de 12 clusters étant trop élevés.</a:t>
            </a:r>
          </a:p>
          <a:p>
            <a:pPr marL="285750" indent="-285750">
              <a:buFont typeface="Wingdings" panose="05000000000000000000" pitchFamily="2" charset="2"/>
              <a:buChar char="Ø"/>
            </a:pPr>
            <a:r>
              <a:rPr lang="fr-FR" sz="1200" dirty="0">
                <a:solidFill>
                  <a:schemeClr val="bg2"/>
                </a:solidFill>
                <a:latin typeface="Helvetica "/>
              </a:rPr>
              <a:t>Le graphique de « silhouette » nous permet de nous fournir la détection du nombre de classes. *</a:t>
            </a:r>
          </a:p>
          <a:p>
            <a:pPr marL="285750" indent="-285750">
              <a:buFont typeface="Wingdings" panose="05000000000000000000" pitchFamily="2" charset="2"/>
              <a:buChar char="Ø"/>
            </a:pPr>
            <a:r>
              <a:rPr lang="fr-FR" sz="1200" dirty="0">
                <a:solidFill>
                  <a:schemeClr val="bg2"/>
                </a:solidFill>
                <a:latin typeface="Helvetica "/>
              </a:rPr>
              <a:t>Elle est de 7.</a:t>
            </a:r>
          </a:p>
        </p:txBody>
      </p:sp>
    </p:spTree>
    <p:extLst>
      <p:ext uri="{BB962C8B-B14F-4D97-AF65-F5344CB8AC3E}">
        <p14:creationId xmlns:p14="http://schemas.microsoft.com/office/powerpoint/2010/main" val="1040154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exploratoire des données : suite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13</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pic>
        <p:nvPicPr>
          <p:cNvPr id="4" name="Image 3">
            <a:extLst>
              <a:ext uri="{FF2B5EF4-FFF2-40B4-BE49-F238E27FC236}">
                <a16:creationId xmlns:a16="http://schemas.microsoft.com/office/drawing/2014/main" id="{0FDF8C76-FF39-40A3-9E88-AFF232B6E1B2}"/>
              </a:ext>
            </a:extLst>
          </p:cNvPr>
          <p:cNvPicPr>
            <a:picLocks noChangeAspect="1"/>
          </p:cNvPicPr>
          <p:nvPr/>
        </p:nvPicPr>
        <p:blipFill>
          <a:blip r:embed="rId3"/>
          <a:stretch>
            <a:fillRect/>
          </a:stretch>
        </p:blipFill>
        <p:spPr>
          <a:xfrm>
            <a:off x="512618" y="1272816"/>
            <a:ext cx="2933804" cy="3452743"/>
          </a:xfrm>
          <a:prstGeom prst="rect">
            <a:avLst/>
          </a:prstGeom>
        </p:spPr>
      </p:pic>
      <p:pic>
        <p:nvPicPr>
          <p:cNvPr id="5" name="Image 4">
            <a:extLst>
              <a:ext uri="{FF2B5EF4-FFF2-40B4-BE49-F238E27FC236}">
                <a16:creationId xmlns:a16="http://schemas.microsoft.com/office/drawing/2014/main" id="{3C166D1E-D37A-4F74-9A23-87C9EBE9E0A7}"/>
              </a:ext>
            </a:extLst>
          </p:cNvPr>
          <p:cNvPicPr>
            <a:picLocks noChangeAspect="1"/>
          </p:cNvPicPr>
          <p:nvPr/>
        </p:nvPicPr>
        <p:blipFill>
          <a:blip r:embed="rId4"/>
          <a:stretch>
            <a:fillRect/>
          </a:stretch>
        </p:blipFill>
        <p:spPr>
          <a:xfrm>
            <a:off x="3796145" y="1241570"/>
            <a:ext cx="4572000" cy="1108793"/>
          </a:xfrm>
          <a:prstGeom prst="rect">
            <a:avLst/>
          </a:prstGeom>
        </p:spPr>
      </p:pic>
      <p:pic>
        <p:nvPicPr>
          <p:cNvPr id="10" name="Image 9">
            <a:extLst>
              <a:ext uri="{FF2B5EF4-FFF2-40B4-BE49-F238E27FC236}">
                <a16:creationId xmlns:a16="http://schemas.microsoft.com/office/drawing/2014/main" id="{1CF55686-BBBB-4918-AFEA-C16C903845C7}"/>
              </a:ext>
            </a:extLst>
          </p:cNvPr>
          <p:cNvPicPr>
            <a:picLocks noChangeAspect="1"/>
          </p:cNvPicPr>
          <p:nvPr/>
        </p:nvPicPr>
        <p:blipFill>
          <a:blip r:embed="rId5"/>
          <a:stretch>
            <a:fillRect/>
          </a:stretch>
        </p:blipFill>
        <p:spPr>
          <a:xfrm>
            <a:off x="3868762" y="2732786"/>
            <a:ext cx="4012381" cy="2619654"/>
          </a:xfrm>
          <a:prstGeom prst="rect">
            <a:avLst/>
          </a:prstGeom>
        </p:spPr>
      </p:pic>
      <p:sp>
        <p:nvSpPr>
          <p:cNvPr id="14" name="ZoneTexte 13">
            <a:extLst>
              <a:ext uri="{FF2B5EF4-FFF2-40B4-BE49-F238E27FC236}">
                <a16:creationId xmlns:a16="http://schemas.microsoft.com/office/drawing/2014/main" id="{8AF9B171-4AC6-423D-BF09-4411175A3993}"/>
              </a:ext>
            </a:extLst>
          </p:cNvPr>
          <p:cNvSpPr txBox="1"/>
          <p:nvPr/>
        </p:nvSpPr>
        <p:spPr>
          <a:xfrm>
            <a:off x="512618" y="5538608"/>
            <a:ext cx="8285017" cy="1200329"/>
          </a:xfrm>
          <a:prstGeom prst="rect">
            <a:avLst/>
          </a:prstGeom>
          <a:noFill/>
        </p:spPr>
        <p:txBody>
          <a:bodyPr wrap="square" rtlCol="0">
            <a:spAutoFit/>
          </a:bodyPr>
          <a:lstStyle/>
          <a:p>
            <a:pPr marL="285750" indent="-285750">
              <a:buFont typeface="Wingdings" panose="05000000000000000000" pitchFamily="2" charset="2"/>
              <a:buChar char="Ø"/>
            </a:pPr>
            <a:r>
              <a:rPr lang="fr-FR" sz="1200" dirty="0">
                <a:solidFill>
                  <a:schemeClr val="bg2"/>
                </a:solidFill>
                <a:latin typeface="Helvetica "/>
              </a:rPr>
              <a:t>Avec l’ACP, 7 groupes centroïdes bien distincts.</a:t>
            </a:r>
          </a:p>
          <a:p>
            <a:pPr marL="285750" indent="-285750">
              <a:buFont typeface="Wingdings" panose="05000000000000000000" pitchFamily="2" charset="2"/>
              <a:buChar char="Ø"/>
            </a:pPr>
            <a:endParaRPr lang="fr-FR" sz="1200" dirty="0">
              <a:solidFill>
                <a:schemeClr val="bg2"/>
              </a:solidFill>
              <a:latin typeface="Helvetica "/>
            </a:endParaRPr>
          </a:p>
          <a:p>
            <a:pPr marL="285750" indent="-285750">
              <a:buFont typeface="Wingdings" panose="05000000000000000000" pitchFamily="2" charset="2"/>
              <a:buChar char="Ø"/>
            </a:pPr>
            <a:r>
              <a:rPr lang="fr-FR" sz="1200" dirty="0">
                <a:solidFill>
                  <a:schemeClr val="bg2"/>
                </a:solidFill>
                <a:latin typeface="Helvetica "/>
              </a:rPr>
              <a:t>Cependant nous pouvons remarquer qu’en rapprochant certains groupes </a:t>
            </a:r>
            <a:r>
              <a:rPr lang="fr-FR" sz="1200" dirty="0" err="1">
                <a:solidFill>
                  <a:schemeClr val="bg2"/>
                </a:solidFill>
                <a:latin typeface="Helvetica "/>
              </a:rPr>
              <a:t>centroïdale</a:t>
            </a:r>
            <a:r>
              <a:rPr lang="fr-FR" sz="1200" dirty="0">
                <a:solidFill>
                  <a:schemeClr val="bg2"/>
                </a:solidFill>
                <a:latin typeface="Helvetica "/>
              </a:rPr>
              <a:t>, il peut se former 5 groupements.</a:t>
            </a:r>
          </a:p>
          <a:p>
            <a:pPr marL="285750" indent="-285750">
              <a:buFont typeface="Wingdings" panose="05000000000000000000" pitchFamily="2" charset="2"/>
              <a:buChar char="Ø"/>
            </a:pPr>
            <a:endParaRPr lang="fr-FR" sz="1200" dirty="0">
              <a:solidFill>
                <a:schemeClr val="bg2"/>
              </a:solidFill>
              <a:latin typeface="Helvetica "/>
            </a:endParaRPr>
          </a:p>
          <a:p>
            <a:pPr marL="285750" indent="-285750">
              <a:buFont typeface="Wingdings" panose="05000000000000000000" pitchFamily="2" charset="2"/>
              <a:buChar char="Ø"/>
            </a:pPr>
            <a:r>
              <a:rPr lang="fr-FR" sz="1200" dirty="0">
                <a:solidFill>
                  <a:schemeClr val="bg2"/>
                </a:solidFill>
                <a:latin typeface="Helvetica "/>
              </a:rPr>
              <a:t>Donc choix de 5 classes.</a:t>
            </a:r>
          </a:p>
        </p:txBody>
      </p:sp>
    </p:spTree>
    <p:extLst>
      <p:ext uri="{BB962C8B-B14F-4D97-AF65-F5344CB8AC3E}">
        <p14:creationId xmlns:p14="http://schemas.microsoft.com/office/powerpoint/2010/main" val="385685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exploratoire des données : suite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14</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pic>
        <p:nvPicPr>
          <p:cNvPr id="8" name="Image 7">
            <a:extLst>
              <a:ext uri="{FF2B5EF4-FFF2-40B4-BE49-F238E27FC236}">
                <a16:creationId xmlns:a16="http://schemas.microsoft.com/office/drawing/2014/main" id="{D162984A-6D4A-4070-A0BE-5151366769FD}"/>
              </a:ext>
            </a:extLst>
          </p:cNvPr>
          <p:cNvPicPr>
            <a:picLocks noChangeAspect="1"/>
          </p:cNvPicPr>
          <p:nvPr/>
        </p:nvPicPr>
        <p:blipFill>
          <a:blip r:embed="rId3"/>
          <a:stretch>
            <a:fillRect/>
          </a:stretch>
        </p:blipFill>
        <p:spPr>
          <a:xfrm>
            <a:off x="1296891" y="1143111"/>
            <a:ext cx="5679739" cy="1984133"/>
          </a:xfrm>
          <a:prstGeom prst="rect">
            <a:avLst/>
          </a:prstGeom>
        </p:spPr>
      </p:pic>
      <p:pic>
        <p:nvPicPr>
          <p:cNvPr id="12" name="Image 11">
            <a:extLst>
              <a:ext uri="{FF2B5EF4-FFF2-40B4-BE49-F238E27FC236}">
                <a16:creationId xmlns:a16="http://schemas.microsoft.com/office/drawing/2014/main" id="{3F33AD5D-2463-4562-AA55-3F308C4C7C4E}"/>
              </a:ext>
            </a:extLst>
          </p:cNvPr>
          <p:cNvPicPr>
            <a:picLocks noChangeAspect="1"/>
          </p:cNvPicPr>
          <p:nvPr/>
        </p:nvPicPr>
        <p:blipFill>
          <a:blip r:embed="rId4"/>
          <a:stretch>
            <a:fillRect/>
          </a:stretch>
        </p:blipFill>
        <p:spPr>
          <a:xfrm>
            <a:off x="1296891" y="3195989"/>
            <a:ext cx="5679739" cy="2673181"/>
          </a:xfrm>
          <a:prstGeom prst="rect">
            <a:avLst/>
          </a:prstGeom>
        </p:spPr>
      </p:pic>
      <p:sp>
        <p:nvSpPr>
          <p:cNvPr id="10" name="ZoneTexte 9">
            <a:extLst>
              <a:ext uri="{FF2B5EF4-FFF2-40B4-BE49-F238E27FC236}">
                <a16:creationId xmlns:a16="http://schemas.microsoft.com/office/drawing/2014/main" id="{835ECF31-9E12-4901-BF3E-AD9747FD7EB7}"/>
              </a:ext>
            </a:extLst>
          </p:cNvPr>
          <p:cNvSpPr txBox="1"/>
          <p:nvPr/>
        </p:nvSpPr>
        <p:spPr>
          <a:xfrm>
            <a:off x="1206838" y="6161703"/>
            <a:ext cx="3588327" cy="276999"/>
          </a:xfrm>
          <a:prstGeom prst="rect">
            <a:avLst/>
          </a:prstGeom>
          <a:noFill/>
        </p:spPr>
        <p:txBody>
          <a:bodyPr wrap="square">
            <a:spAutoFit/>
          </a:bodyPr>
          <a:lstStyle/>
          <a:p>
            <a:pPr marL="285750" indent="-285750">
              <a:buFont typeface="Wingdings" panose="05000000000000000000" pitchFamily="2" charset="2"/>
              <a:buChar char="Ø"/>
            </a:pPr>
            <a:r>
              <a:rPr lang="fr-FR" sz="1200" dirty="0">
                <a:solidFill>
                  <a:schemeClr val="bg2"/>
                </a:solidFill>
                <a:latin typeface="Helvetica "/>
              </a:rPr>
              <a:t>Ici, 5 clusters bien distincts </a:t>
            </a:r>
          </a:p>
        </p:txBody>
      </p:sp>
    </p:spTree>
    <p:extLst>
      <p:ext uri="{BB962C8B-B14F-4D97-AF65-F5344CB8AC3E}">
        <p14:creationId xmlns:p14="http://schemas.microsoft.com/office/powerpoint/2010/main" val="108097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exploratoire des données : suite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15</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pic>
        <p:nvPicPr>
          <p:cNvPr id="10" name="Image 9">
            <a:extLst>
              <a:ext uri="{FF2B5EF4-FFF2-40B4-BE49-F238E27FC236}">
                <a16:creationId xmlns:a16="http://schemas.microsoft.com/office/drawing/2014/main" id="{F0A81580-BBC6-4B31-89CA-8C379AE1011C}"/>
              </a:ext>
            </a:extLst>
          </p:cNvPr>
          <p:cNvPicPr>
            <a:picLocks noChangeAspect="1"/>
          </p:cNvPicPr>
          <p:nvPr/>
        </p:nvPicPr>
        <p:blipFill>
          <a:blip r:embed="rId3"/>
          <a:stretch>
            <a:fillRect/>
          </a:stretch>
        </p:blipFill>
        <p:spPr>
          <a:xfrm>
            <a:off x="2074695" y="2884970"/>
            <a:ext cx="4985086" cy="3853967"/>
          </a:xfrm>
          <a:prstGeom prst="rect">
            <a:avLst/>
          </a:prstGeom>
        </p:spPr>
      </p:pic>
      <p:pic>
        <p:nvPicPr>
          <p:cNvPr id="4" name="Image 3">
            <a:extLst>
              <a:ext uri="{FF2B5EF4-FFF2-40B4-BE49-F238E27FC236}">
                <a16:creationId xmlns:a16="http://schemas.microsoft.com/office/drawing/2014/main" id="{B3D80B88-A82E-47AD-9F5C-57ABA2BA251D}"/>
              </a:ext>
            </a:extLst>
          </p:cNvPr>
          <p:cNvPicPr>
            <a:picLocks noChangeAspect="1"/>
          </p:cNvPicPr>
          <p:nvPr/>
        </p:nvPicPr>
        <p:blipFill>
          <a:blip r:embed="rId4"/>
          <a:stretch>
            <a:fillRect/>
          </a:stretch>
        </p:blipFill>
        <p:spPr>
          <a:xfrm>
            <a:off x="1905000" y="1123307"/>
            <a:ext cx="4786745" cy="1519827"/>
          </a:xfrm>
          <a:prstGeom prst="rect">
            <a:avLst/>
          </a:prstGeom>
        </p:spPr>
      </p:pic>
    </p:spTree>
    <p:extLst>
      <p:ext uri="{BB962C8B-B14F-4D97-AF65-F5344CB8AC3E}">
        <p14:creationId xmlns:p14="http://schemas.microsoft.com/office/powerpoint/2010/main" val="3983677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Recommandations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16</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0" name="ZoneTexte 9">
            <a:extLst>
              <a:ext uri="{FF2B5EF4-FFF2-40B4-BE49-F238E27FC236}">
                <a16:creationId xmlns:a16="http://schemas.microsoft.com/office/drawing/2014/main" id="{B9B96D9B-A55F-4509-A530-C64E1C7EB751}"/>
              </a:ext>
            </a:extLst>
          </p:cNvPr>
          <p:cNvSpPr txBox="1"/>
          <p:nvPr/>
        </p:nvSpPr>
        <p:spPr>
          <a:xfrm>
            <a:off x="1625762" y="2961191"/>
            <a:ext cx="241770" cy="338554"/>
          </a:xfrm>
          <a:prstGeom prst="rect">
            <a:avLst/>
          </a:prstGeom>
          <a:noFill/>
        </p:spPr>
        <p:txBody>
          <a:bodyPr wrap="square" rtlCol="0">
            <a:spAutoFit/>
          </a:bodyPr>
          <a:lstStyle/>
          <a:p>
            <a:r>
              <a:rPr lang="fr-FR" dirty="0">
                <a:solidFill>
                  <a:schemeClr val="bg2"/>
                </a:solidFill>
                <a:latin typeface="Helvetica "/>
              </a:rPr>
              <a:t>4</a:t>
            </a:r>
          </a:p>
        </p:txBody>
      </p:sp>
      <p:sp>
        <p:nvSpPr>
          <p:cNvPr id="14" name="ZoneTexte 13">
            <a:extLst>
              <a:ext uri="{FF2B5EF4-FFF2-40B4-BE49-F238E27FC236}">
                <a16:creationId xmlns:a16="http://schemas.microsoft.com/office/drawing/2014/main" id="{2AC845F4-4DC0-41B6-9091-8BFEBFCC3CEC}"/>
              </a:ext>
            </a:extLst>
          </p:cNvPr>
          <p:cNvSpPr txBox="1"/>
          <p:nvPr/>
        </p:nvSpPr>
        <p:spPr>
          <a:xfrm>
            <a:off x="637306" y="5583988"/>
            <a:ext cx="8049493" cy="1231106"/>
          </a:xfrm>
          <a:prstGeom prst="rect">
            <a:avLst/>
          </a:prstGeom>
          <a:noFill/>
        </p:spPr>
        <p:txBody>
          <a:bodyPr wrap="square" rtlCol="0">
            <a:spAutoFit/>
          </a:bodyPr>
          <a:lstStyle/>
          <a:p>
            <a:pPr marL="171450" indent="-171450" algn="just">
              <a:buFont typeface="Wingdings" panose="05000000000000000000" pitchFamily="2" charset="2"/>
              <a:buChar char="Ø"/>
            </a:pPr>
            <a:r>
              <a:rPr lang="fr-FR" sz="1200" dirty="0">
                <a:solidFill>
                  <a:schemeClr val="bg2"/>
                </a:solidFill>
                <a:latin typeface="Helvetica "/>
              </a:rPr>
              <a:t>Exportation de nos poulets pour le groupement de clusters n°4 car :</a:t>
            </a:r>
          </a:p>
          <a:p>
            <a:pPr algn="just"/>
            <a:r>
              <a:rPr lang="fr-FR" sz="1200" dirty="0">
                <a:solidFill>
                  <a:schemeClr val="bg2"/>
                </a:solidFill>
                <a:latin typeface="Helvetica "/>
              </a:rPr>
              <a:t>	- importations de viandes de volailles moins importante, donc pas de concurrence élevé par rapport 	au groupement n°3 (Mexique, Japon)</a:t>
            </a:r>
          </a:p>
          <a:p>
            <a:pPr algn="just"/>
            <a:r>
              <a:rPr lang="fr-FR" sz="1200" dirty="0">
                <a:solidFill>
                  <a:schemeClr val="bg2"/>
                </a:solidFill>
                <a:latin typeface="Helvetica "/>
              </a:rPr>
              <a:t>	- la production et la disponibilité alimentaire est moins élevé que le groupement n °1 (Chine, EU)</a:t>
            </a:r>
          </a:p>
          <a:p>
            <a:pPr algn="just"/>
            <a:r>
              <a:rPr lang="fr-FR" sz="1200" dirty="0">
                <a:solidFill>
                  <a:schemeClr val="bg2"/>
                </a:solidFill>
                <a:latin typeface="Helvetica "/>
              </a:rPr>
              <a:t>	- PIB moins fort par rapport au groupement n°2 (Iran, Indonésie)</a:t>
            </a:r>
          </a:p>
          <a:p>
            <a:pPr algn="just"/>
            <a:endParaRPr lang="fr-FR" sz="1400" dirty="0">
              <a:solidFill>
                <a:schemeClr val="bg2"/>
              </a:solidFill>
              <a:latin typeface="Helvetica "/>
            </a:endParaRPr>
          </a:p>
        </p:txBody>
      </p:sp>
      <p:pic>
        <p:nvPicPr>
          <p:cNvPr id="6" name="Image 5">
            <a:extLst>
              <a:ext uri="{FF2B5EF4-FFF2-40B4-BE49-F238E27FC236}">
                <a16:creationId xmlns:a16="http://schemas.microsoft.com/office/drawing/2014/main" id="{C4C6B2DE-C770-4BC3-954D-F202223997A8}"/>
              </a:ext>
            </a:extLst>
          </p:cNvPr>
          <p:cNvPicPr>
            <a:picLocks noChangeAspect="1"/>
          </p:cNvPicPr>
          <p:nvPr/>
        </p:nvPicPr>
        <p:blipFill>
          <a:blip r:embed="rId3"/>
          <a:stretch>
            <a:fillRect/>
          </a:stretch>
        </p:blipFill>
        <p:spPr>
          <a:xfrm>
            <a:off x="2412043" y="1067931"/>
            <a:ext cx="5554607" cy="4294264"/>
          </a:xfrm>
          <a:prstGeom prst="rect">
            <a:avLst/>
          </a:prstGeom>
        </p:spPr>
      </p:pic>
      <p:cxnSp>
        <p:nvCxnSpPr>
          <p:cNvPr id="9" name="Connecteur droit avec flèche 8">
            <a:extLst>
              <a:ext uri="{FF2B5EF4-FFF2-40B4-BE49-F238E27FC236}">
                <a16:creationId xmlns:a16="http://schemas.microsoft.com/office/drawing/2014/main" id="{2D54D97A-02A0-4D23-9A65-335B0027F9D4}"/>
              </a:ext>
            </a:extLst>
          </p:cNvPr>
          <p:cNvCxnSpPr>
            <a:cxnSpLocks/>
          </p:cNvCxnSpPr>
          <p:nvPr/>
        </p:nvCxnSpPr>
        <p:spPr>
          <a:xfrm>
            <a:off x="1871012" y="3149992"/>
            <a:ext cx="886691" cy="2086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3200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Conclusion</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17</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14" name="ZoneTexte 13">
            <a:extLst>
              <a:ext uri="{FF2B5EF4-FFF2-40B4-BE49-F238E27FC236}">
                <a16:creationId xmlns:a16="http://schemas.microsoft.com/office/drawing/2014/main" id="{2AC845F4-4DC0-41B6-9091-8BFEBFCC3CEC}"/>
              </a:ext>
            </a:extLst>
          </p:cNvPr>
          <p:cNvSpPr txBox="1"/>
          <p:nvPr/>
        </p:nvSpPr>
        <p:spPr>
          <a:xfrm>
            <a:off x="1025235" y="1518276"/>
            <a:ext cx="1981201" cy="307777"/>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latin typeface="Helvetica "/>
              </a:rPr>
              <a:t>Des questions ?</a:t>
            </a:r>
          </a:p>
        </p:txBody>
      </p:sp>
    </p:spTree>
    <p:extLst>
      <p:ext uri="{BB962C8B-B14F-4D97-AF65-F5344CB8AC3E}">
        <p14:creationId xmlns:p14="http://schemas.microsoft.com/office/powerpoint/2010/main" val="40202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SOMMAIRE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63143" y="1490008"/>
            <a:ext cx="7910945" cy="2462213"/>
          </a:xfrm>
          <a:prstGeom prst="rect">
            <a:avLst/>
          </a:prstGeom>
          <a:noFill/>
        </p:spPr>
        <p:txBody>
          <a:bodyPr wrap="square">
            <a:spAutoFit/>
          </a:bodyPr>
          <a:lstStyle/>
          <a:p>
            <a:endParaRPr lang="fr-FR" sz="1400" b="1" dirty="0">
              <a:solidFill>
                <a:schemeClr val="bg2"/>
              </a:solidFill>
              <a:latin typeface="Helvetica "/>
            </a:endParaRPr>
          </a:p>
          <a:p>
            <a:r>
              <a:rPr lang="fr-FR" sz="1400" b="1" dirty="0">
                <a:solidFill>
                  <a:schemeClr val="bg2"/>
                </a:solidFill>
                <a:latin typeface="Helvetica "/>
              </a:rPr>
              <a:t>1 - Introduction et contexte du projet</a:t>
            </a:r>
          </a:p>
          <a:p>
            <a:endParaRPr lang="fr-FR" sz="1400" b="1" dirty="0">
              <a:solidFill>
                <a:schemeClr val="bg2"/>
              </a:solidFill>
              <a:latin typeface="Helvetica "/>
            </a:endParaRPr>
          </a:p>
          <a:p>
            <a:r>
              <a:rPr lang="fr-FR" sz="1400" b="1" dirty="0">
                <a:solidFill>
                  <a:schemeClr val="bg2"/>
                </a:solidFill>
                <a:latin typeface="Helvetica "/>
              </a:rPr>
              <a:t>2 - Démarche </a:t>
            </a:r>
          </a:p>
          <a:p>
            <a:endParaRPr lang="fr-FR" sz="1400" b="1" dirty="0">
              <a:solidFill>
                <a:schemeClr val="bg2"/>
              </a:solidFill>
              <a:latin typeface="Helvetica "/>
            </a:endParaRPr>
          </a:p>
          <a:p>
            <a:r>
              <a:rPr lang="fr-FR" sz="1400" b="1" dirty="0">
                <a:solidFill>
                  <a:schemeClr val="bg2"/>
                </a:solidFill>
                <a:latin typeface="Helvetica "/>
              </a:rPr>
              <a:t>3 - Résultats, clustering simple et analyse exploratoire des données (ACP, dendrogramme,   </a:t>
            </a:r>
            <a:r>
              <a:rPr lang="fr-FR" sz="1400" b="1" dirty="0" err="1">
                <a:solidFill>
                  <a:schemeClr val="bg2"/>
                </a:solidFill>
                <a:latin typeface="Helvetica "/>
              </a:rPr>
              <a:t>kmeans</a:t>
            </a:r>
            <a:r>
              <a:rPr lang="fr-FR" sz="1400" b="1" dirty="0">
                <a:solidFill>
                  <a:schemeClr val="bg2"/>
                </a:solidFill>
                <a:latin typeface="Helvetica "/>
              </a:rPr>
              <a:t>) </a:t>
            </a:r>
          </a:p>
          <a:p>
            <a:endParaRPr lang="fr-FR" sz="1400" b="1" dirty="0">
              <a:solidFill>
                <a:schemeClr val="bg2"/>
              </a:solidFill>
              <a:latin typeface="Helvetica "/>
            </a:endParaRPr>
          </a:p>
          <a:p>
            <a:r>
              <a:rPr lang="fr-FR" sz="1400" b="1" dirty="0">
                <a:solidFill>
                  <a:schemeClr val="bg2"/>
                </a:solidFill>
                <a:latin typeface="Helvetica "/>
              </a:rPr>
              <a:t>4 - Recommandations</a:t>
            </a:r>
          </a:p>
          <a:p>
            <a:endParaRPr lang="fr-FR" sz="1400" b="1" dirty="0">
              <a:solidFill>
                <a:schemeClr val="bg2"/>
              </a:solidFill>
              <a:latin typeface="Helvetica "/>
            </a:endParaRPr>
          </a:p>
          <a:p>
            <a:r>
              <a:rPr lang="fr-FR" sz="1400" b="1" dirty="0">
                <a:solidFill>
                  <a:schemeClr val="bg2"/>
                </a:solidFill>
                <a:latin typeface="Helvetica "/>
              </a:rPr>
              <a:t>5 - Conclusion</a:t>
            </a:r>
          </a:p>
        </p:txBody>
      </p:sp>
    </p:spTree>
    <p:extLst>
      <p:ext uri="{BB962C8B-B14F-4D97-AF65-F5344CB8AC3E}">
        <p14:creationId xmlns:p14="http://schemas.microsoft.com/office/powerpoint/2010/main" val="177741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INTRODUCTION ET CONTEXTE DU PROJET</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3</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2" name="ZoneTexte 1">
            <a:extLst>
              <a:ext uri="{FF2B5EF4-FFF2-40B4-BE49-F238E27FC236}">
                <a16:creationId xmlns:a16="http://schemas.microsoft.com/office/drawing/2014/main" id="{9FFEE6A1-4D45-4588-9160-1781C60B0244}"/>
              </a:ext>
            </a:extLst>
          </p:cNvPr>
          <p:cNvSpPr txBox="1"/>
          <p:nvPr/>
        </p:nvSpPr>
        <p:spPr>
          <a:xfrm>
            <a:off x="401782" y="1302833"/>
            <a:ext cx="8600930" cy="3108543"/>
          </a:xfrm>
          <a:prstGeom prst="rect">
            <a:avLst/>
          </a:prstGeom>
          <a:noFill/>
        </p:spPr>
        <p:txBody>
          <a:bodyPr wrap="square" rtlCol="0">
            <a:spAutoFit/>
          </a:bodyPr>
          <a:lstStyle/>
          <a:p>
            <a:r>
              <a:rPr lang="fr-FR" sz="1400" dirty="0">
                <a:solidFill>
                  <a:schemeClr val="bg2"/>
                </a:solidFill>
                <a:latin typeface="Helvetica "/>
              </a:rPr>
              <a:t>La poule qui chante est une entreprise française d’agroalimentaire. </a:t>
            </a:r>
          </a:p>
          <a:p>
            <a:r>
              <a:rPr lang="fr-FR" sz="1400" dirty="0">
                <a:solidFill>
                  <a:schemeClr val="bg2"/>
                </a:solidFill>
                <a:latin typeface="Helvetica "/>
              </a:rPr>
              <a:t>Elle souhaite se développer à l'international.</a:t>
            </a:r>
          </a:p>
          <a:p>
            <a:endParaRPr lang="fr-FR" sz="1400" dirty="0">
              <a:solidFill>
                <a:schemeClr val="bg2"/>
              </a:solidFill>
              <a:latin typeface="Helvetica "/>
            </a:endParaRPr>
          </a:p>
          <a:p>
            <a:r>
              <a:rPr lang="fr-FR" sz="1400" dirty="0">
                <a:solidFill>
                  <a:schemeClr val="bg2"/>
                </a:solidFill>
                <a:latin typeface="Helvetica "/>
              </a:rPr>
              <a:t>Aucun pays particulier ni aucun continent n'est pour le moment choisi.</a:t>
            </a:r>
          </a:p>
          <a:p>
            <a:r>
              <a:rPr lang="fr-FR" sz="1400" dirty="0">
                <a:solidFill>
                  <a:schemeClr val="bg2"/>
                </a:solidFill>
                <a:latin typeface="Helvetica "/>
              </a:rPr>
              <a:t>Une étude de marché et une analyse de groupements de pays nous permettra de cibler et le choix des pays pour l’exportation de poulets.</a:t>
            </a:r>
          </a:p>
          <a:p>
            <a:endParaRPr lang="fr-FR" sz="1400" dirty="0">
              <a:solidFill>
                <a:schemeClr val="bg2"/>
              </a:solidFill>
              <a:latin typeface="Helvetica "/>
            </a:endParaRPr>
          </a:p>
          <a:p>
            <a:r>
              <a:rPr lang="fr-FR" sz="1400" dirty="0">
                <a:solidFill>
                  <a:schemeClr val="bg2"/>
                </a:solidFill>
                <a:latin typeface="Helvetica "/>
              </a:rPr>
              <a:t>L’analyse se fera via : </a:t>
            </a:r>
          </a:p>
          <a:p>
            <a:r>
              <a:rPr lang="fr-FR" sz="1400" dirty="0">
                <a:solidFill>
                  <a:srgbClr val="FF0000"/>
                </a:solidFill>
                <a:latin typeface="Helvetica "/>
              </a:rPr>
              <a:t>	 </a:t>
            </a:r>
            <a:r>
              <a:rPr lang="fr-FR" sz="1400" dirty="0">
                <a:solidFill>
                  <a:schemeClr val="bg2"/>
                </a:solidFill>
                <a:latin typeface="Helvetica "/>
              </a:rPr>
              <a:t>-le nettoyage et préparation de données</a:t>
            </a:r>
          </a:p>
          <a:p>
            <a:r>
              <a:rPr lang="fr-FR" sz="1400" dirty="0">
                <a:solidFill>
                  <a:schemeClr val="bg2"/>
                </a:solidFill>
                <a:latin typeface="Helvetica "/>
              </a:rPr>
              <a:t>	- la méthode ACP</a:t>
            </a:r>
          </a:p>
          <a:p>
            <a:r>
              <a:rPr lang="fr-FR" sz="1400" dirty="0">
                <a:solidFill>
                  <a:schemeClr val="bg2"/>
                </a:solidFill>
                <a:latin typeface="Helvetica "/>
              </a:rPr>
              <a:t>	- la classification ascendante hiérarchique, avec un dendrogramme </a:t>
            </a:r>
          </a:p>
          <a:p>
            <a:r>
              <a:rPr lang="fr-FR" sz="1400" dirty="0">
                <a:solidFill>
                  <a:schemeClr val="bg2"/>
                </a:solidFill>
                <a:latin typeface="Helvetica "/>
              </a:rPr>
              <a:t>	- la méthode des k-</a:t>
            </a:r>
            <a:r>
              <a:rPr lang="fr-FR" sz="1400" dirty="0" err="1">
                <a:solidFill>
                  <a:schemeClr val="bg2"/>
                </a:solidFill>
                <a:latin typeface="Helvetica "/>
              </a:rPr>
              <a:t>means</a:t>
            </a:r>
            <a:endParaRPr lang="fr-FR" sz="1400" dirty="0">
              <a:solidFill>
                <a:schemeClr val="bg2"/>
              </a:solidFill>
              <a:latin typeface="Helvetica "/>
            </a:endParaRPr>
          </a:p>
          <a:p>
            <a:r>
              <a:rPr lang="fr-FR" sz="1400" dirty="0">
                <a:solidFill>
                  <a:schemeClr val="bg2"/>
                </a:solidFill>
                <a:latin typeface="Helvetica "/>
              </a:rPr>
              <a:t>	- les centroïdes des classes </a:t>
            </a:r>
          </a:p>
          <a:p>
            <a:r>
              <a:rPr lang="fr-FR" sz="1400" dirty="0">
                <a:solidFill>
                  <a:schemeClr val="bg2"/>
                </a:solidFill>
                <a:latin typeface="Helvetica "/>
              </a:rPr>
              <a:t>	</a:t>
            </a:r>
          </a:p>
        </p:txBody>
      </p:sp>
    </p:spTree>
    <p:extLst>
      <p:ext uri="{BB962C8B-B14F-4D97-AF65-F5344CB8AC3E}">
        <p14:creationId xmlns:p14="http://schemas.microsoft.com/office/powerpoint/2010/main" val="1136167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Clustering simple : ACP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4</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2" name="ZoneTexte 1">
            <a:extLst>
              <a:ext uri="{FF2B5EF4-FFF2-40B4-BE49-F238E27FC236}">
                <a16:creationId xmlns:a16="http://schemas.microsoft.com/office/drawing/2014/main" id="{9FFEE6A1-4D45-4588-9160-1781C60B0244}"/>
              </a:ext>
            </a:extLst>
          </p:cNvPr>
          <p:cNvSpPr txBox="1"/>
          <p:nvPr/>
        </p:nvSpPr>
        <p:spPr>
          <a:xfrm>
            <a:off x="685799" y="1302833"/>
            <a:ext cx="7121236" cy="1815882"/>
          </a:xfrm>
          <a:prstGeom prst="rect">
            <a:avLst/>
          </a:prstGeom>
          <a:noFill/>
        </p:spPr>
        <p:txBody>
          <a:bodyPr wrap="square" rtlCol="0">
            <a:spAutoFit/>
          </a:bodyPr>
          <a:lstStyle/>
          <a:p>
            <a:pPr marL="285750" indent="-285750">
              <a:buFont typeface="Wingdings" panose="05000000000000000000" pitchFamily="2" charset="2"/>
              <a:buChar char="Ø"/>
            </a:pPr>
            <a:r>
              <a:rPr lang="fr-FR" sz="1400" dirty="0" err="1">
                <a:solidFill>
                  <a:schemeClr val="bg2"/>
                </a:solidFill>
                <a:latin typeface="Helvetica "/>
              </a:rPr>
              <a:t>Dataframe</a:t>
            </a:r>
            <a:r>
              <a:rPr lang="fr-FR" sz="1400" dirty="0">
                <a:solidFill>
                  <a:schemeClr val="bg2"/>
                </a:solidFill>
                <a:latin typeface="Helvetica "/>
              </a:rPr>
              <a:t> nettoyé et base de données à analyser : </a:t>
            </a: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p:txBody>
      </p:sp>
      <p:pic>
        <p:nvPicPr>
          <p:cNvPr id="5" name="Image 4">
            <a:extLst>
              <a:ext uri="{FF2B5EF4-FFF2-40B4-BE49-F238E27FC236}">
                <a16:creationId xmlns:a16="http://schemas.microsoft.com/office/drawing/2014/main" id="{350DF76B-F029-437F-99EE-06CB1A996CBC}"/>
              </a:ext>
            </a:extLst>
          </p:cNvPr>
          <p:cNvPicPr>
            <a:picLocks noChangeAspect="1"/>
          </p:cNvPicPr>
          <p:nvPr/>
        </p:nvPicPr>
        <p:blipFill>
          <a:blip r:embed="rId3"/>
          <a:stretch>
            <a:fillRect/>
          </a:stretch>
        </p:blipFill>
        <p:spPr>
          <a:xfrm>
            <a:off x="597910" y="1820481"/>
            <a:ext cx="7938655" cy="3209244"/>
          </a:xfrm>
          <a:prstGeom prst="rect">
            <a:avLst/>
          </a:prstGeom>
        </p:spPr>
      </p:pic>
      <p:sp>
        <p:nvSpPr>
          <p:cNvPr id="4" name="ZoneTexte 3">
            <a:extLst>
              <a:ext uri="{FF2B5EF4-FFF2-40B4-BE49-F238E27FC236}">
                <a16:creationId xmlns:a16="http://schemas.microsoft.com/office/drawing/2014/main" id="{E9C0D513-F7B3-407E-AAA5-6BDF24E83556}"/>
              </a:ext>
            </a:extLst>
          </p:cNvPr>
          <p:cNvSpPr txBox="1"/>
          <p:nvPr/>
        </p:nvSpPr>
        <p:spPr>
          <a:xfrm>
            <a:off x="455900" y="5477014"/>
            <a:ext cx="8222673" cy="1077218"/>
          </a:xfrm>
          <a:prstGeom prst="rect">
            <a:avLst/>
          </a:prstGeom>
          <a:noFill/>
        </p:spPr>
        <p:txBody>
          <a:bodyPr wrap="square" rtlCol="0">
            <a:spAutoFit/>
          </a:bodyPr>
          <a:lstStyle/>
          <a:p>
            <a:r>
              <a:rPr lang="fr-FR" sz="800" dirty="0">
                <a:solidFill>
                  <a:schemeClr val="bg2"/>
                </a:solidFill>
                <a:latin typeface="Helvetica "/>
              </a:rPr>
              <a:t>Dictionnaire des données : - Zone : liste de pays mondial</a:t>
            </a:r>
          </a:p>
          <a:p>
            <a:r>
              <a:rPr lang="fr-FR" sz="800" dirty="0">
                <a:solidFill>
                  <a:schemeClr val="bg2"/>
                </a:solidFill>
                <a:latin typeface="Helvetica "/>
              </a:rPr>
              <a:t>	            - Année : 2017</a:t>
            </a:r>
          </a:p>
          <a:p>
            <a:r>
              <a:rPr lang="fr-FR" sz="800" dirty="0">
                <a:solidFill>
                  <a:schemeClr val="bg2"/>
                </a:solidFill>
                <a:latin typeface="Helvetica "/>
              </a:rPr>
              <a:t>	            - Valeur_Production  : quantité de production de viandes de volailles au niveau national en Kg/an</a:t>
            </a:r>
          </a:p>
          <a:p>
            <a:r>
              <a:rPr lang="fr-FR" sz="800" dirty="0">
                <a:solidFill>
                  <a:schemeClr val="bg2"/>
                </a:solidFill>
                <a:latin typeface="Helvetica "/>
              </a:rPr>
              <a:t>	            - Valeur_Importations_Quantité : quantité d’importations de viandes de volailles au niveau national en Kg/an</a:t>
            </a:r>
          </a:p>
          <a:p>
            <a:r>
              <a:rPr lang="fr-FR" sz="800" dirty="0">
                <a:solidFill>
                  <a:schemeClr val="bg2"/>
                </a:solidFill>
                <a:latin typeface="Helvetica "/>
              </a:rPr>
              <a:t>	            - Valeur_Exportations_Quantité : quantité d’exportations de viandes de volailles au niveau national en Kg/an</a:t>
            </a:r>
          </a:p>
          <a:p>
            <a:r>
              <a:rPr lang="fr-FR" sz="800" dirty="0">
                <a:solidFill>
                  <a:schemeClr val="bg2"/>
                </a:solidFill>
                <a:latin typeface="Helvetica "/>
              </a:rPr>
              <a:t>	            - Valeur_Disponibilité_alimentaire_Kg_an : quantité de disponibilité alimentaire de viandes de volailles au niveau national en Kg/an</a:t>
            </a:r>
          </a:p>
          <a:p>
            <a:r>
              <a:rPr lang="fr-FR" sz="800" dirty="0">
                <a:solidFill>
                  <a:schemeClr val="bg2"/>
                </a:solidFill>
                <a:latin typeface="Helvetica "/>
              </a:rPr>
              <a:t>	            - Valeur_PIB : Produit Intérieur Brut national en Kg/an</a:t>
            </a:r>
          </a:p>
          <a:p>
            <a:endParaRPr lang="fr-FR" sz="800" dirty="0">
              <a:solidFill>
                <a:schemeClr val="bg2"/>
              </a:solidFill>
              <a:latin typeface="Helvetica "/>
            </a:endParaRPr>
          </a:p>
        </p:txBody>
      </p:sp>
    </p:spTree>
    <p:extLst>
      <p:ext uri="{BB962C8B-B14F-4D97-AF65-F5344CB8AC3E}">
        <p14:creationId xmlns:p14="http://schemas.microsoft.com/office/powerpoint/2010/main" val="67875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Clustering simple : ACP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5</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2" name="ZoneTexte 1">
            <a:extLst>
              <a:ext uri="{FF2B5EF4-FFF2-40B4-BE49-F238E27FC236}">
                <a16:creationId xmlns:a16="http://schemas.microsoft.com/office/drawing/2014/main" id="{9FFEE6A1-4D45-4588-9160-1781C60B0244}"/>
              </a:ext>
            </a:extLst>
          </p:cNvPr>
          <p:cNvSpPr txBox="1"/>
          <p:nvPr/>
        </p:nvSpPr>
        <p:spPr>
          <a:xfrm>
            <a:off x="568036" y="995751"/>
            <a:ext cx="7121236" cy="307777"/>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latin typeface="Helvetica "/>
              </a:rPr>
              <a:t>Eboulis des valeurs propres : </a:t>
            </a:r>
          </a:p>
        </p:txBody>
      </p:sp>
      <p:pic>
        <p:nvPicPr>
          <p:cNvPr id="6" name="Image 5">
            <a:extLst>
              <a:ext uri="{FF2B5EF4-FFF2-40B4-BE49-F238E27FC236}">
                <a16:creationId xmlns:a16="http://schemas.microsoft.com/office/drawing/2014/main" id="{820D540B-37CB-481C-9A30-C88D877E34EF}"/>
              </a:ext>
            </a:extLst>
          </p:cNvPr>
          <p:cNvPicPr>
            <a:picLocks noChangeAspect="1"/>
          </p:cNvPicPr>
          <p:nvPr/>
        </p:nvPicPr>
        <p:blipFill>
          <a:blip r:embed="rId3"/>
          <a:stretch>
            <a:fillRect/>
          </a:stretch>
        </p:blipFill>
        <p:spPr>
          <a:xfrm>
            <a:off x="2455717" y="1411237"/>
            <a:ext cx="3297381" cy="1337819"/>
          </a:xfrm>
          <a:prstGeom prst="rect">
            <a:avLst/>
          </a:prstGeom>
        </p:spPr>
      </p:pic>
      <p:pic>
        <p:nvPicPr>
          <p:cNvPr id="9" name="Image 8">
            <a:extLst>
              <a:ext uri="{FF2B5EF4-FFF2-40B4-BE49-F238E27FC236}">
                <a16:creationId xmlns:a16="http://schemas.microsoft.com/office/drawing/2014/main" id="{400550FB-C719-47EB-A87D-85E27D21B57B}"/>
              </a:ext>
            </a:extLst>
          </p:cNvPr>
          <p:cNvPicPr>
            <a:picLocks noChangeAspect="1"/>
          </p:cNvPicPr>
          <p:nvPr/>
        </p:nvPicPr>
        <p:blipFill>
          <a:blip r:embed="rId4"/>
          <a:stretch>
            <a:fillRect/>
          </a:stretch>
        </p:blipFill>
        <p:spPr>
          <a:xfrm>
            <a:off x="1744960" y="2856765"/>
            <a:ext cx="5644555" cy="3080525"/>
          </a:xfrm>
          <a:prstGeom prst="rect">
            <a:avLst/>
          </a:prstGeom>
        </p:spPr>
      </p:pic>
      <p:sp>
        <p:nvSpPr>
          <p:cNvPr id="10" name="ZoneTexte 9">
            <a:extLst>
              <a:ext uri="{FF2B5EF4-FFF2-40B4-BE49-F238E27FC236}">
                <a16:creationId xmlns:a16="http://schemas.microsoft.com/office/drawing/2014/main" id="{C71BEC01-8A77-4893-9765-75C7917E8BDC}"/>
              </a:ext>
            </a:extLst>
          </p:cNvPr>
          <p:cNvSpPr txBox="1"/>
          <p:nvPr/>
        </p:nvSpPr>
        <p:spPr>
          <a:xfrm>
            <a:off x="1219199" y="5937290"/>
            <a:ext cx="6837218" cy="707886"/>
          </a:xfrm>
          <a:prstGeom prst="rect">
            <a:avLst/>
          </a:prstGeom>
          <a:noFill/>
        </p:spPr>
        <p:txBody>
          <a:bodyPr wrap="square" rtlCol="0">
            <a:spAutoFit/>
          </a:bodyPr>
          <a:lstStyle/>
          <a:p>
            <a:pPr marL="171450" indent="-171450">
              <a:buFont typeface="Wingdings" panose="05000000000000000000" pitchFamily="2" charset="2"/>
              <a:buChar char="Ø"/>
            </a:pPr>
            <a:r>
              <a:rPr lang="fr-FR" sz="1000" dirty="0">
                <a:solidFill>
                  <a:schemeClr val="bg2"/>
                </a:solidFill>
                <a:latin typeface="Helvetica "/>
              </a:rPr>
              <a:t>graphique des éboulis des valeurs propres nous permet de choisir le nombre de facteurs</a:t>
            </a:r>
          </a:p>
          <a:p>
            <a:pPr marL="171450" indent="-171450">
              <a:buFont typeface="Wingdings" panose="05000000000000000000" pitchFamily="2" charset="2"/>
              <a:buChar char="Ø"/>
            </a:pPr>
            <a:r>
              <a:rPr lang="fr-FR" sz="1000" dirty="0">
                <a:solidFill>
                  <a:schemeClr val="bg2"/>
                </a:solidFill>
                <a:latin typeface="Helvetica "/>
              </a:rPr>
              <a:t>but : obtenir le maximum d'inertie conservé avec le minimum de facteurs </a:t>
            </a:r>
          </a:p>
          <a:p>
            <a:pPr marL="171450" indent="-171450">
              <a:buFont typeface="Wingdings" panose="05000000000000000000" pitchFamily="2" charset="2"/>
              <a:buChar char="Ø"/>
            </a:pPr>
            <a:r>
              <a:rPr lang="fr-FR" sz="1000" dirty="0">
                <a:solidFill>
                  <a:schemeClr val="bg2"/>
                </a:solidFill>
                <a:latin typeface="Helvetica "/>
              </a:rPr>
              <a:t>règle du "coude" : on coupe l'éboulis des valeurs propres à l'endroit ou celui ci possède un coude</a:t>
            </a:r>
          </a:p>
          <a:p>
            <a:pPr marL="171450" indent="-171450">
              <a:buFont typeface="Wingdings" panose="05000000000000000000" pitchFamily="2" charset="2"/>
              <a:buChar char="Ø"/>
            </a:pPr>
            <a:r>
              <a:rPr lang="fr-FR" sz="1000" dirty="0">
                <a:solidFill>
                  <a:schemeClr val="bg2"/>
                </a:solidFill>
                <a:latin typeface="Helvetica "/>
              </a:rPr>
              <a:t>Ici coude remarquable à « 2 » (avant décrochement)</a:t>
            </a:r>
          </a:p>
        </p:txBody>
      </p:sp>
    </p:spTree>
    <p:extLst>
      <p:ext uri="{BB962C8B-B14F-4D97-AF65-F5344CB8AC3E}">
        <p14:creationId xmlns:p14="http://schemas.microsoft.com/office/powerpoint/2010/main" val="328271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Clustering simple : ACP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6</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2" name="ZoneTexte 1">
            <a:extLst>
              <a:ext uri="{FF2B5EF4-FFF2-40B4-BE49-F238E27FC236}">
                <a16:creationId xmlns:a16="http://schemas.microsoft.com/office/drawing/2014/main" id="{9FFEE6A1-4D45-4588-9160-1781C60B0244}"/>
              </a:ext>
            </a:extLst>
          </p:cNvPr>
          <p:cNvSpPr txBox="1"/>
          <p:nvPr/>
        </p:nvSpPr>
        <p:spPr>
          <a:xfrm>
            <a:off x="573657" y="1011887"/>
            <a:ext cx="7121236" cy="2246769"/>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latin typeface="Helvetica "/>
              </a:rPr>
              <a:t>Cercle des corrélations </a:t>
            </a: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p:txBody>
      </p:sp>
      <p:pic>
        <p:nvPicPr>
          <p:cNvPr id="5" name="Image 4">
            <a:extLst>
              <a:ext uri="{FF2B5EF4-FFF2-40B4-BE49-F238E27FC236}">
                <a16:creationId xmlns:a16="http://schemas.microsoft.com/office/drawing/2014/main" id="{D4AD6EF8-D339-4285-BABD-A7F1BA22A808}"/>
              </a:ext>
            </a:extLst>
          </p:cNvPr>
          <p:cNvPicPr>
            <a:picLocks noChangeAspect="1"/>
          </p:cNvPicPr>
          <p:nvPr/>
        </p:nvPicPr>
        <p:blipFill>
          <a:blip r:embed="rId3"/>
          <a:stretch>
            <a:fillRect/>
          </a:stretch>
        </p:blipFill>
        <p:spPr>
          <a:xfrm>
            <a:off x="499234" y="1403489"/>
            <a:ext cx="3875173" cy="3228443"/>
          </a:xfrm>
          <a:prstGeom prst="rect">
            <a:avLst/>
          </a:prstGeom>
        </p:spPr>
      </p:pic>
      <p:sp>
        <p:nvSpPr>
          <p:cNvPr id="6" name="ZoneTexte 5">
            <a:extLst>
              <a:ext uri="{FF2B5EF4-FFF2-40B4-BE49-F238E27FC236}">
                <a16:creationId xmlns:a16="http://schemas.microsoft.com/office/drawing/2014/main" id="{DD7B0982-8FD5-4FFE-A5E6-EFF0118E6BF8}"/>
              </a:ext>
            </a:extLst>
          </p:cNvPr>
          <p:cNvSpPr txBox="1"/>
          <p:nvPr/>
        </p:nvSpPr>
        <p:spPr>
          <a:xfrm>
            <a:off x="512474" y="4723203"/>
            <a:ext cx="8271164" cy="1754326"/>
          </a:xfrm>
          <a:prstGeom prst="rect">
            <a:avLst/>
          </a:prstGeom>
          <a:noFill/>
        </p:spPr>
        <p:txBody>
          <a:bodyPr wrap="square" rtlCol="0">
            <a:spAutoFit/>
          </a:bodyPr>
          <a:lstStyle/>
          <a:p>
            <a:r>
              <a:rPr lang="fr-FR" sz="900" dirty="0">
                <a:solidFill>
                  <a:schemeClr val="bg2"/>
                </a:solidFill>
                <a:latin typeface="Helvetica "/>
              </a:rPr>
              <a:t>Les variables les plus corrélées à F1 sont : - disponibilité alimentaire (positivement)</a:t>
            </a:r>
          </a:p>
          <a:p>
            <a:r>
              <a:rPr lang="fr-FR" sz="900" dirty="0">
                <a:solidFill>
                  <a:schemeClr val="bg2"/>
                </a:solidFill>
                <a:latin typeface="Helvetica "/>
              </a:rPr>
              <a:t>		            - valeur production (positivement)</a:t>
            </a:r>
          </a:p>
          <a:p>
            <a:r>
              <a:rPr lang="fr-FR" sz="900" dirty="0">
                <a:solidFill>
                  <a:schemeClr val="bg2"/>
                </a:solidFill>
                <a:latin typeface="Helvetica "/>
              </a:rPr>
              <a:t>		            - valeur exportation (négativement)</a:t>
            </a:r>
          </a:p>
          <a:p>
            <a:endParaRPr lang="fr-FR" sz="900" dirty="0">
              <a:solidFill>
                <a:schemeClr val="bg2"/>
              </a:solidFill>
              <a:latin typeface="Helvetica "/>
            </a:endParaRPr>
          </a:p>
          <a:p>
            <a:endParaRPr lang="fr-FR" sz="900" dirty="0">
              <a:solidFill>
                <a:schemeClr val="bg2"/>
              </a:solidFill>
              <a:latin typeface="Helvetica "/>
            </a:endParaRPr>
          </a:p>
          <a:p>
            <a:r>
              <a:rPr lang="fr-FR" sz="900" dirty="0">
                <a:solidFill>
                  <a:schemeClr val="bg2"/>
                </a:solidFill>
                <a:latin typeface="Helvetica "/>
              </a:rPr>
              <a:t>Les variables les plus corrélées à F2 sont : - valeur PIB (positivement)</a:t>
            </a:r>
          </a:p>
          <a:p>
            <a:r>
              <a:rPr lang="fr-FR" sz="900" dirty="0">
                <a:solidFill>
                  <a:schemeClr val="bg2"/>
                </a:solidFill>
                <a:latin typeface="Helvetica "/>
              </a:rPr>
              <a:t>		            - valeur importations (négativement)</a:t>
            </a:r>
          </a:p>
          <a:p>
            <a:endParaRPr lang="fr-FR" sz="900" dirty="0">
              <a:solidFill>
                <a:schemeClr val="bg2"/>
              </a:solidFill>
              <a:latin typeface="Helvetica "/>
            </a:endParaRPr>
          </a:p>
          <a:p>
            <a:r>
              <a:rPr lang="fr-FR" sz="900" dirty="0">
                <a:solidFill>
                  <a:schemeClr val="bg2"/>
                </a:solidFill>
                <a:latin typeface="Helvetica "/>
              </a:rPr>
              <a:t>En résumé  = - plus il y'a de production, plus il y’ a de disponibilité alimentaire de viandes de volailles au niveau national .</a:t>
            </a:r>
          </a:p>
          <a:p>
            <a:r>
              <a:rPr lang="fr-FR" sz="900" dirty="0">
                <a:solidFill>
                  <a:schemeClr val="bg2"/>
                </a:solidFill>
                <a:latin typeface="Helvetica "/>
              </a:rPr>
              <a:t>                       - moins il y'a d'exportations, plus il y'a de disponibilité alimentaire de viandes de volailles au niveau national </a:t>
            </a:r>
          </a:p>
          <a:p>
            <a:r>
              <a:rPr lang="fr-FR" sz="900" dirty="0">
                <a:solidFill>
                  <a:schemeClr val="bg2"/>
                </a:solidFill>
                <a:latin typeface="Helvetica "/>
              </a:rPr>
              <a:t>    </a:t>
            </a:r>
          </a:p>
          <a:p>
            <a:r>
              <a:rPr lang="fr-FR" sz="900" dirty="0">
                <a:solidFill>
                  <a:schemeClr val="bg2"/>
                </a:solidFill>
                <a:latin typeface="Helvetica "/>
              </a:rPr>
              <a:t>                       -  le PIB national et les valeurs d'importations sont anti corrélés </a:t>
            </a:r>
          </a:p>
        </p:txBody>
      </p:sp>
      <p:pic>
        <p:nvPicPr>
          <p:cNvPr id="9" name="Image 8">
            <a:extLst>
              <a:ext uri="{FF2B5EF4-FFF2-40B4-BE49-F238E27FC236}">
                <a16:creationId xmlns:a16="http://schemas.microsoft.com/office/drawing/2014/main" id="{9D4598B3-76E9-4D54-B48D-63AB0133FEAB}"/>
              </a:ext>
            </a:extLst>
          </p:cNvPr>
          <p:cNvPicPr>
            <a:picLocks noChangeAspect="1"/>
          </p:cNvPicPr>
          <p:nvPr/>
        </p:nvPicPr>
        <p:blipFill>
          <a:blip r:embed="rId4"/>
          <a:stretch>
            <a:fillRect/>
          </a:stretch>
        </p:blipFill>
        <p:spPr>
          <a:xfrm>
            <a:off x="4706108" y="1342688"/>
            <a:ext cx="4296604" cy="3350043"/>
          </a:xfrm>
          <a:prstGeom prst="rect">
            <a:avLst/>
          </a:prstGeom>
        </p:spPr>
      </p:pic>
    </p:spTree>
    <p:extLst>
      <p:ext uri="{BB962C8B-B14F-4D97-AF65-F5344CB8AC3E}">
        <p14:creationId xmlns:p14="http://schemas.microsoft.com/office/powerpoint/2010/main" val="316365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Clustering simple : ACP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7</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429489" y="997341"/>
            <a:ext cx="7682346" cy="307777"/>
          </a:xfrm>
          <a:prstGeom prst="rect">
            <a:avLst/>
          </a:prstGeom>
          <a:noFill/>
        </p:spPr>
        <p:txBody>
          <a:bodyPr wrap="square">
            <a:spAutoFit/>
          </a:bodyPr>
          <a:lstStyle/>
          <a:p>
            <a:pPr marL="285750" indent="-285750">
              <a:buFont typeface="Wingdings" panose="05000000000000000000" pitchFamily="2" charset="2"/>
              <a:buChar char="Ø"/>
            </a:pPr>
            <a:r>
              <a:rPr lang="fr-FR" sz="1400" dirty="0">
                <a:solidFill>
                  <a:schemeClr val="bg2"/>
                </a:solidFill>
                <a:latin typeface="Helvetica "/>
              </a:rPr>
              <a:t>Projection des individus</a:t>
            </a:r>
          </a:p>
        </p:txBody>
      </p:sp>
      <p:pic>
        <p:nvPicPr>
          <p:cNvPr id="14" name="Image 13">
            <a:extLst>
              <a:ext uri="{FF2B5EF4-FFF2-40B4-BE49-F238E27FC236}">
                <a16:creationId xmlns:a16="http://schemas.microsoft.com/office/drawing/2014/main" id="{1C8C95DA-010F-44A8-8062-3BA142FAD248}"/>
              </a:ext>
            </a:extLst>
          </p:cNvPr>
          <p:cNvPicPr>
            <a:picLocks noChangeAspect="1"/>
          </p:cNvPicPr>
          <p:nvPr/>
        </p:nvPicPr>
        <p:blipFill>
          <a:blip r:embed="rId3"/>
          <a:stretch>
            <a:fillRect/>
          </a:stretch>
        </p:blipFill>
        <p:spPr>
          <a:xfrm>
            <a:off x="429489" y="1305117"/>
            <a:ext cx="4963882" cy="4804737"/>
          </a:xfrm>
          <a:prstGeom prst="rect">
            <a:avLst/>
          </a:prstGeom>
        </p:spPr>
      </p:pic>
      <p:sp>
        <p:nvSpPr>
          <p:cNvPr id="6" name="ZoneTexte 5">
            <a:extLst>
              <a:ext uri="{FF2B5EF4-FFF2-40B4-BE49-F238E27FC236}">
                <a16:creationId xmlns:a16="http://schemas.microsoft.com/office/drawing/2014/main" id="{54770CAF-7934-413F-B76E-07B9A312D791}"/>
              </a:ext>
            </a:extLst>
          </p:cNvPr>
          <p:cNvSpPr txBox="1"/>
          <p:nvPr/>
        </p:nvSpPr>
        <p:spPr>
          <a:xfrm>
            <a:off x="5482936" y="1456321"/>
            <a:ext cx="2937164" cy="4893647"/>
          </a:xfrm>
          <a:prstGeom prst="rect">
            <a:avLst/>
          </a:prstGeom>
          <a:noFill/>
        </p:spPr>
        <p:txBody>
          <a:bodyPr wrap="square" rtlCol="0">
            <a:spAutoFit/>
          </a:bodyPr>
          <a:lstStyle/>
          <a:p>
            <a:pPr marL="171450" indent="-171450" algn="just">
              <a:buFont typeface="Wingdings" panose="05000000000000000000" pitchFamily="2" charset="2"/>
              <a:buChar char="Ø"/>
            </a:pPr>
            <a:r>
              <a:rPr lang="fr-FR" sz="800" dirty="0">
                <a:solidFill>
                  <a:schemeClr val="bg2"/>
                </a:solidFill>
                <a:latin typeface="Helvetica "/>
              </a:rPr>
              <a:t>Il faut interpréter ce graphique en parallèle du cercle des corrélations. </a:t>
            </a:r>
          </a:p>
          <a:p>
            <a:pPr algn="just"/>
            <a:endParaRPr lang="fr-FR" sz="800" dirty="0">
              <a:solidFill>
                <a:schemeClr val="bg2"/>
              </a:solidFill>
              <a:latin typeface="Helvetica "/>
            </a:endParaRPr>
          </a:p>
          <a:p>
            <a:pPr algn="just"/>
            <a:r>
              <a:rPr lang="fr-FR" sz="800" dirty="0">
                <a:solidFill>
                  <a:schemeClr val="bg2"/>
                </a:solidFill>
                <a:latin typeface="Helvetica "/>
              </a:rPr>
              <a:t>En effet, le cercle des corrélations nous indique quelles variables sont très corrélées (ou anti corrélées) à F1 et F2.</a:t>
            </a:r>
          </a:p>
          <a:p>
            <a:pPr algn="just"/>
            <a:r>
              <a:rPr lang="fr-FR" sz="800" dirty="0">
                <a:solidFill>
                  <a:schemeClr val="bg2"/>
                </a:solidFill>
                <a:latin typeface="Helvetica "/>
              </a:rPr>
              <a:t>Nous avons dit que nous pouvions voir les axes principaux d’inertie comme des « nouvelles variables » qui synthétisent des variables déjà existantes. </a:t>
            </a:r>
          </a:p>
          <a:p>
            <a:pPr algn="just"/>
            <a:endParaRPr lang="fr-FR" sz="800" dirty="0">
              <a:solidFill>
                <a:schemeClr val="bg2"/>
              </a:solidFill>
              <a:latin typeface="Helvetica "/>
            </a:endParaRPr>
          </a:p>
          <a:p>
            <a:pPr algn="just"/>
            <a:r>
              <a:rPr lang="fr-FR" sz="800" dirty="0">
                <a:solidFill>
                  <a:schemeClr val="bg2"/>
                </a:solidFill>
                <a:latin typeface="Helvetica "/>
              </a:rPr>
              <a:t>Comme F1 est très corrélée : </a:t>
            </a:r>
          </a:p>
          <a:p>
            <a:pPr algn="just"/>
            <a:r>
              <a:rPr lang="fr-FR" sz="800" dirty="0">
                <a:solidFill>
                  <a:schemeClr val="bg2"/>
                </a:solidFill>
                <a:latin typeface="Helvetica "/>
              </a:rPr>
              <a:t>-disponibilité alimentaire (positivement)</a:t>
            </a:r>
          </a:p>
          <a:p>
            <a:pPr algn="just"/>
            <a:r>
              <a:rPr lang="fr-FR" sz="800" dirty="0">
                <a:solidFill>
                  <a:schemeClr val="bg2"/>
                </a:solidFill>
                <a:latin typeface="Helvetica "/>
              </a:rPr>
              <a:t>-valeur production (positivement)</a:t>
            </a:r>
          </a:p>
          <a:p>
            <a:pPr algn="just"/>
            <a:r>
              <a:rPr lang="fr-FR" sz="800" dirty="0">
                <a:solidFill>
                  <a:schemeClr val="bg2"/>
                </a:solidFill>
                <a:latin typeface="Helvetica "/>
              </a:rPr>
              <a:t>-valeur exportations (négativement)</a:t>
            </a:r>
          </a:p>
          <a:p>
            <a:pPr algn="just"/>
            <a:endParaRPr lang="fr-FR" sz="800" dirty="0">
              <a:solidFill>
                <a:schemeClr val="bg2"/>
              </a:solidFill>
              <a:latin typeface="Helvetica "/>
            </a:endParaRPr>
          </a:p>
          <a:p>
            <a:pPr algn="just"/>
            <a:r>
              <a:rPr lang="fr-FR" sz="800" dirty="0">
                <a:solidFill>
                  <a:schemeClr val="bg2"/>
                </a:solidFill>
                <a:latin typeface="Helvetica "/>
              </a:rPr>
              <a:t>Ainsi, se déplacer le long des abscisses dans le sens croissant, c’est un peu se déplacer vers les pays qui ont une disponibilité alimentaire et une valeur production élevé de viandes de volailles (Ex Chine continentale, Etas Unis d'Amérique). </a:t>
            </a:r>
          </a:p>
          <a:p>
            <a:pPr algn="just"/>
            <a:endParaRPr lang="fr-FR" sz="800" dirty="0">
              <a:solidFill>
                <a:schemeClr val="bg2"/>
              </a:solidFill>
              <a:latin typeface="Helvetica "/>
            </a:endParaRPr>
          </a:p>
          <a:p>
            <a:pPr algn="just"/>
            <a:r>
              <a:rPr lang="fr-FR" sz="800" dirty="0">
                <a:solidFill>
                  <a:schemeClr val="bg2"/>
                </a:solidFill>
                <a:latin typeface="Helvetica "/>
              </a:rPr>
              <a:t>Comme F2 est très corrélé :</a:t>
            </a:r>
          </a:p>
          <a:p>
            <a:pPr algn="just"/>
            <a:r>
              <a:rPr lang="fr-FR" sz="800" dirty="0">
                <a:solidFill>
                  <a:schemeClr val="bg2"/>
                </a:solidFill>
                <a:latin typeface="Helvetica "/>
              </a:rPr>
              <a:t>-Valeur PIB (positivement)</a:t>
            </a:r>
          </a:p>
          <a:p>
            <a:pPr algn="just"/>
            <a:r>
              <a:rPr lang="fr-FR" sz="800" dirty="0">
                <a:solidFill>
                  <a:schemeClr val="bg2"/>
                </a:solidFill>
                <a:latin typeface="Helvetica "/>
              </a:rPr>
              <a:t>-Valeur importations (négativement)</a:t>
            </a:r>
          </a:p>
          <a:p>
            <a:pPr algn="just"/>
            <a:endParaRPr lang="fr-FR" sz="800" dirty="0">
              <a:solidFill>
                <a:schemeClr val="bg2"/>
              </a:solidFill>
              <a:latin typeface="Helvetica "/>
            </a:endParaRPr>
          </a:p>
          <a:p>
            <a:pPr algn="just"/>
            <a:r>
              <a:rPr lang="fr-FR" sz="800" dirty="0">
                <a:solidFill>
                  <a:schemeClr val="bg2"/>
                </a:solidFill>
                <a:latin typeface="Helvetica "/>
              </a:rPr>
              <a:t>Ainsi, se déplacer le long des ordonnées dans le sens croissant, c’est un peu se déplacer vers les pays qui ont un PIB élevé( Ex Iran République Islamique, Indonésie, et Viet Nam).</a:t>
            </a:r>
          </a:p>
          <a:p>
            <a:pPr algn="just"/>
            <a:r>
              <a:rPr lang="fr-FR" sz="800" dirty="0">
                <a:solidFill>
                  <a:schemeClr val="bg2"/>
                </a:solidFill>
                <a:latin typeface="Helvetica "/>
              </a:rPr>
              <a:t>Dans le sens décroissant le long des axes des ordonnées ce sont les pays qui ont une importations plus élevé de viande de volailles (Ex Chine RAS de </a:t>
            </a:r>
            <a:r>
              <a:rPr lang="fr-FR" sz="800" dirty="0" err="1">
                <a:solidFill>
                  <a:schemeClr val="bg2"/>
                </a:solidFill>
                <a:latin typeface="Helvetica "/>
              </a:rPr>
              <a:t>Honk</a:t>
            </a:r>
            <a:r>
              <a:rPr lang="fr-FR" sz="800" dirty="0">
                <a:solidFill>
                  <a:schemeClr val="bg2"/>
                </a:solidFill>
                <a:latin typeface="Helvetica "/>
              </a:rPr>
              <a:t> Kong, Royaume Uni, Irlande du Nord, Emirats Arabes....)</a:t>
            </a:r>
          </a:p>
          <a:p>
            <a:pPr algn="just"/>
            <a:endParaRPr lang="fr-FR" sz="800" dirty="0">
              <a:solidFill>
                <a:schemeClr val="bg2"/>
              </a:solidFill>
              <a:latin typeface="Helvetica "/>
            </a:endParaRPr>
          </a:p>
          <a:p>
            <a:pPr algn="just"/>
            <a:r>
              <a:rPr lang="fr-FR" sz="800" dirty="0">
                <a:solidFill>
                  <a:schemeClr val="bg2"/>
                </a:solidFill>
                <a:latin typeface="Helvetica "/>
              </a:rPr>
              <a:t>Nous pouvons aussi voir que un amas de pays sont très condensé au niveau du centre de l'axe des abscisses</a:t>
            </a:r>
          </a:p>
          <a:p>
            <a:pPr algn="just"/>
            <a:endParaRPr lang="fr-FR" sz="800" dirty="0">
              <a:solidFill>
                <a:schemeClr val="bg2"/>
              </a:solidFill>
              <a:latin typeface="Helvetica "/>
            </a:endParaRPr>
          </a:p>
          <a:p>
            <a:pPr algn="just"/>
            <a:endParaRPr lang="fr-FR" sz="800" dirty="0">
              <a:solidFill>
                <a:schemeClr val="bg2"/>
              </a:solidFill>
              <a:latin typeface="Helvetica "/>
            </a:endParaRPr>
          </a:p>
          <a:p>
            <a:pPr algn="just"/>
            <a:r>
              <a:rPr lang="fr-FR" sz="800" dirty="0">
                <a:solidFill>
                  <a:schemeClr val="bg2"/>
                </a:solidFill>
                <a:latin typeface="Helvetica "/>
              </a:rPr>
              <a:t>.</a:t>
            </a:r>
            <a:endParaRPr lang="fr-FR" sz="800" dirty="0">
              <a:solidFill>
                <a:srgbClr val="FF0000"/>
              </a:solidFill>
              <a:latin typeface="Helvetica "/>
            </a:endParaRPr>
          </a:p>
        </p:txBody>
      </p:sp>
    </p:spTree>
    <p:extLst>
      <p:ext uri="{BB962C8B-B14F-4D97-AF65-F5344CB8AC3E}">
        <p14:creationId xmlns:p14="http://schemas.microsoft.com/office/powerpoint/2010/main" val="322544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exploratoire des données : dendrogramme ascendant hiérarchique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8</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sp>
        <p:nvSpPr>
          <p:cNvPr id="2" name="ZoneTexte 1">
            <a:extLst>
              <a:ext uri="{FF2B5EF4-FFF2-40B4-BE49-F238E27FC236}">
                <a16:creationId xmlns:a16="http://schemas.microsoft.com/office/drawing/2014/main" id="{9FFEE6A1-4D45-4588-9160-1781C60B0244}"/>
              </a:ext>
            </a:extLst>
          </p:cNvPr>
          <p:cNvSpPr txBox="1"/>
          <p:nvPr/>
        </p:nvSpPr>
        <p:spPr>
          <a:xfrm>
            <a:off x="457892" y="5758240"/>
            <a:ext cx="7121236" cy="954107"/>
          </a:xfrm>
          <a:prstGeom prst="rect">
            <a:avLst/>
          </a:prstGeom>
          <a:noFill/>
        </p:spPr>
        <p:txBody>
          <a:bodyPr wrap="square" rtlCol="0">
            <a:spAutoFit/>
          </a:bodyPr>
          <a:lstStyle/>
          <a:p>
            <a:pPr marL="285750" indent="-285750">
              <a:buFont typeface="Wingdings" panose="05000000000000000000" pitchFamily="2" charset="2"/>
              <a:buChar char="Ø"/>
            </a:pPr>
            <a:r>
              <a:rPr lang="fr-FR" sz="1400" dirty="0">
                <a:solidFill>
                  <a:schemeClr val="bg2"/>
                </a:solidFill>
                <a:latin typeface="Helvetica "/>
              </a:rPr>
              <a:t>Avec dendrogramme : 3 clusters bien distincts </a:t>
            </a:r>
          </a:p>
          <a:p>
            <a:endParaRPr lang="fr-FR" sz="1400" dirty="0">
              <a:solidFill>
                <a:schemeClr val="bg2"/>
              </a:solidFill>
              <a:latin typeface="Helvetica "/>
            </a:endParaRPr>
          </a:p>
          <a:p>
            <a:endParaRPr lang="fr-FR" sz="1400" dirty="0">
              <a:solidFill>
                <a:schemeClr val="bg2"/>
              </a:solidFill>
              <a:latin typeface="Helvetica "/>
            </a:endParaRPr>
          </a:p>
          <a:p>
            <a:endParaRPr lang="fr-FR" sz="1400" dirty="0">
              <a:solidFill>
                <a:schemeClr val="bg2"/>
              </a:solidFill>
              <a:latin typeface="Helvetica "/>
            </a:endParaRPr>
          </a:p>
        </p:txBody>
      </p:sp>
      <p:pic>
        <p:nvPicPr>
          <p:cNvPr id="5" name="Image 4">
            <a:extLst>
              <a:ext uri="{FF2B5EF4-FFF2-40B4-BE49-F238E27FC236}">
                <a16:creationId xmlns:a16="http://schemas.microsoft.com/office/drawing/2014/main" id="{178D6F9A-A986-4A28-B38D-095D114D8C76}"/>
              </a:ext>
            </a:extLst>
          </p:cNvPr>
          <p:cNvPicPr>
            <a:picLocks noChangeAspect="1"/>
          </p:cNvPicPr>
          <p:nvPr/>
        </p:nvPicPr>
        <p:blipFill>
          <a:blip r:embed="rId3"/>
          <a:stretch>
            <a:fillRect/>
          </a:stretch>
        </p:blipFill>
        <p:spPr>
          <a:xfrm>
            <a:off x="229291" y="1065440"/>
            <a:ext cx="3789219" cy="2363560"/>
          </a:xfrm>
          <a:prstGeom prst="rect">
            <a:avLst/>
          </a:prstGeom>
        </p:spPr>
      </p:pic>
      <p:pic>
        <p:nvPicPr>
          <p:cNvPr id="8" name="Image 7">
            <a:extLst>
              <a:ext uri="{FF2B5EF4-FFF2-40B4-BE49-F238E27FC236}">
                <a16:creationId xmlns:a16="http://schemas.microsoft.com/office/drawing/2014/main" id="{1B5C482A-3447-472D-B450-957B02F85C8A}"/>
              </a:ext>
            </a:extLst>
          </p:cNvPr>
          <p:cNvPicPr>
            <a:picLocks noChangeAspect="1"/>
          </p:cNvPicPr>
          <p:nvPr/>
        </p:nvPicPr>
        <p:blipFill>
          <a:blip r:embed="rId4"/>
          <a:stretch>
            <a:fillRect/>
          </a:stretch>
        </p:blipFill>
        <p:spPr>
          <a:xfrm>
            <a:off x="4653769" y="965778"/>
            <a:ext cx="3318916" cy="5600916"/>
          </a:xfrm>
          <a:prstGeom prst="rect">
            <a:avLst/>
          </a:prstGeom>
        </p:spPr>
      </p:pic>
    </p:spTree>
    <p:extLst>
      <p:ext uri="{BB962C8B-B14F-4D97-AF65-F5344CB8AC3E}">
        <p14:creationId xmlns:p14="http://schemas.microsoft.com/office/powerpoint/2010/main" val="188356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Analyse exploratoire des données : le nombre de classes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9</a:t>
            </a:fld>
            <a:endParaRPr lang="fr-FR" altLang="fr-FR" sz="1400">
              <a:solidFill>
                <a:schemeClr val="tx2"/>
              </a:solidFill>
              <a:latin typeface="Vinci Sans Medium" pitchFamily="2" charset="0"/>
            </a:endParaRPr>
          </a:p>
        </p:txBody>
      </p:sp>
      <p:sp>
        <p:nvSpPr>
          <p:cNvPr id="7" name="ZoneTexte 6">
            <a:extLst>
              <a:ext uri="{FF2B5EF4-FFF2-40B4-BE49-F238E27FC236}">
                <a16:creationId xmlns:a16="http://schemas.microsoft.com/office/drawing/2014/main" id="{E701CEBE-149A-4476-A7A0-2CD344526993}"/>
              </a:ext>
            </a:extLst>
          </p:cNvPr>
          <p:cNvSpPr txBox="1"/>
          <p:nvPr/>
        </p:nvSpPr>
        <p:spPr>
          <a:xfrm>
            <a:off x="685799" y="1302833"/>
            <a:ext cx="7682346" cy="523220"/>
          </a:xfrm>
          <a:prstGeom prst="rect">
            <a:avLst/>
          </a:prstGeom>
          <a:noFill/>
        </p:spPr>
        <p:txBody>
          <a:bodyPr wrap="square">
            <a:spAutoFit/>
          </a:bodyPr>
          <a:lstStyle/>
          <a:p>
            <a:endParaRPr lang="fr-FR" sz="1400" b="1" dirty="0">
              <a:solidFill>
                <a:schemeClr val="bg2"/>
              </a:solidFill>
              <a:latin typeface="Helvetica "/>
            </a:endParaRPr>
          </a:p>
          <a:p>
            <a:endParaRPr lang="fr-FR" sz="1400" b="1" dirty="0">
              <a:solidFill>
                <a:schemeClr val="bg2"/>
              </a:solidFill>
              <a:latin typeface="Helvetica "/>
            </a:endParaRPr>
          </a:p>
        </p:txBody>
      </p:sp>
      <p:pic>
        <p:nvPicPr>
          <p:cNvPr id="10" name="Image 9">
            <a:extLst>
              <a:ext uri="{FF2B5EF4-FFF2-40B4-BE49-F238E27FC236}">
                <a16:creationId xmlns:a16="http://schemas.microsoft.com/office/drawing/2014/main" id="{E6C4C096-80B7-47F3-8446-0ECF3F482A72}"/>
              </a:ext>
            </a:extLst>
          </p:cNvPr>
          <p:cNvPicPr>
            <a:picLocks noChangeAspect="1"/>
          </p:cNvPicPr>
          <p:nvPr/>
        </p:nvPicPr>
        <p:blipFill>
          <a:blip r:embed="rId3"/>
          <a:stretch>
            <a:fillRect/>
          </a:stretch>
        </p:blipFill>
        <p:spPr>
          <a:xfrm>
            <a:off x="497027" y="1034571"/>
            <a:ext cx="3797956" cy="5607529"/>
          </a:xfrm>
          <a:prstGeom prst="rect">
            <a:avLst/>
          </a:prstGeom>
        </p:spPr>
      </p:pic>
      <p:sp>
        <p:nvSpPr>
          <p:cNvPr id="9" name="ZoneTexte 8">
            <a:extLst>
              <a:ext uri="{FF2B5EF4-FFF2-40B4-BE49-F238E27FC236}">
                <a16:creationId xmlns:a16="http://schemas.microsoft.com/office/drawing/2014/main" id="{EFA6C9BE-6151-42E4-8BBB-40EBF8A52017}"/>
              </a:ext>
            </a:extLst>
          </p:cNvPr>
          <p:cNvSpPr txBox="1"/>
          <p:nvPr/>
        </p:nvSpPr>
        <p:spPr>
          <a:xfrm>
            <a:off x="4567238" y="5954067"/>
            <a:ext cx="4572000" cy="461665"/>
          </a:xfrm>
          <a:prstGeom prst="rect">
            <a:avLst/>
          </a:prstGeom>
          <a:noFill/>
        </p:spPr>
        <p:txBody>
          <a:bodyPr wrap="square">
            <a:spAutoFit/>
          </a:bodyPr>
          <a:lstStyle/>
          <a:p>
            <a:pPr marL="285750" indent="-285750">
              <a:buFont typeface="Wingdings" panose="05000000000000000000" pitchFamily="2" charset="2"/>
              <a:buChar char="Ø"/>
            </a:pPr>
            <a:r>
              <a:rPr lang="fr-FR" sz="1200" dirty="0">
                <a:solidFill>
                  <a:schemeClr val="bg2"/>
                </a:solidFill>
                <a:latin typeface="Helvetica "/>
              </a:rPr>
              <a:t>Le cluster numéro 3 a capté la majorité des pays (167 sur 172)</a:t>
            </a:r>
          </a:p>
        </p:txBody>
      </p:sp>
    </p:spTree>
    <p:extLst>
      <p:ext uri="{BB962C8B-B14F-4D97-AF65-F5344CB8AC3E}">
        <p14:creationId xmlns:p14="http://schemas.microsoft.com/office/powerpoint/2010/main" val="1908718843"/>
      </p:ext>
    </p:extLst>
  </p:cSld>
  <p:clrMapOvr>
    <a:masterClrMapping/>
  </p:clrMapOvr>
</p:sld>
</file>

<file path=ppt/theme/theme1.xml><?xml version="1.0" encoding="utf-8"?>
<a:theme xmlns:a="http://schemas.openxmlformats.org/drawingml/2006/main" name="masque-vinci-169-2014">
  <a:themeElements>
    <a:clrScheme name="">
      <a:dk1>
        <a:srgbClr val="003279"/>
      </a:dk1>
      <a:lt1>
        <a:srgbClr val="5D5B7C"/>
      </a:lt1>
      <a:dk2>
        <a:srgbClr val="FFFFFF"/>
      </a:dk2>
      <a:lt2>
        <a:srgbClr val="000000"/>
      </a:lt2>
      <a:accent1>
        <a:srgbClr val="D43842"/>
      </a:accent1>
      <a:accent2>
        <a:srgbClr val="007268"/>
      </a:accent2>
      <a:accent3>
        <a:srgbClr val="B6B5BF"/>
      </a:accent3>
      <a:accent4>
        <a:srgbClr val="002966"/>
      </a:accent4>
      <a:accent5>
        <a:srgbClr val="E6AEB0"/>
      </a:accent5>
      <a:accent6>
        <a:srgbClr val="00675E"/>
      </a:accent6>
      <a:hlink>
        <a:srgbClr val="FC8612"/>
      </a:hlink>
      <a:folHlink>
        <a:srgbClr val="FE0000"/>
      </a:folHlink>
    </a:clrScheme>
    <a:fontScheme name="Thème Office">
      <a:majorFont>
        <a:latin typeface="Vinci Sans Medium"/>
        <a:ea typeface=""/>
        <a:cs typeface=""/>
      </a:majorFont>
      <a:minorFont>
        <a:latin typeface="Vinci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Thème Offic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ème Offi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ème Offic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94B5CDAC86BE45A4241AFC1DAF61E3" ma:contentTypeVersion="0" ma:contentTypeDescription="Crée un document." ma:contentTypeScope="" ma:versionID="2ea533c2fdb539a64461fb15624212a4">
  <xsd:schema xmlns:xsd="http://www.w3.org/2001/XMLSchema" xmlns:xs="http://www.w3.org/2001/XMLSchema" xmlns:p="http://schemas.microsoft.com/office/2006/metadata/properties" xmlns:ns1="http://schemas.microsoft.com/sharepoint/v3" targetNamespace="http://schemas.microsoft.com/office/2006/metadata/properties" ma:root="true" ma:fieldsID="33f496a55d60745918dab3fd4e547772"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98F37-8034-4489-9D72-F3CCFE95E5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masque-vinci-169-2014.pot</Template>
  <TotalTime>14040</TotalTime>
  <Words>1094</Words>
  <Application>Microsoft Office PowerPoint</Application>
  <PresentationFormat>Affichage à l'écran (4:3)</PresentationFormat>
  <Paragraphs>195</Paragraphs>
  <Slides>17</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Calibri</vt:lpstr>
      <vt:lpstr>Helvetica </vt:lpstr>
      <vt:lpstr>Times New Roman</vt:lpstr>
      <vt:lpstr>Vinci Sans</vt:lpstr>
      <vt:lpstr>Vinci Sans Medium</vt:lpstr>
      <vt:lpstr>Wingdings</vt:lpstr>
      <vt:lpstr>masque-vinci-169-2014</vt:lpstr>
      <vt:lpstr>P9 – Etude de marché avec Python</vt:lpstr>
      <vt:lpstr>SOMMAIRE</vt:lpstr>
      <vt:lpstr>INTRODUCTION ET CONTEXTE DU PROJET</vt:lpstr>
      <vt:lpstr>Clustering simple : ACP </vt:lpstr>
      <vt:lpstr>Clustering simple : ACP </vt:lpstr>
      <vt:lpstr>Clustering simple : ACP </vt:lpstr>
      <vt:lpstr>Clustering simple : ACP </vt:lpstr>
      <vt:lpstr>Analyse exploratoire des données : dendrogramme ascendant hiérarchique </vt:lpstr>
      <vt:lpstr>Analyse exploratoire des données : le nombre de classes </vt:lpstr>
      <vt:lpstr>Analyse exploratoire des données : centroïdes</vt:lpstr>
      <vt:lpstr>Analyse exploratoire des données : suite</vt:lpstr>
      <vt:lpstr>Analyse exploratoire des données : suite </vt:lpstr>
      <vt:lpstr>Analyse exploratoire des données : suite </vt:lpstr>
      <vt:lpstr>Analyse exploratoire des données : suite </vt:lpstr>
      <vt:lpstr>Analyse exploratoire des données : suite </vt:lpstr>
      <vt:lpstr>Recommandations</vt:lpstr>
      <vt:lpstr>Conclusion</vt:lpstr>
    </vt:vector>
  </TitlesOfParts>
  <Company>dede dede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Ajouter un titre</dc:title>
  <dc:creator>selin</dc:creator>
  <cp:lastModifiedBy>Sln K</cp:lastModifiedBy>
  <cp:revision>1612</cp:revision>
  <cp:lastPrinted>2005-09-06T14:03:06Z</cp:lastPrinted>
  <dcterms:created xsi:type="dcterms:W3CDTF">2011-01-18T15:32:12Z</dcterms:created>
  <dcterms:modified xsi:type="dcterms:W3CDTF">2022-03-11T14:56:18Z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