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14"/>
  </p:notesMasterIdLst>
  <p:handoutMasterIdLst>
    <p:handoutMasterId r:id="rId15"/>
  </p:handoutMasterIdLst>
  <p:sldIdLst>
    <p:sldId id="258" r:id="rId3"/>
    <p:sldId id="304" r:id="rId4"/>
    <p:sldId id="305" r:id="rId5"/>
    <p:sldId id="302" r:id="rId6"/>
    <p:sldId id="307" r:id="rId7"/>
    <p:sldId id="308" r:id="rId8"/>
    <p:sldId id="309" r:id="rId9"/>
    <p:sldId id="311" r:id="rId10"/>
    <p:sldId id="306" r:id="rId11"/>
    <p:sldId id="313" r:id="rId12"/>
    <p:sldId id="312" r:id="rId13"/>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304"/>
            <p14:sldId id="305"/>
            <p14:sldId id="302"/>
            <p14:sldId id="307"/>
            <p14:sldId id="308"/>
            <p14:sldId id="309"/>
            <p14:sldId id="311"/>
            <p14:sldId id="306"/>
            <p14:sldId id="313"/>
            <p14:sldId id="312"/>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9AC8"/>
    <a:srgbClr val="FF0000"/>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94660" autoAdjust="0"/>
  </p:normalViewPr>
  <p:slideViewPr>
    <p:cSldViewPr snapToGrid="0">
      <p:cViewPr varScale="1">
        <p:scale>
          <a:sx n="92" d="100"/>
          <a:sy n="92" d="100"/>
        </p:scale>
        <p:origin x="980" y="56"/>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2824" y="56"/>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a:p>
        </p:txBody>
      </p:sp>
    </p:spTree>
    <p:extLst>
      <p:ext uri="{BB962C8B-B14F-4D97-AF65-F5344CB8AC3E}">
        <p14:creationId xmlns:p14="http://schemas.microsoft.com/office/powerpoint/2010/main" val="16325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FFFF00"/>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2F9AC8"/>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2F9AC8"/>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2F9AC8"/>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2F9AC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P8-ETUDEDELEAUSURTABLEAU/Indicateurschoisis?:language=fr-FR&amp;:display_count=n&amp;:origin=viz_share_link"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kanar3776/viz/P8-ETUDEDELEAUSURTABLEAU/Indicateurschoisi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kanar3776/viz/P8-ETUDEDELEAUSURTABLEAU/Indicateurschoisi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kanar3776/viz/P8-ETUDEDELEAUSURTABLEAU/Indicateurschoisi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app/profile/kanar3776/viz/P8-ETUDEDELEAUSURTABLEAU/Indicateurschoisi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a:latin typeface="Helvetica "/>
              </a:rPr>
              <a:t>P8 – </a:t>
            </a:r>
            <a:r>
              <a:rPr lang="fr-FR" altLang="fr-FR" sz="3200" b="1">
                <a:latin typeface="Helvetica "/>
              </a:rPr>
              <a:t>Etude de l’eau </a:t>
            </a:r>
            <a:r>
              <a:rPr lang="fr-FR" altLang="fr-FR" sz="3200" b="1" dirty="0">
                <a:latin typeface="Helvetica "/>
              </a:rPr>
              <a:t>potable avec Tableau</a:t>
            </a:r>
            <a:endParaRPr lang="fr-FR" altLang="fr-FR" sz="1600" b="1" dirty="0">
              <a:latin typeface="Helvetica "/>
            </a:endParaRP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3" name="Image 2">
            <a:extLst>
              <a:ext uri="{FF2B5EF4-FFF2-40B4-BE49-F238E27FC236}">
                <a16:creationId xmlns:a16="http://schemas.microsoft.com/office/drawing/2014/main" id="{8EF5EC23-78AD-49C7-8BE3-01381D99B607}"/>
              </a:ext>
            </a:extLst>
          </p:cNvPr>
          <p:cNvPicPr>
            <a:picLocks noChangeAspect="1"/>
          </p:cNvPicPr>
          <p:nvPr/>
        </p:nvPicPr>
        <p:blipFill>
          <a:blip r:embed="rId3"/>
          <a:stretch>
            <a:fillRect/>
          </a:stretch>
        </p:blipFill>
        <p:spPr>
          <a:xfrm>
            <a:off x="6861030" y="158711"/>
            <a:ext cx="1534729" cy="9799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PRECONISATIONS FINANCEMENT</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1815882"/>
          </a:xfrm>
          <a:prstGeom prst="rect">
            <a:avLst/>
          </a:prstGeom>
          <a:noFill/>
        </p:spPr>
        <p:txBody>
          <a:bodyPr wrap="square" rtlCol="0">
            <a:spAutoFit/>
          </a:bodyPr>
          <a:lstStyle/>
          <a:p>
            <a:pPr algn="just"/>
            <a:r>
              <a:rPr lang="fr-FR" sz="1400" b="0" i="0" u="none" strike="noStrike" dirty="0">
                <a:solidFill>
                  <a:srgbClr val="000000"/>
                </a:solidFill>
                <a:effectLst/>
                <a:latin typeface="Helvetica "/>
              </a:rPr>
              <a:t>	</a:t>
            </a:r>
          </a:p>
          <a:p>
            <a:pPr algn="just"/>
            <a:r>
              <a:rPr lang="fr-FR" sz="1400" b="1" dirty="0">
                <a:solidFill>
                  <a:srgbClr val="000000"/>
                </a:solidFill>
                <a:latin typeface="Helvetica "/>
              </a:rPr>
              <a:t> </a:t>
            </a:r>
            <a:endParaRPr lang="fr-FR" sz="1400" b="1" dirty="0">
              <a:effectLst/>
              <a:latin typeface="Helvetica "/>
            </a:endParaRPr>
          </a:p>
          <a:p>
            <a:pPr algn="just"/>
            <a:r>
              <a:rPr lang="fr-FR" sz="1400" dirty="0">
                <a:solidFill>
                  <a:srgbClr val="000000"/>
                </a:solidFill>
                <a:latin typeface="Helvetica "/>
              </a:rPr>
              <a:t>	</a:t>
            </a:r>
          </a:p>
          <a:p>
            <a:pPr marL="285750" indent="-285750" algn="just">
              <a:buFont typeface="Wingdings" panose="05000000000000000000" pitchFamily="2" charset="2"/>
              <a:buChar char="Ø"/>
            </a:pPr>
            <a:r>
              <a:rPr lang="fr-FR" sz="1400" dirty="0">
                <a:solidFill>
                  <a:srgbClr val="000000"/>
                </a:solidFill>
                <a:latin typeface="Helvetica "/>
              </a:rPr>
              <a:t>Domaine 2 : moderniser les </a:t>
            </a:r>
            <a:r>
              <a:rPr lang="fr-FR" sz="1400" b="0" i="0" u="none" strike="noStrike" dirty="0">
                <a:solidFill>
                  <a:srgbClr val="000000"/>
                </a:solidFill>
                <a:effectLst/>
                <a:latin typeface="Helvetica "/>
              </a:rPr>
              <a:t> services</a:t>
            </a:r>
            <a:r>
              <a:rPr lang="fr-FR" sz="1400" dirty="0">
                <a:solidFill>
                  <a:srgbClr val="000000"/>
                </a:solidFill>
                <a:latin typeface="Helvetica "/>
              </a:rPr>
              <a:t> </a:t>
            </a:r>
            <a:r>
              <a:rPr lang="fr-FR" sz="1400" b="0" i="0" u="none" strike="noStrike" dirty="0">
                <a:solidFill>
                  <a:srgbClr val="000000"/>
                </a:solidFill>
                <a:effectLst/>
                <a:latin typeface="Helvetica "/>
              </a:rPr>
              <a:t>(d’infrastructures) “basiques” et d’infrastructures de qualité dit « </a:t>
            </a:r>
            <a:r>
              <a:rPr lang="fr-FR" sz="1400" b="0" i="0" u="none" strike="noStrike" dirty="0" err="1">
                <a:solidFill>
                  <a:srgbClr val="000000"/>
                </a:solidFill>
                <a:effectLst/>
                <a:latin typeface="Helvetica "/>
              </a:rPr>
              <a:t>safely</a:t>
            </a:r>
            <a:r>
              <a:rPr lang="fr-FR" sz="1400" b="0" i="0" u="none" strike="noStrike" dirty="0">
                <a:solidFill>
                  <a:srgbClr val="000000"/>
                </a:solidFill>
                <a:effectLst/>
                <a:latin typeface="Helvetica "/>
              </a:rPr>
              <a:t> ».</a:t>
            </a:r>
          </a:p>
          <a:p>
            <a:pPr marL="285750" indent="-285750" algn="just">
              <a:buFont typeface="Wingdings" panose="05000000000000000000" pitchFamily="2" charset="2"/>
              <a:buChar char="Ø"/>
            </a:pPr>
            <a:endParaRPr lang="fr-FR" sz="1400" dirty="0">
              <a:solidFill>
                <a:srgbClr val="000000"/>
              </a:solidFill>
              <a:latin typeface="Helvetica "/>
            </a:endParaRPr>
          </a:p>
          <a:p>
            <a:pPr marL="285750" indent="-285750" algn="just">
              <a:buFont typeface="Wingdings" panose="05000000000000000000" pitchFamily="2" charset="2"/>
              <a:buChar char="Ø"/>
            </a:pPr>
            <a:r>
              <a:rPr lang="fr-FR" sz="1400" b="0" i="0" u="none" strike="noStrike" dirty="0">
                <a:solidFill>
                  <a:srgbClr val="000000"/>
                </a:solidFill>
                <a:effectLst/>
                <a:latin typeface="Helvetica "/>
              </a:rPr>
              <a:t>Domaine 3 :  consulting auprès de la politique </a:t>
            </a:r>
            <a:r>
              <a:rPr lang="fr-FR" sz="1400" dirty="0">
                <a:solidFill>
                  <a:schemeClr val="bg2"/>
                </a:solidFill>
                <a:latin typeface="Helvetica "/>
              </a:rPr>
              <a:t>d’administrations et gouvernementale à propos des politiques d’accès à l’eau.</a:t>
            </a:r>
            <a:endParaRPr lang="fr-FR" dirty="0">
              <a:solidFill>
                <a:schemeClr val="bg2"/>
              </a:solidFill>
              <a:latin typeface="Helvetica "/>
            </a:endParaRPr>
          </a:p>
        </p:txBody>
      </p:sp>
    </p:spTree>
    <p:extLst>
      <p:ext uri="{BB962C8B-B14F-4D97-AF65-F5344CB8AC3E}">
        <p14:creationId xmlns:p14="http://schemas.microsoft.com/office/powerpoint/2010/main" val="38307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CONCLUSION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r>
              <a:rPr lang="fr-FR" sz="1800" b="1" dirty="0">
                <a:latin typeface="Helvetica "/>
                <a:cs typeface="Calibri" panose="020F0502020204030204" pitchFamily="34" charset="0"/>
              </a:rPr>
              <a:t>Des questions ?</a:t>
            </a:r>
            <a:endParaRPr lang="fr-FR" sz="1800"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1142999" y="1420092"/>
            <a:ext cx="8132618" cy="553998"/>
          </a:xfrm>
          <a:prstGeom prst="rect">
            <a:avLst/>
          </a:prstGeom>
          <a:noFill/>
        </p:spPr>
        <p:txBody>
          <a:bodyPr wrap="square" rtlCol="0">
            <a:spAutoFit/>
          </a:bodyPr>
          <a:lstStyle/>
          <a:p>
            <a:endParaRPr lang="fr-FR" sz="1400" dirty="0">
              <a:solidFill>
                <a:schemeClr val="bg2"/>
              </a:solidFill>
              <a:latin typeface="Helvetica "/>
            </a:endParaRPr>
          </a:p>
          <a:p>
            <a:endParaRPr lang="fr-FR" dirty="0">
              <a:solidFill>
                <a:schemeClr val="bg2"/>
              </a:solidFill>
              <a:latin typeface="Helvetica "/>
            </a:endParaRPr>
          </a:p>
        </p:txBody>
      </p:sp>
    </p:spTree>
    <p:extLst>
      <p:ext uri="{BB962C8B-B14F-4D97-AF65-F5344CB8AC3E}">
        <p14:creationId xmlns:p14="http://schemas.microsoft.com/office/powerpoint/2010/main" val="422833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2554545"/>
          </a:xfrm>
          <a:prstGeom prst="rect">
            <a:avLst/>
          </a:prstGeom>
          <a:noFill/>
        </p:spPr>
        <p:txBody>
          <a:bodyPr wrap="square" rtlCol="0">
            <a:spAutoFit/>
          </a:bodyPr>
          <a:lstStyle/>
          <a:p>
            <a:r>
              <a:rPr lang="fr-FR" b="1" dirty="0">
                <a:solidFill>
                  <a:schemeClr val="bg2"/>
                </a:solidFill>
                <a:latin typeface="Helvetica "/>
              </a:rPr>
              <a:t>1 - Introduction</a:t>
            </a:r>
          </a:p>
          <a:p>
            <a:endParaRPr lang="fr-FR" b="1" dirty="0">
              <a:solidFill>
                <a:schemeClr val="bg2"/>
              </a:solidFill>
              <a:latin typeface="Helvetica "/>
            </a:endParaRPr>
          </a:p>
          <a:p>
            <a:r>
              <a:rPr lang="fr-FR" b="1" dirty="0">
                <a:solidFill>
                  <a:schemeClr val="bg2"/>
                </a:solidFill>
                <a:latin typeface="Helvetica "/>
              </a:rPr>
              <a:t>2 - Présentation indicateurs choisis</a:t>
            </a:r>
          </a:p>
          <a:p>
            <a:endParaRPr lang="fr-FR" b="1" dirty="0">
              <a:solidFill>
                <a:schemeClr val="bg2"/>
              </a:solidFill>
              <a:latin typeface="Helvetica "/>
            </a:endParaRPr>
          </a:p>
          <a:p>
            <a:r>
              <a:rPr lang="fr-FR" b="1" dirty="0">
                <a:solidFill>
                  <a:schemeClr val="bg2"/>
                </a:solidFill>
                <a:latin typeface="Helvetica "/>
              </a:rPr>
              <a:t>3 - Indicateurs vue mondiale, continentale et nationale</a:t>
            </a:r>
          </a:p>
          <a:p>
            <a:endParaRPr lang="fr-FR" b="1" dirty="0">
              <a:solidFill>
                <a:schemeClr val="bg2"/>
              </a:solidFill>
              <a:latin typeface="Helvetica "/>
            </a:endParaRPr>
          </a:p>
          <a:p>
            <a:r>
              <a:rPr lang="fr-FR" b="1" dirty="0">
                <a:solidFill>
                  <a:schemeClr val="bg2"/>
                </a:solidFill>
                <a:latin typeface="Helvetica "/>
              </a:rPr>
              <a:t>4 - Analyses et préconisations</a:t>
            </a:r>
          </a:p>
          <a:p>
            <a:endParaRPr lang="fr-FR" b="1" dirty="0">
              <a:solidFill>
                <a:schemeClr val="bg2"/>
              </a:solidFill>
              <a:latin typeface="Helvetica "/>
            </a:endParaRPr>
          </a:p>
          <a:p>
            <a:r>
              <a:rPr lang="fr-FR" b="1" dirty="0">
                <a:solidFill>
                  <a:schemeClr val="bg2"/>
                </a:solidFill>
                <a:latin typeface="Helvetica "/>
              </a:rPr>
              <a:t>5 - Conclusion </a:t>
            </a:r>
          </a:p>
          <a:p>
            <a:pPr algn="just"/>
            <a:endParaRPr lang="fr-FR" dirty="0">
              <a:solidFill>
                <a:schemeClr val="bg2"/>
              </a:solidFill>
              <a:latin typeface="Helvetica "/>
            </a:endParaRPr>
          </a:p>
        </p:txBody>
      </p:sp>
    </p:spTree>
    <p:extLst>
      <p:ext uri="{BB962C8B-B14F-4D97-AF65-F5344CB8AC3E}">
        <p14:creationId xmlns:p14="http://schemas.microsoft.com/office/powerpoint/2010/main" val="366422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INTRODUCTION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89" y="1378528"/>
            <a:ext cx="8513619" cy="3754874"/>
          </a:xfrm>
          <a:prstGeom prst="rect">
            <a:avLst/>
          </a:prstGeom>
          <a:noFill/>
        </p:spPr>
        <p:txBody>
          <a:bodyPr wrap="square" rtlCol="0">
            <a:spAutoFit/>
          </a:bodyPr>
          <a:lstStyle/>
          <a:p>
            <a:pPr algn="just"/>
            <a:r>
              <a:rPr lang="fr-FR" sz="1400" dirty="0">
                <a:solidFill>
                  <a:schemeClr val="bg2"/>
                </a:solidFill>
                <a:latin typeface="Helvetica "/>
              </a:rPr>
              <a:t>ONG DWFA (</a:t>
            </a:r>
            <a:r>
              <a:rPr lang="fr-FR" sz="1400" dirty="0" err="1">
                <a:solidFill>
                  <a:schemeClr val="bg2"/>
                </a:solidFill>
                <a:latin typeface="Helvetica "/>
              </a:rPr>
              <a:t>Drinking</a:t>
            </a:r>
            <a:r>
              <a:rPr lang="fr-FR" sz="1400" dirty="0">
                <a:solidFill>
                  <a:schemeClr val="bg2"/>
                </a:solidFill>
                <a:latin typeface="Helvetica "/>
              </a:rPr>
              <a:t> Water For All) a pour ambition de donner accès à l’eau potable à tout le monde. Elle présente 3 domaines d’expertises :</a:t>
            </a:r>
          </a:p>
          <a:p>
            <a:pPr algn="just"/>
            <a:endParaRPr lang="fr-FR" sz="1400" dirty="0">
              <a:solidFill>
                <a:schemeClr val="bg2"/>
              </a:solidFill>
              <a:latin typeface="Helvetica "/>
            </a:endParaRPr>
          </a:p>
          <a:p>
            <a:pPr algn="just"/>
            <a:r>
              <a:rPr lang="fr-FR" sz="1400" dirty="0">
                <a:solidFill>
                  <a:schemeClr val="bg2"/>
                </a:solidFill>
                <a:latin typeface="Helvetica "/>
              </a:rPr>
              <a:t>	- création de services d’accès à l’eau potable </a:t>
            </a:r>
          </a:p>
          <a:p>
            <a:pPr algn="just"/>
            <a:r>
              <a:rPr lang="fr-FR" sz="1400" dirty="0">
                <a:solidFill>
                  <a:schemeClr val="bg2"/>
                </a:solidFill>
                <a:latin typeface="Helvetica "/>
              </a:rPr>
              <a:t>	- modernisation de services d’accès à l’eau déjà existants ;</a:t>
            </a:r>
          </a:p>
          <a:p>
            <a:pPr algn="just"/>
            <a:r>
              <a:rPr lang="fr-FR" sz="1400" dirty="0">
                <a:solidFill>
                  <a:schemeClr val="bg2"/>
                </a:solidFill>
                <a:latin typeface="Helvetica "/>
              </a:rPr>
              <a:t>	- consulting auprès d’administrations/gouvernements à propos des politiques d’accès à 	l’eau.</a:t>
            </a:r>
          </a:p>
          <a:p>
            <a:pPr algn="just"/>
            <a:endParaRPr lang="fr-FR" sz="1400" dirty="0">
              <a:solidFill>
                <a:schemeClr val="bg2"/>
              </a:solidFill>
              <a:latin typeface="Helvetica "/>
            </a:endParaRPr>
          </a:p>
          <a:p>
            <a:pPr algn="just"/>
            <a:r>
              <a:rPr lang="fr-FR" sz="1400" dirty="0">
                <a:solidFill>
                  <a:schemeClr val="bg2"/>
                </a:solidFill>
                <a:latin typeface="Helvetica "/>
              </a:rPr>
              <a:t>L’association a effectué une demande de financement auprès d’un bailleur de fonds en présentant ces 3 domaines d’expertise. </a:t>
            </a:r>
          </a:p>
          <a:p>
            <a:pPr algn="just"/>
            <a:endParaRPr lang="fr-FR" sz="1400" dirty="0">
              <a:solidFill>
                <a:schemeClr val="bg2"/>
              </a:solidFill>
              <a:latin typeface="Helvetica "/>
            </a:endParaRPr>
          </a:p>
          <a:p>
            <a:pPr algn="just"/>
            <a:r>
              <a:rPr lang="fr-FR" sz="1400" dirty="0">
                <a:solidFill>
                  <a:schemeClr val="bg2"/>
                </a:solidFill>
                <a:latin typeface="Helvetica "/>
              </a:rPr>
              <a:t>Ces nouveaux financements pourront permettre d’investir dans un des domaines d’expertise dans un pays qui n’est pas encore déterminé.</a:t>
            </a:r>
          </a:p>
          <a:p>
            <a:pPr algn="just"/>
            <a:endParaRPr lang="fr-FR" sz="1400" dirty="0">
              <a:solidFill>
                <a:schemeClr val="bg2"/>
              </a:solidFill>
              <a:latin typeface="Helvetica "/>
            </a:endParaRPr>
          </a:p>
          <a:p>
            <a:pPr algn="just"/>
            <a:r>
              <a:rPr lang="fr-FR" sz="1400" dirty="0">
                <a:solidFill>
                  <a:schemeClr val="bg2"/>
                </a:solidFill>
                <a:latin typeface="Helvetica "/>
              </a:rPr>
              <a:t>Une analyse de la  vue globale de l’accès à l’eau potable dans le monde permettra de choisir le pays à cibler dès que le bailleur de fonds aura donné sa réponse sur le domaine d’expertise qu’il souhaite financer.</a:t>
            </a:r>
          </a:p>
        </p:txBody>
      </p:sp>
    </p:spTree>
    <p:extLst>
      <p:ext uri="{BB962C8B-B14F-4D97-AF65-F5344CB8AC3E}">
        <p14:creationId xmlns:p14="http://schemas.microsoft.com/office/powerpoint/2010/main" val="220989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INDICATEURS CHOISIS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67145" y="1220579"/>
            <a:ext cx="8132618" cy="5262979"/>
          </a:xfrm>
          <a:prstGeom prst="rect">
            <a:avLst/>
          </a:prstGeom>
          <a:noFill/>
        </p:spPr>
        <p:txBody>
          <a:bodyPr wrap="square" rtlCol="0">
            <a:spAutoFit/>
          </a:bodyPr>
          <a:lstStyle/>
          <a:p>
            <a:pPr algn="just"/>
            <a:r>
              <a:rPr lang="fr-FR" sz="1400" b="1" i="0" u="none" strike="noStrike" dirty="0">
                <a:solidFill>
                  <a:srgbClr val="000000"/>
                </a:solidFill>
                <a:effectLst/>
                <a:latin typeface="Helvetica "/>
              </a:rPr>
              <a:t>Indicateurs utilisés :</a:t>
            </a:r>
          </a:p>
          <a:p>
            <a:pPr algn="just"/>
            <a:endParaRPr lang="fr-FR" sz="1400" dirty="0">
              <a:effectLst/>
              <a:latin typeface="Helvetica "/>
            </a:endParaRPr>
          </a:p>
          <a:p>
            <a:pPr algn="just"/>
            <a:r>
              <a:rPr lang="fr-FR" sz="1400" b="0" i="0" u="none" strike="noStrike" dirty="0">
                <a:solidFill>
                  <a:srgbClr val="000000"/>
                </a:solidFill>
                <a:effectLst/>
                <a:latin typeface="Helvetica "/>
              </a:rPr>
              <a:t>	1- le taux de mortalité dû à de l’eau insalubre ;</a:t>
            </a:r>
            <a:endParaRPr lang="fr-FR" sz="1400" dirty="0">
              <a:effectLst/>
              <a:latin typeface="Helvetica "/>
            </a:endParaRPr>
          </a:p>
          <a:p>
            <a:pPr algn="just"/>
            <a:r>
              <a:rPr lang="fr-FR" sz="1400" b="0" i="0" u="none" strike="noStrike" dirty="0">
                <a:solidFill>
                  <a:srgbClr val="000000"/>
                </a:solidFill>
                <a:effectLst/>
                <a:latin typeface="Helvetica "/>
              </a:rPr>
              <a:t>	2- la population / densité de population ;</a:t>
            </a:r>
            <a:endParaRPr lang="fr-FR" sz="1400" dirty="0">
              <a:effectLst/>
              <a:latin typeface="Helvetica "/>
            </a:endParaRPr>
          </a:p>
          <a:p>
            <a:pPr algn="just"/>
            <a:r>
              <a:rPr lang="fr-FR" sz="1400" b="0" i="0" u="none" strike="noStrike" dirty="0">
                <a:solidFill>
                  <a:srgbClr val="000000"/>
                </a:solidFill>
                <a:effectLst/>
                <a:latin typeface="Helvetica "/>
              </a:rPr>
              <a:t>	3- la part d’habitants ayant accès à l’eau potable ;</a:t>
            </a:r>
            <a:endParaRPr lang="fr-FR" sz="1400" dirty="0">
              <a:effectLst/>
              <a:latin typeface="Helvetica "/>
            </a:endParaRPr>
          </a:p>
          <a:p>
            <a:pPr algn="just"/>
            <a:r>
              <a:rPr lang="fr-FR" sz="1400" b="0" i="0" u="none" strike="noStrike" dirty="0">
                <a:solidFill>
                  <a:srgbClr val="000000"/>
                </a:solidFill>
                <a:effectLst/>
                <a:latin typeface="Helvetica "/>
              </a:rPr>
              <a:t>	4- la stabilité politique du pays.</a:t>
            </a:r>
            <a:endParaRPr lang="fr-FR" sz="1400" dirty="0">
              <a:effectLst/>
              <a:latin typeface="Helvetica "/>
            </a:endParaRPr>
          </a:p>
          <a:p>
            <a:pPr algn="just"/>
            <a:r>
              <a:rPr lang="fr-FR" sz="1400" b="0" i="0" u="none" strike="noStrike" dirty="0">
                <a:solidFill>
                  <a:srgbClr val="000000"/>
                </a:solidFill>
                <a:effectLst/>
                <a:latin typeface="Helvetica "/>
              </a:rPr>
              <a:t>	5- l’évolution de ces facteurs dans le temps. </a:t>
            </a:r>
          </a:p>
          <a:p>
            <a:pPr algn="just"/>
            <a:endParaRPr lang="fr-FR" sz="1400" dirty="0">
              <a:effectLst/>
              <a:latin typeface="Helvetica "/>
            </a:endParaRPr>
          </a:p>
          <a:p>
            <a:pPr algn="just"/>
            <a:endParaRPr lang="fr-FR" sz="1400" b="0" i="0" u="none" strike="noStrike" dirty="0">
              <a:solidFill>
                <a:srgbClr val="000000"/>
              </a:solidFill>
              <a:effectLst/>
              <a:latin typeface="Helvetica "/>
            </a:endParaRPr>
          </a:p>
          <a:p>
            <a:pPr algn="just"/>
            <a:r>
              <a:rPr lang="fr-FR" sz="1400" b="1" i="0" u="none" strike="noStrike" dirty="0">
                <a:solidFill>
                  <a:srgbClr val="000000"/>
                </a:solidFill>
                <a:effectLst/>
                <a:latin typeface="Helvetica "/>
              </a:rPr>
              <a:t>Au niveau national (pays choisis) :</a:t>
            </a:r>
            <a:endParaRPr lang="fr-FR" sz="1400" b="1" dirty="0">
              <a:effectLst/>
              <a:latin typeface="Helvetica "/>
            </a:endParaRPr>
          </a:p>
          <a:p>
            <a:pPr algn="just"/>
            <a:r>
              <a:rPr lang="fr-FR" sz="1400" dirty="0">
                <a:solidFill>
                  <a:srgbClr val="000000"/>
                </a:solidFill>
                <a:latin typeface="Helvetica "/>
              </a:rPr>
              <a:t>	</a:t>
            </a:r>
            <a:r>
              <a:rPr lang="fr-FR" sz="1400" b="0" i="0" u="none" strike="noStrike" dirty="0">
                <a:solidFill>
                  <a:srgbClr val="000000"/>
                </a:solidFill>
                <a:effectLst/>
                <a:latin typeface="Helvetica "/>
              </a:rPr>
              <a:t>Domaine 1 (création de services) : graphique combinant le taux d’accès à l’eau potable et le taux de population urbaine.</a:t>
            </a:r>
            <a:endParaRPr lang="fr-FR" sz="1400" dirty="0">
              <a:effectLst/>
              <a:latin typeface="Helvetica "/>
            </a:endParaRPr>
          </a:p>
          <a:p>
            <a:pPr algn="just"/>
            <a:r>
              <a:rPr lang="fr-FR" sz="1400" dirty="0">
                <a:solidFill>
                  <a:srgbClr val="000000"/>
                </a:solidFill>
                <a:latin typeface="Helvetica "/>
              </a:rPr>
              <a:t>	</a:t>
            </a:r>
            <a:r>
              <a:rPr lang="fr-FR" sz="1400" b="0" i="0" u="none" strike="noStrike" dirty="0">
                <a:solidFill>
                  <a:srgbClr val="000000"/>
                </a:solidFill>
                <a:effectLst/>
                <a:latin typeface="Helvetica "/>
              </a:rPr>
              <a:t>Domaine 2 (modernisation des services) : graphique qui combine le taux de services (d’infrastructures) “basiques” et le taux d’infrastructures de qualité (qualifiées comme “</a:t>
            </a:r>
            <a:r>
              <a:rPr lang="fr-FR" sz="1400" b="0" i="0" u="none" strike="noStrike" dirty="0" err="1">
                <a:solidFill>
                  <a:srgbClr val="000000"/>
                </a:solidFill>
                <a:effectLst/>
                <a:latin typeface="Helvetica "/>
              </a:rPr>
              <a:t>safely</a:t>
            </a:r>
            <a:r>
              <a:rPr lang="fr-FR" sz="1400" b="0" i="0" u="none" strike="noStrike" dirty="0">
                <a:solidFill>
                  <a:srgbClr val="000000"/>
                </a:solidFill>
                <a:effectLst/>
                <a:latin typeface="Helvetica "/>
              </a:rPr>
              <a:t> </a:t>
            </a:r>
            <a:r>
              <a:rPr lang="fr-FR" sz="1400" b="0" i="0" u="none" strike="noStrike" dirty="0" err="1">
                <a:solidFill>
                  <a:srgbClr val="000000"/>
                </a:solidFill>
                <a:effectLst/>
                <a:latin typeface="Helvetica "/>
              </a:rPr>
              <a:t>managed</a:t>
            </a:r>
            <a:r>
              <a:rPr lang="fr-FR" sz="1400" b="0" i="0" u="none" strike="noStrike" dirty="0">
                <a:solidFill>
                  <a:srgbClr val="000000"/>
                </a:solidFill>
                <a:effectLst/>
                <a:latin typeface="Helvetica "/>
              </a:rPr>
              <a:t>” dans les données) afin d’identifier les pays qui ont un gros besoin d’améliorer la qualité de leurs services.</a:t>
            </a:r>
            <a:endParaRPr lang="fr-FR" sz="1400" dirty="0">
              <a:effectLst/>
              <a:latin typeface="Helvetica "/>
            </a:endParaRPr>
          </a:p>
          <a:p>
            <a:pPr algn="just"/>
            <a:r>
              <a:rPr lang="fr-FR" sz="1400" dirty="0">
                <a:solidFill>
                  <a:srgbClr val="000000"/>
                </a:solidFill>
                <a:latin typeface="Helvetica "/>
              </a:rPr>
              <a:t>	</a:t>
            </a:r>
            <a:r>
              <a:rPr lang="fr-FR" sz="1400" b="0" i="0" u="none" strike="noStrike" dirty="0">
                <a:solidFill>
                  <a:srgbClr val="000000"/>
                </a:solidFill>
                <a:effectLst/>
                <a:latin typeface="Helvetica "/>
              </a:rPr>
              <a:t>Domaine 3 (consulting) : graphique combinant l’efficacité de la politique gouvernementale d’accès à l’eau (politique efficace = taux de mortalité faible + bon accès des habitants aux services d’eau potable) ainsi que la stabilité politique (en effet, difficile de faire du consulting auprès d’une administration si la situation politique est instable).</a:t>
            </a:r>
          </a:p>
          <a:p>
            <a:pPr algn="l"/>
            <a:endParaRPr lang="fr-FR" sz="1400" dirty="0">
              <a:solidFill>
                <a:srgbClr val="000000"/>
              </a:solidFill>
              <a:latin typeface="Helvetica "/>
            </a:endParaRPr>
          </a:p>
          <a:p>
            <a:pPr algn="l"/>
            <a:endParaRPr lang="fr-FR" sz="800" b="1" i="0" u="none" strike="noStrike" dirty="0">
              <a:solidFill>
                <a:srgbClr val="000000"/>
              </a:solidFill>
              <a:effectLst/>
              <a:latin typeface="Helvetica "/>
            </a:endParaRPr>
          </a:p>
          <a:p>
            <a:pPr algn="l"/>
            <a:r>
              <a:rPr lang="fr-FR" sz="800" b="1" i="0" u="none" strike="noStrike" dirty="0">
                <a:solidFill>
                  <a:srgbClr val="000000"/>
                </a:solidFill>
                <a:effectLst/>
                <a:latin typeface="Helvetica "/>
              </a:rPr>
              <a:t>Lien tableau : </a:t>
            </a:r>
            <a:r>
              <a:rPr lang="fr-FR" sz="800" b="1" i="0" u="none" strike="noStrike" dirty="0">
                <a:solidFill>
                  <a:srgbClr val="000000"/>
                </a:solidFill>
                <a:effectLst/>
                <a:latin typeface="Helvetica "/>
                <a:hlinkClick r:id="rId3"/>
              </a:rPr>
              <a:t>https://public.tableau.com/views/P8-ETUDEDELEAUSURTABLEAU/Indicateurschoisis?:language=fr-FR&amp;:display_count=n&amp;:origin=viz_share_link</a:t>
            </a:r>
            <a:endParaRPr lang="fr-FR" sz="800" b="1" i="0" u="none" strike="noStrike" dirty="0">
              <a:solidFill>
                <a:srgbClr val="000000"/>
              </a:solidFill>
              <a:effectLst/>
              <a:latin typeface="Helvetica "/>
            </a:endParaRPr>
          </a:p>
          <a:p>
            <a:pPr algn="l"/>
            <a:endParaRPr lang="fr-FR" sz="1400" dirty="0">
              <a:solidFill>
                <a:srgbClr val="000000"/>
              </a:solidFill>
              <a:latin typeface="Helvetica "/>
            </a:endParaRPr>
          </a:p>
        </p:txBody>
      </p:sp>
    </p:spTree>
    <p:extLst>
      <p:ext uri="{BB962C8B-B14F-4D97-AF65-F5344CB8AC3E}">
        <p14:creationId xmlns:p14="http://schemas.microsoft.com/office/powerpoint/2010/main" val="4577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PRELIMINAIRE - VUE MONDIALE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523220"/>
          </a:xfrm>
          <a:prstGeom prst="rect">
            <a:avLst/>
          </a:prstGeom>
          <a:noFill/>
        </p:spPr>
        <p:txBody>
          <a:bodyPr wrap="square" rtlCol="0">
            <a:spAutoFit/>
          </a:bodyPr>
          <a:lstStyle/>
          <a:p>
            <a:pPr algn="l"/>
            <a:endParaRPr lang="fr-FR" sz="1400" dirty="0">
              <a:effectLst/>
              <a:latin typeface="Helvetica "/>
            </a:endParaRPr>
          </a:p>
          <a:p>
            <a:pPr algn="l"/>
            <a:r>
              <a:rPr lang="fr-FR" sz="1400" b="0" i="0" u="none" strike="noStrike" dirty="0">
                <a:solidFill>
                  <a:srgbClr val="000000"/>
                </a:solidFill>
                <a:effectLst/>
                <a:latin typeface="Helvetica "/>
              </a:rPr>
              <a:t>	</a:t>
            </a:r>
            <a:endParaRPr lang="fr-FR" sz="1400" dirty="0">
              <a:effectLst/>
              <a:latin typeface="Helvetica "/>
            </a:endParaRPr>
          </a:p>
        </p:txBody>
      </p:sp>
      <p:sp>
        <p:nvSpPr>
          <p:cNvPr id="6" name="ZoneTexte 5">
            <a:extLst>
              <a:ext uri="{FF2B5EF4-FFF2-40B4-BE49-F238E27FC236}">
                <a16:creationId xmlns:a16="http://schemas.microsoft.com/office/drawing/2014/main" id="{DFB9D5BF-9D6B-4CE7-B7AA-4C24659C20D6}"/>
              </a:ext>
            </a:extLst>
          </p:cNvPr>
          <p:cNvSpPr txBox="1"/>
          <p:nvPr/>
        </p:nvSpPr>
        <p:spPr>
          <a:xfrm>
            <a:off x="1151038" y="6458972"/>
            <a:ext cx="7601672" cy="215444"/>
          </a:xfrm>
          <a:prstGeom prst="rect">
            <a:avLst/>
          </a:prstGeom>
          <a:noFill/>
        </p:spPr>
        <p:txBody>
          <a:bodyPr wrap="square" rtlCol="0">
            <a:spAutoFit/>
          </a:bodyPr>
          <a:lstStyle/>
          <a:p>
            <a:pPr marL="171450" indent="-171450">
              <a:buFont typeface="Wingdings" panose="05000000000000000000" pitchFamily="2" charset="2"/>
              <a:buChar char="Ø"/>
            </a:pPr>
            <a:r>
              <a:rPr lang="fr-FR" sz="800" b="1" dirty="0">
                <a:solidFill>
                  <a:srgbClr val="000000"/>
                </a:solidFill>
                <a:effectLst/>
                <a:latin typeface="Helvetica "/>
              </a:rPr>
              <a:t>Lien tableau </a:t>
            </a:r>
            <a:r>
              <a:rPr lang="fr-FR" sz="800" b="1" dirty="0">
                <a:solidFill>
                  <a:srgbClr val="000000"/>
                </a:solidFill>
                <a:latin typeface="Helvetica "/>
              </a:rPr>
              <a:t>: </a:t>
            </a:r>
            <a:r>
              <a:rPr lang="fr-FR" sz="800" b="1" dirty="0">
                <a:solidFill>
                  <a:srgbClr val="000000"/>
                </a:solidFill>
                <a:latin typeface="Helvetica "/>
                <a:hlinkClick r:id="rId3"/>
              </a:rPr>
              <a:t>https://public.tableau.com/app/profile/kanar3776/viz/P8-ETUDEDELEAUSURTABLEAU/Indicateurschoisis</a:t>
            </a:r>
            <a:endParaRPr lang="fr-FR" sz="800" dirty="0"/>
          </a:p>
        </p:txBody>
      </p:sp>
      <p:pic>
        <p:nvPicPr>
          <p:cNvPr id="5" name="Image 4">
            <a:extLst>
              <a:ext uri="{FF2B5EF4-FFF2-40B4-BE49-F238E27FC236}">
                <a16:creationId xmlns:a16="http://schemas.microsoft.com/office/drawing/2014/main" id="{A8DEAA6A-5352-4EFE-8E90-99D337603C14}"/>
              </a:ext>
            </a:extLst>
          </p:cNvPr>
          <p:cNvPicPr>
            <a:picLocks noChangeAspect="1"/>
          </p:cNvPicPr>
          <p:nvPr/>
        </p:nvPicPr>
        <p:blipFill>
          <a:blip r:embed="rId4"/>
          <a:stretch>
            <a:fillRect/>
          </a:stretch>
        </p:blipFill>
        <p:spPr>
          <a:xfrm>
            <a:off x="1151038" y="1037287"/>
            <a:ext cx="6240362" cy="5352095"/>
          </a:xfrm>
          <a:prstGeom prst="rect">
            <a:avLst/>
          </a:prstGeom>
        </p:spPr>
      </p:pic>
    </p:spTree>
    <p:extLst>
      <p:ext uri="{BB962C8B-B14F-4D97-AF65-F5344CB8AC3E}">
        <p14:creationId xmlns:p14="http://schemas.microsoft.com/office/powerpoint/2010/main" val="309266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PRELIMINAIRE - VUE CONTINENTALE (AFRIQUE)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sp>
        <p:nvSpPr>
          <p:cNvPr id="8" name="ZoneTexte 7">
            <a:extLst>
              <a:ext uri="{FF2B5EF4-FFF2-40B4-BE49-F238E27FC236}">
                <a16:creationId xmlns:a16="http://schemas.microsoft.com/office/drawing/2014/main" id="{3CC313EE-84BB-468F-BF10-340E95B4B34F}"/>
              </a:ext>
            </a:extLst>
          </p:cNvPr>
          <p:cNvSpPr txBox="1"/>
          <p:nvPr/>
        </p:nvSpPr>
        <p:spPr>
          <a:xfrm>
            <a:off x="1180033" y="6458972"/>
            <a:ext cx="7601672" cy="215444"/>
          </a:xfrm>
          <a:prstGeom prst="rect">
            <a:avLst/>
          </a:prstGeom>
          <a:noFill/>
        </p:spPr>
        <p:txBody>
          <a:bodyPr wrap="square" rtlCol="0">
            <a:spAutoFit/>
          </a:bodyPr>
          <a:lstStyle/>
          <a:p>
            <a:pPr marL="171450" indent="-171450">
              <a:buFont typeface="Wingdings" panose="05000000000000000000" pitchFamily="2" charset="2"/>
              <a:buChar char="Ø"/>
            </a:pPr>
            <a:r>
              <a:rPr lang="fr-FR" sz="800" b="1" dirty="0">
                <a:solidFill>
                  <a:srgbClr val="000000"/>
                </a:solidFill>
                <a:effectLst/>
                <a:latin typeface="Helvetica "/>
              </a:rPr>
              <a:t>Lien tableau </a:t>
            </a:r>
            <a:r>
              <a:rPr lang="fr-FR" sz="800" b="1" dirty="0">
                <a:solidFill>
                  <a:srgbClr val="000000"/>
                </a:solidFill>
                <a:latin typeface="Helvetica "/>
              </a:rPr>
              <a:t>: </a:t>
            </a:r>
            <a:r>
              <a:rPr lang="fr-FR" sz="800" b="1" dirty="0">
                <a:solidFill>
                  <a:srgbClr val="000000"/>
                </a:solidFill>
                <a:latin typeface="Helvetica "/>
                <a:hlinkClick r:id="rId3"/>
              </a:rPr>
              <a:t>https://public.tableau.com/app/profile/kanar3776/viz/P8-ETUDEDELEAUSURTABLEAU/Indicateurschoisis</a:t>
            </a:r>
            <a:endParaRPr lang="fr-FR" sz="800" dirty="0"/>
          </a:p>
        </p:txBody>
      </p:sp>
      <p:sp>
        <p:nvSpPr>
          <p:cNvPr id="12" name="ZoneTexte 11">
            <a:extLst>
              <a:ext uri="{FF2B5EF4-FFF2-40B4-BE49-F238E27FC236}">
                <a16:creationId xmlns:a16="http://schemas.microsoft.com/office/drawing/2014/main" id="{9C9BE8F8-C338-42C0-9943-4B00F0ADD16E}"/>
              </a:ext>
            </a:extLst>
          </p:cNvPr>
          <p:cNvSpPr txBox="1"/>
          <p:nvPr/>
        </p:nvSpPr>
        <p:spPr>
          <a:xfrm>
            <a:off x="7963967" y="4897777"/>
            <a:ext cx="846858" cy="369332"/>
          </a:xfrm>
          <a:prstGeom prst="rect">
            <a:avLst/>
          </a:prstGeom>
          <a:noFill/>
        </p:spPr>
        <p:txBody>
          <a:bodyPr wrap="square" rtlCol="0">
            <a:spAutoFit/>
          </a:bodyPr>
          <a:lstStyle/>
          <a:p>
            <a:r>
              <a:rPr lang="fr-FR" sz="1800" b="1" dirty="0">
                <a:latin typeface="Helvetica "/>
              </a:rPr>
              <a:t>Chad</a:t>
            </a:r>
          </a:p>
        </p:txBody>
      </p:sp>
      <p:pic>
        <p:nvPicPr>
          <p:cNvPr id="6" name="Image 5">
            <a:extLst>
              <a:ext uri="{FF2B5EF4-FFF2-40B4-BE49-F238E27FC236}">
                <a16:creationId xmlns:a16="http://schemas.microsoft.com/office/drawing/2014/main" id="{7C74FBC9-DDA1-498F-9011-E9A0CD7B829D}"/>
              </a:ext>
            </a:extLst>
          </p:cNvPr>
          <p:cNvPicPr>
            <a:picLocks noChangeAspect="1"/>
          </p:cNvPicPr>
          <p:nvPr/>
        </p:nvPicPr>
        <p:blipFill>
          <a:blip r:embed="rId4"/>
          <a:stretch>
            <a:fillRect/>
          </a:stretch>
        </p:blipFill>
        <p:spPr>
          <a:xfrm>
            <a:off x="1180033" y="987640"/>
            <a:ext cx="6115663" cy="5353323"/>
          </a:xfrm>
          <a:prstGeom prst="rect">
            <a:avLst/>
          </a:prstGeom>
        </p:spPr>
      </p:pic>
      <p:cxnSp>
        <p:nvCxnSpPr>
          <p:cNvPr id="10" name="Connecteur droit avec flèche 9">
            <a:extLst>
              <a:ext uri="{FF2B5EF4-FFF2-40B4-BE49-F238E27FC236}">
                <a16:creationId xmlns:a16="http://schemas.microsoft.com/office/drawing/2014/main" id="{BEAB75DD-D812-4DB2-8F5E-DF56F582F515}"/>
              </a:ext>
            </a:extLst>
          </p:cNvPr>
          <p:cNvCxnSpPr>
            <a:cxnSpLocks/>
          </p:cNvCxnSpPr>
          <p:nvPr/>
        </p:nvCxnSpPr>
        <p:spPr>
          <a:xfrm flipH="1">
            <a:off x="4315691" y="5162524"/>
            <a:ext cx="3745403" cy="446220"/>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32285CFF-E796-4FDF-A902-53571E7466A1}"/>
              </a:ext>
            </a:extLst>
          </p:cNvPr>
          <p:cNvCxnSpPr>
            <a:cxnSpLocks/>
            <a:stCxn id="12" idx="1"/>
          </p:cNvCxnSpPr>
          <p:nvPr/>
        </p:nvCxnSpPr>
        <p:spPr>
          <a:xfrm flipH="1" flipV="1">
            <a:off x="7121236" y="4897777"/>
            <a:ext cx="842731" cy="184666"/>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122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PRELIMINAIRE - VUE NATIONALE (CHAD)</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sp>
        <p:nvSpPr>
          <p:cNvPr id="8" name="ZoneTexte 7">
            <a:extLst>
              <a:ext uri="{FF2B5EF4-FFF2-40B4-BE49-F238E27FC236}">
                <a16:creationId xmlns:a16="http://schemas.microsoft.com/office/drawing/2014/main" id="{BE6D765B-3024-4703-B5A9-750BB60B073F}"/>
              </a:ext>
            </a:extLst>
          </p:cNvPr>
          <p:cNvSpPr txBox="1"/>
          <p:nvPr/>
        </p:nvSpPr>
        <p:spPr>
          <a:xfrm>
            <a:off x="1032164" y="6510830"/>
            <a:ext cx="7601672" cy="215444"/>
          </a:xfrm>
          <a:prstGeom prst="rect">
            <a:avLst/>
          </a:prstGeom>
          <a:noFill/>
        </p:spPr>
        <p:txBody>
          <a:bodyPr wrap="square" rtlCol="0">
            <a:spAutoFit/>
          </a:bodyPr>
          <a:lstStyle/>
          <a:p>
            <a:pPr marL="171450" indent="-171450">
              <a:buFont typeface="Wingdings" panose="05000000000000000000" pitchFamily="2" charset="2"/>
              <a:buChar char="Ø"/>
            </a:pPr>
            <a:r>
              <a:rPr lang="fr-FR" sz="800" b="1" dirty="0">
                <a:solidFill>
                  <a:srgbClr val="000000"/>
                </a:solidFill>
                <a:effectLst/>
                <a:latin typeface="Helvetica "/>
              </a:rPr>
              <a:t>Lien tableau </a:t>
            </a:r>
            <a:r>
              <a:rPr lang="fr-FR" sz="800" b="1" dirty="0">
                <a:solidFill>
                  <a:srgbClr val="000000"/>
                </a:solidFill>
                <a:latin typeface="Helvetica "/>
              </a:rPr>
              <a:t>: </a:t>
            </a:r>
            <a:r>
              <a:rPr lang="fr-FR" sz="800" b="1" dirty="0">
                <a:solidFill>
                  <a:srgbClr val="000000"/>
                </a:solidFill>
                <a:latin typeface="Helvetica "/>
                <a:hlinkClick r:id="rId3"/>
              </a:rPr>
              <a:t>https://public.tableau.com/app/profile/kanar3776/viz/P8-ETUDEDELEAUSURTABLEAU/Indicateurschoisis</a:t>
            </a:r>
            <a:endParaRPr lang="fr-FR" sz="800" dirty="0"/>
          </a:p>
        </p:txBody>
      </p:sp>
      <p:pic>
        <p:nvPicPr>
          <p:cNvPr id="5" name="Image 4">
            <a:extLst>
              <a:ext uri="{FF2B5EF4-FFF2-40B4-BE49-F238E27FC236}">
                <a16:creationId xmlns:a16="http://schemas.microsoft.com/office/drawing/2014/main" id="{742564AA-87EB-45E1-BCBE-3A5DFD3D40B1}"/>
              </a:ext>
            </a:extLst>
          </p:cNvPr>
          <p:cNvPicPr>
            <a:picLocks noChangeAspect="1"/>
          </p:cNvPicPr>
          <p:nvPr/>
        </p:nvPicPr>
        <p:blipFill>
          <a:blip r:embed="rId4"/>
          <a:stretch>
            <a:fillRect/>
          </a:stretch>
        </p:blipFill>
        <p:spPr>
          <a:xfrm>
            <a:off x="1257614" y="986354"/>
            <a:ext cx="5787421" cy="5491982"/>
          </a:xfrm>
          <a:prstGeom prst="rect">
            <a:avLst/>
          </a:prstGeom>
        </p:spPr>
      </p:pic>
    </p:spTree>
    <p:extLst>
      <p:ext uri="{BB962C8B-B14F-4D97-AF65-F5344CB8AC3E}">
        <p14:creationId xmlns:p14="http://schemas.microsoft.com/office/powerpoint/2010/main" val="171783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INDICATEURS VUE NATIONALE - PAYS CHOISI (CHAD)</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738664"/>
          </a:xfrm>
          <a:prstGeom prst="rect">
            <a:avLst/>
          </a:prstGeom>
          <a:noFill/>
        </p:spPr>
        <p:txBody>
          <a:bodyPr wrap="square" rtlCol="0">
            <a:spAutoFit/>
          </a:bodyPr>
          <a:lstStyle/>
          <a:p>
            <a:pPr algn="l"/>
            <a:endParaRPr lang="fr-FR" sz="1400" b="1" i="0" u="none" strike="noStrike" dirty="0">
              <a:solidFill>
                <a:srgbClr val="000000"/>
              </a:solidFill>
              <a:effectLst/>
              <a:latin typeface="Helvetica "/>
            </a:endParaRPr>
          </a:p>
          <a:p>
            <a:pPr algn="l"/>
            <a:endParaRPr lang="fr-FR" sz="1400" dirty="0">
              <a:effectLst/>
              <a:latin typeface="Helvetica "/>
            </a:endParaRPr>
          </a:p>
          <a:p>
            <a:pPr algn="l"/>
            <a:r>
              <a:rPr lang="fr-FR" sz="1400" b="0" i="0" u="none" strike="noStrike" dirty="0">
                <a:solidFill>
                  <a:srgbClr val="000000"/>
                </a:solidFill>
                <a:effectLst/>
                <a:latin typeface="Helvetica "/>
              </a:rPr>
              <a:t>	</a:t>
            </a:r>
            <a:endParaRPr lang="fr-FR" sz="1400" dirty="0">
              <a:effectLst/>
              <a:latin typeface="Helvetica "/>
            </a:endParaRPr>
          </a:p>
        </p:txBody>
      </p:sp>
      <p:sp>
        <p:nvSpPr>
          <p:cNvPr id="10" name="ZoneTexte 9">
            <a:extLst>
              <a:ext uri="{FF2B5EF4-FFF2-40B4-BE49-F238E27FC236}">
                <a16:creationId xmlns:a16="http://schemas.microsoft.com/office/drawing/2014/main" id="{1A5BB9D8-FD61-4786-840D-326F32FEE3CA}"/>
              </a:ext>
            </a:extLst>
          </p:cNvPr>
          <p:cNvSpPr txBox="1"/>
          <p:nvPr/>
        </p:nvSpPr>
        <p:spPr>
          <a:xfrm>
            <a:off x="1098981" y="6491288"/>
            <a:ext cx="8045019" cy="215444"/>
          </a:xfrm>
          <a:prstGeom prst="rect">
            <a:avLst/>
          </a:prstGeom>
          <a:noFill/>
        </p:spPr>
        <p:txBody>
          <a:bodyPr wrap="square" rtlCol="0">
            <a:spAutoFit/>
          </a:bodyPr>
          <a:lstStyle/>
          <a:p>
            <a:pPr marL="171450" indent="-171450">
              <a:buFont typeface="Wingdings" panose="05000000000000000000" pitchFamily="2" charset="2"/>
              <a:buChar char="Ø"/>
            </a:pPr>
            <a:r>
              <a:rPr lang="fr-FR" sz="800" b="1" dirty="0">
                <a:solidFill>
                  <a:srgbClr val="000000"/>
                </a:solidFill>
                <a:effectLst/>
                <a:latin typeface="Helvetica "/>
              </a:rPr>
              <a:t>Lien tableau </a:t>
            </a:r>
            <a:r>
              <a:rPr lang="fr-FR" sz="800" b="1" dirty="0">
                <a:solidFill>
                  <a:srgbClr val="000000"/>
                </a:solidFill>
                <a:latin typeface="Helvetica "/>
              </a:rPr>
              <a:t>: </a:t>
            </a:r>
            <a:r>
              <a:rPr lang="fr-FR" sz="800" b="1" dirty="0">
                <a:solidFill>
                  <a:srgbClr val="000000"/>
                </a:solidFill>
                <a:latin typeface="Helvetica "/>
                <a:hlinkClick r:id="rId3"/>
              </a:rPr>
              <a:t>https://public.tableau.com/app/profile/kanar3776/viz/P8-ETUDEDELEAUSURTABLEAU/Indicateurschoisis</a:t>
            </a:r>
            <a:endParaRPr lang="fr-FR" sz="800" dirty="0"/>
          </a:p>
        </p:txBody>
      </p:sp>
      <p:pic>
        <p:nvPicPr>
          <p:cNvPr id="5" name="Image 4">
            <a:extLst>
              <a:ext uri="{FF2B5EF4-FFF2-40B4-BE49-F238E27FC236}">
                <a16:creationId xmlns:a16="http://schemas.microsoft.com/office/drawing/2014/main" id="{E5C6E90A-CF02-420A-947B-188784ABC1CE}"/>
              </a:ext>
            </a:extLst>
          </p:cNvPr>
          <p:cNvPicPr>
            <a:picLocks noChangeAspect="1"/>
          </p:cNvPicPr>
          <p:nvPr/>
        </p:nvPicPr>
        <p:blipFill>
          <a:blip r:embed="rId4"/>
          <a:stretch>
            <a:fillRect/>
          </a:stretch>
        </p:blipFill>
        <p:spPr>
          <a:xfrm>
            <a:off x="1219201" y="1098957"/>
            <a:ext cx="6317672" cy="5088202"/>
          </a:xfrm>
          <a:prstGeom prst="rect">
            <a:avLst/>
          </a:prstGeom>
        </p:spPr>
      </p:pic>
    </p:spTree>
    <p:extLst>
      <p:ext uri="{BB962C8B-B14F-4D97-AF65-F5344CB8AC3E}">
        <p14:creationId xmlns:p14="http://schemas.microsoft.com/office/powerpoint/2010/main" val="43554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5724644"/>
          </a:xfrm>
          <a:prstGeom prst="rect">
            <a:avLst/>
          </a:prstGeom>
          <a:noFill/>
        </p:spPr>
        <p:txBody>
          <a:bodyPr wrap="square" rtlCol="0">
            <a:spAutoFit/>
          </a:bodyPr>
          <a:lstStyle/>
          <a:p>
            <a:pPr algn="just"/>
            <a:r>
              <a:rPr lang="fr-FR" sz="1400" dirty="0">
                <a:solidFill>
                  <a:schemeClr val="bg2"/>
                </a:solidFill>
                <a:latin typeface="Helvetica "/>
              </a:rPr>
              <a:t>Suite à l’analyse préliminaire le pays choisis est le </a:t>
            </a:r>
            <a:r>
              <a:rPr lang="fr-FR" sz="1400" b="1" dirty="0">
                <a:solidFill>
                  <a:schemeClr val="bg2"/>
                </a:solidFill>
                <a:latin typeface="Helvetica "/>
              </a:rPr>
              <a:t>CHAD </a:t>
            </a:r>
            <a:r>
              <a:rPr lang="fr-FR" sz="1400" dirty="0">
                <a:solidFill>
                  <a:schemeClr val="bg2"/>
                </a:solidFill>
                <a:latin typeface="Helvetica "/>
              </a:rPr>
              <a:t>car </a:t>
            </a:r>
            <a:r>
              <a:rPr lang="fr-FR" sz="1400" b="1" dirty="0">
                <a:solidFill>
                  <a:schemeClr val="bg2"/>
                </a:solidFill>
                <a:latin typeface="Helvetica "/>
              </a:rPr>
              <a:t>: </a:t>
            </a:r>
          </a:p>
          <a:p>
            <a:pPr algn="just"/>
            <a:r>
              <a:rPr lang="fr-FR" sz="1400" b="0" i="0" u="none" strike="noStrike" dirty="0">
                <a:solidFill>
                  <a:srgbClr val="000000"/>
                </a:solidFill>
                <a:effectLst/>
                <a:latin typeface="Helvetica "/>
              </a:rPr>
              <a:t>	- le taux de mortalité dû à l’eau insalubre est le plus élevé au niveau continental et mondial (101,4%).</a:t>
            </a:r>
          </a:p>
          <a:p>
            <a:pPr algn="just"/>
            <a:r>
              <a:rPr lang="fr-FR" sz="1400" b="0" i="0" u="none" strike="noStrike" dirty="0">
                <a:solidFill>
                  <a:srgbClr val="000000"/>
                </a:solidFill>
                <a:effectLst/>
                <a:latin typeface="Helvetica "/>
              </a:rPr>
              <a:t>	- la population/densité de population urbaine et rurale augmentent au fil des années, </a:t>
            </a:r>
            <a:r>
              <a:rPr lang="fr-FR" sz="1400" b="0" i="0" u="none" strike="noStrike" dirty="0" err="1">
                <a:solidFill>
                  <a:srgbClr val="000000"/>
                </a:solidFill>
                <a:effectLst/>
                <a:latin typeface="Helvetica "/>
              </a:rPr>
              <a:t>env</a:t>
            </a:r>
            <a:r>
              <a:rPr lang="fr-FR" sz="1400" b="0" i="0" u="none" strike="noStrike" dirty="0">
                <a:solidFill>
                  <a:srgbClr val="000000"/>
                </a:solidFill>
                <a:effectLst/>
                <a:latin typeface="Helvetica "/>
              </a:rPr>
              <a:t> </a:t>
            </a:r>
            <a:r>
              <a:rPr lang="fr-FR" sz="1400" dirty="0">
                <a:solidFill>
                  <a:srgbClr val="000000"/>
                </a:solidFill>
                <a:latin typeface="Helvetica "/>
              </a:rPr>
              <a:t>11 M d’habitant en ruralité et 3,5 M au niveau urbain en 2018, soit 29 % d’habitants de la population rurale.</a:t>
            </a:r>
          </a:p>
          <a:p>
            <a:pPr algn="just"/>
            <a:r>
              <a:rPr lang="fr-FR" sz="1400" b="0" i="0" u="none" strike="noStrike" dirty="0">
                <a:solidFill>
                  <a:srgbClr val="000000"/>
                </a:solidFill>
                <a:effectLst/>
                <a:latin typeface="Helvetica "/>
              </a:rPr>
              <a:t>	- la part d’habitants ayant accès à l’eau potable n’est que de 69,9 % en ville et 29,5 % en campagne en 2018( inférieure à la médiane au niveau continentale qui de 84,36 % au niveau de la population urbaine et 48,18 % au niveau de la population rurale)</a:t>
            </a:r>
            <a:endParaRPr lang="fr-FR" sz="1400" dirty="0">
              <a:effectLst/>
              <a:latin typeface="Helvetica "/>
            </a:endParaRPr>
          </a:p>
          <a:p>
            <a:pPr algn="just"/>
            <a:r>
              <a:rPr lang="fr-FR" sz="1400" b="0" i="0" u="none" strike="noStrike" dirty="0">
                <a:solidFill>
                  <a:srgbClr val="000000"/>
                </a:solidFill>
                <a:effectLst/>
                <a:latin typeface="Helvetica "/>
              </a:rPr>
              <a:t>	- la stabilité politique du pays est élevé</a:t>
            </a:r>
            <a:r>
              <a:rPr lang="fr-FR" sz="1400" dirty="0">
                <a:solidFill>
                  <a:srgbClr val="000000"/>
                </a:solidFill>
                <a:latin typeface="Helvetica "/>
              </a:rPr>
              <a:t>, soit un indice de </a:t>
            </a:r>
            <a:r>
              <a:rPr lang="fr-FR" sz="1400" b="0" i="0" u="none" strike="noStrike" dirty="0">
                <a:solidFill>
                  <a:srgbClr val="000000"/>
                </a:solidFill>
                <a:effectLst/>
                <a:latin typeface="Helvetica "/>
              </a:rPr>
              <a:t>-1,3, mais ce n’est pas le plus élevé au niveau mondial.</a:t>
            </a:r>
            <a:endParaRPr lang="fr-FR" sz="1400" dirty="0">
              <a:effectLst/>
              <a:latin typeface="Helvetica "/>
            </a:endParaRPr>
          </a:p>
          <a:p>
            <a:pPr algn="just"/>
            <a:r>
              <a:rPr lang="fr-FR" sz="1400" b="0" i="0" u="none" strike="noStrike" dirty="0">
                <a:solidFill>
                  <a:srgbClr val="000000"/>
                </a:solidFill>
                <a:effectLst/>
                <a:latin typeface="Helvetica "/>
              </a:rPr>
              <a:t>	</a:t>
            </a:r>
          </a:p>
          <a:p>
            <a:pPr algn="just"/>
            <a:r>
              <a:rPr lang="fr-FR" sz="1400" b="1" dirty="0">
                <a:solidFill>
                  <a:srgbClr val="000000"/>
                </a:solidFill>
                <a:latin typeface="Helvetica "/>
              </a:rPr>
              <a:t>Analyse indicateurs détaillés (CHAD) : </a:t>
            </a:r>
            <a:endParaRPr lang="fr-FR" sz="1400" b="1" dirty="0">
              <a:effectLst/>
              <a:latin typeface="Helvetica "/>
            </a:endParaRPr>
          </a:p>
          <a:p>
            <a:pPr algn="just"/>
            <a:r>
              <a:rPr lang="fr-FR" sz="1400" dirty="0">
                <a:solidFill>
                  <a:srgbClr val="000000"/>
                </a:solidFill>
                <a:latin typeface="Helvetica "/>
              </a:rPr>
              <a:t>	- </a:t>
            </a:r>
            <a:r>
              <a:rPr lang="fr-FR" sz="1400" b="0" i="0" u="none" strike="noStrike" dirty="0">
                <a:solidFill>
                  <a:srgbClr val="000000"/>
                </a:solidFill>
                <a:effectLst/>
                <a:latin typeface="Helvetica "/>
              </a:rPr>
              <a:t>Domaine 1 (création de services) : alors que la population urbaine augmente d’année en année, le taux d’accès à l’eau basique </a:t>
            </a:r>
            <a:r>
              <a:rPr lang="fr-FR" sz="1400" dirty="0">
                <a:solidFill>
                  <a:srgbClr val="000000"/>
                </a:solidFill>
                <a:latin typeface="Helvetica "/>
              </a:rPr>
              <a:t>au niveau de la population urbaine </a:t>
            </a:r>
            <a:r>
              <a:rPr lang="fr-FR" sz="1400" b="0" i="0" u="none" strike="noStrike" dirty="0">
                <a:solidFill>
                  <a:srgbClr val="000000"/>
                </a:solidFill>
                <a:effectLst/>
                <a:latin typeface="Helvetica "/>
              </a:rPr>
              <a:t>diminue d’année en année.</a:t>
            </a:r>
          </a:p>
          <a:p>
            <a:pPr algn="just"/>
            <a:endParaRPr lang="fr-FR" sz="1400" dirty="0">
              <a:solidFill>
                <a:srgbClr val="000000"/>
              </a:solidFill>
              <a:latin typeface="Helvetica "/>
            </a:endParaRPr>
          </a:p>
          <a:p>
            <a:pPr algn="just"/>
            <a:r>
              <a:rPr lang="fr-FR" sz="1400" dirty="0">
                <a:solidFill>
                  <a:srgbClr val="000000"/>
                </a:solidFill>
                <a:latin typeface="Helvetica "/>
              </a:rPr>
              <a:t>	- </a:t>
            </a:r>
            <a:r>
              <a:rPr lang="fr-FR" sz="1400" b="0" i="0" u="none" strike="noStrike" dirty="0">
                <a:solidFill>
                  <a:srgbClr val="000000"/>
                </a:solidFill>
                <a:effectLst/>
                <a:latin typeface="Helvetica "/>
              </a:rPr>
              <a:t>Domaine 2 (modernisation des services) : le taux de services (d’infrastructures) “basiques” diminue </a:t>
            </a:r>
            <a:r>
              <a:rPr lang="fr-FR" sz="1400" dirty="0">
                <a:solidFill>
                  <a:srgbClr val="000000"/>
                </a:solidFill>
                <a:latin typeface="Helvetica "/>
              </a:rPr>
              <a:t>d’</a:t>
            </a:r>
            <a:r>
              <a:rPr lang="fr-FR" sz="1400" b="0" i="0" u="none" strike="noStrike" dirty="0">
                <a:solidFill>
                  <a:srgbClr val="000000"/>
                </a:solidFill>
                <a:effectLst/>
                <a:latin typeface="Helvetica "/>
              </a:rPr>
              <a:t> année en année et </a:t>
            </a:r>
            <a:r>
              <a:rPr lang="fr-FR" sz="1400" dirty="0">
                <a:solidFill>
                  <a:srgbClr val="000000"/>
                </a:solidFill>
                <a:latin typeface="Helvetica "/>
              </a:rPr>
              <a:t>atteint en </a:t>
            </a:r>
            <a:r>
              <a:rPr lang="fr-FR" sz="1400" b="0" i="0" u="none" strike="noStrike" dirty="0">
                <a:solidFill>
                  <a:srgbClr val="000000"/>
                </a:solidFill>
                <a:effectLst/>
                <a:latin typeface="Helvetica "/>
              </a:rPr>
              <a:t>2018 seulement </a:t>
            </a:r>
            <a:r>
              <a:rPr lang="fr-FR" sz="1400" b="0" i="0" u="none" strike="noStrike" dirty="0" err="1">
                <a:solidFill>
                  <a:srgbClr val="000000"/>
                </a:solidFill>
                <a:effectLst/>
                <a:latin typeface="Helvetica "/>
              </a:rPr>
              <a:t>env</a:t>
            </a:r>
            <a:r>
              <a:rPr lang="fr-FR" sz="1400" b="0" i="0" u="none" strike="noStrike" dirty="0">
                <a:solidFill>
                  <a:srgbClr val="000000"/>
                </a:solidFill>
                <a:effectLst/>
                <a:latin typeface="Helvetica "/>
              </a:rPr>
              <a:t> 38 % d’accès en eau (urbain + rural). Le taux d’infrastructures de qualité dit « </a:t>
            </a:r>
            <a:r>
              <a:rPr lang="fr-FR" sz="1400" b="0" i="0" u="none" strike="noStrike" dirty="0" err="1">
                <a:solidFill>
                  <a:srgbClr val="000000"/>
                </a:solidFill>
                <a:effectLst/>
                <a:latin typeface="Helvetica "/>
              </a:rPr>
              <a:t>safely</a:t>
            </a:r>
            <a:r>
              <a:rPr lang="fr-FR" sz="1400" b="0" i="0" u="none" strike="noStrike" dirty="0">
                <a:solidFill>
                  <a:srgbClr val="000000"/>
                </a:solidFill>
                <a:effectLst/>
                <a:latin typeface="Helvetica "/>
              </a:rPr>
              <a:t> » n’existe même pas.</a:t>
            </a:r>
          </a:p>
          <a:p>
            <a:pPr algn="just"/>
            <a:endParaRPr lang="fr-FR" sz="1400" dirty="0">
              <a:solidFill>
                <a:srgbClr val="000000"/>
              </a:solidFill>
              <a:latin typeface="Helvetica "/>
            </a:endParaRPr>
          </a:p>
          <a:p>
            <a:pPr algn="just"/>
            <a:r>
              <a:rPr lang="fr-FR" sz="1400" dirty="0">
                <a:solidFill>
                  <a:srgbClr val="000000"/>
                </a:solidFill>
                <a:latin typeface="Helvetica "/>
              </a:rPr>
              <a:t>	- </a:t>
            </a:r>
            <a:r>
              <a:rPr lang="fr-FR" sz="1400" b="0" i="0" u="none" strike="noStrike" dirty="0">
                <a:solidFill>
                  <a:srgbClr val="000000"/>
                </a:solidFill>
                <a:effectLst/>
                <a:latin typeface="Helvetica "/>
              </a:rPr>
              <a:t>Domaine 3 (consulting) : la politique </a:t>
            </a:r>
            <a:r>
              <a:rPr lang="fr-FR" sz="1400" dirty="0">
                <a:solidFill>
                  <a:schemeClr val="bg2"/>
                </a:solidFill>
                <a:latin typeface="Helvetica "/>
              </a:rPr>
              <a:t>d’administrations et gouvernementale à propos des politiques d’accès à l’eau </a:t>
            </a:r>
            <a:r>
              <a:rPr lang="fr-FR" sz="1400" b="0" i="0" u="none" strike="noStrike" dirty="0">
                <a:solidFill>
                  <a:srgbClr val="000000"/>
                </a:solidFill>
                <a:effectLst/>
                <a:latin typeface="Helvetica "/>
              </a:rPr>
              <a:t>est mauvaise. L’accès au service à l’eau basique n’atteint même pas les </a:t>
            </a:r>
            <a:r>
              <a:rPr lang="fr-FR" sz="1400" dirty="0">
                <a:solidFill>
                  <a:srgbClr val="000000"/>
                </a:solidFill>
                <a:latin typeface="Helvetica "/>
              </a:rPr>
              <a:t>40 % en 2018 et le taux de mortalité est le plus élevé au monde (+ 100%).</a:t>
            </a:r>
            <a:endParaRPr lang="fr-FR" sz="1400" dirty="0">
              <a:effectLst/>
              <a:latin typeface="Helvetica "/>
            </a:endParaRPr>
          </a:p>
          <a:p>
            <a:endParaRPr lang="fr-FR" sz="1400" dirty="0">
              <a:solidFill>
                <a:schemeClr val="bg2"/>
              </a:solidFill>
              <a:latin typeface="Helvetica "/>
            </a:endParaRPr>
          </a:p>
          <a:p>
            <a:endParaRPr lang="fr-FR" dirty="0">
              <a:solidFill>
                <a:schemeClr val="bg2"/>
              </a:solidFill>
              <a:latin typeface="Helvetica "/>
            </a:endParaRPr>
          </a:p>
        </p:txBody>
      </p:sp>
    </p:spTree>
    <p:extLst>
      <p:ext uri="{BB962C8B-B14F-4D97-AF65-F5344CB8AC3E}">
        <p14:creationId xmlns:p14="http://schemas.microsoft.com/office/powerpoint/2010/main" val="1671359716"/>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14233</TotalTime>
  <Words>923</Words>
  <Application>Microsoft Office PowerPoint</Application>
  <PresentationFormat>Affichage à l'écran (4:3)</PresentationFormat>
  <Paragraphs>118</Paragraphs>
  <Slides>11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Calibri</vt:lpstr>
      <vt:lpstr>Helvetica </vt:lpstr>
      <vt:lpstr>Times New Roman</vt:lpstr>
      <vt:lpstr>Vinci Sans</vt:lpstr>
      <vt:lpstr>Vinci Sans Medium</vt:lpstr>
      <vt:lpstr>Wingdings</vt:lpstr>
      <vt:lpstr>masque-vinci-169-2014</vt:lpstr>
      <vt:lpstr>P8 – Etude de l’eau potable avec Tableau</vt:lpstr>
      <vt:lpstr>SOMMAIRE</vt:lpstr>
      <vt:lpstr>INTRODUCTION</vt:lpstr>
      <vt:lpstr>INDICATEURS CHOISIS</vt:lpstr>
      <vt:lpstr>ANALYSE PRELIMINAIRE - VUE MONDIALE</vt:lpstr>
      <vt:lpstr>ANALYSE PRELIMINAIRE - VUE CONTINENTALE (AFRIQUE)</vt:lpstr>
      <vt:lpstr>ANALYSE PRELIMINAIRE - VUE NATIONALE (CHAD)</vt:lpstr>
      <vt:lpstr>INDICATEURS VUE NATIONALE - PAYS CHOISI (CHAD)</vt:lpstr>
      <vt:lpstr>ANALYSE </vt:lpstr>
      <vt:lpstr>PRECONISATIONS FINANCEMENT</vt:lpstr>
      <vt:lpstr>CONCLUSION</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Sln K</cp:lastModifiedBy>
  <cp:revision>1541</cp:revision>
  <cp:lastPrinted>2005-09-06T14:03:06Z</cp:lastPrinted>
  <dcterms:created xsi:type="dcterms:W3CDTF">2011-01-18T15:32:12Z</dcterms:created>
  <dcterms:modified xsi:type="dcterms:W3CDTF">2022-02-09T08:00:24Z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